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5" r:id="rId8"/>
    <p:sldId id="436" r:id="rId9"/>
    <p:sldId id="451" r:id="rId10"/>
    <p:sldId id="438" r:id="rId11"/>
    <p:sldId id="439" r:id="rId12"/>
    <p:sldId id="440" r:id="rId13"/>
    <p:sldId id="441" r:id="rId14"/>
    <p:sldId id="449" r:id="rId15"/>
    <p:sldId id="443" r:id="rId16"/>
    <p:sldId id="444" r:id="rId17"/>
    <p:sldId id="450" r:id="rId18"/>
    <p:sldId id="445" r:id="rId19"/>
    <p:sldId id="446" r:id="rId20"/>
    <p:sldId id="447" r:id="rId21"/>
    <p:sldId id="44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464" y="1093789"/>
            <a:ext cx="11188461" cy="5183187"/>
          </a:xfrm>
        </p:spPr>
        <p:txBody>
          <a:bodyPr/>
          <a:lstStyle/>
          <a:p>
            <a:r>
              <a:rPr lang="en-US" altLang="en-US" dirty="0"/>
              <a:t>List Abstract Data Type (ADT)</a:t>
            </a:r>
          </a:p>
          <a:p>
            <a:pPr lvl="1"/>
            <a:r>
              <a:rPr lang="en-US" altLang="en-US" dirty="0"/>
              <a:t>Definition &amp; Operations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https://docs.oracle.com/javase/8/docs/api/java/util/List.html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List ADT Implementation using an Array</a:t>
            </a:r>
          </a:p>
          <a:p>
            <a:pPr lvl="1"/>
            <a:r>
              <a:rPr lang="en-US" altLang="en-US" dirty="0" err="1"/>
              <a:t>ArrayList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https://docs.oracle.com/javase/8/docs/api/java/util/ArrayList.html </a:t>
            </a:r>
          </a:p>
        </p:txBody>
      </p:sp>
    </p:spTree>
    <p:extLst>
      <p:ext uri="{BB962C8B-B14F-4D97-AF65-F5344CB8AC3E}">
        <p14:creationId xmlns:p14="http://schemas.microsoft.com/office/powerpoint/2010/main" val="3497552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85989" y="141288"/>
            <a:ext cx="8218487" cy="698500"/>
          </a:xfrm>
        </p:spPr>
        <p:txBody>
          <a:bodyPr/>
          <a:lstStyle/>
          <a:p>
            <a:r>
              <a:rPr lang="en-US" altLang="en-US" dirty="0"/>
              <a:t>List ADT Implementation</a:t>
            </a:r>
          </a:p>
        </p:txBody>
      </p:sp>
      <p:sp>
        <p:nvSpPr>
          <p:cNvPr id="3076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439947" y="876300"/>
            <a:ext cx="11291978" cy="5640388"/>
          </a:xfrm>
        </p:spPr>
        <p:txBody>
          <a:bodyPr/>
          <a:lstStyle/>
          <a:p>
            <a:pPr>
              <a:defRPr/>
            </a:pPr>
            <a:r>
              <a:rPr lang="en-US" dirty="0"/>
              <a:t>Two types of implementation: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Array-Based - Today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Linked List-Based – Next Class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We will compare the worst case running times of all ADT operations with 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2822857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276" y="141288"/>
            <a:ext cx="11792310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: List Implementation using an Array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6" y="949325"/>
            <a:ext cx="11507638" cy="2605088"/>
          </a:xfrm>
        </p:spPr>
        <p:txBody>
          <a:bodyPr/>
          <a:lstStyle/>
          <a:p>
            <a:pPr>
              <a:defRPr/>
            </a:pPr>
            <a:r>
              <a:rPr lang="en-US" dirty="0"/>
              <a:t>Basic Idea: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Pre-allocate a big array of size MAX_SIZE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Keep track of first free slot using a variable name “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size</a:t>
            </a:r>
            <a:r>
              <a:rPr lang="en-US" dirty="0">
                <a:ea typeface="+mn-ea"/>
                <a:cs typeface="+mn-cs"/>
              </a:rPr>
              <a:t>”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Empty list has size = 0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Shift items </a:t>
            </a:r>
            <a:r>
              <a:rPr lang="en-US" dirty="0">
                <a:ea typeface="+mn-ea"/>
                <a:cs typeface="+mn-cs"/>
              </a:rPr>
              <a:t>when you have to 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insert or delete</a:t>
            </a:r>
          </a:p>
          <a:p>
            <a:pPr lvl="1">
              <a:defRPr/>
            </a:pPr>
            <a:endParaRPr lang="en-US" dirty="0">
              <a:solidFill>
                <a:schemeClr val="accent6"/>
              </a:solidFill>
              <a:ea typeface="+mn-ea"/>
              <a:cs typeface="+mn-cs"/>
            </a:endParaRPr>
          </a:p>
          <a:p>
            <a:pPr lvl="1">
              <a:defRPr/>
            </a:pPr>
            <a:endParaRPr lang="en-US" dirty="0">
              <a:solidFill>
                <a:schemeClr val="accent6"/>
              </a:solidFill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6"/>
              </a:solidFill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grpSp>
        <p:nvGrpSpPr>
          <p:cNvPr id="16388" name="Group 52"/>
          <p:cNvGrpSpPr>
            <a:grpSpLocks/>
          </p:cNvGrpSpPr>
          <p:nvPr/>
        </p:nvGrpSpPr>
        <p:grpSpPr bwMode="auto">
          <a:xfrm>
            <a:off x="1898651" y="3849688"/>
            <a:ext cx="8164513" cy="766762"/>
            <a:chOff x="375232" y="3849843"/>
            <a:chExt cx="8163464" cy="766993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376820" y="3851430"/>
              <a:ext cx="884123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1268880" y="3851430"/>
              <a:ext cx="884123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2145068" y="3851430"/>
              <a:ext cx="884123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4104" name="Text Box 7"/>
            <p:cNvSpPr txBox="1">
              <a:spLocks noChangeArrowheads="1"/>
            </p:cNvSpPr>
            <p:nvPr/>
          </p:nvSpPr>
          <p:spPr bwMode="auto">
            <a:xfrm>
              <a:off x="3897442" y="3849843"/>
              <a:ext cx="884123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………</a:t>
              </a:r>
            </a:p>
          </p:txBody>
        </p:sp>
        <p:sp>
          <p:nvSpPr>
            <p:cNvPr id="4105" name="Text Box 8"/>
            <p:cNvSpPr txBox="1">
              <a:spLocks noChangeArrowheads="1"/>
            </p:cNvSpPr>
            <p:nvPr/>
          </p:nvSpPr>
          <p:spPr bwMode="auto">
            <a:xfrm>
              <a:off x="4776804" y="3851430"/>
              <a:ext cx="885711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size-1</a:t>
              </a:r>
            </a:p>
          </p:txBody>
        </p:sp>
        <p:sp>
          <p:nvSpPr>
            <p:cNvPr id="4106" name="Text Box 9"/>
            <p:cNvSpPr txBox="1">
              <a:spLocks noChangeArrowheads="1"/>
            </p:cNvSpPr>
            <p:nvPr/>
          </p:nvSpPr>
          <p:spPr bwMode="auto">
            <a:xfrm>
              <a:off x="7043463" y="3862547"/>
              <a:ext cx="1495233" cy="3699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MAX_SIZE</a:t>
              </a: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375232" y="4235721"/>
              <a:ext cx="884124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e1</a:t>
              </a: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265706" y="4235721"/>
              <a:ext cx="884123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e2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2141893" y="4235721"/>
              <a:ext cx="884123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e3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895855" y="4234134"/>
              <a:ext cx="884124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/>
                <a:t>………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4775217" y="4235721"/>
              <a:ext cx="884124" cy="36999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/>
                <a:t>e_size</a:t>
              </a:r>
              <a:endParaRPr lang="en-US" dirty="0"/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040289" y="4246838"/>
              <a:ext cx="1496820" cy="3699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5665690" y="3851430"/>
              <a:ext cx="684124" cy="3763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5664102" y="4235721"/>
              <a:ext cx="682537" cy="3763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6359338" y="3849843"/>
              <a:ext cx="682537" cy="37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6357751" y="4234134"/>
              <a:ext cx="682537" cy="37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Text Box 6"/>
            <p:cNvSpPr txBox="1">
              <a:spLocks noChangeArrowheads="1"/>
            </p:cNvSpPr>
            <p:nvPr/>
          </p:nvSpPr>
          <p:spPr bwMode="auto">
            <a:xfrm>
              <a:off x="3030779" y="3849843"/>
              <a:ext cx="884123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3029191" y="4234134"/>
              <a:ext cx="884124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744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47839" y="141288"/>
            <a:ext cx="8732837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 Java Declarations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99472" y="1184486"/>
            <a:ext cx="5573592" cy="963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List&lt;E&gt;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private 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(E[])new E[4];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99473" y="2147977"/>
            <a:ext cx="5573592" cy="40112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 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e);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pos);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e);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79326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: add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30" y="949325"/>
            <a:ext cx="11550770" cy="5716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E e)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Example: 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add(2, X):</a:t>
            </a:r>
            <a:r>
              <a:rPr lang="en-US" dirty="0">
                <a:solidFill>
                  <a:srgbClr val="CC330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Insert X at position 2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Basic Idea: </a:t>
            </a:r>
            <a:r>
              <a:rPr lang="en-US" dirty="0">
                <a:solidFill>
                  <a:schemeClr val="accent6"/>
                </a:solidFill>
              </a:rPr>
              <a:t>Shift existing elements to the right by one slot and insert the new item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dirty="0"/>
              <a:t>Here is the final list. </a:t>
            </a:r>
            <a:r>
              <a:rPr lang="en-US" dirty="0">
                <a:solidFill>
                  <a:srgbClr val="C00000"/>
                </a:solidFill>
              </a:rPr>
              <a:t>Running time: O(N)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grpSp>
        <p:nvGrpSpPr>
          <p:cNvPr id="18436" name="Group 26"/>
          <p:cNvGrpSpPr>
            <a:grpSpLocks/>
          </p:cNvGrpSpPr>
          <p:nvPr/>
        </p:nvGrpSpPr>
        <p:grpSpPr bwMode="auto">
          <a:xfrm>
            <a:off x="1951039" y="3463926"/>
            <a:ext cx="8162925" cy="766763"/>
            <a:chOff x="375232" y="3849843"/>
            <a:chExt cx="8163464" cy="766993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376819" y="3851431"/>
              <a:ext cx="884296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267466" y="3851431"/>
              <a:ext cx="884295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143824" y="3851431"/>
              <a:ext cx="884295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898127" y="3849843"/>
              <a:ext cx="884296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………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777660" y="3851431"/>
              <a:ext cx="884296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size-1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7043172" y="3862547"/>
              <a:ext cx="1495524" cy="369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MAX_SIZE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375232" y="4235722"/>
              <a:ext cx="884295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e1</a:t>
              </a: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265878" y="4235722"/>
              <a:ext cx="884296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e2</a:t>
              </a: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2142236" y="4235722"/>
              <a:ext cx="884296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e3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896539" y="4234133"/>
              <a:ext cx="884295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/>
                <a:t>………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776073" y="4235724"/>
              <a:ext cx="884295" cy="36999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/>
                <a:t>e_size</a:t>
              </a:r>
              <a:endParaRPr lang="en-US" dirty="0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7041584" y="4246837"/>
              <a:ext cx="1495524" cy="369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5666718" y="3851431"/>
              <a:ext cx="682670" cy="37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5663543" y="4235722"/>
              <a:ext cx="684258" cy="37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6358914" y="3849843"/>
              <a:ext cx="684258" cy="3763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6357327" y="4234133"/>
              <a:ext cx="682670" cy="3763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3031294" y="3849843"/>
              <a:ext cx="884296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3028119" y="4234133"/>
              <a:ext cx="884296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e4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4162425" y="3013076"/>
            <a:ext cx="3479800" cy="1712913"/>
            <a:chOff x="2638084" y="3013655"/>
            <a:chExt cx="3479381" cy="1712891"/>
          </a:xfrm>
        </p:grpSpPr>
        <p:sp>
          <p:nvSpPr>
            <p:cNvPr id="18457" name="Freeform 25"/>
            <p:cNvSpPr>
              <a:spLocks noChangeArrowheads="1"/>
            </p:cNvSpPr>
            <p:nvPr/>
          </p:nvSpPr>
          <p:spPr bwMode="auto">
            <a:xfrm>
              <a:off x="5293217" y="4211391"/>
              <a:ext cx="824248" cy="489397"/>
            </a:xfrm>
            <a:custGeom>
              <a:avLst/>
              <a:gdLst>
                <a:gd name="T0" fmla="*/ 0 w 824248"/>
                <a:gd name="T1" fmla="*/ 0 h 489397"/>
                <a:gd name="T2" fmla="*/ 502277 w 824248"/>
                <a:gd name="T3" fmla="*/ 489397 h 489397"/>
                <a:gd name="T4" fmla="*/ 824248 w 824248"/>
                <a:gd name="T5" fmla="*/ 0 h 489397"/>
                <a:gd name="T6" fmla="*/ 0 60000 65536"/>
                <a:gd name="T7" fmla="*/ 0 60000 65536"/>
                <a:gd name="T8" fmla="*/ 0 60000 65536"/>
                <a:gd name="T9" fmla="*/ 0 w 824248"/>
                <a:gd name="T10" fmla="*/ 0 h 489397"/>
                <a:gd name="T11" fmla="*/ 824248 w 824248"/>
                <a:gd name="T12" fmla="*/ 489397 h 489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248" h="489397">
                  <a:moveTo>
                    <a:pt x="0" y="0"/>
                  </a:moveTo>
                  <a:cubicBezTo>
                    <a:pt x="182451" y="244698"/>
                    <a:pt x="364902" y="489397"/>
                    <a:pt x="502277" y="489397"/>
                  </a:cubicBezTo>
                  <a:cubicBezTo>
                    <a:pt x="639652" y="489397"/>
                    <a:pt x="731950" y="244698"/>
                    <a:pt x="824248" y="0"/>
                  </a:cubicBezTo>
                </a:path>
              </a:pathLst>
            </a:cu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Freeform 55"/>
            <p:cNvSpPr>
              <a:spLocks noChangeArrowheads="1"/>
            </p:cNvSpPr>
            <p:nvPr/>
          </p:nvSpPr>
          <p:spPr bwMode="auto">
            <a:xfrm>
              <a:off x="3490175" y="4237149"/>
              <a:ext cx="824248" cy="489397"/>
            </a:xfrm>
            <a:custGeom>
              <a:avLst/>
              <a:gdLst>
                <a:gd name="T0" fmla="*/ 0 w 824248"/>
                <a:gd name="T1" fmla="*/ 0 h 489397"/>
                <a:gd name="T2" fmla="*/ 502277 w 824248"/>
                <a:gd name="T3" fmla="*/ 489397 h 489397"/>
                <a:gd name="T4" fmla="*/ 824248 w 824248"/>
                <a:gd name="T5" fmla="*/ 0 h 489397"/>
                <a:gd name="T6" fmla="*/ 0 60000 65536"/>
                <a:gd name="T7" fmla="*/ 0 60000 65536"/>
                <a:gd name="T8" fmla="*/ 0 60000 65536"/>
                <a:gd name="T9" fmla="*/ 0 w 824248"/>
                <a:gd name="T10" fmla="*/ 0 h 489397"/>
                <a:gd name="T11" fmla="*/ 824248 w 824248"/>
                <a:gd name="T12" fmla="*/ 489397 h 489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248" h="489397">
                  <a:moveTo>
                    <a:pt x="0" y="0"/>
                  </a:moveTo>
                  <a:cubicBezTo>
                    <a:pt x="182451" y="244698"/>
                    <a:pt x="364902" y="489397"/>
                    <a:pt x="502277" y="489397"/>
                  </a:cubicBezTo>
                  <a:cubicBezTo>
                    <a:pt x="639652" y="489397"/>
                    <a:pt x="731950" y="244698"/>
                    <a:pt x="824248" y="0"/>
                  </a:cubicBezTo>
                </a:path>
              </a:pathLst>
            </a:cu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Freeform 56"/>
            <p:cNvSpPr>
              <a:spLocks noChangeArrowheads="1"/>
            </p:cNvSpPr>
            <p:nvPr/>
          </p:nvSpPr>
          <p:spPr bwMode="auto">
            <a:xfrm>
              <a:off x="2665927" y="4224270"/>
              <a:ext cx="824248" cy="489397"/>
            </a:xfrm>
            <a:custGeom>
              <a:avLst/>
              <a:gdLst>
                <a:gd name="T0" fmla="*/ 0 w 824248"/>
                <a:gd name="T1" fmla="*/ 0 h 489397"/>
                <a:gd name="T2" fmla="*/ 502277 w 824248"/>
                <a:gd name="T3" fmla="*/ 489397 h 489397"/>
                <a:gd name="T4" fmla="*/ 824248 w 824248"/>
                <a:gd name="T5" fmla="*/ 0 h 489397"/>
                <a:gd name="T6" fmla="*/ 0 60000 65536"/>
                <a:gd name="T7" fmla="*/ 0 60000 65536"/>
                <a:gd name="T8" fmla="*/ 0 60000 65536"/>
                <a:gd name="T9" fmla="*/ 0 w 824248"/>
                <a:gd name="T10" fmla="*/ 0 h 489397"/>
                <a:gd name="T11" fmla="*/ 824248 w 824248"/>
                <a:gd name="T12" fmla="*/ 489397 h 489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248" h="489397">
                  <a:moveTo>
                    <a:pt x="0" y="0"/>
                  </a:moveTo>
                  <a:cubicBezTo>
                    <a:pt x="182451" y="244698"/>
                    <a:pt x="364902" y="489397"/>
                    <a:pt x="502277" y="489397"/>
                  </a:cubicBezTo>
                  <a:cubicBezTo>
                    <a:pt x="639652" y="489397"/>
                    <a:pt x="731950" y="244698"/>
                    <a:pt x="824248" y="0"/>
                  </a:cubicBezTo>
                </a:path>
              </a:pathLst>
            </a:cu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Straight Arrow Connector 60"/>
            <p:cNvCxnSpPr>
              <a:endCxn id="30" idx="0"/>
            </p:cNvCxnSpPr>
            <p:nvPr/>
          </p:nvCxnSpPr>
          <p:spPr bwMode="auto">
            <a:xfrm rot="5400000">
              <a:off x="2509488" y="3142251"/>
              <a:ext cx="452432" cy="195239"/>
            </a:xfrm>
            <a:prstGeom prst="straightConnector1">
              <a:avLst/>
            </a:prstGeom>
            <a:ln w="317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976439" y="5680077"/>
            <a:ext cx="8720316" cy="773113"/>
            <a:chOff x="452507" y="5597079"/>
            <a:chExt cx="7554991" cy="771751"/>
          </a:xfrm>
        </p:grpSpPr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454094" y="5597079"/>
              <a:ext cx="884296" cy="375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1344741" y="5597079"/>
              <a:ext cx="884295" cy="375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2221099" y="5597079"/>
              <a:ext cx="884295" cy="3755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3975402" y="5608172"/>
              <a:ext cx="884296" cy="3771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………</a:t>
              </a:r>
            </a:p>
          </p:txBody>
        </p: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4854935" y="5614301"/>
              <a:ext cx="971194" cy="375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dirty="0"/>
                <a:t>size-1</a:t>
              </a: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6511974" y="5604794"/>
              <a:ext cx="1495524" cy="3692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MAX_SIZE</a:t>
              </a:r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452507" y="5980577"/>
              <a:ext cx="884295" cy="3771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e1</a:t>
              </a:r>
            </a:p>
          </p:txBody>
        </p:sp>
        <p:sp>
          <p:nvSpPr>
            <p:cNvPr id="76" name="Text Box 5"/>
            <p:cNvSpPr txBox="1">
              <a:spLocks noChangeArrowheads="1"/>
            </p:cNvSpPr>
            <p:nvPr/>
          </p:nvSpPr>
          <p:spPr bwMode="auto">
            <a:xfrm>
              <a:off x="1343153" y="5980577"/>
              <a:ext cx="884296" cy="3771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e2</a:t>
              </a:r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2219511" y="5980577"/>
              <a:ext cx="884296" cy="3771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X</a:t>
              </a:r>
            </a:p>
          </p:txBody>
        </p:sp>
        <p:sp>
          <p:nvSpPr>
            <p:cNvPr id="78" name="Text Box 7"/>
            <p:cNvSpPr txBox="1">
              <a:spLocks noChangeArrowheads="1"/>
            </p:cNvSpPr>
            <p:nvPr/>
          </p:nvSpPr>
          <p:spPr bwMode="auto">
            <a:xfrm>
              <a:off x="3973814" y="5993255"/>
              <a:ext cx="884295" cy="375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………</a:t>
              </a:r>
            </a:p>
          </p:txBody>
        </p:sp>
        <p:sp>
          <p:nvSpPr>
            <p:cNvPr id="79" name="Text Box 8"/>
            <p:cNvSpPr txBox="1">
              <a:spLocks noChangeArrowheads="1"/>
            </p:cNvSpPr>
            <p:nvPr/>
          </p:nvSpPr>
          <p:spPr bwMode="auto">
            <a:xfrm>
              <a:off x="4853348" y="5997799"/>
              <a:ext cx="972781" cy="3686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dirty="0"/>
                <a:t>e_size-1</a:t>
              </a:r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6510386" y="5989876"/>
              <a:ext cx="1495524" cy="3692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5827716" y="5604793"/>
              <a:ext cx="684258" cy="375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5826129" y="5988292"/>
              <a:ext cx="682670" cy="3771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3108569" y="5608172"/>
              <a:ext cx="884296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3105394" y="5991671"/>
              <a:ext cx="884296" cy="3771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314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 add – Full Array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125" y="949325"/>
            <a:ext cx="10912415" cy="5716588"/>
          </a:xfrm>
        </p:spPr>
        <p:txBody>
          <a:bodyPr/>
          <a:lstStyle/>
          <a:p>
            <a:pPr>
              <a:defRPr/>
            </a:pPr>
            <a:r>
              <a:rPr lang="en-US" dirty="0"/>
              <a:t>What if the array is already full? We will do the following:</a:t>
            </a:r>
          </a:p>
          <a:p>
            <a:pPr>
              <a:defRPr/>
            </a:pPr>
            <a:endParaRPr lang="en-US" dirty="0"/>
          </a:p>
          <a:p>
            <a:pPr marL="914400" lvl="1" indent="-457200">
              <a:buFontTx/>
              <a:buAutoNum type="arabicParenBoth"/>
              <a:defRPr/>
            </a:pPr>
            <a:r>
              <a:rPr lang="en-US" dirty="0"/>
              <a:t>Allocate a bigger array (usually double the capacity)</a:t>
            </a:r>
          </a:p>
          <a:p>
            <a:pPr marL="914400" lvl="1" indent="-457200">
              <a:buFontTx/>
              <a:buAutoNum type="arabicParenBoth"/>
              <a:defRPr/>
            </a:pPr>
            <a:endParaRPr lang="en-US" dirty="0"/>
          </a:p>
          <a:p>
            <a:pPr marL="914400" lvl="1" indent="-457200">
              <a:buFontTx/>
              <a:buAutoNum type="arabicParenBoth"/>
              <a:defRPr/>
            </a:pPr>
            <a:r>
              <a:rPr lang="en-US" dirty="0"/>
              <a:t>Copy all elements from the old array to the new one</a:t>
            </a:r>
          </a:p>
          <a:p>
            <a:pPr marL="914400" lvl="1" indent="-457200">
              <a:buFontTx/>
              <a:buAutoNum type="arabicParenBoth"/>
              <a:defRPr/>
            </a:pPr>
            <a:endParaRPr lang="en-US" dirty="0"/>
          </a:p>
          <a:p>
            <a:pPr marL="914400" lvl="1" indent="-457200">
              <a:buFontTx/>
              <a:buAutoNum type="arabicParenBoth"/>
              <a:defRPr/>
            </a:pPr>
            <a:r>
              <a:rPr lang="en-US" dirty="0"/>
              <a:t>Start using the new array</a:t>
            </a:r>
          </a:p>
        </p:txBody>
      </p:sp>
    </p:spTree>
    <p:extLst>
      <p:ext uri="{BB962C8B-B14F-4D97-AF65-F5344CB8AC3E}">
        <p14:creationId xmlns:p14="http://schemas.microsoft.com/office/powerpoint/2010/main" val="42651267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: remove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343" y="949325"/>
            <a:ext cx="11257472" cy="5716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Example: 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remove(1):</a:t>
            </a:r>
            <a:r>
              <a:rPr lang="en-US" dirty="0">
                <a:solidFill>
                  <a:srgbClr val="CC330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Delete the element at position 1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Basic Idea: Remove the element and </a:t>
            </a:r>
            <a:r>
              <a:rPr lang="en-US" dirty="0">
                <a:solidFill>
                  <a:schemeClr val="accent6"/>
                </a:solidFill>
              </a:rPr>
              <a:t>shift existing elements to the left by one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Running time: O(N)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grpSp>
        <p:nvGrpSpPr>
          <p:cNvPr id="20484" name="Group 26"/>
          <p:cNvGrpSpPr>
            <a:grpSpLocks/>
          </p:cNvGrpSpPr>
          <p:nvPr/>
        </p:nvGrpSpPr>
        <p:grpSpPr bwMode="auto">
          <a:xfrm>
            <a:off x="1951039" y="3463926"/>
            <a:ext cx="8162925" cy="766763"/>
            <a:chOff x="375232" y="3849843"/>
            <a:chExt cx="8163464" cy="766993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376819" y="3851431"/>
              <a:ext cx="884296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267466" y="3851431"/>
              <a:ext cx="884295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143824" y="3851431"/>
              <a:ext cx="884295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898127" y="3849843"/>
              <a:ext cx="884296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………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777660" y="3851431"/>
              <a:ext cx="884296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size-1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7043172" y="3862547"/>
              <a:ext cx="1495524" cy="369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MAX_SIZE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375232" y="4235722"/>
              <a:ext cx="884295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e1</a:t>
              </a: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265878" y="4235722"/>
              <a:ext cx="884296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e2</a:t>
              </a: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2142236" y="4235722"/>
              <a:ext cx="884296" cy="3763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e3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896539" y="4234133"/>
              <a:ext cx="884295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/>
                <a:t>………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776073" y="4235724"/>
              <a:ext cx="884295" cy="36999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/>
                <a:t>e_size</a:t>
              </a:r>
              <a:endParaRPr lang="en-US" dirty="0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7041584" y="4246837"/>
              <a:ext cx="1495524" cy="369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5666718" y="3851431"/>
              <a:ext cx="682670" cy="37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5663543" y="4235722"/>
              <a:ext cx="684258" cy="37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6358914" y="3849843"/>
              <a:ext cx="684258" cy="3763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6357327" y="4234133"/>
              <a:ext cx="682670" cy="3763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3031294" y="3849843"/>
              <a:ext cx="884296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3028119" y="4234133"/>
              <a:ext cx="884296" cy="37635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e4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235325" y="3025776"/>
            <a:ext cx="3608388" cy="1700213"/>
            <a:chOff x="1710805" y="3026534"/>
            <a:chExt cx="3608170" cy="1700012"/>
          </a:xfrm>
        </p:grpSpPr>
        <p:sp>
          <p:nvSpPr>
            <p:cNvPr id="20487" name="Freeform 25"/>
            <p:cNvSpPr>
              <a:spLocks noChangeArrowheads="1"/>
            </p:cNvSpPr>
            <p:nvPr/>
          </p:nvSpPr>
          <p:spPr bwMode="auto">
            <a:xfrm>
              <a:off x="4494727" y="4224270"/>
              <a:ext cx="824248" cy="489397"/>
            </a:xfrm>
            <a:custGeom>
              <a:avLst/>
              <a:gdLst>
                <a:gd name="T0" fmla="*/ 0 w 824248"/>
                <a:gd name="T1" fmla="*/ 0 h 489397"/>
                <a:gd name="T2" fmla="*/ 502277 w 824248"/>
                <a:gd name="T3" fmla="*/ 489397 h 489397"/>
                <a:gd name="T4" fmla="*/ 824248 w 824248"/>
                <a:gd name="T5" fmla="*/ 0 h 489397"/>
                <a:gd name="T6" fmla="*/ 0 60000 65536"/>
                <a:gd name="T7" fmla="*/ 0 60000 65536"/>
                <a:gd name="T8" fmla="*/ 0 60000 65536"/>
                <a:gd name="T9" fmla="*/ 0 w 824248"/>
                <a:gd name="T10" fmla="*/ 0 h 489397"/>
                <a:gd name="T11" fmla="*/ 824248 w 824248"/>
                <a:gd name="T12" fmla="*/ 489397 h 489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248" h="489397">
                  <a:moveTo>
                    <a:pt x="0" y="0"/>
                  </a:moveTo>
                  <a:cubicBezTo>
                    <a:pt x="182451" y="244698"/>
                    <a:pt x="364902" y="489397"/>
                    <a:pt x="502277" y="489397"/>
                  </a:cubicBezTo>
                  <a:cubicBezTo>
                    <a:pt x="639652" y="489397"/>
                    <a:pt x="731950" y="244698"/>
                    <a:pt x="824248" y="0"/>
                  </a:cubicBezTo>
                </a:path>
              </a:pathLst>
            </a:custGeom>
            <a:noFill/>
            <a:ln w="31750" algn="ctr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Freeform 55"/>
            <p:cNvSpPr>
              <a:spLocks noChangeArrowheads="1"/>
            </p:cNvSpPr>
            <p:nvPr/>
          </p:nvSpPr>
          <p:spPr bwMode="auto">
            <a:xfrm>
              <a:off x="3490175" y="4237149"/>
              <a:ext cx="824248" cy="489397"/>
            </a:xfrm>
            <a:custGeom>
              <a:avLst/>
              <a:gdLst>
                <a:gd name="T0" fmla="*/ 0 w 824248"/>
                <a:gd name="T1" fmla="*/ 0 h 489397"/>
                <a:gd name="T2" fmla="*/ 502277 w 824248"/>
                <a:gd name="T3" fmla="*/ 489397 h 489397"/>
                <a:gd name="T4" fmla="*/ 824248 w 824248"/>
                <a:gd name="T5" fmla="*/ 0 h 489397"/>
                <a:gd name="T6" fmla="*/ 0 60000 65536"/>
                <a:gd name="T7" fmla="*/ 0 60000 65536"/>
                <a:gd name="T8" fmla="*/ 0 60000 65536"/>
                <a:gd name="T9" fmla="*/ 0 w 824248"/>
                <a:gd name="T10" fmla="*/ 0 h 489397"/>
                <a:gd name="T11" fmla="*/ 824248 w 824248"/>
                <a:gd name="T12" fmla="*/ 489397 h 489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248" h="489397">
                  <a:moveTo>
                    <a:pt x="0" y="0"/>
                  </a:moveTo>
                  <a:cubicBezTo>
                    <a:pt x="182451" y="244698"/>
                    <a:pt x="364902" y="489397"/>
                    <a:pt x="502277" y="489397"/>
                  </a:cubicBezTo>
                  <a:cubicBezTo>
                    <a:pt x="639652" y="489397"/>
                    <a:pt x="731950" y="244698"/>
                    <a:pt x="824248" y="0"/>
                  </a:cubicBezTo>
                </a:path>
              </a:pathLst>
            </a:custGeom>
            <a:noFill/>
            <a:ln w="31750" algn="ctr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Freeform 56"/>
            <p:cNvSpPr>
              <a:spLocks noChangeArrowheads="1"/>
            </p:cNvSpPr>
            <p:nvPr/>
          </p:nvSpPr>
          <p:spPr bwMode="auto">
            <a:xfrm>
              <a:off x="2665927" y="4224270"/>
              <a:ext cx="824248" cy="489397"/>
            </a:xfrm>
            <a:custGeom>
              <a:avLst/>
              <a:gdLst>
                <a:gd name="T0" fmla="*/ 0 w 824248"/>
                <a:gd name="T1" fmla="*/ 0 h 489397"/>
                <a:gd name="T2" fmla="*/ 502277 w 824248"/>
                <a:gd name="T3" fmla="*/ 489397 h 489397"/>
                <a:gd name="T4" fmla="*/ 824248 w 824248"/>
                <a:gd name="T5" fmla="*/ 0 h 489397"/>
                <a:gd name="T6" fmla="*/ 0 60000 65536"/>
                <a:gd name="T7" fmla="*/ 0 60000 65536"/>
                <a:gd name="T8" fmla="*/ 0 60000 65536"/>
                <a:gd name="T9" fmla="*/ 0 w 824248"/>
                <a:gd name="T10" fmla="*/ 0 h 489397"/>
                <a:gd name="T11" fmla="*/ 824248 w 824248"/>
                <a:gd name="T12" fmla="*/ 489397 h 489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248" h="489397">
                  <a:moveTo>
                    <a:pt x="0" y="0"/>
                  </a:moveTo>
                  <a:cubicBezTo>
                    <a:pt x="182451" y="244698"/>
                    <a:pt x="364902" y="489397"/>
                    <a:pt x="502277" y="489397"/>
                  </a:cubicBezTo>
                  <a:cubicBezTo>
                    <a:pt x="639652" y="489397"/>
                    <a:pt x="731950" y="244698"/>
                    <a:pt x="824248" y="0"/>
                  </a:cubicBezTo>
                </a:path>
              </a:pathLst>
            </a:custGeom>
            <a:noFill/>
            <a:ln w="31750" algn="ctr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rot="5400000">
              <a:off x="1582239" y="3155100"/>
              <a:ext cx="452385" cy="195251"/>
            </a:xfrm>
            <a:prstGeom prst="straightConnector1">
              <a:avLst/>
            </a:prstGeom>
            <a:ln w="3175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91" name="Freeform 46"/>
            <p:cNvSpPr>
              <a:spLocks noChangeArrowheads="1"/>
            </p:cNvSpPr>
            <p:nvPr/>
          </p:nvSpPr>
          <p:spPr bwMode="auto">
            <a:xfrm>
              <a:off x="1790164" y="4224270"/>
              <a:ext cx="824248" cy="489397"/>
            </a:xfrm>
            <a:custGeom>
              <a:avLst/>
              <a:gdLst>
                <a:gd name="T0" fmla="*/ 0 w 824248"/>
                <a:gd name="T1" fmla="*/ 0 h 489397"/>
                <a:gd name="T2" fmla="*/ 502277 w 824248"/>
                <a:gd name="T3" fmla="*/ 489397 h 489397"/>
                <a:gd name="T4" fmla="*/ 824248 w 824248"/>
                <a:gd name="T5" fmla="*/ 0 h 489397"/>
                <a:gd name="T6" fmla="*/ 0 60000 65536"/>
                <a:gd name="T7" fmla="*/ 0 60000 65536"/>
                <a:gd name="T8" fmla="*/ 0 60000 65536"/>
                <a:gd name="T9" fmla="*/ 0 w 824248"/>
                <a:gd name="T10" fmla="*/ 0 h 489397"/>
                <a:gd name="T11" fmla="*/ 824248 w 824248"/>
                <a:gd name="T12" fmla="*/ 489397 h 489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248" h="489397">
                  <a:moveTo>
                    <a:pt x="0" y="0"/>
                  </a:moveTo>
                  <a:cubicBezTo>
                    <a:pt x="182451" y="244698"/>
                    <a:pt x="364902" y="489397"/>
                    <a:pt x="502277" y="489397"/>
                  </a:cubicBezTo>
                  <a:cubicBezTo>
                    <a:pt x="639652" y="489397"/>
                    <a:pt x="731950" y="244698"/>
                    <a:pt x="824248" y="0"/>
                  </a:cubicBezTo>
                </a:path>
              </a:pathLst>
            </a:custGeom>
            <a:noFill/>
            <a:ln w="31750" algn="ctr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286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: </a:t>
            </a:r>
            <a:r>
              <a:rPr lang="en-US" altLang="en-US" dirty="0" err="1"/>
              <a:t>indexOf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5" y="949325"/>
            <a:ext cx="11490385" cy="571658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</a:rPr>
              <a:t>indexOf</a:t>
            </a:r>
            <a:r>
              <a:rPr lang="en-US" dirty="0"/>
              <a:t>(E e)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Example: </a:t>
            </a:r>
            <a:r>
              <a:rPr lang="en-US" dirty="0" err="1">
                <a:solidFill>
                  <a:srgbClr val="C00000"/>
                </a:solidFill>
                <a:ea typeface="+mn-ea"/>
                <a:cs typeface="+mn-cs"/>
              </a:rPr>
              <a:t>indexOf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(X): Search X in the list</a:t>
            </a: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Must do a linear search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Running time: O(N)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grpSp>
        <p:nvGrpSpPr>
          <p:cNvPr id="21508" name="Group 26"/>
          <p:cNvGrpSpPr>
            <a:grpSpLocks/>
          </p:cNvGrpSpPr>
          <p:nvPr/>
        </p:nvGrpSpPr>
        <p:grpSpPr bwMode="auto">
          <a:xfrm>
            <a:off x="1965326" y="2533650"/>
            <a:ext cx="8162925" cy="768350"/>
            <a:chOff x="375232" y="3849843"/>
            <a:chExt cx="8163464" cy="766993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376820" y="3851428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267466" y="3851428"/>
              <a:ext cx="884296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143824" y="3851428"/>
              <a:ext cx="884296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898128" y="3849843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………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777661" y="3851428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size-1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7043172" y="3862521"/>
              <a:ext cx="1495524" cy="3708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MAX_SIZE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375232" y="4236509"/>
              <a:ext cx="884296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e1</a:t>
              </a: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265879" y="4236509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e2</a:t>
              </a: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2142237" y="4236509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e3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896539" y="4234925"/>
              <a:ext cx="884296" cy="3755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/>
                <a:t>………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776073" y="4236508"/>
              <a:ext cx="884296" cy="36923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/>
                <a:t>e_size</a:t>
              </a:r>
              <a:endParaRPr lang="en-US" dirty="0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7041585" y="4247602"/>
              <a:ext cx="1495524" cy="369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5666719" y="3851428"/>
              <a:ext cx="682670" cy="377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5663544" y="4236509"/>
              <a:ext cx="684257" cy="375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6358915" y="3849843"/>
              <a:ext cx="684257" cy="375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6357327" y="4233340"/>
              <a:ext cx="682670" cy="377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3031295" y="3849843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3028120" y="4233340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59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: </a:t>
            </a:r>
            <a:r>
              <a:rPr lang="en-US" altLang="en-US" dirty="0" err="1"/>
              <a:t>lastIndexOf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5" y="949325"/>
            <a:ext cx="11490385" cy="571658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</a:rPr>
              <a:t>lastIndexOf</a:t>
            </a:r>
            <a:r>
              <a:rPr lang="en-US" dirty="0"/>
              <a:t>(E e)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Example: </a:t>
            </a:r>
            <a:r>
              <a:rPr lang="en-US" dirty="0" err="1">
                <a:solidFill>
                  <a:srgbClr val="C00000"/>
                </a:solidFill>
                <a:ea typeface="+mn-ea"/>
                <a:cs typeface="+mn-cs"/>
              </a:rPr>
              <a:t>lastIndexOf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(X): Search X in the backward direction</a:t>
            </a: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Must do a linear search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Running time: O(N)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1965326" y="2533650"/>
            <a:ext cx="8162925" cy="768350"/>
            <a:chOff x="375232" y="3849843"/>
            <a:chExt cx="8163464" cy="766993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76820" y="3851428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1267466" y="3851428"/>
              <a:ext cx="884296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2143824" y="3851428"/>
              <a:ext cx="884296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898128" y="3849843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………</a:t>
              </a: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4777661" y="3851428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size-1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7043172" y="3862521"/>
              <a:ext cx="1495524" cy="3708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MAX_SIZE</a:t>
              </a:r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375232" y="4236509"/>
              <a:ext cx="884296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e1</a:t>
              </a: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1265879" y="4236509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e2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142237" y="4236509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e3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896539" y="4234925"/>
              <a:ext cx="884296" cy="3755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/>
                <a:t>………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776073" y="4236508"/>
              <a:ext cx="884296" cy="36923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/>
                <a:t>e_size</a:t>
              </a:r>
              <a:endParaRPr lang="en-US" dirty="0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7041585" y="4247602"/>
              <a:ext cx="1495524" cy="369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5666719" y="3851428"/>
              <a:ext cx="682670" cy="377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5663544" y="4236509"/>
              <a:ext cx="684257" cy="375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6358915" y="3849843"/>
              <a:ext cx="684257" cy="375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57327" y="4233340"/>
              <a:ext cx="682670" cy="377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>
              <a:off x="3031295" y="3849843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028120" y="4233340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4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: </a:t>
            </a:r>
            <a:r>
              <a:rPr lang="en-US" altLang="en-US" dirty="0" err="1"/>
              <a:t>isEmpty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5" y="949325"/>
            <a:ext cx="11352362" cy="571658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</a:rPr>
              <a:t>isEmpty</a:t>
            </a:r>
            <a:r>
              <a:rPr lang="en-US" dirty="0"/>
              <a:t>()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Returns true if the list is empty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Trivial – Return true if size == 0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Running time: O(1)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1965326" y="2533650"/>
            <a:ext cx="8162925" cy="768350"/>
            <a:chOff x="375232" y="3849843"/>
            <a:chExt cx="8163464" cy="766993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76820" y="3851428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1267466" y="3851428"/>
              <a:ext cx="884296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2143824" y="3851428"/>
              <a:ext cx="884296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898128" y="3849843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………</a:t>
              </a: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4777661" y="3851428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size-1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7043172" y="3862521"/>
              <a:ext cx="1495524" cy="3708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MAX_SIZE</a:t>
              </a:r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375232" y="4236509"/>
              <a:ext cx="884296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e1</a:t>
              </a: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1265879" y="4236509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e2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142237" y="4236509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e3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896539" y="4234925"/>
              <a:ext cx="884296" cy="3755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/>
                <a:t>………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776073" y="4236508"/>
              <a:ext cx="884296" cy="36923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/>
                <a:t>e_size</a:t>
              </a:r>
              <a:endParaRPr lang="en-US" dirty="0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7041585" y="4247602"/>
              <a:ext cx="1495524" cy="369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5666719" y="3851428"/>
              <a:ext cx="682670" cy="377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5663544" y="4236509"/>
              <a:ext cx="684257" cy="375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6358915" y="3849843"/>
              <a:ext cx="684257" cy="375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57327" y="4233340"/>
              <a:ext cx="682670" cy="377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>
              <a:off x="3031295" y="3849843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028120" y="4233340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604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: first, last, get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091" y="949326"/>
            <a:ext cx="11300603" cy="55800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dirty="0"/>
              <a:t>(): Return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(): Return </a:t>
            </a:r>
            <a:r>
              <a:rPr lang="en-US" dirty="0" err="1"/>
              <a:t>arr</a:t>
            </a:r>
            <a:r>
              <a:rPr lang="en-US" dirty="0"/>
              <a:t>[size-1]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get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): Return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pos</a:t>
            </a:r>
            <a:r>
              <a:rPr lang="en-US" dirty="0"/>
              <a:t>]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first</a:t>
            </a:r>
            <a:r>
              <a:rPr lang="en-US" dirty="0"/>
              <a:t> – </a:t>
            </a:r>
            <a:r>
              <a:rPr lang="en-US" dirty="0">
                <a:solidFill>
                  <a:srgbClr val="C00000"/>
                </a:solidFill>
              </a:rPr>
              <a:t>Running time: O(1)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 – </a:t>
            </a:r>
            <a:r>
              <a:rPr lang="en-US" dirty="0">
                <a:solidFill>
                  <a:srgbClr val="C00000"/>
                </a:solidFill>
              </a:rPr>
              <a:t>Running time: O(1)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get</a:t>
            </a:r>
            <a:r>
              <a:rPr lang="en-US" dirty="0"/>
              <a:t> – </a:t>
            </a:r>
            <a:r>
              <a:rPr lang="en-US" dirty="0">
                <a:solidFill>
                  <a:srgbClr val="C00000"/>
                </a:solidFill>
              </a:rPr>
              <a:t>Running time: O(1)</a:t>
            </a:r>
            <a:endParaRPr lang="en-US" dirty="0"/>
          </a:p>
        </p:txBody>
      </p: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1846263" y="3059861"/>
            <a:ext cx="8162925" cy="768350"/>
            <a:chOff x="375232" y="3849843"/>
            <a:chExt cx="8163464" cy="766993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76820" y="3851428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1267466" y="3851428"/>
              <a:ext cx="884296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2143824" y="3851428"/>
              <a:ext cx="884296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898128" y="3849843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………</a:t>
              </a: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4777661" y="3851428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size-1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7043172" y="3862521"/>
              <a:ext cx="1495524" cy="3708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MAX_SIZE</a:t>
              </a:r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375232" y="4236509"/>
              <a:ext cx="884296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e1</a:t>
              </a: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1265879" y="4236509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e2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142237" y="4236509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e3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896539" y="4234925"/>
              <a:ext cx="884296" cy="3755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/>
                <a:t>………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776073" y="4236508"/>
              <a:ext cx="884296" cy="36923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/>
                <a:t>e_size</a:t>
              </a:r>
              <a:endParaRPr lang="en-US" dirty="0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7041585" y="4247602"/>
              <a:ext cx="1495524" cy="369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5666719" y="3851428"/>
              <a:ext cx="682670" cy="377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5663544" y="4236509"/>
              <a:ext cx="684257" cy="375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6358915" y="3849843"/>
              <a:ext cx="684257" cy="375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57327" y="4233340"/>
              <a:ext cx="682670" cy="377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>
              <a:off x="3031295" y="3849843"/>
              <a:ext cx="884295" cy="37557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028120" y="4233340"/>
              <a:ext cx="884295" cy="3771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e4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941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85989" y="141288"/>
            <a:ext cx="8218487" cy="698500"/>
          </a:xfrm>
        </p:spPr>
        <p:txBody>
          <a:bodyPr/>
          <a:lstStyle/>
          <a:p>
            <a:r>
              <a:rPr lang="en-US" altLang="en-US" dirty="0"/>
              <a:t>List ADT - Definition</a:t>
            </a:r>
          </a:p>
        </p:txBody>
      </p:sp>
      <p:sp>
        <p:nvSpPr>
          <p:cNvPr id="3076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414068" y="798514"/>
            <a:ext cx="11516263" cy="5718175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a list?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An 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ordered</a:t>
            </a:r>
            <a:r>
              <a:rPr lang="en-US" dirty="0">
                <a:ea typeface="+mn-ea"/>
                <a:cs typeface="+mn-cs"/>
              </a:rPr>
              <a:t> sequence of elements e1, e2, …, </a:t>
            </a:r>
            <a:r>
              <a:rPr lang="en-US" dirty="0" err="1">
                <a:ea typeface="+mn-ea"/>
                <a:cs typeface="+mn-cs"/>
              </a:rPr>
              <a:t>eN</a:t>
            </a:r>
            <a:r>
              <a:rPr lang="en-US" dirty="0">
                <a:ea typeface="+mn-ea"/>
                <a:cs typeface="+mn-cs"/>
              </a:rPr>
              <a:t> with duplicates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Elements may be of arbitrary, but the same type (all </a:t>
            </a:r>
            <a:r>
              <a:rPr lang="en-US" dirty="0" err="1">
                <a:ea typeface="+mn-ea"/>
                <a:cs typeface="+mn-cs"/>
              </a:rPr>
              <a:t>ints</a:t>
            </a:r>
            <a:r>
              <a:rPr lang="en-US" dirty="0">
                <a:ea typeface="+mn-ea"/>
                <a:cs typeface="+mn-cs"/>
              </a:rPr>
              <a:t>, all Strings, ...)</a:t>
            </a: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In JS &amp; Python, elements can have different types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Unlike arrays, which are of fixed size, a </a:t>
            </a: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List</a:t>
            </a:r>
            <a:r>
              <a:rPr lang="en-US" dirty="0">
                <a:ea typeface="+mn-ea"/>
                <a:cs typeface="+mn-cs"/>
              </a:rPr>
              <a:t> is 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dynamically expandable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/>
              <a:t>Here is an example list with 5 integers indexed 0..4</a:t>
            </a:r>
          </a:p>
          <a:p>
            <a:pPr lvl="1">
              <a:defRPr/>
            </a:pPr>
            <a:r>
              <a:rPr lang="en-US" dirty="0"/>
              <a:t>2, 6, 1, 2, 3</a:t>
            </a:r>
            <a:endParaRPr lang="en-US" dirty="0">
              <a:ea typeface="+mn-ea"/>
              <a:cs typeface="+mn-cs"/>
            </a:endParaRP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Index of 2 is 0</a:t>
            </a: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Index of 6 is 1</a:t>
            </a: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Index of 1 is 2</a:t>
            </a: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Index of 2 is 3</a:t>
            </a:r>
          </a:p>
          <a:p>
            <a:pPr lvl="2">
              <a:defRPr/>
            </a:pPr>
            <a:r>
              <a:rPr lang="en-US" dirty="0">
                <a:ea typeface="+mn-ea"/>
                <a:cs typeface="+mn-cs"/>
              </a:rPr>
              <a:t>Index of 3 is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7793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7094" y="141288"/>
            <a:ext cx="9834113" cy="698500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 Operation Running Times</a:t>
            </a:r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27174"/>
              </p:ext>
            </p:extLst>
          </p:nvPr>
        </p:nvGraphicFramePr>
        <p:xfrm>
          <a:off x="3949700" y="1236663"/>
          <a:ext cx="5142542" cy="369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Time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 to find/O(N) to remove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indexOf</a:t>
                      </a:r>
                      <a:endParaRPr lang="en-US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endParaRPr lang="en-US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O(1)</a:t>
                      </a:r>
                      <a:endParaRPr lang="en-US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167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/>
              <a:t>ArrayList in different PLs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9866"/>
              </p:ext>
            </p:extLst>
          </p:nvPr>
        </p:nvGraphicFramePr>
        <p:xfrm>
          <a:off x="293298" y="1302588"/>
          <a:ext cx="11654287" cy="31831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5719">
                <a:tc>
                  <a:txBody>
                    <a:bodyPr/>
                    <a:lstStyle/>
                    <a:p>
                      <a:r>
                        <a:rPr lang="en-US" sz="1800" dirty="0"/>
                        <a:t>PL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 of the container class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Further Reference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29">
                <a:tc>
                  <a:txBody>
                    <a:bodyPr/>
                    <a:lstStyle/>
                    <a:p>
                      <a:r>
                        <a:rPr lang="en-US" sz="1800" dirty="0"/>
                        <a:t>C++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vector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http://www.cplusplus.com/reference/vector/vector/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r>
                        <a:rPr lang="en-US" sz="1800" dirty="0"/>
                        <a:t>Java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ArrayList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https://docs.oracle.com/javase/8/docs/api/java/util/List.html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51">
                <a:tc>
                  <a:txBody>
                    <a:bodyPr/>
                    <a:lstStyle/>
                    <a:p>
                      <a:r>
                        <a:rPr lang="en-US" sz="1800" dirty="0"/>
                        <a:t>C#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List (formerly known as </a:t>
                      </a:r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https://docs.microsoft.com/en-us/dotnet/api/system.collections.generic.list-1?view=netcore-3.1 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r>
                        <a:rPr lang="en-US" sz="1800" dirty="0"/>
                        <a:t>Python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List (is in fact an </a:t>
                      </a:r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r>
                        <a:rPr lang="en-US" sz="1800" dirty="0"/>
                        <a:t>JS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Array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93298" y="4948567"/>
            <a:ext cx="9956921" cy="7062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chemeClr val="accent6"/>
                </a:solidFill>
              </a:rPr>
              <a:t>http://landenlabs.com/code/containers/index.html</a:t>
            </a:r>
          </a:p>
        </p:txBody>
      </p:sp>
    </p:spTree>
    <p:extLst>
      <p:ext uri="{BB962C8B-B14F-4D97-AF65-F5344CB8AC3E}">
        <p14:creationId xmlns:p14="http://schemas.microsoft.com/office/powerpoint/2010/main" val="30761951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85989" y="141288"/>
            <a:ext cx="8218487" cy="698500"/>
          </a:xfrm>
        </p:spPr>
        <p:txBody>
          <a:bodyPr/>
          <a:lstStyle/>
          <a:p>
            <a:r>
              <a:rPr lang="en-US" altLang="en-US"/>
              <a:t>List Operations: add</a:t>
            </a:r>
          </a:p>
        </p:txBody>
      </p:sp>
      <p:sp>
        <p:nvSpPr>
          <p:cNvPr id="6147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258793" y="914400"/>
            <a:ext cx="11559396" cy="5602288"/>
          </a:xfrm>
        </p:spPr>
        <p:txBody>
          <a:bodyPr/>
          <a:lstStyle/>
          <a:p>
            <a:r>
              <a:rPr lang="en-US" altLang="en-US" dirty="0"/>
              <a:t>Add a new element to </a:t>
            </a:r>
            <a:r>
              <a:rPr lang="en-US" altLang="en-US" dirty="0">
                <a:solidFill>
                  <a:srgbClr val="00B050"/>
                </a:solidFill>
              </a:rPr>
              <a:t>the end of the list</a:t>
            </a: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add(8)</a:t>
            </a:r>
            <a:r>
              <a:rPr lang="en-US" altLang="en-US" dirty="0">
                <a:sym typeface="Wingdings" panose="05000000000000000000" pitchFamily="2" charset="2"/>
              </a:rPr>
              <a:t> 4, 6, 1, 4, 5,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8</a:t>
            </a:r>
            <a:endParaRPr lang="en-US" altLang="en-US" dirty="0">
              <a:solidFill>
                <a:srgbClr val="C00000"/>
              </a:solidFill>
            </a:endParaRPr>
          </a:p>
          <a:p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Add a new element at an </a:t>
            </a:r>
            <a:r>
              <a:rPr lang="en-US" altLang="en-US" dirty="0">
                <a:solidFill>
                  <a:srgbClr val="00B050"/>
                </a:solidFill>
              </a:rPr>
              <a:t>arbitrary position</a:t>
            </a: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add(</a:t>
            </a:r>
            <a:r>
              <a:rPr lang="en-US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, 9) </a:t>
            </a:r>
            <a:r>
              <a:rPr lang="en-US" altLang="en-US" dirty="0">
                <a:sym typeface="Wingdings" panose="05000000000000000000" pitchFamily="2" charset="2"/>
              </a:rPr>
              <a:t> 4, 6,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9</a:t>
            </a:r>
            <a:r>
              <a:rPr lang="en-US" altLang="en-US" dirty="0">
                <a:sym typeface="Wingdings" panose="05000000000000000000" pitchFamily="2" charset="2"/>
              </a:rPr>
              <a:t>, 1, 4, 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41882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78013" y="141288"/>
            <a:ext cx="8623300" cy="698500"/>
          </a:xfrm>
        </p:spPr>
        <p:txBody>
          <a:bodyPr/>
          <a:lstStyle/>
          <a:p>
            <a:r>
              <a:rPr lang="en-US" altLang="en-US"/>
              <a:t>List Operations: remove</a:t>
            </a:r>
          </a:p>
        </p:txBody>
      </p:sp>
      <p:sp>
        <p:nvSpPr>
          <p:cNvPr id="7171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422695" y="914400"/>
            <a:ext cx="11326482" cy="5602288"/>
          </a:xfrm>
        </p:spPr>
        <p:txBody>
          <a:bodyPr/>
          <a:lstStyle/>
          <a:p>
            <a:r>
              <a:rPr lang="en-US" altLang="en-US" dirty="0"/>
              <a:t>Remove an existing element </a:t>
            </a:r>
            <a:r>
              <a:rPr lang="en-US" altLang="en-US" dirty="0">
                <a:solidFill>
                  <a:srgbClr val="00B050"/>
                </a:solidFill>
              </a:rPr>
              <a:t>at a certain index </a:t>
            </a:r>
            <a:r>
              <a:rPr lang="en-US" altLang="en-US" dirty="0"/>
              <a:t>from the list</a:t>
            </a: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remove(2)</a:t>
            </a:r>
            <a:r>
              <a:rPr lang="en-US" altLang="en-US" dirty="0">
                <a:sym typeface="Wingdings" panose="05000000000000000000" pitchFamily="2" charset="2"/>
              </a:rPr>
              <a:t> 4, 6, 4, 5</a:t>
            </a:r>
            <a:endParaRPr lang="en-US" alt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remove(0)</a:t>
            </a:r>
            <a:r>
              <a:rPr lang="en-US" altLang="en-US" dirty="0">
                <a:sym typeface="Wingdings" panose="05000000000000000000" pitchFamily="2" charset="2"/>
              </a:rPr>
              <a:t> 6, 1, 4, 5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remove(1)</a:t>
            </a:r>
            <a:r>
              <a:rPr lang="en-US" altLang="en-US" dirty="0">
                <a:sym typeface="Wingdings" panose="05000000000000000000" pitchFamily="2" charset="2"/>
              </a:rPr>
              <a:t> 4, 1, 4, 5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remove(4)</a:t>
            </a:r>
            <a:r>
              <a:rPr lang="en-US" altLang="en-US" dirty="0">
                <a:sym typeface="Wingdings" panose="05000000000000000000" pitchFamily="2" charset="2"/>
              </a:rPr>
              <a:t> 4, 6, 1, 4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483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48574" y="141290"/>
            <a:ext cx="11481757" cy="928386"/>
          </a:xfrm>
        </p:spPr>
        <p:txBody>
          <a:bodyPr/>
          <a:lstStyle/>
          <a:p>
            <a:r>
              <a:rPr lang="en-US" altLang="en-US" dirty="0"/>
              <a:t>List Operations: </a:t>
            </a:r>
            <a:r>
              <a:rPr lang="en-US" altLang="en-US" dirty="0" err="1"/>
              <a:t>indexOf</a:t>
            </a:r>
            <a:r>
              <a:rPr lang="en-US" altLang="en-US" dirty="0"/>
              <a:t> &amp; </a:t>
            </a:r>
            <a:r>
              <a:rPr lang="en-US" altLang="en-US" dirty="0" err="1"/>
              <a:t>lastIndexOf</a:t>
            </a:r>
            <a:endParaRPr lang="en-US" altLang="en-US" dirty="0"/>
          </a:p>
        </p:txBody>
      </p:sp>
      <p:sp>
        <p:nvSpPr>
          <p:cNvPr id="8195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448575" y="1155940"/>
            <a:ext cx="11248844" cy="5360750"/>
          </a:xfrm>
        </p:spPr>
        <p:txBody>
          <a:bodyPr/>
          <a:lstStyle/>
          <a:p>
            <a:r>
              <a:rPr lang="en-US" altLang="en-US" dirty="0" err="1">
                <a:solidFill>
                  <a:srgbClr val="C00000"/>
                </a:solidFill>
              </a:rPr>
              <a:t>indexOf</a:t>
            </a:r>
            <a:r>
              <a:rPr lang="en-US" altLang="en-US" dirty="0"/>
              <a:t> returns the index of the </a:t>
            </a:r>
            <a:r>
              <a:rPr lang="en-US" altLang="en-US" dirty="0">
                <a:solidFill>
                  <a:schemeClr val="accent2"/>
                </a:solidFill>
              </a:rPr>
              <a:t>first</a:t>
            </a:r>
            <a:r>
              <a:rPr lang="en-US" altLang="en-US" dirty="0"/>
              <a:t> matching element</a:t>
            </a: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indexOf</a:t>
            </a:r>
            <a:r>
              <a:rPr lang="en-US" altLang="en-US" dirty="0">
                <a:solidFill>
                  <a:srgbClr val="C00000"/>
                </a:solidFill>
              </a:rPr>
              <a:t>(6)</a:t>
            </a:r>
            <a:r>
              <a:rPr lang="en-US" altLang="en-US" dirty="0">
                <a:sym typeface="Wingdings" panose="05000000000000000000" pitchFamily="2" charset="2"/>
              </a:rPr>
              <a:t> 1</a:t>
            </a:r>
            <a:endParaRPr lang="en-US" alt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indexOf</a:t>
            </a:r>
            <a:r>
              <a:rPr lang="en-US" altLang="en-US" dirty="0">
                <a:solidFill>
                  <a:srgbClr val="C00000"/>
                </a:solidFill>
              </a:rPr>
              <a:t>(5)</a:t>
            </a:r>
            <a:r>
              <a:rPr lang="en-US" altLang="en-US" dirty="0">
                <a:sym typeface="Wingdings" panose="05000000000000000000" pitchFamily="2" charset="2"/>
              </a:rPr>
              <a:t> 4</a:t>
            </a: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indexOf</a:t>
            </a:r>
            <a:r>
              <a:rPr lang="en-US" altLang="en-US" dirty="0">
                <a:solidFill>
                  <a:srgbClr val="C00000"/>
                </a:solidFill>
              </a:rPr>
              <a:t>(4)</a:t>
            </a:r>
            <a:r>
              <a:rPr lang="en-US" altLang="en-US" dirty="0">
                <a:sym typeface="Wingdings" panose="05000000000000000000" pitchFamily="2" charset="2"/>
              </a:rPr>
              <a:t> 0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lastIndexOf</a:t>
            </a:r>
            <a:r>
              <a:rPr lang="en-US" altLang="en-US" dirty="0">
                <a:sym typeface="Wingdings" panose="05000000000000000000" pitchFamily="2" charset="2"/>
              </a:rPr>
              <a:t> returns the index of the </a:t>
            </a:r>
            <a:r>
              <a:rPr lang="en-US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last</a:t>
            </a:r>
            <a:r>
              <a:rPr lang="en-US" altLang="en-US" dirty="0">
                <a:sym typeface="Wingdings" panose="05000000000000000000" pitchFamily="2" charset="2"/>
              </a:rPr>
              <a:t> matching element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4, 6, 1, 4, 5  </a:t>
            </a:r>
            <a:r>
              <a:rPr lang="en-US" alt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lastIndexOf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(1)</a:t>
            </a:r>
            <a:r>
              <a:rPr lang="en-US" altLang="en-US" dirty="0">
                <a:sym typeface="Wingdings" panose="05000000000000000000" pitchFamily="2" charset="2"/>
              </a:rPr>
              <a:t>  2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4, 6, 1, 4, 5  </a:t>
            </a:r>
            <a:r>
              <a:rPr lang="en-US" alt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lastIndexOf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(4)</a:t>
            </a:r>
            <a:r>
              <a:rPr lang="en-US" altLang="en-US" dirty="0">
                <a:sym typeface="Wingdings" panose="05000000000000000000" pitchFamily="2" charset="2"/>
              </a:rPr>
              <a:t>  3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907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78013" y="141288"/>
            <a:ext cx="8623300" cy="762000"/>
          </a:xfrm>
        </p:spPr>
        <p:txBody>
          <a:bodyPr/>
          <a:lstStyle/>
          <a:p>
            <a:r>
              <a:rPr lang="en-US" altLang="en-US"/>
              <a:t>List Operations: get &amp; set</a:t>
            </a:r>
          </a:p>
        </p:txBody>
      </p:sp>
      <p:sp>
        <p:nvSpPr>
          <p:cNvPr id="9219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439947" y="955676"/>
            <a:ext cx="11369615" cy="5561013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get </a:t>
            </a:r>
            <a:r>
              <a:rPr lang="en-US" altLang="en-US" dirty="0"/>
              <a:t>returns the element at a particular index</a:t>
            </a: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get(1)</a:t>
            </a:r>
            <a:r>
              <a:rPr lang="en-US" altLang="en-US" dirty="0">
                <a:sym typeface="Wingdings" panose="05000000000000000000" pitchFamily="2" charset="2"/>
              </a:rPr>
              <a:t> 6</a:t>
            </a:r>
            <a:endParaRPr lang="en-US" alt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get(3)</a:t>
            </a:r>
            <a:r>
              <a:rPr lang="en-US" altLang="en-US" dirty="0">
                <a:sym typeface="Wingdings" panose="05000000000000000000" pitchFamily="2" charset="2"/>
              </a:rPr>
              <a:t> 4</a:t>
            </a:r>
          </a:p>
          <a:p>
            <a:pPr lvl="1"/>
            <a:r>
              <a:rPr lang="en-US" altLang="en-US" dirty="0"/>
              <a:t>4, 6, 1, 4, 5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get(0)</a:t>
            </a:r>
            <a:r>
              <a:rPr lang="en-US" altLang="en-US" dirty="0">
                <a:sym typeface="Wingdings" panose="05000000000000000000" pitchFamily="2" charset="2"/>
              </a:rPr>
              <a:t> 4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set</a:t>
            </a:r>
            <a:r>
              <a:rPr lang="en-US" altLang="en-US" dirty="0">
                <a:sym typeface="Wingdings" panose="05000000000000000000" pitchFamily="2" charset="2"/>
              </a:rPr>
              <a:t> changes the value of the element at a particular index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4, 6, 1, 4, 5 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set(</a:t>
            </a:r>
            <a:r>
              <a:rPr lang="en-US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, 9)</a:t>
            </a:r>
            <a:r>
              <a:rPr lang="en-US" altLang="en-US" dirty="0">
                <a:sym typeface="Wingdings" panose="05000000000000000000" pitchFamily="2" charset="2"/>
              </a:rPr>
              <a:t>  4,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9</a:t>
            </a:r>
            <a:r>
              <a:rPr lang="en-US" altLang="en-US" dirty="0">
                <a:sym typeface="Wingdings" panose="05000000000000000000" pitchFamily="2" charset="2"/>
              </a:rPr>
              <a:t>, 1, 4, 5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4, 6, 1, 4, 5 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set(</a:t>
            </a:r>
            <a:r>
              <a:rPr lang="en-US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, 5)</a:t>
            </a:r>
            <a:r>
              <a:rPr lang="en-US" altLang="en-US" dirty="0">
                <a:sym typeface="Wingdings" panose="05000000000000000000" pitchFamily="2" charset="2"/>
              </a:rPr>
              <a:t>  4, 9, 1,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5</a:t>
            </a:r>
            <a:r>
              <a:rPr lang="en-US" altLang="en-US" dirty="0">
                <a:sym typeface="Wingdings" panose="05000000000000000000" pitchFamily="2" charset="2"/>
              </a:rPr>
              <a:t>, 5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4, 6, 1, 4, 5 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set(</a:t>
            </a:r>
            <a:r>
              <a:rPr lang="en-US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4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, 7)</a:t>
            </a:r>
            <a:r>
              <a:rPr lang="en-US" altLang="en-US" dirty="0">
                <a:sym typeface="Wingdings" panose="05000000000000000000" pitchFamily="2" charset="2"/>
              </a:rPr>
              <a:t>  4, 9, 1, 4, 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7</a:t>
            </a:r>
          </a:p>
          <a:p>
            <a:pPr lvl="1"/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840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dirty="0"/>
              <a:t>List ADT (some of the methods)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35164" y="1313254"/>
            <a:ext cx="8074325" cy="403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List&lt;E&gt;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35164" y="1716659"/>
            <a:ext cx="8074325" cy="40112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 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Add to the end (append)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(int pos, E e);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Add at a specific position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pos);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Remove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Forward Search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Backward Search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e);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true of e exists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First element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Last element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Get at a specific position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e);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Set an element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Is the list empty?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# of elements in the list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Remove all elements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939049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/>
              <a:t>Using List ADT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29283" y="921171"/>
            <a:ext cx="5400136" cy="53157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Create an empty list of Integers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List&lt;Integer&gt;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 = new …;  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(10);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(5);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(1, 7);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7,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(2, 9);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7, 9, 5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(7);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1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(3);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9,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3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false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(0);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9,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empty list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true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end-main */</a:t>
            </a:r>
          </a:p>
        </p:txBody>
      </p:sp>
    </p:spTree>
    <p:extLst>
      <p:ext uri="{BB962C8B-B14F-4D97-AF65-F5344CB8AC3E}">
        <p14:creationId xmlns:p14="http://schemas.microsoft.com/office/powerpoint/2010/main" val="36290626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dirty="0"/>
              <a:t>Java List Hierarchy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38725" y="4163223"/>
            <a:ext cx="2100263" cy="44767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AbstractList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13150" y="5446726"/>
            <a:ext cx="1533524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60285" y="6227792"/>
            <a:ext cx="2089150" cy="4492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LinkedList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38725" y="3141667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5" idx="0"/>
          </p:cNvCxnSpPr>
          <p:nvPr/>
        </p:nvCxnSpPr>
        <p:spPr bwMode="auto">
          <a:xfrm flipV="1">
            <a:off x="6088857" y="3733808"/>
            <a:ext cx="5556" cy="42941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14344" name="Connector: Elbow 12"/>
          <p:cNvCxnSpPr>
            <a:cxnSpLocks noChangeShapeType="1"/>
            <a:stCxn id="7" idx="0"/>
            <a:endCxn id="5" idx="2"/>
          </p:cNvCxnSpPr>
          <p:nvPr/>
        </p:nvCxnSpPr>
        <p:spPr bwMode="auto">
          <a:xfrm rot="5400000" flipH="1" flipV="1">
            <a:off x="4816470" y="4174340"/>
            <a:ext cx="835828" cy="1708945"/>
          </a:xfrm>
          <a:prstGeom prst="bentConnector3">
            <a:avLst>
              <a:gd name="adj1" fmla="val 36325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5" name="Connector: Elbow 14"/>
          <p:cNvCxnSpPr>
            <a:cxnSpLocks/>
            <a:stCxn id="29" idx="0"/>
          </p:cNvCxnSpPr>
          <p:nvPr/>
        </p:nvCxnSpPr>
        <p:spPr bwMode="auto">
          <a:xfrm rot="16200000" flipV="1">
            <a:off x="7085131" y="4141281"/>
            <a:ext cx="311556" cy="2327905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" name="Rectangle 13"/>
          <p:cNvSpPr/>
          <p:nvPr/>
        </p:nvSpPr>
        <p:spPr bwMode="auto">
          <a:xfrm>
            <a:off x="5027613" y="2079626"/>
            <a:ext cx="2111375" cy="6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Collection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038725" y="1000919"/>
            <a:ext cx="2111375" cy="651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9" idx="0"/>
            <a:endCxn id="14" idx="2"/>
          </p:cNvCxnSpPr>
          <p:nvPr/>
        </p:nvCxnSpPr>
        <p:spPr bwMode="auto">
          <a:xfrm flipH="1" flipV="1">
            <a:off x="6083301" y="2709066"/>
            <a:ext cx="11112" cy="4326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6076950" y="1641477"/>
            <a:ext cx="6351" cy="4492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321299" y="5439583"/>
            <a:ext cx="1241426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Vector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6094412" y="5149454"/>
            <a:ext cx="0" cy="29012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725443" y="5461012"/>
            <a:ext cx="3358835" cy="422204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AbstractSequentialList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Straight Arrow Connector 29"/>
          <p:cNvCxnSpPr>
            <a:stCxn id="8" idx="0"/>
            <a:endCxn id="29" idx="2"/>
          </p:cNvCxnSpPr>
          <p:nvPr/>
        </p:nvCxnSpPr>
        <p:spPr bwMode="auto">
          <a:xfrm flipV="1">
            <a:off x="8404860" y="5883216"/>
            <a:ext cx="1" cy="344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9"/>
          <p:cNvCxnSpPr>
            <a:cxnSpLocks noChangeShapeType="1"/>
          </p:cNvCxnSpPr>
          <p:nvPr/>
        </p:nvCxnSpPr>
        <p:spPr bwMode="auto">
          <a:xfrm flipV="1">
            <a:off x="9539861" y="1385328"/>
            <a:ext cx="1343025" cy="1148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9620823" y="1000919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implements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9539861" y="1817884"/>
            <a:ext cx="1415266" cy="16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9802994" y="1512628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7821429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15028</TotalTime>
  <Words>1737</Words>
  <Application>Microsoft Office PowerPoint</Application>
  <PresentationFormat>Widescreen</PresentationFormat>
  <Paragraphs>342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Comic Sans MS</vt:lpstr>
      <vt:lpstr>Courier New</vt:lpstr>
      <vt:lpstr>Times New Roman</vt:lpstr>
      <vt:lpstr>Blank Presentation</vt:lpstr>
      <vt:lpstr>Today’s Material</vt:lpstr>
      <vt:lpstr>List ADT - Definition</vt:lpstr>
      <vt:lpstr>List Operations: add</vt:lpstr>
      <vt:lpstr>List Operations: remove</vt:lpstr>
      <vt:lpstr>List Operations: indexOf &amp; lastIndexOf</vt:lpstr>
      <vt:lpstr>List Operations: get &amp; set</vt:lpstr>
      <vt:lpstr>List ADT (some of the methods)</vt:lpstr>
      <vt:lpstr>Using List ADT</vt:lpstr>
      <vt:lpstr>Java List Hierarchy</vt:lpstr>
      <vt:lpstr>List ADT Implementation</vt:lpstr>
      <vt:lpstr>ArrayList: List Implementation using an Array</vt:lpstr>
      <vt:lpstr>ArrayList Java Declarations</vt:lpstr>
      <vt:lpstr>ArrayList: add</vt:lpstr>
      <vt:lpstr>ArrayList add – Full Array </vt:lpstr>
      <vt:lpstr>ArrayList: remove</vt:lpstr>
      <vt:lpstr>ArrayList: indexOf</vt:lpstr>
      <vt:lpstr>ArrayList: lastIndexOf</vt:lpstr>
      <vt:lpstr>ArrayList: isEmpty</vt:lpstr>
      <vt:lpstr>ArrayList: first, last, get</vt:lpstr>
      <vt:lpstr>ArrayList Operation Running Times</vt:lpstr>
      <vt:lpstr>ArrayList in different PLs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CÜNEYT AKINLAR</cp:lastModifiedBy>
  <cp:revision>557</cp:revision>
  <dcterms:created xsi:type="dcterms:W3CDTF">2020-11-16T14:31:24Z</dcterms:created>
  <dcterms:modified xsi:type="dcterms:W3CDTF">2023-09-27T14:00:26Z</dcterms:modified>
</cp:coreProperties>
</file>