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8" r:id="rId3"/>
    <p:sldId id="429" r:id="rId4"/>
    <p:sldId id="449" r:id="rId5"/>
    <p:sldId id="448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4" r:id="rId18"/>
    <p:sldId id="443" r:id="rId19"/>
    <p:sldId id="450" r:id="rId20"/>
    <p:sldId id="445" r:id="rId21"/>
    <p:sldId id="4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99" d="100"/>
          <a:sy n="99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/>
              <a:t>Today’s Material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728" y="1093789"/>
            <a:ext cx="11171208" cy="5183187"/>
          </a:xfrm>
        </p:spPr>
        <p:txBody>
          <a:bodyPr/>
          <a:lstStyle/>
          <a:p>
            <a:r>
              <a:rPr lang="en-US" altLang="en-US" dirty="0"/>
              <a:t>List ADT Implementation	 using a Linked List</a:t>
            </a:r>
          </a:p>
          <a:p>
            <a:pPr lvl="1"/>
            <a:r>
              <a:rPr lang="en-US" altLang="en-US" dirty="0" err="1"/>
              <a:t>LinkedList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https://docs.oracle.com/javase/8/docs/api/java/util/LinkedList.html </a:t>
            </a:r>
          </a:p>
        </p:txBody>
      </p:sp>
    </p:spTree>
    <p:extLst>
      <p:ext uri="{BB962C8B-B14F-4D97-AF65-F5344CB8AC3E}">
        <p14:creationId xmlns:p14="http://schemas.microsoft.com/office/powerpoint/2010/main" val="277826616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LinkedList</a:t>
            </a:r>
            <a:r>
              <a:rPr lang="en-US" altLang="en-US" dirty="0"/>
              <a:t>: add (3)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15" y="949326"/>
            <a:ext cx="11430000" cy="10636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Case 3</a:t>
            </a:r>
            <a:r>
              <a:rPr lang="en-US" dirty="0"/>
              <a:t>: Add to the end of the list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add(4, X)</a:t>
            </a: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5" name="Text Box 102"/>
          <p:cNvSpPr txBox="1">
            <a:spLocks noChangeArrowheads="1"/>
          </p:cNvSpPr>
          <p:nvPr/>
        </p:nvSpPr>
        <p:spPr bwMode="auto">
          <a:xfrm>
            <a:off x="1787526" y="2351089"/>
            <a:ext cx="1223963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Head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498725" y="2943225"/>
            <a:ext cx="700088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41601" y="3060700"/>
            <a:ext cx="415925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03513" y="2679700"/>
            <a:ext cx="3095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68776" y="2689225"/>
            <a:ext cx="27781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31" name="Text Box 102"/>
          <p:cNvSpPr txBox="1">
            <a:spLocks noChangeArrowheads="1"/>
          </p:cNvSpPr>
          <p:nvPr/>
        </p:nvSpPr>
        <p:spPr bwMode="auto">
          <a:xfrm>
            <a:off x="7292975" y="2205039"/>
            <a:ext cx="1068388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Tail</a:t>
            </a:r>
          </a:p>
        </p:txBody>
      </p:sp>
      <p:cxnSp>
        <p:nvCxnSpPr>
          <p:cNvPr id="13322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2264570" y="2726532"/>
            <a:ext cx="328612" cy="174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Straight Arrow Connector 32"/>
          <p:cNvCxnSpPr>
            <a:cxnSpLocks noChangeShapeType="1"/>
          </p:cNvCxnSpPr>
          <p:nvPr/>
        </p:nvCxnSpPr>
        <p:spPr bwMode="auto">
          <a:xfrm flipH="1">
            <a:off x="7315201" y="2633664"/>
            <a:ext cx="244475" cy="3460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6"/>
          <p:cNvSpPr/>
          <p:nvPr/>
        </p:nvSpPr>
        <p:spPr bwMode="auto">
          <a:xfrm>
            <a:off x="2498725" y="3490914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498725" y="3856039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3326" name="Straight Arrow Connector 110"/>
          <p:cNvCxnSpPr>
            <a:cxnSpLocks noChangeShapeType="1"/>
          </p:cNvCxnSpPr>
          <p:nvPr/>
        </p:nvCxnSpPr>
        <p:spPr bwMode="auto">
          <a:xfrm flipV="1">
            <a:off x="3198813" y="2978151"/>
            <a:ext cx="781050" cy="1063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27" name="Group 44"/>
          <p:cNvGrpSpPr>
            <a:grpSpLocks/>
          </p:cNvGrpSpPr>
          <p:nvPr/>
        </p:nvGrpSpPr>
        <p:grpSpPr bwMode="auto">
          <a:xfrm>
            <a:off x="1787525" y="3683000"/>
            <a:ext cx="711200" cy="361950"/>
            <a:chOff x="319087" y="5646738"/>
            <a:chExt cx="711191" cy="361950"/>
          </a:xfrm>
        </p:grpSpPr>
        <p:sp>
          <p:nvSpPr>
            <p:cNvPr id="47" name="Line 97"/>
            <p:cNvSpPr>
              <a:spLocks noChangeShapeType="1"/>
            </p:cNvSpPr>
            <p:nvPr/>
          </p:nvSpPr>
          <p:spPr bwMode="auto">
            <a:xfrm>
              <a:off x="598483" y="5646738"/>
              <a:ext cx="0" cy="192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Line 98"/>
            <p:cNvSpPr>
              <a:spLocks noChangeShapeType="1"/>
            </p:cNvSpPr>
            <p:nvPr/>
          </p:nvSpPr>
          <p:spPr bwMode="auto">
            <a:xfrm>
              <a:off x="319087" y="5838826"/>
              <a:ext cx="554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Line 99"/>
            <p:cNvSpPr>
              <a:spLocks noChangeShapeType="1"/>
            </p:cNvSpPr>
            <p:nvPr/>
          </p:nvSpPr>
          <p:spPr bwMode="auto">
            <a:xfrm>
              <a:off x="463548" y="5934076"/>
              <a:ext cx="336546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Line 100"/>
            <p:cNvSpPr>
              <a:spLocks noChangeShapeType="1"/>
            </p:cNvSpPr>
            <p:nvPr/>
          </p:nvSpPr>
          <p:spPr bwMode="auto">
            <a:xfrm>
              <a:off x="523872" y="6007101"/>
              <a:ext cx="177798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Line 96"/>
            <p:cNvSpPr>
              <a:spLocks noChangeShapeType="1"/>
            </p:cNvSpPr>
            <p:nvPr/>
          </p:nvSpPr>
          <p:spPr bwMode="auto">
            <a:xfrm flipH="1">
              <a:off x="590547" y="5653088"/>
              <a:ext cx="439731" cy="4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3979864" y="2982914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122739" y="3100389"/>
            <a:ext cx="4524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3979864" y="3532189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3979864" y="3895725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3332" name="Straight Arrow Connector 89"/>
          <p:cNvCxnSpPr>
            <a:cxnSpLocks noChangeShapeType="1"/>
          </p:cNvCxnSpPr>
          <p:nvPr/>
        </p:nvCxnSpPr>
        <p:spPr bwMode="auto">
          <a:xfrm flipH="1" flipV="1">
            <a:off x="3198813" y="2943226"/>
            <a:ext cx="781050" cy="7794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5507038" y="2682875"/>
            <a:ext cx="277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316539" y="2978150"/>
            <a:ext cx="700087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9414" y="3095625"/>
            <a:ext cx="452437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e3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316539" y="3525839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5316539" y="3890964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21488" y="2697164"/>
            <a:ext cx="2778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6632575" y="2990850"/>
            <a:ext cx="700088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775450" y="3108325"/>
            <a:ext cx="45243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e4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6632575" y="3540125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6632575" y="3903664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grpSp>
        <p:nvGrpSpPr>
          <p:cNvPr id="13343" name="Group 66"/>
          <p:cNvGrpSpPr>
            <a:grpSpLocks/>
          </p:cNvGrpSpPr>
          <p:nvPr/>
        </p:nvGrpSpPr>
        <p:grpSpPr bwMode="auto">
          <a:xfrm>
            <a:off x="7292975" y="4086225"/>
            <a:ext cx="649288" cy="361950"/>
            <a:chOff x="7934325" y="5359400"/>
            <a:chExt cx="649288" cy="361950"/>
          </a:xfrm>
        </p:grpSpPr>
        <p:sp>
          <p:nvSpPr>
            <p:cNvPr id="68" name="Line 97"/>
            <p:cNvSpPr>
              <a:spLocks noChangeShapeType="1"/>
            </p:cNvSpPr>
            <p:nvPr/>
          </p:nvSpPr>
          <p:spPr bwMode="auto">
            <a:xfrm>
              <a:off x="8308975" y="5359400"/>
              <a:ext cx="0" cy="192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Line 98"/>
            <p:cNvSpPr>
              <a:spLocks noChangeShapeType="1"/>
            </p:cNvSpPr>
            <p:nvPr/>
          </p:nvSpPr>
          <p:spPr bwMode="auto">
            <a:xfrm>
              <a:off x="8029575" y="5551488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Line 99"/>
            <p:cNvSpPr>
              <a:spLocks noChangeShapeType="1"/>
            </p:cNvSpPr>
            <p:nvPr/>
          </p:nvSpPr>
          <p:spPr bwMode="auto">
            <a:xfrm>
              <a:off x="8174038" y="5646738"/>
              <a:ext cx="33655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Line 100"/>
            <p:cNvSpPr>
              <a:spLocks noChangeShapeType="1"/>
            </p:cNvSpPr>
            <p:nvPr/>
          </p:nvSpPr>
          <p:spPr bwMode="auto">
            <a:xfrm>
              <a:off x="8234363" y="5719763"/>
              <a:ext cx="17780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7934325" y="5359400"/>
              <a:ext cx="385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3344" name="Straight Arrow Connector 89"/>
          <p:cNvCxnSpPr>
            <a:cxnSpLocks noChangeShapeType="1"/>
          </p:cNvCxnSpPr>
          <p:nvPr/>
        </p:nvCxnSpPr>
        <p:spPr bwMode="auto">
          <a:xfrm flipH="1" flipV="1">
            <a:off x="4637089" y="2990850"/>
            <a:ext cx="719137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5" name="Straight Arrow Connector 110"/>
          <p:cNvCxnSpPr>
            <a:cxnSpLocks noChangeShapeType="1"/>
          </p:cNvCxnSpPr>
          <p:nvPr/>
        </p:nvCxnSpPr>
        <p:spPr bwMode="auto">
          <a:xfrm flipV="1">
            <a:off x="4633914" y="2990850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6" name="Straight Arrow Connector 89"/>
          <p:cNvCxnSpPr>
            <a:cxnSpLocks noChangeShapeType="1"/>
            <a:stCxn id="65" idx="1"/>
          </p:cNvCxnSpPr>
          <p:nvPr/>
        </p:nvCxnSpPr>
        <p:spPr bwMode="auto">
          <a:xfrm flipH="1" flipV="1">
            <a:off x="6015039" y="2990850"/>
            <a:ext cx="617537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7" name="Straight Arrow Connector 110"/>
          <p:cNvCxnSpPr>
            <a:cxnSpLocks noChangeShapeType="1"/>
          </p:cNvCxnSpPr>
          <p:nvPr/>
        </p:nvCxnSpPr>
        <p:spPr bwMode="auto">
          <a:xfrm flipV="1">
            <a:off x="5989639" y="2990850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125"/>
          <p:cNvSpPr/>
          <p:nvPr/>
        </p:nvSpPr>
        <p:spPr bwMode="auto">
          <a:xfrm>
            <a:off x="9088439" y="4122739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231314" y="4240214"/>
            <a:ext cx="3508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X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9088439" y="4672014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 bwMode="auto">
          <a:xfrm>
            <a:off x="9088439" y="5035550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3352" name="Straight Arrow Connector 35"/>
          <p:cNvCxnSpPr>
            <a:cxnSpLocks noChangeShapeType="1"/>
          </p:cNvCxnSpPr>
          <p:nvPr/>
        </p:nvCxnSpPr>
        <p:spPr bwMode="auto">
          <a:xfrm flipH="1">
            <a:off x="9798050" y="3906839"/>
            <a:ext cx="230188" cy="2127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Text Box 102"/>
          <p:cNvSpPr txBox="1">
            <a:spLocks noChangeArrowheads="1"/>
          </p:cNvSpPr>
          <p:nvPr/>
        </p:nvSpPr>
        <p:spPr bwMode="auto">
          <a:xfrm>
            <a:off x="9752014" y="3530600"/>
            <a:ext cx="68897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node</a:t>
            </a:r>
          </a:p>
        </p:txBody>
      </p:sp>
      <p:grpSp>
        <p:nvGrpSpPr>
          <p:cNvPr id="13354" name="Group 132"/>
          <p:cNvGrpSpPr>
            <a:grpSpLocks/>
          </p:cNvGrpSpPr>
          <p:nvPr/>
        </p:nvGrpSpPr>
        <p:grpSpPr bwMode="auto">
          <a:xfrm>
            <a:off x="8332788" y="4852988"/>
            <a:ext cx="711200" cy="361950"/>
            <a:chOff x="319087" y="5646738"/>
            <a:chExt cx="711191" cy="361950"/>
          </a:xfrm>
        </p:grpSpPr>
        <p:sp>
          <p:nvSpPr>
            <p:cNvPr id="134" name="Line 97"/>
            <p:cNvSpPr>
              <a:spLocks noChangeShapeType="1"/>
            </p:cNvSpPr>
            <p:nvPr/>
          </p:nvSpPr>
          <p:spPr bwMode="auto">
            <a:xfrm>
              <a:off x="598483" y="5646738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Line 98"/>
            <p:cNvSpPr>
              <a:spLocks noChangeShapeType="1"/>
            </p:cNvSpPr>
            <p:nvPr/>
          </p:nvSpPr>
          <p:spPr bwMode="auto">
            <a:xfrm>
              <a:off x="319087" y="5838825"/>
              <a:ext cx="5540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Line 99"/>
            <p:cNvSpPr>
              <a:spLocks noChangeShapeType="1"/>
            </p:cNvSpPr>
            <p:nvPr/>
          </p:nvSpPr>
          <p:spPr bwMode="auto">
            <a:xfrm>
              <a:off x="463547" y="5934075"/>
              <a:ext cx="336546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Line 100"/>
            <p:cNvSpPr>
              <a:spLocks noChangeShapeType="1"/>
            </p:cNvSpPr>
            <p:nvPr/>
          </p:nvSpPr>
          <p:spPr bwMode="auto">
            <a:xfrm>
              <a:off x="523871" y="6007100"/>
              <a:ext cx="177798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Line 96"/>
            <p:cNvSpPr>
              <a:spLocks noChangeShapeType="1"/>
            </p:cNvSpPr>
            <p:nvPr/>
          </p:nvSpPr>
          <p:spPr bwMode="auto">
            <a:xfrm flipH="1">
              <a:off x="590546" y="5653088"/>
              <a:ext cx="439732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355" name="Group 138"/>
          <p:cNvGrpSpPr>
            <a:grpSpLocks/>
          </p:cNvGrpSpPr>
          <p:nvPr/>
        </p:nvGrpSpPr>
        <p:grpSpPr bwMode="auto">
          <a:xfrm>
            <a:off x="9836150" y="5218113"/>
            <a:ext cx="649288" cy="361950"/>
            <a:chOff x="7934325" y="5359400"/>
            <a:chExt cx="649288" cy="361950"/>
          </a:xfrm>
        </p:grpSpPr>
        <p:sp>
          <p:nvSpPr>
            <p:cNvPr id="140" name="Line 97"/>
            <p:cNvSpPr>
              <a:spLocks noChangeShapeType="1"/>
            </p:cNvSpPr>
            <p:nvPr/>
          </p:nvSpPr>
          <p:spPr bwMode="auto">
            <a:xfrm>
              <a:off x="8308975" y="5359400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Line 98"/>
            <p:cNvSpPr>
              <a:spLocks noChangeShapeType="1"/>
            </p:cNvSpPr>
            <p:nvPr/>
          </p:nvSpPr>
          <p:spPr bwMode="auto">
            <a:xfrm>
              <a:off x="8029575" y="5551487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Line 99"/>
            <p:cNvSpPr>
              <a:spLocks noChangeShapeType="1"/>
            </p:cNvSpPr>
            <p:nvPr/>
          </p:nvSpPr>
          <p:spPr bwMode="auto">
            <a:xfrm>
              <a:off x="8174038" y="5646737"/>
              <a:ext cx="3365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Line 100"/>
            <p:cNvSpPr>
              <a:spLocks noChangeShapeType="1"/>
            </p:cNvSpPr>
            <p:nvPr/>
          </p:nvSpPr>
          <p:spPr bwMode="auto">
            <a:xfrm>
              <a:off x="8234363" y="5719762"/>
              <a:ext cx="1778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Line 96"/>
            <p:cNvSpPr>
              <a:spLocks noChangeShapeType="1"/>
            </p:cNvSpPr>
            <p:nvPr/>
          </p:nvSpPr>
          <p:spPr bwMode="auto">
            <a:xfrm>
              <a:off x="7934325" y="5359400"/>
              <a:ext cx="385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3528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LinkedList</a:t>
            </a:r>
            <a:r>
              <a:rPr lang="en-US" altLang="en-US" dirty="0"/>
              <a:t>: add (4)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838" y="949326"/>
            <a:ext cx="9772800" cy="10636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Case 4</a:t>
            </a:r>
            <a:r>
              <a:rPr lang="en-US" dirty="0"/>
              <a:t>: Add somewhere in the middle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add(2, X)</a:t>
            </a: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5" name="Text Box 102"/>
          <p:cNvSpPr txBox="1">
            <a:spLocks noChangeArrowheads="1"/>
          </p:cNvSpPr>
          <p:nvPr/>
        </p:nvSpPr>
        <p:spPr bwMode="auto">
          <a:xfrm>
            <a:off x="2701926" y="2149475"/>
            <a:ext cx="122396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Head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413125" y="2741614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56001" y="2859089"/>
            <a:ext cx="4159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17913" y="2478089"/>
            <a:ext cx="3095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83176" y="2487614"/>
            <a:ext cx="2778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31" name="Text Box 102"/>
          <p:cNvSpPr txBox="1">
            <a:spLocks noChangeArrowheads="1"/>
          </p:cNvSpPr>
          <p:nvPr/>
        </p:nvSpPr>
        <p:spPr bwMode="auto">
          <a:xfrm>
            <a:off x="8207375" y="2003425"/>
            <a:ext cx="1068388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Tail</a:t>
            </a:r>
          </a:p>
        </p:txBody>
      </p:sp>
      <p:cxnSp>
        <p:nvCxnSpPr>
          <p:cNvPr id="14346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3178970" y="2524920"/>
            <a:ext cx="328613" cy="174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Straight Arrow Connector 32"/>
          <p:cNvCxnSpPr>
            <a:cxnSpLocks noChangeShapeType="1"/>
          </p:cNvCxnSpPr>
          <p:nvPr/>
        </p:nvCxnSpPr>
        <p:spPr bwMode="auto">
          <a:xfrm flipH="1">
            <a:off x="8229601" y="2432051"/>
            <a:ext cx="244475" cy="3460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6"/>
          <p:cNvSpPr/>
          <p:nvPr/>
        </p:nvSpPr>
        <p:spPr bwMode="auto">
          <a:xfrm>
            <a:off x="3413125" y="3289300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3413125" y="3654425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4350" name="Straight Arrow Connector 110"/>
          <p:cNvCxnSpPr>
            <a:cxnSpLocks noChangeShapeType="1"/>
          </p:cNvCxnSpPr>
          <p:nvPr/>
        </p:nvCxnSpPr>
        <p:spPr bwMode="auto">
          <a:xfrm flipV="1">
            <a:off x="4113213" y="2776539"/>
            <a:ext cx="781050" cy="1063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351" name="Group 44"/>
          <p:cNvGrpSpPr>
            <a:grpSpLocks/>
          </p:cNvGrpSpPr>
          <p:nvPr/>
        </p:nvGrpSpPr>
        <p:grpSpPr bwMode="auto">
          <a:xfrm>
            <a:off x="2701925" y="3481388"/>
            <a:ext cx="711200" cy="361950"/>
            <a:chOff x="319087" y="5646738"/>
            <a:chExt cx="711191" cy="361950"/>
          </a:xfrm>
        </p:grpSpPr>
        <p:sp>
          <p:nvSpPr>
            <p:cNvPr id="47" name="Line 97"/>
            <p:cNvSpPr>
              <a:spLocks noChangeShapeType="1"/>
            </p:cNvSpPr>
            <p:nvPr/>
          </p:nvSpPr>
          <p:spPr bwMode="auto">
            <a:xfrm>
              <a:off x="598483" y="5646738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Line 98"/>
            <p:cNvSpPr>
              <a:spLocks noChangeShapeType="1"/>
            </p:cNvSpPr>
            <p:nvPr/>
          </p:nvSpPr>
          <p:spPr bwMode="auto">
            <a:xfrm>
              <a:off x="319087" y="5838825"/>
              <a:ext cx="554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Line 99"/>
            <p:cNvSpPr>
              <a:spLocks noChangeShapeType="1"/>
            </p:cNvSpPr>
            <p:nvPr/>
          </p:nvSpPr>
          <p:spPr bwMode="auto">
            <a:xfrm>
              <a:off x="463548" y="5934075"/>
              <a:ext cx="336546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Line 100"/>
            <p:cNvSpPr>
              <a:spLocks noChangeShapeType="1"/>
            </p:cNvSpPr>
            <p:nvPr/>
          </p:nvSpPr>
          <p:spPr bwMode="auto">
            <a:xfrm>
              <a:off x="523872" y="6007100"/>
              <a:ext cx="177798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Line 96"/>
            <p:cNvSpPr>
              <a:spLocks noChangeShapeType="1"/>
            </p:cNvSpPr>
            <p:nvPr/>
          </p:nvSpPr>
          <p:spPr bwMode="auto">
            <a:xfrm flipH="1">
              <a:off x="590547" y="5653088"/>
              <a:ext cx="439731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4894264" y="2781300"/>
            <a:ext cx="700087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37139" y="2898775"/>
            <a:ext cx="452437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894264" y="3330575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4894264" y="3695700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4356" name="Straight Arrow Connector 89"/>
          <p:cNvCxnSpPr>
            <a:cxnSpLocks noChangeShapeType="1"/>
          </p:cNvCxnSpPr>
          <p:nvPr/>
        </p:nvCxnSpPr>
        <p:spPr bwMode="auto">
          <a:xfrm flipH="1" flipV="1">
            <a:off x="4113213" y="2741613"/>
            <a:ext cx="781050" cy="7794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6421438" y="2481264"/>
            <a:ext cx="2778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/>
              <a:t>2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230939" y="2776539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373814" y="2894014"/>
            <a:ext cx="4524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e3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230939" y="3324225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6230939" y="3689350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35888" y="2495550"/>
            <a:ext cx="277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546975" y="2789239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689850" y="2906714"/>
            <a:ext cx="452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e4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546975" y="3338514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7546975" y="3702050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grpSp>
        <p:nvGrpSpPr>
          <p:cNvPr id="14367" name="Group 66"/>
          <p:cNvGrpSpPr>
            <a:grpSpLocks/>
          </p:cNvGrpSpPr>
          <p:nvPr/>
        </p:nvGrpSpPr>
        <p:grpSpPr bwMode="auto">
          <a:xfrm>
            <a:off x="8247064" y="3887788"/>
            <a:ext cx="649287" cy="361950"/>
            <a:chOff x="7934325" y="5359400"/>
            <a:chExt cx="649288" cy="361950"/>
          </a:xfrm>
        </p:grpSpPr>
        <p:sp>
          <p:nvSpPr>
            <p:cNvPr id="68" name="Line 97"/>
            <p:cNvSpPr>
              <a:spLocks noChangeShapeType="1"/>
            </p:cNvSpPr>
            <p:nvPr/>
          </p:nvSpPr>
          <p:spPr bwMode="auto">
            <a:xfrm>
              <a:off x="8308976" y="5359400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Line 98"/>
            <p:cNvSpPr>
              <a:spLocks noChangeShapeType="1"/>
            </p:cNvSpPr>
            <p:nvPr/>
          </p:nvSpPr>
          <p:spPr bwMode="auto">
            <a:xfrm>
              <a:off x="8029575" y="5551487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Line 99"/>
            <p:cNvSpPr>
              <a:spLocks noChangeShapeType="1"/>
            </p:cNvSpPr>
            <p:nvPr/>
          </p:nvSpPr>
          <p:spPr bwMode="auto">
            <a:xfrm>
              <a:off x="8174037" y="5646737"/>
              <a:ext cx="336551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Line 100"/>
            <p:cNvSpPr>
              <a:spLocks noChangeShapeType="1"/>
            </p:cNvSpPr>
            <p:nvPr/>
          </p:nvSpPr>
          <p:spPr bwMode="auto">
            <a:xfrm>
              <a:off x="8234362" y="5719762"/>
              <a:ext cx="1778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7934325" y="5359400"/>
              <a:ext cx="385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4368" name="Straight Arrow Connector 89"/>
          <p:cNvCxnSpPr>
            <a:cxnSpLocks noChangeShapeType="1"/>
          </p:cNvCxnSpPr>
          <p:nvPr/>
        </p:nvCxnSpPr>
        <p:spPr bwMode="auto">
          <a:xfrm flipH="1" flipV="1">
            <a:off x="5551489" y="2789238"/>
            <a:ext cx="719137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9" name="Straight Arrow Connector 110"/>
          <p:cNvCxnSpPr>
            <a:cxnSpLocks noChangeShapeType="1"/>
          </p:cNvCxnSpPr>
          <p:nvPr/>
        </p:nvCxnSpPr>
        <p:spPr bwMode="auto">
          <a:xfrm flipV="1">
            <a:off x="5548314" y="2789238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0" name="Straight Arrow Connector 89"/>
          <p:cNvCxnSpPr>
            <a:cxnSpLocks noChangeShapeType="1"/>
            <a:stCxn id="65" idx="1"/>
          </p:cNvCxnSpPr>
          <p:nvPr/>
        </p:nvCxnSpPr>
        <p:spPr bwMode="auto">
          <a:xfrm flipH="1" flipV="1">
            <a:off x="6929439" y="2789238"/>
            <a:ext cx="617537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1" name="Straight Arrow Connector 110"/>
          <p:cNvCxnSpPr>
            <a:cxnSpLocks noChangeShapeType="1"/>
          </p:cNvCxnSpPr>
          <p:nvPr/>
        </p:nvCxnSpPr>
        <p:spPr bwMode="auto">
          <a:xfrm flipV="1">
            <a:off x="6904039" y="2789238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125"/>
          <p:cNvSpPr/>
          <p:nvPr/>
        </p:nvSpPr>
        <p:spPr bwMode="auto">
          <a:xfrm>
            <a:off x="5594350" y="4999039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737225" y="5116513"/>
            <a:ext cx="3508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X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5594350" y="5546725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 bwMode="auto">
          <a:xfrm>
            <a:off x="5594350" y="5911850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grpSp>
        <p:nvGrpSpPr>
          <p:cNvPr id="14376" name="Group 132"/>
          <p:cNvGrpSpPr>
            <a:grpSpLocks/>
          </p:cNvGrpSpPr>
          <p:nvPr/>
        </p:nvGrpSpPr>
        <p:grpSpPr bwMode="auto">
          <a:xfrm>
            <a:off x="4838700" y="5729288"/>
            <a:ext cx="711200" cy="361950"/>
            <a:chOff x="319087" y="5646738"/>
            <a:chExt cx="711191" cy="361950"/>
          </a:xfrm>
        </p:grpSpPr>
        <p:sp>
          <p:nvSpPr>
            <p:cNvPr id="134" name="Line 97"/>
            <p:cNvSpPr>
              <a:spLocks noChangeShapeType="1"/>
            </p:cNvSpPr>
            <p:nvPr/>
          </p:nvSpPr>
          <p:spPr bwMode="auto">
            <a:xfrm>
              <a:off x="598483" y="5646738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Line 98"/>
            <p:cNvSpPr>
              <a:spLocks noChangeShapeType="1"/>
            </p:cNvSpPr>
            <p:nvPr/>
          </p:nvSpPr>
          <p:spPr bwMode="auto">
            <a:xfrm>
              <a:off x="319087" y="5838825"/>
              <a:ext cx="554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Line 99"/>
            <p:cNvSpPr>
              <a:spLocks noChangeShapeType="1"/>
            </p:cNvSpPr>
            <p:nvPr/>
          </p:nvSpPr>
          <p:spPr bwMode="auto">
            <a:xfrm>
              <a:off x="463548" y="5934075"/>
              <a:ext cx="336546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Line 100"/>
            <p:cNvSpPr>
              <a:spLocks noChangeShapeType="1"/>
            </p:cNvSpPr>
            <p:nvPr/>
          </p:nvSpPr>
          <p:spPr bwMode="auto">
            <a:xfrm>
              <a:off x="523872" y="6007100"/>
              <a:ext cx="177798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Line 96"/>
            <p:cNvSpPr>
              <a:spLocks noChangeShapeType="1"/>
            </p:cNvSpPr>
            <p:nvPr/>
          </p:nvSpPr>
          <p:spPr bwMode="auto">
            <a:xfrm flipH="1">
              <a:off x="590547" y="5653088"/>
              <a:ext cx="439731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77" name="Group 138"/>
          <p:cNvGrpSpPr>
            <a:grpSpLocks/>
          </p:cNvGrpSpPr>
          <p:nvPr/>
        </p:nvGrpSpPr>
        <p:grpSpPr bwMode="auto">
          <a:xfrm>
            <a:off x="6342064" y="6094413"/>
            <a:ext cx="649287" cy="361950"/>
            <a:chOff x="7934325" y="5359400"/>
            <a:chExt cx="649288" cy="361950"/>
          </a:xfrm>
        </p:grpSpPr>
        <p:sp>
          <p:nvSpPr>
            <p:cNvPr id="140" name="Line 97"/>
            <p:cNvSpPr>
              <a:spLocks noChangeShapeType="1"/>
            </p:cNvSpPr>
            <p:nvPr/>
          </p:nvSpPr>
          <p:spPr bwMode="auto">
            <a:xfrm>
              <a:off x="8308976" y="5359400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Line 98"/>
            <p:cNvSpPr>
              <a:spLocks noChangeShapeType="1"/>
            </p:cNvSpPr>
            <p:nvPr/>
          </p:nvSpPr>
          <p:spPr bwMode="auto">
            <a:xfrm>
              <a:off x="8029575" y="5551487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Line 99"/>
            <p:cNvSpPr>
              <a:spLocks noChangeShapeType="1"/>
            </p:cNvSpPr>
            <p:nvPr/>
          </p:nvSpPr>
          <p:spPr bwMode="auto">
            <a:xfrm>
              <a:off x="8174037" y="5646737"/>
              <a:ext cx="336551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Line 100"/>
            <p:cNvSpPr>
              <a:spLocks noChangeShapeType="1"/>
            </p:cNvSpPr>
            <p:nvPr/>
          </p:nvSpPr>
          <p:spPr bwMode="auto">
            <a:xfrm>
              <a:off x="8234362" y="5719762"/>
              <a:ext cx="1778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Line 96"/>
            <p:cNvSpPr>
              <a:spLocks noChangeShapeType="1"/>
            </p:cNvSpPr>
            <p:nvPr/>
          </p:nvSpPr>
          <p:spPr bwMode="auto">
            <a:xfrm>
              <a:off x="7934325" y="5359400"/>
              <a:ext cx="385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4378" name="Straight Arrow Connector 35"/>
          <p:cNvCxnSpPr>
            <a:cxnSpLocks noChangeShapeType="1"/>
          </p:cNvCxnSpPr>
          <p:nvPr/>
        </p:nvCxnSpPr>
        <p:spPr bwMode="auto">
          <a:xfrm>
            <a:off x="6148388" y="2338389"/>
            <a:ext cx="87312" cy="428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 Box 102"/>
          <p:cNvSpPr txBox="1">
            <a:spLocks noChangeArrowheads="1"/>
          </p:cNvSpPr>
          <p:nvPr/>
        </p:nvSpPr>
        <p:spPr bwMode="auto">
          <a:xfrm>
            <a:off x="5773739" y="1976438"/>
            <a:ext cx="64452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79" name="Text Box 102"/>
          <p:cNvSpPr txBox="1">
            <a:spLocks noChangeArrowheads="1"/>
          </p:cNvSpPr>
          <p:nvPr/>
        </p:nvSpPr>
        <p:spPr bwMode="auto">
          <a:xfrm>
            <a:off x="5006976" y="4391025"/>
            <a:ext cx="688975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node</a:t>
            </a:r>
          </a:p>
        </p:txBody>
      </p:sp>
      <p:cxnSp>
        <p:nvCxnSpPr>
          <p:cNvPr id="14381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5342732" y="4777582"/>
            <a:ext cx="328612" cy="174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062672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LinkedList</a:t>
            </a:r>
            <a:r>
              <a:rPr lang="en-US" altLang="en-US" dirty="0"/>
              <a:t>: remove (1)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355" y="949326"/>
            <a:ext cx="10972800" cy="10636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Case 1</a:t>
            </a:r>
            <a:r>
              <a:rPr lang="en-US" dirty="0"/>
              <a:t>: Remove the first node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remove(0)</a:t>
            </a: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5" name="Text Box 102"/>
          <p:cNvSpPr txBox="1">
            <a:spLocks noChangeArrowheads="1"/>
          </p:cNvSpPr>
          <p:nvPr/>
        </p:nvSpPr>
        <p:spPr bwMode="auto">
          <a:xfrm>
            <a:off x="3341688" y="2371725"/>
            <a:ext cx="1223962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Head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052889" y="2963864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95764" y="3081339"/>
            <a:ext cx="4159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6088" y="2700339"/>
            <a:ext cx="3095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22938" y="2709864"/>
            <a:ext cx="2778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31" name="Text Box 102"/>
          <p:cNvSpPr txBox="1">
            <a:spLocks noChangeArrowheads="1"/>
          </p:cNvSpPr>
          <p:nvPr/>
        </p:nvSpPr>
        <p:spPr bwMode="auto">
          <a:xfrm>
            <a:off x="8847139" y="2224089"/>
            <a:ext cx="1068387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Tail</a:t>
            </a:r>
          </a:p>
        </p:txBody>
      </p:sp>
      <p:cxnSp>
        <p:nvCxnSpPr>
          <p:cNvPr id="15370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3818732" y="2747170"/>
            <a:ext cx="328613" cy="174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Straight Arrow Connector 32"/>
          <p:cNvCxnSpPr>
            <a:cxnSpLocks noChangeShapeType="1"/>
          </p:cNvCxnSpPr>
          <p:nvPr/>
        </p:nvCxnSpPr>
        <p:spPr bwMode="auto">
          <a:xfrm flipH="1">
            <a:off x="8867776" y="2654301"/>
            <a:ext cx="246063" cy="3460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6"/>
          <p:cNvSpPr/>
          <p:nvPr/>
        </p:nvSpPr>
        <p:spPr bwMode="auto">
          <a:xfrm>
            <a:off x="4052889" y="3511550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052889" y="3876675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5374" name="Straight Arrow Connector 110"/>
          <p:cNvCxnSpPr>
            <a:cxnSpLocks noChangeShapeType="1"/>
          </p:cNvCxnSpPr>
          <p:nvPr/>
        </p:nvCxnSpPr>
        <p:spPr bwMode="auto">
          <a:xfrm flipV="1">
            <a:off x="4752975" y="2998789"/>
            <a:ext cx="781050" cy="1063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375" name="Group 44"/>
          <p:cNvGrpSpPr>
            <a:grpSpLocks/>
          </p:cNvGrpSpPr>
          <p:nvPr/>
        </p:nvGrpSpPr>
        <p:grpSpPr bwMode="auto">
          <a:xfrm>
            <a:off x="3341688" y="3703638"/>
            <a:ext cx="711200" cy="361950"/>
            <a:chOff x="319087" y="5646738"/>
            <a:chExt cx="711191" cy="361950"/>
          </a:xfrm>
        </p:grpSpPr>
        <p:sp>
          <p:nvSpPr>
            <p:cNvPr id="47" name="Line 97"/>
            <p:cNvSpPr>
              <a:spLocks noChangeShapeType="1"/>
            </p:cNvSpPr>
            <p:nvPr/>
          </p:nvSpPr>
          <p:spPr bwMode="auto">
            <a:xfrm>
              <a:off x="598483" y="5646738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Line 98"/>
            <p:cNvSpPr>
              <a:spLocks noChangeShapeType="1"/>
            </p:cNvSpPr>
            <p:nvPr/>
          </p:nvSpPr>
          <p:spPr bwMode="auto">
            <a:xfrm>
              <a:off x="319087" y="5838825"/>
              <a:ext cx="5540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Line 99"/>
            <p:cNvSpPr>
              <a:spLocks noChangeShapeType="1"/>
            </p:cNvSpPr>
            <p:nvPr/>
          </p:nvSpPr>
          <p:spPr bwMode="auto">
            <a:xfrm>
              <a:off x="463547" y="5934075"/>
              <a:ext cx="336546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Line 100"/>
            <p:cNvSpPr>
              <a:spLocks noChangeShapeType="1"/>
            </p:cNvSpPr>
            <p:nvPr/>
          </p:nvSpPr>
          <p:spPr bwMode="auto">
            <a:xfrm>
              <a:off x="523871" y="6007100"/>
              <a:ext cx="177798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Line 96"/>
            <p:cNvSpPr>
              <a:spLocks noChangeShapeType="1"/>
            </p:cNvSpPr>
            <p:nvPr/>
          </p:nvSpPr>
          <p:spPr bwMode="auto">
            <a:xfrm flipH="1">
              <a:off x="590546" y="5653088"/>
              <a:ext cx="439732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5534025" y="3003550"/>
            <a:ext cx="700088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76900" y="3121025"/>
            <a:ext cx="45243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534025" y="3552825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5534025" y="3916364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5380" name="Straight Arrow Connector 89"/>
          <p:cNvCxnSpPr>
            <a:cxnSpLocks noChangeShapeType="1"/>
          </p:cNvCxnSpPr>
          <p:nvPr/>
        </p:nvCxnSpPr>
        <p:spPr bwMode="auto">
          <a:xfrm flipH="1" flipV="1">
            <a:off x="4752975" y="2963863"/>
            <a:ext cx="781050" cy="7794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7059613" y="2703514"/>
            <a:ext cx="2778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870700" y="2998789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13575" y="3116263"/>
            <a:ext cx="4524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e3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70700" y="3546475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6870700" y="3911600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75651" y="2716214"/>
            <a:ext cx="2778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8185150" y="3011489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328025" y="3128964"/>
            <a:ext cx="452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e4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8185150" y="3560764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8185150" y="3924300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grpSp>
        <p:nvGrpSpPr>
          <p:cNvPr id="15391" name="Group 66"/>
          <p:cNvGrpSpPr>
            <a:grpSpLocks/>
          </p:cNvGrpSpPr>
          <p:nvPr/>
        </p:nvGrpSpPr>
        <p:grpSpPr bwMode="auto">
          <a:xfrm>
            <a:off x="8885239" y="4110038"/>
            <a:ext cx="649287" cy="361950"/>
            <a:chOff x="7934325" y="5359400"/>
            <a:chExt cx="649288" cy="361950"/>
          </a:xfrm>
        </p:grpSpPr>
        <p:sp>
          <p:nvSpPr>
            <p:cNvPr id="68" name="Line 97"/>
            <p:cNvSpPr>
              <a:spLocks noChangeShapeType="1"/>
            </p:cNvSpPr>
            <p:nvPr/>
          </p:nvSpPr>
          <p:spPr bwMode="auto">
            <a:xfrm>
              <a:off x="8308976" y="5359400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Line 98"/>
            <p:cNvSpPr>
              <a:spLocks noChangeShapeType="1"/>
            </p:cNvSpPr>
            <p:nvPr/>
          </p:nvSpPr>
          <p:spPr bwMode="auto">
            <a:xfrm>
              <a:off x="8029575" y="5551487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Line 99"/>
            <p:cNvSpPr>
              <a:spLocks noChangeShapeType="1"/>
            </p:cNvSpPr>
            <p:nvPr/>
          </p:nvSpPr>
          <p:spPr bwMode="auto">
            <a:xfrm>
              <a:off x="8174037" y="5646737"/>
              <a:ext cx="336551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Line 100"/>
            <p:cNvSpPr>
              <a:spLocks noChangeShapeType="1"/>
            </p:cNvSpPr>
            <p:nvPr/>
          </p:nvSpPr>
          <p:spPr bwMode="auto">
            <a:xfrm>
              <a:off x="8234362" y="5719762"/>
              <a:ext cx="1778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7934325" y="5359400"/>
              <a:ext cx="385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5392" name="Straight Arrow Connector 89"/>
          <p:cNvCxnSpPr>
            <a:cxnSpLocks noChangeShapeType="1"/>
          </p:cNvCxnSpPr>
          <p:nvPr/>
        </p:nvCxnSpPr>
        <p:spPr bwMode="auto">
          <a:xfrm flipH="1" flipV="1">
            <a:off x="6189664" y="3011488"/>
            <a:ext cx="719137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3" name="Straight Arrow Connector 110"/>
          <p:cNvCxnSpPr>
            <a:cxnSpLocks noChangeShapeType="1"/>
          </p:cNvCxnSpPr>
          <p:nvPr/>
        </p:nvCxnSpPr>
        <p:spPr bwMode="auto">
          <a:xfrm flipV="1">
            <a:off x="6188076" y="3011488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Straight Arrow Connector 89"/>
          <p:cNvCxnSpPr>
            <a:cxnSpLocks noChangeShapeType="1"/>
            <a:stCxn id="65" idx="1"/>
          </p:cNvCxnSpPr>
          <p:nvPr/>
        </p:nvCxnSpPr>
        <p:spPr bwMode="auto">
          <a:xfrm flipH="1" flipV="1">
            <a:off x="7569200" y="3011488"/>
            <a:ext cx="615950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5" name="Straight Arrow Connector 110"/>
          <p:cNvCxnSpPr>
            <a:cxnSpLocks noChangeShapeType="1"/>
          </p:cNvCxnSpPr>
          <p:nvPr/>
        </p:nvCxnSpPr>
        <p:spPr bwMode="auto">
          <a:xfrm flipV="1">
            <a:off x="7542214" y="3011488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6" name="Straight Arrow Connector 35"/>
          <p:cNvCxnSpPr>
            <a:cxnSpLocks noChangeShapeType="1"/>
          </p:cNvCxnSpPr>
          <p:nvPr/>
        </p:nvCxnSpPr>
        <p:spPr bwMode="auto">
          <a:xfrm>
            <a:off x="3109913" y="2840038"/>
            <a:ext cx="931862" cy="158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 Box 102"/>
          <p:cNvSpPr txBox="1">
            <a:spLocks noChangeArrowheads="1"/>
          </p:cNvSpPr>
          <p:nvPr/>
        </p:nvSpPr>
        <p:spPr bwMode="auto">
          <a:xfrm>
            <a:off x="2471739" y="2593975"/>
            <a:ext cx="644525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/>
              <a:t>curr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3720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LinkedList</a:t>
            </a:r>
            <a:r>
              <a:rPr lang="en-US" altLang="en-US" dirty="0"/>
              <a:t>: remove (2)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574" y="949326"/>
            <a:ext cx="11386868" cy="10636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Case 2</a:t>
            </a:r>
            <a:r>
              <a:rPr lang="en-US" dirty="0"/>
              <a:t>: Remove the last node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remove(3)</a:t>
            </a: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5" name="Text Box 102"/>
          <p:cNvSpPr txBox="1">
            <a:spLocks noChangeArrowheads="1"/>
          </p:cNvSpPr>
          <p:nvPr/>
        </p:nvSpPr>
        <p:spPr bwMode="auto">
          <a:xfrm>
            <a:off x="3341688" y="2371725"/>
            <a:ext cx="1223962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Head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052889" y="2963864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95764" y="3081339"/>
            <a:ext cx="4159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6088" y="2700339"/>
            <a:ext cx="3095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22938" y="2709864"/>
            <a:ext cx="2778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31" name="Text Box 102"/>
          <p:cNvSpPr txBox="1">
            <a:spLocks noChangeArrowheads="1"/>
          </p:cNvSpPr>
          <p:nvPr/>
        </p:nvSpPr>
        <p:spPr bwMode="auto">
          <a:xfrm>
            <a:off x="8847139" y="2224089"/>
            <a:ext cx="1068387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Tail</a:t>
            </a:r>
          </a:p>
        </p:txBody>
      </p:sp>
      <p:cxnSp>
        <p:nvCxnSpPr>
          <p:cNvPr id="16394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3818732" y="2747170"/>
            <a:ext cx="328613" cy="174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Straight Arrow Connector 32"/>
          <p:cNvCxnSpPr>
            <a:cxnSpLocks noChangeShapeType="1"/>
          </p:cNvCxnSpPr>
          <p:nvPr/>
        </p:nvCxnSpPr>
        <p:spPr bwMode="auto">
          <a:xfrm flipH="1">
            <a:off x="8867776" y="2654301"/>
            <a:ext cx="246063" cy="3460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6"/>
          <p:cNvSpPr/>
          <p:nvPr/>
        </p:nvSpPr>
        <p:spPr bwMode="auto">
          <a:xfrm>
            <a:off x="4052889" y="3511550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052889" y="3876675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6398" name="Straight Arrow Connector 110"/>
          <p:cNvCxnSpPr>
            <a:cxnSpLocks noChangeShapeType="1"/>
          </p:cNvCxnSpPr>
          <p:nvPr/>
        </p:nvCxnSpPr>
        <p:spPr bwMode="auto">
          <a:xfrm flipV="1">
            <a:off x="4752975" y="2998789"/>
            <a:ext cx="781050" cy="1063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399" name="Group 44"/>
          <p:cNvGrpSpPr>
            <a:grpSpLocks/>
          </p:cNvGrpSpPr>
          <p:nvPr/>
        </p:nvGrpSpPr>
        <p:grpSpPr bwMode="auto">
          <a:xfrm>
            <a:off x="3341688" y="3703638"/>
            <a:ext cx="711200" cy="361950"/>
            <a:chOff x="319087" y="5646738"/>
            <a:chExt cx="711191" cy="361950"/>
          </a:xfrm>
        </p:grpSpPr>
        <p:sp>
          <p:nvSpPr>
            <p:cNvPr id="47" name="Line 97"/>
            <p:cNvSpPr>
              <a:spLocks noChangeShapeType="1"/>
            </p:cNvSpPr>
            <p:nvPr/>
          </p:nvSpPr>
          <p:spPr bwMode="auto">
            <a:xfrm>
              <a:off x="598483" y="5646738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Line 98"/>
            <p:cNvSpPr>
              <a:spLocks noChangeShapeType="1"/>
            </p:cNvSpPr>
            <p:nvPr/>
          </p:nvSpPr>
          <p:spPr bwMode="auto">
            <a:xfrm>
              <a:off x="319087" y="5838825"/>
              <a:ext cx="5540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Line 99"/>
            <p:cNvSpPr>
              <a:spLocks noChangeShapeType="1"/>
            </p:cNvSpPr>
            <p:nvPr/>
          </p:nvSpPr>
          <p:spPr bwMode="auto">
            <a:xfrm>
              <a:off x="463547" y="5934075"/>
              <a:ext cx="336546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Line 100"/>
            <p:cNvSpPr>
              <a:spLocks noChangeShapeType="1"/>
            </p:cNvSpPr>
            <p:nvPr/>
          </p:nvSpPr>
          <p:spPr bwMode="auto">
            <a:xfrm>
              <a:off x="523871" y="6007100"/>
              <a:ext cx="177798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Line 96"/>
            <p:cNvSpPr>
              <a:spLocks noChangeShapeType="1"/>
            </p:cNvSpPr>
            <p:nvPr/>
          </p:nvSpPr>
          <p:spPr bwMode="auto">
            <a:xfrm flipH="1">
              <a:off x="590546" y="5653088"/>
              <a:ext cx="439732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5534025" y="3003550"/>
            <a:ext cx="700088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76900" y="3121025"/>
            <a:ext cx="45243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534025" y="3552825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5534025" y="3916364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6404" name="Straight Arrow Connector 89"/>
          <p:cNvCxnSpPr>
            <a:cxnSpLocks noChangeShapeType="1"/>
          </p:cNvCxnSpPr>
          <p:nvPr/>
        </p:nvCxnSpPr>
        <p:spPr bwMode="auto">
          <a:xfrm flipH="1" flipV="1">
            <a:off x="4752975" y="2963863"/>
            <a:ext cx="781050" cy="7794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7059613" y="2703514"/>
            <a:ext cx="2778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870700" y="2998789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13575" y="3116263"/>
            <a:ext cx="4524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e3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70700" y="3546475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6870700" y="3911600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75651" y="2716214"/>
            <a:ext cx="2778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8185150" y="3011489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328025" y="3128964"/>
            <a:ext cx="452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e4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8185150" y="3560764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8185150" y="3924300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grpSp>
        <p:nvGrpSpPr>
          <p:cNvPr id="16415" name="Group 66"/>
          <p:cNvGrpSpPr>
            <a:grpSpLocks/>
          </p:cNvGrpSpPr>
          <p:nvPr/>
        </p:nvGrpSpPr>
        <p:grpSpPr bwMode="auto">
          <a:xfrm>
            <a:off x="8885239" y="4110038"/>
            <a:ext cx="649287" cy="361950"/>
            <a:chOff x="7934325" y="5359400"/>
            <a:chExt cx="649288" cy="361950"/>
          </a:xfrm>
        </p:grpSpPr>
        <p:sp>
          <p:nvSpPr>
            <p:cNvPr id="68" name="Line 97"/>
            <p:cNvSpPr>
              <a:spLocks noChangeShapeType="1"/>
            </p:cNvSpPr>
            <p:nvPr/>
          </p:nvSpPr>
          <p:spPr bwMode="auto">
            <a:xfrm>
              <a:off x="8308976" y="5359400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Line 98"/>
            <p:cNvSpPr>
              <a:spLocks noChangeShapeType="1"/>
            </p:cNvSpPr>
            <p:nvPr/>
          </p:nvSpPr>
          <p:spPr bwMode="auto">
            <a:xfrm>
              <a:off x="8029575" y="5551487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Line 99"/>
            <p:cNvSpPr>
              <a:spLocks noChangeShapeType="1"/>
            </p:cNvSpPr>
            <p:nvPr/>
          </p:nvSpPr>
          <p:spPr bwMode="auto">
            <a:xfrm>
              <a:off x="8174037" y="5646737"/>
              <a:ext cx="336551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Line 100"/>
            <p:cNvSpPr>
              <a:spLocks noChangeShapeType="1"/>
            </p:cNvSpPr>
            <p:nvPr/>
          </p:nvSpPr>
          <p:spPr bwMode="auto">
            <a:xfrm>
              <a:off x="8234362" y="5719762"/>
              <a:ext cx="1778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7934325" y="5359400"/>
              <a:ext cx="385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6416" name="Straight Arrow Connector 89"/>
          <p:cNvCxnSpPr>
            <a:cxnSpLocks noChangeShapeType="1"/>
          </p:cNvCxnSpPr>
          <p:nvPr/>
        </p:nvCxnSpPr>
        <p:spPr bwMode="auto">
          <a:xfrm flipH="1" flipV="1">
            <a:off x="6189664" y="3011488"/>
            <a:ext cx="719137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7" name="Straight Arrow Connector 110"/>
          <p:cNvCxnSpPr>
            <a:cxnSpLocks noChangeShapeType="1"/>
          </p:cNvCxnSpPr>
          <p:nvPr/>
        </p:nvCxnSpPr>
        <p:spPr bwMode="auto">
          <a:xfrm flipV="1">
            <a:off x="6188076" y="3011488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8" name="Straight Arrow Connector 89"/>
          <p:cNvCxnSpPr>
            <a:cxnSpLocks noChangeShapeType="1"/>
            <a:stCxn id="65" idx="1"/>
          </p:cNvCxnSpPr>
          <p:nvPr/>
        </p:nvCxnSpPr>
        <p:spPr bwMode="auto">
          <a:xfrm flipH="1" flipV="1">
            <a:off x="7569200" y="3011488"/>
            <a:ext cx="615950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9" name="Straight Arrow Connector 110"/>
          <p:cNvCxnSpPr>
            <a:cxnSpLocks noChangeShapeType="1"/>
          </p:cNvCxnSpPr>
          <p:nvPr/>
        </p:nvCxnSpPr>
        <p:spPr bwMode="auto">
          <a:xfrm flipV="1">
            <a:off x="7542214" y="3011488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0" name="Straight Arrow Connector 35"/>
          <p:cNvCxnSpPr>
            <a:cxnSpLocks noChangeShapeType="1"/>
          </p:cNvCxnSpPr>
          <p:nvPr/>
        </p:nvCxnSpPr>
        <p:spPr bwMode="auto">
          <a:xfrm>
            <a:off x="7883526" y="2709864"/>
            <a:ext cx="341313" cy="2809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 Box 102"/>
          <p:cNvSpPr txBox="1">
            <a:spLocks noChangeArrowheads="1"/>
          </p:cNvSpPr>
          <p:nvPr/>
        </p:nvSpPr>
        <p:spPr bwMode="auto">
          <a:xfrm>
            <a:off x="7548564" y="2270125"/>
            <a:ext cx="644525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/>
              <a:t>curr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705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LinkedList</a:t>
            </a:r>
            <a:r>
              <a:rPr lang="en-US" altLang="en-US" dirty="0"/>
              <a:t>: remove (3)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947" y="949326"/>
            <a:ext cx="11248845" cy="10636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Case 3</a:t>
            </a:r>
            <a:r>
              <a:rPr lang="en-US" dirty="0"/>
              <a:t>: Remove a node somewhere in the middle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remove(2)</a:t>
            </a: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5" name="Text Box 102"/>
          <p:cNvSpPr txBox="1">
            <a:spLocks noChangeArrowheads="1"/>
          </p:cNvSpPr>
          <p:nvPr/>
        </p:nvSpPr>
        <p:spPr bwMode="auto">
          <a:xfrm>
            <a:off x="3341688" y="2371725"/>
            <a:ext cx="1223962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Head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052889" y="2963864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95764" y="3081339"/>
            <a:ext cx="4159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6088" y="2700339"/>
            <a:ext cx="3095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22938" y="2709864"/>
            <a:ext cx="2778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31" name="Text Box 102"/>
          <p:cNvSpPr txBox="1">
            <a:spLocks noChangeArrowheads="1"/>
          </p:cNvSpPr>
          <p:nvPr/>
        </p:nvSpPr>
        <p:spPr bwMode="auto">
          <a:xfrm>
            <a:off x="8847139" y="2224089"/>
            <a:ext cx="1068387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Tail</a:t>
            </a:r>
          </a:p>
        </p:txBody>
      </p:sp>
      <p:cxnSp>
        <p:nvCxnSpPr>
          <p:cNvPr id="17418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3818732" y="2747170"/>
            <a:ext cx="328613" cy="174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Straight Arrow Connector 32"/>
          <p:cNvCxnSpPr>
            <a:cxnSpLocks noChangeShapeType="1"/>
          </p:cNvCxnSpPr>
          <p:nvPr/>
        </p:nvCxnSpPr>
        <p:spPr bwMode="auto">
          <a:xfrm flipH="1">
            <a:off x="8867776" y="2654301"/>
            <a:ext cx="246063" cy="3460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6"/>
          <p:cNvSpPr/>
          <p:nvPr/>
        </p:nvSpPr>
        <p:spPr bwMode="auto">
          <a:xfrm>
            <a:off x="4052889" y="3511550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052889" y="3876675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7422" name="Straight Arrow Connector 110"/>
          <p:cNvCxnSpPr>
            <a:cxnSpLocks noChangeShapeType="1"/>
          </p:cNvCxnSpPr>
          <p:nvPr/>
        </p:nvCxnSpPr>
        <p:spPr bwMode="auto">
          <a:xfrm flipV="1">
            <a:off x="4752975" y="2998789"/>
            <a:ext cx="781050" cy="1063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423" name="Group 44"/>
          <p:cNvGrpSpPr>
            <a:grpSpLocks/>
          </p:cNvGrpSpPr>
          <p:nvPr/>
        </p:nvGrpSpPr>
        <p:grpSpPr bwMode="auto">
          <a:xfrm>
            <a:off x="3341688" y="3703638"/>
            <a:ext cx="711200" cy="361950"/>
            <a:chOff x="319087" y="5646738"/>
            <a:chExt cx="711191" cy="361950"/>
          </a:xfrm>
        </p:grpSpPr>
        <p:sp>
          <p:nvSpPr>
            <p:cNvPr id="47" name="Line 97"/>
            <p:cNvSpPr>
              <a:spLocks noChangeShapeType="1"/>
            </p:cNvSpPr>
            <p:nvPr/>
          </p:nvSpPr>
          <p:spPr bwMode="auto">
            <a:xfrm>
              <a:off x="598483" y="5646738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Line 98"/>
            <p:cNvSpPr>
              <a:spLocks noChangeShapeType="1"/>
            </p:cNvSpPr>
            <p:nvPr/>
          </p:nvSpPr>
          <p:spPr bwMode="auto">
            <a:xfrm>
              <a:off x="319087" y="5838825"/>
              <a:ext cx="5540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Line 99"/>
            <p:cNvSpPr>
              <a:spLocks noChangeShapeType="1"/>
            </p:cNvSpPr>
            <p:nvPr/>
          </p:nvSpPr>
          <p:spPr bwMode="auto">
            <a:xfrm>
              <a:off x="463547" y="5934075"/>
              <a:ext cx="336546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Line 100"/>
            <p:cNvSpPr>
              <a:spLocks noChangeShapeType="1"/>
            </p:cNvSpPr>
            <p:nvPr/>
          </p:nvSpPr>
          <p:spPr bwMode="auto">
            <a:xfrm>
              <a:off x="523871" y="6007100"/>
              <a:ext cx="177798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Line 96"/>
            <p:cNvSpPr>
              <a:spLocks noChangeShapeType="1"/>
            </p:cNvSpPr>
            <p:nvPr/>
          </p:nvSpPr>
          <p:spPr bwMode="auto">
            <a:xfrm flipH="1">
              <a:off x="590546" y="5653088"/>
              <a:ext cx="439732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5534025" y="3003550"/>
            <a:ext cx="700088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76900" y="3121025"/>
            <a:ext cx="45243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534025" y="3552825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5534025" y="3916364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7428" name="Straight Arrow Connector 89"/>
          <p:cNvCxnSpPr>
            <a:cxnSpLocks noChangeShapeType="1"/>
          </p:cNvCxnSpPr>
          <p:nvPr/>
        </p:nvCxnSpPr>
        <p:spPr bwMode="auto">
          <a:xfrm flipH="1" flipV="1">
            <a:off x="4752975" y="2963863"/>
            <a:ext cx="781050" cy="7794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7059613" y="2703514"/>
            <a:ext cx="2778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870700" y="2998789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13575" y="3116263"/>
            <a:ext cx="4524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e3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70700" y="3546475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6870700" y="3911600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75651" y="2716214"/>
            <a:ext cx="2778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8185150" y="3011489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328025" y="3128964"/>
            <a:ext cx="452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e4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8185150" y="3560764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8185150" y="3924300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grpSp>
        <p:nvGrpSpPr>
          <p:cNvPr id="17439" name="Group 66"/>
          <p:cNvGrpSpPr>
            <a:grpSpLocks/>
          </p:cNvGrpSpPr>
          <p:nvPr/>
        </p:nvGrpSpPr>
        <p:grpSpPr bwMode="auto">
          <a:xfrm>
            <a:off x="8885239" y="4110038"/>
            <a:ext cx="649287" cy="361950"/>
            <a:chOff x="7934325" y="5359400"/>
            <a:chExt cx="649288" cy="361950"/>
          </a:xfrm>
        </p:grpSpPr>
        <p:sp>
          <p:nvSpPr>
            <p:cNvPr id="68" name="Line 97"/>
            <p:cNvSpPr>
              <a:spLocks noChangeShapeType="1"/>
            </p:cNvSpPr>
            <p:nvPr/>
          </p:nvSpPr>
          <p:spPr bwMode="auto">
            <a:xfrm>
              <a:off x="8308976" y="5359400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Line 98"/>
            <p:cNvSpPr>
              <a:spLocks noChangeShapeType="1"/>
            </p:cNvSpPr>
            <p:nvPr/>
          </p:nvSpPr>
          <p:spPr bwMode="auto">
            <a:xfrm>
              <a:off x="8029575" y="5551487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Line 99"/>
            <p:cNvSpPr>
              <a:spLocks noChangeShapeType="1"/>
            </p:cNvSpPr>
            <p:nvPr/>
          </p:nvSpPr>
          <p:spPr bwMode="auto">
            <a:xfrm>
              <a:off x="8174037" y="5646737"/>
              <a:ext cx="336551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Line 100"/>
            <p:cNvSpPr>
              <a:spLocks noChangeShapeType="1"/>
            </p:cNvSpPr>
            <p:nvPr/>
          </p:nvSpPr>
          <p:spPr bwMode="auto">
            <a:xfrm>
              <a:off x="8234362" y="5719762"/>
              <a:ext cx="1778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7934325" y="5359400"/>
              <a:ext cx="385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7440" name="Straight Arrow Connector 89"/>
          <p:cNvCxnSpPr>
            <a:cxnSpLocks noChangeShapeType="1"/>
          </p:cNvCxnSpPr>
          <p:nvPr/>
        </p:nvCxnSpPr>
        <p:spPr bwMode="auto">
          <a:xfrm flipH="1" flipV="1">
            <a:off x="6189664" y="3011488"/>
            <a:ext cx="719137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1" name="Straight Arrow Connector 110"/>
          <p:cNvCxnSpPr>
            <a:cxnSpLocks noChangeShapeType="1"/>
          </p:cNvCxnSpPr>
          <p:nvPr/>
        </p:nvCxnSpPr>
        <p:spPr bwMode="auto">
          <a:xfrm flipV="1">
            <a:off x="6188076" y="3048000"/>
            <a:ext cx="2036763" cy="10302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2" name="Straight Arrow Connector 89"/>
          <p:cNvCxnSpPr>
            <a:cxnSpLocks noChangeShapeType="1"/>
            <a:stCxn id="65" idx="1"/>
          </p:cNvCxnSpPr>
          <p:nvPr/>
        </p:nvCxnSpPr>
        <p:spPr bwMode="auto">
          <a:xfrm flipH="1" flipV="1">
            <a:off x="6234114" y="3011488"/>
            <a:ext cx="1951037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3" name="Straight Arrow Connector 110"/>
          <p:cNvCxnSpPr>
            <a:cxnSpLocks noChangeShapeType="1"/>
          </p:cNvCxnSpPr>
          <p:nvPr/>
        </p:nvCxnSpPr>
        <p:spPr bwMode="auto">
          <a:xfrm flipV="1">
            <a:off x="7542214" y="3011488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4" name="Straight Arrow Connector 35"/>
          <p:cNvCxnSpPr>
            <a:cxnSpLocks noChangeShapeType="1"/>
          </p:cNvCxnSpPr>
          <p:nvPr/>
        </p:nvCxnSpPr>
        <p:spPr bwMode="auto">
          <a:xfrm>
            <a:off x="6584951" y="2709864"/>
            <a:ext cx="341313" cy="2809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 Box 102"/>
          <p:cNvSpPr txBox="1">
            <a:spLocks noChangeArrowheads="1"/>
          </p:cNvSpPr>
          <p:nvPr/>
        </p:nvSpPr>
        <p:spPr bwMode="auto">
          <a:xfrm>
            <a:off x="6188076" y="2316164"/>
            <a:ext cx="644525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/>
              <a:t>curr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601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LinkedList</a:t>
            </a:r>
            <a:r>
              <a:rPr lang="en-US" altLang="en-US" dirty="0"/>
              <a:t>: </a:t>
            </a:r>
            <a:r>
              <a:rPr lang="en-US" altLang="en-US" dirty="0" err="1"/>
              <a:t>indexOf</a:t>
            </a:r>
            <a:endParaRPr lang="en-US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981" y="949326"/>
            <a:ext cx="10903789" cy="1979613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ElementType</a:t>
            </a:r>
            <a:r>
              <a:rPr lang="en-US" dirty="0"/>
              <a:t> E)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Example: </a:t>
            </a:r>
            <a:r>
              <a:rPr lang="en-US" dirty="0" err="1">
                <a:solidFill>
                  <a:srgbClr val="C00000"/>
                </a:solidFill>
                <a:ea typeface="+mn-ea"/>
                <a:cs typeface="+mn-cs"/>
              </a:rPr>
              <a:t>indexOf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(X): Search X in the list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Start from the head and walk forward looking for the item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4" name="Text Box 102"/>
          <p:cNvSpPr txBox="1">
            <a:spLocks noChangeArrowheads="1"/>
          </p:cNvSpPr>
          <p:nvPr/>
        </p:nvSpPr>
        <p:spPr bwMode="auto">
          <a:xfrm>
            <a:off x="2578701" y="3354064"/>
            <a:ext cx="1223962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List Head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3289902" y="3946203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432777" y="4063678"/>
            <a:ext cx="415925" cy="369887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e1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93101" y="3684264"/>
            <a:ext cx="309562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959951" y="3692203"/>
            <a:ext cx="277812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89" name="Text Box 102"/>
          <p:cNvSpPr txBox="1">
            <a:spLocks noChangeArrowheads="1"/>
          </p:cNvSpPr>
          <p:nvPr/>
        </p:nvSpPr>
        <p:spPr bwMode="auto">
          <a:xfrm>
            <a:off x="8082563" y="3208014"/>
            <a:ext cx="1068388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List Tail</a:t>
            </a:r>
          </a:p>
        </p:txBody>
      </p:sp>
      <p:cxnSp>
        <p:nvCxnSpPr>
          <p:cNvPr id="18442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3055745" y="3729509"/>
            <a:ext cx="328613" cy="174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Straight Arrow Connector 90"/>
          <p:cNvCxnSpPr>
            <a:cxnSpLocks noChangeShapeType="1"/>
          </p:cNvCxnSpPr>
          <p:nvPr/>
        </p:nvCxnSpPr>
        <p:spPr bwMode="auto">
          <a:xfrm flipH="1">
            <a:off x="8104789" y="3636640"/>
            <a:ext cx="244475" cy="3460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91"/>
          <p:cNvSpPr/>
          <p:nvPr/>
        </p:nvSpPr>
        <p:spPr bwMode="auto">
          <a:xfrm>
            <a:off x="3289902" y="4495478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 bwMode="auto">
          <a:xfrm>
            <a:off x="3289902" y="4860603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8446" name="Straight Arrow Connector 110"/>
          <p:cNvCxnSpPr>
            <a:cxnSpLocks noChangeShapeType="1"/>
          </p:cNvCxnSpPr>
          <p:nvPr/>
        </p:nvCxnSpPr>
        <p:spPr bwMode="auto">
          <a:xfrm flipV="1">
            <a:off x="3989989" y="3981127"/>
            <a:ext cx="779463" cy="10652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447" name="Group 94"/>
          <p:cNvGrpSpPr>
            <a:grpSpLocks/>
          </p:cNvGrpSpPr>
          <p:nvPr/>
        </p:nvGrpSpPr>
        <p:grpSpPr bwMode="auto">
          <a:xfrm>
            <a:off x="2578701" y="4685977"/>
            <a:ext cx="711200" cy="361950"/>
            <a:chOff x="319087" y="5646738"/>
            <a:chExt cx="711191" cy="361950"/>
          </a:xfrm>
        </p:grpSpPr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598483" y="5646738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319087" y="5838825"/>
              <a:ext cx="5540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463547" y="5934075"/>
              <a:ext cx="336546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523871" y="6007100"/>
              <a:ext cx="177798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 flipH="1">
              <a:off x="590546" y="5653088"/>
              <a:ext cx="439732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 bwMode="auto">
          <a:xfrm>
            <a:off x="4769452" y="3987478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912327" y="4104953"/>
            <a:ext cx="452437" cy="369887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e2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769452" y="4536753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 bwMode="auto">
          <a:xfrm>
            <a:off x="4769452" y="4900289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8452" name="Straight Arrow Connector 89"/>
          <p:cNvCxnSpPr>
            <a:cxnSpLocks noChangeShapeType="1"/>
          </p:cNvCxnSpPr>
          <p:nvPr/>
        </p:nvCxnSpPr>
        <p:spPr bwMode="auto">
          <a:xfrm flipH="1" flipV="1">
            <a:off x="3989989" y="3946202"/>
            <a:ext cx="779463" cy="781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TextBox 105"/>
          <p:cNvSpPr txBox="1"/>
          <p:nvPr/>
        </p:nvSpPr>
        <p:spPr>
          <a:xfrm>
            <a:off x="6296626" y="3687439"/>
            <a:ext cx="277812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/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6107713" y="3981128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250588" y="4098603"/>
            <a:ext cx="452438" cy="369887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e3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6107713" y="4530403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 bwMode="auto">
          <a:xfrm>
            <a:off x="6107713" y="4895528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611076" y="3700139"/>
            <a:ext cx="277812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/>
              <a:t>3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7422163" y="3995414"/>
            <a:ext cx="700088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565038" y="4112889"/>
            <a:ext cx="452438" cy="369888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e4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7422163" y="4543103"/>
            <a:ext cx="70008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 bwMode="auto">
          <a:xfrm>
            <a:off x="7422163" y="4908228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grpSp>
        <p:nvGrpSpPr>
          <p:cNvPr id="18463" name="Group 115"/>
          <p:cNvGrpSpPr>
            <a:grpSpLocks/>
          </p:cNvGrpSpPr>
          <p:nvPr/>
        </p:nvGrpSpPr>
        <p:grpSpPr bwMode="auto">
          <a:xfrm>
            <a:off x="8122252" y="5093964"/>
            <a:ext cx="649287" cy="361950"/>
            <a:chOff x="7934325" y="5359400"/>
            <a:chExt cx="649288" cy="361950"/>
          </a:xfrm>
        </p:grpSpPr>
        <p:sp>
          <p:nvSpPr>
            <p:cNvPr id="117" name="Line 97"/>
            <p:cNvSpPr>
              <a:spLocks noChangeShapeType="1"/>
            </p:cNvSpPr>
            <p:nvPr/>
          </p:nvSpPr>
          <p:spPr bwMode="auto">
            <a:xfrm>
              <a:off x="8308976" y="5359400"/>
              <a:ext cx="0" cy="192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Line 98"/>
            <p:cNvSpPr>
              <a:spLocks noChangeShapeType="1"/>
            </p:cNvSpPr>
            <p:nvPr/>
          </p:nvSpPr>
          <p:spPr bwMode="auto">
            <a:xfrm>
              <a:off x="8029575" y="5551488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Line 99"/>
            <p:cNvSpPr>
              <a:spLocks noChangeShapeType="1"/>
            </p:cNvSpPr>
            <p:nvPr/>
          </p:nvSpPr>
          <p:spPr bwMode="auto">
            <a:xfrm>
              <a:off x="8174037" y="5646738"/>
              <a:ext cx="336551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Line 100"/>
            <p:cNvSpPr>
              <a:spLocks noChangeShapeType="1"/>
            </p:cNvSpPr>
            <p:nvPr/>
          </p:nvSpPr>
          <p:spPr bwMode="auto">
            <a:xfrm>
              <a:off x="8234362" y="5719763"/>
              <a:ext cx="17780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Line 96"/>
            <p:cNvSpPr>
              <a:spLocks noChangeShapeType="1"/>
            </p:cNvSpPr>
            <p:nvPr/>
          </p:nvSpPr>
          <p:spPr bwMode="auto">
            <a:xfrm>
              <a:off x="7934325" y="5359400"/>
              <a:ext cx="385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8464" name="Straight Arrow Connector 89"/>
          <p:cNvCxnSpPr>
            <a:cxnSpLocks noChangeShapeType="1"/>
          </p:cNvCxnSpPr>
          <p:nvPr/>
        </p:nvCxnSpPr>
        <p:spPr bwMode="auto">
          <a:xfrm flipH="1" flipV="1">
            <a:off x="5426677" y="3995414"/>
            <a:ext cx="719137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5" name="Straight Arrow Connector 110"/>
          <p:cNvCxnSpPr>
            <a:cxnSpLocks noChangeShapeType="1"/>
          </p:cNvCxnSpPr>
          <p:nvPr/>
        </p:nvCxnSpPr>
        <p:spPr bwMode="auto">
          <a:xfrm flipV="1">
            <a:off x="5425089" y="3995414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6" name="Straight Arrow Connector 89"/>
          <p:cNvCxnSpPr>
            <a:cxnSpLocks noChangeShapeType="1"/>
            <a:stCxn id="114" idx="1"/>
          </p:cNvCxnSpPr>
          <p:nvPr/>
        </p:nvCxnSpPr>
        <p:spPr bwMode="auto">
          <a:xfrm flipH="1" flipV="1">
            <a:off x="6804627" y="3995414"/>
            <a:ext cx="617537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Straight Arrow Connector 110"/>
          <p:cNvCxnSpPr>
            <a:cxnSpLocks noChangeShapeType="1"/>
          </p:cNvCxnSpPr>
          <p:nvPr/>
        </p:nvCxnSpPr>
        <p:spPr bwMode="auto">
          <a:xfrm flipV="1">
            <a:off x="6779227" y="3995414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85465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LinkedList</a:t>
            </a:r>
            <a:r>
              <a:rPr lang="en-US" altLang="en-US" dirty="0"/>
              <a:t>: </a:t>
            </a:r>
            <a:r>
              <a:rPr lang="en-US" altLang="en-US" dirty="0" err="1"/>
              <a:t>lastIndexOf</a:t>
            </a:r>
            <a:endParaRPr lang="en-US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706" y="949326"/>
            <a:ext cx="10929668" cy="1979613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</a:rPr>
              <a:t>lastIndexOf</a:t>
            </a:r>
            <a:r>
              <a:rPr lang="en-US" dirty="0"/>
              <a:t>(</a:t>
            </a:r>
            <a:r>
              <a:rPr lang="en-US" dirty="0" err="1"/>
              <a:t>ElementType</a:t>
            </a:r>
            <a:r>
              <a:rPr lang="en-US" dirty="0"/>
              <a:t> E)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Example: </a:t>
            </a:r>
            <a:r>
              <a:rPr lang="en-US" dirty="0" err="1">
                <a:solidFill>
                  <a:srgbClr val="C00000"/>
                </a:solidFill>
                <a:ea typeface="+mn-ea"/>
                <a:cs typeface="+mn-cs"/>
              </a:rPr>
              <a:t>lastIndexOf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(X): Search X in the list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Start from the tail and walk backwards looking for the item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4" name="Text Box 102"/>
          <p:cNvSpPr txBox="1">
            <a:spLocks noChangeArrowheads="1"/>
          </p:cNvSpPr>
          <p:nvPr/>
        </p:nvSpPr>
        <p:spPr bwMode="auto">
          <a:xfrm>
            <a:off x="2533897" y="3287712"/>
            <a:ext cx="122396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Head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3245096" y="3879851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387972" y="3997326"/>
            <a:ext cx="4159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48297" y="3617912"/>
            <a:ext cx="30956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915147" y="3625851"/>
            <a:ext cx="2778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89" name="Text Box 102"/>
          <p:cNvSpPr txBox="1">
            <a:spLocks noChangeArrowheads="1"/>
          </p:cNvSpPr>
          <p:nvPr/>
        </p:nvSpPr>
        <p:spPr bwMode="auto">
          <a:xfrm>
            <a:off x="8039346" y="3141662"/>
            <a:ext cx="1068388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Tail</a:t>
            </a:r>
          </a:p>
        </p:txBody>
      </p:sp>
      <p:cxnSp>
        <p:nvCxnSpPr>
          <p:cNvPr id="19466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3010941" y="3663157"/>
            <a:ext cx="328613" cy="174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Straight Arrow Connector 90"/>
          <p:cNvCxnSpPr>
            <a:cxnSpLocks noChangeShapeType="1"/>
          </p:cNvCxnSpPr>
          <p:nvPr/>
        </p:nvCxnSpPr>
        <p:spPr bwMode="auto">
          <a:xfrm flipH="1">
            <a:off x="8059984" y="3570288"/>
            <a:ext cx="246062" cy="3460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91"/>
          <p:cNvSpPr/>
          <p:nvPr/>
        </p:nvSpPr>
        <p:spPr bwMode="auto">
          <a:xfrm>
            <a:off x="3245096" y="4429126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 bwMode="auto">
          <a:xfrm>
            <a:off x="3245096" y="4792662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9470" name="Straight Arrow Connector 110"/>
          <p:cNvCxnSpPr>
            <a:cxnSpLocks noChangeShapeType="1"/>
          </p:cNvCxnSpPr>
          <p:nvPr/>
        </p:nvCxnSpPr>
        <p:spPr bwMode="auto">
          <a:xfrm flipV="1">
            <a:off x="3945184" y="3914776"/>
            <a:ext cx="781050" cy="1063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1" name="Group 94"/>
          <p:cNvGrpSpPr>
            <a:grpSpLocks/>
          </p:cNvGrpSpPr>
          <p:nvPr/>
        </p:nvGrpSpPr>
        <p:grpSpPr bwMode="auto">
          <a:xfrm>
            <a:off x="2533896" y="4619625"/>
            <a:ext cx="711200" cy="361950"/>
            <a:chOff x="319087" y="5646738"/>
            <a:chExt cx="711191" cy="361950"/>
          </a:xfrm>
        </p:grpSpPr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598483" y="5646738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319087" y="5838825"/>
              <a:ext cx="554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463548" y="5934075"/>
              <a:ext cx="336546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523872" y="6007100"/>
              <a:ext cx="177798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 flipH="1">
              <a:off x="590547" y="5653088"/>
              <a:ext cx="439731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 bwMode="auto">
          <a:xfrm>
            <a:off x="4726235" y="3921126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869110" y="4038600"/>
            <a:ext cx="452437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e2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726235" y="4468812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 bwMode="auto">
          <a:xfrm>
            <a:off x="4726235" y="4833937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9476" name="Straight Arrow Connector 89"/>
          <p:cNvCxnSpPr>
            <a:cxnSpLocks noChangeShapeType="1"/>
          </p:cNvCxnSpPr>
          <p:nvPr/>
        </p:nvCxnSpPr>
        <p:spPr bwMode="auto">
          <a:xfrm flipH="1" flipV="1">
            <a:off x="3945184" y="3879850"/>
            <a:ext cx="781050" cy="7794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TextBox 105"/>
          <p:cNvSpPr txBox="1"/>
          <p:nvPr/>
        </p:nvSpPr>
        <p:spPr>
          <a:xfrm>
            <a:off x="6251822" y="3619501"/>
            <a:ext cx="2778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6062910" y="3914776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205785" y="4032251"/>
            <a:ext cx="4524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e3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6062910" y="4464051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 bwMode="auto">
          <a:xfrm>
            <a:off x="6062910" y="4827587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566272" y="3633787"/>
            <a:ext cx="27781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3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7377360" y="3929062"/>
            <a:ext cx="700087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520235" y="4046537"/>
            <a:ext cx="452437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e4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7377360" y="4476751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 bwMode="auto">
          <a:xfrm>
            <a:off x="7377360" y="4841876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grpSp>
        <p:nvGrpSpPr>
          <p:cNvPr id="19487" name="Group 115"/>
          <p:cNvGrpSpPr>
            <a:grpSpLocks/>
          </p:cNvGrpSpPr>
          <p:nvPr/>
        </p:nvGrpSpPr>
        <p:grpSpPr bwMode="auto">
          <a:xfrm>
            <a:off x="8077446" y="5027612"/>
            <a:ext cx="649288" cy="361950"/>
            <a:chOff x="7934325" y="5359400"/>
            <a:chExt cx="649288" cy="361950"/>
          </a:xfrm>
        </p:grpSpPr>
        <p:sp>
          <p:nvSpPr>
            <p:cNvPr id="117" name="Line 97"/>
            <p:cNvSpPr>
              <a:spLocks noChangeShapeType="1"/>
            </p:cNvSpPr>
            <p:nvPr/>
          </p:nvSpPr>
          <p:spPr bwMode="auto">
            <a:xfrm>
              <a:off x="8308975" y="5359400"/>
              <a:ext cx="0" cy="192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Line 98"/>
            <p:cNvSpPr>
              <a:spLocks noChangeShapeType="1"/>
            </p:cNvSpPr>
            <p:nvPr/>
          </p:nvSpPr>
          <p:spPr bwMode="auto">
            <a:xfrm>
              <a:off x="8029575" y="5551488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Line 99"/>
            <p:cNvSpPr>
              <a:spLocks noChangeShapeType="1"/>
            </p:cNvSpPr>
            <p:nvPr/>
          </p:nvSpPr>
          <p:spPr bwMode="auto">
            <a:xfrm>
              <a:off x="8174038" y="5646738"/>
              <a:ext cx="33655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Line 100"/>
            <p:cNvSpPr>
              <a:spLocks noChangeShapeType="1"/>
            </p:cNvSpPr>
            <p:nvPr/>
          </p:nvSpPr>
          <p:spPr bwMode="auto">
            <a:xfrm>
              <a:off x="8234363" y="5719763"/>
              <a:ext cx="17780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Line 96"/>
            <p:cNvSpPr>
              <a:spLocks noChangeShapeType="1"/>
            </p:cNvSpPr>
            <p:nvPr/>
          </p:nvSpPr>
          <p:spPr bwMode="auto">
            <a:xfrm>
              <a:off x="7934325" y="5359400"/>
              <a:ext cx="385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9488" name="Straight Arrow Connector 89"/>
          <p:cNvCxnSpPr>
            <a:cxnSpLocks noChangeShapeType="1"/>
          </p:cNvCxnSpPr>
          <p:nvPr/>
        </p:nvCxnSpPr>
        <p:spPr bwMode="auto">
          <a:xfrm flipH="1" flipV="1">
            <a:off x="5381871" y="3929062"/>
            <a:ext cx="719138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9" name="Straight Arrow Connector 110"/>
          <p:cNvCxnSpPr>
            <a:cxnSpLocks noChangeShapeType="1"/>
          </p:cNvCxnSpPr>
          <p:nvPr/>
        </p:nvCxnSpPr>
        <p:spPr bwMode="auto">
          <a:xfrm flipV="1">
            <a:off x="5380285" y="3929062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0" name="Straight Arrow Connector 89"/>
          <p:cNvCxnSpPr>
            <a:cxnSpLocks noChangeShapeType="1"/>
            <a:stCxn id="114" idx="1"/>
          </p:cNvCxnSpPr>
          <p:nvPr/>
        </p:nvCxnSpPr>
        <p:spPr bwMode="auto">
          <a:xfrm flipH="1" flipV="1">
            <a:off x="6761409" y="3929062"/>
            <a:ext cx="615950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1" name="Straight Arrow Connector 110"/>
          <p:cNvCxnSpPr>
            <a:cxnSpLocks noChangeShapeType="1"/>
          </p:cNvCxnSpPr>
          <p:nvPr/>
        </p:nvCxnSpPr>
        <p:spPr bwMode="auto">
          <a:xfrm flipV="1">
            <a:off x="6734422" y="3929062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726054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452" y="141288"/>
            <a:ext cx="11084943" cy="698500"/>
          </a:xfrm>
        </p:spPr>
        <p:txBody>
          <a:bodyPr/>
          <a:lstStyle/>
          <a:p>
            <a:r>
              <a:rPr lang="en-US" altLang="en-US" dirty="0" err="1"/>
              <a:t>LinkedList</a:t>
            </a:r>
            <a:r>
              <a:rPr lang="en-US" altLang="en-US" dirty="0"/>
              <a:t>: first, last, get, set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1" y="949326"/>
            <a:ext cx="11266099" cy="55800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first</a:t>
            </a:r>
            <a:r>
              <a:rPr lang="en-US" dirty="0"/>
              <a:t>(),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()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get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)</a:t>
            </a: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 e)</a:t>
            </a: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first</a:t>
            </a:r>
            <a:r>
              <a:rPr lang="en-US" dirty="0"/>
              <a:t> – </a:t>
            </a:r>
            <a:r>
              <a:rPr lang="en-US" dirty="0">
                <a:solidFill>
                  <a:srgbClr val="C00000"/>
                </a:solidFill>
              </a:rPr>
              <a:t>Running time: O(1)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last</a:t>
            </a:r>
            <a:r>
              <a:rPr lang="en-US" dirty="0"/>
              <a:t> – </a:t>
            </a:r>
            <a:r>
              <a:rPr lang="en-US" dirty="0">
                <a:solidFill>
                  <a:srgbClr val="C00000"/>
                </a:solidFill>
              </a:rPr>
              <a:t>Running time: O(1) – If we keep a tail </a:t>
            </a:r>
            <a:r>
              <a:rPr lang="en-US" dirty="0" err="1">
                <a:solidFill>
                  <a:srgbClr val="C00000"/>
                </a:solidFill>
              </a:rPr>
              <a:t>ptr</a:t>
            </a:r>
            <a:endParaRPr lang="en-US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get, set</a:t>
            </a:r>
            <a:r>
              <a:rPr lang="en-US" dirty="0"/>
              <a:t> – </a:t>
            </a:r>
            <a:r>
              <a:rPr lang="en-US" dirty="0">
                <a:solidFill>
                  <a:srgbClr val="C00000"/>
                </a:solidFill>
              </a:rPr>
              <a:t>Running time: O(N)</a:t>
            </a:r>
            <a:endParaRPr lang="en-US" dirty="0"/>
          </a:p>
        </p:txBody>
      </p:sp>
      <p:sp>
        <p:nvSpPr>
          <p:cNvPr id="32" name="Text Box 102"/>
          <p:cNvSpPr txBox="1">
            <a:spLocks noChangeArrowheads="1"/>
          </p:cNvSpPr>
          <p:nvPr/>
        </p:nvSpPr>
        <p:spPr bwMode="auto">
          <a:xfrm>
            <a:off x="2879726" y="2755900"/>
            <a:ext cx="122396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Head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590925" y="3348039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33801" y="3465514"/>
            <a:ext cx="4159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95713" y="3084514"/>
            <a:ext cx="3095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60976" y="3094039"/>
            <a:ext cx="2778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40" name="Text Box 102"/>
          <p:cNvSpPr txBox="1">
            <a:spLocks noChangeArrowheads="1"/>
          </p:cNvSpPr>
          <p:nvPr/>
        </p:nvSpPr>
        <p:spPr bwMode="auto">
          <a:xfrm>
            <a:off x="8423275" y="2660650"/>
            <a:ext cx="1068388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Tail</a:t>
            </a:r>
          </a:p>
        </p:txBody>
      </p:sp>
      <p:cxnSp>
        <p:nvCxnSpPr>
          <p:cNvPr id="21514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3356770" y="3131345"/>
            <a:ext cx="328613" cy="174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Straight Arrow Connector 44"/>
          <p:cNvCxnSpPr>
            <a:cxnSpLocks noChangeShapeType="1"/>
          </p:cNvCxnSpPr>
          <p:nvPr/>
        </p:nvCxnSpPr>
        <p:spPr bwMode="auto">
          <a:xfrm flipH="1">
            <a:off x="8405813" y="3101976"/>
            <a:ext cx="296862" cy="2825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ectangle 45"/>
          <p:cNvSpPr/>
          <p:nvPr/>
        </p:nvSpPr>
        <p:spPr bwMode="auto">
          <a:xfrm>
            <a:off x="3590925" y="3895725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3590925" y="4260850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21518" name="Straight Arrow Connector 110"/>
          <p:cNvCxnSpPr>
            <a:cxnSpLocks noChangeShapeType="1"/>
          </p:cNvCxnSpPr>
          <p:nvPr/>
        </p:nvCxnSpPr>
        <p:spPr bwMode="auto">
          <a:xfrm flipV="1">
            <a:off x="4291013" y="3382964"/>
            <a:ext cx="781050" cy="1063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19" name="Group 51"/>
          <p:cNvGrpSpPr>
            <a:grpSpLocks/>
          </p:cNvGrpSpPr>
          <p:nvPr/>
        </p:nvGrpSpPr>
        <p:grpSpPr bwMode="auto">
          <a:xfrm>
            <a:off x="2879725" y="4087813"/>
            <a:ext cx="711200" cy="361950"/>
            <a:chOff x="319087" y="5646738"/>
            <a:chExt cx="711191" cy="361950"/>
          </a:xfrm>
        </p:grpSpPr>
        <p:sp>
          <p:nvSpPr>
            <p:cNvPr id="53" name="Line 97"/>
            <p:cNvSpPr>
              <a:spLocks noChangeShapeType="1"/>
            </p:cNvSpPr>
            <p:nvPr/>
          </p:nvSpPr>
          <p:spPr bwMode="auto">
            <a:xfrm>
              <a:off x="598483" y="5646738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Line 98"/>
            <p:cNvSpPr>
              <a:spLocks noChangeShapeType="1"/>
            </p:cNvSpPr>
            <p:nvPr/>
          </p:nvSpPr>
          <p:spPr bwMode="auto">
            <a:xfrm>
              <a:off x="319087" y="5838825"/>
              <a:ext cx="554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Line 99"/>
            <p:cNvSpPr>
              <a:spLocks noChangeShapeType="1"/>
            </p:cNvSpPr>
            <p:nvPr/>
          </p:nvSpPr>
          <p:spPr bwMode="auto">
            <a:xfrm>
              <a:off x="463548" y="5934075"/>
              <a:ext cx="336546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Line 100"/>
            <p:cNvSpPr>
              <a:spLocks noChangeShapeType="1"/>
            </p:cNvSpPr>
            <p:nvPr/>
          </p:nvSpPr>
          <p:spPr bwMode="auto">
            <a:xfrm>
              <a:off x="523872" y="6007100"/>
              <a:ext cx="177798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Line 96"/>
            <p:cNvSpPr>
              <a:spLocks noChangeShapeType="1"/>
            </p:cNvSpPr>
            <p:nvPr/>
          </p:nvSpPr>
          <p:spPr bwMode="auto">
            <a:xfrm flipH="1">
              <a:off x="590547" y="5653088"/>
              <a:ext cx="439731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9" name="Rectangle 58"/>
          <p:cNvSpPr/>
          <p:nvPr/>
        </p:nvSpPr>
        <p:spPr bwMode="auto">
          <a:xfrm>
            <a:off x="5072064" y="3387725"/>
            <a:ext cx="700087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214939" y="3505200"/>
            <a:ext cx="452437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e2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072064" y="3937000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5072064" y="4302125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21524" name="Straight Arrow Connector 89"/>
          <p:cNvCxnSpPr>
            <a:cxnSpLocks noChangeShapeType="1"/>
          </p:cNvCxnSpPr>
          <p:nvPr/>
        </p:nvCxnSpPr>
        <p:spPr bwMode="auto">
          <a:xfrm flipH="1" flipV="1">
            <a:off x="4291013" y="3348038"/>
            <a:ext cx="781050" cy="7794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Box 64"/>
          <p:cNvSpPr txBox="1"/>
          <p:nvPr/>
        </p:nvSpPr>
        <p:spPr>
          <a:xfrm>
            <a:off x="6599238" y="3087689"/>
            <a:ext cx="2778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408739" y="3382964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551614" y="3500439"/>
            <a:ext cx="4524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e3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408739" y="3930650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6408739" y="4295775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13688" y="3101975"/>
            <a:ext cx="277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3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7723189" y="3395664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866064" y="3513139"/>
            <a:ext cx="4524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e4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7723189" y="3944939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7723189" y="4310064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grpSp>
        <p:nvGrpSpPr>
          <p:cNvPr id="21535" name="Group 74"/>
          <p:cNvGrpSpPr>
            <a:grpSpLocks/>
          </p:cNvGrpSpPr>
          <p:nvPr/>
        </p:nvGrpSpPr>
        <p:grpSpPr bwMode="auto">
          <a:xfrm>
            <a:off x="8423275" y="4494213"/>
            <a:ext cx="649288" cy="361950"/>
            <a:chOff x="7934325" y="5359400"/>
            <a:chExt cx="649288" cy="361950"/>
          </a:xfrm>
        </p:grpSpPr>
        <p:sp>
          <p:nvSpPr>
            <p:cNvPr id="76" name="Line 97"/>
            <p:cNvSpPr>
              <a:spLocks noChangeShapeType="1"/>
            </p:cNvSpPr>
            <p:nvPr/>
          </p:nvSpPr>
          <p:spPr bwMode="auto">
            <a:xfrm>
              <a:off x="8308975" y="5359400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Line 98"/>
            <p:cNvSpPr>
              <a:spLocks noChangeShapeType="1"/>
            </p:cNvSpPr>
            <p:nvPr/>
          </p:nvSpPr>
          <p:spPr bwMode="auto">
            <a:xfrm>
              <a:off x="8029575" y="5551487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Line 99"/>
            <p:cNvSpPr>
              <a:spLocks noChangeShapeType="1"/>
            </p:cNvSpPr>
            <p:nvPr/>
          </p:nvSpPr>
          <p:spPr bwMode="auto">
            <a:xfrm>
              <a:off x="8174038" y="5646737"/>
              <a:ext cx="3365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Line 100"/>
            <p:cNvSpPr>
              <a:spLocks noChangeShapeType="1"/>
            </p:cNvSpPr>
            <p:nvPr/>
          </p:nvSpPr>
          <p:spPr bwMode="auto">
            <a:xfrm>
              <a:off x="8234363" y="5719762"/>
              <a:ext cx="1778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Line 96"/>
            <p:cNvSpPr>
              <a:spLocks noChangeShapeType="1"/>
            </p:cNvSpPr>
            <p:nvPr/>
          </p:nvSpPr>
          <p:spPr bwMode="auto">
            <a:xfrm>
              <a:off x="7934325" y="5359400"/>
              <a:ext cx="385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21536" name="Straight Arrow Connector 89"/>
          <p:cNvCxnSpPr>
            <a:cxnSpLocks noChangeShapeType="1"/>
          </p:cNvCxnSpPr>
          <p:nvPr/>
        </p:nvCxnSpPr>
        <p:spPr bwMode="auto">
          <a:xfrm flipH="1" flipV="1">
            <a:off x="5727701" y="3395663"/>
            <a:ext cx="720725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Straight Arrow Connector 110"/>
          <p:cNvCxnSpPr>
            <a:cxnSpLocks noChangeShapeType="1"/>
          </p:cNvCxnSpPr>
          <p:nvPr/>
        </p:nvCxnSpPr>
        <p:spPr bwMode="auto">
          <a:xfrm flipV="1">
            <a:off x="5726114" y="3395663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8" name="Straight Arrow Connector 89"/>
          <p:cNvCxnSpPr>
            <a:cxnSpLocks noChangeShapeType="1"/>
            <a:stCxn id="73" idx="1"/>
          </p:cNvCxnSpPr>
          <p:nvPr/>
        </p:nvCxnSpPr>
        <p:spPr bwMode="auto">
          <a:xfrm flipH="1" flipV="1">
            <a:off x="7107238" y="3395663"/>
            <a:ext cx="615950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9" name="Straight Arrow Connector 110"/>
          <p:cNvCxnSpPr>
            <a:cxnSpLocks noChangeShapeType="1"/>
          </p:cNvCxnSpPr>
          <p:nvPr/>
        </p:nvCxnSpPr>
        <p:spPr bwMode="auto">
          <a:xfrm flipV="1">
            <a:off x="7081839" y="3395663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427510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LinkedList</a:t>
            </a:r>
            <a:r>
              <a:rPr lang="en-US" altLang="en-US" dirty="0"/>
              <a:t>: </a:t>
            </a:r>
            <a:r>
              <a:rPr lang="en-US" altLang="en-US" dirty="0" err="1"/>
              <a:t>isEmpty</a:t>
            </a:r>
            <a:endParaRPr lang="en-US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838" y="949325"/>
            <a:ext cx="11179834" cy="2691022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</a:rPr>
              <a:t>isEmpty</a:t>
            </a:r>
            <a:r>
              <a:rPr lang="en-US" dirty="0"/>
              <a:t>()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Returns true if the list is empty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Trivial – Return true if the size == 0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1769516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LinkedList</a:t>
            </a:r>
            <a:r>
              <a:rPr lang="en-US" altLang="en-US" dirty="0"/>
              <a:t>: size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838" y="949325"/>
            <a:ext cx="11179834" cy="269102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size</a:t>
            </a:r>
            <a:r>
              <a:rPr lang="en-US" dirty="0"/>
              <a:t>()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Returns the size of the list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38901542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41288"/>
            <a:ext cx="8588375" cy="698500"/>
          </a:xfrm>
        </p:spPr>
        <p:txBody>
          <a:bodyPr/>
          <a:lstStyle/>
          <a:p>
            <a:r>
              <a:rPr lang="en-US" altLang="en-US"/>
              <a:t>List ADT</a:t>
            </a:r>
          </a:p>
        </p:txBody>
      </p:sp>
      <p:sp>
        <p:nvSpPr>
          <p:cNvPr id="7" name="Rectangle 1054"/>
          <p:cNvSpPr txBox="1">
            <a:spLocks noChangeArrowheads="1"/>
          </p:cNvSpPr>
          <p:nvPr/>
        </p:nvSpPr>
        <p:spPr bwMode="auto">
          <a:xfrm>
            <a:off x="405442" y="892176"/>
            <a:ext cx="11524889" cy="103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What is a list?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/>
              <a:t>An </a:t>
            </a:r>
            <a:r>
              <a:rPr lang="en-US" sz="2400" kern="0" dirty="0">
                <a:solidFill>
                  <a:srgbClr val="C00000"/>
                </a:solidFill>
              </a:rPr>
              <a:t>ordered</a:t>
            </a:r>
            <a:r>
              <a:rPr lang="en-US" sz="2400" kern="0" dirty="0"/>
              <a:t> sequence of elements e1, e2, …, </a:t>
            </a:r>
            <a:r>
              <a:rPr lang="en-US" sz="2400" kern="0" dirty="0" err="1"/>
              <a:t>eN</a:t>
            </a:r>
            <a:r>
              <a:rPr lang="en-US" sz="2400" kern="0" dirty="0"/>
              <a:t> that can have duplicates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35164" y="2089631"/>
            <a:ext cx="8074325" cy="403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List&lt;E&gt;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35164" y="2493036"/>
            <a:ext cx="8074325" cy="40112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 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Add to the end (append)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(int pos, E e);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Add at a specific position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pos);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Remove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Forward Search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Backward Search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true of e exists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First element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Last element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Get at a specific position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e);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Set an element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Is the list empty?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# of elements in the list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Remove all elements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6959222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5442" y="141288"/>
            <a:ext cx="11490383" cy="698500"/>
          </a:xfrm>
        </p:spPr>
        <p:txBody>
          <a:bodyPr/>
          <a:lstStyle/>
          <a:p>
            <a:r>
              <a:rPr lang="en-US" altLang="en-US" dirty="0"/>
              <a:t>List ADT </a:t>
            </a:r>
            <a:r>
              <a:rPr lang="en-US" altLang="en-US" dirty="0" err="1"/>
              <a:t>impl</a:t>
            </a:r>
            <a:r>
              <a:rPr lang="en-US" altLang="en-US" dirty="0"/>
              <a:t>.: Running time comparison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31038"/>
              </p:ext>
            </p:extLst>
          </p:nvPr>
        </p:nvGraphicFramePr>
        <p:xfrm>
          <a:off x="1578634" y="1329966"/>
          <a:ext cx="9609825" cy="47627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1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417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Operation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ArrayList</a:t>
                      </a:r>
                      <a:endParaRPr lang="en-US" sz="20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LinkedList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45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O(N) to find/O(1) to add</a:t>
                      </a:r>
                      <a:endParaRPr lang="en-US" sz="20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045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 to find/O(1) to remove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4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indexOf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lastIndexOf</a:t>
                      </a:r>
                      <a:endParaRPr lang="en-US" sz="20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307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first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045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last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0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37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set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0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isEmpty</a:t>
                      </a:r>
                      <a:endParaRPr lang="en-US" sz="20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2045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size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72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177" y="296563"/>
            <a:ext cx="11481759" cy="698500"/>
          </a:xfrm>
        </p:spPr>
        <p:txBody>
          <a:bodyPr/>
          <a:lstStyle/>
          <a:p>
            <a:r>
              <a:rPr lang="en-US" altLang="en-US" dirty="0"/>
              <a:t>List ADT in different OOPLs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71526"/>
              </p:ext>
            </p:extLst>
          </p:nvPr>
        </p:nvGraphicFramePr>
        <p:xfrm>
          <a:off x="2833688" y="1431925"/>
          <a:ext cx="6583361" cy="2896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2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55">
                <a:tc>
                  <a:txBody>
                    <a:bodyPr/>
                    <a:lstStyle/>
                    <a:p>
                      <a:r>
                        <a:rPr lang="en-US" sz="2000" dirty="0"/>
                        <a:t>PL</a:t>
                      </a:r>
                    </a:p>
                  </a:txBody>
                  <a:tcPr marL="91423" marR="91423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ArrayList</a:t>
                      </a:r>
                      <a:endParaRPr lang="en-US" sz="2000" dirty="0"/>
                    </a:p>
                  </a:txBody>
                  <a:tcPr marL="91423" marR="91423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LinkedList</a:t>
                      </a:r>
                    </a:p>
                  </a:txBody>
                  <a:tcPr marL="91423" marR="91423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r>
                        <a:rPr lang="en-US" sz="2000" dirty="0"/>
                        <a:t>C++</a:t>
                      </a:r>
                    </a:p>
                  </a:txBody>
                  <a:tcPr marL="91423" marR="91423" marT="45722" marB="457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vector</a:t>
                      </a:r>
                    </a:p>
                  </a:txBody>
                  <a:tcPr marL="91423" marR="91423" marT="45722" marB="45722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forward_list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list</a:t>
                      </a:r>
                    </a:p>
                  </a:txBody>
                  <a:tcPr marL="91423" marR="91423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15">
                <a:tc>
                  <a:txBody>
                    <a:bodyPr/>
                    <a:lstStyle/>
                    <a:p>
                      <a:r>
                        <a:rPr lang="en-US" sz="2000" dirty="0"/>
                        <a:t>Java</a:t>
                      </a:r>
                    </a:p>
                  </a:txBody>
                  <a:tcPr marL="91423" marR="91423" marT="45722" marB="45722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ArrayList</a:t>
                      </a:r>
                      <a:endParaRPr lang="en-US" sz="2000" dirty="0"/>
                    </a:p>
                  </a:txBody>
                  <a:tcPr marL="91423" marR="91423" marT="45722" marB="457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LinkedList</a:t>
                      </a:r>
                    </a:p>
                  </a:txBody>
                  <a:tcPr marL="91423" marR="91423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26">
                <a:tc>
                  <a:txBody>
                    <a:bodyPr/>
                    <a:lstStyle/>
                    <a:p>
                      <a:r>
                        <a:rPr lang="en-US" sz="2000" dirty="0"/>
                        <a:t>C#</a:t>
                      </a:r>
                    </a:p>
                  </a:txBody>
                  <a:tcPr marL="91423" marR="91423" marT="45722" marB="457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List</a:t>
                      </a:r>
                    </a:p>
                  </a:txBody>
                  <a:tcPr marL="91423" marR="91423" marT="45722" marB="457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LinkedList</a:t>
                      </a:r>
                    </a:p>
                  </a:txBody>
                  <a:tcPr marL="91423" marR="91423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r>
                        <a:rPr lang="en-US" sz="2000" dirty="0"/>
                        <a:t>Python</a:t>
                      </a:r>
                    </a:p>
                  </a:txBody>
                  <a:tcPr marL="91423" marR="91423" marT="45722" marB="45722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List (is in fact an </a:t>
                      </a:r>
                      <a:r>
                        <a:rPr lang="en-US" sz="2000" dirty="0" err="1"/>
                        <a:t>ArrayList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91423" marR="91423" marT="45722" marB="45722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r>
                        <a:rPr lang="en-US" sz="2000" dirty="0"/>
                        <a:t>JavaScript</a:t>
                      </a:r>
                    </a:p>
                  </a:txBody>
                  <a:tcPr marL="91423" marR="91423" marT="45722" marB="45722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Array</a:t>
                      </a:r>
                    </a:p>
                  </a:txBody>
                  <a:tcPr marL="91423" marR="91423" marT="45722" marB="45722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1139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41288"/>
            <a:ext cx="8588375" cy="698500"/>
          </a:xfrm>
        </p:spPr>
        <p:txBody>
          <a:bodyPr/>
          <a:lstStyle/>
          <a:p>
            <a:r>
              <a:rPr lang="en-US" altLang="en-US"/>
              <a:t>Using List ADT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29283" y="1059193"/>
            <a:ext cx="5400136" cy="53157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Create an empty list of Integers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List&lt;Integer&gt;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list = new …;  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(10);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10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(5);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10,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(1, 7);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10, 7,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(2, 9);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10, 7, 9, 5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(7);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1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(3);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10, 9,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3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false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(0);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9,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empty list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true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end-main */</a:t>
            </a:r>
          </a:p>
        </p:txBody>
      </p:sp>
    </p:spTree>
    <p:extLst>
      <p:ext uri="{BB962C8B-B14F-4D97-AF65-F5344CB8AC3E}">
        <p14:creationId xmlns:p14="http://schemas.microsoft.com/office/powerpoint/2010/main" val="32029842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41288"/>
            <a:ext cx="8588375" cy="698500"/>
          </a:xfrm>
        </p:spPr>
        <p:txBody>
          <a:bodyPr/>
          <a:lstStyle/>
          <a:p>
            <a:r>
              <a:rPr lang="en-US" altLang="en-US" dirty="0"/>
              <a:t>Java List Hierarchy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38725" y="4163223"/>
            <a:ext cx="2100263" cy="447675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AbstractList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13150" y="5446726"/>
            <a:ext cx="1533524" cy="4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ArrayList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60285" y="6227792"/>
            <a:ext cx="2089150" cy="4492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LinkedList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38725" y="3141667"/>
            <a:ext cx="2111375" cy="608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List</a:t>
            </a:r>
          </a:p>
        </p:txBody>
      </p:sp>
      <p:cxnSp>
        <p:nvCxnSpPr>
          <p:cNvPr id="14343" name="Straight Arrow Connector 9"/>
          <p:cNvCxnSpPr>
            <a:cxnSpLocks noChangeShapeType="1"/>
            <a:stCxn id="5" idx="0"/>
          </p:cNvCxnSpPr>
          <p:nvPr/>
        </p:nvCxnSpPr>
        <p:spPr bwMode="auto">
          <a:xfrm flipV="1">
            <a:off x="6088857" y="3733808"/>
            <a:ext cx="5556" cy="42941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14344" name="Connector: Elbow 12"/>
          <p:cNvCxnSpPr>
            <a:cxnSpLocks noChangeShapeType="1"/>
            <a:stCxn id="7" idx="0"/>
            <a:endCxn id="5" idx="2"/>
          </p:cNvCxnSpPr>
          <p:nvPr/>
        </p:nvCxnSpPr>
        <p:spPr bwMode="auto">
          <a:xfrm rot="5400000" flipH="1" flipV="1">
            <a:off x="4816470" y="4174340"/>
            <a:ext cx="835828" cy="1708945"/>
          </a:xfrm>
          <a:prstGeom prst="bentConnector3">
            <a:avLst>
              <a:gd name="adj1" fmla="val 36325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5" name="Connector: Elbow 14"/>
          <p:cNvCxnSpPr>
            <a:cxnSpLocks/>
            <a:stCxn id="29" idx="0"/>
          </p:cNvCxnSpPr>
          <p:nvPr/>
        </p:nvCxnSpPr>
        <p:spPr bwMode="auto">
          <a:xfrm rot="16200000" flipV="1">
            <a:off x="7085131" y="4141281"/>
            <a:ext cx="311556" cy="2327905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" name="Rectangle 13"/>
          <p:cNvSpPr/>
          <p:nvPr/>
        </p:nvSpPr>
        <p:spPr bwMode="auto">
          <a:xfrm>
            <a:off x="5027613" y="2079626"/>
            <a:ext cx="2111375" cy="62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Collection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038725" y="1000919"/>
            <a:ext cx="2111375" cy="651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stCxn id="9" idx="0"/>
            <a:endCxn id="14" idx="2"/>
          </p:cNvCxnSpPr>
          <p:nvPr/>
        </p:nvCxnSpPr>
        <p:spPr bwMode="auto">
          <a:xfrm flipH="1" flipV="1">
            <a:off x="6083301" y="2709066"/>
            <a:ext cx="11112" cy="4326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6076950" y="1641477"/>
            <a:ext cx="6351" cy="4492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321299" y="5439583"/>
            <a:ext cx="1241426" cy="4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Vector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6094412" y="5149454"/>
            <a:ext cx="0" cy="29012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725443" y="5461012"/>
            <a:ext cx="3358835" cy="422204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AbstractSequentialList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0" name="Straight Arrow Connector 29"/>
          <p:cNvCxnSpPr>
            <a:stCxn id="8" idx="0"/>
            <a:endCxn id="29" idx="2"/>
          </p:cNvCxnSpPr>
          <p:nvPr/>
        </p:nvCxnSpPr>
        <p:spPr bwMode="auto">
          <a:xfrm flipV="1">
            <a:off x="8404860" y="5883216"/>
            <a:ext cx="1" cy="344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9"/>
          <p:cNvCxnSpPr>
            <a:cxnSpLocks noChangeShapeType="1"/>
          </p:cNvCxnSpPr>
          <p:nvPr/>
        </p:nvCxnSpPr>
        <p:spPr bwMode="auto">
          <a:xfrm flipV="1">
            <a:off x="9539861" y="1385328"/>
            <a:ext cx="1343025" cy="11481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9620823" y="1000919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implements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9539861" y="1817884"/>
            <a:ext cx="1415266" cy="166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18"/>
          <p:cNvSpPr txBox="1">
            <a:spLocks noChangeArrowheads="1"/>
          </p:cNvSpPr>
          <p:nvPr/>
        </p:nvSpPr>
        <p:spPr bwMode="auto">
          <a:xfrm>
            <a:off x="9802994" y="1512628"/>
            <a:ext cx="88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5169718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85989" y="141288"/>
            <a:ext cx="8218487" cy="698500"/>
          </a:xfrm>
        </p:spPr>
        <p:txBody>
          <a:bodyPr/>
          <a:lstStyle/>
          <a:p>
            <a:r>
              <a:rPr lang="en-US" altLang="en-US" dirty="0"/>
              <a:t>List ADT Implementation</a:t>
            </a:r>
          </a:p>
        </p:txBody>
      </p:sp>
      <p:sp>
        <p:nvSpPr>
          <p:cNvPr id="3076" name="Rectangle 1054"/>
          <p:cNvSpPr>
            <a:spLocks noGrp="1" noChangeArrowheads="1"/>
          </p:cNvSpPr>
          <p:nvPr>
            <p:ph type="body" idx="1"/>
          </p:nvPr>
        </p:nvSpPr>
        <p:spPr>
          <a:xfrm>
            <a:off x="439947" y="876300"/>
            <a:ext cx="11291978" cy="5640388"/>
          </a:xfrm>
        </p:spPr>
        <p:txBody>
          <a:bodyPr/>
          <a:lstStyle/>
          <a:p>
            <a:pPr>
              <a:defRPr/>
            </a:pPr>
            <a:r>
              <a:rPr lang="en-US" dirty="0"/>
              <a:t>Two types of implementation: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Array-Based – Last Class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Linked List-Based – Today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/>
              <a:t>We will compare the worst case running times of all ADT operations with different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681493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804" y="141288"/>
            <a:ext cx="11352362" cy="698500"/>
          </a:xfrm>
        </p:spPr>
        <p:txBody>
          <a:bodyPr/>
          <a:lstStyle/>
          <a:p>
            <a:r>
              <a:rPr lang="en-US" altLang="en-US" dirty="0"/>
              <a:t>List ADT: Linked List based Implementation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04" y="949327"/>
            <a:ext cx="11533517" cy="2351088"/>
          </a:xfrm>
        </p:spPr>
        <p:txBody>
          <a:bodyPr/>
          <a:lstStyle/>
          <a:p>
            <a:pPr>
              <a:defRPr/>
            </a:pPr>
            <a:r>
              <a:rPr lang="en-US" dirty="0"/>
              <a:t>We will use of a </a:t>
            </a:r>
            <a:r>
              <a:rPr lang="en-US" dirty="0">
                <a:solidFill>
                  <a:srgbClr val="FF0000"/>
                </a:solidFill>
              </a:rPr>
              <a:t>doubly-linked list </a:t>
            </a:r>
            <a:r>
              <a:rPr lang="en-US" dirty="0"/>
              <a:t>to implement the </a:t>
            </a:r>
            <a:r>
              <a:rPr lang="en-US" dirty="0">
                <a:solidFill>
                  <a:srgbClr val="C00000"/>
                </a:solidFill>
              </a:rPr>
              <a:t>List ADT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Each node keeps track of the location (address) of the node that follows it &amp; the address of the node the comes before it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We will keep the address of the first node in head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We will keep the address of the last node in tail</a:t>
            </a:r>
          </a:p>
        </p:txBody>
      </p:sp>
      <p:sp>
        <p:nvSpPr>
          <p:cNvPr id="46" name="Text Box 102"/>
          <p:cNvSpPr txBox="1">
            <a:spLocks noChangeArrowheads="1"/>
          </p:cNvSpPr>
          <p:nvPr/>
        </p:nvSpPr>
        <p:spPr bwMode="auto">
          <a:xfrm>
            <a:off x="2741382" y="3811587"/>
            <a:ext cx="1223963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Head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3452581" y="4403723"/>
            <a:ext cx="700088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595457" y="4521198"/>
            <a:ext cx="415498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369" y="4140198"/>
            <a:ext cx="3095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22632" y="4148137"/>
            <a:ext cx="2778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cxnSp>
        <p:nvCxnSpPr>
          <p:cNvPr id="9225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3218426" y="4187030"/>
            <a:ext cx="328612" cy="174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3452581" y="4951412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3452581" y="5316537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9228" name="Straight Arrow Connector 110"/>
          <p:cNvCxnSpPr>
            <a:cxnSpLocks noChangeShapeType="1"/>
          </p:cNvCxnSpPr>
          <p:nvPr/>
        </p:nvCxnSpPr>
        <p:spPr bwMode="auto">
          <a:xfrm flipV="1">
            <a:off x="4152669" y="4438649"/>
            <a:ext cx="781050" cy="1063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29" name="Group 4"/>
          <p:cNvGrpSpPr>
            <a:grpSpLocks/>
          </p:cNvGrpSpPr>
          <p:nvPr/>
        </p:nvGrpSpPr>
        <p:grpSpPr bwMode="auto">
          <a:xfrm>
            <a:off x="2741381" y="5143498"/>
            <a:ext cx="711200" cy="361950"/>
            <a:chOff x="319087" y="5646738"/>
            <a:chExt cx="711191" cy="361950"/>
          </a:xfrm>
        </p:grpSpPr>
        <p:sp>
          <p:nvSpPr>
            <p:cNvPr id="40" name="Line 97"/>
            <p:cNvSpPr>
              <a:spLocks noChangeShapeType="1"/>
            </p:cNvSpPr>
            <p:nvPr/>
          </p:nvSpPr>
          <p:spPr bwMode="auto">
            <a:xfrm>
              <a:off x="598483" y="5646738"/>
              <a:ext cx="0" cy="192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Line 98"/>
            <p:cNvSpPr>
              <a:spLocks noChangeShapeType="1"/>
            </p:cNvSpPr>
            <p:nvPr/>
          </p:nvSpPr>
          <p:spPr bwMode="auto">
            <a:xfrm>
              <a:off x="319087" y="5838826"/>
              <a:ext cx="554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Line 99"/>
            <p:cNvSpPr>
              <a:spLocks noChangeShapeType="1"/>
            </p:cNvSpPr>
            <p:nvPr/>
          </p:nvSpPr>
          <p:spPr bwMode="auto">
            <a:xfrm>
              <a:off x="463548" y="5934076"/>
              <a:ext cx="336546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Line 100"/>
            <p:cNvSpPr>
              <a:spLocks noChangeShapeType="1"/>
            </p:cNvSpPr>
            <p:nvPr/>
          </p:nvSpPr>
          <p:spPr bwMode="auto">
            <a:xfrm>
              <a:off x="523872" y="6007101"/>
              <a:ext cx="177798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 flipH="1">
              <a:off x="590547" y="5653088"/>
              <a:ext cx="439731" cy="4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4933720" y="4443412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76595" y="4560887"/>
            <a:ext cx="452368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e2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933720" y="4992687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4933720" y="5356223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9234" name="Straight Arrow Connector 89"/>
          <p:cNvCxnSpPr>
            <a:cxnSpLocks noChangeShapeType="1"/>
          </p:cNvCxnSpPr>
          <p:nvPr/>
        </p:nvCxnSpPr>
        <p:spPr bwMode="auto">
          <a:xfrm flipH="1" flipV="1">
            <a:off x="4152669" y="4403724"/>
            <a:ext cx="781050" cy="7794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6460894" y="4143373"/>
            <a:ext cx="277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6270395" y="4438648"/>
            <a:ext cx="700087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13270" y="4556123"/>
            <a:ext cx="452368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e3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270395" y="4986337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6270395" y="5351462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75344" y="4156073"/>
            <a:ext cx="277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7586431" y="4451348"/>
            <a:ext cx="700088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729306" y="4568823"/>
            <a:ext cx="452368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e4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586431" y="5000623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7586431" y="5364162"/>
            <a:ext cx="700088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grpSp>
        <p:nvGrpSpPr>
          <p:cNvPr id="9245" name="Group 2"/>
          <p:cNvGrpSpPr>
            <a:grpSpLocks/>
          </p:cNvGrpSpPr>
          <p:nvPr/>
        </p:nvGrpSpPr>
        <p:grpSpPr bwMode="auto">
          <a:xfrm>
            <a:off x="8246831" y="5546723"/>
            <a:ext cx="649288" cy="361950"/>
            <a:chOff x="7934325" y="5359400"/>
            <a:chExt cx="649288" cy="361950"/>
          </a:xfrm>
        </p:grpSpPr>
        <p:sp>
          <p:nvSpPr>
            <p:cNvPr id="120" name="Line 97"/>
            <p:cNvSpPr>
              <a:spLocks noChangeShapeType="1"/>
            </p:cNvSpPr>
            <p:nvPr/>
          </p:nvSpPr>
          <p:spPr bwMode="auto">
            <a:xfrm>
              <a:off x="8308975" y="5359400"/>
              <a:ext cx="0" cy="192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Line 98"/>
            <p:cNvSpPr>
              <a:spLocks noChangeShapeType="1"/>
            </p:cNvSpPr>
            <p:nvPr/>
          </p:nvSpPr>
          <p:spPr bwMode="auto">
            <a:xfrm>
              <a:off x="8029575" y="5551488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Line 99"/>
            <p:cNvSpPr>
              <a:spLocks noChangeShapeType="1"/>
            </p:cNvSpPr>
            <p:nvPr/>
          </p:nvSpPr>
          <p:spPr bwMode="auto">
            <a:xfrm>
              <a:off x="8174038" y="5646738"/>
              <a:ext cx="33655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Line 100"/>
            <p:cNvSpPr>
              <a:spLocks noChangeShapeType="1"/>
            </p:cNvSpPr>
            <p:nvPr/>
          </p:nvSpPr>
          <p:spPr bwMode="auto">
            <a:xfrm>
              <a:off x="8234363" y="5719763"/>
              <a:ext cx="17780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Line 96"/>
            <p:cNvSpPr>
              <a:spLocks noChangeShapeType="1"/>
            </p:cNvSpPr>
            <p:nvPr/>
          </p:nvSpPr>
          <p:spPr bwMode="auto">
            <a:xfrm>
              <a:off x="7934325" y="5359400"/>
              <a:ext cx="385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9246" name="Straight Arrow Connector 89"/>
          <p:cNvCxnSpPr>
            <a:cxnSpLocks noChangeShapeType="1"/>
          </p:cNvCxnSpPr>
          <p:nvPr/>
        </p:nvCxnSpPr>
        <p:spPr bwMode="auto">
          <a:xfrm flipH="1" flipV="1">
            <a:off x="5590945" y="4451348"/>
            <a:ext cx="719137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7" name="Straight Arrow Connector 110"/>
          <p:cNvCxnSpPr>
            <a:cxnSpLocks noChangeShapeType="1"/>
          </p:cNvCxnSpPr>
          <p:nvPr/>
        </p:nvCxnSpPr>
        <p:spPr bwMode="auto">
          <a:xfrm flipV="1">
            <a:off x="5589356" y="4451348"/>
            <a:ext cx="681038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8" name="Straight Arrow Connector 89"/>
          <p:cNvCxnSpPr>
            <a:cxnSpLocks noChangeShapeType="1"/>
            <a:stCxn id="61" idx="1"/>
          </p:cNvCxnSpPr>
          <p:nvPr/>
        </p:nvCxnSpPr>
        <p:spPr bwMode="auto">
          <a:xfrm flipH="1" flipV="1">
            <a:off x="6968895" y="4451348"/>
            <a:ext cx="617537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Straight Arrow Connector 110"/>
          <p:cNvCxnSpPr>
            <a:cxnSpLocks noChangeShapeType="1"/>
          </p:cNvCxnSpPr>
          <p:nvPr/>
        </p:nvCxnSpPr>
        <p:spPr bwMode="auto">
          <a:xfrm flipV="1">
            <a:off x="6943495" y="4451348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 Box 102"/>
          <p:cNvSpPr txBox="1">
            <a:spLocks noChangeArrowheads="1"/>
          </p:cNvSpPr>
          <p:nvPr/>
        </p:nvSpPr>
        <p:spPr bwMode="auto">
          <a:xfrm>
            <a:off x="8410345" y="3856037"/>
            <a:ext cx="1068387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Tail</a:t>
            </a:r>
          </a:p>
        </p:txBody>
      </p:sp>
      <p:cxnSp>
        <p:nvCxnSpPr>
          <p:cNvPr id="9251" name="Straight Arrow Connector 32"/>
          <p:cNvCxnSpPr>
            <a:cxnSpLocks noChangeShapeType="1"/>
          </p:cNvCxnSpPr>
          <p:nvPr/>
        </p:nvCxnSpPr>
        <p:spPr bwMode="auto">
          <a:xfrm flipH="1">
            <a:off x="8262707" y="4178298"/>
            <a:ext cx="295275" cy="273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769668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4068" y="141288"/>
            <a:ext cx="11369615" cy="698500"/>
          </a:xfrm>
        </p:spPr>
        <p:txBody>
          <a:bodyPr/>
          <a:lstStyle/>
          <a:p>
            <a:r>
              <a:rPr lang="en-US" altLang="en-US" dirty="0" err="1"/>
              <a:t>LinkedList</a:t>
            </a:r>
            <a:r>
              <a:rPr lang="en-US" altLang="en-US" dirty="0"/>
              <a:t> Java Declarations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34585" y="1181285"/>
            <a:ext cx="5665251" cy="1189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List&lt;E&gt;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 = 0;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LinkedListNode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head;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LinkedListNode</a:t>
            </a:r>
            <a:r>
              <a:rPr lang="en-US"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tail;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53822" y="1674998"/>
            <a:ext cx="647700" cy="40005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e1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320610" y="1674998"/>
            <a:ext cx="646112" cy="40005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e2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223897" y="1674998"/>
            <a:ext cx="647700" cy="40005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e3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108135" y="1674998"/>
            <a:ext cx="646112" cy="40005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e4</a:t>
            </a:r>
          </a:p>
        </p:txBody>
      </p:sp>
      <p:cxnSp>
        <p:nvCxnSpPr>
          <p:cNvPr id="10250" name="Straight Arrow Connector 13"/>
          <p:cNvCxnSpPr>
            <a:cxnSpLocks noChangeShapeType="1"/>
            <a:endCxn id="9" idx="1"/>
          </p:cNvCxnSpPr>
          <p:nvPr/>
        </p:nvCxnSpPr>
        <p:spPr bwMode="auto">
          <a:xfrm flipV="1">
            <a:off x="5140171" y="1875023"/>
            <a:ext cx="1213651" cy="698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Arrow Connector 15"/>
          <p:cNvCxnSpPr>
            <a:cxnSpLocks noChangeShapeType="1"/>
          </p:cNvCxnSpPr>
          <p:nvPr/>
        </p:nvCxnSpPr>
        <p:spPr bwMode="auto">
          <a:xfrm flipV="1">
            <a:off x="7001522" y="1801998"/>
            <a:ext cx="3190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Straight Arrow Connector 17"/>
          <p:cNvCxnSpPr>
            <a:cxnSpLocks noChangeShapeType="1"/>
          </p:cNvCxnSpPr>
          <p:nvPr/>
        </p:nvCxnSpPr>
        <p:spPr bwMode="auto">
          <a:xfrm>
            <a:off x="7966723" y="1784535"/>
            <a:ext cx="257175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Straight Arrow Connector 19"/>
          <p:cNvCxnSpPr>
            <a:cxnSpLocks noChangeShapeType="1"/>
          </p:cNvCxnSpPr>
          <p:nvPr/>
        </p:nvCxnSpPr>
        <p:spPr bwMode="auto">
          <a:xfrm>
            <a:off x="8871597" y="1819460"/>
            <a:ext cx="236538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Straight Arrow Connector 21"/>
          <p:cNvCxnSpPr>
            <a:cxnSpLocks noChangeShapeType="1"/>
            <a:stCxn id="12" idx="3"/>
          </p:cNvCxnSpPr>
          <p:nvPr/>
        </p:nvCxnSpPr>
        <p:spPr bwMode="auto">
          <a:xfrm>
            <a:off x="9754248" y="1875023"/>
            <a:ext cx="257175" cy="47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9951097" y="1736911"/>
            <a:ext cx="47160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/>
              <a:t>null</a:t>
            </a:r>
            <a:endParaRPr lang="en-US" sz="1200" b="1" dirty="0"/>
          </a:p>
        </p:txBody>
      </p:sp>
      <p:cxnSp>
        <p:nvCxnSpPr>
          <p:cNvPr id="10256" name="Straight Arrow Connector 23"/>
          <p:cNvCxnSpPr>
            <a:cxnSpLocks noChangeShapeType="1"/>
          </p:cNvCxnSpPr>
          <p:nvPr/>
        </p:nvCxnSpPr>
        <p:spPr bwMode="auto">
          <a:xfrm>
            <a:off x="5140171" y="2197285"/>
            <a:ext cx="4326740" cy="1047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Straight Arrow Connector 28"/>
          <p:cNvCxnSpPr>
            <a:cxnSpLocks noChangeShapeType="1"/>
          </p:cNvCxnSpPr>
          <p:nvPr/>
        </p:nvCxnSpPr>
        <p:spPr bwMode="auto">
          <a:xfrm rot="5400000" flipH="1" flipV="1">
            <a:off x="9331972" y="2170298"/>
            <a:ext cx="234950" cy="63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539560" y="1335274"/>
            <a:ext cx="30956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63485" y="1335274"/>
            <a:ext cx="27781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30273" y="1335274"/>
            <a:ext cx="3095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82760" y="1325749"/>
            <a:ext cx="3095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3</a:t>
            </a:r>
          </a:p>
        </p:txBody>
      </p:sp>
      <p:cxnSp>
        <p:nvCxnSpPr>
          <p:cNvPr id="10262" name="Straight Arrow Connector 15"/>
          <p:cNvCxnSpPr>
            <a:cxnSpLocks noChangeShapeType="1"/>
          </p:cNvCxnSpPr>
          <p:nvPr/>
        </p:nvCxnSpPr>
        <p:spPr bwMode="auto">
          <a:xfrm flipH="1">
            <a:off x="7001522" y="1968685"/>
            <a:ext cx="3190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Straight Arrow Connector 15"/>
          <p:cNvCxnSpPr>
            <a:cxnSpLocks noChangeShapeType="1"/>
          </p:cNvCxnSpPr>
          <p:nvPr/>
        </p:nvCxnSpPr>
        <p:spPr bwMode="auto">
          <a:xfrm flipH="1" flipV="1">
            <a:off x="7952436" y="1984560"/>
            <a:ext cx="257175" cy="142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Straight Arrow Connector 15"/>
          <p:cNvCxnSpPr>
            <a:cxnSpLocks noChangeShapeType="1"/>
          </p:cNvCxnSpPr>
          <p:nvPr/>
        </p:nvCxnSpPr>
        <p:spPr bwMode="auto">
          <a:xfrm flipH="1">
            <a:off x="8868422" y="1998848"/>
            <a:ext cx="23653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534584" y="2370323"/>
            <a:ext cx="5665251" cy="42164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(){head = tail = null;}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    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e);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pos);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e);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622883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LinkedList</a:t>
            </a:r>
            <a:r>
              <a:rPr lang="en-US" altLang="en-US" dirty="0"/>
              <a:t>: add (1)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705" y="949326"/>
            <a:ext cx="11205713" cy="10636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Case 1</a:t>
            </a:r>
            <a:r>
              <a:rPr lang="en-US" dirty="0"/>
              <a:t>: Add to an empty list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If head == null then this is an empty list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6" name="Text Box 102"/>
          <p:cNvSpPr txBox="1">
            <a:spLocks noChangeArrowheads="1"/>
          </p:cNvSpPr>
          <p:nvPr/>
        </p:nvSpPr>
        <p:spPr bwMode="auto">
          <a:xfrm>
            <a:off x="4537076" y="2901950"/>
            <a:ext cx="122396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Head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5248275" y="3494089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391151" y="3611564"/>
            <a:ext cx="3524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53063" y="3230564"/>
            <a:ext cx="3095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34" name="Text Box 102"/>
          <p:cNvSpPr txBox="1">
            <a:spLocks noChangeArrowheads="1"/>
          </p:cNvSpPr>
          <p:nvPr/>
        </p:nvSpPr>
        <p:spPr bwMode="auto">
          <a:xfrm>
            <a:off x="6096000" y="2908300"/>
            <a:ext cx="1068388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Tail</a:t>
            </a:r>
          </a:p>
        </p:txBody>
      </p:sp>
      <p:cxnSp>
        <p:nvCxnSpPr>
          <p:cNvPr id="11273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5014120" y="3277395"/>
            <a:ext cx="328613" cy="174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Straight Arrow Connector 32"/>
          <p:cNvCxnSpPr>
            <a:cxnSpLocks noChangeShapeType="1"/>
          </p:cNvCxnSpPr>
          <p:nvPr/>
        </p:nvCxnSpPr>
        <p:spPr bwMode="auto">
          <a:xfrm flipH="1">
            <a:off x="5948364" y="3230563"/>
            <a:ext cx="295275" cy="273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5248275" y="4041775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248275" y="4406900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grpSp>
        <p:nvGrpSpPr>
          <p:cNvPr id="11277" name="Group 4"/>
          <p:cNvGrpSpPr>
            <a:grpSpLocks/>
          </p:cNvGrpSpPr>
          <p:nvPr/>
        </p:nvGrpSpPr>
        <p:grpSpPr bwMode="auto">
          <a:xfrm>
            <a:off x="4537075" y="4233863"/>
            <a:ext cx="711200" cy="361950"/>
            <a:chOff x="319087" y="5646738"/>
            <a:chExt cx="711191" cy="361950"/>
          </a:xfrm>
        </p:grpSpPr>
        <p:sp>
          <p:nvSpPr>
            <p:cNvPr id="40" name="Line 97"/>
            <p:cNvSpPr>
              <a:spLocks noChangeShapeType="1"/>
            </p:cNvSpPr>
            <p:nvPr/>
          </p:nvSpPr>
          <p:spPr bwMode="auto">
            <a:xfrm>
              <a:off x="598483" y="5646738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Line 98"/>
            <p:cNvSpPr>
              <a:spLocks noChangeShapeType="1"/>
            </p:cNvSpPr>
            <p:nvPr/>
          </p:nvSpPr>
          <p:spPr bwMode="auto">
            <a:xfrm>
              <a:off x="319087" y="5838825"/>
              <a:ext cx="554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Line 99"/>
            <p:cNvSpPr>
              <a:spLocks noChangeShapeType="1"/>
            </p:cNvSpPr>
            <p:nvPr/>
          </p:nvSpPr>
          <p:spPr bwMode="auto">
            <a:xfrm>
              <a:off x="463548" y="5934075"/>
              <a:ext cx="336546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Line 100"/>
            <p:cNvSpPr>
              <a:spLocks noChangeShapeType="1"/>
            </p:cNvSpPr>
            <p:nvPr/>
          </p:nvSpPr>
          <p:spPr bwMode="auto">
            <a:xfrm>
              <a:off x="523872" y="6007100"/>
              <a:ext cx="177798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 flipH="1">
              <a:off x="590547" y="5653088"/>
              <a:ext cx="439731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1278" name="Group 2"/>
          <p:cNvGrpSpPr>
            <a:grpSpLocks/>
          </p:cNvGrpSpPr>
          <p:nvPr/>
        </p:nvGrpSpPr>
        <p:grpSpPr bwMode="auto">
          <a:xfrm>
            <a:off x="5945189" y="4592638"/>
            <a:ext cx="649287" cy="361950"/>
            <a:chOff x="7934325" y="5359400"/>
            <a:chExt cx="649288" cy="361950"/>
          </a:xfrm>
        </p:grpSpPr>
        <p:sp>
          <p:nvSpPr>
            <p:cNvPr id="120" name="Line 97"/>
            <p:cNvSpPr>
              <a:spLocks noChangeShapeType="1"/>
            </p:cNvSpPr>
            <p:nvPr/>
          </p:nvSpPr>
          <p:spPr bwMode="auto">
            <a:xfrm>
              <a:off x="8308976" y="5359400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Line 98"/>
            <p:cNvSpPr>
              <a:spLocks noChangeShapeType="1"/>
            </p:cNvSpPr>
            <p:nvPr/>
          </p:nvSpPr>
          <p:spPr bwMode="auto">
            <a:xfrm>
              <a:off x="8029575" y="5551487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Line 99"/>
            <p:cNvSpPr>
              <a:spLocks noChangeShapeType="1"/>
            </p:cNvSpPr>
            <p:nvPr/>
          </p:nvSpPr>
          <p:spPr bwMode="auto">
            <a:xfrm>
              <a:off x="8174037" y="5646737"/>
              <a:ext cx="336551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Line 100"/>
            <p:cNvSpPr>
              <a:spLocks noChangeShapeType="1"/>
            </p:cNvSpPr>
            <p:nvPr/>
          </p:nvSpPr>
          <p:spPr bwMode="auto">
            <a:xfrm>
              <a:off x="8234362" y="5719762"/>
              <a:ext cx="1778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Line 96"/>
            <p:cNvSpPr>
              <a:spLocks noChangeShapeType="1"/>
            </p:cNvSpPr>
            <p:nvPr/>
          </p:nvSpPr>
          <p:spPr bwMode="auto">
            <a:xfrm>
              <a:off x="7934325" y="5359400"/>
              <a:ext cx="385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3245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LinkedList</a:t>
            </a:r>
            <a:r>
              <a:rPr lang="en-US" altLang="en-US" dirty="0"/>
              <a:t>: add (2)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936" y="949326"/>
            <a:ext cx="11343736" cy="10636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Case 2</a:t>
            </a:r>
            <a:r>
              <a:rPr lang="en-US" dirty="0"/>
              <a:t>: Add to the beginning of the list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add(0, X)</a:t>
            </a: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5" name="Text Box 102"/>
          <p:cNvSpPr txBox="1">
            <a:spLocks noChangeArrowheads="1"/>
          </p:cNvSpPr>
          <p:nvPr/>
        </p:nvSpPr>
        <p:spPr bwMode="auto">
          <a:xfrm>
            <a:off x="3968751" y="2470150"/>
            <a:ext cx="122396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Head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679950" y="3062289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22826" y="3179764"/>
            <a:ext cx="4159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83151" y="2798764"/>
            <a:ext cx="3095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50001" y="2808289"/>
            <a:ext cx="2778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31" name="Text Box 102"/>
          <p:cNvSpPr txBox="1">
            <a:spLocks noChangeArrowheads="1"/>
          </p:cNvSpPr>
          <p:nvPr/>
        </p:nvSpPr>
        <p:spPr bwMode="auto">
          <a:xfrm>
            <a:off x="9474200" y="2324100"/>
            <a:ext cx="1068388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Tail</a:t>
            </a:r>
          </a:p>
        </p:txBody>
      </p:sp>
      <p:cxnSp>
        <p:nvCxnSpPr>
          <p:cNvPr id="12298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4445795" y="2845595"/>
            <a:ext cx="328613" cy="174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Straight Arrow Connector 32"/>
          <p:cNvCxnSpPr>
            <a:cxnSpLocks noChangeShapeType="1"/>
          </p:cNvCxnSpPr>
          <p:nvPr/>
        </p:nvCxnSpPr>
        <p:spPr bwMode="auto">
          <a:xfrm flipH="1">
            <a:off x="9494838" y="2752726"/>
            <a:ext cx="246062" cy="3460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6"/>
          <p:cNvSpPr/>
          <p:nvPr/>
        </p:nvSpPr>
        <p:spPr bwMode="auto">
          <a:xfrm>
            <a:off x="4679950" y="3609975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679950" y="3975100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2302" name="Straight Arrow Connector 110"/>
          <p:cNvCxnSpPr>
            <a:cxnSpLocks noChangeShapeType="1"/>
          </p:cNvCxnSpPr>
          <p:nvPr/>
        </p:nvCxnSpPr>
        <p:spPr bwMode="auto">
          <a:xfrm flipV="1">
            <a:off x="5380038" y="3097214"/>
            <a:ext cx="781050" cy="1063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03" name="Group 44"/>
          <p:cNvGrpSpPr>
            <a:grpSpLocks/>
          </p:cNvGrpSpPr>
          <p:nvPr/>
        </p:nvGrpSpPr>
        <p:grpSpPr bwMode="auto">
          <a:xfrm>
            <a:off x="3968750" y="3802063"/>
            <a:ext cx="711200" cy="361950"/>
            <a:chOff x="319087" y="5646738"/>
            <a:chExt cx="711191" cy="361950"/>
          </a:xfrm>
        </p:grpSpPr>
        <p:sp>
          <p:nvSpPr>
            <p:cNvPr id="47" name="Line 97"/>
            <p:cNvSpPr>
              <a:spLocks noChangeShapeType="1"/>
            </p:cNvSpPr>
            <p:nvPr/>
          </p:nvSpPr>
          <p:spPr bwMode="auto">
            <a:xfrm>
              <a:off x="598483" y="5646738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Line 98"/>
            <p:cNvSpPr>
              <a:spLocks noChangeShapeType="1"/>
            </p:cNvSpPr>
            <p:nvPr/>
          </p:nvSpPr>
          <p:spPr bwMode="auto">
            <a:xfrm>
              <a:off x="319087" y="5838825"/>
              <a:ext cx="554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Line 99"/>
            <p:cNvSpPr>
              <a:spLocks noChangeShapeType="1"/>
            </p:cNvSpPr>
            <p:nvPr/>
          </p:nvSpPr>
          <p:spPr bwMode="auto">
            <a:xfrm>
              <a:off x="463548" y="5934075"/>
              <a:ext cx="336546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Line 100"/>
            <p:cNvSpPr>
              <a:spLocks noChangeShapeType="1"/>
            </p:cNvSpPr>
            <p:nvPr/>
          </p:nvSpPr>
          <p:spPr bwMode="auto">
            <a:xfrm>
              <a:off x="523872" y="6007100"/>
              <a:ext cx="177798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Line 96"/>
            <p:cNvSpPr>
              <a:spLocks noChangeShapeType="1"/>
            </p:cNvSpPr>
            <p:nvPr/>
          </p:nvSpPr>
          <p:spPr bwMode="auto">
            <a:xfrm flipH="1">
              <a:off x="590547" y="5653088"/>
              <a:ext cx="439731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6161089" y="3101975"/>
            <a:ext cx="700087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03964" y="3219450"/>
            <a:ext cx="452437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6161089" y="3651250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6161089" y="4016375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12308" name="Straight Arrow Connector 89"/>
          <p:cNvCxnSpPr>
            <a:cxnSpLocks noChangeShapeType="1"/>
          </p:cNvCxnSpPr>
          <p:nvPr/>
        </p:nvCxnSpPr>
        <p:spPr bwMode="auto">
          <a:xfrm flipH="1" flipV="1">
            <a:off x="5380038" y="3062288"/>
            <a:ext cx="781050" cy="7794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7686676" y="2801939"/>
            <a:ext cx="2778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497764" y="3097214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40639" y="3214689"/>
            <a:ext cx="4524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e3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7497764" y="3644900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7497764" y="4010025"/>
            <a:ext cx="700087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01126" y="2816225"/>
            <a:ext cx="27781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8812214" y="3109914"/>
            <a:ext cx="700087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955089" y="3227389"/>
            <a:ext cx="4524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e4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8812214" y="3659189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8812214" y="4024314"/>
            <a:ext cx="700087" cy="363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grpSp>
        <p:nvGrpSpPr>
          <p:cNvPr id="12319" name="Group 66"/>
          <p:cNvGrpSpPr>
            <a:grpSpLocks/>
          </p:cNvGrpSpPr>
          <p:nvPr/>
        </p:nvGrpSpPr>
        <p:grpSpPr bwMode="auto">
          <a:xfrm>
            <a:off x="9474200" y="4205288"/>
            <a:ext cx="649288" cy="361950"/>
            <a:chOff x="7934325" y="5359400"/>
            <a:chExt cx="649288" cy="361950"/>
          </a:xfrm>
        </p:grpSpPr>
        <p:sp>
          <p:nvSpPr>
            <p:cNvPr id="68" name="Line 97"/>
            <p:cNvSpPr>
              <a:spLocks noChangeShapeType="1"/>
            </p:cNvSpPr>
            <p:nvPr/>
          </p:nvSpPr>
          <p:spPr bwMode="auto">
            <a:xfrm>
              <a:off x="8308975" y="5359400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Line 98"/>
            <p:cNvSpPr>
              <a:spLocks noChangeShapeType="1"/>
            </p:cNvSpPr>
            <p:nvPr/>
          </p:nvSpPr>
          <p:spPr bwMode="auto">
            <a:xfrm>
              <a:off x="8029575" y="5551487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Line 99"/>
            <p:cNvSpPr>
              <a:spLocks noChangeShapeType="1"/>
            </p:cNvSpPr>
            <p:nvPr/>
          </p:nvSpPr>
          <p:spPr bwMode="auto">
            <a:xfrm>
              <a:off x="8174038" y="5646737"/>
              <a:ext cx="3365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Line 100"/>
            <p:cNvSpPr>
              <a:spLocks noChangeShapeType="1"/>
            </p:cNvSpPr>
            <p:nvPr/>
          </p:nvSpPr>
          <p:spPr bwMode="auto">
            <a:xfrm>
              <a:off x="8234363" y="5719762"/>
              <a:ext cx="1778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7934325" y="5359400"/>
              <a:ext cx="385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2320" name="Straight Arrow Connector 89"/>
          <p:cNvCxnSpPr>
            <a:cxnSpLocks noChangeShapeType="1"/>
          </p:cNvCxnSpPr>
          <p:nvPr/>
        </p:nvCxnSpPr>
        <p:spPr bwMode="auto">
          <a:xfrm flipH="1" flipV="1">
            <a:off x="6816725" y="3109913"/>
            <a:ext cx="719138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Straight Arrow Connector 110"/>
          <p:cNvCxnSpPr>
            <a:cxnSpLocks noChangeShapeType="1"/>
          </p:cNvCxnSpPr>
          <p:nvPr/>
        </p:nvCxnSpPr>
        <p:spPr bwMode="auto">
          <a:xfrm flipV="1">
            <a:off x="6815139" y="3109913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2" name="Straight Arrow Connector 89"/>
          <p:cNvCxnSpPr>
            <a:cxnSpLocks noChangeShapeType="1"/>
            <a:stCxn id="65" idx="1"/>
          </p:cNvCxnSpPr>
          <p:nvPr/>
        </p:nvCxnSpPr>
        <p:spPr bwMode="auto">
          <a:xfrm flipH="1" flipV="1">
            <a:off x="8196263" y="3109913"/>
            <a:ext cx="615950" cy="730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3" name="Straight Arrow Connector 110"/>
          <p:cNvCxnSpPr>
            <a:cxnSpLocks noChangeShapeType="1"/>
          </p:cNvCxnSpPr>
          <p:nvPr/>
        </p:nvCxnSpPr>
        <p:spPr bwMode="auto">
          <a:xfrm flipV="1">
            <a:off x="8169276" y="3109913"/>
            <a:ext cx="682625" cy="1066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125"/>
          <p:cNvSpPr/>
          <p:nvPr/>
        </p:nvSpPr>
        <p:spPr bwMode="auto">
          <a:xfrm>
            <a:off x="2374900" y="3900489"/>
            <a:ext cx="700088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517775" y="4017964"/>
            <a:ext cx="3508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X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2374900" y="4448175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 bwMode="auto">
          <a:xfrm>
            <a:off x="2374900" y="4813300"/>
            <a:ext cx="700088" cy="36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131" name="Text Box 102"/>
          <p:cNvSpPr txBox="1">
            <a:spLocks noChangeArrowheads="1"/>
          </p:cNvSpPr>
          <p:nvPr/>
        </p:nvSpPr>
        <p:spPr bwMode="auto">
          <a:xfrm>
            <a:off x="1792289" y="3279775"/>
            <a:ext cx="688975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node</a:t>
            </a:r>
          </a:p>
        </p:txBody>
      </p:sp>
      <p:grpSp>
        <p:nvGrpSpPr>
          <p:cNvPr id="12329" name="Group 132"/>
          <p:cNvGrpSpPr>
            <a:grpSpLocks/>
          </p:cNvGrpSpPr>
          <p:nvPr/>
        </p:nvGrpSpPr>
        <p:grpSpPr bwMode="auto">
          <a:xfrm>
            <a:off x="1619250" y="4630738"/>
            <a:ext cx="711200" cy="361950"/>
            <a:chOff x="319087" y="5646738"/>
            <a:chExt cx="711191" cy="361950"/>
          </a:xfrm>
        </p:grpSpPr>
        <p:sp>
          <p:nvSpPr>
            <p:cNvPr id="134" name="Line 97"/>
            <p:cNvSpPr>
              <a:spLocks noChangeShapeType="1"/>
            </p:cNvSpPr>
            <p:nvPr/>
          </p:nvSpPr>
          <p:spPr bwMode="auto">
            <a:xfrm>
              <a:off x="598483" y="5646738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Line 98"/>
            <p:cNvSpPr>
              <a:spLocks noChangeShapeType="1"/>
            </p:cNvSpPr>
            <p:nvPr/>
          </p:nvSpPr>
          <p:spPr bwMode="auto">
            <a:xfrm>
              <a:off x="319087" y="5838825"/>
              <a:ext cx="554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Line 99"/>
            <p:cNvSpPr>
              <a:spLocks noChangeShapeType="1"/>
            </p:cNvSpPr>
            <p:nvPr/>
          </p:nvSpPr>
          <p:spPr bwMode="auto">
            <a:xfrm>
              <a:off x="463548" y="5934075"/>
              <a:ext cx="336546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Line 100"/>
            <p:cNvSpPr>
              <a:spLocks noChangeShapeType="1"/>
            </p:cNvSpPr>
            <p:nvPr/>
          </p:nvSpPr>
          <p:spPr bwMode="auto">
            <a:xfrm>
              <a:off x="523872" y="6007100"/>
              <a:ext cx="177798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Line 96"/>
            <p:cNvSpPr>
              <a:spLocks noChangeShapeType="1"/>
            </p:cNvSpPr>
            <p:nvPr/>
          </p:nvSpPr>
          <p:spPr bwMode="auto">
            <a:xfrm flipH="1">
              <a:off x="590547" y="5653088"/>
              <a:ext cx="439731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330" name="Group 138"/>
          <p:cNvGrpSpPr>
            <a:grpSpLocks/>
          </p:cNvGrpSpPr>
          <p:nvPr/>
        </p:nvGrpSpPr>
        <p:grpSpPr bwMode="auto">
          <a:xfrm>
            <a:off x="3122614" y="4995863"/>
            <a:ext cx="649287" cy="361950"/>
            <a:chOff x="7934325" y="5359400"/>
            <a:chExt cx="649288" cy="361950"/>
          </a:xfrm>
        </p:grpSpPr>
        <p:sp>
          <p:nvSpPr>
            <p:cNvPr id="140" name="Line 97"/>
            <p:cNvSpPr>
              <a:spLocks noChangeShapeType="1"/>
            </p:cNvSpPr>
            <p:nvPr/>
          </p:nvSpPr>
          <p:spPr bwMode="auto">
            <a:xfrm>
              <a:off x="8308976" y="5359400"/>
              <a:ext cx="0" cy="19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Line 98"/>
            <p:cNvSpPr>
              <a:spLocks noChangeShapeType="1"/>
            </p:cNvSpPr>
            <p:nvPr/>
          </p:nvSpPr>
          <p:spPr bwMode="auto">
            <a:xfrm>
              <a:off x="8029575" y="5551487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Line 99"/>
            <p:cNvSpPr>
              <a:spLocks noChangeShapeType="1"/>
            </p:cNvSpPr>
            <p:nvPr/>
          </p:nvSpPr>
          <p:spPr bwMode="auto">
            <a:xfrm>
              <a:off x="8174037" y="5646737"/>
              <a:ext cx="336551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Line 100"/>
            <p:cNvSpPr>
              <a:spLocks noChangeShapeType="1"/>
            </p:cNvSpPr>
            <p:nvPr/>
          </p:nvSpPr>
          <p:spPr bwMode="auto">
            <a:xfrm>
              <a:off x="8234362" y="5719762"/>
              <a:ext cx="1778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Line 96"/>
            <p:cNvSpPr>
              <a:spLocks noChangeShapeType="1"/>
            </p:cNvSpPr>
            <p:nvPr/>
          </p:nvSpPr>
          <p:spPr bwMode="auto">
            <a:xfrm>
              <a:off x="7934325" y="5359400"/>
              <a:ext cx="385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2331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2128045" y="3667920"/>
            <a:ext cx="328613" cy="174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107878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14604</TotalTime>
  <Words>1297</Words>
  <Application>Microsoft Office PowerPoint</Application>
  <PresentationFormat>Widescreen</PresentationFormat>
  <Paragraphs>399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Comic Sans MS</vt:lpstr>
      <vt:lpstr>Courier New</vt:lpstr>
      <vt:lpstr>Times New Roman</vt:lpstr>
      <vt:lpstr>Blank Presentation</vt:lpstr>
      <vt:lpstr>Today’s Material</vt:lpstr>
      <vt:lpstr>List ADT</vt:lpstr>
      <vt:lpstr>Using List ADT</vt:lpstr>
      <vt:lpstr>Java List Hierarchy</vt:lpstr>
      <vt:lpstr>List ADT Implementation</vt:lpstr>
      <vt:lpstr>List ADT: Linked List based Implementation</vt:lpstr>
      <vt:lpstr>LinkedList Java Declarations</vt:lpstr>
      <vt:lpstr>LinkedList: add (1)</vt:lpstr>
      <vt:lpstr>LinkedList: add (2)</vt:lpstr>
      <vt:lpstr>LinkedList: add (3)</vt:lpstr>
      <vt:lpstr>LinkedList: add (4)</vt:lpstr>
      <vt:lpstr>LinkedList: remove (1)</vt:lpstr>
      <vt:lpstr>LinkedList: remove (2)</vt:lpstr>
      <vt:lpstr>LinkedList: remove (3)</vt:lpstr>
      <vt:lpstr>LinkedList: indexOf</vt:lpstr>
      <vt:lpstr>LinkedList: lastIndexOf</vt:lpstr>
      <vt:lpstr>LinkedList: first, last, get, set</vt:lpstr>
      <vt:lpstr>LinkedList: isEmpty</vt:lpstr>
      <vt:lpstr>LinkedList: size</vt:lpstr>
      <vt:lpstr>List ADT impl.: Running time comparison</vt:lpstr>
      <vt:lpstr>List ADT in different OOPLs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CÜNEYT AKINLAR</cp:lastModifiedBy>
  <cp:revision>550</cp:revision>
  <dcterms:created xsi:type="dcterms:W3CDTF">2020-11-16T14:31:24Z</dcterms:created>
  <dcterms:modified xsi:type="dcterms:W3CDTF">2023-09-27T22:18:23Z</dcterms:modified>
</cp:coreProperties>
</file>