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8" r:id="rId4"/>
    <p:sldId id="429" r:id="rId5"/>
    <p:sldId id="430" r:id="rId6"/>
    <p:sldId id="431" r:id="rId7"/>
    <p:sldId id="479" r:id="rId8"/>
    <p:sldId id="432" r:id="rId9"/>
    <p:sldId id="433" r:id="rId10"/>
    <p:sldId id="434" r:id="rId11"/>
    <p:sldId id="436" r:id="rId12"/>
    <p:sldId id="457" r:id="rId13"/>
    <p:sldId id="458" r:id="rId14"/>
    <p:sldId id="439" r:id="rId15"/>
    <p:sldId id="440" r:id="rId16"/>
    <p:sldId id="441" r:id="rId17"/>
    <p:sldId id="442" r:id="rId18"/>
    <p:sldId id="459" r:id="rId19"/>
    <p:sldId id="460" r:id="rId20"/>
    <p:sldId id="461" r:id="rId21"/>
    <p:sldId id="462" r:id="rId22"/>
    <p:sldId id="463" r:id="rId23"/>
    <p:sldId id="473" r:id="rId24"/>
    <p:sldId id="474" r:id="rId25"/>
    <p:sldId id="451" r:id="rId26"/>
    <p:sldId id="452" r:id="rId27"/>
    <p:sldId id="453" r:id="rId28"/>
    <p:sldId id="454" r:id="rId29"/>
    <p:sldId id="455" r:id="rId30"/>
    <p:sldId id="456" r:id="rId31"/>
    <p:sldId id="480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47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1" y="141288"/>
            <a:ext cx="10363200" cy="698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E4D969-163F-40C6-A215-A37B020BF3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86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Stack ADT</a:t>
            </a:r>
          </a:p>
          <a:p>
            <a:pPr lvl="1"/>
            <a:r>
              <a:rPr lang="en-US" altLang="en-US" dirty="0" smtClean="0"/>
              <a:t>Definition</a:t>
            </a:r>
          </a:p>
          <a:p>
            <a:pPr lvl="1"/>
            <a:r>
              <a:rPr lang="en-US" altLang="en-US" dirty="0" smtClean="0"/>
              <a:t>Array based implementation</a:t>
            </a:r>
          </a:p>
          <a:p>
            <a:pPr lvl="1"/>
            <a:r>
              <a:rPr lang="en-US" altLang="en-US" dirty="0" smtClean="0"/>
              <a:t>Linked List based implementation</a:t>
            </a:r>
          </a:p>
          <a:p>
            <a:pPr lvl="1"/>
            <a:r>
              <a:rPr lang="en-US" altLang="en-US" dirty="0" smtClean="0"/>
              <a:t>Implementing Stack ADT using List ADT</a:t>
            </a:r>
          </a:p>
          <a:p>
            <a:pPr lvl="1"/>
            <a:r>
              <a:rPr lang="en-US" altLang="en-US" dirty="0" smtClean="0"/>
              <a:t>Applications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Visualization</a:t>
            </a:r>
          </a:p>
          <a:p>
            <a:pPr lvl="1"/>
            <a:r>
              <a:rPr lang="en-US" altLang="en-US" dirty="0" smtClean="0">
                <a:solidFill>
                  <a:schemeClr val="accent6"/>
                </a:solidFill>
              </a:rPr>
              <a:t>https</a:t>
            </a:r>
            <a:r>
              <a:rPr lang="en-US" altLang="en-US" dirty="0">
                <a:solidFill>
                  <a:schemeClr val="accent6"/>
                </a:solidFill>
              </a:rPr>
              <a:t>://www.cs.usfca.edu/~</a:t>
            </a:r>
            <a:r>
              <a:rPr lang="en-US" altLang="en-US" dirty="0" smtClean="0">
                <a:solidFill>
                  <a:schemeClr val="accent6"/>
                </a:solidFill>
              </a:rPr>
              <a:t>galles/visualization/StackArray.html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https://www.cs.usfca.edu/~galles/visualization/StackLL.html</a:t>
            </a:r>
            <a:endParaRPr lang="en-US" altLang="en-US" dirty="0" smtClean="0">
              <a:solidFill>
                <a:schemeClr val="accent6"/>
              </a:solidFill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456" y="236180"/>
            <a:ext cx="10127412" cy="814387"/>
          </a:xfrm>
        </p:spPr>
        <p:txBody>
          <a:bodyPr/>
          <a:lstStyle/>
          <a:p>
            <a:r>
              <a:rPr lang="en-US" altLang="en-US" sz="3600" dirty="0" smtClean="0"/>
              <a:t>Stack ADT &amp; </a:t>
            </a:r>
            <a:r>
              <a:rPr lang="en-US" altLang="en-US" sz="3600" dirty="0" err="1" smtClean="0"/>
              <a:t>ArrayStack</a:t>
            </a:r>
            <a:r>
              <a:rPr lang="en-US" altLang="en-US" sz="3600" dirty="0" smtClean="0"/>
              <a:t> Declarations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188530" y="1155939"/>
            <a:ext cx="3976777" cy="21513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Stack&lt;E&gt;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33400" indent="-533400"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 e);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89517" y="3571336"/>
            <a:ext cx="8126083" cy="292435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ArrayStack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Stack&lt;E&gt;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E[]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array to store stack elements</a:t>
            </a:r>
          </a:p>
          <a:p>
            <a:pPr marL="533400" indent="-53340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urrent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top of the stack</a:t>
            </a:r>
          </a:p>
          <a:p>
            <a:pPr marL="533400" indent="-533400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 e);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60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8664" y="266700"/>
            <a:ext cx="8218487" cy="698500"/>
          </a:xfrm>
        </p:spPr>
        <p:txBody>
          <a:bodyPr/>
          <a:lstStyle/>
          <a:p>
            <a:r>
              <a:rPr lang="en-US" altLang="en-US" sz="3600" dirty="0" err="1" smtClean="0"/>
              <a:t>ArrayStack</a:t>
            </a:r>
            <a:r>
              <a:rPr lang="en-US" altLang="en-US" sz="3600" dirty="0" smtClean="0"/>
              <a:t>: push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9" y="1352867"/>
            <a:ext cx="11326483" cy="387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1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8664" y="266700"/>
            <a:ext cx="8218487" cy="698500"/>
          </a:xfrm>
        </p:spPr>
        <p:txBody>
          <a:bodyPr/>
          <a:lstStyle/>
          <a:p>
            <a:r>
              <a:rPr lang="en-US" altLang="en-US" sz="3600" dirty="0" err="1" smtClean="0"/>
              <a:t>ArrayStack</a:t>
            </a:r>
            <a:r>
              <a:rPr lang="en-US" altLang="en-US" sz="3600" dirty="0" smtClean="0"/>
              <a:t>: top &amp; pop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136" y="1224952"/>
            <a:ext cx="7705015" cy="442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80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8664" y="266700"/>
            <a:ext cx="8218487" cy="698500"/>
          </a:xfrm>
        </p:spPr>
        <p:txBody>
          <a:bodyPr/>
          <a:lstStyle/>
          <a:p>
            <a:r>
              <a:rPr lang="en-US" altLang="en-US" sz="3600" dirty="0" err="1" smtClean="0"/>
              <a:t>ArrayStack</a:t>
            </a:r>
            <a:r>
              <a:rPr lang="en-US" altLang="en-US" sz="3600" dirty="0" smtClean="0"/>
              <a:t>: </a:t>
            </a:r>
            <a:r>
              <a:rPr lang="en-US" altLang="en-US" sz="3600" dirty="0" err="1" smtClean="0"/>
              <a:t>isEmpty</a:t>
            </a:r>
            <a:r>
              <a:rPr lang="en-US" altLang="en-US" sz="3600" dirty="0" smtClean="0"/>
              <a:t> &amp; size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176" y="1429378"/>
            <a:ext cx="6484099" cy="199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17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95223" y="190500"/>
            <a:ext cx="11222966" cy="698500"/>
          </a:xfrm>
        </p:spPr>
        <p:txBody>
          <a:bodyPr/>
          <a:lstStyle/>
          <a:p>
            <a:r>
              <a:rPr lang="en-US" altLang="en-US" sz="3600" dirty="0" smtClean="0"/>
              <a:t>Implementing Stack ADT using a Singly Linked List</a:t>
            </a:r>
            <a:endParaRPr lang="en-US" altLang="en-US" sz="3600" dirty="0"/>
          </a:p>
        </p:txBody>
      </p:sp>
      <p:sp>
        <p:nvSpPr>
          <p:cNvPr id="11290" name="Text Box 176"/>
          <p:cNvSpPr txBox="1">
            <a:spLocks noChangeArrowheads="1"/>
          </p:cNvSpPr>
          <p:nvPr/>
        </p:nvSpPr>
        <p:spPr bwMode="auto">
          <a:xfrm>
            <a:off x="8101013" y="1354138"/>
            <a:ext cx="1600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Initial Stack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5346703" y="2125664"/>
            <a:ext cx="986872" cy="339725"/>
            <a:chOff x="3843338" y="2013736"/>
            <a:chExt cx="987480" cy="338694"/>
          </a:xfrm>
        </p:grpSpPr>
        <p:sp>
          <p:nvSpPr>
            <p:cNvPr id="11312" name="Line 242"/>
            <p:cNvSpPr>
              <a:spLocks noChangeShapeType="1"/>
            </p:cNvSpPr>
            <p:nvPr/>
          </p:nvSpPr>
          <p:spPr bwMode="auto">
            <a:xfrm>
              <a:off x="3843338" y="2037476"/>
              <a:ext cx="11120" cy="3149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935470" y="2013736"/>
              <a:ext cx="895348" cy="33752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p</a:t>
              </a:r>
              <a:r>
                <a:rPr lang="en-US" sz="1600" dirty="0" smtClean="0"/>
                <a:t>ush(3</a:t>
              </a:r>
              <a:r>
                <a:rPr lang="en-US" sz="1600" dirty="0"/>
                <a:t>)</a:t>
              </a:r>
            </a:p>
          </p:txBody>
        </p:sp>
      </p:grpSp>
      <p:grpSp>
        <p:nvGrpSpPr>
          <p:cNvPr id="16389" name="Group 117"/>
          <p:cNvGrpSpPr>
            <a:grpSpLocks/>
          </p:cNvGrpSpPr>
          <p:nvPr/>
        </p:nvGrpSpPr>
        <p:grpSpPr bwMode="auto">
          <a:xfrm>
            <a:off x="6877050" y="1293813"/>
            <a:ext cx="565150" cy="658812"/>
            <a:chOff x="5548045" y="2969232"/>
            <a:chExt cx="565079" cy="657546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5548045" y="2969232"/>
              <a:ext cx="565079" cy="3596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15</a:t>
              </a: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5548045" y="3328902"/>
              <a:ext cx="565079" cy="29787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6390" name="Group 118"/>
          <p:cNvGrpSpPr>
            <a:grpSpLocks/>
          </p:cNvGrpSpPr>
          <p:nvPr/>
        </p:nvGrpSpPr>
        <p:grpSpPr bwMode="auto">
          <a:xfrm>
            <a:off x="5962650" y="1284289"/>
            <a:ext cx="565150" cy="657225"/>
            <a:chOff x="5548045" y="2969232"/>
            <a:chExt cx="565079" cy="657546"/>
          </a:xfrm>
        </p:grpSpPr>
        <p:sp>
          <p:nvSpPr>
            <p:cNvPr id="120" name="Rectangle 119"/>
            <p:cNvSpPr/>
            <p:nvPr/>
          </p:nvSpPr>
          <p:spPr bwMode="auto">
            <a:xfrm>
              <a:off x="5548045" y="2969232"/>
              <a:ext cx="565079" cy="3589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6</a:t>
              </a: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5548045" y="3328182"/>
              <a:ext cx="565079" cy="29859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6391" name="Group 121"/>
          <p:cNvGrpSpPr>
            <a:grpSpLocks/>
          </p:cNvGrpSpPr>
          <p:nvPr/>
        </p:nvGrpSpPr>
        <p:grpSpPr bwMode="auto">
          <a:xfrm>
            <a:off x="5027613" y="1293813"/>
            <a:ext cx="565150" cy="658812"/>
            <a:chOff x="5548045" y="2969232"/>
            <a:chExt cx="565079" cy="657546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5548045" y="2969232"/>
              <a:ext cx="565079" cy="3596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5548045" y="3328902"/>
              <a:ext cx="565079" cy="29787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6392" name="Group 124"/>
          <p:cNvGrpSpPr>
            <a:grpSpLocks/>
          </p:cNvGrpSpPr>
          <p:nvPr/>
        </p:nvGrpSpPr>
        <p:grpSpPr bwMode="auto">
          <a:xfrm>
            <a:off x="4071938" y="1293813"/>
            <a:ext cx="565150" cy="658812"/>
            <a:chOff x="5548045" y="2969232"/>
            <a:chExt cx="565079" cy="657546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5548045" y="2969232"/>
              <a:ext cx="565079" cy="3596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9</a:t>
              </a: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5548045" y="3328902"/>
              <a:ext cx="565079" cy="29787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28" name="Line 103"/>
          <p:cNvSpPr>
            <a:spLocks noChangeShapeType="1"/>
          </p:cNvSpPr>
          <p:nvPr/>
        </p:nvSpPr>
        <p:spPr bwMode="auto">
          <a:xfrm>
            <a:off x="4648201" y="1816100"/>
            <a:ext cx="385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9" name="Line 104"/>
          <p:cNvSpPr>
            <a:spLocks noChangeShapeType="1"/>
          </p:cNvSpPr>
          <p:nvPr/>
        </p:nvSpPr>
        <p:spPr bwMode="auto">
          <a:xfrm>
            <a:off x="5599113" y="1803400"/>
            <a:ext cx="385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" name="Line 105"/>
          <p:cNvSpPr>
            <a:spLocks noChangeShapeType="1"/>
          </p:cNvSpPr>
          <p:nvPr/>
        </p:nvSpPr>
        <p:spPr bwMode="auto">
          <a:xfrm>
            <a:off x="6502401" y="1778000"/>
            <a:ext cx="385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6396" name="Group 129"/>
          <p:cNvGrpSpPr>
            <a:grpSpLocks/>
          </p:cNvGrpSpPr>
          <p:nvPr/>
        </p:nvGrpSpPr>
        <p:grpSpPr bwMode="auto">
          <a:xfrm>
            <a:off x="7442201" y="1754189"/>
            <a:ext cx="593725" cy="409575"/>
            <a:chOff x="3752" y="3509"/>
            <a:chExt cx="374" cy="258"/>
          </a:xfrm>
        </p:grpSpPr>
        <p:sp>
          <p:nvSpPr>
            <p:cNvPr id="132" name="Line 130"/>
            <p:cNvSpPr>
              <a:spLocks noChangeShapeType="1"/>
            </p:cNvSpPr>
            <p:nvPr/>
          </p:nvSpPr>
          <p:spPr bwMode="auto">
            <a:xfrm flipH="1">
              <a:off x="3990" y="3518"/>
              <a:ext cx="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Line 131"/>
            <p:cNvSpPr>
              <a:spLocks noChangeShapeType="1"/>
            </p:cNvSpPr>
            <p:nvPr/>
          </p:nvSpPr>
          <p:spPr bwMode="auto">
            <a:xfrm>
              <a:off x="3899" y="368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Line 132"/>
            <p:cNvSpPr>
              <a:spLocks noChangeShapeType="1"/>
            </p:cNvSpPr>
            <p:nvPr/>
          </p:nvSpPr>
          <p:spPr bwMode="auto">
            <a:xfrm>
              <a:off x="3960" y="3720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Line 133"/>
            <p:cNvSpPr>
              <a:spLocks noChangeShapeType="1"/>
            </p:cNvSpPr>
            <p:nvPr/>
          </p:nvSpPr>
          <p:spPr bwMode="auto">
            <a:xfrm>
              <a:off x="3990" y="3767"/>
              <a:ext cx="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Line 134"/>
            <p:cNvSpPr>
              <a:spLocks noChangeShapeType="1"/>
            </p:cNvSpPr>
            <p:nvPr/>
          </p:nvSpPr>
          <p:spPr bwMode="auto">
            <a:xfrm>
              <a:off x="3752" y="3509"/>
              <a:ext cx="2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37" name="Line 137"/>
          <p:cNvSpPr>
            <a:spLocks noChangeShapeType="1"/>
          </p:cNvSpPr>
          <p:nvPr/>
        </p:nvSpPr>
        <p:spPr bwMode="auto">
          <a:xfrm>
            <a:off x="3589338" y="1262063"/>
            <a:ext cx="481012" cy="23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8" name="Text Box 138"/>
          <p:cNvSpPr txBox="1">
            <a:spLocks noChangeArrowheads="1"/>
          </p:cNvSpPr>
          <p:nvPr/>
        </p:nvSpPr>
        <p:spPr bwMode="auto">
          <a:xfrm>
            <a:off x="2997201" y="1066800"/>
            <a:ext cx="538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</a:t>
            </a:r>
            <a:r>
              <a:rPr lang="en-US" dirty="0" smtClean="0"/>
              <a:t>op</a:t>
            </a:r>
            <a:endParaRPr lang="en-US" dirty="0"/>
          </a:p>
        </p:txBody>
      </p:sp>
      <p:grpSp>
        <p:nvGrpSpPr>
          <p:cNvPr id="8" name="Group 230"/>
          <p:cNvGrpSpPr>
            <a:grpSpLocks/>
          </p:cNvGrpSpPr>
          <p:nvPr/>
        </p:nvGrpSpPr>
        <p:grpSpPr bwMode="auto">
          <a:xfrm>
            <a:off x="2011364" y="2587625"/>
            <a:ext cx="8269287" cy="1087438"/>
            <a:chOff x="486795" y="2588035"/>
            <a:chExt cx="8270059" cy="1086688"/>
          </a:xfrm>
        </p:grpSpPr>
        <p:sp>
          <p:nvSpPr>
            <p:cNvPr id="139" name="Text Box 176"/>
            <p:cNvSpPr txBox="1">
              <a:spLocks noChangeArrowheads="1"/>
            </p:cNvSpPr>
            <p:nvPr/>
          </p:nvSpPr>
          <p:spPr bwMode="auto">
            <a:xfrm>
              <a:off x="6567488" y="2864069"/>
              <a:ext cx="2189366" cy="369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/>
                <a:t>After 3 is pushed</a:t>
              </a:r>
            </a:p>
          </p:txBody>
        </p:sp>
        <p:grpSp>
          <p:nvGrpSpPr>
            <p:cNvPr id="16453" name="Group 140"/>
            <p:cNvGrpSpPr>
              <a:grpSpLocks/>
            </p:cNvGrpSpPr>
            <p:nvPr/>
          </p:nvGrpSpPr>
          <p:grpSpPr bwMode="auto">
            <a:xfrm>
              <a:off x="5342567" y="2804844"/>
              <a:ext cx="565079" cy="657546"/>
              <a:chOff x="5548045" y="2969232"/>
              <a:chExt cx="565079" cy="657546"/>
            </a:xfrm>
          </p:grpSpPr>
          <p:sp>
            <p:nvSpPr>
              <p:cNvPr id="142" name="Rectangle 141"/>
              <p:cNvSpPr/>
              <p:nvPr/>
            </p:nvSpPr>
            <p:spPr bwMode="auto">
              <a:xfrm>
                <a:off x="5547301" y="2969761"/>
                <a:ext cx="565203" cy="358527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15</a:t>
                </a:r>
              </a:p>
            </p:txBody>
          </p:sp>
          <p:sp>
            <p:nvSpPr>
              <p:cNvPr id="143" name="Rectangle 142"/>
              <p:cNvSpPr/>
              <p:nvPr/>
            </p:nvSpPr>
            <p:spPr bwMode="auto">
              <a:xfrm>
                <a:off x="5547301" y="3328288"/>
                <a:ext cx="565203" cy="2982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6454" name="Group 144"/>
            <p:cNvGrpSpPr>
              <a:grpSpLocks/>
            </p:cNvGrpSpPr>
            <p:nvPr/>
          </p:nvGrpSpPr>
          <p:grpSpPr bwMode="auto">
            <a:xfrm>
              <a:off x="4428166" y="2794570"/>
              <a:ext cx="565079" cy="657546"/>
              <a:chOff x="5548045" y="2969232"/>
              <a:chExt cx="565079" cy="657546"/>
            </a:xfrm>
          </p:grpSpPr>
          <p:sp>
            <p:nvSpPr>
              <p:cNvPr id="146" name="Rectangle 145"/>
              <p:cNvSpPr/>
              <p:nvPr/>
            </p:nvSpPr>
            <p:spPr bwMode="auto">
              <a:xfrm>
                <a:off x="5548804" y="2968929"/>
                <a:ext cx="563616" cy="36011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6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5548804" y="3329044"/>
                <a:ext cx="563616" cy="2982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6455" name="Group 148"/>
            <p:cNvGrpSpPr>
              <a:grpSpLocks/>
            </p:cNvGrpSpPr>
            <p:nvPr/>
          </p:nvGrpSpPr>
          <p:grpSpPr bwMode="auto">
            <a:xfrm>
              <a:off x="3493217" y="2804844"/>
              <a:ext cx="565079" cy="657546"/>
              <a:chOff x="5548045" y="2969232"/>
              <a:chExt cx="565079" cy="657546"/>
            </a:xfrm>
          </p:grpSpPr>
          <p:sp>
            <p:nvSpPr>
              <p:cNvPr id="150" name="Rectangle 149"/>
              <p:cNvSpPr/>
              <p:nvPr/>
            </p:nvSpPr>
            <p:spPr bwMode="auto">
              <a:xfrm>
                <a:off x="5548629" y="2969761"/>
                <a:ext cx="565203" cy="358527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2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5548629" y="3328288"/>
                <a:ext cx="565203" cy="2982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6456" name="Group 151"/>
            <p:cNvGrpSpPr>
              <a:grpSpLocks/>
            </p:cNvGrpSpPr>
            <p:nvPr/>
          </p:nvGrpSpPr>
          <p:grpSpPr bwMode="auto">
            <a:xfrm>
              <a:off x="2537721" y="2804844"/>
              <a:ext cx="565079" cy="657546"/>
              <a:chOff x="5548045" y="2969232"/>
              <a:chExt cx="565079" cy="657546"/>
            </a:xfrm>
          </p:grpSpPr>
          <p:sp>
            <p:nvSpPr>
              <p:cNvPr id="153" name="Rectangle 152"/>
              <p:cNvSpPr/>
              <p:nvPr/>
            </p:nvSpPr>
            <p:spPr bwMode="auto">
              <a:xfrm>
                <a:off x="5548360" y="2969761"/>
                <a:ext cx="565203" cy="358527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9</a:t>
                </a:r>
              </a:p>
            </p:txBody>
          </p:sp>
          <p:sp>
            <p:nvSpPr>
              <p:cNvPr id="154" name="Rectangle 153"/>
              <p:cNvSpPr/>
              <p:nvPr/>
            </p:nvSpPr>
            <p:spPr bwMode="auto">
              <a:xfrm>
                <a:off x="5548360" y="3328288"/>
                <a:ext cx="565203" cy="2982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155" name="Line 103"/>
            <p:cNvSpPr>
              <a:spLocks noChangeShapeType="1"/>
            </p:cNvSpPr>
            <p:nvPr/>
          </p:nvSpPr>
          <p:spPr bwMode="auto">
            <a:xfrm>
              <a:off x="3114352" y="3327300"/>
              <a:ext cx="3857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Line 104"/>
            <p:cNvSpPr>
              <a:spLocks noChangeShapeType="1"/>
            </p:cNvSpPr>
            <p:nvPr/>
          </p:nvSpPr>
          <p:spPr bwMode="auto">
            <a:xfrm>
              <a:off x="4065354" y="3314609"/>
              <a:ext cx="3857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Line 105"/>
            <p:cNvSpPr>
              <a:spLocks noChangeShapeType="1"/>
            </p:cNvSpPr>
            <p:nvPr/>
          </p:nvSpPr>
          <p:spPr bwMode="auto">
            <a:xfrm>
              <a:off x="4968725" y="3289226"/>
              <a:ext cx="3857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460" name="Group 129"/>
            <p:cNvGrpSpPr>
              <a:grpSpLocks/>
            </p:cNvGrpSpPr>
            <p:nvPr/>
          </p:nvGrpSpPr>
          <p:grpSpPr bwMode="auto">
            <a:xfrm>
              <a:off x="5908679" y="3265148"/>
              <a:ext cx="603250" cy="409575"/>
              <a:chOff x="3752" y="3509"/>
              <a:chExt cx="380" cy="258"/>
            </a:xfrm>
          </p:grpSpPr>
          <p:sp>
            <p:nvSpPr>
              <p:cNvPr id="159" name="Line 130"/>
              <p:cNvSpPr>
                <a:spLocks noChangeShapeType="1"/>
              </p:cNvSpPr>
              <p:nvPr/>
            </p:nvSpPr>
            <p:spPr bwMode="auto">
              <a:xfrm flipH="1">
                <a:off x="3996" y="3518"/>
                <a:ext cx="1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Line 131"/>
              <p:cNvSpPr>
                <a:spLocks noChangeShapeType="1"/>
              </p:cNvSpPr>
              <p:nvPr/>
            </p:nvSpPr>
            <p:spPr bwMode="auto">
              <a:xfrm>
                <a:off x="3905" y="368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Line 132"/>
              <p:cNvSpPr>
                <a:spLocks noChangeShapeType="1"/>
              </p:cNvSpPr>
              <p:nvPr/>
            </p:nvSpPr>
            <p:spPr bwMode="auto">
              <a:xfrm>
                <a:off x="3966" y="3720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2" name="Line 133"/>
              <p:cNvSpPr>
                <a:spLocks noChangeShapeType="1"/>
              </p:cNvSpPr>
              <p:nvPr/>
            </p:nvSpPr>
            <p:spPr bwMode="auto">
              <a:xfrm>
                <a:off x="3996" y="3767"/>
                <a:ext cx="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" name="Line 134"/>
              <p:cNvSpPr>
                <a:spLocks noChangeShapeType="1"/>
              </p:cNvSpPr>
              <p:nvPr/>
            </p:nvSpPr>
            <p:spPr bwMode="auto">
              <a:xfrm>
                <a:off x="3752" y="3509"/>
                <a:ext cx="2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64" name="Line 137"/>
            <p:cNvSpPr>
              <a:spLocks noChangeShapeType="1"/>
            </p:cNvSpPr>
            <p:nvPr/>
          </p:nvSpPr>
          <p:spPr bwMode="auto">
            <a:xfrm>
              <a:off x="1078987" y="2783163"/>
              <a:ext cx="481058" cy="237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Text Box 138"/>
            <p:cNvSpPr txBox="1">
              <a:spLocks noChangeArrowheads="1"/>
            </p:cNvSpPr>
            <p:nvPr/>
          </p:nvSpPr>
          <p:spPr bwMode="auto">
            <a:xfrm>
              <a:off x="486795" y="2588035"/>
              <a:ext cx="538980" cy="369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t</a:t>
              </a:r>
              <a:r>
                <a:rPr lang="en-US" dirty="0" smtClean="0"/>
                <a:t>op</a:t>
              </a:r>
              <a:endParaRPr lang="en-US" dirty="0"/>
            </a:p>
          </p:txBody>
        </p:sp>
        <p:grpSp>
          <p:nvGrpSpPr>
            <p:cNvPr id="14" name="Group 165"/>
            <p:cNvGrpSpPr/>
            <p:nvPr/>
          </p:nvGrpSpPr>
          <p:grpSpPr>
            <a:xfrm>
              <a:off x="1571951" y="2804844"/>
              <a:ext cx="565079" cy="657546"/>
              <a:chOff x="5548045" y="2969232"/>
              <a:chExt cx="565079" cy="657546"/>
            </a:xfrm>
            <a:solidFill>
              <a:srgbClr val="FFC000"/>
            </a:solidFill>
          </p:grpSpPr>
          <p:sp>
            <p:nvSpPr>
              <p:cNvPr id="167" name="Rectangle 166"/>
              <p:cNvSpPr/>
              <p:nvPr/>
            </p:nvSpPr>
            <p:spPr bwMode="auto">
              <a:xfrm>
                <a:off x="5548045" y="2969232"/>
                <a:ext cx="565079" cy="359596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3</a:t>
                </a:r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5548045" y="3328828"/>
                <a:ext cx="565079" cy="29795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169" name="Line 103"/>
            <p:cNvSpPr>
              <a:spLocks noChangeShapeType="1"/>
            </p:cNvSpPr>
            <p:nvPr/>
          </p:nvSpPr>
          <p:spPr bwMode="auto">
            <a:xfrm>
              <a:off x="2147475" y="3327300"/>
              <a:ext cx="3857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5" name="Group 149"/>
          <p:cNvGrpSpPr>
            <a:grpSpLocks/>
          </p:cNvGrpSpPr>
          <p:nvPr/>
        </p:nvGrpSpPr>
        <p:grpSpPr bwMode="auto">
          <a:xfrm>
            <a:off x="5391152" y="3605214"/>
            <a:ext cx="770296" cy="338554"/>
            <a:chOff x="3867150" y="3298007"/>
            <a:chExt cx="770049" cy="337387"/>
          </a:xfrm>
        </p:grpSpPr>
        <p:sp>
          <p:nvSpPr>
            <p:cNvPr id="171" name="Line 243"/>
            <p:cNvSpPr>
              <a:spLocks noChangeShapeType="1"/>
            </p:cNvSpPr>
            <p:nvPr/>
          </p:nvSpPr>
          <p:spPr bwMode="auto">
            <a:xfrm>
              <a:off x="3867150" y="3316991"/>
              <a:ext cx="11109" cy="313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976653" y="3298007"/>
              <a:ext cx="660546" cy="33738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p</a:t>
              </a:r>
              <a:r>
                <a:rPr lang="en-US" sz="1600" dirty="0" smtClean="0"/>
                <a:t>op</a:t>
              </a:r>
              <a:r>
                <a:rPr lang="en-US" sz="1600" dirty="0"/>
                <a:t>()</a:t>
              </a:r>
            </a:p>
          </p:txBody>
        </p:sp>
      </p:grpSp>
      <p:grpSp>
        <p:nvGrpSpPr>
          <p:cNvPr id="16" name="Group 228"/>
          <p:cNvGrpSpPr>
            <a:grpSpLocks/>
          </p:cNvGrpSpPr>
          <p:nvPr/>
        </p:nvGrpSpPr>
        <p:grpSpPr bwMode="auto">
          <a:xfrm>
            <a:off x="3079751" y="4046539"/>
            <a:ext cx="7307263" cy="1087437"/>
            <a:chOff x="1555307" y="4046964"/>
            <a:chExt cx="7307494" cy="1086688"/>
          </a:xfrm>
        </p:grpSpPr>
        <p:sp>
          <p:nvSpPr>
            <p:cNvPr id="173" name="Text Box 176"/>
            <p:cNvSpPr txBox="1">
              <a:spLocks noChangeArrowheads="1"/>
            </p:cNvSpPr>
            <p:nvPr/>
          </p:nvSpPr>
          <p:spPr bwMode="auto">
            <a:xfrm>
              <a:off x="6668807" y="4322999"/>
              <a:ext cx="2193994" cy="369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/>
                <a:t>After 3 is popped</a:t>
              </a:r>
            </a:p>
          </p:txBody>
        </p:sp>
        <p:grpSp>
          <p:nvGrpSpPr>
            <p:cNvPr id="16427" name="Group 173"/>
            <p:cNvGrpSpPr>
              <a:grpSpLocks/>
            </p:cNvGrpSpPr>
            <p:nvPr/>
          </p:nvGrpSpPr>
          <p:grpSpPr bwMode="auto">
            <a:xfrm>
              <a:off x="5445308" y="4263773"/>
              <a:ext cx="565079" cy="657546"/>
              <a:chOff x="5548045" y="2969232"/>
              <a:chExt cx="565079" cy="657546"/>
            </a:xfrm>
          </p:grpSpPr>
          <p:sp>
            <p:nvSpPr>
              <p:cNvPr id="175" name="Rectangle 174"/>
              <p:cNvSpPr/>
              <p:nvPr/>
            </p:nvSpPr>
            <p:spPr bwMode="auto">
              <a:xfrm>
                <a:off x="5547542" y="2969761"/>
                <a:ext cx="565168" cy="35852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15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 bwMode="auto">
              <a:xfrm>
                <a:off x="5547542" y="3328289"/>
                <a:ext cx="565168" cy="29824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6428" name="Group 176"/>
            <p:cNvGrpSpPr>
              <a:grpSpLocks/>
            </p:cNvGrpSpPr>
            <p:nvPr/>
          </p:nvGrpSpPr>
          <p:grpSpPr bwMode="auto">
            <a:xfrm>
              <a:off x="4530907" y="4253499"/>
              <a:ext cx="565079" cy="657546"/>
              <a:chOff x="5548045" y="2969232"/>
              <a:chExt cx="565079" cy="657546"/>
            </a:xfrm>
          </p:grpSpPr>
          <p:sp>
            <p:nvSpPr>
              <p:cNvPr id="178" name="Rectangle 177"/>
              <p:cNvSpPr/>
              <p:nvPr/>
            </p:nvSpPr>
            <p:spPr bwMode="auto">
              <a:xfrm>
                <a:off x="5547514" y="2968930"/>
                <a:ext cx="565168" cy="36011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6</a:t>
                </a: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5547514" y="3329044"/>
                <a:ext cx="565168" cy="29824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6429" name="Group 179"/>
            <p:cNvGrpSpPr>
              <a:grpSpLocks/>
            </p:cNvGrpSpPr>
            <p:nvPr/>
          </p:nvGrpSpPr>
          <p:grpSpPr bwMode="auto">
            <a:xfrm>
              <a:off x="3595958" y="4263773"/>
              <a:ext cx="565079" cy="657546"/>
              <a:chOff x="5548045" y="2969232"/>
              <a:chExt cx="565079" cy="657546"/>
            </a:xfrm>
          </p:grpSpPr>
          <p:sp>
            <p:nvSpPr>
              <p:cNvPr id="181" name="Rectangle 180"/>
              <p:cNvSpPr/>
              <p:nvPr/>
            </p:nvSpPr>
            <p:spPr bwMode="auto">
              <a:xfrm>
                <a:off x="5547397" y="2969761"/>
                <a:ext cx="565168" cy="35852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2</a:t>
                </a:r>
              </a:p>
            </p:txBody>
          </p:sp>
          <p:sp>
            <p:nvSpPr>
              <p:cNvPr id="182" name="Rectangle 181"/>
              <p:cNvSpPr/>
              <p:nvPr/>
            </p:nvSpPr>
            <p:spPr bwMode="auto">
              <a:xfrm>
                <a:off x="5547397" y="3328289"/>
                <a:ext cx="565168" cy="29824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6430" name="Group 182"/>
            <p:cNvGrpSpPr>
              <a:grpSpLocks/>
            </p:cNvGrpSpPr>
            <p:nvPr/>
          </p:nvGrpSpPr>
          <p:grpSpPr bwMode="auto">
            <a:xfrm>
              <a:off x="2640462" y="4263773"/>
              <a:ext cx="565079" cy="657546"/>
              <a:chOff x="5548045" y="2969232"/>
              <a:chExt cx="565079" cy="657546"/>
            </a:xfrm>
          </p:grpSpPr>
          <p:sp>
            <p:nvSpPr>
              <p:cNvPr id="184" name="Rectangle 183"/>
              <p:cNvSpPr/>
              <p:nvPr/>
            </p:nvSpPr>
            <p:spPr bwMode="auto">
              <a:xfrm>
                <a:off x="5548774" y="2969761"/>
                <a:ext cx="563581" cy="35852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9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5548774" y="3328289"/>
                <a:ext cx="563581" cy="29824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186" name="Line 103"/>
            <p:cNvSpPr>
              <a:spLocks noChangeShapeType="1"/>
            </p:cNvSpPr>
            <p:nvPr/>
          </p:nvSpPr>
          <p:spPr bwMode="auto">
            <a:xfrm>
              <a:off x="3215884" y="4786229"/>
              <a:ext cx="385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Line 104"/>
            <p:cNvSpPr>
              <a:spLocks noChangeShapeType="1"/>
            </p:cNvSpPr>
            <p:nvPr/>
          </p:nvSpPr>
          <p:spPr bwMode="auto">
            <a:xfrm>
              <a:off x="4166828" y="4773538"/>
              <a:ext cx="3857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Line 105"/>
            <p:cNvSpPr>
              <a:spLocks noChangeShapeType="1"/>
            </p:cNvSpPr>
            <p:nvPr/>
          </p:nvSpPr>
          <p:spPr bwMode="auto">
            <a:xfrm>
              <a:off x="5070143" y="4748156"/>
              <a:ext cx="385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434" name="Group 129"/>
            <p:cNvGrpSpPr>
              <a:grpSpLocks/>
            </p:cNvGrpSpPr>
            <p:nvPr/>
          </p:nvGrpSpPr>
          <p:grpSpPr bwMode="auto">
            <a:xfrm>
              <a:off x="6011420" y="4724077"/>
              <a:ext cx="603250" cy="409575"/>
              <a:chOff x="3752" y="3509"/>
              <a:chExt cx="380" cy="258"/>
            </a:xfrm>
          </p:grpSpPr>
          <p:sp>
            <p:nvSpPr>
              <p:cNvPr id="190" name="Line 130"/>
              <p:cNvSpPr>
                <a:spLocks noChangeShapeType="1"/>
              </p:cNvSpPr>
              <p:nvPr/>
            </p:nvSpPr>
            <p:spPr bwMode="auto">
              <a:xfrm flipH="1">
                <a:off x="3996" y="3518"/>
                <a:ext cx="1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1" name="Line 131"/>
              <p:cNvSpPr>
                <a:spLocks noChangeShapeType="1"/>
              </p:cNvSpPr>
              <p:nvPr/>
            </p:nvSpPr>
            <p:spPr bwMode="auto">
              <a:xfrm>
                <a:off x="3905" y="368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2" name="Line 132"/>
              <p:cNvSpPr>
                <a:spLocks noChangeShapeType="1"/>
              </p:cNvSpPr>
              <p:nvPr/>
            </p:nvSpPr>
            <p:spPr bwMode="auto">
              <a:xfrm>
                <a:off x="3966" y="3720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3" name="Line 133"/>
              <p:cNvSpPr>
                <a:spLocks noChangeShapeType="1"/>
              </p:cNvSpPr>
              <p:nvPr/>
            </p:nvSpPr>
            <p:spPr bwMode="auto">
              <a:xfrm>
                <a:off x="3996" y="3767"/>
                <a:ext cx="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4" name="Line 134"/>
              <p:cNvSpPr>
                <a:spLocks noChangeShapeType="1"/>
              </p:cNvSpPr>
              <p:nvPr/>
            </p:nvSpPr>
            <p:spPr bwMode="auto">
              <a:xfrm>
                <a:off x="3752" y="3509"/>
                <a:ext cx="2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95" name="Line 137"/>
            <p:cNvSpPr>
              <a:spLocks noChangeShapeType="1"/>
            </p:cNvSpPr>
            <p:nvPr/>
          </p:nvSpPr>
          <p:spPr bwMode="auto">
            <a:xfrm>
              <a:off x="2147464" y="4242092"/>
              <a:ext cx="481027" cy="237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Text Box 138"/>
            <p:cNvSpPr txBox="1">
              <a:spLocks noChangeArrowheads="1"/>
            </p:cNvSpPr>
            <p:nvPr/>
          </p:nvSpPr>
          <p:spPr bwMode="auto">
            <a:xfrm>
              <a:off x="1555307" y="4046964"/>
              <a:ext cx="538947" cy="369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t</a:t>
              </a:r>
              <a:r>
                <a:rPr lang="en-US" dirty="0" smtClean="0"/>
                <a:t>op</a:t>
              </a:r>
              <a:endParaRPr lang="en-US" dirty="0"/>
            </a:p>
          </p:txBody>
        </p:sp>
      </p:grpSp>
      <p:grpSp>
        <p:nvGrpSpPr>
          <p:cNvPr id="22" name="Group 149"/>
          <p:cNvGrpSpPr>
            <a:grpSpLocks/>
          </p:cNvGrpSpPr>
          <p:nvPr/>
        </p:nvGrpSpPr>
        <p:grpSpPr bwMode="auto">
          <a:xfrm>
            <a:off x="5421315" y="5064126"/>
            <a:ext cx="770295" cy="338554"/>
            <a:chOff x="3867150" y="3298007"/>
            <a:chExt cx="770048" cy="337387"/>
          </a:xfrm>
        </p:grpSpPr>
        <p:sp>
          <p:nvSpPr>
            <p:cNvPr id="202" name="Line 243"/>
            <p:cNvSpPr>
              <a:spLocks noChangeShapeType="1"/>
            </p:cNvSpPr>
            <p:nvPr/>
          </p:nvSpPr>
          <p:spPr bwMode="auto">
            <a:xfrm>
              <a:off x="3867150" y="3316991"/>
              <a:ext cx="11108" cy="313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976652" y="3298007"/>
              <a:ext cx="660546" cy="33738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p</a:t>
              </a:r>
              <a:r>
                <a:rPr lang="en-US" sz="1600" dirty="0" smtClean="0"/>
                <a:t>op</a:t>
              </a:r>
              <a:r>
                <a:rPr lang="en-US" sz="1600" dirty="0"/>
                <a:t>()</a:t>
              </a:r>
            </a:p>
          </p:txBody>
        </p:sp>
      </p:grpSp>
      <p:grpSp>
        <p:nvGrpSpPr>
          <p:cNvPr id="23" name="Group 229"/>
          <p:cNvGrpSpPr>
            <a:grpSpLocks/>
          </p:cNvGrpSpPr>
          <p:nvPr/>
        </p:nvGrpSpPr>
        <p:grpSpPr bwMode="auto">
          <a:xfrm>
            <a:off x="4075114" y="5454650"/>
            <a:ext cx="6353175" cy="1066800"/>
            <a:chOff x="2551901" y="5454525"/>
            <a:chExt cx="6351997" cy="1066140"/>
          </a:xfrm>
        </p:grpSpPr>
        <p:sp>
          <p:nvSpPr>
            <p:cNvPr id="204" name="Text Box 176"/>
            <p:cNvSpPr txBox="1">
              <a:spLocks noChangeArrowheads="1"/>
            </p:cNvSpPr>
            <p:nvPr/>
          </p:nvSpPr>
          <p:spPr bwMode="auto">
            <a:xfrm>
              <a:off x="6710380" y="5709955"/>
              <a:ext cx="2193518" cy="369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/>
                <a:t>After 9 is popped</a:t>
              </a:r>
            </a:p>
          </p:txBody>
        </p:sp>
        <p:grpSp>
          <p:nvGrpSpPr>
            <p:cNvPr id="16405" name="Group 204"/>
            <p:cNvGrpSpPr>
              <a:grpSpLocks/>
            </p:cNvGrpSpPr>
            <p:nvPr/>
          </p:nvGrpSpPr>
          <p:grpSpPr bwMode="auto">
            <a:xfrm>
              <a:off x="5486405" y="5650786"/>
              <a:ext cx="565079" cy="657546"/>
              <a:chOff x="5548045" y="2969232"/>
              <a:chExt cx="565079" cy="657546"/>
            </a:xfrm>
          </p:grpSpPr>
          <p:sp>
            <p:nvSpPr>
              <p:cNvPr id="206" name="Rectangle 205"/>
              <p:cNvSpPr/>
              <p:nvPr/>
            </p:nvSpPr>
            <p:spPr bwMode="auto">
              <a:xfrm>
                <a:off x="5548284" y="2969700"/>
                <a:ext cx="565045" cy="35855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15</a:t>
                </a: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5548284" y="3328253"/>
                <a:ext cx="565045" cy="29826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6406" name="Group 207"/>
            <p:cNvGrpSpPr>
              <a:grpSpLocks/>
            </p:cNvGrpSpPr>
            <p:nvPr/>
          </p:nvGrpSpPr>
          <p:grpSpPr bwMode="auto">
            <a:xfrm>
              <a:off x="4572004" y="5640512"/>
              <a:ext cx="565079" cy="657546"/>
              <a:chOff x="5548045" y="2969232"/>
              <a:chExt cx="565079" cy="657546"/>
            </a:xfrm>
          </p:grpSpPr>
          <p:sp>
            <p:nvSpPr>
              <p:cNvPr id="209" name="Rectangle 208"/>
              <p:cNvSpPr/>
              <p:nvPr/>
            </p:nvSpPr>
            <p:spPr bwMode="auto">
              <a:xfrm>
                <a:off x="5548454" y="2968868"/>
                <a:ext cx="565045" cy="36013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6</a:t>
                </a:r>
              </a:p>
            </p:txBody>
          </p:sp>
          <p:sp>
            <p:nvSpPr>
              <p:cNvPr id="210" name="Rectangle 209"/>
              <p:cNvSpPr/>
              <p:nvPr/>
            </p:nvSpPr>
            <p:spPr bwMode="auto">
              <a:xfrm>
                <a:off x="5548454" y="3329007"/>
                <a:ext cx="565045" cy="29826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6407" name="Group 210"/>
            <p:cNvGrpSpPr>
              <a:grpSpLocks/>
            </p:cNvGrpSpPr>
            <p:nvPr/>
          </p:nvGrpSpPr>
          <p:grpSpPr bwMode="auto">
            <a:xfrm>
              <a:off x="3637055" y="5650786"/>
              <a:ext cx="565079" cy="657546"/>
              <a:chOff x="5548045" y="2969232"/>
              <a:chExt cx="565079" cy="657546"/>
            </a:xfrm>
          </p:grpSpPr>
          <p:sp>
            <p:nvSpPr>
              <p:cNvPr id="212" name="Rectangle 211"/>
              <p:cNvSpPr/>
              <p:nvPr/>
            </p:nvSpPr>
            <p:spPr bwMode="auto">
              <a:xfrm>
                <a:off x="5548540" y="2969700"/>
                <a:ext cx="565045" cy="35855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2</a:t>
                </a:r>
              </a:p>
            </p:txBody>
          </p:sp>
          <p:sp>
            <p:nvSpPr>
              <p:cNvPr id="213" name="Rectangle 212"/>
              <p:cNvSpPr/>
              <p:nvPr/>
            </p:nvSpPr>
            <p:spPr bwMode="auto">
              <a:xfrm>
                <a:off x="5548540" y="3328253"/>
                <a:ext cx="565045" cy="29826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218" name="Line 104"/>
            <p:cNvSpPr>
              <a:spLocks noChangeShapeType="1"/>
            </p:cNvSpPr>
            <p:nvPr/>
          </p:nvSpPr>
          <p:spPr bwMode="auto">
            <a:xfrm>
              <a:off x="4208944" y="6160526"/>
              <a:ext cx="3856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Line 105"/>
            <p:cNvSpPr>
              <a:spLocks noChangeShapeType="1"/>
            </p:cNvSpPr>
            <p:nvPr/>
          </p:nvSpPr>
          <p:spPr bwMode="auto">
            <a:xfrm>
              <a:off x="5112063" y="6135142"/>
              <a:ext cx="3856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410" name="Group 129"/>
            <p:cNvGrpSpPr>
              <a:grpSpLocks/>
            </p:cNvGrpSpPr>
            <p:nvPr/>
          </p:nvGrpSpPr>
          <p:grpSpPr bwMode="auto">
            <a:xfrm>
              <a:off x="6052517" y="6111090"/>
              <a:ext cx="603250" cy="409575"/>
              <a:chOff x="3752" y="3509"/>
              <a:chExt cx="380" cy="258"/>
            </a:xfrm>
          </p:grpSpPr>
          <p:sp>
            <p:nvSpPr>
              <p:cNvPr id="221" name="Line 130"/>
              <p:cNvSpPr>
                <a:spLocks noChangeShapeType="1"/>
              </p:cNvSpPr>
              <p:nvPr/>
            </p:nvSpPr>
            <p:spPr bwMode="auto">
              <a:xfrm flipH="1">
                <a:off x="3996" y="3518"/>
                <a:ext cx="1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2" name="Line 131"/>
              <p:cNvSpPr>
                <a:spLocks noChangeShapeType="1"/>
              </p:cNvSpPr>
              <p:nvPr/>
            </p:nvSpPr>
            <p:spPr bwMode="auto">
              <a:xfrm>
                <a:off x="3905" y="368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3" name="Line 132"/>
              <p:cNvSpPr>
                <a:spLocks noChangeShapeType="1"/>
              </p:cNvSpPr>
              <p:nvPr/>
            </p:nvSpPr>
            <p:spPr bwMode="auto">
              <a:xfrm>
                <a:off x="3966" y="3720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4" name="Line 133"/>
              <p:cNvSpPr>
                <a:spLocks noChangeShapeType="1"/>
              </p:cNvSpPr>
              <p:nvPr/>
            </p:nvSpPr>
            <p:spPr bwMode="auto">
              <a:xfrm>
                <a:off x="3996" y="3767"/>
                <a:ext cx="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5" name="Line 134"/>
              <p:cNvSpPr>
                <a:spLocks noChangeShapeType="1"/>
              </p:cNvSpPr>
              <p:nvPr/>
            </p:nvSpPr>
            <p:spPr bwMode="auto">
              <a:xfrm>
                <a:off x="3752" y="3509"/>
                <a:ext cx="2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26" name="Line 137"/>
            <p:cNvSpPr>
              <a:spLocks noChangeShapeType="1"/>
            </p:cNvSpPr>
            <p:nvPr/>
          </p:nvSpPr>
          <p:spPr bwMode="auto">
            <a:xfrm>
              <a:off x="3143928" y="5649667"/>
              <a:ext cx="480924" cy="237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Text Box 138"/>
            <p:cNvSpPr txBox="1">
              <a:spLocks noChangeArrowheads="1"/>
            </p:cNvSpPr>
            <p:nvPr/>
          </p:nvSpPr>
          <p:spPr bwMode="auto">
            <a:xfrm>
              <a:off x="2551901" y="5454525"/>
              <a:ext cx="538830" cy="369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t</a:t>
              </a:r>
              <a:r>
                <a:rPr lang="en-US" dirty="0" smtClean="0"/>
                <a:t>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2186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389" y="161925"/>
            <a:ext cx="8207375" cy="844550"/>
          </a:xfrm>
        </p:spPr>
        <p:txBody>
          <a:bodyPr/>
          <a:lstStyle/>
          <a:p>
            <a:r>
              <a:rPr lang="en-US" altLang="en-US" sz="3600" dirty="0" err="1" smtClean="0"/>
              <a:t>LinkedStack</a:t>
            </a:r>
            <a:r>
              <a:rPr lang="en-US" altLang="en-US" sz="3600" dirty="0" smtClean="0"/>
              <a:t>: </a:t>
            </a:r>
            <a:r>
              <a:rPr lang="en-US" altLang="en-US" sz="3600" dirty="0"/>
              <a:t>Declarations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39" y="1526156"/>
            <a:ext cx="80486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38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389" y="161926"/>
            <a:ext cx="8207375" cy="906463"/>
          </a:xfrm>
        </p:spPr>
        <p:txBody>
          <a:bodyPr/>
          <a:lstStyle/>
          <a:p>
            <a:r>
              <a:rPr lang="en-US" altLang="en-US" sz="3600" dirty="0" err="1" smtClean="0"/>
              <a:t>LinkedStack</a:t>
            </a:r>
            <a:r>
              <a:rPr lang="en-US" altLang="en-US" sz="3600" dirty="0" smtClean="0"/>
              <a:t>: push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19" y="1484462"/>
            <a:ext cx="7010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68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389" y="161925"/>
            <a:ext cx="8207375" cy="814388"/>
          </a:xfrm>
        </p:spPr>
        <p:txBody>
          <a:bodyPr/>
          <a:lstStyle/>
          <a:p>
            <a:r>
              <a:rPr lang="en-US" altLang="en-US" sz="3600" dirty="0" err="1" smtClean="0"/>
              <a:t>LinkedStack</a:t>
            </a:r>
            <a:r>
              <a:rPr lang="en-US" altLang="en-US" sz="3600" dirty="0" smtClean="0"/>
              <a:t>: top &amp; pop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9" y="1070394"/>
            <a:ext cx="85534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65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8664" y="266700"/>
            <a:ext cx="8218487" cy="698500"/>
          </a:xfrm>
        </p:spPr>
        <p:txBody>
          <a:bodyPr/>
          <a:lstStyle/>
          <a:p>
            <a:r>
              <a:rPr lang="en-US" altLang="en-US" sz="3600" dirty="0" err="1" smtClean="0"/>
              <a:t>LinkedStack</a:t>
            </a:r>
            <a:r>
              <a:rPr lang="en-US" altLang="en-US" sz="3600" dirty="0" smtClean="0"/>
              <a:t>: </a:t>
            </a:r>
            <a:r>
              <a:rPr lang="en-US" altLang="en-US" sz="3600" dirty="0" err="1" smtClean="0"/>
              <a:t>isEmpty</a:t>
            </a:r>
            <a:r>
              <a:rPr lang="en-US" altLang="en-US" sz="3600" dirty="0" smtClean="0"/>
              <a:t> &amp; size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69" y="1564437"/>
            <a:ext cx="73056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6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00332" y="141288"/>
            <a:ext cx="11326483" cy="698500"/>
          </a:xfrm>
        </p:spPr>
        <p:txBody>
          <a:bodyPr/>
          <a:lstStyle/>
          <a:p>
            <a:r>
              <a:rPr lang="en-US" altLang="en-US" sz="3600" dirty="0" smtClean="0"/>
              <a:t>Implementing Stack ADT using the List ADT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332" y="949325"/>
            <a:ext cx="11102195" cy="5365750"/>
          </a:xfrm>
        </p:spPr>
        <p:txBody>
          <a:bodyPr/>
          <a:lstStyle/>
          <a:p>
            <a:r>
              <a:rPr lang="en-US" altLang="en-US" dirty="0" smtClean="0"/>
              <a:t>We have already covered and implemented the List ADT</a:t>
            </a:r>
          </a:p>
          <a:p>
            <a:pPr lvl="1"/>
            <a:r>
              <a:rPr lang="en-US" altLang="en-US" dirty="0" smtClean="0"/>
              <a:t>We had two implementations of the List ADT</a:t>
            </a:r>
          </a:p>
          <a:p>
            <a:pPr lvl="2"/>
            <a:r>
              <a:rPr lang="en-US" altLang="en-US" dirty="0" err="1" smtClean="0"/>
              <a:t>ArrayList</a:t>
            </a:r>
            <a:endParaRPr lang="en-US" altLang="en-US" dirty="0" smtClean="0"/>
          </a:p>
          <a:p>
            <a:pPr lvl="2"/>
            <a:r>
              <a:rPr lang="en-US" altLang="en-US" dirty="0" err="1" smtClean="0"/>
              <a:t>LinkedList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Can we make use of the List ADT to implement the Stack ADT?</a:t>
            </a:r>
          </a:p>
          <a:p>
            <a:pPr lvl="1"/>
            <a:r>
              <a:rPr lang="en-US" altLang="en-US" dirty="0" smtClean="0"/>
              <a:t>Yes! Simply append/remove the last element from the List ADT</a:t>
            </a:r>
          </a:p>
        </p:txBody>
      </p:sp>
    </p:spTree>
    <p:extLst>
      <p:ext uri="{BB962C8B-B14F-4D97-AF65-F5344CB8AC3E}">
        <p14:creationId xmlns:p14="http://schemas.microsoft.com/office/powerpoint/2010/main" val="3538656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Stack ADT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706" y="949325"/>
            <a:ext cx="11352361" cy="54483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</a:rPr>
              <a:t>S</a:t>
            </a:r>
            <a:r>
              <a:rPr lang="en-US" dirty="0" smtClean="0">
                <a:solidFill>
                  <a:srgbClr val="CC3300"/>
                </a:solidFill>
              </a:rPr>
              <a:t>tack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 container </a:t>
            </a:r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>
                <a:solidFill>
                  <a:schemeClr val="accent2"/>
                </a:solidFill>
              </a:rPr>
              <a:t>which all insertions and deletions of </a:t>
            </a:r>
            <a:r>
              <a:rPr lang="en-US" dirty="0" smtClean="0">
                <a:solidFill>
                  <a:schemeClr val="accent2"/>
                </a:solidFill>
              </a:rPr>
              <a:t>elements are </a:t>
            </a:r>
            <a:r>
              <a:rPr lang="en-US" dirty="0">
                <a:solidFill>
                  <a:schemeClr val="accent2"/>
                </a:solidFill>
              </a:rPr>
              <a:t>made at one end</a:t>
            </a:r>
            <a:r>
              <a:rPr lang="en-US" dirty="0"/>
              <a:t>, called </a:t>
            </a:r>
            <a:r>
              <a:rPr lang="en-US" dirty="0">
                <a:solidFill>
                  <a:srgbClr val="CC3300"/>
                </a:solidFill>
              </a:rPr>
              <a:t>the top of the stack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Alternatively, in a stack the element to be deleted is the most recently inserted.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This </a:t>
            </a:r>
            <a:r>
              <a:rPr lang="en-US" dirty="0"/>
              <a:t>is also called </a:t>
            </a:r>
            <a:r>
              <a:rPr lang="en-US" dirty="0">
                <a:solidFill>
                  <a:schemeClr val="accent6"/>
                </a:solidFill>
              </a:rPr>
              <a:t>last-in-first-out (LIFO)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Classical example for stacks is a stack of trays in a cafeteria</a:t>
            </a:r>
          </a:p>
        </p:txBody>
      </p:sp>
    </p:spTree>
    <p:extLst>
      <p:ext uri="{BB962C8B-B14F-4D97-AF65-F5344CB8AC3E}">
        <p14:creationId xmlns:p14="http://schemas.microsoft.com/office/powerpoint/2010/main" val="869209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00332" y="141288"/>
            <a:ext cx="11326483" cy="698500"/>
          </a:xfrm>
        </p:spPr>
        <p:txBody>
          <a:bodyPr/>
          <a:lstStyle/>
          <a:p>
            <a:r>
              <a:rPr lang="en-US" altLang="en-US" sz="3600" dirty="0" smtClean="0"/>
              <a:t>Implementing Stack ADT using the List ADT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423" y="1337723"/>
            <a:ext cx="77343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13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00332" y="141288"/>
            <a:ext cx="11326483" cy="698500"/>
          </a:xfrm>
        </p:spPr>
        <p:txBody>
          <a:bodyPr/>
          <a:lstStyle/>
          <a:p>
            <a:r>
              <a:rPr lang="en-US" altLang="en-US" sz="3600" dirty="0" smtClean="0"/>
              <a:t>Implementing Stack ADT using the List ADT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23" y="1223962"/>
            <a:ext cx="95631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61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00332" y="141288"/>
            <a:ext cx="11326483" cy="698500"/>
          </a:xfrm>
        </p:spPr>
        <p:txBody>
          <a:bodyPr/>
          <a:lstStyle/>
          <a:p>
            <a:r>
              <a:rPr lang="en-US" altLang="en-US" sz="3600" dirty="0" smtClean="0"/>
              <a:t>Implementing Stack ADT using the List ADT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510" y="1625989"/>
            <a:ext cx="78581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3" y="141288"/>
            <a:ext cx="8558212" cy="698500"/>
          </a:xfrm>
        </p:spPr>
        <p:txBody>
          <a:bodyPr/>
          <a:lstStyle/>
          <a:p>
            <a:r>
              <a:rPr lang="en-US" altLang="en-US" sz="3600" dirty="0" smtClean="0"/>
              <a:t>Running Times of Stack ADT ops</a:t>
            </a:r>
          </a:p>
        </p:txBody>
      </p:sp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479084"/>
              </p:ext>
            </p:extLst>
          </p:nvPr>
        </p:nvGraphicFramePr>
        <p:xfrm>
          <a:off x="3438525" y="1311275"/>
          <a:ext cx="433863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6170"/>
                <a:gridCol w="1922468"/>
              </a:tblGrid>
              <a:tr h="269627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Running Time</a:t>
                      </a:r>
                    </a:p>
                  </a:txBody>
                  <a:tcPr marL="91421" marR="91421"/>
                </a:tc>
              </a:tr>
              <a:tr h="269627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smtClean="0"/>
                        <a:t>ush</a:t>
                      </a:r>
                      <a:endParaRPr lang="en-US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 marL="91421" marR="91421"/>
                </a:tc>
              </a:tr>
              <a:tr h="269627">
                <a:tc>
                  <a:txBody>
                    <a:bodyPr/>
                    <a:lstStyle/>
                    <a:p>
                      <a:r>
                        <a:rPr lang="en-US" dirty="0" smtClean="0"/>
                        <a:t>top/pop</a:t>
                      </a:r>
                      <a:endParaRPr lang="en-US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 marL="91421" marR="91421"/>
                </a:tc>
              </a:tr>
              <a:tr h="304751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endParaRPr lang="en-US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 marL="91421" marR="91421"/>
                </a:tc>
              </a:tr>
              <a:tr h="334575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 smtClean="0"/>
                        <a:t>ize</a:t>
                      </a:r>
                      <a:endParaRPr lang="en-US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 marL="91421" marR="914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837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926" y="141288"/>
            <a:ext cx="11533516" cy="698500"/>
          </a:xfrm>
        </p:spPr>
        <p:txBody>
          <a:bodyPr/>
          <a:lstStyle/>
          <a:p>
            <a:r>
              <a:rPr lang="en-US" altLang="en-US" sz="3600" dirty="0" smtClean="0"/>
              <a:t>Stack ADT in different Programming Languages</a:t>
            </a:r>
          </a:p>
        </p:txBody>
      </p:sp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4600575" y="1311275"/>
          <a:ext cx="3049588" cy="22240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6482"/>
                <a:gridCol w="1803106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PL</a:t>
                      </a:r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 marL="91488" marR="9148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C++</a:t>
                      </a:r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stack</a:t>
                      </a:r>
                    </a:p>
                  </a:txBody>
                  <a:tcPr marL="91488" marR="9148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Java</a:t>
                      </a:r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Stack</a:t>
                      </a:r>
                    </a:p>
                  </a:txBody>
                  <a:tcPr marL="91488" marR="9148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C#</a:t>
                      </a:r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Stack</a:t>
                      </a:r>
                    </a:p>
                  </a:txBody>
                  <a:tcPr marL="91488" marR="9148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JS</a:t>
                      </a:r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L="91488" marR="9148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Python</a:t>
                      </a:r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L="91488" marR="91488"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708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4453" y="141288"/>
            <a:ext cx="11240219" cy="698500"/>
          </a:xfrm>
        </p:spPr>
        <p:txBody>
          <a:bodyPr/>
          <a:lstStyle/>
          <a:p>
            <a:r>
              <a:rPr lang="en-US" altLang="en-US" sz="3600" dirty="0" smtClean="0"/>
              <a:t>Application </a:t>
            </a:r>
            <a:r>
              <a:rPr lang="en-US" altLang="en-US" sz="3600" dirty="0"/>
              <a:t>of </a:t>
            </a:r>
            <a:r>
              <a:rPr lang="en-US" altLang="en-US" sz="3600" dirty="0" smtClean="0"/>
              <a:t>Stacks: </a:t>
            </a:r>
            <a:r>
              <a:rPr lang="en-US" altLang="en-US" sz="3600" dirty="0"/>
              <a:t>Expression Evaluation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4453" y="949325"/>
            <a:ext cx="11240219" cy="5405438"/>
          </a:xfrm>
        </p:spPr>
        <p:txBody>
          <a:bodyPr/>
          <a:lstStyle/>
          <a:p>
            <a:pPr marL="457200" indent="-457200">
              <a:defRPr/>
            </a:pPr>
            <a:r>
              <a:rPr lang="en-US" sz="2400" dirty="0"/>
              <a:t>How do we evaluate an expression?</a:t>
            </a:r>
          </a:p>
          <a:p>
            <a:pPr marL="857250" lvl="1" indent="-457200">
              <a:defRPr/>
            </a:pPr>
            <a:r>
              <a:rPr lang="en-US" sz="2000" dirty="0"/>
              <a:t>20+2*3+(2*8+5)*4</a:t>
            </a:r>
          </a:p>
          <a:p>
            <a:pPr marL="857250" lvl="1" indent="-457200">
              <a:defRPr/>
            </a:pPr>
            <a:endParaRPr lang="en-US" sz="2000" dirty="0"/>
          </a:p>
          <a:p>
            <a:pPr marL="457200" indent="-457200">
              <a:defRPr/>
            </a:pPr>
            <a:r>
              <a:rPr lang="en-US" sz="2400" dirty="0"/>
              <a:t>Specify the sequence of operations (called a postfix or reverse polish notation)</a:t>
            </a:r>
          </a:p>
          <a:p>
            <a:pPr lvl="1">
              <a:defRPr/>
            </a:pPr>
            <a:r>
              <a:rPr lang="en-US" sz="1800" dirty="0"/>
              <a:t>Store 20 in accumulator A1</a:t>
            </a:r>
          </a:p>
          <a:p>
            <a:pPr lvl="1">
              <a:defRPr/>
            </a:pPr>
            <a:r>
              <a:rPr lang="en-US" sz="1800" dirty="0"/>
              <a:t>Compute 2*3 and store the result 6 in accumulator A2</a:t>
            </a:r>
          </a:p>
          <a:p>
            <a:pPr lvl="1">
              <a:defRPr/>
            </a:pPr>
            <a:r>
              <a:rPr lang="en-US" sz="1800" dirty="0"/>
              <a:t>Compute A1+A2 and store the result 26 in A1</a:t>
            </a:r>
          </a:p>
          <a:p>
            <a:pPr lvl="1">
              <a:defRPr/>
            </a:pPr>
            <a:r>
              <a:rPr lang="en-US" sz="1800" dirty="0"/>
              <a:t>Compute 2*8 and store the result in A2 </a:t>
            </a:r>
          </a:p>
          <a:p>
            <a:pPr lvl="1">
              <a:defRPr/>
            </a:pPr>
            <a:r>
              <a:rPr lang="en-US" sz="1800" dirty="0"/>
              <a:t>Compute 5+A2 and store the result 21 in A2</a:t>
            </a:r>
          </a:p>
          <a:p>
            <a:pPr lvl="1">
              <a:defRPr/>
            </a:pPr>
            <a:r>
              <a:rPr lang="en-US" sz="1800" dirty="0"/>
              <a:t>Compute 4*A2 and store the result 84 in A2</a:t>
            </a:r>
          </a:p>
          <a:p>
            <a:pPr lvl="1">
              <a:defRPr/>
            </a:pPr>
            <a:r>
              <a:rPr lang="en-US" sz="1800" dirty="0"/>
              <a:t>Compute A1+A2 and store the result 110 in A1</a:t>
            </a:r>
          </a:p>
          <a:p>
            <a:pPr lvl="1">
              <a:defRPr/>
            </a:pPr>
            <a:r>
              <a:rPr lang="en-US" sz="1800" dirty="0"/>
              <a:t>Return the result, 110, stored in A1</a:t>
            </a:r>
          </a:p>
          <a:p>
            <a:pPr lvl="1">
              <a:defRPr/>
            </a:pPr>
            <a:endParaRPr lang="en-US" sz="1800" dirty="0"/>
          </a:p>
          <a:p>
            <a:pPr>
              <a:defRPr/>
            </a:pPr>
            <a:r>
              <a:rPr lang="en-US" sz="2400" dirty="0"/>
              <a:t>20 2 3 * + 2 8 * 5 + 4 * +  (postfix/reverse-polish notation)</a:t>
            </a:r>
          </a:p>
          <a:p>
            <a:pPr marL="1257300" lvl="2" indent="-457200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3225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1" y="141288"/>
            <a:ext cx="9796823" cy="698500"/>
          </a:xfrm>
        </p:spPr>
        <p:txBody>
          <a:bodyPr/>
          <a:lstStyle/>
          <a:p>
            <a:r>
              <a:rPr lang="en-US" altLang="en-US" sz="3600" dirty="0" smtClean="0"/>
              <a:t>Application </a:t>
            </a:r>
            <a:r>
              <a:rPr lang="en-US" altLang="en-US" sz="3600" dirty="0"/>
              <a:t>of </a:t>
            </a:r>
            <a:r>
              <a:rPr lang="en-US" altLang="en-US" sz="3600" dirty="0" smtClean="0"/>
              <a:t>Stacks: </a:t>
            </a:r>
            <a:r>
              <a:rPr lang="en-US" altLang="en-US" sz="3600" dirty="0"/>
              <a:t>Expression Evaluation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091" y="949325"/>
            <a:ext cx="11240218" cy="5405438"/>
          </a:xfrm>
          <a:noFill/>
        </p:spPr>
        <p:txBody>
          <a:bodyPr/>
          <a:lstStyle/>
          <a:p>
            <a:pPr marL="457200" indent="-457200"/>
            <a:r>
              <a:rPr lang="en-US" altLang="en-US" dirty="0" smtClean="0"/>
              <a:t>The advantage of the postfix notation is that the postfix notation clearly specifies the sequence of operations without the need for parenthesis</a:t>
            </a:r>
          </a:p>
          <a:p>
            <a:pPr marL="857250" lvl="1" indent="-457200"/>
            <a:r>
              <a:rPr lang="en-US" altLang="en-US" sz="2000" dirty="0"/>
              <a:t>Therefore it is much easier to evaluate a postfix expression than an infix expression</a:t>
            </a:r>
          </a:p>
        </p:txBody>
      </p:sp>
    </p:spTree>
    <p:extLst>
      <p:ext uri="{BB962C8B-B14F-4D97-AF65-F5344CB8AC3E}">
        <p14:creationId xmlns:p14="http://schemas.microsoft.com/office/powerpoint/2010/main" val="860470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189" y="141288"/>
            <a:ext cx="11222966" cy="698500"/>
          </a:xfrm>
        </p:spPr>
        <p:txBody>
          <a:bodyPr/>
          <a:lstStyle/>
          <a:p>
            <a:r>
              <a:rPr lang="en-US" altLang="en-US" sz="3600" dirty="0" smtClean="0"/>
              <a:t>Application </a:t>
            </a:r>
            <a:r>
              <a:rPr lang="en-US" altLang="en-US" sz="3600" dirty="0"/>
              <a:t>of </a:t>
            </a:r>
            <a:r>
              <a:rPr lang="en-US" altLang="en-US" sz="3600" dirty="0" smtClean="0"/>
              <a:t>Stacks: </a:t>
            </a:r>
            <a:r>
              <a:rPr lang="en-US" altLang="en-US" sz="3600" dirty="0"/>
              <a:t>Expression Evaluation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3079" y="949325"/>
            <a:ext cx="11257472" cy="5405438"/>
          </a:xfrm>
          <a:noFill/>
        </p:spPr>
        <p:txBody>
          <a:bodyPr/>
          <a:lstStyle/>
          <a:p>
            <a:pPr marL="457200" indent="-457200"/>
            <a:r>
              <a:rPr lang="en-US" altLang="en-US" dirty="0" smtClean="0"/>
              <a:t>It turns out we can easily convert an infix expression to postfix notation using a stack</a:t>
            </a:r>
          </a:p>
          <a:p>
            <a:pPr marL="857250" lvl="1" indent="-457200">
              <a:buFontTx/>
              <a:buAutoNum type="arabicParenBoth"/>
            </a:pPr>
            <a:r>
              <a:rPr lang="en-US" altLang="en-US" dirty="0"/>
              <a:t>When an operand is encountered, output it</a:t>
            </a:r>
          </a:p>
          <a:p>
            <a:pPr marL="857250" lvl="1" indent="-457200">
              <a:buFontTx/>
              <a:buAutoNum type="arabicParenBoth"/>
            </a:pPr>
            <a:endParaRPr lang="en-US" altLang="en-US" dirty="0"/>
          </a:p>
          <a:p>
            <a:pPr marL="857250" lvl="1" indent="-457200">
              <a:buNone/>
            </a:pPr>
            <a:r>
              <a:rPr lang="en-US" altLang="en-US" dirty="0"/>
              <a:t>(2) When ‘(‘ is encountered, push it</a:t>
            </a:r>
          </a:p>
          <a:p>
            <a:pPr marL="857250" lvl="1" indent="-457200">
              <a:buNone/>
            </a:pPr>
            <a:endParaRPr lang="en-US" altLang="en-US" dirty="0"/>
          </a:p>
          <a:p>
            <a:pPr marL="857250" lvl="1" indent="-457200">
              <a:buNone/>
            </a:pPr>
            <a:r>
              <a:rPr lang="en-US" altLang="en-US" dirty="0"/>
              <a:t>(3) When ‘)’ is encountered, pop all symbols off the stack until ‘(‘ is encountered</a:t>
            </a:r>
          </a:p>
          <a:p>
            <a:pPr marL="857250" lvl="1" indent="-457200">
              <a:buNone/>
            </a:pPr>
            <a:endParaRPr lang="en-US" altLang="en-US" dirty="0"/>
          </a:p>
          <a:p>
            <a:pPr marL="857250" lvl="1" indent="-457200">
              <a:buNone/>
            </a:pPr>
            <a:r>
              <a:rPr lang="en-US" altLang="en-US" dirty="0"/>
              <a:t>(4) When an operator is encountered (+, -, *, /), pop symbols off the stack until you encounter a symbol that has </a:t>
            </a:r>
            <a:r>
              <a:rPr lang="en-US" altLang="en-US" dirty="0">
                <a:solidFill>
                  <a:srgbClr val="FF3300"/>
                </a:solidFill>
              </a:rPr>
              <a:t>lower</a:t>
            </a:r>
            <a:r>
              <a:rPr lang="en-US" altLang="en-US" dirty="0"/>
              <a:t> priority</a:t>
            </a:r>
          </a:p>
          <a:p>
            <a:pPr marL="857250" lvl="1" indent="-457200">
              <a:buNone/>
            </a:pPr>
            <a:endParaRPr lang="en-US" altLang="en-US" dirty="0"/>
          </a:p>
          <a:p>
            <a:pPr marL="857250" lvl="1" indent="-457200">
              <a:buNone/>
            </a:pPr>
            <a:r>
              <a:rPr lang="en-US" altLang="en-US" dirty="0"/>
              <a:t>(5) Push the encountered operator to the stack</a:t>
            </a:r>
          </a:p>
        </p:txBody>
      </p:sp>
    </p:spTree>
    <p:extLst>
      <p:ext uri="{BB962C8B-B14F-4D97-AF65-F5344CB8AC3E}">
        <p14:creationId xmlns:p14="http://schemas.microsoft.com/office/powerpoint/2010/main" val="2573475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82"/>
          <p:cNvGrpSpPr>
            <a:grpSpLocks/>
          </p:cNvGrpSpPr>
          <p:nvPr/>
        </p:nvGrpSpPr>
        <p:grpSpPr bwMode="auto">
          <a:xfrm>
            <a:off x="1647826" y="1449389"/>
            <a:ext cx="2835275" cy="1539875"/>
            <a:chOff x="123825" y="1449218"/>
            <a:chExt cx="2835275" cy="1539678"/>
          </a:xfrm>
        </p:grpSpPr>
        <p:sp>
          <p:nvSpPr>
            <p:cNvPr id="2050" name="Rectangle 55"/>
            <p:cNvSpPr>
              <a:spLocks noChangeArrowheads="1"/>
            </p:cNvSpPr>
            <p:nvPr/>
          </p:nvSpPr>
          <p:spPr bwMode="auto">
            <a:xfrm>
              <a:off x="123825" y="1757154"/>
              <a:ext cx="2835275" cy="1211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1828" name="Straight Connector 33"/>
            <p:cNvCxnSpPr>
              <a:cxnSpLocks noChangeShapeType="1"/>
            </p:cNvCxnSpPr>
            <p:nvPr/>
          </p:nvCxnSpPr>
          <p:spPr bwMode="auto">
            <a:xfrm rot="5400000">
              <a:off x="-118269" y="2275512"/>
              <a:ext cx="79057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29" name="Straight Connector 34"/>
            <p:cNvCxnSpPr>
              <a:cxnSpLocks noChangeShapeType="1"/>
            </p:cNvCxnSpPr>
            <p:nvPr/>
          </p:nvCxnSpPr>
          <p:spPr bwMode="auto">
            <a:xfrm rot="5400000">
              <a:off x="283369" y="2275512"/>
              <a:ext cx="79057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277813" y="2363501"/>
              <a:ext cx="400050" cy="30793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+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027113" y="2147629"/>
              <a:ext cx="1808162" cy="32857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400" dirty="0"/>
                <a:t>20 2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3988" y="2680960"/>
              <a:ext cx="674687" cy="307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71625" y="2485722"/>
              <a:ext cx="695325" cy="27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/>
                <a:t>Output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35088" y="1449218"/>
              <a:ext cx="393700" cy="307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(1)</a:t>
              </a:r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4678364" y="1470025"/>
            <a:ext cx="2835275" cy="1550988"/>
            <a:chOff x="3154363" y="1469856"/>
            <a:chExt cx="2835275" cy="1550789"/>
          </a:xfrm>
        </p:grpSpPr>
        <p:sp>
          <p:nvSpPr>
            <p:cNvPr id="2058" name="Rectangle 88"/>
            <p:cNvSpPr>
              <a:spLocks noChangeArrowheads="1"/>
            </p:cNvSpPr>
            <p:nvPr/>
          </p:nvSpPr>
          <p:spPr bwMode="auto">
            <a:xfrm>
              <a:off x="3154363" y="1766681"/>
              <a:ext cx="2835275" cy="12126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1819" name="Straight Connector 89"/>
            <p:cNvCxnSpPr>
              <a:cxnSpLocks noChangeShapeType="1"/>
            </p:cNvCxnSpPr>
            <p:nvPr/>
          </p:nvCxnSpPr>
          <p:spPr bwMode="auto">
            <a:xfrm rot="5400000">
              <a:off x="2901951" y="2306468"/>
              <a:ext cx="792162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20" name="Straight Connector 90"/>
            <p:cNvCxnSpPr>
              <a:cxnSpLocks noChangeShapeType="1"/>
            </p:cNvCxnSpPr>
            <p:nvPr/>
          </p:nvCxnSpPr>
          <p:spPr bwMode="auto">
            <a:xfrm rot="5400000">
              <a:off x="3302001" y="2306468"/>
              <a:ext cx="792162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TextBox 92"/>
            <p:cNvSpPr txBox="1"/>
            <p:nvPr/>
          </p:nvSpPr>
          <p:spPr>
            <a:xfrm>
              <a:off x="3297238" y="2393662"/>
              <a:ext cx="401637" cy="30793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+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4048125" y="2177790"/>
              <a:ext cx="1808163" cy="32857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400" dirty="0"/>
                <a:t>20 2 3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75000" y="2712710"/>
              <a:ext cx="674688" cy="3079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592638" y="2506361"/>
              <a:ext cx="693737" cy="2777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/>
                <a:t>Output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97238" y="2085727"/>
              <a:ext cx="401637" cy="30793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*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335463" y="1469856"/>
              <a:ext cx="425450" cy="3063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(2)</a:t>
              </a:r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7678739" y="1449388"/>
            <a:ext cx="2835275" cy="1509712"/>
            <a:chOff x="6154738" y="1449218"/>
            <a:chExt cx="2835275" cy="1509713"/>
          </a:xfrm>
        </p:grpSpPr>
        <p:sp>
          <p:nvSpPr>
            <p:cNvPr id="2067" name="Rectangle 125"/>
            <p:cNvSpPr>
              <a:spLocks noChangeArrowheads="1"/>
            </p:cNvSpPr>
            <p:nvPr/>
          </p:nvSpPr>
          <p:spPr bwMode="auto">
            <a:xfrm>
              <a:off x="6154738" y="1746080"/>
              <a:ext cx="2835275" cy="1212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1811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5902850" y="2254875"/>
              <a:ext cx="79057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12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6303169" y="2245350"/>
              <a:ext cx="79057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" name="TextBox 135"/>
            <p:cNvSpPr txBox="1"/>
            <p:nvPr/>
          </p:nvSpPr>
          <p:spPr>
            <a:xfrm>
              <a:off x="6297613" y="2331869"/>
              <a:ext cx="401637" cy="30797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+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7048500" y="2115968"/>
              <a:ext cx="1808163" cy="3286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400" dirty="0"/>
                <a:t>20 2 3 * +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175375" y="2650956"/>
              <a:ext cx="674688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602538" y="2444581"/>
              <a:ext cx="695325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/>
                <a:t>Output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315200" y="1449218"/>
              <a:ext cx="425450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(3)</a:t>
              </a:r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1657351" y="3225801"/>
            <a:ext cx="2835275" cy="1520825"/>
            <a:chOff x="133350" y="3225631"/>
            <a:chExt cx="2835275" cy="1520825"/>
          </a:xfrm>
        </p:grpSpPr>
        <p:sp>
          <p:nvSpPr>
            <p:cNvPr id="2075" name="Rectangle 141"/>
            <p:cNvSpPr>
              <a:spLocks noChangeArrowheads="1"/>
            </p:cNvSpPr>
            <p:nvPr/>
          </p:nvSpPr>
          <p:spPr bwMode="auto">
            <a:xfrm>
              <a:off x="133350" y="3533606"/>
              <a:ext cx="2835275" cy="1212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1802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-118269" y="4032875"/>
              <a:ext cx="79057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03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369" y="4032875"/>
              <a:ext cx="79057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TextBox 144"/>
            <p:cNvSpPr txBox="1"/>
            <p:nvPr/>
          </p:nvSpPr>
          <p:spPr>
            <a:xfrm>
              <a:off x="277813" y="4119394"/>
              <a:ext cx="400050" cy="30797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+</a:t>
              </a: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1027113" y="3903494"/>
              <a:ext cx="1808162" cy="330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400" dirty="0"/>
                <a:t>20 2 3 * + 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53988" y="4438481"/>
              <a:ext cx="674687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82738" y="4233694"/>
              <a:ext cx="693737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/>
                <a:t>Output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77813" y="3811419"/>
              <a:ext cx="400050" cy="30797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(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284288" y="3225631"/>
              <a:ext cx="425450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(4)</a:t>
              </a:r>
            </a:p>
          </p:txBody>
        </p:sp>
      </p:grp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4678364" y="3216275"/>
            <a:ext cx="2835275" cy="1601788"/>
            <a:chOff x="3154363" y="3216106"/>
            <a:chExt cx="2835275" cy="1601590"/>
          </a:xfrm>
        </p:grpSpPr>
        <p:sp>
          <p:nvSpPr>
            <p:cNvPr id="2084" name="Rectangle 150"/>
            <p:cNvSpPr>
              <a:spLocks noChangeArrowheads="1"/>
            </p:cNvSpPr>
            <p:nvPr/>
          </p:nvSpPr>
          <p:spPr bwMode="auto">
            <a:xfrm>
              <a:off x="3154363" y="3524043"/>
              <a:ext cx="2835275" cy="1212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1792" name="Straight Connector 151"/>
            <p:cNvCxnSpPr>
              <a:cxnSpLocks noChangeShapeType="1"/>
            </p:cNvCxnSpPr>
            <p:nvPr/>
          </p:nvCxnSpPr>
          <p:spPr bwMode="auto">
            <a:xfrm rot="5400000">
              <a:off x="2912269" y="4042400"/>
              <a:ext cx="79057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3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3313906" y="4042400"/>
              <a:ext cx="79057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TextBox 153"/>
            <p:cNvSpPr txBox="1"/>
            <p:nvPr/>
          </p:nvSpPr>
          <p:spPr>
            <a:xfrm>
              <a:off x="3308350" y="4243092"/>
              <a:ext cx="400050" cy="30793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+</a:t>
              </a: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4057650" y="3914520"/>
              <a:ext cx="1808163" cy="32857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400" dirty="0"/>
                <a:t>20 2 3 * + 2 8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184525" y="4509759"/>
              <a:ext cx="674688" cy="3079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602163" y="4252616"/>
              <a:ext cx="695325" cy="2777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/>
                <a:t>Output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325938" y="3216106"/>
              <a:ext cx="423862" cy="3079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(5)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308350" y="3935155"/>
              <a:ext cx="400050" cy="30793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(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308350" y="3627218"/>
              <a:ext cx="400050" cy="30793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*</a:t>
              </a:r>
            </a:p>
          </p:txBody>
        </p: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7667626" y="3216276"/>
            <a:ext cx="2835275" cy="1592263"/>
            <a:chOff x="6143625" y="3216106"/>
            <a:chExt cx="2835275" cy="1592064"/>
          </a:xfrm>
        </p:grpSpPr>
        <p:sp>
          <p:nvSpPr>
            <p:cNvPr id="2094" name="Rectangle 160"/>
            <p:cNvSpPr>
              <a:spLocks noChangeArrowheads="1"/>
            </p:cNvSpPr>
            <p:nvPr/>
          </p:nvSpPr>
          <p:spPr bwMode="auto">
            <a:xfrm>
              <a:off x="6143625" y="3524043"/>
              <a:ext cx="2835275" cy="12126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7037388" y="3935154"/>
              <a:ext cx="1808162" cy="32857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400" dirty="0"/>
                <a:t>20 2 3 * + 2 8 * 5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581900" y="4263725"/>
              <a:ext cx="695325" cy="276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/>
                <a:t>Output</a:t>
              </a:r>
            </a:p>
          </p:txBody>
        </p:sp>
        <p:cxnSp>
          <p:nvCxnSpPr>
            <p:cNvPr id="31784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5903119" y="4032875"/>
              <a:ext cx="79057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5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6303169" y="4032875"/>
              <a:ext cx="79057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6" name="TextBox 165"/>
            <p:cNvSpPr txBox="1"/>
            <p:nvPr/>
          </p:nvSpPr>
          <p:spPr>
            <a:xfrm>
              <a:off x="6297613" y="4233567"/>
              <a:ext cx="401637" cy="30634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+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175375" y="4500233"/>
              <a:ext cx="674688" cy="3079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297613" y="3924043"/>
              <a:ext cx="401637" cy="30793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(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297613" y="3616106"/>
              <a:ext cx="401637" cy="30793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+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397750" y="3216106"/>
              <a:ext cx="425450" cy="3079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(6)</a:t>
              </a:r>
            </a:p>
          </p:txBody>
        </p:sp>
      </p:grp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1657351" y="4983163"/>
            <a:ext cx="2835275" cy="1509712"/>
            <a:chOff x="133350" y="4982993"/>
            <a:chExt cx="2835275" cy="1509713"/>
          </a:xfrm>
        </p:grpSpPr>
        <p:sp>
          <p:nvSpPr>
            <p:cNvPr id="2104" name="Rectangle 170"/>
            <p:cNvSpPr>
              <a:spLocks noChangeArrowheads="1"/>
            </p:cNvSpPr>
            <p:nvPr/>
          </p:nvSpPr>
          <p:spPr bwMode="auto">
            <a:xfrm>
              <a:off x="133350" y="5281443"/>
              <a:ext cx="2835275" cy="1211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1774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-118269" y="5779125"/>
              <a:ext cx="79057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283369" y="5779125"/>
              <a:ext cx="79057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TextBox 173"/>
            <p:cNvSpPr txBox="1"/>
            <p:nvPr/>
          </p:nvSpPr>
          <p:spPr>
            <a:xfrm>
              <a:off x="277813" y="5867231"/>
              <a:ext cx="400050" cy="3063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+</a:t>
              </a: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1027113" y="5651330"/>
              <a:ext cx="1787525" cy="32861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400" dirty="0"/>
                <a:t>20 2 3 * + 2 8 * 5 +  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53988" y="6184731"/>
              <a:ext cx="674687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582738" y="5979944"/>
              <a:ext cx="693737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/>
                <a:t>Output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376363" y="4982993"/>
              <a:ext cx="425450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(7)</a:t>
              </a:r>
            </a:p>
          </p:txBody>
        </p: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4637089" y="4953001"/>
            <a:ext cx="2835275" cy="1509713"/>
            <a:chOff x="3113088" y="4952831"/>
            <a:chExt cx="2835275" cy="1509712"/>
          </a:xfrm>
        </p:grpSpPr>
        <p:sp>
          <p:nvSpPr>
            <p:cNvPr id="2111" name="Rectangle 177"/>
            <p:cNvSpPr>
              <a:spLocks noChangeArrowheads="1"/>
            </p:cNvSpPr>
            <p:nvPr/>
          </p:nvSpPr>
          <p:spPr bwMode="auto">
            <a:xfrm>
              <a:off x="3113088" y="5249694"/>
              <a:ext cx="2835275" cy="1212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1765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2860676" y="5748168"/>
              <a:ext cx="792162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6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3262313" y="5748168"/>
              <a:ext cx="79216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" name="TextBox 180"/>
            <p:cNvSpPr txBox="1"/>
            <p:nvPr/>
          </p:nvSpPr>
          <p:spPr>
            <a:xfrm>
              <a:off x="3257550" y="5835480"/>
              <a:ext cx="400050" cy="30797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+</a:t>
              </a: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3903663" y="5619581"/>
              <a:ext cx="1962150" cy="32861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400" dirty="0"/>
                <a:t>20 2 3 * + 2 8 * 5 + 4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133725" y="6154568"/>
              <a:ext cx="674688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62475" y="5948193"/>
              <a:ext cx="693738" cy="27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/>
                <a:t>Output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438650" y="4952831"/>
              <a:ext cx="425450" cy="306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(8)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257550" y="5527506"/>
              <a:ext cx="400050" cy="30797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*</a:t>
              </a:r>
            </a:p>
          </p:txBody>
        </p:sp>
      </p:grpSp>
      <p:grpSp>
        <p:nvGrpSpPr>
          <p:cNvPr id="10" name="Group 90"/>
          <p:cNvGrpSpPr>
            <a:grpSpLocks/>
          </p:cNvGrpSpPr>
          <p:nvPr/>
        </p:nvGrpSpPr>
        <p:grpSpPr bwMode="auto">
          <a:xfrm>
            <a:off x="7596188" y="4946651"/>
            <a:ext cx="2938462" cy="1516063"/>
            <a:chOff x="6072188" y="4946481"/>
            <a:chExt cx="2938462" cy="1516062"/>
          </a:xfrm>
        </p:grpSpPr>
        <p:sp>
          <p:nvSpPr>
            <p:cNvPr id="2118" name="Rectangle 184"/>
            <p:cNvSpPr>
              <a:spLocks noChangeArrowheads="1"/>
            </p:cNvSpPr>
            <p:nvPr/>
          </p:nvSpPr>
          <p:spPr bwMode="auto">
            <a:xfrm>
              <a:off x="6072188" y="5229056"/>
              <a:ext cx="2938462" cy="1233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1757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5820569" y="5728325"/>
              <a:ext cx="79057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6241256" y="5728325"/>
              <a:ext cx="79057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8" name="Rectangle 187"/>
            <p:cNvSpPr/>
            <p:nvPr/>
          </p:nvSpPr>
          <p:spPr bwMode="auto">
            <a:xfrm>
              <a:off x="6688138" y="5598944"/>
              <a:ext cx="2251075" cy="3286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400" dirty="0"/>
                <a:t>20 2 3 * + 2 8 * 5 + 4 * +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092825" y="6133930"/>
              <a:ext cx="674688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519988" y="5927555"/>
              <a:ext cx="695325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/>
                <a:t>Output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315200" y="4946481"/>
              <a:ext cx="425450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(9)</a:t>
              </a:r>
            </a:p>
          </p:txBody>
        </p:sp>
        <p:cxnSp>
          <p:nvCxnSpPr>
            <p:cNvPr id="31763" name="Straight Connector 194"/>
            <p:cNvCxnSpPr>
              <a:cxnSpLocks noChangeShapeType="1"/>
            </p:cNvCxnSpPr>
            <p:nvPr/>
          </p:nvCxnSpPr>
          <p:spPr bwMode="auto">
            <a:xfrm>
              <a:off x="6226175" y="6122818"/>
              <a:ext cx="42068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7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1926" y="133350"/>
            <a:ext cx="11343734" cy="1068388"/>
          </a:xfrm>
        </p:spPr>
        <p:txBody>
          <a:bodyPr/>
          <a:lstStyle/>
          <a:p>
            <a:r>
              <a:rPr lang="en-US" altLang="en-US" sz="3600" dirty="0"/>
              <a:t>Steps in converting the infix expression   </a:t>
            </a:r>
            <a:br>
              <a:rPr lang="en-US" altLang="en-US" sz="3600" dirty="0"/>
            </a:br>
            <a:r>
              <a:rPr lang="en-US" altLang="en-US" sz="3600" dirty="0"/>
              <a:t>20 + 2*3 + (2*8+5) *4   to postfix notation</a:t>
            </a:r>
          </a:p>
        </p:txBody>
      </p:sp>
    </p:spTree>
    <p:extLst>
      <p:ext uri="{BB962C8B-B14F-4D97-AF65-F5344CB8AC3E}">
        <p14:creationId xmlns:p14="http://schemas.microsoft.com/office/powerpoint/2010/main" val="229750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1339" y="141288"/>
            <a:ext cx="8537575" cy="698500"/>
          </a:xfrm>
        </p:spPr>
        <p:txBody>
          <a:bodyPr/>
          <a:lstStyle/>
          <a:p>
            <a:r>
              <a:rPr lang="en-US" altLang="en-US" sz="3600" dirty="0"/>
              <a:t>Evaluating a postfix expression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8189" y="949325"/>
            <a:ext cx="11335109" cy="5405438"/>
          </a:xfrm>
          <a:noFill/>
        </p:spPr>
        <p:txBody>
          <a:bodyPr/>
          <a:lstStyle/>
          <a:p>
            <a:pPr marL="457200" indent="-457200"/>
            <a:r>
              <a:rPr lang="en-US" altLang="en-US" dirty="0" smtClean="0"/>
              <a:t>We can also use a stack to evaluate an expression specified in postfix notation</a:t>
            </a:r>
          </a:p>
          <a:p>
            <a:pPr marL="457200" indent="-457200"/>
            <a:endParaRPr lang="en-US" altLang="en-US" dirty="0" smtClean="0"/>
          </a:p>
          <a:p>
            <a:pPr marL="857250" lvl="1" indent="-457200">
              <a:buFontTx/>
              <a:buAutoNum type="arabicParenBoth"/>
            </a:pPr>
            <a:r>
              <a:rPr lang="en-US" altLang="en-US" dirty="0"/>
              <a:t>When an operand is encountered, push it to the stack</a:t>
            </a:r>
          </a:p>
          <a:p>
            <a:pPr marL="857250" lvl="1" indent="-457200">
              <a:buFontTx/>
              <a:buAutoNum type="arabicParenBoth"/>
            </a:pPr>
            <a:endParaRPr lang="en-US" altLang="en-US" dirty="0"/>
          </a:p>
          <a:p>
            <a:pPr marL="857250" lvl="1" indent="-457200">
              <a:buNone/>
            </a:pPr>
            <a:r>
              <a:rPr lang="en-US" altLang="en-US" dirty="0"/>
              <a:t>(2) When an operator is encountered, pop 2 operands off the stack, compute the result and push the result back to the stack</a:t>
            </a:r>
          </a:p>
          <a:p>
            <a:pPr marL="857250" lvl="1" indent="-457200">
              <a:buNone/>
            </a:pPr>
            <a:endParaRPr lang="en-US" altLang="en-US" dirty="0"/>
          </a:p>
          <a:p>
            <a:pPr marL="857250" lvl="1" indent="-457200">
              <a:buNone/>
            </a:pPr>
            <a:r>
              <a:rPr lang="en-US" altLang="en-US" dirty="0"/>
              <a:t>(3) When all symbols are exhausted, the result will be the last symbol in the stack</a:t>
            </a:r>
          </a:p>
        </p:txBody>
      </p:sp>
    </p:spTree>
    <p:extLst>
      <p:ext uri="{BB962C8B-B14F-4D97-AF65-F5344CB8AC3E}">
        <p14:creationId xmlns:p14="http://schemas.microsoft.com/office/powerpoint/2010/main" val="444905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Stack: push</a:t>
            </a:r>
            <a:endParaRPr lang="en-US" altLang="en-US" sz="3600" dirty="0"/>
          </a:p>
        </p:txBody>
      </p:sp>
      <p:sp>
        <p:nvSpPr>
          <p:cNvPr id="5124" name="Oval 5"/>
          <p:cNvSpPr>
            <a:spLocks noChangeArrowheads="1"/>
          </p:cNvSpPr>
          <p:nvPr/>
        </p:nvSpPr>
        <p:spPr bwMode="auto">
          <a:xfrm>
            <a:off x="2028826" y="3008313"/>
            <a:ext cx="2117725" cy="38576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25" name="Oval 7"/>
          <p:cNvSpPr>
            <a:spLocks noChangeArrowheads="1"/>
          </p:cNvSpPr>
          <p:nvPr/>
        </p:nvSpPr>
        <p:spPr bwMode="auto">
          <a:xfrm>
            <a:off x="2016126" y="2851151"/>
            <a:ext cx="2117725" cy="38576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26" name="Oval 8"/>
          <p:cNvSpPr>
            <a:spLocks noChangeArrowheads="1"/>
          </p:cNvSpPr>
          <p:nvPr/>
        </p:nvSpPr>
        <p:spPr bwMode="auto">
          <a:xfrm>
            <a:off x="2017714" y="2659063"/>
            <a:ext cx="2117725" cy="3857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27" name="Oval 9"/>
          <p:cNvSpPr>
            <a:spLocks noChangeArrowheads="1"/>
          </p:cNvSpPr>
          <p:nvPr/>
        </p:nvSpPr>
        <p:spPr bwMode="auto">
          <a:xfrm>
            <a:off x="2028826" y="2454276"/>
            <a:ext cx="2117725" cy="385763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28" name="Oval 10"/>
          <p:cNvSpPr>
            <a:spLocks noChangeArrowheads="1"/>
          </p:cNvSpPr>
          <p:nvPr/>
        </p:nvSpPr>
        <p:spPr bwMode="auto">
          <a:xfrm>
            <a:off x="2039939" y="2273301"/>
            <a:ext cx="2117725" cy="38576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29" name="Oval 11"/>
          <p:cNvSpPr>
            <a:spLocks noChangeArrowheads="1"/>
          </p:cNvSpPr>
          <p:nvPr/>
        </p:nvSpPr>
        <p:spPr bwMode="auto">
          <a:xfrm>
            <a:off x="2039939" y="2082801"/>
            <a:ext cx="2117725" cy="3857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30" name="Oval 12"/>
          <p:cNvSpPr>
            <a:spLocks noChangeArrowheads="1"/>
          </p:cNvSpPr>
          <p:nvPr/>
        </p:nvSpPr>
        <p:spPr bwMode="auto">
          <a:xfrm>
            <a:off x="2051051" y="1901826"/>
            <a:ext cx="2117725" cy="38576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83" name="Text Box 13"/>
          <p:cNvSpPr txBox="1">
            <a:spLocks noChangeArrowheads="1"/>
          </p:cNvSpPr>
          <p:nvPr/>
        </p:nvSpPr>
        <p:spPr bwMode="auto">
          <a:xfrm>
            <a:off x="2009776" y="3509964"/>
            <a:ext cx="2625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/>
              <a:t>Initial Stack of trays</a:t>
            </a:r>
          </a:p>
        </p:txBody>
      </p:sp>
      <p:sp>
        <p:nvSpPr>
          <p:cNvPr id="5132" name="Oval 15"/>
          <p:cNvSpPr>
            <a:spLocks noChangeArrowheads="1"/>
          </p:cNvSpPr>
          <p:nvPr/>
        </p:nvSpPr>
        <p:spPr bwMode="auto">
          <a:xfrm>
            <a:off x="5219701" y="3105151"/>
            <a:ext cx="2117725" cy="38576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33" name="Oval 16"/>
          <p:cNvSpPr>
            <a:spLocks noChangeArrowheads="1"/>
          </p:cNvSpPr>
          <p:nvPr/>
        </p:nvSpPr>
        <p:spPr bwMode="auto">
          <a:xfrm>
            <a:off x="5207001" y="2947988"/>
            <a:ext cx="2117725" cy="38576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34" name="Oval 17"/>
          <p:cNvSpPr>
            <a:spLocks noChangeArrowheads="1"/>
          </p:cNvSpPr>
          <p:nvPr/>
        </p:nvSpPr>
        <p:spPr bwMode="auto">
          <a:xfrm>
            <a:off x="5208589" y="2755901"/>
            <a:ext cx="2117725" cy="3857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35" name="Oval 18"/>
          <p:cNvSpPr>
            <a:spLocks noChangeArrowheads="1"/>
          </p:cNvSpPr>
          <p:nvPr/>
        </p:nvSpPr>
        <p:spPr bwMode="auto">
          <a:xfrm>
            <a:off x="5219701" y="2551113"/>
            <a:ext cx="2117725" cy="385762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36" name="Oval 19"/>
          <p:cNvSpPr>
            <a:spLocks noChangeArrowheads="1"/>
          </p:cNvSpPr>
          <p:nvPr/>
        </p:nvSpPr>
        <p:spPr bwMode="auto">
          <a:xfrm>
            <a:off x="5230814" y="2370138"/>
            <a:ext cx="2117725" cy="38576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37" name="Oval 20"/>
          <p:cNvSpPr>
            <a:spLocks noChangeArrowheads="1"/>
          </p:cNvSpPr>
          <p:nvPr/>
        </p:nvSpPr>
        <p:spPr bwMode="auto">
          <a:xfrm>
            <a:off x="5230814" y="2179638"/>
            <a:ext cx="2117725" cy="3857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38" name="Oval 21"/>
          <p:cNvSpPr>
            <a:spLocks noChangeArrowheads="1"/>
          </p:cNvSpPr>
          <p:nvPr/>
        </p:nvSpPr>
        <p:spPr bwMode="auto">
          <a:xfrm>
            <a:off x="5241926" y="1998663"/>
            <a:ext cx="2117725" cy="38576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91" name="Text Box 22"/>
          <p:cNvSpPr txBox="1">
            <a:spLocks noChangeArrowheads="1"/>
          </p:cNvSpPr>
          <p:nvPr/>
        </p:nvSpPr>
        <p:spPr bwMode="auto">
          <a:xfrm>
            <a:off x="5429250" y="3595688"/>
            <a:ext cx="2184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/>
              <a:t>After green plate</a:t>
            </a:r>
          </a:p>
          <a:p>
            <a:pPr algn="ctr">
              <a:defRPr/>
            </a:pPr>
            <a:r>
              <a:rPr lang="en-US" b="1"/>
              <a:t>is inserted</a:t>
            </a:r>
          </a:p>
        </p:txBody>
      </p:sp>
      <p:sp>
        <p:nvSpPr>
          <p:cNvPr id="5140" name="Oval 14"/>
          <p:cNvSpPr>
            <a:spLocks noChangeArrowheads="1"/>
          </p:cNvSpPr>
          <p:nvPr/>
        </p:nvSpPr>
        <p:spPr bwMode="auto">
          <a:xfrm>
            <a:off x="5203826" y="1816101"/>
            <a:ext cx="2117725" cy="3857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41" name="Oval 23"/>
          <p:cNvSpPr>
            <a:spLocks noChangeArrowheads="1"/>
          </p:cNvSpPr>
          <p:nvPr/>
        </p:nvSpPr>
        <p:spPr bwMode="auto">
          <a:xfrm>
            <a:off x="8024814" y="3009901"/>
            <a:ext cx="2117725" cy="38576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42" name="Oval 24"/>
          <p:cNvSpPr>
            <a:spLocks noChangeArrowheads="1"/>
          </p:cNvSpPr>
          <p:nvPr/>
        </p:nvSpPr>
        <p:spPr bwMode="auto">
          <a:xfrm>
            <a:off x="8012114" y="2852738"/>
            <a:ext cx="2117725" cy="38576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43" name="Oval 25"/>
          <p:cNvSpPr>
            <a:spLocks noChangeArrowheads="1"/>
          </p:cNvSpPr>
          <p:nvPr/>
        </p:nvSpPr>
        <p:spPr bwMode="auto">
          <a:xfrm>
            <a:off x="8013701" y="2660651"/>
            <a:ext cx="2117725" cy="3857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44" name="Oval 26"/>
          <p:cNvSpPr>
            <a:spLocks noChangeArrowheads="1"/>
          </p:cNvSpPr>
          <p:nvPr/>
        </p:nvSpPr>
        <p:spPr bwMode="auto">
          <a:xfrm>
            <a:off x="8024814" y="2455863"/>
            <a:ext cx="2117725" cy="385762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45" name="Oval 27"/>
          <p:cNvSpPr>
            <a:spLocks noChangeArrowheads="1"/>
          </p:cNvSpPr>
          <p:nvPr/>
        </p:nvSpPr>
        <p:spPr bwMode="auto">
          <a:xfrm>
            <a:off x="8035926" y="2274888"/>
            <a:ext cx="2117725" cy="38576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46" name="Oval 28"/>
          <p:cNvSpPr>
            <a:spLocks noChangeArrowheads="1"/>
          </p:cNvSpPr>
          <p:nvPr/>
        </p:nvSpPr>
        <p:spPr bwMode="auto">
          <a:xfrm>
            <a:off x="8035926" y="2084388"/>
            <a:ext cx="2117725" cy="3857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47" name="Oval 29"/>
          <p:cNvSpPr>
            <a:spLocks noChangeArrowheads="1"/>
          </p:cNvSpPr>
          <p:nvPr/>
        </p:nvSpPr>
        <p:spPr bwMode="auto">
          <a:xfrm>
            <a:off x="8047039" y="1903413"/>
            <a:ext cx="2117725" cy="38576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100" name="Text Box 30"/>
          <p:cNvSpPr txBox="1">
            <a:spLocks noChangeArrowheads="1"/>
          </p:cNvSpPr>
          <p:nvPr/>
        </p:nvSpPr>
        <p:spPr bwMode="auto">
          <a:xfrm>
            <a:off x="8240714" y="3500438"/>
            <a:ext cx="21415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/>
              <a:t>After black plate</a:t>
            </a:r>
          </a:p>
          <a:p>
            <a:pPr algn="ctr">
              <a:defRPr/>
            </a:pPr>
            <a:r>
              <a:rPr lang="en-US" b="1" dirty="0"/>
              <a:t>is inserted</a:t>
            </a:r>
          </a:p>
        </p:txBody>
      </p:sp>
      <p:sp>
        <p:nvSpPr>
          <p:cNvPr id="5149" name="Oval 31"/>
          <p:cNvSpPr>
            <a:spLocks noChangeArrowheads="1"/>
          </p:cNvSpPr>
          <p:nvPr/>
        </p:nvSpPr>
        <p:spPr bwMode="auto">
          <a:xfrm>
            <a:off x="8008939" y="1720851"/>
            <a:ext cx="2117725" cy="3857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50" name="Line 32"/>
          <p:cNvSpPr>
            <a:spLocks noChangeShapeType="1"/>
          </p:cNvSpPr>
          <p:nvPr/>
        </p:nvSpPr>
        <p:spPr bwMode="auto">
          <a:xfrm>
            <a:off x="4437063" y="2790825"/>
            <a:ext cx="565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Oval 33"/>
          <p:cNvSpPr>
            <a:spLocks noChangeArrowheads="1"/>
          </p:cNvSpPr>
          <p:nvPr/>
        </p:nvSpPr>
        <p:spPr bwMode="auto">
          <a:xfrm>
            <a:off x="8008939" y="1552576"/>
            <a:ext cx="2117725" cy="3857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2" name="Line 34"/>
          <p:cNvSpPr>
            <a:spLocks noChangeShapeType="1"/>
          </p:cNvSpPr>
          <p:nvPr/>
        </p:nvSpPr>
        <p:spPr bwMode="auto">
          <a:xfrm>
            <a:off x="7397750" y="2633663"/>
            <a:ext cx="565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508958" y="4367213"/>
            <a:ext cx="11274725" cy="205581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stack has a </a:t>
            </a:r>
            <a:r>
              <a:rPr lang="en-US" altLang="en-US" dirty="0">
                <a:solidFill>
                  <a:srgbClr val="CC3300"/>
                </a:solidFill>
              </a:rPr>
              <a:t>top</a:t>
            </a:r>
            <a:r>
              <a:rPr lang="en-US" altLang="en-US" dirty="0"/>
              <a:t> where insertions and deletions are made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Insert operation in a stack is often called </a:t>
            </a:r>
            <a:r>
              <a:rPr lang="en-US" altLang="en-US" dirty="0" smtClean="0">
                <a:solidFill>
                  <a:srgbClr val="CC3300"/>
                </a:solidFill>
              </a:rPr>
              <a:t>push</a:t>
            </a:r>
            <a:endParaRPr lang="en-US" altLang="en-US" dirty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Notice that the element pushed to a stack is always placed at the top of the stack </a:t>
            </a:r>
          </a:p>
        </p:txBody>
      </p:sp>
      <p:sp>
        <p:nvSpPr>
          <p:cNvPr id="5154" name="Line 46"/>
          <p:cNvSpPr>
            <a:spLocks noChangeShapeType="1"/>
          </p:cNvSpPr>
          <p:nvPr/>
        </p:nvSpPr>
        <p:spPr bwMode="auto">
          <a:xfrm>
            <a:off x="1812926" y="1539875"/>
            <a:ext cx="360363" cy="446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Text Box 47"/>
          <p:cNvSpPr txBox="1">
            <a:spLocks noChangeArrowheads="1"/>
          </p:cNvSpPr>
          <p:nvPr/>
        </p:nvSpPr>
        <p:spPr bwMode="auto">
          <a:xfrm>
            <a:off x="1708151" y="1189039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</a:rPr>
              <a:t>t</a:t>
            </a:r>
            <a:r>
              <a:rPr lang="en-US" dirty="0" smtClean="0">
                <a:solidFill>
                  <a:srgbClr val="CC3300"/>
                </a:solidFill>
              </a:rPr>
              <a:t>op</a:t>
            </a:r>
            <a:r>
              <a:rPr lang="en-US" dirty="0" smtClean="0"/>
              <a:t> </a:t>
            </a:r>
            <a:r>
              <a:rPr lang="en-US" dirty="0"/>
              <a:t>of the stack</a:t>
            </a:r>
          </a:p>
        </p:txBody>
      </p:sp>
      <p:sp>
        <p:nvSpPr>
          <p:cNvPr id="5156" name="Line 48"/>
          <p:cNvSpPr>
            <a:spLocks noChangeShapeType="1"/>
          </p:cNvSpPr>
          <p:nvPr/>
        </p:nvSpPr>
        <p:spPr bwMode="auto">
          <a:xfrm>
            <a:off x="5060951" y="1503364"/>
            <a:ext cx="360363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Text Box 49"/>
          <p:cNvSpPr txBox="1">
            <a:spLocks noChangeArrowheads="1"/>
          </p:cNvSpPr>
          <p:nvPr/>
        </p:nvSpPr>
        <p:spPr bwMode="auto">
          <a:xfrm>
            <a:off x="4078289" y="1165225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</a:rPr>
              <a:t>t</a:t>
            </a:r>
            <a:r>
              <a:rPr lang="en-US" dirty="0" smtClean="0">
                <a:solidFill>
                  <a:srgbClr val="CC3300"/>
                </a:solidFill>
              </a:rPr>
              <a:t>op</a:t>
            </a:r>
            <a:r>
              <a:rPr lang="en-US" dirty="0" smtClean="0"/>
              <a:t> </a:t>
            </a:r>
            <a:r>
              <a:rPr lang="en-US" dirty="0"/>
              <a:t>of the stack</a:t>
            </a:r>
          </a:p>
        </p:txBody>
      </p:sp>
      <p:sp>
        <p:nvSpPr>
          <p:cNvPr id="5158" name="Line 50"/>
          <p:cNvSpPr>
            <a:spLocks noChangeShapeType="1"/>
          </p:cNvSpPr>
          <p:nvPr/>
        </p:nvSpPr>
        <p:spPr bwMode="auto">
          <a:xfrm>
            <a:off x="7827963" y="1262064"/>
            <a:ext cx="360362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Text Box 51"/>
          <p:cNvSpPr txBox="1">
            <a:spLocks noChangeArrowheads="1"/>
          </p:cNvSpPr>
          <p:nvPr/>
        </p:nvSpPr>
        <p:spPr bwMode="auto">
          <a:xfrm>
            <a:off x="6965951" y="949325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</a:rPr>
              <a:t>t</a:t>
            </a:r>
            <a:r>
              <a:rPr lang="en-US" dirty="0" smtClean="0">
                <a:solidFill>
                  <a:srgbClr val="CC3300"/>
                </a:solidFill>
              </a:rPr>
              <a:t>op</a:t>
            </a:r>
            <a:r>
              <a:rPr lang="en-US" dirty="0" smtClean="0"/>
              <a:t> </a:t>
            </a:r>
            <a:r>
              <a:rPr lang="en-US" dirty="0"/>
              <a:t>of the stack</a:t>
            </a:r>
          </a:p>
        </p:txBody>
      </p:sp>
    </p:spTree>
    <p:extLst>
      <p:ext uri="{BB962C8B-B14F-4D97-AF65-F5344CB8AC3E}">
        <p14:creationId xmlns:p14="http://schemas.microsoft.com/office/powerpoint/2010/main" val="1984254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107"/>
          <p:cNvGrpSpPr>
            <a:grpSpLocks/>
          </p:cNvGrpSpPr>
          <p:nvPr/>
        </p:nvGrpSpPr>
        <p:grpSpPr bwMode="auto">
          <a:xfrm>
            <a:off x="2058988" y="1192214"/>
            <a:ext cx="1401762" cy="2320925"/>
            <a:chOff x="534988" y="1191497"/>
            <a:chExt cx="1402049" cy="2322314"/>
          </a:xfrm>
        </p:grpSpPr>
        <p:sp>
          <p:nvSpPr>
            <p:cNvPr id="3077" name="Rectangle 199"/>
            <p:cNvSpPr>
              <a:spLocks noChangeArrowheads="1"/>
            </p:cNvSpPr>
            <p:nvPr/>
          </p:nvSpPr>
          <p:spPr bwMode="auto">
            <a:xfrm>
              <a:off x="544515" y="1490126"/>
              <a:ext cx="1305192" cy="1653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93968" y="2527383"/>
              <a:ext cx="401719" cy="30657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20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22516" y="2824424"/>
              <a:ext cx="674826" cy="3081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4988" y="1901534"/>
              <a:ext cx="460476" cy="3079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 smtClean="0"/>
                <a:t>top</a:t>
              </a:r>
              <a:endParaRPr lang="en-US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293968" y="2219224"/>
              <a:ext cx="401719" cy="30657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293968" y="1911064"/>
              <a:ext cx="401719" cy="30815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3</a:t>
              </a:r>
            </a:p>
          </p:txBody>
        </p:sp>
        <p:cxnSp>
          <p:nvCxnSpPr>
            <p:cNvPr id="33894" name="Straight Arrow Connector 147"/>
            <p:cNvCxnSpPr>
              <a:cxnSpLocks noChangeShapeType="1"/>
              <a:endCxn id="146" idx="1"/>
            </p:cNvCxnSpPr>
            <p:nvPr/>
          </p:nvCxnSpPr>
          <p:spPr bwMode="auto">
            <a:xfrm flipV="1">
              <a:off x="944563" y="2064622"/>
              <a:ext cx="34925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5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749300" y="2270997"/>
              <a:ext cx="10890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6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1150937" y="2280522"/>
              <a:ext cx="10890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2" name="TextBox 201"/>
            <p:cNvSpPr txBox="1"/>
            <p:nvPr/>
          </p:nvSpPr>
          <p:spPr>
            <a:xfrm>
              <a:off x="627082" y="3205652"/>
              <a:ext cx="1309955" cy="3081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Push: 20, 2, 3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006572" y="1191497"/>
              <a:ext cx="396956" cy="3081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(1)</a:t>
              </a:r>
            </a:p>
          </p:txBody>
        </p:sp>
      </p:grp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3794126" y="1192213"/>
            <a:ext cx="1431925" cy="2773362"/>
            <a:chOff x="2270125" y="1191497"/>
            <a:chExt cx="1431199" cy="2773839"/>
          </a:xfrm>
        </p:grpSpPr>
        <p:sp>
          <p:nvSpPr>
            <p:cNvPr id="3076" name="Rectangle 200"/>
            <p:cNvSpPr>
              <a:spLocks noChangeArrowheads="1"/>
            </p:cNvSpPr>
            <p:nvPr/>
          </p:nvSpPr>
          <p:spPr bwMode="auto">
            <a:xfrm>
              <a:off x="2281232" y="1499525"/>
              <a:ext cx="1304263" cy="1654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030152" y="2528402"/>
              <a:ext cx="401433" cy="30644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20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958751" y="2825315"/>
              <a:ext cx="674346" cy="3080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030152" y="2218786"/>
              <a:ext cx="401433" cy="3080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6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270125" y="2188618"/>
              <a:ext cx="460149" cy="3078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top</a:t>
              </a:r>
            </a:p>
          </p:txBody>
        </p:sp>
        <p:cxnSp>
          <p:nvCxnSpPr>
            <p:cNvPr id="33883" name="Straight Arrow Connector 194"/>
            <p:cNvCxnSpPr>
              <a:cxnSpLocks noChangeShapeType="1"/>
            </p:cNvCxnSpPr>
            <p:nvPr/>
          </p:nvCxnSpPr>
          <p:spPr bwMode="auto">
            <a:xfrm flipV="1">
              <a:off x="2681288" y="2351959"/>
              <a:ext cx="3492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84" name="Straight Connector 195"/>
            <p:cNvCxnSpPr>
              <a:cxnSpLocks noChangeShapeType="1"/>
            </p:cNvCxnSpPr>
            <p:nvPr/>
          </p:nvCxnSpPr>
          <p:spPr bwMode="auto">
            <a:xfrm rot="5400000">
              <a:off x="2486025" y="2259885"/>
              <a:ext cx="10890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85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2887662" y="2270997"/>
              <a:ext cx="10890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" name="TextBox 202"/>
            <p:cNvSpPr txBox="1"/>
            <p:nvPr/>
          </p:nvSpPr>
          <p:spPr>
            <a:xfrm>
              <a:off x="2332007" y="3227022"/>
              <a:ext cx="1369317" cy="7383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Pop 3, 2</a:t>
              </a:r>
            </a:p>
            <a:p>
              <a:pPr>
                <a:defRPr/>
              </a:pPr>
              <a:r>
                <a:rPr lang="en-US" sz="1400" dirty="0"/>
                <a:t>Compute 3 * 2</a:t>
              </a:r>
            </a:p>
            <a:p>
              <a:pPr>
                <a:defRPr/>
              </a:pPr>
              <a:r>
                <a:rPr lang="en-US" sz="1400" dirty="0"/>
                <a:t>Push 6     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701706" y="1191497"/>
              <a:ext cx="425234" cy="3080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(2)</a:t>
              </a:r>
            </a:p>
          </p:txBody>
        </p:sp>
      </p:grp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480051" y="1192214"/>
            <a:ext cx="1520825" cy="2752725"/>
            <a:chOff x="3956050" y="1191497"/>
            <a:chExt cx="1521074" cy="2753201"/>
          </a:xfrm>
        </p:grpSpPr>
        <p:sp>
          <p:nvSpPr>
            <p:cNvPr id="3075" name="Rectangle 203"/>
            <p:cNvSpPr>
              <a:spLocks noChangeArrowheads="1"/>
            </p:cNvSpPr>
            <p:nvPr/>
          </p:nvSpPr>
          <p:spPr bwMode="auto">
            <a:xfrm>
              <a:off x="3976691" y="1489999"/>
              <a:ext cx="1305139" cy="16544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705473" y="2517288"/>
              <a:ext cx="401704" cy="3080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26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634024" y="2815790"/>
              <a:ext cx="674797" cy="3080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cxnSp>
          <p:nvCxnSpPr>
            <p:cNvPr id="33872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160837" y="2270997"/>
              <a:ext cx="10890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73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562475" y="2280522"/>
              <a:ext cx="10890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" name="TextBox 204"/>
            <p:cNvSpPr txBox="1"/>
            <p:nvPr/>
          </p:nvSpPr>
          <p:spPr>
            <a:xfrm>
              <a:off x="3956050" y="2476006"/>
              <a:ext cx="460457" cy="3078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top</a:t>
              </a:r>
            </a:p>
          </p:txBody>
        </p:sp>
        <p:cxnSp>
          <p:nvCxnSpPr>
            <p:cNvPr id="33875" name="Straight Arrow Connector 205"/>
            <p:cNvCxnSpPr>
              <a:cxnSpLocks noChangeShapeType="1"/>
            </p:cNvCxnSpPr>
            <p:nvPr/>
          </p:nvCxnSpPr>
          <p:spPr bwMode="auto">
            <a:xfrm flipV="1">
              <a:off x="4367213" y="2640884"/>
              <a:ext cx="34925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" name="TextBox 206"/>
            <p:cNvSpPr txBox="1"/>
            <p:nvPr/>
          </p:nvSpPr>
          <p:spPr>
            <a:xfrm>
              <a:off x="4006858" y="3206382"/>
              <a:ext cx="1470266" cy="7383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Pop 6, 20</a:t>
              </a:r>
            </a:p>
            <a:p>
              <a:pPr>
                <a:defRPr/>
              </a:pPr>
              <a:r>
                <a:rPr lang="en-US" sz="1400" dirty="0"/>
                <a:t>Compute 6 + 20</a:t>
              </a:r>
            </a:p>
            <a:p>
              <a:pPr>
                <a:defRPr/>
              </a:pPr>
              <a:r>
                <a:rPr lang="en-US" sz="1400" dirty="0"/>
                <a:t>Push 26     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397447" y="1191497"/>
              <a:ext cx="425520" cy="3080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(3)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7215188" y="1212850"/>
            <a:ext cx="1363662" cy="2300288"/>
            <a:chOff x="5691188" y="1212134"/>
            <a:chExt cx="1364160" cy="2301677"/>
          </a:xfrm>
        </p:grpSpPr>
        <p:sp>
          <p:nvSpPr>
            <p:cNvPr id="3074" name="Rectangle 207"/>
            <p:cNvSpPr>
              <a:spLocks noChangeArrowheads="1"/>
            </p:cNvSpPr>
            <p:nvPr/>
          </p:nvSpPr>
          <p:spPr bwMode="auto">
            <a:xfrm>
              <a:off x="5691188" y="1510764"/>
              <a:ext cx="1305402" cy="16535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483639" y="2527378"/>
              <a:ext cx="400196" cy="30657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26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380415" y="2845069"/>
              <a:ext cx="674933" cy="3081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483639" y="2219217"/>
              <a:ext cx="400196" cy="30816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2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483639" y="1911056"/>
              <a:ext cx="400196" cy="30816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8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722950" y="1911056"/>
              <a:ext cx="460550" cy="307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top</a:t>
              </a:r>
            </a:p>
          </p:txBody>
        </p:sp>
        <p:cxnSp>
          <p:nvCxnSpPr>
            <p:cNvPr id="33866" name="Straight Arrow Connector 209"/>
            <p:cNvCxnSpPr>
              <a:cxnSpLocks noChangeShapeType="1"/>
            </p:cNvCxnSpPr>
            <p:nvPr/>
          </p:nvCxnSpPr>
          <p:spPr bwMode="auto">
            <a:xfrm flipV="1">
              <a:off x="6134100" y="2075734"/>
              <a:ext cx="34925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" name="TextBox 210"/>
            <p:cNvSpPr txBox="1"/>
            <p:nvPr/>
          </p:nvSpPr>
          <p:spPr>
            <a:xfrm>
              <a:off x="5927811" y="3205650"/>
              <a:ext cx="936967" cy="3081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Push 8, 2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6134262" y="1212134"/>
              <a:ext cx="425605" cy="3081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(4)</a:t>
              </a: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8859839" y="1244600"/>
            <a:ext cx="1373187" cy="2730500"/>
            <a:chOff x="7335838" y="1243884"/>
            <a:chExt cx="1372957" cy="2730977"/>
          </a:xfrm>
        </p:grpSpPr>
        <p:sp>
          <p:nvSpPr>
            <p:cNvPr id="3109" name="Rectangle 211"/>
            <p:cNvSpPr>
              <a:spLocks noChangeArrowheads="1"/>
            </p:cNvSpPr>
            <p:nvPr/>
          </p:nvSpPr>
          <p:spPr bwMode="auto">
            <a:xfrm>
              <a:off x="7345361" y="1540799"/>
              <a:ext cx="1304706" cy="16544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8137391" y="2558564"/>
              <a:ext cx="399983" cy="30802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26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8034221" y="2877707"/>
              <a:ext cx="674574" cy="3080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8137391" y="2250535"/>
              <a:ext cx="399983" cy="30802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16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7377106" y="2250535"/>
              <a:ext cx="460305" cy="3078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top</a:t>
              </a:r>
            </a:p>
          </p:txBody>
        </p:sp>
        <p:cxnSp>
          <p:nvCxnSpPr>
            <p:cNvPr id="33857" name="Straight Arrow Connector 217"/>
            <p:cNvCxnSpPr>
              <a:cxnSpLocks noChangeShapeType="1"/>
            </p:cNvCxnSpPr>
            <p:nvPr/>
          </p:nvCxnSpPr>
          <p:spPr bwMode="auto">
            <a:xfrm flipV="1">
              <a:off x="7788275" y="2413872"/>
              <a:ext cx="34925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0" name="TextBox 219"/>
            <p:cNvSpPr txBox="1"/>
            <p:nvPr/>
          </p:nvSpPr>
          <p:spPr>
            <a:xfrm>
              <a:off x="7335838" y="3236545"/>
              <a:ext cx="1369783" cy="7383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Pop 8, 2</a:t>
              </a:r>
            </a:p>
            <a:p>
              <a:pPr>
                <a:defRPr/>
              </a:pPr>
              <a:r>
                <a:rPr lang="en-US" sz="1400" dirty="0"/>
                <a:t>Compute 8 * 2</a:t>
              </a:r>
            </a:p>
            <a:p>
              <a:pPr>
                <a:defRPr/>
              </a:pPr>
              <a:r>
                <a:rPr lang="en-US" sz="1400" dirty="0"/>
                <a:t>Push 16     </a:t>
              </a:r>
              <a:endParaRPr lang="en-US" sz="16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7797723" y="1243884"/>
              <a:ext cx="425379" cy="3064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(5)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2017714" y="4038600"/>
            <a:ext cx="1362075" cy="2330450"/>
            <a:chOff x="493713" y="4037884"/>
            <a:chExt cx="1362572" cy="2331840"/>
          </a:xfrm>
        </p:grpSpPr>
        <p:sp>
          <p:nvSpPr>
            <p:cNvPr id="3119" name="Rectangle 223"/>
            <p:cNvSpPr>
              <a:spLocks noChangeArrowheads="1"/>
            </p:cNvSpPr>
            <p:nvPr/>
          </p:nvSpPr>
          <p:spPr bwMode="auto">
            <a:xfrm>
              <a:off x="503241" y="4346043"/>
              <a:ext cx="1305401" cy="16535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254402" y="5383299"/>
              <a:ext cx="400196" cy="30815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20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181351" y="5680338"/>
              <a:ext cx="674934" cy="3081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93713" y="4757451"/>
              <a:ext cx="460550" cy="3079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top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254402" y="5076728"/>
              <a:ext cx="400196" cy="30498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16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254402" y="4766982"/>
              <a:ext cx="400196" cy="30815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5</a:t>
              </a:r>
            </a:p>
          </p:txBody>
        </p:sp>
        <p:cxnSp>
          <p:nvCxnSpPr>
            <p:cNvPr id="33847" name="Straight Arrow Connector 229"/>
            <p:cNvCxnSpPr>
              <a:cxnSpLocks noChangeShapeType="1"/>
              <a:endCxn id="229" idx="1"/>
            </p:cNvCxnSpPr>
            <p:nvPr/>
          </p:nvCxnSpPr>
          <p:spPr bwMode="auto">
            <a:xfrm flipV="1">
              <a:off x="904875" y="4920534"/>
              <a:ext cx="34925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8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709612" y="5126910"/>
              <a:ext cx="10890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9" name="Straight Connector 240"/>
            <p:cNvCxnSpPr>
              <a:cxnSpLocks noChangeShapeType="1"/>
            </p:cNvCxnSpPr>
            <p:nvPr/>
          </p:nvCxnSpPr>
          <p:spPr bwMode="auto">
            <a:xfrm rot="5400000">
              <a:off x="1109662" y="5136435"/>
              <a:ext cx="10890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8" name="TextBox 247"/>
            <p:cNvSpPr txBox="1"/>
            <p:nvPr/>
          </p:nvSpPr>
          <p:spPr>
            <a:xfrm>
              <a:off x="585822" y="6061565"/>
              <a:ext cx="778159" cy="3081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Push: 5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955844" y="4037884"/>
              <a:ext cx="425605" cy="3081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(6)</a:t>
              </a:r>
            </a:p>
          </p:txBody>
        </p: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3752851" y="4059238"/>
            <a:ext cx="1503363" cy="2762250"/>
            <a:chOff x="2228850" y="4058522"/>
            <a:chExt cx="1503333" cy="2762726"/>
          </a:xfrm>
        </p:grpSpPr>
        <p:sp>
          <p:nvSpPr>
            <p:cNvPr id="3118" name="Rectangle 222"/>
            <p:cNvSpPr>
              <a:spLocks noChangeArrowheads="1"/>
            </p:cNvSpPr>
            <p:nvPr/>
          </p:nvSpPr>
          <p:spPr bwMode="auto">
            <a:xfrm>
              <a:off x="2239963" y="4357023"/>
              <a:ext cx="1304899" cy="1654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989248" y="5384312"/>
              <a:ext cx="401629" cy="3080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20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917811" y="5681227"/>
              <a:ext cx="674675" cy="3080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989248" y="5076284"/>
              <a:ext cx="401629" cy="30644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21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228850" y="5044529"/>
              <a:ext cx="460373" cy="3078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top</a:t>
              </a:r>
            </a:p>
          </p:txBody>
        </p:sp>
        <p:cxnSp>
          <p:nvCxnSpPr>
            <p:cNvPr id="33836" name="Straight Arrow Connector 242"/>
            <p:cNvCxnSpPr>
              <a:cxnSpLocks noChangeShapeType="1"/>
            </p:cNvCxnSpPr>
            <p:nvPr/>
          </p:nvCxnSpPr>
          <p:spPr bwMode="auto">
            <a:xfrm flipV="1">
              <a:off x="2640013" y="5209459"/>
              <a:ext cx="34925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7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2444750" y="5115797"/>
              <a:ext cx="10890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8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2846387" y="5126910"/>
              <a:ext cx="10890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9" name="TextBox 248"/>
            <p:cNvSpPr txBox="1"/>
            <p:nvPr/>
          </p:nvSpPr>
          <p:spPr>
            <a:xfrm>
              <a:off x="2290762" y="6082933"/>
              <a:ext cx="1441421" cy="7383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Pop 5, 16</a:t>
              </a:r>
            </a:p>
            <a:p>
              <a:pPr>
                <a:defRPr/>
              </a:pPr>
              <a:r>
                <a:rPr lang="en-US" sz="1400" dirty="0"/>
                <a:t>Compute 5 + 16</a:t>
              </a:r>
            </a:p>
            <a:p>
              <a:pPr>
                <a:defRPr/>
              </a:pPr>
              <a:r>
                <a:rPr lang="en-US" sz="1400" dirty="0"/>
                <a:t>Push 21     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2391" y="4058522"/>
              <a:ext cx="423855" cy="3080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(7)</a:t>
              </a:r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8818563" y="4089401"/>
            <a:ext cx="1587500" cy="2741613"/>
            <a:chOff x="7294563" y="4088684"/>
            <a:chExt cx="1587294" cy="2742089"/>
          </a:xfrm>
        </p:grpSpPr>
        <p:sp>
          <p:nvSpPr>
            <p:cNvPr id="3149" name="Rectangle 255"/>
            <p:cNvSpPr>
              <a:spLocks noChangeArrowheads="1"/>
            </p:cNvSpPr>
            <p:nvPr/>
          </p:nvSpPr>
          <p:spPr bwMode="auto">
            <a:xfrm>
              <a:off x="7305674" y="4396712"/>
              <a:ext cx="1303169" cy="16544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8096146" y="5414477"/>
              <a:ext cx="503173" cy="3080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110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7992972" y="5733620"/>
              <a:ext cx="674599" cy="3080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335833" y="5393836"/>
              <a:ext cx="460322" cy="3078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top</a:t>
              </a:r>
            </a:p>
          </p:txBody>
        </p:sp>
        <p:cxnSp>
          <p:nvCxnSpPr>
            <p:cNvPr id="33828" name="Straight Arrow Connector 260"/>
            <p:cNvCxnSpPr>
              <a:cxnSpLocks noChangeShapeType="1"/>
            </p:cNvCxnSpPr>
            <p:nvPr/>
          </p:nvCxnSpPr>
          <p:spPr bwMode="auto">
            <a:xfrm flipV="1">
              <a:off x="7747000" y="5557506"/>
              <a:ext cx="3492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2" name="TextBox 261"/>
            <p:cNvSpPr txBox="1"/>
            <p:nvPr/>
          </p:nvSpPr>
          <p:spPr>
            <a:xfrm>
              <a:off x="7294563" y="6092457"/>
              <a:ext cx="1587294" cy="7383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Pop 84, 26</a:t>
              </a:r>
            </a:p>
            <a:p>
              <a:pPr>
                <a:defRPr/>
              </a:pPr>
              <a:r>
                <a:rPr lang="en-US" sz="1400" dirty="0"/>
                <a:t>Compute 84 * 26</a:t>
              </a:r>
            </a:p>
            <a:p>
              <a:pPr>
                <a:defRPr/>
              </a:pPr>
              <a:r>
                <a:rPr lang="en-US" sz="1400" dirty="0"/>
                <a:t>Push 110     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56465" y="4088684"/>
              <a:ext cx="506347" cy="3080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(10)</a:t>
              </a:r>
            </a:p>
          </p:txBody>
        </p:sp>
      </p:grpSp>
      <p:grpSp>
        <p:nvGrpSpPr>
          <p:cNvPr id="10" name="Group 104"/>
          <p:cNvGrpSpPr>
            <a:grpSpLocks/>
          </p:cNvGrpSpPr>
          <p:nvPr/>
        </p:nvGrpSpPr>
        <p:grpSpPr bwMode="auto">
          <a:xfrm>
            <a:off x="5438775" y="4038600"/>
            <a:ext cx="1352550" cy="2330450"/>
            <a:chOff x="3914775" y="4037884"/>
            <a:chExt cx="1353048" cy="2331840"/>
          </a:xfrm>
        </p:grpSpPr>
        <p:sp>
          <p:nvSpPr>
            <p:cNvPr id="3117" name="Rectangle 221"/>
            <p:cNvSpPr>
              <a:spLocks noChangeArrowheads="1"/>
            </p:cNvSpPr>
            <p:nvPr/>
          </p:nvSpPr>
          <p:spPr bwMode="auto">
            <a:xfrm>
              <a:off x="3935421" y="4346043"/>
              <a:ext cx="1305405" cy="16535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4664351" y="5372179"/>
              <a:ext cx="401786" cy="30815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26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592888" y="5670807"/>
              <a:ext cx="674935" cy="3081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cxnSp>
          <p:nvCxnSpPr>
            <p:cNvPr id="33816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4119562" y="5126910"/>
              <a:ext cx="10890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7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4521200" y="5136435"/>
              <a:ext cx="10890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0" name="TextBox 249"/>
            <p:cNvSpPr txBox="1"/>
            <p:nvPr/>
          </p:nvSpPr>
          <p:spPr>
            <a:xfrm>
              <a:off x="3914775" y="4727270"/>
              <a:ext cx="460552" cy="3079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top</a:t>
              </a:r>
            </a:p>
          </p:txBody>
        </p:sp>
        <p:cxnSp>
          <p:nvCxnSpPr>
            <p:cNvPr id="33819" name="Straight Arrow Connector 250"/>
            <p:cNvCxnSpPr>
              <a:cxnSpLocks noChangeShapeType="1"/>
            </p:cNvCxnSpPr>
            <p:nvPr/>
          </p:nvCxnSpPr>
          <p:spPr bwMode="auto">
            <a:xfrm flipV="1">
              <a:off x="4325938" y="4890372"/>
              <a:ext cx="34925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2" name="TextBox 251"/>
            <p:cNvSpPr txBox="1"/>
            <p:nvPr/>
          </p:nvSpPr>
          <p:spPr>
            <a:xfrm>
              <a:off x="3965594" y="6061565"/>
              <a:ext cx="725755" cy="3081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Push 4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4397553" y="4037884"/>
              <a:ext cx="425607" cy="3081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(8)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4664351" y="5065610"/>
              <a:ext cx="401786" cy="30657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21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4664351" y="4757451"/>
              <a:ext cx="401786" cy="30815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4</a:t>
              </a:r>
            </a:p>
          </p:txBody>
        </p:sp>
      </p:grpSp>
      <p:grpSp>
        <p:nvGrpSpPr>
          <p:cNvPr id="11" name="Group 109"/>
          <p:cNvGrpSpPr>
            <a:grpSpLocks/>
          </p:cNvGrpSpPr>
          <p:nvPr/>
        </p:nvGrpSpPr>
        <p:grpSpPr bwMode="auto">
          <a:xfrm>
            <a:off x="7175500" y="4059239"/>
            <a:ext cx="1449388" cy="2751137"/>
            <a:chOff x="5651500" y="4058522"/>
            <a:chExt cx="1449436" cy="2751614"/>
          </a:xfrm>
        </p:grpSpPr>
        <p:sp>
          <p:nvSpPr>
            <p:cNvPr id="3116" name="Rectangle 220"/>
            <p:cNvSpPr>
              <a:spLocks noChangeArrowheads="1"/>
            </p:cNvSpPr>
            <p:nvPr/>
          </p:nvSpPr>
          <p:spPr bwMode="auto">
            <a:xfrm>
              <a:off x="5651500" y="4366550"/>
              <a:ext cx="1303381" cy="16544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6442101" y="5384314"/>
              <a:ext cx="400063" cy="3080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26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6338911" y="5701869"/>
              <a:ext cx="674709" cy="3080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Stack</a:t>
              </a:r>
              <a:endParaRPr lang="en-US" sz="12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442101" y="5076285"/>
              <a:ext cx="400063" cy="30644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/>
                <a:t>84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681664" y="5065172"/>
              <a:ext cx="460397" cy="3078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top</a:t>
              </a:r>
            </a:p>
          </p:txBody>
        </p:sp>
        <p:cxnSp>
          <p:nvCxnSpPr>
            <p:cNvPr id="33810" name="Straight Arrow Connector 253"/>
            <p:cNvCxnSpPr>
              <a:cxnSpLocks noChangeShapeType="1"/>
            </p:cNvCxnSpPr>
            <p:nvPr/>
          </p:nvCxnSpPr>
          <p:spPr bwMode="auto">
            <a:xfrm flipV="1">
              <a:off x="6092825" y="5230097"/>
              <a:ext cx="34925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1" name="TextBox 270"/>
            <p:cNvSpPr txBox="1"/>
            <p:nvPr/>
          </p:nvSpPr>
          <p:spPr>
            <a:xfrm>
              <a:off x="6092840" y="4058522"/>
              <a:ext cx="425464" cy="3080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(9)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651500" y="6071821"/>
              <a:ext cx="1449436" cy="7383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Pop 4, 21</a:t>
              </a:r>
            </a:p>
            <a:p>
              <a:pPr>
                <a:defRPr/>
              </a:pPr>
              <a:r>
                <a:rPr lang="en-US" sz="1400" dirty="0"/>
                <a:t>Compute 4 * 21</a:t>
              </a:r>
            </a:p>
            <a:p>
              <a:pPr>
                <a:defRPr/>
              </a:pPr>
              <a:r>
                <a:rPr lang="en-US" sz="1400" dirty="0"/>
                <a:t>Push 84     </a:t>
              </a:r>
            </a:p>
          </p:txBody>
        </p:sp>
      </p:grpSp>
      <p:sp>
        <p:nvSpPr>
          <p:cNvPr id="3380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0648" y="206375"/>
            <a:ext cx="9716519" cy="914400"/>
          </a:xfrm>
        </p:spPr>
        <p:txBody>
          <a:bodyPr/>
          <a:lstStyle/>
          <a:p>
            <a:r>
              <a:rPr lang="en-US" altLang="en-US" sz="3600" dirty="0"/>
              <a:t>Steps in evaluating the postfix expression: 20  2  3  *  +  2  8  *  5  +  4  *  +</a:t>
            </a:r>
          </a:p>
        </p:txBody>
      </p:sp>
    </p:spTree>
    <p:extLst>
      <p:ext uri="{BB962C8B-B14F-4D97-AF65-F5344CB8AC3E}">
        <p14:creationId xmlns:p14="http://schemas.microsoft.com/office/powerpoint/2010/main" val="406189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177" y="296563"/>
            <a:ext cx="11481759" cy="698500"/>
          </a:xfrm>
        </p:spPr>
        <p:txBody>
          <a:bodyPr/>
          <a:lstStyle/>
          <a:p>
            <a:r>
              <a:rPr lang="en-US" altLang="en-US" dirty="0" smtClean="0"/>
              <a:t>Stack ADT in different OOPLs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40049"/>
              </p:ext>
            </p:extLst>
          </p:nvPr>
        </p:nvGraphicFramePr>
        <p:xfrm>
          <a:off x="3724693" y="1561381"/>
          <a:ext cx="4670725" cy="2377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2853"/>
                <a:gridCol w="3027872"/>
              </a:tblGrid>
              <a:tr h="17610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OOPL</a:t>
                      </a:r>
                      <a:endParaRPr lang="en-US" sz="2000" dirty="0"/>
                    </a:p>
                  </a:txBody>
                  <a:tcPr marL="91423" marR="91423" marT="45722" marB="457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C++</a:t>
                      </a:r>
                    </a:p>
                  </a:txBody>
                  <a:tcPr marL="91423" marR="91423" marT="45722" marB="457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Java</a:t>
                      </a:r>
                    </a:p>
                  </a:txBody>
                  <a:tcPr marL="91423" marR="91423" marT="45722" marB="457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C#</a:t>
                      </a:r>
                    </a:p>
                  </a:txBody>
                  <a:tcPr marL="91423" marR="91423" marT="45722" marB="457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Python</a:t>
                      </a:r>
                    </a:p>
                  </a:txBody>
                  <a:tcPr marL="91423" marR="91423" marT="45722" marB="4572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JavaScript</a:t>
                      </a:r>
                    </a:p>
                  </a:txBody>
                  <a:tcPr marL="91423" marR="91423" marT="45722" marB="4572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7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20: Valid Parenthesis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500722" y="839788"/>
            <a:ext cx="11222576" cy="53959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/>
              <a:t>You are given a math expression that consists of the following parenthesis: ()[]{}.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Write a function that tests whether the given expression is well-formed.</a:t>
            </a:r>
          </a:p>
          <a:p>
            <a:pPr>
              <a:defRPr/>
            </a:pPr>
            <a:r>
              <a:rPr lang="en-US" dirty="0"/>
              <a:t>For example:</a:t>
            </a:r>
          </a:p>
          <a:p>
            <a:pPr lvl="1">
              <a:defRPr/>
            </a:pPr>
            <a:r>
              <a:rPr lang="en-US" dirty="0"/>
              <a:t> {(</a:t>
            </a:r>
            <a:r>
              <a:rPr lang="en-US" dirty="0" err="1"/>
              <a:t>a+b</a:t>
            </a:r>
            <a:r>
              <a:rPr lang="en-US" dirty="0"/>
              <a:t>)-[</a:t>
            </a:r>
            <a:r>
              <a:rPr lang="en-US" dirty="0" err="1"/>
              <a:t>c+d</a:t>
            </a:r>
            <a:r>
              <a:rPr lang="en-US" dirty="0"/>
              <a:t>]} is well-formed</a:t>
            </a:r>
          </a:p>
          <a:p>
            <a:pPr lvl="1">
              <a:defRPr/>
            </a:pP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)-[</a:t>
            </a:r>
            <a:r>
              <a:rPr lang="en-US" dirty="0" err="1"/>
              <a:t>c+d</a:t>
            </a:r>
            <a:r>
              <a:rPr lang="en-US" dirty="0"/>
              <a:t>*(e-f])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well-formed</a:t>
            </a:r>
          </a:p>
          <a:p>
            <a:pPr marL="514350" indent="-457200">
              <a:defRPr/>
            </a:pPr>
            <a:endParaRPr lang="en-US" altLang="en-US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5804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Valid Parenthesis – An idea</a:t>
            </a:r>
          </a:p>
        </p:txBody>
      </p:sp>
      <p:sp>
        <p:nvSpPr>
          <p:cNvPr id="24579" name="Rectangle 3"/>
          <p:cNvSpPr txBox="1">
            <a:spLocks noChangeArrowheads="1"/>
          </p:cNvSpPr>
          <p:nvPr/>
        </p:nvSpPr>
        <p:spPr bwMode="auto">
          <a:xfrm>
            <a:off x="439947" y="1027113"/>
            <a:ext cx="11378242" cy="5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An idea that almost works but does not:</a:t>
            </a:r>
          </a:p>
          <a:p>
            <a:pPr lvl="1"/>
            <a:r>
              <a:rPr lang="en-US" altLang="en-US" dirty="0"/>
              <a:t>Simply count the number of times each parenthesis occurs</a:t>
            </a:r>
          </a:p>
          <a:p>
            <a:pPr lvl="2"/>
            <a:r>
              <a:rPr lang="en-US" altLang="en-US" dirty="0"/>
              <a:t>When you see an opening parenthesis, increment its count</a:t>
            </a:r>
          </a:p>
          <a:p>
            <a:pPr lvl="2"/>
            <a:r>
              <a:rPr lang="en-US" altLang="en-US" dirty="0"/>
              <a:t>When you see a closing parenthesis, decrement its count</a:t>
            </a:r>
          </a:p>
          <a:p>
            <a:pPr lvl="2"/>
            <a:r>
              <a:rPr lang="en-US" altLang="en-US" dirty="0"/>
              <a:t>At no point in time, the value of a count can be less than 0. That is, a parenthesis must be opened before it is closed</a:t>
            </a:r>
          </a:p>
          <a:p>
            <a:pPr lvl="2"/>
            <a:r>
              <a:rPr lang="en-US" altLang="en-US" dirty="0"/>
              <a:t>When the expression is done, all counts must be 0</a:t>
            </a:r>
          </a:p>
          <a:p>
            <a:pPr lvl="1"/>
            <a:r>
              <a:rPr lang="en-US" altLang="en-US" dirty="0"/>
              <a:t>E.g. {(</a:t>
            </a:r>
            <a:r>
              <a:rPr lang="en-US" altLang="en-US" dirty="0" err="1"/>
              <a:t>a+b</a:t>
            </a:r>
            <a:r>
              <a:rPr lang="en-US" altLang="en-US" dirty="0"/>
              <a:t>)-[</a:t>
            </a:r>
            <a:r>
              <a:rPr lang="en-US" altLang="en-US" dirty="0" err="1"/>
              <a:t>c+d</a:t>
            </a:r>
            <a:r>
              <a:rPr lang="en-US" altLang="en-US" dirty="0"/>
              <a:t>]}</a:t>
            </a:r>
          </a:p>
          <a:p>
            <a:pPr lvl="1"/>
            <a:r>
              <a:rPr lang="en-US" altLang="en-US" dirty="0"/>
              <a:t>‘(‘ = 0</a:t>
            </a:r>
          </a:p>
          <a:p>
            <a:pPr lvl="1"/>
            <a:r>
              <a:rPr lang="en-US" altLang="en-US" dirty="0"/>
              <a:t>‘[’ = 0</a:t>
            </a:r>
          </a:p>
          <a:p>
            <a:pPr lvl="1"/>
            <a:r>
              <a:rPr lang="en-US" altLang="en-US" dirty="0"/>
              <a:t>‘{’ = 0</a:t>
            </a:r>
          </a:p>
          <a:p>
            <a:pPr lvl="1"/>
            <a:r>
              <a:rPr lang="en-US" altLang="en-US" dirty="0"/>
              <a:t>E.g. (</a:t>
            </a:r>
            <a:r>
              <a:rPr lang="en-US" altLang="en-US" dirty="0" err="1"/>
              <a:t>a+b</a:t>
            </a:r>
            <a:r>
              <a:rPr lang="en-US" altLang="en-US" dirty="0"/>
              <a:t>)-[</a:t>
            </a:r>
            <a:r>
              <a:rPr lang="en-US" altLang="en-US" dirty="0" err="1"/>
              <a:t>c+d</a:t>
            </a:r>
            <a:r>
              <a:rPr lang="en-US" altLang="en-US" dirty="0"/>
              <a:t>*(e-f])</a:t>
            </a:r>
          </a:p>
        </p:txBody>
      </p:sp>
    </p:spTree>
    <p:extLst>
      <p:ext uri="{BB962C8B-B14F-4D97-AF65-F5344CB8AC3E}">
        <p14:creationId xmlns:p14="http://schemas.microsoft.com/office/powerpoint/2010/main" val="1403737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Valid Parenthesis - Solution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91705" y="1027113"/>
            <a:ext cx="11240219" cy="5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Use a stack</a:t>
            </a:r>
          </a:p>
          <a:p>
            <a:r>
              <a:rPr lang="en-US" altLang="en-US" dirty="0"/>
              <a:t>When you see an opening parenthesis, push it to stack</a:t>
            </a:r>
          </a:p>
          <a:p>
            <a:pPr lvl="1"/>
            <a:r>
              <a:rPr lang="en-US" altLang="en-US" dirty="0"/>
              <a:t>i.e., {, (, [ </a:t>
            </a:r>
            <a:r>
              <a:rPr lang="en-US" altLang="en-US" dirty="0">
                <a:sym typeface="Wingdings" panose="05000000000000000000" pitchFamily="2" charset="2"/>
              </a:rPr>
              <a:t> Push to stack</a:t>
            </a:r>
            <a:endParaRPr lang="en-US" altLang="en-US" dirty="0"/>
          </a:p>
          <a:p>
            <a:r>
              <a:rPr lang="en-US" altLang="en-US" dirty="0"/>
              <a:t>When you see a closing parenthesis, pop the item at the top of the stack. This item must be the opening parenthesis for this closing parenthesis.</a:t>
            </a:r>
          </a:p>
          <a:p>
            <a:pPr lvl="1"/>
            <a:r>
              <a:rPr lang="en-US" altLang="en-US" dirty="0"/>
              <a:t>i.e.., }, ), ] </a:t>
            </a:r>
            <a:r>
              <a:rPr lang="en-US" altLang="en-US" dirty="0">
                <a:sym typeface="Wingdings" panose="05000000000000000000" pitchFamily="2" charset="2"/>
              </a:rPr>
              <a:t> Pop the stack: Must match the closing parenthesis</a:t>
            </a:r>
            <a:endParaRPr lang="en-US" altLang="en-US" dirty="0"/>
          </a:p>
          <a:p>
            <a:r>
              <a:rPr lang="en-US" altLang="en-US" dirty="0"/>
              <a:t>When the expression is done, the stack must be empty</a:t>
            </a:r>
          </a:p>
        </p:txBody>
      </p:sp>
    </p:spTree>
    <p:extLst>
      <p:ext uri="{BB962C8B-B14F-4D97-AF65-F5344CB8AC3E}">
        <p14:creationId xmlns:p14="http://schemas.microsoft.com/office/powerpoint/2010/main" val="304130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Valid Parenthesis – Ex. Run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1601788" y="1027113"/>
            <a:ext cx="8921750" cy="628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en-US" dirty="0"/>
              <a:t>{(</a:t>
            </a:r>
            <a:r>
              <a:rPr lang="en-US" dirty="0" err="1"/>
              <a:t>a+b</a:t>
            </a:r>
            <a:r>
              <a:rPr lang="en-US" dirty="0"/>
              <a:t>)-[</a:t>
            </a:r>
            <a:r>
              <a:rPr lang="en-US" dirty="0" err="1"/>
              <a:t>c+d</a:t>
            </a:r>
            <a:r>
              <a:rPr lang="en-US" dirty="0"/>
              <a:t>]}</a:t>
            </a:r>
            <a:endParaRPr lang="en-US" altLang="en-US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01788" y="3967164"/>
            <a:ext cx="8921750" cy="630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)-[</a:t>
            </a:r>
            <a:r>
              <a:rPr lang="en-US" dirty="0" err="1"/>
              <a:t>c+d</a:t>
            </a:r>
            <a:r>
              <a:rPr lang="en-US" dirty="0"/>
              <a:t>*(e-f])</a:t>
            </a:r>
            <a:endParaRPr lang="en-US" altLang="en-US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26629" name="Group 7"/>
          <p:cNvGrpSpPr>
            <a:grpSpLocks/>
          </p:cNvGrpSpPr>
          <p:nvPr/>
        </p:nvGrpSpPr>
        <p:grpSpPr bwMode="auto">
          <a:xfrm>
            <a:off x="3505200" y="1706564"/>
            <a:ext cx="603250" cy="1379537"/>
            <a:chOff x="414068" y="1997300"/>
            <a:chExt cx="603849" cy="1380226"/>
          </a:xfrm>
        </p:grpSpPr>
        <p:cxnSp>
          <p:nvCxnSpPr>
            <p:cNvPr id="26716" name="Straight Connector 2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17" name="Straight Connector 6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18" name="Straight Connector 5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30" name="Group 11"/>
          <p:cNvGrpSpPr>
            <a:grpSpLocks/>
          </p:cNvGrpSpPr>
          <p:nvPr/>
        </p:nvGrpSpPr>
        <p:grpSpPr bwMode="auto">
          <a:xfrm>
            <a:off x="4460875" y="1706564"/>
            <a:ext cx="604838" cy="1379537"/>
            <a:chOff x="414068" y="1997300"/>
            <a:chExt cx="603849" cy="1380226"/>
          </a:xfrm>
        </p:grpSpPr>
        <p:cxnSp>
          <p:nvCxnSpPr>
            <p:cNvPr id="26713" name="Straight Connector 12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14" name="Straight Connector 13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15" name="Straight Connector 14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Rectangle 15"/>
          <p:cNvSpPr/>
          <p:nvPr/>
        </p:nvSpPr>
        <p:spPr>
          <a:xfrm>
            <a:off x="4638676" y="2611438"/>
            <a:ext cx="327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{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60826" y="2211389"/>
            <a:ext cx="4683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26633" name="Group 22"/>
          <p:cNvGrpSpPr>
            <a:grpSpLocks/>
          </p:cNvGrpSpPr>
          <p:nvPr/>
        </p:nvGrpSpPr>
        <p:grpSpPr bwMode="auto">
          <a:xfrm>
            <a:off x="5365750" y="1706564"/>
            <a:ext cx="604838" cy="1379537"/>
            <a:chOff x="414068" y="1997300"/>
            <a:chExt cx="603849" cy="1380226"/>
          </a:xfrm>
        </p:grpSpPr>
        <p:cxnSp>
          <p:nvCxnSpPr>
            <p:cNvPr id="26710" name="Straight Connector 23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11" name="Straight Connector 24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12" name="Straight Connector 25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Rectangle 26"/>
          <p:cNvSpPr/>
          <p:nvPr/>
        </p:nvSpPr>
        <p:spPr>
          <a:xfrm>
            <a:off x="5543551" y="2611438"/>
            <a:ext cx="327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{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65701" y="2211389"/>
            <a:ext cx="4683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26636" name="Group 28"/>
          <p:cNvGrpSpPr>
            <a:grpSpLocks/>
          </p:cNvGrpSpPr>
          <p:nvPr/>
        </p:nvGrpSpPr>
        <p:grpSpPr bwMode="auto">
          <a:xfrm>
            <a:off x="6270625" y="1706564"/>
            <a:ext cx="604838" cy="1379537"/>
            <a:chOff x="414068" y="1997300"/>
            <a:chExt cx="603849" cy="1380226"/>
          </a:xfrm>
        </p:grpSpPr>
        <p:cxnSp>
          <p:nvCxnSpPr>
            <p:cNvPr id="26707" name="Straight Connector 29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8" name="Straight Connector 30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9" name="Straight Connector 31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" name="Rectangle 32"/>
          <p:cNvSpPr/>
          <p:nvPr/>
        </p:nvSpPr>
        <p:spPr>
          <a:xfrm>
            <a:off x="6448426" y="2611438"/>
            <a:ext cx="327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{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70576" y="2211389"/>
            <a:ext cx="4683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26639" name="Group 34"/>
          <p:cNvGrpSpPr>
            <a:grpSpLocks/>
          </p:cNvGrpSpPr>
          <p:nvPr/>
        </p:nvGrpSpPr>
        <p:grpSpPr bwMode="auto">
          <a:xfrm>
            <a:off x="7175500" y="1706564"/>
            <a:ext cx="604838" cy="1379537"/>
            <a:chOff x="414068" y="1997300"/>
            <a:chExt cx="603849" cy="1380226"/>
          </a:xfrm>
        </p:grpSpPr>
        <p:cxnSp>
          <p:nvCxnSpPr>
            <p:cNvPr id="26704" name="Straight Connector 35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5" name="Straight Connector 36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6" name="Straight Connector 37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Rectangle 38"/>
          <p:cNvSpPr/>
          <p:nvPr/>
        </p:nvSpPr>
        <p:spPr>
          <a:xfrm>
            <a:off x="7353301" y="2611438"/>
            <a:ext cx="327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{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75451" y="2211389"/>
            <a:ext cx="4683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26642" name="Group 40"/>
          <p:cNvGrpSpPr>
            <a:grpSpLocks/>
          </p:cNvGrpSpPr>
          <p:nvPr/>
        </p:nvGrpSpPr>
        <p:grpSpPr bwMode="auto">
          <a:xfrm>
            <a:off x="8080375" y="1706564"/>
            <a:ext cx="604838" cy="1379537"/>
            <a:chOff x="414068" y="1997300"/>
            <a:chExt cx="603849" cy="1380226"/>
          </a:xfrm>
        </p:grpSpPr>
        <p:cxnSp>
          <p:nvCxnSpPr>
            <p:cNvPr id="26701" name="Straight Connector 41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2" name="Straight Connector 42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3" name="Straight Connector 43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" name="Rectangle 45"/>
          <p:cNvSpPr/>
          <p:nvPr/>
        </p:nvSpPr>
        <p:spPr>
          <a:xfrm>
            <a:off x="8258176" y="2611438"/>
            <a:ext cx="327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{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680326" y="2211389"/>
            <a:ext cx="4683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34026" y="2211389"/>
            <a:ext cx="3270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(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343776" y="2241550"/>
            <a:ext cx="32702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[</a:t>
            </a:r>
          </a:p>
        </p:txBody>
      </p:sp>
      <p:grpSp>
        <p:nvGrpSpPr>
          <p:cNvPr id="26647" name="Group 49"/>
          <p:cNvGrpSpPr>
            <a:grpSpLocks/>
          </p:cNvGrpSpPr>
          <p:nvPr/>
        </p:nvGrpSpPr>
        <p:grpSpPr bwMode="auto">
          <a:xfrm>
            <a:off x="8985250" y="1706564"/>
            <a:ext cx="604838" cy="1379537"/>
            <a:chOff x="414068" y="1997300"/>
            <a:chExt cx="603849" cy="1380226"/>
          </a:xfrm>
        </p:grpSpPr>
        <p:cxnSp>
          <p:nvCxnSpPr>
            <p:cNvPr id="26698" name="Straight Connector 50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9" name="Straight Connector 51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0" name="Straight Connector 52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" name="Rectangle 54"/>
          <p:cNvSpPr/>
          <p:nvPr/>
        </p:nvSpPr>
        <p:spPr>
          <a:xfrm>
            <a:off x="8585201" y="2211389"/>
            <a:ext cx="4683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26649" name="Group 55"/>
          <p:cNvGrpSpPr>
            <a:grpSpLocks/>
          </p:cNvGrpSpPr>
          <p:nvPr/>
        </p:nvGrpSpPr>
        <p:grpSpPr bwMode="auto">
          <a:xfrm>
            <a:off x="3455989" y="4583114"/>
            <a:ext cx="604837" cy="1379537"/>
            <a:chOff x="414068" y="1997300"/>
            <a:chExt cx="603849" cy="1380226"/>
          </a:xfrm>
        </p:grpSpPr>
        <p:cxnSp>
          <p:nvCxnSpPr>
            <p:cNvPr id="26695" name="Straight Connector 56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6" name="Straight Connector 57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7" name="Straight Connector 58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50" name="Group 59"/>
          <p:cNvGrpSpPr>
            <a:grpSpLocks/>
          </p:cNvGrpSpPr>
          <p:nvPr/>
        </p:nvGrpSpPr>
        <p:grpSpPr bwMode="auto">
          <a:xfrm>
            <a:off x="4413250" y="4583114"/>
            <a:ext cx="603250" cy="1379537"/>
            <a:chOff x="414068" y="1997300"/>
            <a:chExt cx="603849" cy="1380226"/>
          </a:xfrm>
        </p:grpSpPr>
        <p:cxnSp>
          <p:nvCxnSpPr>
            <p:cNvPr id="26692" name="Straight Connector 60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3" name="Straight Connector 61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4" name="Straight Connector 62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4" name="Rectangle 63"/>
          <p:cNvSpPr/>
          <p:nvPr/>
        </p:nvSpPr>
        <p:spPr>
          <a:xfrm>
            <a:off x="4589464" y="5487989"/>
            <a:ext cx="3270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(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11613" y="5087939"/>
            <a:ext cx="46831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26653" name="Group 65"/>
          <p:cNvGrpSpPr>
            <a:grpSpLocks/>
          </p:cNvGrpSpPr>
          <p:nvPr/>
        </p:nvGrpSpPr>
        <p:grpSpPr bwMode="auto">
          <a:xfrm>
            <a:off x="5318125" y="4583114"/>
            <a:ext cx="603250" cy="1379537"/>
            <a:chOff x="414068" y="1997300"/>
            <a:chExt cx="603849" cy="1380226"/>
          </a:xfrm>
        </p:grpSpPr>
        <p:cxnSp>
          <p:nvCxnSpPr>
            <p:cNvPr id="26689" name="Straight Connector 66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0" name="Straight Connector 67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1" name="Straight Connector 68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" name="Rectangle 70"/>
          <p:cNvSpPr/>
          <p:nvPr/>
        </p:nvSpPr>
        <p:spPr>
          <a:xfrm>
            <a:off x="4916488" y="5087939"/>
            <a:ext cx="46831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26655" name="Group 71"/>
          <p:cNvGrpSpPr>
            <a:grpSpLocks/>
          </p:cNvGrpSpPr>
          <p:nvPr/>
        </p:nvGrpSpPr>
        <p:grpSpPr bwMode="auto">
          <a:xfrm>
            <a:off x="6223000" y="4583114"/>
            <a:ext cx="603250" cy="1379537"/>
            <a:chOff x="414068" y="1997300"/>
            <a:chExt cx="603849" cy="1380226"/>
          </a:xfrm>
        </p:grpSpPr>
        <p:cxnSp>
          <p:nvCxnSpPr>
            <p:cNvPr id="26686" name="Straight Connector 72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87" name="Straight Connector 73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88" name="Straight Connector 74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" name="Rectangle 75"/>
          <p:cNvSpPr/>
          <p:nvPr/>
        </p:nvSpPr>
        <p:spPr>
          <a:xfrm>
            <a:off x="6399213" y="5487989"/>
            <a:ext cx="32861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[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821363" y="5087939"/>
            <a:ext cx="46831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26658" name="Group 77"/>
          <p:cNvGrpSpPr>
            <a:grpSpLocks/>
          </p:cNvGrpSpPr>
          <p:nvPr/>
        </p:nvGrpSpPr>
        <p:grpSpPr bwMode="auto">
          <a:xfrm>
            <a:off x="7127875" y="4583114"/>
            <a:ext cx="603250" cy="1379537"/>
            <a:chOff x="414068" y="1997300"/>
            <a:chExt cx="603849" cy="1380226"/>
          </a:xfrm>
        </p:grpSpPr>
        <p:cxnSp>
          <p:nvCxnSpPr>
            <p:cNvPr id="26683" name="Straight Connector 78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84" name="Straight Connector 79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85" name="Straight Connector 80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" name="Rectangle 81"/>
          <p:cNvSpPr/>
          <p:nvPr/>
        </p:nvSpPr>
        <p:spPr>
          <a:xfrm>
            <a:off x="7304088" y="5487989"/>
            <a:ext cx="3302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[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726238" y="5087939"/>
            <a:ext cx="4699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26661" name="Group 83"/>
          <p:cNvGrpSpPr>
            <a:grpSpLocks/>
          </p:cNvGrpSpPr>
          <p:nvPr/>
        </p:nvGrpSpPr>
        <p:grpSpPr bwMode="auto">
          <a:xfrm>
            <a:off x="8032750" y="4583114"/>
            <a:ext cx="603250" cy="1379537"/>
            <a:chOff x="414068" y="1997300"/>
            <a:chExt cx="603849" cy="1380226"/>
          </a:xfrm>
        </p:grpSpPr>
        <p:cxnSp>
          <p:nvCxnSpPr>
            <p:cNvPr id="26680" name="Straight Connector 84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81" name="Straight Connector 85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82" name="Straight Connector 86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9" name="Rectangle 88"/>
          <p:cNvSpPr/>
          <p:nvPr/>
        </p:nvSpPr>
        <p:spPr>
          <a:xfrm>
            <a:off x="7631113" y="5087939"/>
            <a:ext cx="4699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296151" y="5118100"/>
            <a:ext cx="32702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(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151813" y="5502275"/>
            <a:ext cx="3286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[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142288" y="5132389"/>
            <a:ext cx="32861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(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546601" y="6099175"/>
            <a:ext cx="32702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(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448301" y="6102350"/>
            <a:ext cx="327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350001" y="6099175"/>
            <a:ext cx="32861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[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248526" y="6089650"/>
            <a:ext cx="327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(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137526" y="6065838"/>
            <a:ext cx="3286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FF0000"/>
                </a:solidFill>
                <a:sym typeface="Wingdings" panose="05000000000000000000" pitchFamily="2" charset="2"/>
              </a:rPr>
              <a:t>]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466139" y="6053139"/>
            <a:ext cx="1335087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FF0000"/>
                </a:solidFill>
                <a:sym typeface="Wingdings" panose="05000000000000000000" pitchFamily="2" charset="2"/>
              </a:rPr>
              <a:t>Mismatch!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38676" y="3173413"/>
            <a:ext cx="327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{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540376" y="3175000"/>
            <a:ext cx="32702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(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442076" y="3173413"/>
            <a:ext cx="327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339013" y="3162300"/>
            <a:ext cx="330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[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229601" y="3138489"/>
            <a:ext cx="3286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ym typeface="Wingdings" panose="05000000000000000000" pitchFamily="2" charset="2"/>
              </a:rPr>
              <a:t>]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118600" y="3162300"/>
            <a:ext cx="330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557463" y="3152775"/>
            <a:ext cx="8255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Expr: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533650" y="6089650"/>
            <a:ext cx="8255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Expr:</a:t>
            </a:r>
          </a:p>
        </p:txBody>
      </p:sp>
    </p:spTree>
    <p:extLst>
      <p:ext uri="{BB962C8B-B14F-4D97-AF65-F5344CB8AC3E}">
        <p14:creationId xmlns:p14="http://schemas.microsoft.com/office/powerpoint/2010/main" val="330467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389" y="161925"/>
            <a:ext cx="8207375" cy="814388"/>
          </a:xfrm>
        </p:spPr>
        <p:txBody>
          <a:bodyPr/>
          <a:lstStyle/>
          <a:p>
            <a:r>
              <a:rPr lang="en-US" altLang="en-US" sz="3600" dirty="0" smtClean="0"/>
              <a:t>Valid Parenthesis – Java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90" y="976313"/>
            <a:ext cx="6816962" cy="544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37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540" y="141288"/>
            <a:ext cx="11697418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150</a:t>
            </a:r>
            <a:r>
              <a:rPr lang="en-US" altLang="en-US" sz="3600" dirty="0"/>
              <a:t>. Evaluate Reverse Polish Notation</a:t>
            </a:r>
            <a:endParaRPr lang="en-US" altLang="en-US" sz="3600" dirty="0" smtClean="0"/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379562" y="839788"/>
            <a:ext cx="11464506" cy="358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Evaluate the value of an arithmetic expression in Reverse Polish </a:t>
            </a:r>
            <a:r>
              <a:rPr lang="en-US" altLang="en-US" dirty="0" smtClean="0"/>
              <a:t>Notation</a:t>
            </a:r>
          </a:p>
          <a:p>
            <a:pPr lvl="1"/>
            <a:r>
              <a:rPr lang="en-US" altLang="en-US" dirty="0" smtClean="0"/>
              <a:t>Valid </a:t>
            </a:r>
            <a:r>
              <a:rPr lang="en-US" altLang="en-US" dirty="0"/>
              <a:t>operators are +, -, *, and /. Each operand may be an integer or another </a:t>
            </a:r>
            <a:r>
              <a:rPr lang="en-US" altLang="en-US" dirty="0" smtClean="0"/>
              <a:t>expression</a:t>
            </a:r>
          </a:p>
          <a:p>
            <a:pPr lvl="1"/>
            <a:r>
              <a:rPr lang="en-US" altLang="en-US" dirty="0" smtClean="0"/>
              <a:t>Note </a:t>
            </a:r>
            <a:r>
              <a:rPr lang="en-US" altLang="en-US" dirty="0"/>
              <a:t>that division between two integers should truncate toward </a:t>
            </a:r>
            <a:r>
              <a:rPr lang="en-US" altLang="en-US" dirty="0" smtClean="0"/>
              <a:t>zero</a:t>
            </a:r>
          </a:p>
          <a:p>
            <a:pPr lvl="1"/>
            <a:r>
              <a:rPr lang="en-US" altLang="en-US" dirty="0" smtClean="0"/>
              <a:t>It </a:t>
            </a:r>
            <a:r>
              <a:rPr lang="en-US" altLang="en-US" dirty="0"/>
              <a:t>is guaranteed that the given RPN expression is always valid. That means the expression would always evaluate to a result, and there will not be any division by zero operation.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46" y="4612675"/>
            <a:ext cx="4496079" cy="1684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436" y="4612676"/>
            <a:ext cx="4499674" cy="168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96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155: Min Stack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120769" y="1027113"/>
            <a:ext cx="11878573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Design a stack with the operations: </a:t>
            </a:r>
          </a:p>
          <a:p>
            <a:pPr lvl="1">
              <a:defRPr/>
            </a:pPr>
            <a:r>
              <a:rPr lang="en-US" dirty="0" smtClean="0"/>
              <a:t>Has the usual </a:t>
            </a:r>
            <a:r>
              <a:rPr lang="en-US" dirty="0" smtClean="0">
                <a:solidFill>
                  <a:srgbClr val="FF0000"/>
                </a:solidFill>
              </a:rPr>
              <a:t>push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0000"/>
                </a:solidFill>
              </a:rPr>
              <a:t>pop</a:t>
            </a:r>
            <a:r>
              <a:rPr lang="en-US" dirty="0" smtClean="0"/>
              <a:t> operations</a:t>
            </a:r>
          </a:p>
          <a:p>
            <a:pPr lvl="1">
              <a:defRPr/>
            </a:pPr>
            <a:r>
              <a:rPr lang="en-US" dirty="0" smtClean="0"/>
              <a:t>Has an additional method </a:t>
            </a:r>
            <a:r>
              <a:rPr lang="en-US" dirty="0" smtClean="0">
                <a:solidFill>
                  <a:srgbClr val="FF0000"/>
                </a:solidFill>
              </a:rPr>
              <a:t>min</a:t>
            </a:r>
            <a:r>
              <a:rPr lang="en-US" dirty="0" smtClean="0"/>
              <a:t> that returns the minimum element in the stack</a:t>
            </a:r>
          </a:p>
          <a:p>
            <a:pPr lvl="1">
              <a:defRPr/>
            </a:pPr>
            <a:r>
              <a:rPr lang="en-US" dirty="0" smtClean="0"/>
              <a:t>All operations must run in 0(1) time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2780372" y="3713163"/>
            <a:ext cx="603250" cy="1381125"/>
            <a:chOff x="414068" y="1997300"/>
            <a:chExt cx="603849" cy="1380226"/>
          </a:xfrm>
        </p:grpSpPr>
        <p:cxnSp>
          <p:nvCxnSpPr>
            <p:cNvPr id="8253" name="Straight Connector 4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4" name="Straight Connector 5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5" name="Straight Connector 6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197" name="Group 7"/>
          <p:cNvGrpSpPr>
            <a:grpSpLocks/>
          </p:cNvGrpSpPr>
          <p:nvPr/>
        </p:nvGrpSpPr>
        <p:grpSpPr bwMode="auto">
          <a:xfrm>
            <a:off x="3736048" y="3713163"/>
            <a:ext cx="604837" cy="1381125"/>
            <a:chOff x="414068" y="1997300"/>
            <a:chExt cx="603849" cy="1380226"/>
          </a:xfrm>
        </p:grpSpPr>
        <p:cxnSp>
          <p:nvCxnSpPr>
            <p:cNvPr id="8250" name="Straight Connector 8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1" name="Straight Connector 9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2" name="Straight Connector 10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Rectangle 11"/>
          <p:cNvSpPr/>
          <p:nvPr/>
        </p:nvSpPr>
        <p:spPr>
          <a:xfrm>
            <a:off x="3913848" y="4618037"/>
            <a:ext cx="38258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35997" y="4219575"/>
            <a:ext cx="4683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8200" name="Group 13"/>
          <p:cNvGrpSpPr>
            <a:grpSpLocks/>
          </p:cNvGrpSpPr>
          <p:nvPr/>
        </p:nvGrpSpPr>
        <p:grpSpPr bwMode="auto">
          <a:xfrm>
            <a:off x="4640923" y="3713163"/>
            <a:ext cx="604837" cy="1381125"/>
            <a:chOff x="414068" y="1997300"/>
            <a:chExt cx="603849" cy="1380226"/>
          </a:xfrm>
        </p:grpSpPr>
        <p:cxnSp>
          <p:nvCxnSpPr>
            <p:cNvPr id="8247" name="Straight Connector 14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8" name="Straight Connector 15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9" name="Straight Connector 16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Rectangle 17"/>
          <p:cNvSpPr/>
          <p:nvPr/>
        </p:nvSpPr>
        <p:spPr>
          <a:xfrm>
            <a:off x="4818723" y="4618037"/>
            <a:ext cx="38258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40872" y="4219575"/>
            <a:ext cx="4683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8203" name="Group 19"/>
          <p:cNvGrpSpPr>
            <a:grpSpLocks/>
          </p:cNvGrpSpPr>
          <p:nvPr/>
        </p:nvGrpSpPr>
        <p:grpSpPr bwMode="auto">
          <a:xfrm>
            <a:off x="5545798" y="3713163"/>
            <a:ext cx="604837" cy="1381125"/>
            <a:chOff x="414068" y="1997300"/>
            <a:chExt cx="603849" cy="1380226"/>
          </a:xfrm>
        </p:grpSpPr>
        <p:cxnSp>
          <p:nvCxnSpPr>
            <p:cNvPr id="8244" name="Straight Connector 20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5" name="Straight Connector 21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6" name="Straight Connector 22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Rectangle 24"/>
          <p:cNvSpPr/>
          <p:nvPr/>
        </p:nvSpPr>
        <p:spPr>
          <a:xfrm>
            <a:off x="5145747" y="4219575"/>
            <a:ext cx="4683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8205" name="Group 25"/>
          <p:cNvGrpSpPr>
            <a:grpSpLocks/>
          </p:cNvGrpSpPr>
          <p:nvPr/>
        </p:nvGrpSpPr>
        <p:grpSpPr bwMode="auto">
          <a:xfrm>
            <a:off x="6450673" y="3713163"/>
            <a:ext cx="604837" cy="1381125"/>
            <a:chOff x="414068" y="1997300"/>
            <a:chExt cx="603849" cy="1380226"/>
          </a:xfrm>
        </p:grpSpPr>
        <p:cxnSp>
          <p:nvCxnSpPr>
            <p:cNvPr id="8241" name="Straight Connector 26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2" name="Straight Connector 27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3" name="Straight Connector 28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Rectangle 30"/>
          <p:cNvSpPr/>
          <p:nvPr/>
        </p:nvSpPr>
        <p:spPr>
          <a:xfrm>
            <a:off x="6050622" y="4219575"/>
            <a:ext cx="4683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7355548" y="3713163"/>
            <a:ext cx="604837" cy="1381125"/>
            <a:chOff x="414068" y="1997300"/>
            <a:chExt cx="603849" cy="1380226"/>
          </a:xfrm>
        </p:grpSpPr>
        <p:cxnSp>
          <p:nvCxnSpPr>
            <p:cNvPr id="8238" name="Straight Connector 32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9" name="Straight Connector 33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0" name="Straight Connector 34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Rectangle 36"/>
          <p:cNvSpPr/>
          <p:nvPr/>
        </p:nvSpPr>
        <p:spPr>
          <a:xfrm>
            <a:off x="6955497" y="4219575"/>
            <a:ext cx="4683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09198" y="4219575"/>
            <a:ext cx="3841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</a:p>
        </p:txBody>
      </p:sp>
      <p:grpSp>
        <p:nvGrpSpPr>
          <p:cNvPr id="8210" name="Group 39"/>
          <p:cNvGrpSpPr>
            <a:grpSpLocks/>
          </p:cNvGrpSpPr>
          <p:nvPr/>
        </p:nvGrpSpPr>
        <p:grpSpPr bwMode="auto">
          <a:xfrm>
            <a:off x="8262009" y="3713163"/>
            <a:ext cx="603250" cy="1381125"/>
            <a:chOff x="414068" y="1997300"/>
            <a:chExt cx="603849" cy="1380226"/>
          </a:xfrm>
        </p:grpSpPr>
        <p:cxnSp>
          <p:nvCxnSpPr>
            <p:cNvPr id="8235" name="Straight Connector 40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6" name="Straight Connector 41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7" name="Straight Connector 42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Rectangle 43"/>
          <p:cNvSpPr/>
          <p:nvPr/>
        </p:nvSpPr>
        <p:spPr>
          <a:xfrm>
            <a:off x="7860372" y="4219575"/>
            <a:ext cx="4683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13848" y="5180012"/>
            <a:ext cx="38258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15548" y="5183187"/>
            <a:ext cx="38258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68034" y="5180012"/>
            <a:ext cx="3825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614185" y="5170487"/>
            <a:ext cx="3841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37873" y="4630737"/>
            <a:ext cx="3841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29934" y="4230687"/>
            <a:ext cx="3825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656923" y="3835400"/>
            <a:ext cx="38258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60209" y="4684712"/>
            <a:ext cx="3825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550685" y="4286250"/>
            <a:ext cx="3841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545923" y="3887787"/>
            <a:ext cx="38258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545923" y="3484562"/>
            <a:ext cx="38258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57148" y="4665662"/>
            <a:ext cx="3841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449209" y="4267200"/>
            <a:ext cx="382588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42860" y="3868737"/>
            <a:ext cx="3841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369959" y="4694237"/>
            <a:ext cx="3825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360435" y="4294187"/>
            <a:ext cx="3841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661309" y="5599112"/>
            <a:ext cx="6746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FF0000"/>
                </a:solidFill>
                <a:sym typeface="Wingdings" panose="05000000000000000000" pitchFamily="2" charset="2"/>
              </a:rPr>
              <a:t>min: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913848" y="5540375"/>
            <a:ext cx="38258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826659" y="5540375"/>
            <a:ext cx="382588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656923" y="5553076"/>
            <a:ext cx="382587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04659" y="5541962"/>
            <a:ext cx="382588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487309" y="5521326"/>
            <a:ext cx="382588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385835" y="5492751"/>
            <a:ext cx="3841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4875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Stack with minimum - Solution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10551" y="1027114"/>
            <a:ext cx="11740551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/>
              <a:t>The idea is to have two stacks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The first </a:t>
            </a:r>
            <a:r>
              <a:rPr lang="en-US" altLang="en-US" kern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stack (S1) </a:t>
            </a: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holds the pushed elements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The second </a:t>
            </a:r>
            <a:r>
              <a:rPr lang="en-US" altLang="en-US" kern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stack (S2) </a:t>
            </a: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holds the min </a:t>
            </a:r>
            <a:r>
              <a:rPr lang="en-US" altLang="en-US" kern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elements (called a </a:t>
            </a:r>
            <a:r>
              <a:rPr lang="en-US" altLang="en-US" kern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monotonic stack</a:t>
            </a:r>
            <a:r>
              <a:rPr lang="en-US" altLang="en-US" kern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)</a:t>
            </a:r>
            <a:endParaRPr lang="en-US" altLang="en-US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2400300" y="2660651"/>
            <a:ext cx="604838" cy="1381125"/>
            <a:chOff x="414068" y="1997300"/>
            <a:chExt cx="603849" cy="1380226"/>
          </a:xfrm>
        </p:grpSpPr>
        <p:cxnSp>
          <p:nvCxnSpPr>
            <p:cNvPr id="9337" name="Straight Connector 4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8" name="Straight Connector 5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9" name="Straight Connector 6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21" name="Group 7"/>
          <p:cNvGrpSpPr>
            <a:grpSpLocks/>
          </p:cNvGrpSpPr>
          <p:nvPr/>
        </p:nvGrpSpPr>
        <p:grpSpPr bwMode="auto">
          <a:xfrm>
            <a:off x="3357563" y="2660651"/>
            <a:ext cx="603250" cy="1381125"/>
            <a:chOff x="414068" y="1997300"/>
            <a:chExt cx="603849" cy="1380226"/>
          </a:xfrm>
        </p:grpSpPr>
        <p:cxnSp>
          <p:nvCxnSpPr>
            <p:cNvPr id="9334" name="Straight Connector 8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5" name="Straight Connector 9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6" name="Straight Connector 10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Rectangle 11"/>
          <p:cNvSpPr/>
          <p:nvPr/>
        </p:nvSpPr>
        <p:spPr>
          <a:xfrm>
            <a:off x="3473451" y="3565525"/>
            <a:ext cx="3841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55926" y="3167063"/>
            <a:ext cx="4683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9224" name="Group 13"/>
          <p:cNvGrpSpPr>
            <a:grpSpLocks/>
          </p:cNvGrpSpPr>
          <p:nvPr/>
        </p:nvGrpSpPr>
        <p:grpSpPr bwMode="auto">
          <a:xfrm>
            <a:off x="4262438" y="2660651"/>
            <a:ext cx="603250" cy="1381125"/>
            <a:chOff x="414068" y="1997300"/>
            <a:chExt cx="603849" cy="1380226"/>
          </a:xfrm>
        </p:grpSpPr>
        <p:cxnSp>
          <p:nvCxnSpPr>
            <p:cNvPr id="9331" name="Straight Connector 14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2" name="Straight Connector 15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3" name="Straight Connector 16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Rectangle 17"/>
          <p:cNvSpPr/>
          <p:nvPr/>
        </p:nvSpPr>
        <p:spPr>
          <a:xfrm>
            <a:off x="4362450" y="3570288"/>
            <a:ext cx="382588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60801" y="3167063"/>
            <a:ext cx="4683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9227" name="Group 19"/>
          <p:cNvGrpSpPr>
            <a:grpSpLocks/>
          </p:cNvGrpSpPr>
          <p:nvPr/>
        </p:nvGrpSpPr>
        <p:grpSpPr bwMode="auto">
          <a:xfrm>
            <a:off x="5167313" y="2660651"/>
            <a:ext cx="603250" cy="1381125"/>
            <a:chOff x="414068" y="1997300"/>
            <a:chExt cx="603849" cy="1380226"/>
          </a:xfrm>
        </p:grpSpPr>
        <p:cxnSp>
          <p:nvCxnSpPr>
            <p:cNvPr id="9328" name="Straight Connector 20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9" name="Straight Connector 21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0" name="Straight Connector 22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Rectangle 24"/>
          <p:cNvSpPr/>
          <p:nvPr/>
        </p:nvSpPr>
        <p:spPr>
          <a:xfrm>
            <a:off x="4765676" y="3167063"/>
            <a:ext cx="4683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9229" name="Group 25"/>
          <p:cNvGrpSpPr>
            <a:grpSpLocks/>
          </p:cNvGrpSpPr>
          <p:nvPr/>
        </p:nvGrpSpPr>
        <p:grpSpPr bwMode="auto">
          <a:xfrm>
            <a:off x="6072188" y="2660651"/>
            <a:ext cx="603250" cy="1381125"/>
            <a:chOff x="414068" y="1997300"/>
            <a:chExt cx="603849" cy="1380226"/>
          </a:xfrm>
        </p:grpSpPr>
        <p:cxnSp>
          <p:nvCxnSpPr>
            <p:cNvPr id="9325" name="Straight Connector 26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6" name="Straight Connector 27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7" name="Straight Connector 28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Rectangle 30"/>
          <p:cNvSpPr/>
          <p:nvPr/>
        </p:nvSpPr>
        <p:spPr>
          <a:xfrm>
            <a:off x="5670551" y="3167063"/>
            <a:ext cx="4683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9231" name="Group 31"/>
          <p:cNvGrpSpPr>
            <a:grpSpLocks/>
          </p:cNvGrpSpPr>
          <p:nvPr/>
        </p:nvGrpSpPr>
        <p:grpSpPr bwMode="auto">
          <a:xfrm>
            <a:off x="6977063" y="2660651"/>
            <a:ext cx="603250" cy="1381125"/>
            <a:chOff x="414068" y="1997300"/>
            <a:chExt cx="603849" cy="1380226"/>
          </a:xfrm>
        </p:grpSpPr>
        <p:cxnSp>
          <p:nvCxnSpPr>
            <p:cNvPr id="9322" name="Straight Connector 32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3" name="Straight Connector 33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4" name="Straight Connector 34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Rectangle 36"/>
          <p:cNvSpPr/>
          <p:nvPr/>
        </p:nvSpPr>
        <p:spPr>
          <a:xfrm>
            <a:off x="6575426" y="3167063"/>
            <a:ext cx="4683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52926" y="3170239"/>
            <a:ext cx="3841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  <a:endParaRPr lang="en-US" altLang="en-US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9234" name="Group 39"/>
          <p:cNvGrpSpPr>
            <a:grpSpLocks/>
          </p:cNvGrpSpPr>
          <p:nvPr/>
        </p:nvGrpSpPr>
        <p:grpSpPr bwMode="auto">
          <a:xfrm>
            <a:off x="7881938" y="2660651"/>
            <a:ext cx="603250" cy="1381125"/>
            <a:chOff x="414068" y="1997300"/>
            <a:chExt cx="603849" cy="1380226"/>
          </a:xfrm>
        </p:grpSpPr>
        <p:cxnSp>
          <p:nvCxnSpPr>
            <p:cNvPr id="9319" name="Straight Connector 40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0" name="Straight Connector 41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" name="Straight Connector 42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Rectangle 43"/>
          <p:cNvSpPr/>
          <p:nvPr/>
        </p:nvSpPr>
        <p:spPr>
          <a:xfrm>
            <a:off x="7480301" y="3167063"/>
            <a:ext cx="4683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63926" y="4106864"/>
            <a:ext cx="3841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65626" y="4110038"/>
            <a:ext cx="3841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 smtClean="0">
                <a:sym typeface="Wingdings" panose="05000000000000000000" pitchFamily="2" charset="2"/>
              </a:rPr>
              <a:t>5</a:t>
            </a:r>
            <a:endParaRPr lang="en-US" altLang="en-US" kern="0" dirty="0">
              <a:sym typeface="Wingdings" panose="05000000000000000000" pitchFamily="2" charset="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18114" y="4106864"/>
            <a:ext cx="382587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165850" y="409733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 smtClean="0">
                <a:sym typeface="Wingdings" panose="05000000000000000000" pitchFamily="2" charset="2"/>
              </a:rPr>
              <a:t>3</a:t>
            </a:r>
            <a:endParaRPr lang="en-US" altLang="en-US" kern="0" dirty="0">
              <a:sym typeface="Wingdings" panose="05000000000000000000" pitchFamily="2" charset="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59389" y="3578225"/>
            <a:ext cx="38258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49864" y="3178175"/>
            <a:ext cx="38258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76851" y="2782888"/>
            <a:ext cx="3841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80139" y="3632200"/>
            <a:ext cx="3841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70614" y="3233738"/>
            <a:ext cx="3841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65850" y="2835275"/>
            <a:ext cx="3825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65850" y="243205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3</a:t>
            </a:r>
            <a:endParaRPr lang="en-US" altLang="en-US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78664" y="3613150"/>
            <a:ext cx="38258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069139" y="3214688"/>
            <a:ext cx="3841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064375" y="2816225"/>
            <a:ext cx="3825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989889" y="3641725"/>
            <a:ext cx="3841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980364" y="3241675"/>
            <a:ext cx="3841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5</a:t>
            </a:r>
          </a:p>
        </p:txBody>
      </p:sp>
      <p:grpSp>
        <p:nvGrpSpPr>
          <p:cNvPr id="9252" name="Group 124"/>
          <p:cNvGrpSpPr>
            <a:grpSpLocks/>
          </p:cNvGrpSpPr>
          <p:nvPr/>
        </p:nvGrpSpPr>
        <p:grpSpPr bwMode="auto">
          <a:xfrm>
            <a:off x="2352675" y="4914901"/>
            <a:ext cx="603250" cy="1381125"/>
            <a:chOff x="414068" y="1997300"/>
            <a:chExt cx="603849" cy="1380226"/>
          </a:xfrm>
        </p:grpSpPr>
        <p:cxnSp>
          <p:nvCxnSpPr>
            <p:cNvPr id="9316" name="Straight Connector 125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7" name="Straight Connector 126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8" name="Straight Connector 127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53" name="Group 128"/>
          <p:cNvGrpSpPr>
            <a:grpSpLocks/>
          </p:cNvGrpSpPr>
          <p:nvPr/>
        </p:nvGrpSpPr>
        <p:grpSpPr bwMode="auto">
          <a:xfrm>
            <a:off x="3308350" y="4914901"/>
            <a:ext cx="604838" cy="1381125"/>
            <a:chOff x="414068" y="1997300"/>
            <a:chExt cx="603849" cy="1380226"/>
          </a:xfrm>
        </p:grpSpPr>
        <p:cxnSp>
          <p:nvCxnSpPr>
            <p:cNvPr id="9313" name="Straight Connector 129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4" name="Straight Connector 130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5" name="Straight Connector 131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3" name="Rectangle 132"/>
          <p:cNvSpPr/>
          <p:nvPr/>
        </p:nvSpPr>
        <p:spPr>
          <a:xfrm>
            <a:off x="3486150" y="5819775"/>
            <a:ext cx="3825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908301" y="5421313"/>
            <a:ext cx="4683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9256" name="Group 134"/>
          <p:cNvGrpSpPr>
            <a:grpSpLocks/>
          </p:cNvGrpSpPr>
          <p:nvPr/>
        </p:nvGrpSpPr>
        <p:grpSpPr bwMode="auto">
          <a:xfrm>
            <a:off x="4213225" y="4914901"/>
            <a:ext cx="604838" cy="1381125"/>
            <a:chOff x="414068" y="1997300"/>
            <a:chExt cx="603849" cy="1380226"/>
          </a:xfrm>
        </p:grpSpPr>
        <p:cxnSp>
          <p:nvCxnSpPr>
            <p:cNvPr id="9310" name="Straight Connector 135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1" name="Straight Connector 136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2" name="Straight Connector 137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9" name="Rectangle 138"/>
          <p:cNvSpPr/>
          <p:nvPr/>
        </p:nvSpPr>
        <p:spPr>
          <a:xfrm>
            <a:off x="4391025" y="5819775"/>
            <a:ext cx="3825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3813176" y="5421313"/>
            <a:ext cx="4683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9259" name="Group 140"/>
          <p:cNvGrpSpPr>
            <a:grpSpLocks/>
          </p:cNvGrpSpPr>
          <p:nvPr/>
        </p:nvGrpSpPr>
        <p:grpSpPr bwMode="auto">
          <a:xfrm>
            <a:off x="5118100" y="4914901"/>
            <a:ext cx="604838" cy="1381125"/>
            <a:chOff x="414068" y="1997300"/>
            <a:chExt cx="603849" cy="1380226"/>
          </a:xfrm>
        </p:grpSpPr>
        <p:cxnSp>
          <p:nvCxnSpPr>
            <p:cNvPr id="9307" name="Straight Connector 141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8" name="Straight Connector 142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9" name="Straight Connector 143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5" name="Rectangle 144"/>
          <p:cNvSpPr/>
          <p:nvPr/>
        </p:nvSpPr>
        <p:spPr>
          <a:xfrm>
            <a:off x="4718051" y="5421313"/>
            <a:ext cx="4683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9261" name="Group 145"/>
          <p:cNvGrpSpPr>
            <a:grpSpLocks/>
          </p:cNvGrpSpPr>
          <p:nvPr/>
        </p:nvGrpSpPr>
        <p:grpSpPr bwMode="auto">
          <a:xfrm>
            <a:off x="6022975" y="4914901"/>
            <a:ext cx="604838" cy="1381125"/>
            <a:chOff x="414068" y="1997300"/>
            <a:chExt cx="603849" cy="1380226"/>
          </a:xfrm>
        </p:grpSpPr>
        <p:cxnSp>
          <p:nvCxnSpPr>
            <p:cNvPr id="9304" name="Straight Connector 146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5" name="Straight Connector 147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6" name="Straight Connector 148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62" name="Group 150"/>
          <p:cNvGrpSpPr>
            <a:grpSpLocks/>
          </p:cNvGrpSpPr>
          <p:nvPr/>
        </p:nvGrpSpPr>
        <p:grpSpPr bwMode="auto">
          <a:xfrm>
            <a:off x="6927850" y="4914901"/>
            <a:ext cx="604838" cy="1381125"/>
            <a:chOff x="414068" y="1997300"/>
            <a:chExt cx="603849" cy="1380226"/>
          </a:xfrm>
        </p:grpSpPr>
        <p:cxnSp>
          <p:nvCxnSpPr>
            <p:cNvPr id="9301" name="Straight Connector 151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2" name="Straight Connector 152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3" name="Straight Connector 153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5" name="Rectangle 154"/>
          <p:cNvSpPr/>
          <p:nvPr/>
        </p:nvSpPr>
        <p:spPr>
          <a:xfrm>
            <a:off x="6527801" y="5421313"/>
            <a:ext cx="4683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9264" name="Group 156"/>
          <p:cNvGrpSpPr>
            <a:grpSpLocks/>
          </p:cNvGrpSpPr>
          <p:nvPr/>
        </p:nvGrpSpPr>
        <p:grpSpPr bwMode="auto">
          <a:xfrm>
            <a:off x="7832725" y="4914901"/>
            <a:ext cx="604838" cy="1381125"/>
            <a:chOff x="414068" y="1997300"/>
            <a:chExt cx="603849" cy="1380226"/>
          </a:xfrm>
        </p:grpSpPr>
        <p:cxnSp>
          <p:nvCxnSpPr>
            <p:cNvPr id="9298" name="Straight Connector 157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9" name="Straight Connector 158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0" name="Straight Connector 159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1" name="Rectangle 160"/>
          <p:cNvSpPr/>
          <p:nvPr/>
        </p:nvSpPr>
        <p:spPr>
          <a:xfrm>
            <a:off x="7432676" y="5421313"/>
            <a:ext cx="4683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210176" y="5832475"/>
            <a:ext cx="3841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210176" y="5459414"/>
            <a:ext cx="3841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132514" y="5886450"/>
            <a:ext cx="38258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029451" y="5867400"/>
            <a:ext cx="3841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7029451" y="5435600"/>
            <a:ext cx="3841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7942264" y="5895975"/>
            <a:ext cx="38258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6108700" y="5421313"/>
            <a:ext cx="382588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2</a:t>
            </a:r>
          </a:p>
        </p:txBody>
      </p:sp>
      <p:grpSp>
        <p:nvGrpSpPr>
          <p:cNvPr id="9273" name="Group 178"/>
          <p:cNvGrpSpPr>
            <a:grpSpLocks/>
          </p:cNvGrpSpPr>
          <p:nvPr/>
        </p:nvGrpSpPr>
        <p:grpSpPr bwMode="auto">
          <a:xfrm>
            <a:off x="8812214" y="2625726"/>
            <a:ext cx="604837" cy="1381125"/>
            <a:chOff x="414068" y="1997300"/>
            <a:chExt cx="603849" cy="1380226"/>
          </a:xfrm>
        </p:grpSpPr>
        <p:cxnSp>
          <p:nvCxnSpPr>
            <p:cNvPr id="9295" name="Straight Connector 179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6" name="Straight Connector 180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7" name="Straight Connector 181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3" name="Rectangle 182"/>
          <p:cNvSpPr/>
          <p:nvPr/>
        </p:nvSpPr>
        <p:spPr>
          <a:xfrm>
            <a:off x="8412163" y="3132138"/>
            <a:ext cx="4683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921750" y="3606800"/>
            <a:ext cx="3825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grpSp>
        <p:nvGrpSpPr>
          <p:cNvPr id="9276" name="Group 185"/>
          <p:cNvGrpSpPr>
            <a:grpSpLocks/>
          </p:cNvGrpSpPr>
          <p:nvPr/>
        </p:nvGrpSpPr>
        <p:grpSpPr bwMode="auto">
          <a:xfrm>
            <a:off x="8810625" y="4875214"/>
            <a:ext cx="604838" cy="1381125"/>
            <a:chOff x="414068" y="1997300"/>
            <a:chExt cx="603849" cy="1380226"/>
          </a:xfrm>
        </p:grpSpPr>
        <p:cxnSp>
          <p:nvCxnSpPr>
            <p:cNvPr id="9292" name="Straight Connector 186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3" name="Straight Connector 187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4" name="Straight Connector 188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0" name="Rectangle 189"/>
          <p:cNvSpPr/>
          <p:nvPr/>
        </p:nvSpPr>
        <p:spPr>
          <a:xfrm>
            <a:off x="8410576" y="5381625"/>
            <a:ext cx="4683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8920164" y="5856289"/>
            <a:ext cx="382587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4</a:t>
            </a:r>
          </a:p>
        </p:txBody>
      </p:sp>
      <p:grpSp>
        <p:nvGrpSpPr>
          <p:cNvPr id="9279" name="Group 191"/>
          <p:cNvGrpSpPr>
            <a:grpSpLocks/>
          </p:cNvGrpSpPr>
          <p:nvPr/>
        </p:nvGrpSpPr>
        <p:grpSpPr bwMode="auto">
          <a:xfrm>
            <a:off x="9715500" y="2655889"/>
            <a:ext cx="603250" cy="1381125"/>
            <a:chOff x="414068" y="1997300"/>
            <a:chExt cx="603849" cy="1380226"/>
          </a:xfrm>
        </p:grpSpPr>
        <p:cxnSp>
          <p:nvCxnSpPr>
            <p:cNvPr id="9289" name="Straight Connector 192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0" name="Straight Connector 193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1" name="Straight Connector 194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6" name="Rectangle 195"/>
          <p:cNvSpPr/>
          <p:nvPr/>
        </p:nvSpPr>
        <p:spPr>
          <a:xfrm>
            <a:off x="9313863" y="3097214"/>
            <a:ext cx="46831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grpSp>
        <p:nvGrpSpPr>
          <p:cNvPr id="9281" name="Group 197"/>
          <p:cNvGrpSpPr>
            <a:grpSpLocks/>
          </p:cNvGrpSpPr>
          <p:nvPr/>
        </p:nvGrpSpPr>
        <p:grpSpPr bwMode="auto">
          <a:xfrm>
            <a:off x="9728200" y="4884739"/>
            <a:ext cx="603250" cy="1379537"/>
            <a:chOff x="414068" y="1997300"/>
            <a:chExt cx="603849" cy="1380226"/>
          </a:xfrm>
        </p:grpSpPr>
        <p:cxnSp>
          <p:nvCxnSpPr>
            <p:cNvPr id="9286" name="Straight Connector 198"/>
            <p:cNvCxnSpPr>
              <a:cxnSpLocks noChangeShapeType="1"/>
            </p:cNvCxnSpPr>
            <p:nvPr/>
          </p:nvCxnSpPr>
          <p:spPr bwMode="auto">
            <a:xfrm flipH="1">
              <a:off x="414068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87" name="Straight Connector 199"/>
            <p:cNvCxnSpPr>
              <a:cxnSpLocks noChangeShapeType="1"/>
            </p:cNvCxnSpPr>
            <p:nvPr/>
          </p:nvCxnSpPr>
          <p:spPr bwMode="auto">
            <a:xfrm flipH="1">
              <a:off x="1009290" y="1997300"/>
              <a:ext cx="8627" cy="1380226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88" name="Straight Connector 200"/>
            <p:cNvCxnSpPr>
              <a:cxnSpLocks noChangeShapeType="1"/>
            </p:cNvCxnSpPr>
            <p:nvPr/>
          </p:nvCxnSpPr>
          <p:spPr bwMode="auto">
            <a:xfrm>
              <a:off x="414068" y="3377526"/>
              <a:ext cx="595222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2" name="Rectangle 201"/>
          <p:cNvSpPr/>
          <p:nvPr/>
        </p:nvSpPr>
        <p:spPr>
          <a:xfrm>
            <a:off x="9306811" y="5356225"/>
            <a:ext cx="46831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1673226" y="3160714"/>
            <a:ext cx="5064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S1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1647826" y="5451475"/>
            <a:ext cx="5429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S2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1685926" y="4071939"/>
            <a:ext cx="17827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>
              <a:defRPr/>
            </a:pPr>
            <a:r>
              <a:rPr lang="en-US" altLang="en-US" kern="0" dirty="0">
                <a:solidFill>
                  <a:srgbClr val="000000"/>
                </a:solidFill>
                <a:sym typeface="Wingdings" panose="05000000000000000000" pitchFamily="2" charset="2"/>
              </a:rPr>
              <a:t>Pushed Items:</a:t>
            </a:r>
          </a:p>
        </p:txBody>
      </p:sp>
    </p:spTree>
    <p:extLst>
      <p:ext uri="{BB962C8B-B14F-4D97-AF65-F5344CB8AC3E}">
        <p14:creationId xmlns:p14="http://schemas.microsoft.com/office/powerpoint/2010/main" val="177629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988" y="250825"/>
            <a:ext cx="8832850" cy="698500"/>
          </a:xfrm>
        </p:spPr>
        <p:txBody>
          <a:bodyPr/>
          <a:lstStyle/>
          <a:p>
            <a:r>
              <a:rPr lang="en-US" altLang="en-US" sz="3600" dirty="0" smtClean="0"/>
              <a:t>Stack: pop</a:t>
            </a:r>
            <a:endParaRPr lang="en-US" altLang="en-US" sz="3600" dirty="0"/>
          </a:p>
        </p:txBody>
      </p:sp>
      <p:sp>
        <p:nvSpPr>
          <p:cNvPr id="4100" name="Oval 3"/>
          <p:cNvSpPr>
            <a:spLocks noChangeArrowheads="1"/>
          </p:cNvSpPr>
          <p:nvPr/>
        </p:nvSpPr>
        <p:spPr bwMode="auto">
          <a:xfrm>
            <a:off x="2101970" y="3393281"/>
            <a:ext cx="2117725" cy="38576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1" name="Oval 4"/>
          <p:cNvSpPr>
            <a:spLocks noChangeArrowheads="1"/>
          </p:cNvSpPr>
          <p:nvPr/>
        </p:nvSpPr>
        <p:spPr bwMode="auto">
          <a:xfrm>
            <a:off x="2089270" y="3236119"/>
            <a:ext cx="2117725" cy="3857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2" name="Oval 5"/>
          <p:cNvSpPr>
            <a:spLocks noChangeArrowheads="1"/>
          </p:cNvSpPr>
          <p:nvPr/>
        </p:nvSpPr>
        <p:spPr bwMode="auto">
          <a:xfrm>
            <a:off x="2090858" y="3044031"/>
            <a:ext cx="2117725" cy="3857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3" name="Oval 6"/>
          <p:cNvSpPr>
            <a:spLocks noChangeArrowheads="1"/>
          </p:cNvSpPr>
          <p:nvPr/>
        </p:nvSpPr>
        <p:spPr bwMode="auto">
          <a:xfrm>
            <a:off x="2101970" y="2839244"/>
            <a:ext cx="2117725" cy="385763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4" name="Oval 7"/>
          <p:cNvSpPr>
            <a:spLocks noChangeArrowheads="1"/>
          </p:cNvSpPr>
          <p:nvPr/>
        </p:nvSpPr>
        <p:spPr bwMode="auto">
          <a:xfrm>
            <a:off x="2113083" y="2658269"/>
            <a:ext cx="2117725" cy="38576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5" name="Oval 8"/>
          <p:cNvSpPr>
            <a:spLocks noChangeArrowheads="1"/>
          </p:cNvSpPr>
          <p:nvPr/>
        </p:nvSpPr>
        <p:spPr bwMode="auto">
          <a:xfrm>
            <a:off x="2113083" y="2467769"/>
            <a:ext cx="2117725" cy="3857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6" name="Oval 9"/>
          <p:cNvSpPr>
            <a:spLocks noChangeArrowheads="1"/>
          </p:cNvSpPr>
          <p:nvPr/>
        </p:nvSpPr>
        <p:spPr bwMode="auto">
          <a:xfrm>
            <a:off x="2124195" y="2286794"/>
            <a:ext cx="2117725" cy="3857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2082920" y="3894932"/>
            <a:ext cx="2625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/>
              <a:t>Initial Stack of trays</a:t>
            </a:r>
          </a:p>
        </p:txBody>
      </p:sp>
      <p:sp>
        <p:nvSpPr>
          <p:cNvPr id="4108" name="Oval 11"/>
          <p:cNvSpPr>
            <a:spLocks noChangeArrowheads="1"/>
          </p:cNvSpPr>
          <p:nvPr/>
        </p:nvSpPr>
        <p:spPr bwMode="auto">
          <a:xfrm>
            <a:off x="5292845" y="3490119"/>
            <a:ext cx="2117725" cy="38576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9" name="Oval 12"/>
          <p:cNvSpPr>
            <a:spLocks noChangeArrowheads="1"/>
          </p:cNvSpPr>
          <p:nvPr/>
        </p:nvSpPr>
        <p:spPr bwMode="auto">
          <a:xfrm>
            <a:off x="5280145" y="3332956"/>
            <a:ext cx="2117725" cy="38576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10" name="Oval 13"/>
          <p:cNvSpPr>
            <a:spLocks noChangeArrowheads="1"/>
          </p:cNvSpPr>
          <p:nvPr/>
        </p:nvSpPr>
        <p:spPr bwMode="auto">
          <a:xfrm>
            <a:off x="5281733" y="3140869"/>
            <a:ext cx="2117725" cy="3857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11" name="Oval 14"/>
          <p:cNvSpPr>
            <a:spLocks noChangeArrowheads="1"/>
          </p:cNvSpPr>
          <p:nvPr/>
        </p:nvSpPr>
        <p:spPr bwMode="auto">
          <a:xfrm>
            <a:off x="5292845" y="2936081"/>
            <a:ext cx="2117725" cy="385762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12" name="Oval 15"/>
          <p:cNvSpPr>
            <a:spLocks noChangeArrowheads="1"/>
          </p:cNvSpPr>
          <p:nvPr/>
        </p:nvSpPr>
        <p:spPr bwMode="auto">
          <a:xfrm>
            <a:off x="5303958" y="2755106"/>
            <a:ext cx="2117725" cy="38576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13" name="Oval 16"/>
          <p:cNvSpPr>
            <a:spLocks noChangeArrowheads="1"/>
          </p:cNvSpPr>
          <p:nvPr/>
        </p:nvSpPr>
        <p:spPr bwMode="auto">
          <a:xfrm>
            <a:off x="5303958" y="2564606"/>
            <a:ext cx="2117725" cy="3857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5027732" y="3950494"/>
            <a:ext cx="218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/>
              <a:t>After green plate</a:t>
            </a:r>
          </a:p>
          <a:p>
            <a:pPr algn="ctr">
              <a:defRPr/>
            </a:pPr>
            <a:r>
              <a:rPr lang="en-US" b="1" dirty="0"/>
              <a:t>is popped off</a:t>
            </a:r>
          </a:p>
        </p:txBody>
      </p:sp>
      <p:sp>
        <p:nvSpPr>
          <p:cNvPr id="4115" name="Oval 20"/>
          <p:cNvSpPr>
            <a:spLocks noChangeArrowheads="1"/>
          </p:cNvSpPr>
          <p:nvPr/>
        </p:nvSpPr>
        <p:spPr bwMode="auto">
          <a:xfrm>
            <a:off x="8097958" y="3394869"/>
            <a:ext cx="2117725" cy="38576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16" name="Oval 21"/>
          <p:cNvSpPr>
            <a:spLocks noChangeArrowheads="1"/>
          </p:cNvSpPr>
          <p:nvPr/>
        </p:nvSpPr>
        <p:spPr bwMode="auto">
          <a:xfrm>
            <a:off x="8085258" y="3237706"/>
            <a:ext cx="2117725" cy="38576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17" name="Oval 22"/>
          <p:cNvSpPr>
            <a:spLocks noChangeArrowheads="1"/>
          </p:cNvSpPr>
          <p:nvPr/>
        </p:nvSpPr>
        <p:spPr bwMode="auto">
          <a:xfrm>
            <a:off x="8086845" y="3045619"/>
            <a:ext cx="2117725" cy="3857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18" name="Oval 23"/>
          <p:cNvSpPr>
            <a:spLocks noChangeArrowheads="1"/>
          </p:cNvSpPr>
          <p:nvPr/>
        </p:nvSpPr>
        <p:spPr bwMode="auto">
          <a:xfrm>
            <a:off x="8097958" y="2840831"/>
            <a:ext cx="2117725" cy="385762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19" name="Oval 24"/>
          <p:cNvSpPr>
            <a:spLocks noChangeArrowheads="1"/>
          </p:cNvSpPr>
          <p:nvPr/>
        </p:nvSpPr>
        <p:spPr bwMode="auto">
          <a:xfrm>
            <a:off x="8109070" y="2659856"/>
            <a:ext cx="2117725" cy="38576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0" name="Text Box 27"/>
          <p:cNvSpPr txBox="1">
            <a:spLocks noChangeArrowheads="1"/>
          </p:cNvSpPr>
          <p:nvPr/>
        </p:nvSpPr>
        <p:spPr bwMode="auto">
          <a:xfrm>
            <a:off x="8296395" y="3885406"/>
            <a:ext cx="20605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/>
              <a:t>After gray plate</a:t>
            </a:r>
          </a:p>
          <a:p>
            <a:pPr algn="ctr">
              <a:defRPr/>
            </a:pPr>
            <a:r>
              <a:rPr lang="en-US" b="1" dirty="0"/>
              <a:t>is popped off</a:t>
            </a:r>
          </a:p>
        </p:txBody>
      </p:sp>
      <p:sp>
        <p:nvSpPr>
          <p:cNvPr id="4121" name="Line 29"/>
          <p:cNvSpPr>
            <a:spLocks noChangeShapeType="1"/>
          </p:cNvSpPr>
          <p:nvPr/>
        </p:nvSpPr>
        <p:spPr bwMode="auto">
          <a:xfrm>
            <a:off x="4510207" y="3175793"/>
            <a:ext cx="565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22" name="Line 31"/>
          <p:cNvSpPr>
            <a:spLocks noChangeShapeType="1"/>
          </p:cNvSpPr>
          <p:nvPr/>
        </p:nvSpPr>
        <p:spPr bwMode="auto">
          <a:xfrm>
            <a:off x="7470894" y="3018631"/>
            <a:ext cx="565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71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543464" y="4828383"/>
            <a:ext cx="11257472" cy="1424781"/>
          </a:xfrm>
          <a:noFill/>
        </p:spPr>
        <p:txBody>
          <a:bodyPr/>
          <a:lstStyle/>
          <a:p>
            <a:r>
              <a:rPr lang="en-US" altLang="en-US" dirty="0"/>
              <a:t>Delete operation in a stack is often called </a:t>
            </a:r>
            <a:r>
              <a:rPr lang="en-US" altLang="en-US" dirty="0" smtClean="0">
                <a:solidFill>
                  <a:srgbClr val="CC3300"/>
                </a:solidFill>
              </a:rPr>
              <a:t>pop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r>
              <a:rPr lang="en-US" altLang="en-US" dirty="0"/>
              <a:t>Notice that the element popped off the stack is always the one residing on top of the stack (</a:t>
            </a:r>
            <a:r>
              <a:rPr lang="en-US" altLang="en-US" dirty="0">
                <a:solidFill>
                  <a:schemeClr val="accent6"/>
                </a:solidFill>
              </a:rPr>
              <a:t>LIFO</a:t>
            </a:r>
            <a:r>
              <a:rPr lang="en-US" altLang="en-US" dirty="0"/>
              <a:t>)</a:t>
            </a:r>
          </a:p>
        </p:txBody>
      </p:sp>
      <p:sp>
        <p:nvSpPr>
          <p:cNvPr id="4124" name="Freeform 33"/>
          <p:cNvSpPr>
            <a:spLocks/>
          </p:cNvSpPr>
          <p:nvPr/>
        </p:nvSpPr>
        <p:spPr bwMode="auto">
          <a:xfrm>
            <a:off x="3184645" y="1618456"/>
            <a:ext cx="900113" cy="787400"/>
          </a:xfrm>
          <a:custGeom>
            <a:avLst/>
            <a:gdLst>
              <a:gd name="T0" fmla="*/ 0 w 567"/>
              <a:gd name="T1" fmla="*/ 2147483647 h 496"/>
              <a:gd name="T2" fmla="*/ 2147483647 w 567"/>
              <a:gd name="T3" fmla="*/ 2147483647 h 496"/>
              <a:gd name="T4" fmla="*/ 2147483647 w 567"/>
              <a:gd name="T5" fmla="*/ 2147483647 h 496"/>
              <a:gd name="T6" fmla="*/ 2147483647 w 567"/>
              <a:gd name="T7" fmla="*/ 2147483647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567"/>
              <a:gd name="T13" fmla="*/ 0 h 496"/>
              <a:gd name="T14" fmla="*/ 567 w 567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7" h="496">
                <a:moveTo>
                  <a:pt x="0" y="496"/>
                </a:moveTo>
                <a:cubicBezTo>
                  <a:pt x="56" y="357"/>
                  <a:pt x="112" y="219"/>
                  <a:pt x="197" y="140"/>
                </a:cubicBezTo>
                <a:cubicBezTo>
                  <a:pt x="282" y="61"/>
                  <a:pt x="449" y="38"/>
                  <a:pt x="508" y="19"/>
                </a:cubicBezTo>
                <a:cubicBezTo>
                  <a:pt x="567" y="0"/>
                  <a:pt x="560" y="13"/>
                  <a:pt x="553" y="2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25" name="Freeform 34"/>
          <p:cNvSpPr>
            <a:spLocks/>
          </p:cNvSpPr>
          <p:nvPr/>
        </p:nvSpPr>
        <p:spPr bwMode="auto">
          <a:xfrm>
            <a:off x="6240582" y="1931193"/>
            <a:ext cx="900112" cy="787400"/>
          </a:xfrm>
          <a:custGeom>
            <a:avLst/>
            <a:gdLst>
              <a:gd name="T0" fmla="*/ 0 w 567"/>
              <a:gd name="T1" fmla="*/ 2147483647 h 496"/>
              <a:gd name="T2" fmla="*/ 2147483647 w 567"/>
              <a:gd name="T3" fmla="*/ 2147483647 h 496"/>
              <a:gd name="T4" fmla="*/ 2147483647 w 567"/>
              <a:gd name="T5" fmla="*/ 2147483647 h 496"/>
              <a:gd name="T6" fmla="*/ 2147483647 w 567"/>
              <a:gd name="T7" fmla="*/ 2147483647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567"/>
              <a:gd name="T13" fmla="*/ 0 h 496"/>
              <a:gd name="T14" fmla="*/ 567 w 567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7" h="496">
                <a:moveTo>
                  <a:pt x="0" y="496"/>
                </a:moveTo>
                <a:cubicBezTo>
                  <a:pt x="56" y="357"/>
                  <a:pt x="112" y="219"/>
                  <a:pt x="197" y="140"/>
                </a:cubicBezTo>
                <a:cubicBezTo>
                  <a:pt x="282" y="61"/>
                  <a:pt x="449" y="38"/>
                  <a:pt x="508" y="19"/>
                </a:cubicBezTo>
                <a:cubicBezTo>
                  <a:pt x="567" y="0"/>
                  <a:pt x="560" y="13"/>
                  <a:pt x="553" y="2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26" name="Text Box 35"/>
          <p:cNvSpPr txBox="1">
            <a:spLocks noChangeArrowheads="1"/>
          </p:cNvSpPr>
          <p:nvPr/>
        </p:nvSpPr>
        <p:spPr bwMode="auto">
          <a:xfrm>
            <a:off x="3765336" y="1237456"/>
            <a:ext cx="2334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p</a:t>
            </a:r>
            <a:r>
              <a:rPr lang="en-US" dirty="0" smtClean="0"/>
              <a:t>op </a:t>
            </a:r>
            <a:r>
              <a:rPr lang="en-US" dirty="0"/>
              <a:t>the top element</a:t>
            </a:r>
          </a:p>
          <a:p>
            <a:pPr algn="ctr">
              <a:defRPr/>
            </a:pPr>
            <a:r>
              <a:rPr lang="en-US" dirty="0"/>
              <a:t>off the stack</a:t>
            </a:r>
          </a:p>
        </p:txBody>
      </p:sp>
      <p:sp>
        <p:nvSpPr>
          <p:cNvPr id="4127" name="Text Box 36"/>
          <p:cNvSpPr txBox="1">
            <a:spLocks noChangeArrowheads="1"/>
          </p:cNvSpPr>
          <p:nvPr/>
        </p:nvSpPr>
        <p:spPr bwMode="auto">
          <a:xfrm>
            <a:off x="6329148" y="1297781"/>
            <a:ext cx="2334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p</a:t>
            </a:r>
            <a:r>
              <a:rPr lang="en-US" dirty="0" smtClean="0"/>
              <a:t>op </a:t>
            </a:r>
            <a:r>
              <a:rPr lang="en-US" dirty="0"/>
              <a:t>the top element</a:t>
            </a:r>
          </a:p>
          <a:p>
            <a:pPr algn="ctr">
              <a:defRPr/>
            </a:pPr>
            <a:r>
              <a:rPr lang="en-US" dirty="0"/>
              <a:t>off the stack</a:t>
            </a:r>
          </a:p>
        </p:txBody>
      </p:sp>
      <p:sp>
        <p:nvSpPr>
          <p:cNvPr id="4128" name="Line 37"/>
          <p:cNvSpPr>
            <a:spLocks noChangeShapeType="1"/>
          </p:cNvSpPr>
          <p:nvPr/>
        </p:nvSpPr>
        <p:spPr bwMode="auto">
          <a:xfrm>
            <a:off x="1981320" y="1923257"/>
            <a:ext cx="360363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29" name="Text Box 38"/>
          <p:cNvSpPr txBox="1">
            <a:spLocks noChangeArrowheads="1"/>
          </p:cNvSpPr>
          <p:nvPr/>
        </p:nvSpPr>
        <p:spPr bwMode="auto">
          <a:xfrm>
            <a:off x="1792408" y="1572418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</a:rPr>
              <a:t>t</a:t>
            </a:r>
            <a:r>
              <a:rPr lang="en-US" dirty="0" smtClean="0">
                <a:solidFill>
                  <a:srgbClr val="CC3300"/>
                </a:solidFill>
              </a:rPr>
              <a:t>op</a:t>
            </a:r>
            <a:r>
              <a:rPr lang="en-US" dirty="0" smtClean="0"/>
              <a:t> </a:t>
            </a:r>
            <a:r>
              <a:rPr lang="en-US" dirty="0"/>
              <a:t>of the stack</a:t>
            </a:r>
          </a:p>
        </p:txBody>
      </p:sp>
      <p:sp>
        <p:nvSpPr>
          <p:cNvPr id="4130" name="Line 39"/>
          <p:cNvSpPr>
            <a:spLocks noChangeShapeType="1"/>
          </p:cNvSpPr>
          <p:nvPr/>
        </p:nvSpPr>
        <p:spPr bwMode="auto">
          <a:xfrm>
            <a:off x="5207120" y="2259807"/>
            <a:ext cx="360363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31" name="Text Box 40"/>
          <p:cNvSpPr txBox="1">
            <a:spLocks noChangeArrowheads="1"/>
          </p:cNvSpPr>
          <p:nvPr/>
        </p:nvSpPr>
        <p:spPr bwMode="auto">
          <a:xfrm>
            <a:off x="5018208" y="1908968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</a:rPr>
              <a:t>t</a:t>
            </a:r>
            <a:r>
              <a:rPr lang="en-US" dirty="0" smtClean="0">
                <a:solidFill>
                  <a:srgbClr val="CC3300"/>
                </a:solidFill>
              </a:rPr>
              <a:t>op</a:t>
            </a:r>
            <a:r>
              <a:rPr lang="en-US" dirty="0" smtClean="0"/>
              <a:t> </a:t>
            </a:r>
            <a:r>
              <a:rPr lang="en-US" dirty="0"/>
              <a:t>of the stack</a:t>
            </a:r>
          </a:p>
        </p:txBody>
      </p:sp>
      <p:sp>
        <p:nvSpPr>
          <p:cNvPr id="4132" name="Line 41"/>
          <p:cNvSpPr>
            <a:spLocks noChangeShapeType="1"/>
          </p:cNvSpPr>
          <p:nvPr/>
        </p:nvSpPr>
        <p:spPr bwMode="auto">
          <a:xfrm>
            <a:off x="8599607" y="2235993"/>
            <a:ext cx="360362" cy="446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33" name="Text Box 42"/>
          <p:cNvSpPr txBox="1">
            <a:spLocks noChangeArrowheads="1"/>
          </p:cNvSpPr>
          <p:nvPr/>
        </p:nvSpPr>
        <p:spPr bwMode="auto">
          <a:xfrm>
            <a:off x="8410695" y="1885157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</a:rPr>
              <a:t>t</a:t>
            </a:r>
            <a:r>
              <a:rPr lang="en-US" dirty="0" smtClean="0">
                <a:solidFill>
                  <a:srgbClr val="CC3300"/>
                </a:solidFill>
              </a:rPr>
              <a:t>op</a:t>
            </a:r>
            <a:r>
              <a:rPr lang="en-US" dirty="0" smtClean="0"/>
              <a:t> </a:t>
            </a:r>
            <a:r>
              <a:rPr lang="en-US" dirty="0"/>
              <a:t>of the stack</a:t>
            </a:r>
          </a:p>
        </p:txBody>
      </p:sp>
    </p:spTree>
    <p:extLst>
      <p:ext uri="{BB962C8B-B14F-4D97-AF65-F5344CB8AC3E}">
        <p14:creationId xmlns:p14="http://schemas.microsoft.com/office/powerpoint/2010/main" val="41622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540" y="141288"/>
            <a:ext cx="11697418" cy="698500"/>
          </a:xfrm>
        </p:spPr>
        <p:txBody>
          <a:bodyPr/>
          <a:lstStyle/>
          <a:p>
            <a:r>
              <a:rPr lang="en-US" altLang="en-US" sz="3600" dirty="0"/>
              <a:t>496. Next Greater Element </a:t>
            </a:r>
            <a:r>
              <a:rPr lang="en-US" altLang="en-US" sz="3600" dirty="0" smtClean="0"/>
              <a:t>I (Monotonic Stack)</a:t>
            </a: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379562" y="839788"/>
            <a:ext cx="11464506" cy="358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The next greater element of some element x in an array is the first greater element that is to the right of x in the same </a:t>
            </a:r>
            <a:r>
              <a:rPr lang="en-US" altLang="en-US" dirty="0" smtClean="0"/>
              <a:t>array.</a:t>
            </a:r>
          </a:p>
          <a:p>
            <a:pPr lvl="1"/>
            <a:r>
              <a:rPr lang="en-US" altLang="en-US" dirty="0" smtClean="0"/>
              <a:t>You </a:t>
            </a:r>
            <a:r>
              <a:rPr lang="en-US" altLang="en-US" dirty="0"/>
              <a:t>are given two </a:t>
            </a:r>
            <a:r>
              <a:rPr lang="en-US" altLang="en-US" b="1" dirty="0"/>
              <a:t>distinct</a:t>
            </a:r>
            <a:r>
              <a:rPr lang="en-US" altLang="en-US" dirty="0"/>
              <a:t> 0-indexed integer arrays nums1 and nums2, where nums1 is a subset of </a:t>
            </a:r>
            <a:r>
              <a:rPr lang="en-US" altLang="en-US" dirty="0" smtClean="0"/>
              <a:t>nums2</a:t>
            </a:r>
          </a:p>
          <a:p>
            <a:pPr lvl="1"/>
            <a:r>
              <a:rPr lang="en-US" altLang="en-US" dirty="0" smtClean="0"/>
              <a:t>For </a:t>
            </a:r>
            <a:r>
              <a:rPr lang="en-US" altLang="en-US" dirty="0"/>
              <a:t>each 0 &lt;= </a:t>
            </a:r>
            <a:r>
              <a:rPr lang="en-US" altLang="en-US" dirty="0" err="1"/>
              <a:t>i</a:t>
            </a:r>
            <a:r>
              <a:rPr lang="en-US" altLang="en-US" dirty="0"/>
              <a:t> &lt; nums1.length, find the index j such that nums1[</a:t>
            </a:r>
            <a:r>
              <a:rPr lang="en-US" altLang="en-US" dirty="0" err="1"/>
              <a:t>i</a:t>
            </a:r>
            <a:r>
              <a:rPr lang="en-US" altLang="en-US" dirty="0"/>
              <a:t>] == nums2[j] and determine the next greater element of nums2[j] in nums2. If there is no next greater element, then the answer for this query is -</a:t>
            </a:r>
            <a:r>
              <a:rPr lang="en-US" altLang="en-US" dirty="0" smtClean="0"/>
              <a:t>1.</a:t>
            </a:r>
          </a:p>
          <a:p>
            <a:pPr lvl="1"/>
            <a:r>
              <a:rPr lang="en-US" altLang="en-US" dirty="0" smtClean="0"/>
              <a:t>Return </a:t>
            </a:r>
            <a:r>
              <a:rPr lang="en-US" altLang="en-US" dirty="0"/>
              <a:t>an array </a:t>
            </a:r>
            <a:r>
              <a:rPr lang="en-US" altLang="en-US" dirty="0" err="1"/>
              <a:t>ans</a:t>
            </a:r>
            <a:r>
              <a:rPr lang="en-US" altLang="en-US" dirty="0"/>
              <a:t> of length nums1.length such that </a:t>
            </a:r>
            <a:r>
              <a:rPr lang="en-US" altLang="en-US" dirty="0" err="1"/>
              <a:t>ans</a:t>
            </a:r>
            <a:r>
              <a:rPr lang="en-US" altLang="en-US" dirty="0"/>
              <a:t>[</a:t>
            </a:r>
            <a:r>
              <a:rPr lang="en-US" altLang="en-US" dirty="0" err="1"/>
              <a:t>i</a:t>
            </a:r>
            <a:r>
              <a:rPr lang="en-US" altLang="en-US" dirty="0"/>
              <a:t>] is the next greater element as described above.</a:t>
            </a:r>
          </a:p>
          <a:p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06" y="5027310"/>
            <a:ext cx="418147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646" y="5018865"/>
            <a:ext cx="3914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92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Stack ADT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321" y="949325"/>
            <a:ext cx="11343736" cy="53657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</a:rPr>
              <a:t>S</a:t>
            </a:r>
            <a:r>
              <a:rPr lang="en-US" dirty="0" smtClean="0">
                <a:solidFill>
                  <a:srgbClr val="CC3300"/>
                </a:solidFill>
              </a:rPr>
              <a:t>tack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smtClean="0"/>
              <a:t>a container </a:t>
            </a:r>
            <a:r>
              <a:rPr lang="en-US" smtClean="0">
                <a:solidFill>
                  <a:schemeClr val="accent2"/>
                </a:solidFill>
              </a:rPr>
              <a:t>in </a:t>
            </a:r>
            <a:r>
              <a:rPr lang="en-US" dirty="0">
                <a:solidFill>
                  <a:schemeClr val="accent2"/>
                </a:solidFill>
              </a:rPr>
              <a:t>which all insertions and deletions of </a:t>
            </a:r>
            <a:r>
              <a:rPr lang="en-US" dirty="0" smtClean="0">
                <a:solidFill>
                  <a:schemeClr val="accent2"/>
                </a:solidFill>
              </a:rPr>
              <a:t>elements are </a:t>
            </a:r>
            <a:r>
              <a:rPr lang="en-US" dirty="0">
                <a:solidFill>
                  <a:schemeClr val="accent2"/>
                </a:solidFill>
              </a:rPr>
              <a:t>made at one end</a:t>
            </a:r>
            <a:r>
              <a:rPr lang="en-US" dirty="0"/>
              <a:t>, called </a:t>
            </a:r>
            <a:r>
              <a:rPr lang="en-US" dirty="0">
                <a:solidFill>
                  <a:srgbClr val="CC3300"/>
                </a:solidFill>
              </a:rPr>
              <a:t>the top of </a:t>
            </a:r>
            <a:r>
              <a:rPr lang="en-US">
                <a:solidFill>
                  <a:srgbClr val="CC3300"/>
                </a:solidFill>
              </a:rPr>
              <a:t>the </a:t>
            </a:r>
            <a:r>
              <a:rPr lang="en-US" smtClean="0">
                <a:solidFill>
                  <a:srgbClr val="CC3300"/>
                </a:solidFill>
              </a:rPr>
              <a:t>stack</a:t>
            </a: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Common stack operations:</a:t>
            </a:r>
          </a:p>
          <a:p>
            <a:pPr lvl="1">
              <a:defRPr/>
            </a:pPr>
            <a:r>
              <a:rPr lang="en-US" dirty="0" smtClean="0">
                <a:solidFill>
                  <a:srgbClr val="C00000"/>
                </a:solidFill>
              </a:rPr>
              <a:t>push</a:t>
            </a:r>
            <a:r>
              <a:rPr lang="en-US" dirty="0" smtClean="0">
                <a:solidFill>
                  <a:schemeClr val="accent6"/>
                </a:solidFill>
              </a:rPr>
              <a:t>(E e) </a:t>
            </a:r>
            <a:r>
              <a:rPr lang="en-US" dirty="0"/>
              <a:t>– push </a:t>
            </a:r>
            <a:r>
              <a:rPr lang="en-US" dirty="0" smtClean="0"/>
              <a:t>element </a:t>
            </a:r>
            <a:r>
              <a:rPr lang="en-US" dirty="0"/>
              <a:t>to the top of the stack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 smtClean="0">
                <a:solidFill>
                  <a:srgbClr val="C00000"/>
                </a:solidFill>
              </a:rPr>
              <a:t> pop</a:t>
            </a:r>
            <a:r>
              <a:rPr lang="en-US" dirty="0">
                <a:solidFill>
                  <a:schemeClr val="accent6"/>
                </a:solidFill>
              </a:rPr>
              <a:t>()</a:t>
            </a:r>
            <a:r>
              <a:rPr lang="en-US" dirty="0"/>
              <a:t> – Remove &amp; return the top </a:t>
            </a:r>
            <a:r>
              <a:rPr lang="en-US" dirty="0" smtClean="0"/>
              <a:t>element</a:t>
            </a:r>
            <a:endParaRPr lang="en-US" dirty="0"/>
          </a:p>
          <a:p>
            <a:pPr lvl="1">
              <a:defRPr/>
            </a:pPr>
            <a:r>
              <a:rPr lang="en-US" dirty="0" smtClean="0">
                <a:solidFill>
                  <a:srgbClr val="C00000"/>
                </a:solidFill>
              </a:rPr>
              <a:t>E top</a:t>
            </a:r>
            <a:r>
              <a:rPr lang="en-US" dirty="0">
                <a:solidFill>
                  <a:schemeClr val="accent6"/>
                </a:solidFill>
              </a:rPr>
              <a:t>()</a:t>
            </a:r>
            <a:r>
              <a:rPr lang="en-US" dirty="0"/>
              <a:t> – Return the top </a:t>
            </a:r>
            <a:r>
              <a:rPr lang="en-US" dirty="0" smtClean="0"/>
              <a:t>element w/o </a:t>
            </a:r>
            <a:r>
              <a:rPr lang="en-US" dirty="0"/>
              <a:t>removing it</a:t>
            </a:r>
          </a:p>
          <a:p>
            <a:pPr lvl="1">
              <a:defRPr/>
            </a:pPr>
            <a:r>
              <a:rPr lang="en-US" dirty="0" err="1">
                <a:solidFill>
                  <a:srgbClr val="C00000"/>
                </a:solidFill>
              </a:rPr>
              <a:t>isEmpty</a:t>
            </a:r>
            <a:r>
              <a:rPr lang="en-US" dirty="0">
                <a:solidFill>
                  <a:schemeClr val="accent6"/>
                </a:solidFill>
              </a:rPr>
              <a:t>()</a:t>
            </a:r>
            <a:r>
              <a:rPr lang="en-US" dirty="0"/>
              <a:t> – Return true if the stack is empty</a:t>
            </a:r>
          </a:p>
          <a:p>
            <a:pPr lvl="1">
              <a:defRPr/>
            </a:pPr>
            <a:r>
              <a:rPr lang="en-US" dirty="0" smtClean="0">
                <a:solidFill>
                  <a:srgbClr val="C00000"/>
                </a:solidFill>
              </a:rPr>
              <a:t>size</a:t>
            </a:r>
            <a:r>
              <a:rPr lang="en-US" dirty="0">
                <a:solidFill>
                  <a:schemeClr val="accent6"/>
                </a:solidFill>
              </a:rPr>
              <a:t>()</a:t>
            </a:r>
            <a:r>
              <a:rPr lang="en-US" dirty="0"/>
              <a:t> – Returns the number of </a:t>
            </a:r>
            <a:r>
              <a:rPr lang="en-US" dirty="0" smtClean="0"/>
              <a:t>elements in </a:t>
            </a:r>
            <a:r>
              <a:rPr lang="en-US" dirty="0"/>
              <a:t>the stack</a:t>
            </a:r>
          </a:p>
        </p:txBody>
      </p:sp>
    </p:spTree>
    <p:extLst>
      <p:ext uri="{BB962C8B-B14F-4D97-AF65-F5344CB8AC3E}">
        <p14:creationId xmlns:p14="http://schemas.microsoft.com/office/powerpoint/2010/main" val="875685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307976"/>
            <a:ext cx="8218488" cy="606425"/>
          </a:xfrm>
        </p:spPr>
        <p:txBody>
          <a:bodyPr/>
          <a:lstStyle/>
          <a:p>
            <a:r>
              <a:rPr lang="en-US" altLang="en-US" sz="3600" dirty="0" smtClean="0"/>
              <a:t>Stack Usage Example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2310" y="1114905"/>
            <a:ext cx="10472468" cy="5311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defRPr/>
            </a:pP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marL="533400" indent="-533400"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Stack&lt;Integer&gt; S = new Stack&lt;&gt;();</a:t>
            </a: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533400" indent="-533400"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.isEmpty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Stack is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empty”); 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Empty stack</a:t>
            </a:r>
          </a:p>
          <a:p>
            <a:pPr marL="533400" indent="-533400">
              <a:defRPr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(49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33400" indent="-533400"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(23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 // 49, 23</a:t>
            </a:r>
          </a:p>
          <a:p>
            <a:pPr marL="533400" indent="-533400"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533400" indent="-533400"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(“Top of the stack is: %d\n”,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.top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()); 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prints </a:t>
            </a:r>
            <a:r>
              <a:rPr lang="en-US" sz="17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23</a:t>
            </a:r>
          </a:p>
          <a:p>
            <a:pPr marL="533400" indent="-533400">
              <a:defRPr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(44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 // 49,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23, 44</a:t>
            </a: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(22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 // 49,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23, 44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, 22</a:t>
            </a:r>
          </a:p>
          <a:p>
            <a:pPr marL="533400" indent="-533400">
              <a:defRPr/>
            </a:pP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(“Removing the top element: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%d\n”,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S.pop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());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prints 22</a:t>
            </a:r>
          </a:p>
          <a:p>
            <a:pPr marL="533400" indent="-533400">
              <a:defRPr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Removing the top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element: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%d\n”,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S.pop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());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prints </a:t>
            </a:r>
            <a:r>
              <a:rPr lang="en-US" sz="17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44</a:t>
            </a:r>
          </a:p>
          <a:p>
            <a:pPr marL="533400" indent="-533400">
              <a:defRPr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(“Removing the top element: %d\n”,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S.pop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());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prints </a:t>
            </a:r>
            <a:r>
              <a:rPr lang="en-US" sz="17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23</a:t>
            </a:r>
            <a:endParaRPr lang="en-US" sz="17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(“Top of the stack is: %d\n”,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S.top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());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7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prints </a:t>
            </a:r>
            <a:r>
              <a:rPr lang="en-US" sz="17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49</a:t>
            </a:r>
            <a:endParaRPr lang="en-US" sz="17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Removing the top element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%d\n”,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S.pop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()); </a:t>
            </a:r>
            <a:r>
              <a:rPr lang="en-US" sz="17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prints </a:t>
            </a:r>
            <a:r>
              <a:rPr lang="en-US" sz="17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49 </a:t>
            </a:r>
            <a:endParaRPr lang="en-US" sz="17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.isEmpty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(“Stack is empty\n”); 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Empty stack</a:t>
            </a:r>
          </a:p>
          <a:p>
            <a:pPr marL="533400" indent="-533400">
              <a:defRPr/>
            </a:pPr>
            <a:r>
              <a:rPr lang="en-US" sz="17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//end-main</a:t>
            </a: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70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5164" y="141288"/>
            <a:ext cx="8588375" cy="698500"/>
          </a:xfrm>
        </p:spPr>
        <p:txBody>
          <a:bodyPr/>
          <a:lstStyle/>
          <a:p>
            <a:r>
              <a:rPr lang="en-US" altLang="en-US" dirty="0" smtClean="0"/>
              <a:t>Java Stack Hierarchy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716796" y="4289608"/>
            <a:ext cx="2100263" cy="447675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AbstractList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16796" y="3268052"/>
            <a:ext cx="2111375" cy="608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343" name="Straight Arrow Connector 9"/>
          <p:cNvCxnSpPr>
            <a:cxnSpLocks noChangeShapeType="1"/>
            <a:stCxn id="5" idx="0"/>
          </p:cNvCxnSpPr>
          <p:nvPr/>
        </p:nvCxnSpPr>
        <p:spPr bwMode="auto">
          <a:xfrm flipV="1">
            <a:off x="5766928" y="3860193"/>
            <a:ext cx="5556" cy="42941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Rectangle 13"/>
          <p:cNvSpPr/>
          <p:nvPr/>
        </p:nvSpPr>
        <p:spPr bwMode="auto">
          <a:xfrm>
            <a:off x="4705684" y="2206011"/>
            <a:ext cx="2111375" cy="62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Collection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16796" y="1127304"/>
            <a:ext cx="2111375" cy="651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Iterable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>
            <a:stCxn id="9" idx="0"/>
            <a:endCxn id="14" idx="2"/>
          </p:cNvCxnSpPr>
          <p:nvPr/>
        </p:nvCxnSpPr>
        <p:spPr bwMode="auto">
          <a:xfrm flipH="1" flipV="1">
            <a:off x="5761372" y="2835451"/>
            <a:ext cx="11112" cy="4326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5755021" y="1767862"/>
            <a:ext cx="6351" cy="4492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134308" y="5112728"/>
            <a:ext cx="1241426" cy="44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ector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 flipV="1">
            <a:off x="5740734" y="4694818"/>
            <a:ext cx="11112" cy="4326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134308" y="5939824"/>
            <a:ext cx="1241426" cy="4492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Stack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" name="Straight Arrow Connector 32"/>
          <p:cNvCxnSpPr>
            <a:stCxn id="32" idx="0"/>
            <a:endCxn id="27" idx="2"/>
          </p:cNvCxnSpPr>
          <p:nvPr/>
        </p:nvCxnSpPr>
        <p:spPr bwMode="auto">
          <a:xfrm flipV="1">
            <a:off x="5755021" y="5561990"/>
            <a:ext cx="0" cy="3778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9"/>
          <p:cNvCxnSpPr>
            <a:cxnSpLocks noChangeShapeType="1"/>
          </p:cNvCxnSpPr>
          <p:nvPr/>
        </p:nvCxnSpPr>
        <p:spPr bwMode="auto">
          <a:xfrm flipV="1">
            <a:off x="8176887" y="1346418"/>
            <a:ext cx="1343025" cy="11481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61" name="TextBox 16"/>
          <p:cNvSpPr txBox="1">
            <a:spLocks noChangeArrowheads="1"/>
          </p:cNvSpPr>
          <p:nvPr/>
        </p:nvSpPr>
        <p:spPr bwMode="auto">
          <a:xfrm>
            <a:off x="8257849" y="962009"/>
            <a:ext cx="126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implements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>
            <a:off x="8176887" y="1778974"/>
            <a:ext cx="1415266" cy="166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Box 18"/>
          <p:cNvSpPr txBox="1">
            <a:spLocks noChangeArrowheads="1"/>
          </p:cNvSpPr>
          <p:nvPr/>
        </p:nvSpPr>
        <p:spPr bwMode="auto">
          <a:xfrm>
            <a:off x="8440020" y="1473718"/>
            <a:ext cx="88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716082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How do we implement Stack ADT?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332" y="949325"/>
            <a:ext cx="11102195" cy="5365750"/>
          </a:xfrm>
        </p:spPr>
        <p:txBody>
          <a:bodyPr/>
          <a:lstStyle/>
          <a:p>
            <a:r>
              <a:rPr lang="en-US" altLang="en-US" dirty="0" smtClean="0"/>
              <a:t>2 ways to implement a stack</a:t>
            </a:r>
          </a:p>
          <a:p>
            <a:pPr lvl="1"/>
            <a:r>
              <a:rPr lang="en-US" altLang="en-US" dirty="0" smtClean="0"/>
              <a:t>Using an array</a:t>
            </a:r>
          </a:p>
          <a:p>
            <a:pPr lvl="1"/>
            <a:r>
              <a:rPr lang="en-US" altLang="en-US" dirty="0" smtClean="0"/>
              <a:t>Using a linked list</a:t>
            </a:r>
          </a:p>
        </p:txBody>
      </p:sp>
    </p:spTree>
    <p:extLst>
      <p:ext uri="{BB962C8B-B14F-4D97-AF65-F5344CB8AC3E}">
        <p14:creationId xmlns:p14="http://schemas.microsoft.com/office/powerpoint/2010/main" val="2994250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36430" y="141288"/>
            <a:ext cx="11585275" cy="698500"/>
          </a:xfrm>
        </p:spPr>
        <p:txBody>
          <a:bodyPr/>
          <a:lstStyle/>
          <a:p>
            <a:r>
              <a:rPr lang="en-US" altLang="en-US" sz="3600" dirty="0" smtClean="0"/>
              <a:t>Implementing Stack ADT using an Array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430" y="949325"/>
            <a:ext cx="11585275" cy="973138"/>
          </a:xfrm>
        </p:spPr>
        <p:txBody>
          <a:bodyPr/>
          <a:lstStyle/>
          <a:p>
            <a:r>
              <a:rPr lang="en-US" altLang="en-US" dirty="0" smtClean="0"/>
              <a:t>We can implement a Stack with an array “</a:t>
            </a:r>
            <a:r>
              <a:rPr lang="en-US" altLang="en-US" dirty="0" err="1" smtClean="0"/>
              <a:t>arr</a:t>
            </a:r>
            <a:r>
              <a:rPr lang="en-US" altLang="en-US" dirty="0" smtClean="0"/>
              <a:t>” as follows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43188" y="2286001"/>
            <a:ext cx="1708150" cy="504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671763" y="23431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10247" name="Group 8"/>
          <p:cNvGrpSpPr>
            <a:grpSpLocks/>
          </p:cNvGrpSpPr>
          <p:nvPr/>
        </p:nvGrpSpPr>
        <p:grpSpPr bwMode="auto">
          <a:xfrm>
            <a:off x="2660650" y="2298701"/>
            <a:ext cx="427038" cy="492125"/>
            <a:chOff x="716" y="1448"/>
            <a:chExt cx="269" cy="310"/>
          </a:xfrm>
        </p:grpSpPr>
        <p:sp>
          <p:nvSpPr>
            <p:cNvPr id="10311" name="Line 5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Text Box 7"/>
            <p:cNvSpPr txBox="1">
              <a:spLocks noChangeArrowheads="1"/>
            </p:cNvSpPr>
            <p:nvPr/>
          </p:nvSpPr>
          <p:spPr bwMode="auto">
            <a:xfrm>
              <a:off x="716" y="148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10248" name="Group 9"/>
          <p:cNvGrpSpPr>
            <a:grpSpLocks/>
          </p:cNvGrpSpPr>
          <p:nvPr/>
        </p:nvGrpSpPr>
        <p:grpSpPr bwMode="auto">
          <a:xfrm>
            <a:off x="3082925" y="2286001"/>
            <a:ext cx="427038" cy="492125"/>
            <a:chOff x="716" y="1448"/>
            <a:chExt cx="269" cy="310"/>
          </a:xfrm>
        </p:grpSpPr>
        <p:sp>
          <p:nvSpPr>
            <p:cNvPr id="10309" name="Line 10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Text Box 11"/>
            <p:cNvSpPr txBox="1">
              <a:spLocks noChangeArrowheads="1"/>
            </p:cNvSpPr>
            <p:nvPr/>
          </p:nvSpPr>
          <p:spPr bwMode="auto">
            <a:xfrm>
              <a:off x="716" y="148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10249" name="Group 12"/>
          <p:cNvGrpSpPr>
            <a:grpSpLocks/>
          </p:cNvGrpSpPr>
          <p:nvPr/>
        </p:nvGrpSpPr>
        <p:grpSpPr bwMode="auto">
          <a:xfrm>
            <a:off x="3503614" y="2286001"/>
            <a:ext cx="427037" cy="492125"/>
            <a:chOff x="716" y="1448"/>
            <a:chExt cx="269" cy="310"/>
          </a:xfrm>
        </p:grpSpPr>
        <p:sp>
          <p:nvSpPr>
            <p:cNvPr id="10307" name="Line 13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8" name="Text Box 14"/>
            <p:cNvSpPr txBox="1">
              <a:spLocks noChangeArrowheads="1"/>
            </p:cNvSpPr>
            <p:nvPr/>
          </p:nvSpPr>
          <p:spPr bwMode="auto">
            <a:xfrm>
              <a:off x="716" y="148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0250" name="Group 15"/>
          <p:cNvGrpSpPr>
            <a:grpSpLocks/>
          </p:cNvGrpSpPr>
          <p:nvPr/>
        </p:nvGrpSpPr>
        <p:grpSpPr bwMode="auto">
          <a:xfrm>
            <a:off x="3924300" y="2298701"/>
            <a:ext cx="427038" cy="492125"/>
            <a:chOff x="716" y="1448"/>
            <a:chExt cx="269" cy="310"/>
          </a:xfrm>
        </p:grpSpPr>
        <p:sp>
          <p:nvSpPr>
            <p:cNvPr id="10305" name="Line 16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Text Box 17"/>
            <p:cNvSpPr txBox="1">
              <a:spLocks noChangeArrowheads="1"/>
            </p:cNvSpPr>
            <p:nvPr/>
          </p:nvSpPr>
          <p:spPr bwMode="auto">
            <a:xfrm>
              <a:off x="716" y="148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10251" name="Text Box 24"/>
          <p:cNvSpPr txBox="1">
            <a:spLocks noChangeArrowheads="1"/>
          </p:cNvSpPr>
          <p:nvPr/>
        </p:nvSpPr>
        <p:spPr bwMode="auto">
          <a:xfrm>
            <a:off x="2671763" y="19224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52" name="Text Box 25"/>
          <p:cNvSpPr txBox="1">
            <a:spLocks noChangeArrowheads="1"/>
          </p:cNvSpPr>
          <p:nvPr/>
        </p:nvSpPr>
        <p:spPr bwMode="auto">
          <a:xfrm>
            <a:off x="3090863" y="1908176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1</a:t>
            </a:r>
          </a:p>
        </p:txBody>
      </p:sp>
      <p:sp>
        <p:nvSpPr>
          <p:cNvPr id="10253" name="Text Box 26"/>
          <p:cNvSpPr txBox="1">
            <a:spLocks noChangeArrowheads="1"/>
          </p:cNvSpPr>
          <p:nvPr/>
        </p:nvSpPr>
        <p:spPr bwMode="auto">
          <a:xfrm>
            <a:off x="3551238" y="1919288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2</a:t>
            </a:r>
          </a:p>
        </p:txBody>
      </p:sp>
      <p:sp>
        <p:nvSpPr>
          <p:cNvPr id="10254" name="Text Box 27"/>
          <p:cNvSpPr txBox="1">
            <a:spLocks noChangeArrowheads="1"/>
          </p:cNvSpPr>
          <p:nvPr/>
        </p:nvSpPr>
        <p:spPr bwMode="auto">
          <a:xfrm>
            <a:off x="3959225" y="19081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255" name="Text Box 28"/>
          <p:cNvSpPr txBox="1">
            <a:spLocks noChangeArrowheads="1"/>
          </p:cNvSpPr>
          <p:nvPr/>
        </p:nvSpPr>
        <p:spPr bwMode="auto">
          <a:xfrm>
            <a:off x="4429125" y="18986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56" name="Text Box 29"/>
          <p:cNvSpPr txBox="1">
            <a:spLocks noChangeArrowheads="1"/>
          </p:cNvSpPr>
          <p:nvPr/>
        </p:nvSpPr>
        <p:spPr bwMode="auto">
          <a:xfrm>
            <a:off x="4849813" y="18986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257" name="Text Box 30"/>
          <p:cNvSpPr txBox="1">
            <a:spLocks noChangeArrowheads="1"/>
          </p:cNvSpPr>
          <p:nvPr/>
        </p:nvSpPr>
        <p:spPr bwMode="auto">
          <a:xfrm>
            <a:off x="5259388" y="1909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258" name="Rectangle 31"/>
          <p:cNvSpPr>
            <a:spLocks noChangeArrowheads="1"/>
          </p:cNvSpPr>
          <p:nvPr/>
        </p:nvSpPr>
        <p:spPr bwMode="auto">
          <a:xfrm>
            <a:off x="4351338" y="2286001"/>
            <a:ext cx="4318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59" name="Rectangle 32"/>
          <p:cNvSpPr>
            <a:spLocks noChangeArrowheads="1"/>
          </p:cNvSpPr>
          <p:nvPr/>
        </p:nvSpPr>
        <p:spPr bwMode="auto">
          <a:xfrm>
            <a:off x="4784725" y="2287589"/>
            <a:ext cx="4333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60" name="Rectangle 34"/>
          <p:cNvSpPr>
            <a:spLocks noChangeArrowheads="1"/>
          </p:cNvSpPr>
          <p:nvPr/>
        </p:nvSpPr>
        <p:spPr bwMode="auto">
          <a:xfrm>
            <a:off x="5218114" y="2287589"/>
            <a:ext cx="43338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61" name="Text Box 35"/>
          <p:cNvSpPr txBox="1">
            <a:spLocks noChangeArrowheads="1"/>
          </p:cNvSpPr>
          <p:nvPr/>
        </p:nvSpPr>
        <p:spPr bwMode="auto">
          <a:xfrm>
            <a:off x="2161560" y="2337356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err="1" smtClean="0">
                <a:latin typeface="Times New Roman" panose="02020603050405020304" pitchFamily="18" charset="0"/>
              </a:rPr>
              <a:t>arr</a:t>
            </a:r>
            <a:endParaRPr lang="en-US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0262" name="Line 37"/>
          <p:cNvSpPr>
            <a:spLocks noChangeShapeType="1"/>
          </p:cNvSpPr>
          <p:nvPr/>
        </p:nvSpPr>
        <p:spPr bwMode="auto">
          <a:xfrm flipV="1">
            <a:off x="4146550" y="2779713"/>
            <a:ext cx="12700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Text Box 38"/>
          <p:cNvSpPr txBox="1">
            <a:spLocks noChangeArrowheads="1"/>
          </p:cNvSpPr>
          <p:nvPr/>
        </p:nvSpPr>
        <p:spPr bwMode="auto">
          <a:xfrm>
            <a:off x="3622676" y="2924176"/>
            <a:ext cx="860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top = 3</a:t>
            </a:r>
          </a:p>
        </p:txBody>
      </p:sp>
      <p:sp>
        <p:nvSpPr>
          <p:cNvPr id="9240" name="Rectangle 40"/>
          <p:cNvSpPr>
            <a:spLocks noChangeArrowheads="1"/>
          </p:cNvSpPr>
          <p:nvPr/>
        </p:nvSpPr>
        <p:spPr bwMode="auto">
          <a:xfrm>
            <a:off x="3079750" y="5570538"/>
            <a:ext cx="673100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9241" name="Rectangle 42"/>
          <p:cNvSpPr>
            <a:spLocks noChangeArrowheads="1"/>
          </p:cNvSpPr>
          <p:nvPr/>
        </p:nvSpPr>
        <p:spPr bwMode="auto">
          <a:xfrm>
            <a:off x="3079750" y="5222875"/>
            <a:ext cx="673100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42" name="Rectangle 43"/>
          <p:cNvSpPr>
            <a:spLocks noChangeArrowheads="1"/>
          </p:cNvSpPr>
          <p:nvPr/>
        </p:nvSpPr>
        <p:spPr bwMode="auto">
          <a:xfrm>
            <a:off x="3079750" y="4873625"/>
            <a:ext cx="673100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43" name="Rectangle 44"/>
          <p:cNvSpPr>
            <a:spLocks noChangeArrowheads="1"/>
          </p:cNvSpPr>
          <p:nvPr/>
        </p:nvSpPr>
        <p:spPr bwMode="auto">
          <a:xfrm>
            <a:off x="3079750" y="4524375"/>
            <a:ext cx="673100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268" name="Rectangle 45"/>
          <p:cNvSpPr>
            <a:spLocks noChangeArrowheads="1"/>
          </p:cNvSpPr>
          <p:nvPr/>
        </p:nvSpPr>
        <p:spPr bwMode="auto">
          <a:xfrm>
            <a:off x="3079750" y="4175125"/>
            <a:ext cx="673100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69" name="Rectangle 46"/>
          <p:cNvSpPr>
            <a:spLocks noChangeArrowheads="1"/>
          </p:cNvSpPr>
          <p:nvPr/>
        </p:nvSpPr>
        <p:spPr bwMode="auto">
          <a:xfrm>
            <a:off x="3078163" y="3838575"/>
            <a:ext cx="673100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70" name="Rectangle 47"/>
          <p:cNvSpPr>
            <a:spLocks noChangeArrowheads="1"/>
          </p:cNvSpPr>
          <p:nvPr/>
        </p:nvSpPr>
        <p:spPr bwMode="auto">
          <a:xfrm>
            <a:off x="3078163" y="3490913"/>
            <a:ext cx="673100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71" name="Text Box 48"/>
          <p:cNvSpPr txBox="1">
            <a:spLocks noChangeArrowheads="1"/>
          </p:cNvSpPr>
          <p:nvPr/>
        </p:nvSpPr>
        <p:spPr bwMode="auto">
          <a:xfrm>
            <a:off x="1920876" y="4548188"/>
            <a:ext cx="860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top = 3</a:t>
            </a:r>
          </a:p>
        </p:txBody>
      </p:sp>
      <p:sp>
        <p:nvSpPr>
          <p:cNvPr id="10272" name="Line 49"/>
          <p:cNvSpPr>
            <a:spLocks noChangeShapeType="1"/>
          </p:cNvSpPr>
          <p:nvPr/>
        </p:nvSpPr>
        <p:spPr bwMode="auto">
          <a:xfrm>
            <a:off x="2774951" y="4727575"/>
            <a:ext cx="30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Text Box 50"/>
          <p:cNvSpPr txBox="1">
            <a:spLocks noChangeArrowheads="1"/>
          </p:cNvSpPr>
          <p:nvPr/>
        </p:nvSpPr>
        <p:spPr bwMode="auto">
          <a:xfrm>
            <a:off x="2733675" y="5942013"/>
            <a:ext cx="1384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Initial Stack</a:t>
            </a:r>
          </a:p>
        </p:txBody>
      </p:sp>
      <p:sp>
        <p:nvSpPr>
          <p:cNvPr id="9250" name="Rectangle 51"/>
          <p:cNvSpPr>
            <a:spLocks noChangeArrowheads="1"/>
          </p:cNvSpPr>
          <p:nvPr/>
        </p:nvSpPr>
        <p:spPr bwMode="auto">
          <a:xfrm>
            <a:off x="5197475" y="5570538"/>
            <a:ext cx="673100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9251" name="Rectangle 52"/>
          <p:cNvSpPr>
            <a:spLocks noChangeArrowheads="1"/>
          </p:cNvSpPr>
          <p:nvPr/>
        </p:nvSpPr>
        <p:spPr bwMode="auto">
          <a:xfrm>
            <a:off x="5197475" y="5222875"/>
            <a:ext cx="673100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52" name="Rectangle 53"/>
          <p:cNvSpPr>
            <a:spLocks noChangeArrowheads="1"/>
          </p:cNvSpPr>
          <p:nvPr/>
        </p:nvSpPr>
        <p:spPr bwMode="auto">
          <a:xfrm>
            <a:off x="5197475" y="4873625"/>
            <a:ext cx="673100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53" name="Rectangle 54"/>
          <p:cNvSpPr>
            <a:spLocks noChangeArrowheads="1"/>
          </p:cNvSpPr>
          <p:nvPr/>
        </p:nvSpPr>
        <p:spPr bwMode="auto">
          <a:xfrm>
            <a:off x="5197475" y="4524375"/>
            <a:ext cx="673100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254" name="Rectangle 55"/>
          <p:cNvSpPr>
            <a:spLocks noChangeArrowheads="1"/>
          </p:cNvSpPr>
          <p:nvPr/>
        </p:nvSpPr>
        <p:spPr bwMode="auto">
          <a:xfrm>
            <a:off x="5197475" y="4175125"/>
            <a:ext cx="673100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79" name="Rectangle 56"/>
          <p:cNvSpPr>
            <a:spLocks noChangeArrowheads="1"/>
          </p:cNvSpPr>
          <p:nvPr/>
        </p:nvSpPr>
        <p:spPr bwMode="auto">
          <a:xfrm>
            <a:off x="5195888" y="3838575"/>
            <a:ext cx="673100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80" name="Rectangle 57"/>
          <p:cNvSpPr>
            <a:spLocks noChangeArrowheads="1"/>
          </p:cNvSpPr>
          <p:nvPr/>
        </p:nvSpPr>
        <p:spPr bwMode="auto">
          <a:xfrm>
            <a:off x="5195888" y="3490913"/>
            <a:ext cx="673100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81" name="Text Box 58"/>
          <p:cNvSpPr txBox="1">
            <a:spLocks noChangeArrowheads="1"/>
          </p:cNvSpPr>
          <p:nvPr/>
        </p:nvSpPr>
        <p:spPr bwMode="auto">
          <a:xfrm>
            <a:off x="4122739" y="4197351"/>
            <a:ext cx="860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top = 4</a:t>
            </a:r>
          </a:p>
        </p:txBody>
      </p:sp>
      <p:sp>
        <p:nvSpPr>
          <p:cNvPr id="10282" name="Line 59"/>
          <p:cNvSpPr>
            <a:spLocks noChangeShapeType="1"/>
          </p:cNvSpPr>
          <p:nvPr/>
        </p:nvSpPr>
        <p:spPr bwMode="auto">
          <a:xfrm>
            <a:off x="4967288" y="4378325"/>
            <a:ext cx="23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3" name="Text Box 60"/>
          <p:cNvSpPr txBox="1">
            <a:spLocks noChangeArrowheads="1"/>
          </p:cNvSpPr>
          <p:nvPr/>
        </p:nvSpPr>
        <p:spPr bwMode="auto">
          <a:xfrm>
            <a:off x="4611688" y="5916614"/>
            <a:ext cx="185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After 3 is pushed</a:t>
            </a:r>
          </a:p>
        </p:txBody>
      </p:sp>
      <p:sp>
        <p:nvSpPr>
          <p:cNvPr id="10284" name="Text Box 61"/>
          <p:cNvSpPr txBox="1">
            <a:spLocks noChangeArrowheads="1"/>
          </p:cNvSpPr>
          <p:nvPr/>
        </p:nvSpPr>
        <p:spPr bwMode="auto">
          <a:xfrm>
            <a:off x="5353050" y="41497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61" name="Rectangle 84"/>
          <p:cNvSpPr>
            <a:spLocks noChangeArrowheads="1"/>
          </p:cNvSpPr>
          <p:nvPr/>
        </p:nvSpPr>
        <p:spPr bwMode="auto">
          <a:xfrm>
            <a:off x="7302500" y="5475288"/>
            <a:ext cx="673100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9262" name="Rectangle 85"/>
          <p:cNvSpPr>
            <a:spLocks noChangeArrowheads="1"/>
          </p:cNvSpPr>
          <p:nvPr/>
        </p:nvSpPr>
        <p:spPr bwMode="auto">
          <a:xfrm>
            <a:off x="7302500" y="5127625"/>
            <a:ext cx="673100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63" name="Rectangle 86"/>
          <p:cNvSpPr>
            <a:spLocks noChangeArrowheads="1"/>
          </p:cNvSpPr>
          <p:nvPr/>
        </p:nvSpPr>
        <p:spPr bwMode="auto">
          <a:xfrm>
            <a:off x="7302500" y="4778375"/>
            <a:ext cx="673100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64" name="Rectangle 87"/>
          <p:cNvSpPr>
            <a:spLocks noChangeArrowheads="1"/>
          </p:cNvSpPr>
          <p:nvPr/>
        </p:nvSpPr>
        <p:spPr bwMode="auto">
          <a:xfrm>
            <a:off x="7302500" y="4429125"/>
            <a:ext cx="673100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289" name="Rectangle 88"/>
          <p:cNvSpPr>
            <a:spLocks noChangeArrowheads="1"/>
          </p:cNvSpPr>
          <p:nvPr/>
        </p:nvSpPr>
        <p:spPr bwMode="auto">
          <a:xfrm>
            <a:off x="7302500" y="4079875"/>
            <a:ext cx="673100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90" name="Rectangle 89"/>
          <p:cNvSpPr>
            <a:spLocks noChangeArrowheads="1"/>
          </p:cNvSpPr>
          <p:nvPr/>
        </p:nvSpPr>
        <p:spPr bwMode="auto">
          <a:xfrm>
            <a:off x="7300913" y="3743325"/>
            <a:ext cx="673100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91" name="Rectangle 90"/>
          <p:cNvSpPr>
            <a:spLocks noChangeArrowheads="1"/>
          </p:cNvSpPr>
          <p:nvPr/>
        </p:nvSpPr>
        <p:spPr bwMode="auto">
          <a:xfrm>
            <a:off x="7300913" y="3395663"/>
            <a:ext cx="673100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92" name="Text Box 91"/>
          <p:cNvSpPr txBox="1">
            <a:spLocks noChangeArrowheads="1"/>
          </p:cNvSpPr>
          <p:nvPr/>
        </p:nvSpPr>
        <p:spPr bwMode="auto">
          <a:xfrm>
            <a:off x="6156326" y="4441826"/>
            <a:ext cx="860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top = 3</a:t>
            </a:r>
          </a:p>
        </p:txBody>
      </p:sp>
      <p:sp>
        <p:nvSpPr>
          <p:cNvPr id="10293" name="Line 92"/>
          <p:cNvSpPr>
            <a:spLocks noChangeShapeType="1"/>
          </p:cNvSpPr>
          <p:nvPr/>
        </p:nvSpPr>
        <p:spPr bwMode="auto">
          <a:xfrm>
            <a:off x="6997701" y="4632325"/>
            <a:ext cx="30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4" name="Text Box 93"/>
          <p:cNvSpPr txBox="1">
            <a:spLocks noChangeArrowheads="1"/>
          </p:cNvSpPr>
          <p:nvPr/>
        </p:nvSpPr>
        <p:spPr bwMode="auto">
          <a:xfrm>
            <a:off x="6956425" y="5846764"/>
            <a:ext cx="1238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After 3 is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popped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off</a:t>
            </a:r>
          </a:p>
        </p:txBody>
      </p:sp>
      <p:sp>
        <p:nvSpPr>
          <p:cNvPr id="9271" name="Rectangle 94"/>
          <p:cNvSpPr>
            <a:spLocks noChangeArrowheads="1"/>
          </p:cNvSpPr>
          <p:nvPr/>
        </p:nvSpPr>
        <p:spPr bwMode="auto">
          <a:xfrm>
            <a:off x="9504363" y="5365750"/>
            <a:ext cx="673100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9272" name="Rectangle 95"/>
          <p:cNvSpPr>
            <a:spLocks noChangeArrowheads="1"/>
          </p:cNvSpPr>
          <p:nvPr/>
        </p:nvSpPr>
        <p:spPr bwMode="auto">
          <a:xfrm>
            <a:off x="9504363" y="5018088"/>
            <a:ext cx="673100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273" name="Rectangle 96"/>
          <p:cNvSpPr>
            <a:spLocks noChangeArrowheads="1"/>
          </p:cNvSpPr>
          <p:nvPr/>
        </p:nvSpPr>
        <p:spPr bwMode="auto">
          <a:xfrm>
            <a:off x="9504363" y="4668838"/>
            <a:ext cx="673100" cy="349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298" name="Rectangle 97"/>
          <p:cNvSpPr>
            <a:spLocks noChangeArrowheads="1"/>
          </p:cNvSpPr>
          <p:nvPr/>
        </p:nvSpPr>
        <p:spPr bwMode="auto">
          <a:xfrm>
            <a:off x="9504363" y="4319588"/>
            <a:ext cx="673100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99" name="Rectangle 98"/>
          <p:cNvSpPr>
            <a:spLocks noChangeArrowheads="1"/>
          </p:cNvSpPr>
          <p:nvPr/>
        </p:nvSpPr>
        <p:spPr bwMode="auto">
          <a:xfrm>
            <a:off x="9504363" y="3970338"/>
            <a:ext cx="673100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300" name="Rectangle 99"/>
          <p:cNvSpPr>
            <a:spLocks noChangeArrowheads="1"/>
          </p:cNvSpPr>
          <p:nvPr/>
        </p:nvSpPr>
        <p:spPr bwMode="auto">
          <a:xfrm>
            <a:off x="9502775" y="3633788"/>
            <a:ext cx="673100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301" name="Rectangle 100"/>
          <p:cNvSpPr>
            <a:spLocks noChangeArrowheads="1"/>
          </p:cNvSpPr>
          <p:nvPr/>
        </p:nvSpPr>
        <p:spPr bwMode="auto">
          <a:xfrm>
            <a:off x="9502775" y="3286125"/>
            <a:ext cx="673100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302" name="Text Box 101"/>
          <p:cNvSpPr txBox="1">
            <a:spLocks noChangeArrowheads="1"/>
          </p:cNvSpPr>
          <p:nvPr/>
        </p:nvSpPr>
        <p:spPr bwMode="auto">
          <a:xfrm>
            <a:off x="8382001" y="4597401"/>
            <a:ext cx="860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top = 2</a:t>
            </a:r>
          </a:p>
        </p:txBody>
      </p:sp>
      <p:sp>
        <p:nvSpPr>
          <p:cNvPr id="10303" name="Line 102"/>
          <p:cNvSpPr>
            <a:spLocks noChangeShapeType="1"/>
          </p:cNvSpPr>
          <p:nvPr/>
        </p:nvSpPr>
        <p:spPr bwMode="auto">
          <a:xfrm>
            <a:off x="9223376" y="4787900"/>
            <a:ext cx="30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4" name="Text Box 103"/>
          <p:cNvSpPr txBox="1">
            <a:spLocks noChangeArrowheads="1"/>
          </p:cNvSpPr>
          <p:nvPr/>
        </p:nvSpPr>
        <p:spPr bwMode="auto">
          <a:xfrm>
            <a:off x="9158288" y="5737225"/>
            <a:ext cx="1238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After 9 is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popped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484640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14857</TotalTime>
  <Words>2213</Words>
  <Application>Microsoft Office PowerPoint</Application>
  <PresentationFormat>Widescreen</PresentationFormat>
  <Paragraphs>566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Comic Sans MS</vt:lpstr>
      <vt:lpstr>Courier New</vt:lpstr>
      <vt:lpstr>Times New Roman</vt:lpstr>
      <vt:lpstr>Wingdings</vt:lpstr>
      <vt:lpstr>Blank Presentation</vt:lpstr>
      <vt:lpstr>Today’s Material</vt:lpstr>
      <vt:lpstr>Stack ADT</vt:lpstr>
      <vt:lpstr>Stack: push</vt:lpstr>
      <vt:lpstr>Stack: pop</vt:lpstr>
      <vt:lpstr>Stack ADT</vt:lpstr>
      <vt:lpstr>Stack Usage Example</vt:lpstr>
      <vt:lpstr>Java Stack Hierarchy</vt:lpstr>
      <vt:lpstr>How do we implement Stack ADT?</vt:lpstr>
      <vt:lpstr>Implementing Stack ADT using an Array</vt:lpstr>
      <vt:lpstr>Stack ADT &amp; ArrayStack Declarations</vt:lpstr>
      <vt:lpstr>ArrayStack: push</vt:lpstr>
      <vt:lpstr>ArrayStack: top &amp; pop</vt:lpstr>
      <vt:lpstr>ArrayStack: isEmpty &amp; size</vt:lpstr>
      <vt:lpstr>Implementing Stack ADT using a Singly Linked List</vt:lpstr>
      <vt:lpstr>LinkedStack: Declarations</vt:lpstr>
      <vt:lpstr>LinkedStack: push</vt:lpstr>
      <vt:lpstr>LinkedStack: top &amp; pop</vt:lpstr>
      <vt:lpstr>LinkedStack: isEmpty &amp; size</vt:lpstr>
      <vt:lpstr>Implementing Stack ADT using the List ADT</vt:lpstr>
      <vt:lpstr>Implementing Stack ADT using the List ADT</vt:lpstr>
      <vt:lpstr>Implementing Stack ADT using the List ADT</vt:lpstr>
      <vt:lpstr>Implementing Stack ADT using the List ADT</vt:lpstr>
      <vt:lpstr>Running Times of Stack ADT ops</vt:lpstr>
      <vt:lpstr>Stack ADT in different Programming Languages</vt:lpstr>
      <vt:lpstr>Application of Stacks: Expression Evaluation</vt:lpstr>
      <vt:lpstr>Application of Stacks: Expression Evaluation</vt:lpstr>
      <vt:lpstr>Application of Stacks: Expression Evaluation</vt:lpstr>
      <vt:lpstr>Steps in converting the infix expression    20 + 2*3 + (2*8+5) *4   to postfix notation</vt:lpstr>
      <vt:lpstr>Evaluating a postfix expression</vt:lpstr>
      <vt:lpstr>Steps in evaluating the postfix expression: 20  2  3  *  +  2  8  *  5  +  4  *  +</vt:lpstr>
      <vt:lpstr>Stack ADT in different OOPLs</vt:lpstr>
      <vt:lpstr>LeetCode 20: Valid Parenthesis</vt:lpstr>
      <vt:lpstr>Valid Parenthesis – An idea</vt:lpstr>
      <vt:lpstr>Valid Parenthesis - Solution</vt:lpstr>
      <vt:lpstr>Valid Parenthesis – Ex. Run</vt:lpstr>
      <vt:lpstr>Valid Parenthesis – Java Code</vt:lpstr>
      <vt:lpstr>LeetCode 150. Evaluate Reverse Polish Notation</vt:lpstr>
      <vt:lpstr>LeetCode 155: Min Stack</vt:lpstr>
      <vt:lpstr>Stack with minimum - Solution</vt:lpstr>
      <vt:lpstr>496. Next Greater Element I (Monotonic Stack)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568</cp:revision>
  <dcterms:created xsi:type="dcterms:W3CDTF">2020-11-16T14:31:24Z</dcterms:created>
  <dcterms:modified xsi:type="dcterms:W3CDTF">2023-09-05T01:34:44Z</dcterms:modified>
</cp:coreProperties>
</file>