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29" r:id="rId5"/>
    <p:sldId id="430" r:id="rId6"/>
    <p:sldId id="466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9" r:id="rId15"/>
    <p:sldId id="440" r:id="rId16"/>
    <p:sldId id="441" r:id="rId17"/>
    <p:sldId id="454" r:id="rId18"/>
    <p:sldId id="455" r:id="rId19"/>
    <p:sldId id="445" r:id="rId20"/>
    <p:sldId id="446" r:id="rId21"/>
    <p:sldId id="447" r:id="rId22"/>
    <p:sldId id="456" r:id="rId23"/>
    <p:sldId id="457" r:id="rId24"/>
    <p:sldId id="448" r:id="rId25"/>
    <p:sldId id="449" r:id="rId26"/>
    <p:sldId id="450" r:id="rId27"/>
    <p:sldId id="451" r:id="rId28"/>
    <p:sldId id="452" r:id="rId29"/>
    <p:sldId id="453" r:id="rId30"/>
    <p:sldId id="465" r:id="rId31"/>
    <p:sldId id="4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1" y="141288"/>
            <a:ext cx="10363200" cy="698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68FCCB-3208-43DD-8D4B-721B47C7A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23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Queue ADT</a:t>
            </a:r>
          </a:p>
          <a:p>
            <a:pPr lvl="1"/>
            <a:r>
              <a:rPr lang="en-US" altLang="en-US" dirty="0" smtClean="0"/>
              <a:t>Definition</a:t>
            </a:r>
          </a:p>
          <a:p>
            <a:pPr lvl="1"/>
            <a:r>
              <a:rPr lang="en-US" altLang="en-US" dirty="0"/>
              <a:t>Array based implementation</a:t>
            </a:r>
          </a:p>
          <a:p>
            <a:pPr lvl="1"/>
            <a:r>
              <a:rPr lang="en-US" altLang="en-US" dirty="0"/>
              <a:t>Linked List based </a:t>
            </a:r>
            <a:r>
              <a:rPr lang="en-US" altLang="en-US" dirty="0" smtClean="0"/>
              <a:t>implementation</a:t>
            </a:r>
          </a:p>
          <a:p>
            <a:pPr lvl="1"/>
            <a:r>
              <a:rPr lang="en-US" altLang="en-US" dirty="0" smtClean="0"/>
              <a:t>Applications</a:t>
            </a:r>
          </a:p>
          <a:p>
            <a:pPr lvl="1"/>
            <a:endParaRPr lang="en-US" altLang="en-US" dirty="0"/>
          </a:p>
          <a:p>
            <a:r>
              <a:rPr lang="en-US" altLang="en-US" dirty="0" err="1" smtClean="0"/>
              <a:t>Deque</a:t>
            </a:r>
            <a:r>
              <a:rPr lang="en-US" altLang="en-US" dirty="0" smtClean="0"/>
              <a:t> ADT</a:t>
            </a:r>
          </a:p>
          <a:p>
            <a:pPr lvl="1"/>
            <a:r>
              <a:rPr lang="en-US" altLang="en-US" dirty="0" smtClean="0"/>
              <a:t>Double-ended Queue</a:t>
            </a:r>
          </a:p>
          <a:p>
            <a:pPr lvl="1"/>
            <a:r>
              <a:rPr lang="en-US" altLang="en-US" dirty="0" smtClean="0"/>
              <a:t>Applications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Visualization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</a:rPr>
              <a:t>https://www.cs.usfca.edu/~galles/visualization/QueueArray.html</a:t>
            </a:r>
            <a:endParaRPr lang="en-US" altLang="en-US" dirty="0" smtClean="0">
              <a:solidFill>
                <a:schemeClr val="accent6"/>
              </a:solidFill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786" y="202496"/>
            <a:ext cx="9595269" cy="669926"/>
          </a:xfrm>
        </p:spPr>
        <p:txBody>
          <a:bodyPr/>
          <a:lstStyle/>
          <a:p>
            <a:r>
              <a:rPr lang="en-US" altLang="en-US" sz="3600" dirty="0"/>
              <a:t>Implementing Queue ADT using an Array</a:t>
            </a:r>
            <a:endParaRPr lang="en-US" altLang="en-US" sz="36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5057" y="912813"/>
            <a:ext cx="11559396" cy="1009651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We can implement a queue of at most “</a:t>
            </a:r>
            <a:r>
              <a:rPr lang="en-US" altLang="en-US" sz="2400" dirty="0">
                <a:solidFill>
                  <a:schemeClr val="accent2"/>
                </a:solidFill>
              </a:rPr>
              <a:t>N</a:t>
            </a:r>
            <a:r>
              <a:rPr lang="en-US" altLang="en-US" sz="2400" dirty="0"/>
              <a:t>” elements with an array </a:t>
            </a:r>
            <a:r>
              <a:rPr lang="en-US" altLang="en-US" sz="2400" dirty="0" err="1">
                <a:solidFill>
                  <a:schemeClr val="accent2"/>
                </a:solidFill>
              </a:rPr>
              <a:t>int</a:t>
            </a:r>
            <a:r>
              <a:rPr lang="en-US" altLang="en-US" sz="2400" dirty="0">
                <a:solidFill>
                  <a:schemeClr val="accent2"/>
                </a:solidFill>
              </a:rPr>
              <a:t> Q[N]</a:t>
            </a:r>
            <a:r>
              <a:rPr lang="en-US" altLang="en-US" sz="2400" dirty="0"/>
              <a:t> and 3 variables: </a:t>
            </a:r>
            <a:r>
              <a:rPr lang="en-US" altLang="en-US" sz="2400" dirty="0" err="1">
                <a:solidFill>
                  <a:srgbClr val="CC3300"/>
                </a:solidFill>
              </a:rPr>
              <a:t>int</a:t>
            </a:r>
            <a:r>
              <a:rPr lang="en-US" altLang="en-US" sz="2400" dirty="0">
                <a:solidFill>
                  <a:srgbClr val="CC3300"/>
                </a:solidFill>
              </a:rPr>
              <a:t> front</a:t>
            </a:r>
            <a:r>
              <a:rPr lang="en-US" altLang="en-US" sz="2400" dirty="0"/>
              <a:t>, </a:t>
            </a:r>
            <a:r>
              <a:rPr lang="en-US" altLang="en-US" sz="2400" dirty="0" err="1">
                <a:solidFill>
                  <a:schemeClr val="accent2"/>
                </a:solidFill>
              </a:rPr>
              <a:t>int</a:t>
            </a:r>
            <a:r>
              <a:rPr lang="en-US" altLang="en-US" sz="2400" dirty="0">
                <a:solidFill>
                  <a:schemeClr val="accent2"/>
                </a:solidFill>
              </a:rPr>
              <a:t> rear</a:t>
            </a:r>
            <a:r>
              <a:rPr lang="en-US" altLang="en-US" sz="2400" dirty="0"/>
              <a:t>, </a:t>
            </a:r>
            <a:r>
              <a:rPr lang="en-US" altLang="en-US" sz="2400" dirty="0" err="1">
                <a:solidFill>
                  <a:srgbClr val="CC3300"/>
                </a:solidFill>
              </a:rPr>
              <a:t>int</a:t>
            </a:r>
            <a:r>
              <a:rPr lang="en-US" altLang="en-US" sz="2400" dirty="0">
                <a:solidFill>
                  <a:srgbClr val="CC3300"/>
                </a:solidFill>
              </a:rPr>
              <a:t> </a:t>
            </a:r>
            <a:r>
              <a:rPr lang="en-US" altLang="en-US" sz="2400" dirty="0" smtClean="0">
                <a:solidFill>
                  <a:srgbClr val="CC3300"/>
                </a:solidFill>
              </a:rPr>
              <a:t>size </a:t>
            </a:r>
            <a:r>
              <a:rPr lang="en-US" altLang="en-US" sz="2400" dirty="0" smtClean="0"/>
              <a:t>as </a:t>
            </a:r>
            <a:r>
              <a:rPr lang="en-US" altLang="en-US" sz="2400" dirty="0"/>
              <a:t>follows</a:t>
            </a:r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331346" y="2039939"/>
            <a:ext cx="11573107" cy="1535113"/>
            <a:chOff x="16" y="1285"/>
            <a:chExt cx="5690" cy="967"/>
          </a:xfrm>
        </p:grpSpPr>
        <p:sp>
          <p:nvSpPr>
            <p:cNvPr id="11356" name="Rectangle 35"/>
            <p:cNvSpPr>
              <a:spLocks noChangeArrowheads="1"/>
            </p:cNvSpPr>
            <p:nvPr/>
          </p:nvSpPr>
          <p:spPr bwMode="auto">
            <a:xfrm>
              <a:off x="1460" y="1603"/>
              <a:ext cx="1076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57" name="Text Box 36"/>
            <p:cNvSpPr txBox="1">
              <a:spLocks noChangeArrowheads="1"/>
            </p:cNvSpPr>
            <p:nvPr/>
          </p:nvSpPr>
          <p:spPr bwMode="auto">
            <a:xfrm>
              <a:off x="1478" y="1639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pSp>
          <p:nvGrpSpPr>
            <p:cNvPr id="11358" name="Group 37"/>
            <p:cNvGrpSpPr>
              <a:grpSpLocks/>
            </p:cNvGrpSpPr>
            <p:nvPr/>
          </p:nvGrpSpPr>
          <p:grpSpPr bwMode="auto">
            <a:xfrm>
              <a:off x="1471" y="1611"/>
              <a:ext cx="269" cy="310"/>
              <a:chOff x="716" y="1448"/>
              <a:chExt cx="269" cy="310"/>
            </a:xfrm>
          </p:grpSpPr>
          <p:sp>
            <p:nvSpPr>
              <p:cNvPr id="11394" name="Line 38"/>
              <p:cNvSpPr>
                <a:spLocks noChangeShapeType="1"/>
              </p:cNvSpPr>
              <p:nvPr/>
            </p:nvSpPr>
            <p:spPr bwMode="auto">
              <a:xfrm>
                <a:off x="985" y="1448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5" name="Text Box 39"/>
              <p:cNvSpPr txBox="1">
                <a:spLocks noChangeArrowheads="1"/>
              </p:cNvSpPr>
              <p:nvPr/>
            </p:nvSpPr>
            <p:spPr bwMode="auto">
              <a:xfrm>
                <a:off x="716" y="148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359" name="Group 40"/>
            <p:cNvGrpSpPr>
              <a:grpSpLocks/>
            </p:cNvGrpSpPr>
            <p:nvPr/>
          </p:nvGrpSpPr>
          <p:grpSpPr bwMode="auto">
            <a:xfrm>
              <a:off x="1737" y="1603"/>
              <a:ext cx="269" cy="310"/>
              <a:chOff x="716" y="1448"/>
              <a:chExt cx="269" cy="310"/>
            </a:xfrm>
          </p:grpSpPr>
          <p:sp>
            <p:nvSpPr>
              <p:cNvPr id="11392" name="Line 41"/>
              <p:cNvSpPr>
                <a:spLocks noChangeShapeType="1"/>
              </p:cNvSpPr>
              <p:nvPr/>
            </p:nvSpPr>
            <p:spPr bwMode="auto">
              <a:xfrm>
                <a:off x="985" y="1448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3" name="Text Box 42"/>
              <p:cNvSpPr txBox="1">
                <a:spLocks noChangeArrowheads="1"/>
              </p:cNvSpPr>
              <p:nvPr/>
            </p:nvSpPr>
            <p:spPr bwMode="auto">
              <a:xfrm>
                <a:off x="716" y="148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360" name="Group 43"/>
            <p:cNvGrpSpPr>
              <a:grpSpLocks/>
            </p:cNvGrpSpPr>
            <p:nvPr/>
          </p:nvGrpSpPr>
          <p:grpSpPr bwMode="auto">
            <a:xfrm>
              <a:off x="2002" y="1603"/>
              <a:ext cx="269" cy="310"/>
              <a:chOff x="716" y="1448"/>
              <a:chExt cx="269" cy="310"/>
            </a:xfrm>
          </p:grpSpPr>
          <p:sp>
            <p:nvSpPr>
              <p:cNvPr id="11390" name="Line 44"/>
              <p:cNvSpPr>
                <a:spLocks noChangeShapeType="1"/>
              </p:cNvSpPr>
              <p:nvPr/>
            </p:nvSpPr>
            <p:spPr bwMode="auto">
              <a:xfrm>
                <a:off x="985" y="1448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1" name="Text Box 45"/>
              <p:cNvSpPr txBox="1">
                <a:spLocks noChangeArrowheads="1"/>
              </p:cNvSpPr>
              <p:nvPr/>
            </p:nvSpPr>
            <p:spPr bwMode="auto">
              <a:xfrm>
                <a:off x="716" y="148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361" name="Group 46"/>
            <p:cNvGrpSpPr>
              <a:grpSpLocks/>
            </p:cNvGrpSpPr>
            <p:nvPr/>
          </p:nvGrpSpPr>
          <p:grpSpPr bwMode="auto">
            <a:xfrm>
              <a:off x="2267" y="1611"/>
              <a:ext cx="269" cy="310"/>
              <a:chOff x="716" y="1448"/>
              <a:chExt cx="269" cy="310"/>
            </a:xfrm>
          </p:grpSpPr>
          <p:sp>
            <p:nvSpPr>
              <p:cNvPr id="11388" name="Line 47"/>
              <p:cNvSpPr>
                <a:spLocks noChangeShapeType="1"/>
              </p:cNvSpPr>
              <p:nvPr/>
            </p:nvSpPr>
            <p:spPr bwMode="auto">
              <a:xfrm>
                <a:off x="985" y="1448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9" name="Text Box 48"/>
              <p:cNvSpPr txBox="1">
                <a:spLocks noChangeArrowheads="1"/>
              </p:cNvSpPr>
              <p:nvPr/>
            </p:nvSpPr>
            <p:spPr bwMode="auto">
              <a:xfrm>
                <a:off x="716" y="148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362" name="Rectangle 49"/>
            <p:cNvSpPr>
              <a:spLocks noChangeArrowheads="1"/>
            </p:cNvSpPr>
            <p:nvPr/>
          </p:nvSpPr>
          <p:spPr bwMode="auto">
            <a:xfrm>
              <a:off x="2536" y="1603"/>
              <a:ext cx="27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63" name="Rectangle 50"/>
            <p:cNvSpPr>
              <a:spLocks noChangeArrowheads="1"/>
            </p:cNvSpPr>
            <p:nvPr/>
          </p:nvSpPr>
          <p:spPr bwMode="auto">
            <a:xfrm>
              <a:off x="2809" y="1604"/>
              <a:ext cx="273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64" name="Text Box 51"/>
            <p:cNvSpPr txBox="1">
              <a:spLocks noChangeArrowheads="1"/>
            </p:cNvSpPr>
            <p:nvPr/>
          </p:nvSpPr>
          <p:spPr bwMode="auto">
            <a:xfrm>
              <a:off x="1153" y="1624"/>
              <a:ext cx="2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 smtClean="0">
                  <a:latin typeface="Times New Roman" panose="02020603050405020304" pitchFamily="18" charset="0"/>
                </a:rPr>
                <a:t>arr</a:t>
              </a:r>
              <a:endParaRPr lang="en-US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65" name="Line 52"/>
            <p:cNvSpPr>
              <a:spLocks noChangeShapeType="1"/>
            </p:cNvSpPr>
            <p:nvPr/>
          </p:nvSpPr>
          <p:spPr bwMode="auto">
            <a:xfrm flipV="1">
              <a:off x="2282" y="1914"/>
              <a:ext cx="133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6" name="Text Box 53"/>
            <p:cNvSpPr txBox="1">
              <a:spLocks noChangeArrowheads="1"/>
            </p:cNvSpPr>
            <p:nvPr/>
          </p:nvSpPr>
          <p:spPr bwMode="auto">
            <a:xfrm>
              <a:off x="1936" y="2060"/>
              <a:ext cx="5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front = 3</a:t>
              </a:r>
            </a:p>
          </p:txBody>
        </p:sp>
        <p:sp>
          <p:nvSpPr>
            <p:cNvPr id="11367" name="Rectangle 54"/>
            <p:cNvSpPr>
              <a:spLocks noChangeArrowheads="1"/>
            </p:cNvSpPr>
            <p:nvPr/>
          </p:nvSpPr>
          <p:spPr bwMode="auto">
            <a:xfrm>
              <a:off x="2006" y="1604"/>
              <a:ext cx="273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68" name="Text Box 55"/>
            <p:cNvSpPr txBox="1">
              <a:spLocks noChangeArrowheads="1"/>
            </p:cNvSpPr>
            <p:nvPr/>
          </p:nvSpPr>
          <p:spPr bwMode="auto">
            <a:xfrm>
              <a:off x="2539" y="2050"/>
              <a:ext cx="4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rear = 3</a:t>
              </a:r>
            </a:p>
          </p:txBody>
        </p:sp>
        <p:sp>
          <p:nvSpPr>
            <p:cNvPr id="11369" name="Line 56"/>
            <p:cNvSpPr>
              <a:spLocks noChangeShapeType="1"/>
            </p:cNvSpPr>
            <p:nvPr/>
          </p:nvSpPr>
          <p:spPr bwMode="auto">
            <a:xfrm flipH="1" flipV="1">
              <a:off x="2485" y="1935"/>
              <a:ext cx="131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" name="Text Box 57"/>
            <p:cNvSpPr txBox="1">
              <a:spLocks noChangeArrowheads="1"/>
            </p:cNvSpPr>
            <p:nvPr/>
          </p:nvSpPr>
          <p:spPr bwMode="auto">
            <a:xfrm>
              <a:off x="16" y="1629"/>
              <a:ext cx="1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An Empty Queue</a:t>
              </a:r>
            </a:p>
          </p:txBody>
        </p:sp>
        <p:sp>
          <p:nvSpPr>
            <p:cNvPr id="11371" name="Rectangle 58"/>
            <p:cNvSpPr>
              <a:spLocks noChangeArrowheads="1"/>
            </p:cNvSpPr>
            <p:nvPr/>
          </p:nvSpPr>
          <p:spPr bwMode="auto">
            <a:xfrm>
              <a:off x="3082" y="1604"/>
              <a:ext cx="273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72" name="Rectangle 59"/>
            <p:cNvSpPr>
              <a:spLocks noChangeArrowheads="1"/>
            </p:cNvSpPr>
            <p:nvPr/>
          </p:nvSpPr>
          <p:spPr bwMode="auto">
            <a:xfrm>
              <a:off x="2264" y="1604"/>
              <a:ext cx="273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73" name="Rectangle 60"/>
            <p:cNvSpPr>
              <a:spLocks noChangeArrowheads="1"/>
            </p:cNvSpPr>
            <p:nvPr/>
          </p:nvSpPr>
          <p:spPr bwMode="auto">
            <a:xfrm>
              <a:off x="2537" y="1605"/>
              <a:ext cx="273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74" name="Rectangle 61"/>
            <p:cNvSpPr>
              <a:spLocks noChangeArrowheads="1"/>
            </p:cNvSpPr>
            <p:nvPr/>
          </p:nvSpPr>
          <p:spPr bwMode="auto">
            <a:xfrm>
              <a:off x="2810" y="1604"/>
              <a:ext cx="273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75" name="Rectangle 62"/>
            <p:cNvSpPr>
              <a:spLocks noChangeArrowheads="1"/>
            </p:cNvSpPr>
            <p:nvPr/>
          </p:nvSpPr>
          <p:spPr bwMode="auto">
            <a:xfrm>
              <a:off x="3084" y="1605"/>
              <a:ext cx="273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76" name="Rectangle 63"/>
            <p:cNvSpPr>
              <a:spLocks noChangeArrowheads="1"/>
            </p:cNvSpPr>
            <p:nvPr/>
          </p:nvSpPr>
          <p:spPr bwMode="auto">
            <a:xfrm>
              <a:off x="1739" y="1604"/>
              <a:ext cx="273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77" name="Rectangle 64"/>
            <p:cNvSpPr>
              <a:spLocks noChangeArrowheads="1"/>
            </p:cNvSpPr>
            <p:nvPr/>
          </p:nvSpPr>
          <p:spPr bwMode="auto">
            <a:xfrm>
              <a:off x="1466" y="1604"/>
              <a:ext cx="273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78" name="Rectangle 65"/>
            <p:cNvSpPr>
              <a:spLocks noChangeArrowheads="1"/>
            </p:cNvSpPr>
            <p:nvPr/>
          </p:nvSpPr>
          <p:spPr bwMode="auto">
            <a:xfrm>
              <a:off x="3556" y="1404"/>
              <a:ext cx="2150" cy="7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dirty="0"/>
                <a:t>f</a:t>
              </a:r>
              <a:r>
                <a:rPr lang="en-US" altLang="en-US" sz="1800" dirty="0" smtClean="0"/>
                <a:t>ront </a:t>
              </a:r>
              <a:r>
                <a:rPr lang="en-US" altLang="en-US" sz="1800" dirty="0"/>
                <a:t>and rear are equal to each other and </a:t>
              </a:r>
              <a:r>
                <a:rPr lang="en-US" altLang="en-US" sz="1800" dirty="0" smtClean="0"/>
                <a:t>size == </a:t>
              </a:r>
              <a:r>
                <a:rPr lang="en-US" altLang="en-US" sz="1800" dirty="0"/>
                <a:t>0 in an empty Queue</a:t>
              </a:r>
            </a:p>
          </p:txBody>
        </p:sp>
        <p:sp>
          <p:nvSpPr>
            <p:cNvPr id="11379" name="Text Box 67"/>
            <p:cNvSpPr txBox="1">
              <a:spLocks noChangeArrowheads="1"/>
            </p:cNvSpPr>
            <p:nvPr/>
          </p:nvSpPr>
          <p:spPr bwMode="auto">
            <a:xfrm>
              <a:off x="438" y="1890"/>
              <a:ext cx="4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latin typeface="Times New Roman" panose="02020603050405020304" pitchFamily="18" charset="0"/>
                </a:rPr>
                <a:t>s</a:t>
              </a:r>
              <a:r>
                <a:rPr lang="en-US" altLang="en-US" sz="1600" b="1" dirty="0" smtClean="0">
                  <a:latin typeface="Times New Roman" panose="02020603050405020304" pitchFamily="18" charset="0"/>
                </a:rPr>
                <a:t>ize = </a:t>
              </a:r>
              <a:r>
                <a:rPr lang="en-US" altLang="en-US" sz="16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380" name="Text Box 70"/>
            <p:cNvSpPr txBox="1">
              <a:spLocks noChangeArrowheads="1"/>
            </p:cNvSpPr>
            <p:nvPr/>
          </p:nvSpPr>
          <p:spPr bwMode="auto">
            <a:xfrm>
              <a:off x="1759" y="1367"/>
              <a:ext cx="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11381" name="Text Box 71"/>
            <p:cNvSpPr txBox="1">
              <a:spLocks noChangeArrowheads="1"/>
            </p:cNvSpPr>
            <p:nvPr/>
          </p:nvSpPr>
          <p:spPr bwMode="auto">
            <a:xfrm>
              <a:off x="2023" y="1358"/>
              <a:ext cx="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2</a:t>
              </a:r>
            </a:p>
          </p:txBody>
        </p:sp>
        <p:sp>
          <p:nvSpPr>
            <p:cNvPr id="11382" name="Text Box 72"/>
            <p:cNvSpPr txBox="1">
              <a:spLocks noChangeArrowheads="1"/>
            </p:cNvSpPr>
            <p:nvPr/>
          </p:nvSpPr>
          <p:spPr bwMode="auto">
            <a:xfrm>
              <a:off x="2313" y="1365"/>
              <a:ext cx="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3</a:t>
              </a:r>
            </a:p>
          </p:txBody>
        </p:sp>
        <p:sp>
          <p:nvSpPr>
            <p:cNvPr id="11383" name="Text Box 73"/>
            <p:cNvSpPr txBox="1">
              <a:spLocks noChangeArrowheads="1"/>
            </p:cNvSpPr>
            <p:nvPr/>
          </p:nvSpPr>
          <p:spPr bwMode="auto">
            <a:xfrm>
              <a:off x="2570" y="13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384" name="Text Box 74"/>
            <p:cNvSpPr txBox="1">
              <a:spLocks noChangeArrowheads="1"/>
            </p:cNvSpPr>
            <p:nvPr/>
          </p:nvSpPr>
          <p:spPr bwMode="auto">
            <a:xfrm>
              <a:off x="2866" y="135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385" name="Text Box 75"/>
            <p:cNvSpPr txBox="1">
              <a:spLocks noChangeArrowheads="1"/>
            </p:cNvSpPr>
            <p:nvPr/>
          </p:nvSpPr>
          <p:spPr bwMode="auto">
            <a:xfrm>
              <a:off x="3131" y="135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386" name="Text Box 76"/>
            <p:cNvSpPr txBox="1">
              <a:spLocks noChangeArrowheads="1"/>
            </p:cNvSpPr>
            <p:nvPr/>
          </p:nvSpPr>
          <p:spPr bwMode="auto">
            <a:xfrm>
              <a:off x="1527" y="136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387" name="Line 128"/>
            <p:cNvSpPr>
              <a:spLocks noChangeShapeType="1"/>
            </p:cNvSpPr>
            <p:nvPr/>
          </p:nvSpPr>
          <p:spPr bwMode="auto">
            <a:xfrm flipV="1">
              <a:off x="35" y="1285"/>
              <a:ext cx="5671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32"/>
          <p:cNvGrpSpPr>
            <a:grpSpLocks/>
          </p:cNvGrpSpPr>
          <p:nvPr/>
        </p:nvGrpSpPr>
        <p:grpSpPr bwMode="auto">
          <a:xfrm>
            <a:off x="337815" y="3668713"/>
            <a:ext cx="11566637" cy="1477962"/>
            <a:chOff x="50" y="2311"/>
            <a:chExt cx="5675" cy="931"/>
          </a:xfrm>
        </p:grpSpPr>
        <p:sp>
          <p:nvSpPr>
            <p:cNvPr id="11312" name="Rectangle 84"/>
            <p:cNvSpPr>
              <a:spLocks noChangeArrowheads="1"/>
            </p:cNvSpPr>
            <p:nvPr/>
          </p:nvSpPr>
          <p:spPr bwMode="auto">
            <a:xfrm>
              <a:off x="1542" y="2592"/>
              <a:ext cx="1076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13" name="Text Box 85"/>
            <p:cNvSpPr txBox="1">
              <a:spLocks noChangeArrowheads="1"/>
            </p:cNvSpPr>
            <p:nvPr/>
          </p:nvSpPr>
          <p:spPr bwMode="auto">
            <a:xfrm>
              <a:off x="1560" y="2628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pSp>
          <p:nvGrpSpPr>
            <p:cNvPr id="11314" name="Group 86"/>
            <p:cNvGrpSpPr>
              <a:grpSpLocks/>
            </p:cNvGrpSpPr>
            <p:nvPr/>
          </p:nvGrpSpPr>
          <p:grpSpPr bwMode="auto">
            <a:xfrm>
              <a:off x="1553" y="2600"/>
              <a:ext cx="269" cy="310"/>
              <a:chOff x="716" y="1448"/>
              <a:chExt cx="269" cy="310"/>
            </a:xfrm>
          </p:grpSpPr>
          <p:sp>
            <p:nvSpPr>
              <p:cNvPr id="11354" name="Line 87"/>
              <p:cNvSpPr>
                <a:spLocks noChangeShapeType="1"/>
              </p:cNvSpPr>
              <p:nvPr/>
            </p:nvSpPr>
            <p:spPr bwMode="auto">
              <a:xfrm>
                <a:off x="985" y="1448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5" name="Text Box 88"/>
              <p:cNvSpPr txBox="1">
                <a:spLocks noChangeArrowheads="1"/>
              </p:cNvSpPr>
              <p:nvPr/>
            </p:nvSpPr>
            <p:spPr bwMode="auto">
              <a:xfrm>
                <a:off x="716" y="148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315" name="Group 89"/>
            <p:cNvGrpSpPr>
              <a:grpSpLocks/>
            </p:cNvGrpSpPr>
            <p:nvPr/>
          </p:nvGrpSpPr>
          <p:grpSpPr bwMode="auto">
            <a:xfrm>
              <a:off x="1819" y="2592"/>
              <a:ext cx="269" cy="310"/>
              <a:chOff x="716" y="1448"/>
              <a:chExt cx="269" cy="310"/>
            </a:xfrm>
          </p:grpSpPr>
          <p:sp>
            <p:nvSpPr>
              <p:cNvPr id="11352" name="Line 90"/>
              <p:cNvSpPr>
                <a:spLocks noChangeShapeType="1"/>
              </p:cNvSpPr>
              <p:nvPr/>
            </p:nvSpPr>
            <p:spPr bwMode="auto">
              <a:xfrm>
                <a:off x="985" y="1448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3" name="Text Box 91"/>
              <p:cNvSpPr txBox="1">
                <a:spLocks noChangeArrowheads="1"/>
              </p:cNvSpPr>
              <p:nvPr/>
            </p:nvSpPr>
            <p:spPr bwMode="auto">
              <a:xfrm>
                <a:off x="716" y="148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316" name="Group 92"/>
            <p:cNvGrpSpPr>
              <a:grpSpLocks/>
            </p:cNvGrpSpPr>
            <p:nvPr/>
          </p:nvGrpSpPr>
          <p:grpSpPr bwMode="auto">
            <a:xfrm>
              <a:off x="2084" y="2592"/>
              <a:ext cx="269" cy="310"/>
              <a:chOff x="716" y="1448"/>
              <a:chExt cx="269" cy="310"/>
            </a:xfrm>
          </p:grpSpPr>
          <p:sp>
            <p:nvSpPr>
              <p:cNvPr id="11350" name="Line 93"/>
              <p:cNvSpPr>
                <a:spLocks noChangeShapeType="1"/>
              </p:cNvSpPr>
              <p:nvPr/>
            </p:nvSpPr>
            <p:spPr bwMode="auto">
              <a:xfrm>
                <a:off x="985" y="1448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1" name="Text Box 94"/>
              <p:cNvSpPr txBox="1">
                <a:spLocks noChangeArrowheads="1"/>
              </p:cNvSpPr>
              <p:nvPr/>
            </p:nvSpPr>
            <p:spPr bwMode="auto">
              <a:xfrm>
                <a:off x="716" y="148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317" name="Group 95"/>
            <p:cNvGrpSpPr>
              <a:grpSpLocks/>
            </p:cNvGrpSpPr>
            <p:nvPr/>
          </p:nvGrpSpPr>
          <p:grpSpPr bwMode="auto">
            <a:xfrm>
              <a:off x="2349" y="2600"/>
              <a:ext cx="269" cy="310"/>
              <a:chOff x="716" y="1448"/>
              <a:chExt cx="269" cy="310"/>
            </a:xfrm>
          </p:grpSpPr>
          <p:sp>
            <p:nvSpPr>
              <p:cNvPr id="11348" name="Line 96"/>
              <p:cNvSpPr>
                <a:spLocks noChangeShapeType="1"/>
              </p:cNvSpPr>
              <p:nvPr/>
            </p:nvSpPr>
            <p:spPr bwMode="auto">
              <a:xfrm>
                <a:off x="985" y="1448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9" name="Text Box 97"/>
              <p:cNvSpPr txBox="1">
                <a:spLocks noChangeArrowheads="1"/>
              </p:cNvSpPr>
              <p:nvPr/>
            </p:nvSpPr>
            <p:spPr bwMode="auto">
              <a:xfrm>
                <a:off x="716" y="148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318" name="Rectangle 98"/>
            <p:cNvSpPr>
              <a:spLocks noChangeArrowheads="1"/>
            </p:cNvSpPr>
            <p:nvPr/>
          </p:nvSpPr>
          <p:spPr bwMode="auto">
            <a:xfrm>
              <a:off x="2618" y="2592"/>
              <a:ext cx="27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19" name="Rectangle 99"/>
            <p:cNvSpPr>
              <a:spLocks noChangeArrowheads="1"/>
            </p:cNvSpPr>
            <p:nvPr/>
          </p:nvSpPr>
          <p:spPr bwMode="auto">
            <a:xfrm>
              <a:off x="2891" y="2593"/>
              <a:ext cx="273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21" name="Line 101"/>
            <p:cNvSpPr>
              <a:spLocks noChangeShapeType="1"/>
            </p:cNvSpPr>
            <p:nvPr/>
          </p:nvSpPr>
          <p:spPr bwMode="auto">
            <a:xfrm flipV="1">
              <a:off x="2348" y="2924"/>
              <a:ext cx="156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Text Box 102"/>
            <p:cNvSpPr txBox="1">
              <a:spLocks noChangeArrowheads="1"/>
            </p:cNvSpPr>
            <p:nvPr/>
          </p:nvSpPr>
          <p:spPr bwMode="auto">
            <a:xfrm>
              <a:off x="1899" y="3047"/>
              <a:ext cx="5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front = 3</a:t>
              </a:r>
            </a:p>
          </p:txBody>
        </p:sp>
        <p:sp>
          <p:nvSpPr>
            <p:cNvPr id="11323" name="Text Box 103"/>
            <p:cNvSpPr txBox="1">
              <a:spLocks noChangeArrowheads="1"/>
            </p:cNvSpPr>
            <p:nvPr/>
          </p:nvSpPr>
          <p:spPr bwMode="auto">
            <a:xfrm>
              <a:off x="2916" y="262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324" name="Text Box 104"/>
            <p:cNvSpPr txBox="1">
              <a:spLocks noChangeArrowheads="1"/>
            </p:cNvSpPr>
            <p:nvPr/>
          </p:nvSpPr>
          <p:spPr bwMode="auto">
            <a:xfrm>
              <a:off x="2651" y="26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325" name="Text Box 105"/>
            <p:cNvSpPr txBox="1">
              <a:spLocks noChangeArrowheads="1"/>
            </p:cNvSpPr>
            <p:nvPr/>
          </p:nvSpPr>
          <p:spPr bwMode="auto">
            <a:xfrm>
              <a:off x="2385" y="263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1326" name="Text Box 106"/>
            <p:cNvSpPr txBox="1">
              <a:spLocks noChangeArrowheads="1"/>
            </p:cNvSpPr>
            <p:nvPr/>
          </p:nvSpPr>
          <p:spPr bwMode="auto">
            <a:xfrm>
              <a:off x="3136" y="3043"/>
              <a:ext cx="4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rear = 6</a:t>
              </a:r>
            </a:p>
          </p:txBody>
        </p:sp>
        <p:sp>
          <p:nvSpPr>
            <p:cNvPr id="11327" name="Text Box 107"/>
            <p:cNvSpPr txBox="1">
              <a:spLocks noChangeArrowheads="1"/>
            </p:cNvSpPr>
            <p:nvPr/>
          </p:nvSpPr>
          <p:spPr bwMode="auto">
            <a:xfrm>
              <a:off x="50" y="2610"/>
              <a:ext cx="13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A partially-full Queue</a:t>
              </a:r>
            </a:p>
          </p:txBody>
        </p:sp>
        <p:sp>
          <p:nvSpPr>
            <p:cNvPr id="11328" name="Rectangle 108"/>
            <p:cNvSpPr>
              <a:spLocks noChangeArrowheads="1"/>
            </p:cNvSpPr>
            <p:nvPr/>
          </p:nvSpPr>
          <p:spPr bwMode="auto">
            <a:xfrm>
              <a:off x="3164" y="2593"/>
              <a:ext cx="273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29" name="Text Box 109"/>
            <p:cNvSpPr txBox="1">
              <a:spLocks noChangeArrowheads="1"/>
            </p:cNvSpPr>
            <p:nvPr/>
          </p:nvSpPr>
          <p:spPr bwMode="auto">
            <a:xfrm>
              <a:off x="3219" y="262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330" name="Text Box 110"/>
            <p:cNvSpPr txBox="1">
              <a:spLocks noChangeArrowheads="1"/>
            </p:cNvSpPr>
            <p:nvPr/>
          </p:nvSpPr>
          <p:spPr bwMode="auto">
            <a:xfrm>
              <a:off x="1586" y="26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331" name="Text Box 111"/>
            <p:cNvSpPr txBox="1">
              <a:spLocks noChangeArrowheads="1"/>
            </p:cNvSpPr>
            <p:nvPr/>
          </p:nvSpPr>
          <p:spPr bwMode="auto">
            <a:xfrm>
              <a:off x="1852" y="262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332" name="Rectangle 113"/>
            <p:cNvSpPr>
              <a:spLocks noChangeArrowheads="1"/>
            </p:cNvSpPr>
            <p:nvPr/>
          </p:nvSpPr>
          <p:spPr bwMode="auto">
            <a:xfrm>
              <a:off x="3612" y="2416"/>
              <a:ext cx="2113" cy="82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dirty="0"/>
                <a:t>f</a:t>
              </a:r>
              <a:r>
                <a:rPr lang="en-US" altLang="en-US" sz="1800" dirty="0" smtClean="0"/>
                <a:t>ront </a:t>
              </a:r>
              <a:r>
                <a:rPr lang="en-US" altLang="en-US" sz="1800" dirty="0"/>
                <a:t>points to the first element in the Queue</a:t>
              </a:r>
            </a:p>
            <a:p>
              <a:r>
                <a:rPr lang="en-US" altLang="en-US" sz="1800" dirty="0"/>
                <a:t>r</a:t>
              </a:r>
              <a:r>
                <a:rPr lang="en-US" altLang="en-US" sz="1800" dirty="0" smtClean="0"/>
                <a:t>ear </a:t>
              </a:r>
              <a:r>
                <a:rPr lang="en-US" altLang="en-US" sz="1800" dirty="0"/>
                <a:t>points to the next slot after the last element in the Queue</a:t>
              </a:r>
            </a:p>
          </p:txBody>
        </p:sp>
        <p:sp>
          <p:nvSpPr>
            <p:cNvPr id="11333" name="Text Box 114"/>
            <p:cNvSpPr txBox="1">
              <a:spLocks noChangeArrowheads="1"/>
            </p:cNvSpPr>
            <p:nvPr/>
          </p:nvSpPr>
          <p:spPr bwMode="auto">
            <a:xfrm>
              <a:off x="2126" y="263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334" name="Text Box 115"/>
            <p:cNvSpPr txBox="1">
              <a:spLocks noChangeArrowheads="1"/>
            </p:cNvSpPr>
            <p:nvPr/>
          </p:nvSpPr>
          <p:spPr bwMode="auto">
            <a:xfrm>
              <a:off x="458" y="2873"/>
              <a:ext cx="40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latin typeface="Times New Roman" panose="02020603050405020304" pitchFamily="18" charset="0"/>
                </a:rPr>
                <a:t>s</a:t>
              </a:r>
              <a:r>
                <a:rPr lang="en-US" altLang="en-US" sz="1600" b="1" dirty="0" smtClean="0">
                  <a:latin typeface="Times New Roman" panose="02020603050405020304" pitchFamily="18" charset="0"/>
                </a:rPr>
                <a:t>ize = </a:t>
              </a:r>
              <a:r>
                <a:rPr lang="en-US" altLang="en-US" sz="1600" b="1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335" name="Text Box 116"/>
            <p:cNvSpPr txBox="1">
              <a:spLocks noChangeArrowheads="1"/>
            </p:cNvSpPr>
            <p:nvPr/>
          </p:nvSpPr>
          <p:spPr bwMode="auto">
            <a:xfrm>
              <a:off x="1825" y="2349"/>
              <a:ext cx="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11336" name="Text Box 117"/>
            <p:cNvSpPr txBox="1">
              <a:spLocks noChangeArrowheads="1"/>
            </p:cNvSpPr>
            <p:nvPr/>
          </p:nvSpPr>
          <p:spPr bwMode="auto">
            <a:xfrm>
              <a:off x="2089" y="2340"/>
              <a:ext cx="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2</a:t>
              </a:r>
            </a:p>
          </p:txBody>
        </p:sp>
        <p:sp>
          <p:nvSpPr>
            <p:cNvPr id="11337" name="Text Box 118"/>
            <p:cNvSpPr txBox="1">
              <a:spLocks noChangeArrowheads="1"/>
            </p:cNvSpPr>
            <p:nvPr/>
          </p:nvSpPr>
          <p:spPr bwMode="auto">
            <a:xfrm>
              <a:off x="2379" y="2347"/>
              <a:ext cx="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3</a:t>
              </a:r>
            </a:p>
          </p:txBody>
        </p:sp>
        <p:sp>
          <p:nvSpPr>
            <p:cNvPr id="11338" name="Text Box 119"/>
            <p:cNvSpPr txBox="1">
              <a:spLocks noChangeArrowheads="1"/>
            </p:cNvSpPr>
            <p:nvPr/>
          </p:nvSpPr>
          <p:spPr bwMode="auto">
            <a:xfrm>
              <a:off x="2636" y="23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339" name="Text Box 120"/>
            <p:cNvSpPr txBox="1">
              <a:spLocks noChangeArrowheads="1"/>
            </p:cNvSpPr>
            <p:nvPr/>
          </p:nvSpPr>
          <p:spPr bwMode="auto">
            <a:xfrm>
              <a:off x="2932" y="233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340" name="Text Box 121"/>
            <p:cNvSpPr txBox="1">
              <a:spLocks noChangeArrowheads="1"/>
            </p:cNvSpPr>
            <p:nvPr/>
          </p:nvSpPr>
          <p:spPr bwMode="auto">
            <a:xfrm>
              <a:off x="3197" y="233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341" name="Text Box 122"/>
            <p:cNvSpPr txBox="1">
              <a:spLocks noChangeArrowheads="1"/>
            </p:cNvSpPr>
            <p:nvPr/>
          </p:nvSpPr>
          <p:spPr bwMode="auto">
            <a:xfrm>
              <a:off x="1593" y="234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342" name="Rectangle 123"/>
            <p:cNvSpPr>
              <a:spLocks noChangeArrowheads="1"/>
            </p:cNvSpPr>
            <p:nvPr/>
          </p:nvSpPr>
          <p:spPr bwMode="auto">
            <a:xfrm>
              <a:off x="2087" y="2593"/>
              <a:ext cx="273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43" name="Rectangle 124"/>
            <p:cNvSpPr>
              <a:spLocks noChangeArrowheads="1"/>
            </p:cNvSpPr>
            <p:nvPr/>
          </p:nvSpPr>
          <p:spPr bwMode="auto">
            <a:xfrm>
              <a:off x="1814" y="2593"/>
              <a:ext cx="273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44" name="Rectangle 125"/>
            <p:cNvSpPr>
              <a:spLocks noChangeArrowheads="1"/>
            </p:cNvSpPr>
            <p:nvPr/>
          </p:nvSpPr>
          <p:spPr bwMode="auto">
            <a:xfrm>
              <a:off x="1541" y="2594"/>
              <a:ext cx="273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45" name="Rectangle 126"/>
            <p:cNvSpPr>
              <a:spLocks noChangeArrowheads="1"/>
            </p:cNvSpPr>
            <p:nvPr/>
          </p:nvSpPr>
          <p:spPr bwMode="auto">
            <a:xfrm>
              <a:off x="3173" y="2593"/>
              <a:ext cx="273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346" name="Line 127"/>
            <p:cNvSpPr>
              <a:spLocks noChangeShapeType="1"/>
            </p:cNvSpPr>
            <p:nvPr/>
          </p:nvSpPr>
          <p:spPr bwMode="auto">
            <a:xfrm flipH="1" flipV="1">
              <a:off x="3296" y="2897"/>
              <a:ext cx="7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7" name="Line 129"/>
            <p:cNvSpPr>
              <a:spLocks noChangeShapeType="1"/>
            </p:cNvSpPr>
            <p:nvPr/>
          </p:nvSpPr>
          <p:spPr bwMode="auto">
            <a:xfrm flipV="1">
              <a:off x="54" y="2311"/>
              <a:ext cx="5671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33"/>
          <p:cNvGrpSpPr>
            <a:grpSpLocks/>
          </p:cNvGrpSpPr>
          <p:nvPr/>
        </p:nvGrpSpPr>
        <p:grpSpPr bwMode="auto">
          <a:xfrm>
            <a:off x="345057" y="5295900"/>
            <a:ext cx="11559395" cy="1468438"/>
            <a:chOff x="54" y="3336"/>
            <a:chExt cx="5671" cy="925"/>
          </a:xfrm>
        </p:grpSpPr>
        <p:sp>
          <p:nvSpPr>
            <p:cNvPr id="11272" name="Rectangle 4"/>
            <p:cNvSpPr>
              <a:spLocks noChangeArrowheads="1"/>
            </p:cNvSpPr>
            <p:nvPr/>
          </p:nvSpPr>
          <p:spPr bwMode="auto">
            <a:xfrm>
              <a:off x="1586" y="3594"/>
              <a:ext cx="1076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273" name="Text Box 5"/>
            <p:cNvSpPr txBox="1">
              <a:spLocks noChangeArrowheads="1"/>
            </p:cNvSpPr>
            <p:nvPr/>
          </p:nvSpPr>
          <p:spPr bwMode="auto">
            <a:xfrm>
              <a:off x="1604" y="363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pSp>
          <p:nvGrpSpPr>
            <p:cNvPr id="11274" name="Group 6"/>
            <p:cNvGrpSpPr>
              <a:grpSpLocks/>
            </p:cNvGrpSpPr>
            <p:nvPr/>
          </p:nvGrpSpPr>
          <p:grpSpPr bwMode="auto">
            <a:xfrm>
              <a:off x="1597" y="3602"/>
              <a:ext cx="269" cy="310"/>
              <a:chOff x="716" y="1448"/>
              <a:chExt cx="269" cy="310"/>
            </a:xfrm>
          </p:grpSpPr>
          <p:sp>
            <p:nvSpPr>
              <p:cNvPr id="11310" name="Line 7"/>
              <p:cNvSpPr>
                <a:spLocks noChangeShapeType="1"/>
              </p:cNvSpPr>
              <p:nvPr/>
            </p:nvSpPr>
            <p:spPr bwMode="auto">
              <a:xfrm>
                <a:off x="985" y="1448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1" name="Text Box 8"/>
              <p:cNvSpPr txBox="1">
                <a:spLocks noChangeArrowheads="1"/>
              </p:cNvSpPr>
              <p:nvPr/>
            </p:nvSpPr>
            <p:spPr bwMode="auto">
              <a:xfrm>
                <a:off x="716" y="148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75" name="Group 9"/>
            <p:cNvGrpSpPr>
              <a:grpSpLocks/>
            </p:cNvGrpSpPr>
            <p:nvPr/>
          </p:nvGrpSpPr>
          <p:grpSpPr bwMode="auto">
            <a:xfrm>
              <a:off x="1863" y="3594"/>
              <a:ext cx="269" cy="310"/>
              <a:chOff x="716" y="1448"/>
              <a:chExt cx="269" cy="310"/>
            </a:xfrm>
          </p:grpSpPr>
          <p:sp>
            <p:nvSpPr>
              <p:cNvPr id="11308" name="Line 10"/>
              <p:cNvSpPr>
                <a:spLocks noChangeShapeType="1"/>
              </p:cNvSpPr>
              <p:nvPr/>
            </p:nvSpPr>
            <p:spPr bwMode="auto">
              <a:xfrm>
                <a:off x="985" y="1448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9" name="Text Box 11"/>
              <p:cNvSpPr txBox="1">
                <a:spLocks noChangeArrowheads="1"/>
              </p:cNvSpPr>
              <p:nvPr/>
            </p:nvSpPr>
            <p:spPr bwMode="auto">
              <a:xfrm>
                <a:off x="716" y="148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76" name="Group 12"/>
            <p:cNvGrpSpPr>
              <a:grpSpLocks/>
            </p:cNvGrpSpPr>
            <p:nvPr/>
          </p:nvGrpSpPr>
          <p:grpSpPr bwMode="auto">
            <a:xfrm>
              <a:off x="2128" y="3594"/>
              <a:ext cx="269" cy="310"/>
              <a:chOff x="716" y="1448"/>
              <a:chExt cx="269" cy="310"/>
            </a:xfrm>
          </p:grpSpPr>
          <p:sp>
            <p:nvSpPr>
              <p:cNvPr id="11306" name="Line 13"/>
              <p:cNvSpPr>
                <a:spLocks noChangeShapeType="1"/>
              </p:cNvSpPr>
              <p:nvPr/>
            </p:nvSpPr>
            <p:spPr bwMode="auto">
              <a:xfrm>
                <a:off x="985" y="1448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7" name="Text Box 14"/>
              <p:cNvSpPr txBox="1">
                <a:spLocks noChangeArrowheads="1"/>
              </p:cNvSpPr>
              <p:nvPr/>
            </p:nvSpPr>
            <p:spPr bwMode="auto">
              <a:xfrm>
                <a:off x="716" y="148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77" name="Group 15"/>
            <p:cNvGrpSpPr>
              <a:grpSpLocks/>
            </p:cNvGrpSpPr>
            <p:nvPr/>
          </p:nvGrpSpPr>
          <p:grpSpPr bwMode="auto">
            <a:xfrm>
              <a:off x="2393" y="3602"/>
              <a:ext cx="269" cy="310"/>
              <a:chOff x="716" y="1448"/>
              <a:chExt cx="269" cy="310"/>
            </a:xfrm>
          </p:grpSpPr>
          <p:sp>
            <p:nvSpPr>
              <p:cNvPr id="11304" name="Line 16"/>
              <p:cNvSpPr>
                <a:spLocks noChangeShapeType="1"/>
              </p:cNvSpPr>
              <p:nvPr/>
            </p:nvSpPr>
            <p:spPr bwMode="auto">
              <a:xfrm>
                <a:off x="985" y="1448"/>
                <a:ext cx="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5" name="Text Box 17"/>
              <p:cNvSpPr txBox="1">
                <a:spLocks noChangeArrowheads="1"/>
              </p:cNvSpPr>
              <p:nvPr/>
            </p:nvSpPr>
            <p:spPr bwMode="auto">
              <a:xfrm>
                <a:off x="716" y="148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rgbClr val="CC3300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0033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278" name="Rectangle 18"/>
            <p:cNvSpPr>
              <a:spLocks noChangeArrowheads="1"/>
            </p:cNvSpPr>
            <p:nvPr/>
          </p:nvSpPr>
          <p:spPr bwMode="auto">
            <a:xfrm>
              <a:off x="2662" y="3594"/>
              <a:ext cx="27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279" name="Rectangle 19"/>
            <p:cNvSpPr>
              <a:spLocks noChangeArrowheads="1"/>
            </p:cNvSpPr>
            <p:nvPr/>
          </p:nvSpPr>
          <p:spPr bwMode="auto">
            <a:xfrm>
              <a:off x="2935" y="3595"/>
              <a:ext cx="273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281" name="Line 21"/>
            <p:cNvSpPr>
              <a:spLocks noChangeShapeType="1"/>
            </p:cNvSpPr>
            <p:nvPr/>
          </p:nvSpPr>
          <p:spPr bwMode="auto">
            <a:xfrm flipH="1" flipV="1">
              <a:off x="2548" y="3926"/>
              <a:ext cx="117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2"/>
            <p:cNvSpPr txBox="1">
              <a:spLocks noChangeArrowheads="1"/>
            </p:cNvSpPr>
            <p:nvPr/>
          </p:nvSpPr>
          <p:spPr bwMode="auto">
            <a:xfrm>
              <a:off x="2445" y="4042"/>
              <a:ext cx="5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front = 3</a:t>
              </a:r>
            </a:p>
          </p:txBody>
        </p:sp>
        <p:sp>
          <p:nvSpPr>
            <p:cNvPr id="11283" name="Text Box 23"/>
            <p:cNvSpPr txBox="1">
              <a:spLocks noChangeArrowheads="1"/>
            </p:cNvSpPr>
            <p:nvPr/>
          </p:nvSpPr>
          <p:spPr bwMode="auto">
            <a:xfrm>
              <a:off x="2960" y="36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284" name="Text Box 24"/>
            <p:cNvSpPr txBox="1">
              <a:spLocks noChangeArrowheads="1"/>
            </p:cNvSpPr>
            <p:nvPr/>
          </p:nvSpPr>
          <p:spPr bwMode="auto">
            <a:xfrm>
              <a:off x="2695" y="364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285" name="Text Box 25"/>
            <p:cNvSpPr txBox="1">
              <a:spLocks noChangeArrowheads="1"/>
            </p:cNvSpPr>
            <p:nvPr/>
          </p:nvSpPr>
          <p:spPr bwMode="auto">
            <a:xfrm>
              <a:off x="2429" y="363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1286" name="Text Box 27"/>
            <p:cNvSpPr txBox="1">
              <a:spLocks noChangeArrowheads="1"/>
            </p:cNvSpPr>
            <p:nvPr/>
          </p:nvSpPr>
          <p:spPr bwMode="auto">
            <a:xfrm>
              <a:off x="1881" y="4069"/>
              <a:ext cx="4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rear = 3</a:t>
              </a:r>
            </a:p>
          </p:txBody>
        </p:sp>
        <p:sp>
          <p:nvSpPr>
            <p:cNvPr id="11287" name="Text Box 29"/>
            <p:cNvSpPr txBox="1">
              <a:spLocks noChangeArrowheads="1"/>
            </p:cNvSpPr>
            <p:nvPr/>
          </p:nvSpPr>
          <p:spPr bwMode="auto">
            <a:xfrm>
              <a:off x="248" y="3617"/>
              <a:ext cx="9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A Full Queue</a:t>
              </a:r>
            </a:p>
          </p:txBody>
        </p:sp>
        <p:sp>
          <p:nvSpPr>
            <p:cNvPr id="11288" name="Rectangle 30"/>
            <p:cNvSpPr>
              <a:spLocks noChangeArrowheads="1"/>
            </p:cNvSpPr>
            <p:nvPr/>
          </p:nvSpPr>
          <p:spPr bwMode="auto">
            <a:xfrm>
              <a:off x="3208" y="3595"/>
              <a:ext cx="273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289" name="Text Box 31"/>
            <p:cNvSpPr txBox="1">
              <a:spLocks noChangeArrowheads="1"/>
            </p:cNvSpPr>
            <p:nvPr/>
          </p:nvSpPr>
          <p:spPr bwMode="auto">
            <a:xfrm>
              <a:off x="3263" y="36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290" name="Text Box 32"/>
            <p:cNvSpPr txBox="1">
              <a:spLocks noChangeArrowheads="1"/>
            </p:cNvSpPr>
            <p:nvPr/>
          </p:nvSpPr>
          <p:spPr bwMode="auto">
            <a:xfrm>
              <a:off x="1630" y="364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291" name="Text Box 33"/>
            <p:cNvSpPr txBox="1">
              <a:spLocks noChangeArrowheads="1"/>
            </p:cNvSpPr>
            <p:nvPr/>
          </p:nvSpPr>
          <p:spPr bwMode="auto">
            <a:xfrm>
              <a:off x="1896" y="36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292" name="Line 34"/>
            <p:cNvSpPr>
              <a:spLocks noChangeShapeType="1"/>
            </p:cNvSpPr>
            <p:nvPr/>
          </p:nvSpPr>
          <p:spPr bwMode="auto">
            <a:xfrm flipV="1">
              <a:off x="2364" y="3920"/>
              <a:ext cx="13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Rectangle 66"/>
            <p:cNvSpPr>
              <a:spLocks noChangeArrowheads="1"/>
            </p:cNvSpPr>
            <p:nvPr/>
          </p:nvSpPr>
          <p:spPr bwMode="auto">
            <a:xfrm>
              <a:off x="3612" y="3514"/>
              <a:ext cx="2113" cy="62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dirty="0"/>
                <a:t>f</a:t>
              </a:r>
              <a:r>
                <a:rPr lang="en-US" altLang="en-US" sz="1800" dirty="0" smtClean="0"/>
                <a:t>ront </a:t>
              </a:r>
              <a:r>
                <a:rPr lang="en-US" altLang="en-US" sz="1800" dirty="0"/>
                <a:t>and rear are equal to each other and </a:t>
              </a:r>
              <a:r>
                <a:rPr lang="en-US" altLang="en-US" sz="1800" dirty="0" smtClean="0"/>
                <a:t>size == N=7 </a:t>
              </a:r>
              <a:r>
                <a:rPr lang="en-US" altLang="en-US" sz="1800" dirty="0"/>
                <a:t>in a full Queue</a:t>
              </a:r>
            </a:p>
          </p:txBody>
        </p:sp>
        <p:sp>
          <p:nvSpPr>
            <p:cNvPr id="11294" name="Text Box 68"/>
            <p:cNvSpPr txBox="1">
              <a:spLocks noChangeArrowheads="1"/>
            </p:cNvSpPr>
            <p:nvPr/>
          </p:nvSpPr>
          <p:spPr bwMode="auto">
            <a:xfrm>
              <a:off x="2170" y="363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295" name="Text Box 69"/>
            <p:cNvSpPr txBox="1">
              <a:spLocks noChangeArrowheads="1"/>
            </p:cNvSpPr>
            <p:nvPr/>
          </p:nvSpPr>
          <p:spPr bwMode="auto">
            <a:xfrm>
              <a:off x="468" y="3831"/>
              <a:ext cx="40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latin typeface="Times New Roman" panose="02020603050405020304" pitchFamily="18" charset="0"/>
                </a:rPr>
                <a:t>s</a:t>
              </a:r>
              <a:r>
                <a:rPr lang="en-US" altLang="en-US" sz="1600" b="1" dirty="0" smtClean="0">
                  <a:latin typeface="Times New Roman" panose="02020603050405020304" pitchFamily="18" charset="0"/>
                </a:rPr>
                <a:t>ize = </a:t>
              </a:r>
              <a:r>
                <a:rPr lang="en-US" altLang="en-US" sz="1600" b="1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296" name="Text Box 77"/>
            <p:cNvSpPr txBox="1">
              <a:spLocks noChangeArrowheads="1"/>
            </p:cNvSpPr>
            <p:nvPr/>
          </p:nvSpPr>
          <p:spPr bwMode="auto">
            <a:xfrm>
              <a:off x="1869" y="3351"/>
              <a:ext cx="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11297" name="Text Box 78"/>
            <p:cNvSpPr txBox="1">
              <a:spLocks noChangeArrowheads="1"/>
            </p:cNvSpPr>
            <p:nvPr/>
          </p:nvSpPr>
          <p:spPr bwMode="auto">
            <a:xfrm>
              <a:off x="2133" y="3342"/>
              <a:ext cx="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2</a:t>
              </a:r>
            </a:p>
          </p:txBody>
        </p:sp>
        <p:sp>
          <p:nvSpPr>
            <p:cNvPr id="11298" name="Text Box 79"/>
            <p:cNvSpPr txBox="1">
              <a:spLocks noChangeArrowheads="1"/>
            </p:cNvSpPr>
            <p:nvPr/>
          </p:nvSpPr>
          <p:spPr bwMode="auto">
            <a:xfrm>
              <a:off x="2423" y="3349"/>
              <a:ext cx="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3</a:t>
              </a:r>
            </a:p>
          </p:txBody>
        </p:sp>
        <p:sp>
          <p:nvSpPr>
            <p:cNvPr id="11299" name="Text Box 80"/>
            <p:cNvSpPr txBox="1">
              <a:spLocks noChangeArrowheads="1"/>
            </p:cNvSpPr>
            <p:nvPr/>
          </p:nvSpPr>
          <p:spPr bwMode="auto">
            <a:xfrm>
              <a:off x="2680" y="334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300" name="Text Box 81"/>
            <p:cNvSpPr txBox="1">
              <a:spLocks noChangeArrowheads="1"/>
            </p:cNvSpPr>
            <p:nvPr/>
          </p:nvSpPr>
          <p:spPr bwMode="auto">
            <a:xfrm>
              <a:off x="2976" y="333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301" name="Text Box 82"/>
            <p:cNvSpPr txBox="1">
              <a:spLocks noChangeArrowheads="1"/>
            </p:cNvSpPr>
            <p:nvPr/>
          </p:nvSpPr>
          <p:spPr bwMode="auto">
            <a:xfrm>
              <a:off x="3241" y="333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302" name="Text Box 83"/>
            <p:cNvSpPr txBox="1">
              <a:spLocks noChangeArrowheads="1"/>
            </p:cNvSpPr>
            <p:nvPr/>
          </p:nvSpPr>
          <p:spPr bwMode="auto">
            <a:xfrm>
              <a:off x="1637" y="335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303" name="Line 130"/>
            <p:cNvSpPr>
              <a:spLocks noChangeShapeType="1"/>
            </p:cNvSpPr>
            <p:nvPr/>
          </p:nvSpPr>
          <p:spPr bwMode="auto">
            <a:xfrm flipV="1">
              <a:off x="54" y="3367"/>
              <a:ext cx="5671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178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57532" y="141288"/>
            <a:ext cx="9566007" cy="698500"/>
          </a:xfrm>
        </p:spPr>
        <p:txBody>
          <a:bodyPr/>
          <a:lstStyle/>
          <a:p>
            <a:r>
              <a:rPr lang="en-US" altLang="en-US" sz="3600" dirty="0"/>
              <a:t>Implementing Queue ADT using an Array</a:t>
            </a:r>
            <a:endParaRPr lang="en-US" altLang="en-US" sz="3600" dirty="0" smtClean="0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084513" y="4260851"/>
            <a:ext cx="17081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3113088" y="43180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12293" name="Group 6"/>
          <p:cNvGrpSpPr>
            <a:grpSpLocks/>
          </p:cNvGrpSpPr>
          <p:nvPr/>
        </p:nvGrpSpPr>
        <p:grpSpPr bwMode="auto">
          <a:xfrm>
            <a:off x="3101975" y="4273551"/>
            <a:ext cx="427038" cy="492125"/>
            <a:chOff x="716" y="1448"/>
            <a:chExt cx="269" cy="310"/>
          </a:xfrm>
        </p:grpSpPr>
        <p:sp>
          <p:nvSpPr>
            <p:cNvPr id="12473" name="Line 7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4" name="Text Box 8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294" name="Group 9"/>
          <p:cNvGrpSpPr>
            <a:grpSpLocks/>
          </p:cNvGrpSpPr>
          <p:nvPr/>
        </p:nvGrpSpPr>
        <p:grpSpPr bwMode="auto">
          <a:xfrm>
            <a:off x="3524250" y="4260851"/>
            <a:ext cx="427038" cy="492125"/>
            <a:chOff x="716" y="1448"/>
            <a:chExt cx="269" cy="310"/>
          </a:xfrm>
        </p:grpSpPr>
        <p:sp>
          <p:nvSpPr>
            <p:cNvPr id="12471" name="Line 10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2" name="Text Box 11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295" name="Group 12"/>
          <p:cNvGrpSpPr>
            <a:grpSpLocks/>
          </p:cNvGrpSpPr>
          <p:nvPr/>
        </p:nvGrpSpPr>
        <p:grpSpPr bwMode="auto">
          <a:xfrm>
            <a:off x="3944939" y="4260851"/>
            <a:ext cx="427037" cy="492125"/>
            <a:chOff x="716" y="1448"/>
            <a:chExt cx="269" cy="310"/>
          </a:xfrm>
        </p:grpSpPr>
        <p:sp>
          <p:nvSpPr>
            <p:cNvPr id="12469" name="Line 13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0" name="Text Box 14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296" name="Group 15"/>
          <p:cNvGrpSpPr>
            <a:grpSpLocks/>
          </p:cNvGrpSpPr>
          <p:nvPr/>
        </p:nvGrpSpPr>
        <p:grpSpPr bwMode="auto">
          <a:xfrm>
            <a:off x="4365625" y="4273551"/>
            <a:ext cx="427038" cy="492125"/>
            <a:chOff x="716" y="1448"/>
            <a:chExt cx="269" cy="310"/>
          </a:xfrm>
        </p:grpSpPr>
        <p:sp>
          <p:nvSpPr>
            <p:cNvPr id="12467" name="Line 16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8" name="Text Box 17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12297" name="Rectangle 25"/>
          <p:cNvSpPr>
            <a:spLocks noChangeArrowheads="1"/>
          </p:cNvSpPr>
          <p:nvPr/>
        </p:nvSpPr>
        <p:spPr bwMode="auto">
          <a:xfrm>
            <a:off x="4792663" y="4260851"/>
            <a:ext cx="4318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298" name="Rectangle 26"/>
          <p:cNvSpPr>
            <a:spLocks noChangeArrowheads="1"/>
          </p:cNvSpPr>
          <p:nvPr/>
        </p:nvSpPr>
        <p:spPr bwMode="auto">
          <a:xfrm>
            <a:off x="5226050" y="4262439"/>
            <a:ext cx="433388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299" name="Rectangle 27"/>
          <p:cNvSpPr>
            <a:spLocks noChangeArrowheads="1"/>
          </p:cNvSpPr>
          <p:nvPr/>
        </p:nvSpPr>
        <p:spPr bwMode="auto">
          <a:xfrm>
            <a:off x="5659439" y="4262439"/>
            <a:ext cx="433387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0" name="Text Box 28"/>
          <p:cNvSpPr txBox="1">
            <a:spLocks noChangeArrowheads="1"/>
          </p:cNvSpPr>
          <p:nvPr/>
        </p:nvSpPr>
        <p:spPr bwMode="auto">
          <a:xfrm>
            <a:off x="2727325" y="42941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2301" name="Line 29"/>
          <p:cNvSpPr>
            <a:spLocks noChangeShapeType="1"/>
          </p:cNvSpPr>
          <p:nvPr/>
        </p:nvSpPr>
        <p:spPr bwMode="auto">
          <a:xfrm flipV="1">
            <a:off x="4598989" y="4754563"/>
            <a:ext cx="1587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Text Box 30"/>
          <p:cNvSpPr txBox="1">
            <a:spLocks noChangeArrowheads="1"/>
          </p:cNvSpPr>
          <p:nvPr/>
        </p:nvSpPr>
        <p:spPr bwMode="auto">
          <a:xfrm>
            <a:off x="4052889" y="4924425"/>
            <a:ext cx="847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front = 3</a:t>
            </a:r>
          </a:p>
        </p:txBody>
      </p:sp>
      <p:sp>
        <p:nvSpPr>
          <p:cNvPr id="12303" name="Text Box 31"/>
          <p:cNvSpPr txBox="1">
            <a:spLocks noChangeArrowheads="1"/>
          </p:cNvSpPr>
          <p:nvPr/>
        </p:nvSpPr>
        <p:spPr bwMode="auto">
          <a:xfrm>
            <a:off x="5265738" y="43180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304" name="Text Box 32"/>
          <p:cNvSpPr txBox="1">
            <a:spLocks noChangeArrowheads="1"/>
          </p:cNvSpPr>
          <p:nvPr/>
        </p:nvSpPr>
        <p:spPr bwMode="auto">
          <a:xfrm>
            <a:off x="4845050" y="43418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305" name="Text Box 33"/>
          <p:cNvSpPr txBox="1">
            <a:spLocks noChangeArrowheads="1"/>
          </p:cNvSpPr>
          <p:nvPr/>
        </p:nvSpPr>
        <p:spPr bwMode="auto">
          <a:xfrm>
            <a:off x="4422775" y="43291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2306" name="Rectangle 34"/>
          <p:cNvSpPr>
            <a:spLocks noChangeArrowheads="1"/>
          </p:cNvSpPr>
          <p:nvPr/>
        </p:nvSpPr>
        <p:spPr bwMode="auto">
          <a:xfrm>
            <a:off x="3951289" y="4262439"/>
            <a:ext cx="43338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7" name="Rectangle 35"/>
          <p:cNvSpPr>
            <a:spLocks noChangeArrowheads="1"/>
          </p:cNvSpPr>
          <p:nvPr/>
        </p:nvSpPr>
        <p:spPr bwMode="auto">
          <a:xfrm>
            <a:off x="3529014" y="4262439"/>
            <a:ext cx="43338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8" name="Rectangle 36"/>
          <p:cNvSpPr>
            <a:spLocks noChangeArrowheads="1"/>
          </p:cNvSpPr>
          <p:nvPr/>
        </p:nvSpPr>
        <p:spPr bwMode="auto">
          <a:xfrm>
            <a:off x="3084514" y="4262439"/>
            <a:ext cx="446087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9" name="Text Box 37"/>
          <p:cNvSpPr txBox="1">
            <a:spLocks noChangeArrowheads="1"/>
          </p:cNvSpPr>
          <p:nvPr/>
        </p:nvSpPr>
        <p:spPr bwMode="auto">
          <a:xfrm>
            <a:off x="3270251" y="4903788"/>
            <a:ext cx="790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rear = 1</a:t>
            </a:r>
          </a:p>
        </p:txBody>
      </p:sp>
      <p:sp>
        <p:nvSpPr>
          <p:cNvPr id="12310" name="Line 38"/>
          <p:cNvSpPr>
            <a:spLocks noChangeShapeType="1"/>
          </p:cNvSpPr>
          <p:nvPr/>
        </p:nvSpPr>
        <p:spPr bwMode="auto">
          <a:xfrm flipV="1">
            <a:off x="3705225" y="4778375"/>
            <a:ext cx="254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Text Box 39"/>
          <p:cNvSpPr txBox="1">
            <a:spLocks noChangeArrowheads="1"/>
          </p:cNvSpPr>
          <p:nvPr/>
        </p:nvSpPr>
        <p:spPr bwMode="auto">
          <a:xfrm>
            <a:off x="1635126" y="4235450"/>
            <a:ext cx="1203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After 20 is inserted</a:t>
            </a:r>
          </a:p>
        </p:txBody>
      </p:sp>
      <p:sp>
        <p:nvSpPr>
          <p:cNvPr id="12312" name="Text Box 40"/>
          <p:cNvSpPr txBox="1">
            <a:spLocks noChangeArrowheads="1"/>
          </p:cNvSpPr>
          <p:nvPr/>
        </p:nvSpPr>
        <p:spPr bwMode="auto">
          <a:xfrm>
            <a:off x="5722938" y="4343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313" name="Text Box 41"/>
          <p:cNvSpPr txBox="1">
            <a:spLocks noChangeArrowheads="1"/>
          </p:cNvSpPr>
          <p:nvPr/>
        </p:nvSpPr>
        <p:spPr bwMode="auto">
          <a:xfrm>
            <a:off x="3159125" y="43434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2314" name="Line 42"/>
          <p:cNvSpPr>
            <a:spLocks noChangeShapeType="1"/>
          </p:cNvSpPr>
          <p:nvPr/>
        </p:nvSpPr>
        <p:spPr bwMode="auto">
          <a:xfrm>
            <a:off x="3648075" y="3443288"/>
            <a:ext cx="0" cy="565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Line 43"/>
          <p:cNvSpPr>
            <a:spLocks noChangeShapeType="1"/>
          </p:cNvSpPr>
          <p:nvPr/>
        </p:nvSpPr>
        <p:spPr bwMode="auto">
          <a:xfrm flipH="1">
            <a:off x="2197100" y="3362325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Rectangle 44"/>
          <p:cNvSpPr>
            <a:spLocks noChangeArrowheads="1"/>
          </p:cNvSpPr>
          <p:nvPr/>
        </p:nvSpPr>
        <p:spPr bwMode="auto">
          <a:xfrm>
            <a:off x="3089275" y="1277939"/>
            <a:ext cx="17081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7" name="Text Box 45"/>
          <p:cNvSpPr txBox="1">
            <a:spLocks noChangeArrowheads="1"/>
          </p:cNvSpPr>
          <p:nvPr/>
        </p:nvSpPr>
        <p:spPr bwMode="auto">
          <a:xfrm>
            <a:off x="3117850" y="13350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12318" name="Group 46"/>
          <p:cNvGrpSpPr>
            <a:grpSpLocks/>
          </p:cNvGrpSpPr>
          <p:nvPr/>
        </p:nvGrpSpPr>
        <p:grpSpPr bwMode="auto">
          <a:xfrm>
            <a:off x="3106739" y="1290639"/>
            <a:ext cx="427037" cy="492125"/>
            <a:chOff x="716" y="1448"/>
            <a:chExt cx="269" cy="310"/>
          </a:xfrm>
        </p:grpSpPr>
        <p:sp>
          <p:nvSpPr>
            <p:cNvPr id="12465" name="Line 47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6" name="Text Box 48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19" name="Group 49"/>
          <p:cNvGrpSpPr>
            <a:grpSpLocks/>
          </p:cNvGrpSpPr>
          <p:nvPr/>
        </p:nvGrpSpPr>
        <p:grpSpPr bwMode="auto">
          <a:xfrm>
            <a:off x="3529014" y="1277939"/>
            <a:ext cx="427037" cy="492125"/>
            <a:chOff x="716" y="1448"/>
            <a:chExt cx="269" cy="310"/>
          </a:xfrm>
        </p:grpSpPr>
        <p:sp>
          <p:nvSpPr>
            <p:cNvPr id="12463" name="Line 50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4" name="Text Box 51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20" name="Group 52"/>
          <p:cNvGrpSpPr>
            <a:grpSpLocks/>
          </p:cNvGrpSpPr>
          <p:nvPr/>
        </p:nvGrpSpPr>
        <p:grpSpPr bwMode="auto">
          <a:xfrm>
            <a:off x="3949700" y="1277939"/>
            <a:ext cx="427038" cy="492125"/>
            <a:chOff x="716" y="1448"/>
            <a:chExt cx="269" cy="310"/>
          </a:xfrm>
        </p:grpSpPr>
        <p:sp>
          <p:nvSpPr>
            <p:cNvPr id="12461" name="Line 53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" name="Text Box 54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21" name="Group 55"/>
          <p:cNvGrpSpPr>
            <a:grpSpLocks/>
          </p:cNvGrpSpPr>
          <p:nvPr/>
        </p:nvGrpSpPr>
        <p:grpSpPr bwMode="auto">
          <a:xfrm>
            <a:off x="4370389" y="1290639"/>
            <a:ext cx="427037" cy="492125"/>
            <a:chOff x="716" y="1448"/>
            <a:chExt cx="269" cy="310"/>
          </a:xfrm>
        </p:grpSpPr>
        <p:sp>
          <p:nvSpPr>
            <p:cNvPr id="12459" name="Line 56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0" name="Text Box 57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12322" name="Text Box 58"/>
          <p:cNvSpPr txBox="1">
            <a:spLocks noChangeArrowheads="1"/>
          </p:cNvSpPr>
          <p:nvPr/>
        </p:nvSpPr>
        <p:spPr bwMode="auto">
          <a:xfrm>
            <a:off x="3552825" y="903288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1</a:t>
            </a:r>
          </a:p>
        </p:txBody>
      </p:sp>
      <p:sp>
        <p:nvSpPr>
          <p:cNvPr id="12323" name="Text Box 59"/>
          <p:cNvSpPr txBox="1">
            <a:spLocks noChangeArrowheads="1"/>
          </p:cNvSpPr>
          <p:nvPr/>
        </p:nvSpPr>
        <p:spPr bwMode="auto">
          <a:xfrm>
            <a:off x="3971925" y="889001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2</a:t>
            </a:r>
          </a:p>
        </p:txBody>
      </p:sp>
      <p:sp>
        <p:nvSpPr>
          <p:cNvPr id="12324" name="Text Box 60"/>
          <p:cNvSpPr txBox="1">
            <a:spLocks noChangeArrowheads="1"/>
          </p:cNvSpPr>
          <p:nvPr/>
        </p:nvSpPr>
        <p:spPr bwMode="auto">
          <a:xfrm>
            <a:off x="4432300" y="900113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3</a:t>
            </a:r>
          </a:p>
        </p:txBody>
      </p:sp>
      <p:sp>
        <p:nvSpPr>
          <p:cNvPr id="12325" name="Text Box 61"/>
          <p:cNvSpPr txBox="1">
            <a:spLocks noChangeArrowheads="1"/>
          </p:cNvSpPr>
          <p:nvPr/>
        </p:nvSpPr>
        <p:spPr bwMode="auto">
          <a:xfrm>
            <a:off x="4840288" y="8890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326" name="Text Box 62"/>
          <p:cNvSpPr txBox="1">
            <a:spLocks noChangeArrowheads="1"/>
          </p:cNvSpPr>
          <p:nvPr/>
        </p:nvSpPr>
        <p:spPr bwMode="auto">
          <a:xfrm>
            <a:off x="5310188" y="8794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327" name="Text Box 63"/>
          <p:cNvSpPr txBox="1">
            <a:spLocks noChangeArrowheads="1"/>
          </p:cNvSpPr>
          <p:nvPr/>
        </p:nvSpPr>
        <p:spPr bwMode="auto">
          <a:xfrm>
            <a:off x="5730875" y="8794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328" name="Text Box 64"/>
          <p:cNvSpPr txBox="1">
            <a:spLocks noChangeArrowheads="1"/>
          </p:cNvSpPr>
          <p:nvPr/>
        </p:nvSpPr>
        <p:spPr bwMode="auto">
          <a:xfrm>
            <a:off x="3184525" y="9017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29" name="Rectangle 65"/>
          <p:cNvSpPr>
            <a:spLocks noChangeArrowheads="1"/>
          </p:cNvSpPr>
          <p:nvPr/>
        </p:nvSpPr>
        <p:spPr bwMode="auto">
          <a:xfrm>
            <a:off x="4797425" y="1277939"/>
            <a:ext cx="4318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30" name="Rectangle 66"/>
          <p:cNvSpPr>
            <a:spLocks noChangeArrowheads="1"/>
          </p:cNvSpPr>
          <p:nvPr/>
        </p:nvSpPr>
        <p:spPr bwMode="auto">
          <a:xfrm>
            <a:off x="5230814" y="1279526"/>
            <a:ext cx="433387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31" name="Rectangle 67"/>
          <p:cNvSpPr>
            <a:spLocks noChangeArrowheads="1"/>
          </p:cNvSpPr>
          <p:nvPr/>
        </p:nvSpPr>
        <p:spPr bwMode="auto">
          <a:xfrm>
            <a:off x="5664200" y="1279526"/>
            <a:ext cx="4333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32" name="Text Box 68"/>
          <p:cNvSpPr txBox="1">
            <a:spLocks noChangeArrowheads="1"/>
          </p:cNvSpPr>
          <p:nvPr/>
        </p:nvSpPr>
        <p:spPr bwMode="auto">
          <a:xfrm>
            <a:off x="2732088" y="1311276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2333" name="Line 69"/>
          <p:cNvSpPr>
            <a:spLocks noChangeShapeType="1"/>
          </p:cNvSpPr>
          <p:nvPr/>
        </p:nvSpPr>
        <p:spPr bwMode="auto">
          <a:xfrm flipV="1">
            <a:off x="4603750" y="1771650"/>
            <a:ext cx="1588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4" name="Text Box 70"/>
          <p:cNvSpPr txBox="1">
            <a:spLocks noChangeArrowheads="1"/>
          </p:cNvSpPr>
          <p:nvPr/>
        </p:nvSpPr>
        <p:spPr bwMode="auto">
          <a:xfrm>
            <a:off x="4057651" y="1941513"/>
            <a:ext cx="847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front = 3</a:t>
            </a:r>
          </a:p>
        </p:txBody>
      </p:sp>
      <p:sp>
        <p:nvSpPr>
          <p:cNvPr id="12335" name="Text Box 71"/>
          <p:cNvSpPr txBox="1">
            <a:spLocks noChangeArrowheads="1"/>
          </p:cNvSpPr>
          <p:nvPr/>
        </p:nvSpPr>
        <p:spPr bwMode="auto">
          <a:xfrm>
            <a:off x="5270500" y="13350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336" name="Text Box 72"/>
          <p:cNvSpPr txBox="1">
            <a:spLocks noChangeArrowheads="1"/>
          </p:cNvSpPr>
          <p:nvPr/>
        </p:nvSpPr>
        <p:spPr bwMode="auto">
          <a:xfrm>
            <a:off x="4849813" y="1358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337" name="Text Box 73"/>
          <p:cNvSpPr txBox="1">
            <a:spLocks noChangeArrowheads="1"/>
          </p:cNvSpPr>
          <p:nvPr/>
        </p:nvSpPr>
        <p:spPr bwMode="auto">
          <a:xfrm>
            <a:off x="4427538" y="1346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2338" name="Rectangle 74"/>
          <p:cNvSpPr>
            <a:spLocks noChangeArrowheads="1"/>
          </p:cNvSpPr>
          <p:nvPr/>
        </p:nvSpPr>
        <p:spPr bwMode="auto">
          <a:xfrm>
            <a:off x="3956050" y="1279526"/>
            <a:ext cx="4333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39" name="Rectangle 75"/>
          <p:cNvSpPr>
            <a:spLocks noChangeArrowheads="1"/>
          </p:cNvSpPr>
          <p:nvPr/>
        </p:nvSpPr>
        <p:spPr bwMode="auto">
          <a:xfrm>
            <a:off x="3533775" y="1279526"/>
            <a:ext cx="4333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40" name="Rectangle 76"/>
          <p:cNvSpPr>
            <a:spLocks noChangeArrowheads="1"/>
          </p:cNvSpPr>
          <p:nvPr/>
        </p:nvSpPr>
        <p:spPr bwMode="auto">
          <a:xfrm>
            <a:off x="3089275" y="1279526"/>
            <a:ext cx="4460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41" name="Text Box 77"/>
          <p:cNvSpPr txBox="1">
            <a:spLocks noChangeArrowheads="1"/>
          </p:cNvSpPr>
          <p:nvPr/>
        </p:nvSpPr>
        <p:spPr bwMode="auto">
          <a:xfrm>
            <a:off x="5573714" y="1974850"/>
            <a:ext cx="790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rear = 6</a:t>
            </a:r>
          </a:p>
        </p:txBody>
      </p:sp>
      <p:sp>
        <p:nvSpPr>
          <p:cNvPr id="12342" name="Line 78"/>
          <p:cNvSpPr>
            <a:spLocks noChangeShapeType="1"/>
          </p:cNvSpPr>
          <p:nvPr/>
        </p:nvSpPr>
        <p:spPr bwMode="auto">
          <a:xfrm flipH="1" flipV="1">
            <a:off x="5913439" y="1782764"/>
            <a:ext cx="20637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3" name="Text Box 79"/>
          <p:cNvSpPr txBox="1">
            <a:spLocks noChangeArrowheads="1"/>
          </p:cNvSpPr>
          <p:nvPr/>
        </p:nvSpPr>
        <p:spPr bwMode="auto">
          <a:xfrm>
            <a:off x="1716089" y="1247775"/>
            <a:ext cx="985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Initial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Queue</a:t>
            </a:r>
          </a:p>
        </p:txBody>
      </p:sp>
      <p:sp>
        <p:nvSpPr>
          <p:cNvPr id="12344" name="Rectangle 80"/>
          <p:cNvSpPr>
            <a:spLocks noChangeArrowheads="1"/>
          </p:cNvSpPr>
          <p:nvPr/>
        </p:nvSpPr>
        <p:spPr bwMode="auto">
          <a:xfrm>
            <a:off x="3097213" y="2744789"/>
            <a:ext cx="17081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45" name="Text Box 81"/>
          <p:cNvSpPr txBox="1">
            <a:spLocks noChangeArrowheads="1"/>
          </p:cNvSpPr>
          <p:nvPr/>
        </p:nvSpPr>
        <p:spPr bwMode="auto">
          <a:xfrm>
            <a:off x="3125788" y="28019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12346" name="Group 82"/>
          <p:cNvGrpSpPr>
            <a:grpSpLocks/>
          </p:cNvGrpSpPr>
          <p:nvPr/>
        </p:nvGrpSpPr>
        <p:grpSpPr bwMode="auto">
          <a:xfrm>
            <a:off x="3114675" y="2757489"/>
            <a:ext cx="427038" cy="492125"/>
            <a:chOff x="716" y="1448"/>
            <a:chExt cx="269" cy="310"/>
          </a:xfrm>
        </p:grpSpPr>
        <p:sp>
          <p:nvSpPr>
            <p:cNvPr id="12457" name="Line 83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8" name="Text Box 84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47" name="Group 85"/>
          <p:cNvGrpSpPr>
            <a:grpSpLocks/>
          </p:cNvGrpSpPr>
          <p:nvPr/>
        </p:nvGrpSpPr>
        <p:grpSpPr bwMode="auto">
          <a:xfrm>
            <a:off x="3536950" y="2744789"/>
            <a:ext cx="427038" cy="492125"/>
            <a:chOff x="716" y="1448"/>
            <a:chExt cx="269" cy="310"/>
          </a:xfrm>
        </p:grpSpPr>
        <p:sp>
          <p:nvSpPr>
            <p:cNvPr id="12455" name="Line 86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6" name="Text Box 87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48" name="Group 88"/>
          <p:cNvGrpSpPr>
            <a:grpSpLocks/>
          </p:cNvGrpSpPr>
          <p:nvPr/>
        </p:nvGrpSpPr>
        <p:grpSpPr bwMode="auto">
          <a:xfrm>
            <a:off x="3957639" y="2744789"/>
            <a:ext cx="427037" cy="492125"/>
            <a:chOff x="716" y="1448"/>
            <a:chExt cx="269" cy="310"/>
          </a:xfrm>
        </p:grpSpPr>
        <p:sp>
          <p:nvSpPr>
            <p:cNvPr id="12453" name="Line 89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4" name="Text Box 90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49" name="Group 91"/>
          <p:cNvGrpSpPr>
            <a:grpSpLocks/>
          </p:cNvGrpSpPr>
          <p:nvPr/>
        </p:nvGrpSpPr>
        <p:grpSpPr bwMode="auto">
          <a:xfrm>
            <a:off x="4378325" y="2757489"/>
            <a:ext cx="427038" cy="492125"/>
            <a:chOff x="716" y="1448"/>
            <a:chExt cx="269" cy="310"/>
          </a:xfrm>
        </p:grpSpPr>
        <p:sp>
          <p:nvSpPr>
            <p:cNvPr id="12451" name="Line 92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2" name="Text Box 93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12350" name="Rectangle 101"/>
          <p:cNvSpPr>
            <a:spLocks noChangeArrowheads="1"/>
          </p:cNvSpPr>
          <p:nvPr/>
        </p:nvSpPr>
        <p:spPr bwMode="auto">
          <a:xfrm>
            <a:off x="4805363" y="2744789"/>
            <a:ext cx="4318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51" name="Rectangle 102"/>
          <p:cNvSpPr>
            <a:spLocks noChangeArrowheads="1"/>
          </p:cNvSpPr>
          <p:nvPr/>
        </p:nvSpPr>
        <p:spPr bwMode="auto">
          <a:xfrm>
            <a:off x="5238750" y="2746376"/>
            <a:ext cx="433388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52" name="Rectangle 103"/>
          <p:cNvSpPr>
            <a:spLocks noChangeArrowheads="1"/>
          </p:cNvSpPr>
          <p:nvPr/>
        </p:nvSpPr>
        <p:spPr bwMode="auto">
          <a:xfrm>
            <a:off x="5672139" y="2746376"/>
            <a:ext cx="433387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53" name="Text Box 104"/>
          <p:cNvSpPr txBox="1">
            <a:spLocks noChangeArrowheads="1"/>
          </p:cNvSpPr>
          <p:nvPr/>
        </p:nvSpPr>
        <p:spPr bwMode="auto">
          <a:xfrm>
            <a:off x="2740025" y="2778126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2354" name="Line 105"/>
          <p:cNvSpPr>
            <a:spLocks noChangeShapeType="1"/>
          </p:cNvSpPr>
          <p:nvPr/>
        </p:nvSpPr>
        <p:spPr bwMode="auto">
          <a:xfrm flipV="1">
            <a:off x="4611689" y="3238500"/>
            <a:ext cx="1587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5" name="Text Box 106"/>
          <p:cNvSpPr txBox="1">
            <a:spLocks noChangeArrowheads="1"/>
          </p:cNvSpPr>
          <p:nvPr/>
        </p:nvSpPr>
        <p:spPr bwMode="auto">
          <a:xfrm>
            <a:off x="4065589" y="3408363"/>
            <a:ext cx="847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front = 3</a:t>
            </a:r>
          </a:p>
        </p:txBody>
      </p:sp>
      <p:sp>
        <p:nvSpPr>
          <p:cNvPr id="12356" name="Text Box 107"/>
          <p:cNvSpPr txBox="1">
            <a:spLocks noChangeArrowheads="1"/>
          </p:cNvSpPr>
          <p:nvPr/>
        </p:nvSpPr>
        <p:spPr bwMode="auto">
          <a:xfrm>
            <a:off x="5278438" y="2801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357" name="Text Box 108"/>
          <p:cNvSpPr txBox="1">
            <a:spLocks noChangeArrowheads="1"/>
          </p:cNvSpPr>
          <p:nvPr/>
        </p:nvSpPr>
        <p:spPr bwMode="auto">
          <a:xfrm>
            <a:off x="4857750" y="28257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358" name="Text Box 109"/>
          <p:cNvSpPr txBox="1">
            <a:spLocks noChangeArrowheads="1"/>
          </p:cNvSpPr>
          <p:nvPr/>
        </p:nvSpPr>
        <p:spPr bwMode="auto">
          <a:xfrm>
            <a:off x="4435475" y="281305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2359" name="Rectangle 110"/>
          <p:cNvSpPr>
            <a:spLocks noChangeArrowheads="1"/>
          </p:cNvSpPr>
          <p:nvPr/>
        </p:nvSpPr>
        <p:spPr bwMode="auto">
          <a:xfrm>
            <a:off x="3963989" y="2746376"/>
            <a:ext cx="43338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60" name="Rectangle 111"/>
          <p:cNvSpPr>
            <a:spLocks noChangeArrowheads="1"/>
          </p:cNvSpPr>
          <p:nvPr/>
        </p:nvSpPr>
        <p:spPr bwMode="auto">
          <a:xfrm>
            <a:off x="3541714" y="2746376"/>
            <a:ext cx="43338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61" name="Rectangle 112"/>
          <p:cNvSpPr>
            <a:spLocks noChangeArrowheads="1"/>
          </p:cNvSpPr>
          <p:nvPr/>
        </p:nvSpPr>
        <p:spPr bwMode="auto">
          <a:xfrm>
            <a:off x="3097214" y="2746376"/>
            <a:ext cx="44608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62" name="Text Box 113"/>
          <p:cNvSpPr txBox="1">
            <a:spLocks noChangeArrowheads="1"/>
          </p:cNvSpPr>
          <p:nvPr/>
        </p:nvSpPr>
        <p:spPr bwMode="auto">
          <a:xfrm>
            <a:off x="2786064" y="3336925"/>
            <a:ext cx="884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rear = 0</a:t>
            </a:r>
          </a:p>
        </p:txBody>
      </p:sp>
      <p:sp>
        <p:nvSpPr>
          <p:cNvPr id="12363" name="Line 114"/>
          <p:cNvSpPr>
            <a:spLocks noChangeShapeType="1"/>
          </p:cNvSpPr>
          <p:nvPr/>
        </p:nvSpPr>
        <p:spPr bwMode="auto">
          <a:xfrm flipV="1">
            <a:off x="3265489" y="3235325"/>
            <a:ext cx="31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4" name="Text Box 115"/>
          <p:cNvSpPr txBox="1">
            <a:spLocks noChangeArrowheads="1"/>
          </p:cNvSpPr>
          <p:nvPr/>
        </p:nvSpPr>
        <p:spPr bwMode="auto">
          <a:xfrm>
            <a:off x="5722938" y="2814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365" name="Text Box 116"/>
          <p:cNvSpPr txBox="1">
            <a:spLocks noChangeArrowheads="1"/>
          </p:cNvSpPr>
          <p:nvPr/>
        </p:nvSpPr>
        <p:spPr bwMode="auto">
          <a:xfrm>
            <a:off x="1639889" y="2703513"/>
            <a:ext cx="1203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After 4 is inserted</a:t>
            </a:r>
          </a:p>
        </p:txBody>
      </p:sp>
      <p:sp>
        <p:nvSpPr>
          <p:cNvPr id="12366" name="Line 117"/>
          <p:cNvSpPr>
            <a:spLocks noChangeShapeType="1"/>
          </p:cNvSpPr>
          <p:nvPr/>
        </p:nvSpPr>
        <p:spPr bwMode="auto">
          <a:xfrm flipH="1">
            <a:off x="2232025" y="1930400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7" name="Line 118"/>
          <p:cNvSpPr>
            <a:spLocks noChangeShapeType="1"/>
          </p:cNvSpPr>
          <p:nvPr/>
        </p:nvSpPr>
        <p:spPr bwMode="auto">
          <a:xfrm flipH="1">
            <a:off x="3613150" y="1930400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8" name="Rectangle 119"/>
          <p:cNvSpPr>
            <a:spLocks noChangeArrowheads="1"/>
          </p:cNvSpPr>
          <p:nvPr/>
        </p:nvSpPr>
        <p:spPr bwMode="auto">
          <a:xfrm>
            <a:off x="3146425" y="5876926"/>
            <a:ext cx="17081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69" name="Text Box 120"/>
          <p:cNvSpPr txBox="1">
            <a:spLocks noChangeArrowheads="1"/>
          </p:cNvSpPr>
          <p:nvPr/>
        </p:nvSpPr>
        <p:spPr bwMode="auto">
          <a:xfrm>
            <a:off x="3175000" y="593407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12370" name="Group 121"/>
          <p:cNvGrpSpPr>
            <a:grpSpLocks/>
          </p:cNvGrpSpPr>
          <p:nvPr/>
        </p:nvGrpSpPr>
        <p:grpSpPr bwMode="auto">
          <a:xfrm>
            <a:off x="3163889" y="5889626"/>
            <a:ext cx="427037" cy="492125"/>
            <a:chOff x="716" y="1448"/>
            <a:chExt cx="269" cy="310"/>
          </a:xfrm>
        </p:grpSpPr>
        <p:sp>
          <p:nvSpPr>
            <p:cNvPr id="12449" name="Line 122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0" name="Text Box 123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71" name="Group 124"/>
          <p:cNvGrpSpPr>
            <a:grpSpLocks/>
          </p:cNvGrpSpPr>
          <p:nvPr/>
        </p:nvGrpSpPr>
        <p:grpSpPr bwMode="auto">
          <a:xfrm>
            <a:off x="3586164" y="5876926"/>
            <a:ext cx="427037" cy="492125"/>
            <a:chOff x="716" y="1448"/>
            <a:chExt cx="269" cy="310"/>
          </a:xfrm>
        </p:grpSpPr>
        <p:sp>
          <p:nvSpPr>
            <p:cNvPr id="12447" name="Line 125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8" name="Text Box 126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72" name="Group 127"/>
          <p:cNvGrpSpPr>
            <a:grpSpLocks/>
          </p:cNvGrpSpPr>
          <p:nvPr/>
        </p:nvGrpSpPr>
        <p:grpSpPr bwMode="auto">
          <a:xfrm>
            <a:off x="4006850" y="5876926"/>
            <a:ext cx="427038" cy="492125"/>
            <a:chOff x="716" y="1448"/>
            <a:chExt cx="269" cy="310"/>
          </a:xfrm>
        </p:grpSpPr>
        <p:sp>
          <p:nvSpPr>
            <p:cNvPr id="12445" name="Line 128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6" name="Text Box 129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73" name="Group 130"/>
          <p:cNvGrpSpPr>
            <a:grpSpLocks/>
          </p:cNvGrpSpPr>
          <p:nvPr/>
        </p:nvGrpSpPr>
        <p:grpSpPr bwMode="auto">
          <a:xfrm>
            <a:off x="4427539" y="5889626"/>
            <a:ext cx="427037" cy="492125"/>
            <a:chOff x="716" y="1448"/>
            <a:chExt cx="269" cy="310"/>
          </a:xfrm>
        </p:grpSpPr>
        <p:sp>
          <p:nvSpPr>
            <p:cNvPr id="12443" name="Line 131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4" name="Text Box 132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12374" name="Rectangle 140"/>
          <p:cNvSpPr>
            <a:spLocks noChangeArrowheads="1"/>
          </p:cNvSpPr>
          <p:nvPr/>
        </p:nvSpPr>
        <p:spPr bwMode="auto">
          <a:xfrm>
            <a:off x="4854575" y="5876926"/>
            <a:ext cx="4318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75" name="Rectangle 141"/>
          <p:cNvSpPr>
            <a:spLocks noChangeArrowheads="1"/>
          </p:cNvSpPr>
          <p:nvPr/>
        </p:nvSpPr>
        <p:spPr bwMode="auto">
          <a:xfrm>
            <a:off x="5287964" y="5878514"/>
            <a:ext cx="433387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76" name="Rectangle 142"/>
          <p:cNvSpPr>
            <a:spLocks noChangeArrowheads="1"/>
          </p:cNvSpPr>
          <p:nvPr/>
        </p:nvSpPr>
        <p:spPr bwMode="auto">
          <a:xfrm>
            <a:off x="5721350" y="5878514"/>
            <a:ext cx="433388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77" name="Text Box 143"/>
          <p:cNvSpPr txBox="1">
            <a:spLocks noChangeArrowheads="1"/>
          </p:cNvSpPr>
          <p:nvPr/>
        </p:nvSpPr>
        <p:spPr bwMode="auto">
          <a:xfrm>
            <a:off x="2789238" y="591026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2378" name="Line 144"/>
          <p:cNvSpPr>
            <a:spLocks noChangeShapeType="1"/>
          </p:cNvSpPr>
          <p:nvPr/>
        </p:nvSpPr>
        <p:spPr bwMode="auto">
          <a:xfrm flipV="1">
            <a:off x="5057775" y="6357938"/>
            <a:ext cx="1588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9" name="Text Box 145"/>
          <p:cNvSpPr txBox="1">
            <a:spLocks noChangeArrowheads="1"/>
          </p:cNvSpPr>
          <p:nvPr/>
        </p:nvSpPr>
        <p:spPr bwMode="auto">
          <a:xfrm>
            <a:off x="4572001" y="6553200"/>
            <a:ext cx="847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front = 4</a:t>
            </a:r>
          </a:p>
        </p:txBody>
      </p:sp>
      <p:sp>
        <p:nvSpPr>
          <p:cNvPr id="12380" name="Text Box 146"/>
          <p:cNvSpPr txBox="1">
            <a:spLocks noChangeArrowheads="1"/>
          </p:cNvSpPr>
          <p:nvPr/>
        </p:nvSpPr>
        <p:spPr bwMode="auto">
          <a:xfrm>
            <a:off x="5327650" y="59340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381" name="Text Box 147"/>
          <p:cNvSpPr txBox="1">
            <a:spLocks noChangeArrowheads="1"/>
          </p:cNvSpPr>
          <p:nvPr/>
        </p:nvSpPr>
        <p:spPr bwMode="auto">
          <a:xfrm>
            <a:off x="4906963" y="5957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382" name="Rectangle 148"/>
          <p:cNvSpPr>
            <a:spLocks noChangeArrowheads="1"/>
          </p:cNvSpPr>
          <p:nvPr/>
        </p:nvSpPr>
        <p:spPr bwMode="auto">
          <a:xfrm>
            <a:off x="4013200" y="5878514"/>
            <a:ext cx="4333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83" name="Rectangle 149"/>
          <p:cNvSpPr>
            <a:spLocks noChangeArrowheads="1"/>
          </p:cNvSpPr>
          <p:nvPr/>
        </p:nvSpPr>
        <p:spPr bwMode="auto">
          <a:xfrm>
            <a:off x="3590925" y="5878514"/>
            <a:ext cx="4333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84" name="Rectangle 150"/>
          <p:cNvSpPr>
            <a:spLocks noChangeArrowheads="1"/>
          </p:cNvSpPr>
          <p:nvPr/>
        </p:nvSpPr>
        <p:spPr bwMode="auto">
          <a:xfrm>
            <a:off x="3146425" y="5878514"/>
            <a:ext cx="446088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85" name="Text Box 151"/>
          <p:cNvSpPr txBox="1">
            <a:spLocks noChangeArrowheads="1"/>
          </p:cNvSpPr>
          <p:nvPr/>
        </p:nvSpPr>
        <p:spPr bwMode="auto">
          <a:xfrm>
            <a:off x="3330576" y="6497638"/>
            <a:ext cx="790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rear = 1</a:t>
            </a:r>
          </a:p>
        </p:txBody>
      </p:sp>
      <p:sp>
        <p:nvSpPr>
          <p:cNvPr id="12386" name="Line 152"/>
          <p:cNvSpPr>
            <a:spLocks noChangeShapeType="1"/>
          </p:cNvSpPr>
          <p:nvPr/>
        </p:nvSpPr>
        <p:spPr bwMode="auto">
          <a:xfrm flipV="1">
            <a:off x="3767139" y="6405563"/>
            <a:ext cx="31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7" name="Text Box 153"/>
          <p:cNvSpPr txBox="1">
            <a:spLocks noChangeArrowheads="1"/>
          </p:cNvSpPr>
          <p:nvPr/>
        </p:nvSpPr>
        <p:spPr bwMode="auto">
          <a:xfrm>
            <a:off x="5784850" y="59594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388" name="Text Box 154"/>
          <p:cNvSpPr txBox="1">
            <a:spLocks noChangeArrowheads="1"/>
          </p:cNvSpPr>
          <p:nvPr/>
        </p:nvSpPr>
        <p:spPr bwMode="auto">
          <a:xfrm>
            <a:off x="3221038" y="595947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2389" name="Rectangle 155"/>
          <p:cNvSpPr>
            <a:spLocks noChangeArrowheads="1"/>
          </p:cNvSpPr>
          <p:nvPr/>
        </p:nvSpPr>
        <p:spPr bwMode="auto">
          <a:xfrm>
            <a:off x="4422775" y="5878514"/>
            <a:ext cx="4333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90" name="Line 157"/>
          <p:cNvSpPr>
            <a:spLocks noChangeShapeType="1"/>
          </p:cNvSpPr>
          <p:nvPr/>
        </p:nvSpPr>
        <p:spPr bwMode="auto">
          <a:xfrm flipV="1">
            <a:off x="6315075" y="5907088"/>
            <a:ext cx="992188" cy="119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" name="Oval 158"/>
          <p:cNvSpPr>
            <a:spLocks noChangeArrowheads="1"/>
          </p:cNvSpPr>
          <p:nvPr/>
        </p:nvSpPr>
        <p:spPr bwMode="auto">
          <a:xfrm>
            <a:off x="8094664" y="5056189"/>
            <a:ext cx="1647825" cy="1449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92" name="Oval 159"/>
          <p:cNvSpPr>
            <a:spLocks noChangeArrowheads="1"/>
          </p:cNvSpPr>
          <p:nvPr/>
        </p:nvSpPr>
        <p:spPr bwMode="auto">
          <a:xfrm>
            <a:off x="8362950" y="5329239"/>
            <a:ext cx="1111250" cy="8969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93" name="Line 160"/>
          <p:cNvSpPr>
            <a:spLocks noChangeShapeType="1"/>
          </p:cNvSpPr>
          <p:nvPr/>
        </p:nvSpPr>
        <p:spPr bwMode="auto">
          <a:xfrm>
            <a:off x="8482014" y="5157789"/>
            <a:ext cx="122237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4" name="Line 161"/>
          <p:cNvSpPr>
            <a:spLocks noChangeShapeType="1"/>
          </p:cNvSpPr>
          <p:nvPr/>
        </p:nvSpPr>
        <p:spPr bwMode="auto">
          <a:xfrm>
            <a:off x="8120064" y="5568950"/>
            <a:ext cx="2508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5" name="Text Box 162"/>
          <p:cNvSpPr txBox="1">
            <a:spLocks noChangeArrowheads="1"/>
          </p:cNvSpPr>
          <p:nvPr/>
        </p:nvSpPr>
        <p:spPr bwMode="auto">
          <a:xfrm>
            <a:off x="8031163" y="5054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96" name="Line 163"/>
          <p:cNvSpPr>
            <a:spLocks noChangeShapeType="1"/>
          </p:cNvSpPr>
          <p:nvPr/>
        </p:nvSpPr>
        <p:spPr bwMode="auto">
          <a:xfrm flipH="1">
            <a:off x="8982076" y="5076826"/>
            <a:ext cx="74613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7" name="Line 164"/>
          <p:cNvSpPr>
            <a:spLocks noChangeShapeType="1"/>
          </p:cNvSpPr>
          <p:nvPr/>
        </p:nvSpPr>
        <p:spPr bwMode="auto">
          <a:xfrm flipV="1">
            <a:off x="9409113" y="5499101"/>
            <a:ext cx="277812" cy="6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8" name="Line 165"/>
          <p:cNvSpPr>
            <a:spLocks noChangeShapeType="1"/>
          </p:cNvSpPr>
          <p:nvPr/>
        </p:nvSpPr>
        <p:spPr bwMode="auto">
          <a:xfrm>
            <a:off x="9278939" y="6122988"/>
            <a:ext cx="249237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9" name="Line 166"/>
          <p:cNvSpPr>
            <a:spLocks noChangeShapeType="1"/>
          </p:cNvSpPr>
          <p:nvPr/>
        </p:nvSpPr>
        <p:spPr bwMode="auto">
          <a:xfrm flipH="1">
            <a:off x="8723313" y="6224589"/>
            <a:ext cx="1016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0" name="Line 167"/>
          <p:cNvSpPr>
            <a:spLocks noChangeShapeType="1"/>
          </p:cNvSpPr>
          <p:nvPr/>
        </p:nvSpPr>
        <p:spPr bwMode="auto">
          <a:xfrm flipH="1">
            <a:off x="8223251" y="6013450"/>
            <a:ext cx="212725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1" name="Text Box 168"/>
          <p:cNvSpPr txBox="1">
            <a:spLocks noChangeArrowheads="1"/>
          </p:cNvSpPr>
          <p:nvPr/>
        </p:nvSpPr>
        <p:spPr bwMode="auto">
          <a:xfrm>
            <a:off x="7845425" y="5670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402" name="Text Box 169"/>
          <p:cNvSpPr txBox="1">
            <a:spLocks noChangeArrowheads="1"/>
          </p:cNvSpPr>
          <p:nvPr/>
        </p:nvSpPr>
        <p:spPr bwMode="auto">
          <a:xfrm>
            <a:off x="8197850" y="6364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403" name="Text Box 170"/>
          <p:cNvSpPr txBox="1">
            <a:spLocks noChangeArrowheads="1"/>
          </p:cNvSpPr>
          <p:nvPr/>
        </p:nvSpPr>
        <p:spPr bwMode="auto">
          <a:xfrm>
            <a:off x="9102725" y="644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404" name="Text Box 171"/>
          <p:cNvSpPr txBox="1">
            <a:spLocks noChangeArrowheads="1"/>
          </p:cNvSpPr>
          <p:nvPr/>
        </p:nvSpPr>
        <p:spPr bwMode="auto">
          <a:xfrm>
            <a:off x="9748838" y="574516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405" name="Text Box 172"/>
          <p:cNvSpPr txBox="1">
            <a:spLocks noChangeArrowheads="1"/>
          </p:cNvSpPr>
          <p:nvPr/>
        </p:nvSpPr>
        <p:spPr bwMode="auto">
          <a:xfrm>
            <a:off x="9424988" y="4941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406" name="Text Box 173"/>
          <p:cNvSpPr txBox="1">
            <a:spLocks noChangeArrowheads="1"/>
          </p:cNvSpPr>
          <p:nvPr/>
        </p:nvSpPr>
        <p:spPr bwMode="auto">
          <a:xfrm>
            <a:off x="8615363" y="4732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407" name="Text Box 174"/>
          <p:cNvSpPr txBox="1">
            <a:spLocks noChangeArrowheads="1"/>
          </p:cNvSpPr>
          <p:nvPr/>
        </p:nvSpPr>
        <p:spPr bwMode="auto">
          <a:xfrm>
            <a:off x="8161338" y="52498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2408" name="Text Box 175"/>
          <p:cNvSpPr txBox="1">
            <a:spLocks noChangeArrowheads="1"/>
          </p:cNvSpPr>
          <p:nvPr/>
        </p:nvSpPr>
        <p:spPr bwMode="auto">
          <a:xfrm>
            <a:off x="9467850" y="56991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409" name="Text Box 176"/>
          <p:cNvSpPr txBox="1">
            <a:spLocks noChangeArrowheads="1"/>
          </p:cNvSpPr>
          <p:nvPr/>
        </p:nvSpPr>
        <p:spPr bwMode="auto">
          <a:xfrm>
            <a:off x="9209088" y="5126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410" name="Text Box 177"/>
          <p:cNvSpPr txBox="1">
            <a:spLocks noChangeArrowheads="1"/>
          </p:cNvSpPr>
          <p:nvPr/>
        </p:nvSpPr>
        <p:spPr bwMode="auto">
          <a:xfrm>
            <a:off x="8672513" y="50450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411" name="Line 178"/>
          <p:cNvSpPr>
            <a:spLocks noChangeShapeType="1"/>
          </p:cNvSpPr>
          <p:nvPr/>
        </p:nvSpPr>
        <p:spPr bwMode="auto">
          <a:xfrm>
            <a:off x="7453314" y="5508626"/>
            <a:ext cx="471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12" name="Text Box 179"/>
          <p:cNvSpPr txBox="1">
            <a:spLocks noChangeArrowheads="1"/>
          </p:cNvSpPr>
          <p:nvPr/>
        </p:nvSpPr>
        <p:spPr bwMode="auto">
          <a:xfrm>
            <a:off x="6978651" y="5119688"/>
            <a:ext cx="1025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Rear = 1</a:t>
            </a:r>
          </a:p>
        </p:txBody>
      </p:sp>
      <p:sp>
        <p:nvSpPr>
          <p:cNvPr id="12413" name="Line 180"/>
          <p:cNvSpPr>
            <a:spLocks noChangeShapeType="1"/>
          </p:cNvSpPr>
          <p:nvPr/>
        </p:nvSpPr>
        <p:spPr bwMode="auto">
          <a:xfrm flipV="1">
            <a:off x="9761538" y="5192713"/>
            <a:ext cx="374650" cy="569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14" name="Text Box 181"/>
          <p:cNvSpPr txBox="1">
            <a:spLocks noChangeArrowheads="1"/>
          </p:cNvSpPr>
          <p:nvPr/>
        </p:nvSpPr>
        <p:spPr bwMode="auto">
          <a:xfrm>
            <a:off x="9566276" y="4735513"/>
            <a:ext cx="1101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Front = 4</a:t>
            </a:r>
          </a:p>
        </p:txBody>
      </p:sp>
      <p:sp>
        <p:nvSpPr>
          <p:cNvPr id="12415" name="Text Box 183"/>
          <p:cNvSpPr txBox="1">
            <a:spLocks noChangeArrowheads="1"/>
          </p:cNvSpPr>
          <p:nvPr/>
        </p:nvSpPr>
        <p:spPr bwMode="auto">
          <a:xfrm>
            <a:off x="7964040" y="3557300"/>
            <a:ext cx="2559499" cy="10156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Conceptual view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of the final queue: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circular array</a:t>
            </a:r>
          </a:p>
        </p:txBody>
      </p:sp>
      <p:sp>
        <p:nvSpPr>
          <p:cNvPr id="12416" name="Text Box 184"/>
          <p:cNvSpPr txBox="1">
            <a:spLocks noChangeArrowheads="1"/>
          </p:cNvSpPr>
          <p:nvPr/>
        </p:nvSpPr>
        <p:spPr bwMode="auto">
          <a:xfrm>
            <a:off x="3552825" y="2446338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1</a:t>
            </a:r>
          </a:p>
        </p:txBody>
      </p:sp>
      <p:sp>
        <p:nvSpPr>
          <p:cNvPr id="12417" name="Text Box 185"/>
          <p:cNvSpPr txBox="1">
            <a:spLocks noChangeArrowheads="1"/>
          </p:cNvSpPr>
          <p:nvPr/>
        </p:nvSpPr>
        <p:spPr bwMode="auto">
          <a:xfrm>
            <a:off x="3971925" y="2432051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2</a:t>
            </a:r>
          </a:p>
        </p:txBody>
      </p:sp>
      <p:sp>
        <p:nvSpPr>
          <p:cNvPr id="12418" name="Text Box 186"/>
          <p:cNvSpPr txBox="1">
            <a:spLocks noChangeArrowheads="1"/>
          </p:cNvSpPr>
          <p:nvPr/>
        </p:nvSpPr>
        <p:spPr bwMode="auto">
          <a:xfrm>
            <a:off x="4432300" y="2443163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3</a:t>
            </a:r>
          </a:p>
        </p:txBody>
      </p:sp>
      <p:sp>
        <p:nvSpPr>
          <p:cNvPr id="12419" name="Text Box 187"/>
          <p:cNvSpPr txBox="1">
            <a:spLocks noChangeArrowheads="1"/>
          </p:cNvSpPr>
          <p:nvPr/>
        </p:nvSpPr>
        <p:spPr bwMode="auto">
          <a:xfrm>
            <a:off x="4840288" y="24320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420" name="Text Box 188"/>
          <p:cNvSpPr txBox="1">
            <a:spLocks noChangeArrowheads="1"/>
          </p:cNvSpPr>
          <p:nvPr/>
        </p:nvSpPr>
        <p:spPr bwMode="auto">
          <a:xfrm>
            <a:off x="5310188" y="24225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421" name="Text Box 189"/>
          <p:cNvSpPr txBox="1">
            <a:spLocks noChangeArrowheads="1"/>
          </p:cNvSpPr>
          <p:nvPr/>
        </p:nvSpPr>
        <p:spPr bwMode="auto">
          <a:xfrm>
            <a:off x="5730875" y="24225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422" name="Text Box 190"/>
          <p:cNvSpPr txBox="1">
            <a:spLocks noChangeArrowheads="1"/>
          </p:cNvSpPr>
          <p:nvPr/>
        </p:nvSpPr>
        <p:spPr bwMode="auto">
          <a:xfrm>
            <a:off x="3184525" y="24447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423" name="Text Box 191"/>
          <p:cNvSpPr txBox="1">
            <a:spLocks noChangeArrowheads="1"/>
          </p:cNvSpPr>
          <p:nvPr/>
        </p:nvSpPr>
        <p:spPr bwMode="auto">
          <a:xfrm>
            <a:off x="3552825" y="3959226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1</a:t>
            </a:r>
          </a:p>
        </p:txBody>
      </p:sp>
      <p:sp>
        <p:nvSpPr>
          <p:cNvPr id="12424" name="Text Box 192"/>
          <p:cNvSpPr txBox="1">
            <a:spLocks noChangeArrowheads="1"/>
          </p:cNvSpPr>
          <p:nvPr/>
        </p:nvSpPr>
        <p:spPr bwMode="auto">
          <a:xfrm>
            <a:off x="3971925" y="3944938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2</a:t>
            </a:r>
          </a:p>
        </p:txBody>
      </p:sp>
      <p:sp>
        <p:nvSpPr>
          <p:cNvPr id="12425" name="Text Box 193"/>
          <p:cNvSpPr txBox="1">
            <a:spLocks noChangeArrowheads="1"/>
          </p:cNvSpPr>
          <p:nvPr/>
        </p:nvSpPr>
        <p:spPr bwMode="auto">
          <a:xfrm>
            <a:off x="4432300" y="3956051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3</a:t>
            </a:r>
          </a:p>
        </p:txBody>
      </p:sp>
      <p:sp>
        <p:nvSpPr>
          <p:cNvPr id="12426" name="Text Box 194"/>
          <p:cNvSpPr txBox="1">
            <a:spLocks noChangeArrowheads="1"/>
          </p:cNvSpPr>
          <p:nvPr/>
        </p:nvSpPr>
        <p:spPr bwMode="auto">
          <a:xfrm>
            <a:off x="4840288" y="394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427" name="Text Box 195"/>
          <p:cNvSpPr txBox="1">
            <a:spLocks noChangeArrowheads="1"/>
          </p:cNvSpPr>
          <p:nvPr/>
        </p:nvSpPr>
        <p:spPr bwMode="auto">
          <a:xfrm>
            <a:off x="5310188" y="3935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428" name="Text Box 196"/>
          <p:cNvSpPr txBox="1">
            <a:spLocks noChangeArrowheads="1"/>
          </p:cNvSpPr>
          <p:nvPr/>
        </p:nvSpPr>
        <p:spPr bwMode="auto">
          <a:xfrm>
            <a:off x="5730875" y="3935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429" name="Text Box 197"/>
          <p:cNvSpPr txBox="1">
            <a:spLocks noChangeArrowheads="1"/>
          </p:cNvSpPr>
          <p:nvPr/>
        </p:nvSpPr>
        <p:spPr bwMode="auto">
          <a:xfrm>
            <a:off x="3184525" y="3957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430" name="Text Box 198"/>
          <p:cNvSpPr txBox="1">
            <a:spLocks noChangeArrowheads="1"/>
          </p:cNvSpPr>
          <p:nvPr/>
        </p:nvSpPr>
        <p:spPr bwMode="auto">
          <a:xfrm>
            <a:off x="3611563" y="5584826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1</a:t>
            </a:r>
          </a:p>
        </p:txBody>
      </p:sp>
      <p:sp>
        <p:nvSpPr>
          <p:cNvPr id="12431" name="Text Box 199"/>
          <p:cNvSpPr txBox="1">
            <a:spLocks noChangeArrowheads="1"/>
          </p:cNvSpPr>
          <p:nvPr/>
        </p:nvSpPr>
        <p:spPr bwMode="auto">
          <a:xfrm>
            <a:off x="4030663" y="5570538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2</a:t>
            </a:r>
          </a:p>
        </p:txBody>
      </p:sp>
      <p:sp>
        <p:nvSpPr>
          <p:cNvPr id="12432" name="Text Box 200"/>
          <p:cNvSpPr txBox="1">
            <a:spLocks noChangeArrowheads="1"/>
          </p:cNvSpPr>
          <p:nvPr/>
        </p:nvSpPr>
        <p:spPr bwMode="auto">
          <a:xfrm>
            <a:off x="4491038" y="5581651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3</a:t>
            </a:r>
          </a:p>
        </p:txBody>
      </p:sp>
      <p:sp>
        <p:nvSpPr>
          <p:cNvPr id="12433" name="Text Box 201"/>
          <p:cNvSpPr txBox="1">
            <a:spLocks noChangeArrowheads="1"/>
          </p:cNvSpPr>
          <p:nvPr/>
        </p:nvSpPr>
        <p:spPr bwMode="auto">
          <a:xfrm>
            <a:off x="4899025" y="55705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434" name="Text Box 202"/>
          <p:cNvSpPr txBox="1">
            <a:spLocks noChangeArrowheads="1"/>
          </p:cNvSpPr>
          <p:nvPr/>
        </p:nvSpPr>
        <p:spPr bwMode="auto">
          <a:xfrm>
            <a:off x="5368925" y="55610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435" name="Text Box 203"/>
          <p:cNvSpPr txBox="1">
            <a:spLocks noChangeArrowheads="1"/>
          </p:cNvSpPr>
          <p:nvPr/>
        </p:nvSpPr>
        <p:spPr bwMode="auto">
          <a:xfrm>
            <a:off x="5789613" y="55610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436" name="Text Box 204"/>
          <p:cNvSpPr txBox="1">
            <a:spLocks noChangeArrowheads="1"/>
          </p:cNvSpPr>
          <p:nvPr/>
        </p:nvSpPr>
        <p:spPr bwMode="auto">
          <a:xfrm>
            <a:off x="3243263" y="5583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437" name="Text Box 205"/>
          <p:cNvSpPr txBox="1">
            <a:spLocks noChangeArrowheads="1"/>
          </p:cNvSpPr>
          <p:nvPr/>
        </p:nvSpPr>
        <p:spPr bwMode="auto">
          <a:xfrm>
            <a:off x="1845665" y="1051124"/>
            <a:ext cx="747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Times New Roman" panose="02020603050405020304" pitchFamily="18" charset="0"/>
              </a:rPr>
              <a:t>s</a:t>
            </a:r>
            <a:r>
              <a:rPr lang="en-US" altLang="en-US" sz="1400" b="1" dirty="0" smtClean="0">
                <a:latin typeface="Times New Roman" panose="02020603050405020304" pitchFamily="18" charset="0"/>
              </a:rPr>
              <a:t>ize = </a:t>
            </a:r>
            <a:r>
              <a:rPr lang="en-US" altLang="en-US" sz="1400" b="1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438" name="Text Box 206"/>
          <p:cNvSpPr txBox="1">
            <a:spLocks noChangeArrowheads="1"/>
          </p:cNvSpPr>
          <p:nvPr/>
        </p:nvSpPr>
        <p:spPr bwMode="auto">
          <a:xfrm>
            <a:off x="1847724" y="2526851"/>
            <a:ext cx="747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 smtClean="0">
                <a:latin typeface="Times New Roman" panose="02020603050405020304" pitchFamily="18" charset="0"/>
              </a:rPr>
              <a:t>size </a:t>
            </a:r>
            <a:r>
              <a:rPr lang="en-US" altLang="en-US" sz="1400" b="1" dirty="0">
                <a:latin typeface="Times New Roman" panose="02020603050405020304" pitchFamily="18" charset="0"/>
              </a:rPr>
              <a:t>= 4</a:t>
            </a:r>
          </a:p>
        </p:txBody>
      </p:sp>
      <p:sp>
        <p:nvSpPr>
          <p:cNvPr id="12439" name="Text Box 207"/>
          <p:cNvSpPr txBox="1">
            <a:spLocks noChangeArrowheads="1"/>
          </p:cNvSpPr>
          <p:nvPr/>
        </p:nvSpPr>
        <p:spPr bwMode="auto">
          <a:xfrm>
            <a:off x="1848353" y="4023253"/>
            <a:ext cx="747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 smtClean="0">
                <a:latin typeface="Times New Roman" panose="02020603050405020304" pitchFamily="18" charset="0"/>
              </a:rPr>
              <a:t>size </a:t>
            </a:r>
            <a:r>
              <a:rPr lang="en-US" altLang="en-US" sz="1400" b="1" dirty="0">
                <a:latin typeface="Times New Roman" panose="02020603050405020304" pitchFamily="18" charset="0"/>
              </a:rPr>
              <a:t>= 5</a:t>
            </a:r>
          </a:p>
        </p:txBody>
      </p:sp>
      <p:sp>
        <p:nvSpPr>
          <p:cNvPr id="12440" name="Line 210"/>
          <p:cNvSpPr>
            <a:spLocks noChangeShapeType="1"/>
          </p:cNvSpPr>
          <p:nvPr/>
        </p:nvSpPr>
        <p:spPr bwMode="auto">
          <a:xfrm>
            <a:off x="3695700" y="5178425"/>
            <a:ext cx="0" cy="565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41" name="Text Box 211"/>
          <p:cNvSpPr txBox="1">
            <a:spLocks noChangeArrowheads="1"/>
          </p:cNvSpPr>
          <p:nvPr/>
        </p:nvSpPr>
        <p:spPr bwMode="auto">
          <a:xfrm>
            <a:off x="1670051" y="5641975"/>
            <a:ext cx="1203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After 15 is removed</a:t>
            </a:r>
          </a:p>
        </p:txBody>
      </p:sp>
      <p:sp>
        <p:nvSpPr>
          <p:cNvPr id="12442" name="Text Box 212"/>
          <p:cNvSpPr txBox="1">
            <a:spLocks noChangeArrowheads="1"/>
          </p:cNvSpPr>
          <p:nvPr/>
        </p:nvSpPr>
        <p:spPr bwMode="auto">
          <a:xfrm>
            <a:off x="1845069" y="5408614"/>
            <a:ext cx="747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Times New Roman" panose="02020603050405020304" pitchFamily="18" charset="0"/>
              </a:rPr>
              <a:t>s</a:t>
            </a:r>
            <a:r>
              <a:rPr lang="en-US" altLang="en-US" sz="1400" b="1" dirty="0" smtClean="0">
                <a:latin typeface="Times New Roman" panose="02020603050405020304" pitchFamily="18" charset="0"/>
              </a:rPr>
              <a:t>ize = </a:t>
            </a:r>
            <a:r>
              <a:rPr lang="en-US" altLang="en-US" sz="1400" b="1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7" name="Line 43"/>
          <p:cNvSpPr>
            <a:spLocks noChangeShapeType="1"/>
          </p:cNvSpPr>
          <p:nvPr/>
        </p:nvSpPr>
        <p:spPr bwMode="auto">
          <a:xfrm flipH="1">
            <a:off x="2197745" y="4868864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2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8664" y="315914"/>
            <a:ext cx="8423275" cy="771013"/>
          </a:xfrm>
        </p:spPr>
        <p:txBody>
          <a:bodyPr/>
          <a:lstStyle/>
          <a:p>
            <a:r>
              <a:rPr lang="en-US" altLang="en-US" sz="3600" dirty="0" err="1" smtClean="0"/>
              <a:t>ArrayQueue</a:t>
            </a:r>
            <a:r>
              <a:rPr lang="en-US" altLang="en-US" sz="3600" dirty="0" smtClean="0"/>
              <a:t>: front, </a:t>
            </a:r>
            <a:r>
              <a:rPr lang="en-US" altLang="en-US" sz="3600" dirty="0" err="1" smtClean="0"/>
              <a:t>enqueue</a:t>
            </a:r>
            <a:endParaRPr lang="en-US" altLang="en-US" sz="3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36" y="1284706"/>
            <a:ext cx="95154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33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672" y="274639"/>
            <a:ext cx="11464505" cy="763587"/>
          </a:xfrm>
        </p:spPr>
        <p:txBody>
          <a:bodyPr/>
          <a:lstStyle/>
          <a:p>
            <a:r>
              <a:rPr lang="en-US" altLang="en-US" sz="3600" dirty="0" err="1" smtClean="0"/>
              <a:t>ArrayQueue</a:t>
            </a:r>
            <a:r>
              <a:rPr lang="en-US" altLang="en-US" sz="3600" dirty="0" smtClean="0"/>
              <a:t>: </a:t>
            </a:r>
            <a:r>
              <a:rPr lang="en-US" altLang="en-US" sz="3600" dirty="0" err="1" smtClean="0"/>
              <a:t>dequeue</a:t>
            </a:r>
            <a:r>
              <a:rPr lang="en-US" altLang="en-US" sz="3600" dirty="0" smtClean="0"/>
              <a:t>, </a:t>
            </a:r>
            <a:r>
              <a:rPr lang="en-US" altLang="en-US" sz="3600" dirty="0" err="1" smtClean="0"/>
              <a:t>isEmpty</a:t>
            </a:r>
            <a:r>
              <a:rPr lang="en-US" altLang="en-US" sz="3600" dirty="0" smtClean="0"/>
              <a:t>, </a:t>
            </a:r>
            <a:r>
              <a:rPr lang="en-US" altLang="en-US" sz="3600" dirty="0" err="1" smtClean="0"/>
              <a:t>isFull</a:t>
            </a:r>
            <a:r>
              <a:rPr lang="en-US" altLang="en-US" sz="3600" dirty="0" smtClean="0"/>
              <a:t>, size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15" y="1100243"/>
            <a:ext cx="6608167" cy="559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430" y="141288"/>
            <a:ext cx="11447253" cy="850902"/>
          </a:xfrm>
        </p:spPr>
        <p:txBody>
          <a:bodyPr/>
          <a:lstStyle/>
          <a:p>
            <a:r>
              <a:rPr lang="en-US" altLang="en-US" sz="3600" dirty="0" err="1" smtClean="0"/>
              <a:t>ArrayQueue</a:t>
            </a:r>
            <a:r>
              <a:rPr lang="en-US" altLang="en-US" sz="3600" dirty="0" smtClean="0"/>
              <a:t>: Last Word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430" y="1198564"/>
            <a:ext cx="11602528" cy="2220913"/>
          </a:xfrm>
        </p:spPr>
        <p:txBody>
          <a:bodyPr/>
          <a:lstStyle/>
          <a:p>
            <a:r>
              <a:rPr lang="en-US" altLang="en-US" sz="2400" dirty="0"/>
              <a:t>We can implement a queue of at most “</a:t>
            </a:r>
            <a:r>
              <a:rPr lang="en-US" altLang="en-US" sz="2400" dirty="0">
                <a:solidFill>
                  <a:srgbClr val="CC3300"/>
                </a:solidFill>
              </a:rPr>
              <a:t>N-1</a:t>
            </a:r>
            <a:r>
              <a:rPr lang="en-US" altLang="en-US" sz="2400" dirty="0"/>
              <a:t>” elements with an array </a:t>
            </a:r>
            <a:r>
              <a:rPr lang="en-US" altLang="en-US" sz="2400" dirty="0" err="1">
                <a:solidFill>
                  <a:schemeClr val="accent2"/>
                </a:solidFill>
              </a:rPr>
              <a:t>int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accent2"/>
                </a:solidFill>
              </a:rPr>
              <a:t>arr</a:t>
            </a:r>
            <a:r>
              <a:rPr lang="en-US" altLang="en-US" sz="2400" dirty="0" smtClean="0">
                <a:solidFill>
                  <a:schemeClr val="accent2"/>
                </a:solidFill>
              </a:rPr>
              <a:t>[N</a:t>
            </a:r>
            <a:r>
              <a:rPr lang="en-US" altLang="en-US" sz="2400" dirty="0">
                <a:solidFill>
                  <a:schemeClr val="accent2"/>
                </a:solidFill>
              </a:rPr>
              <a:t>]</a:t>
            </a:r>
            <a:r>
              <a:rPr lang="en-US" altLang="en-US" sz="2400" dirty="0"/>
              <a:t> and 2 variables: </a:t>
            </a:r>
            <a:r>
              <a:rPr lang="en-US" altLang="en-US" sz="2400" dirty="0" err="1">
                <a:solidFill>
                  <a:srgbClr val="CC3300"/>
                </a:solidFill>
              </a:rPr>
              <a:t>int</a:t>
            </a:r>
            <a:r>
              <a:rPr lang="en-US" altLang="en-US" sz="2400" dirty="0">
                <a:solidFill>
                  <a:srgbClr val="CC3300"/>
                </a:solidFill>
              </a:rPr>
              <a:t> front</a:t>
            </a:r>
            <a:r>
              <a:rPr lang="en-US" altLang="en-US" sz="2400" dirty="0"/>
              <a:t>, </a:t>
            </a:r>
            <a:r>
              <a:rPr lang="en-US" altLang="en-US" sz="2400" dirty="0" err="1">
                <a:solidFill>
                  <a:schemeClr val="accent2"/>
                </a:solidFill>
              </a:rPr>
              <a:t>int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 smtClean="0">
                <a:solidFill>
                  <a:schemeClr val="accent2"/>
                </a:solidFill>
              </a:rPr>
              <a:t>rear  </a:t>
            </a:r>
            <a:r>
              <a:rPr lang="en-US" altLang="en-US" sz="2400" dirty="0" smtClean="0">
                <a:solidFill>
                  <a:srgbClr val="C00000"/>
                </a:solidFill>
              </a:rPr>
              <a:t>(no size)</a:t>
            </a:r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Think about how you would define </a:t>
            </a:r>
          </a:p>
          <a:p>
            <a:pPr lvl="1"/>
            <a:r>
              <a:rPr lang="en-US" altLang="en-US" sz="2000" dirty="0"/>
              <a:t>An empty queue</a:t>
            </a:r>
          </a:p>
          <a:p>
            <a:pPr lvl="1"/>
            <a:r>
              <a:rPr lang="en-US" altLang="en-US" sz="2000" dirty="0"/>
              <a:t>A full queue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041775" y="5427664"/>
            <a:ext cx="17081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070350" y="54848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4059239" y="5440364"/>
            <a:ext cx="427037" cy="492125"/>
            <a:chOff x="716" y="1448"/>
            <a:chExt cx="269" cy="310"/>
          </a:xfrm>
        </p:grpSpPr>
        <p:sp>
          <p:nvSpPr>
            <p:cNvPr id="16448" name="Line 7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Text Box 8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91" name="Group 9"/>
          <p:cNvGrpSpPr>
            <a:grpSpLocks/>
          </p:cNvGrpSpPr>
          <p:nvPr/>
        </p:nvGrpSpPr>
        <p:grpSpPr bwMode="auto">
          <a:xfrm>
            <a:off x="4481514" y="5427664"/>
            <a:ext cx="427037" cy="492125"/>
            <a:chOff x="716" y="1448"/>
            <a:chExt cx="269" cy="310"/>
          </a:xfrm>
        </p:grpSpPr>
        <p:sp>
          <p:nvSpPr>
            <p:cNvPr id="16446" name="Line 10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Text Box 11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92" name="Group 12"/>
          <p:cNvGrpSpPr>
            <a:grpSpLocks/>
          </p:cNvGrpSpPr>
          <p:nvPr/>
        </p:nvGrpSpPr>
        <p:grpSpPr bwMode="auto">
          <a:xfrm>
            <a:off x="4902200" y="5427664"/>
            <a:ext cx="427038" cy="492125"/>
            <a:chOff x="716" y="1448"/>
            <a:chExt cx="269" cy="310"/>
          </a:xfrm>
        </p:grpSpPr>
        <p:sp>
          <p:nvSpPr>
            <p:cNvPr id="16444" name="Line 13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" name="Text Box 14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93" name="Group 15"/>
          <p:cNvGrpSpPr>
            <a:grpSpLocks/>
          </p:cNvGrpSpPr>
          <p:nvPr/>
        </p:nvGrpSpPr>
        <p:grpSpPr bwMode="auto">
          <a:xfrm>
            <a:off x="5322889" y="5440364"/>
            <a:ext cx="427037" cy="492125"/>
            <a:chOff x="716" y="1448"/>
            <a:chExt cx="269" cy="310"/>
          </a:xfrm>
        </p:grpSpPr>
        <p:sp>
          <p:nvSpPr>
            <p:cNvPr id="16442" name="Line 16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3" name="Text Box 17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94" name="Rectangle 18"/>
          <p:cNvSpPr>
            <a:spLocks noChangeArrowheads="1"/>
          </p:cNvSpPr>
          <p:nvPr/>
        </p:nvSpPr>
        <p:spPr bwMode="auto">
          <a:xfrm>
            <a:off x="5749925" y="5427664"/>
            <a:ext cx="4318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95" name="Rectangle 19"/>
          <p:cNvSpPr>
            <a:spLocks noChangeArrowheads="1"/>
          </p:cNvSpPr>
          <p:nvPr/>
        </p:nvSpPr>
        <p:spPr bwMode="auto">
          <a:xfrm>
            <a:off x="6183314" y="5429251"/>
            <a:ext cx="433387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96" name="Text Box 21"/>
          <p:cNvSpPr txBox="1">
            <a:spLocks noChangeArrowheads="1"/>
          </p:cNvSpPr>
          <p:nvPr/>
        </p:nvSpPr>
        <p:spPr bwMode="auto">
          <a:xfrm>
            <a:off x="3571875" y="547370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 smtClean="0">
                <a:latin typeface="Times New Roman" panose="02020603050405020304" pitchFamily="18" charset="0"/>
              </a:rPr>
              <a:t>arr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6397" name="Line 22"/>
          <p:cNvSpPr>
            <a:spLocks noChangeShapeType="1"/>
          </p:cNvSpPr>
          <p:nvPr/>
        </p:nvSpPr>
        <p:spPr bwMode="auto">
          <a:xfrm flipH="1" flipV="1">
            <a:off x="5557839" y="5921376"/>
            <a:ext cx="185737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Text Box 23"/>
          <p:cNvSpPr txBox="1">
            <a:spLocks noChangeArrowheads="1"/>
          </p:cNvSpPr>
          <p:nvPr/>
        </p:nvSpPr>
        <p:spPr bwMode="auto">
          <a:xfrm>
            <a:off x="5360989" y="6138863"/>
            <a:ext cx="847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front = 3</a:t>
            </a:r>
          </a:p>
        </p:txBody>
      </p:sp>
      <p:sp>
        <p:nvSpPr>
          <p:cNvPr id="16399" name="Text Box 24"/>
          <p:cNvSpPr txBox="1">
            <a:spLocks noChangeArrowheads="1"/>
          </p:cNvSpPr>
          <p:nvPr/>
        </p:nvSpPr>
        <p:spPr bwMode="auto">
          <a:xfrm>
            <a:off x="6223000" y="54848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400" name="Text Box 25"/>
          <p:cNvSpPr txBox="1">
            <a:spLocks noChangeArrowheads="1"/>
          </p:cNvSpPr>
          <p:nvPr/>
        </p:nvSpPr>
        <p:spPr bwMode="auto">
          <a:xfrm>
            <a:off x="5802313" y="55086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401" name="Text Box 26"/>
          <p:cNvSpPr txBox="1">
            <a:spLocks noChangeArrowheads="1"/>
          </p:cNvSpPr>
          <p:nvPr/>
        </p:nvSpPr>
        <p:spPr bwMode="auto">
          <a:xfrm>
            <a:off x="5380038" y="549592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6402" name="Rectangle 27"/>
          <p:cNvSpPr>
            <a:spLocks noChangeArrowheads="1"/>
          </p:cNvSpPr>
          <p:nvPr/>
        </p:nvSpPr>
        <p:spPr bwMode="auto">
          <a:xfrm>
            <a:off x="4908550" y="5429251"/>
            <a:ext cx="4333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03" name="Text Box 30"/>
          <p:cNvSpPr txBox="1">
            <a:spLocks noChangeArrowheads="1"/>
          </p:cNvSpPr>
          <p:nvPr/>
        </p:nvSpPr>
        <p:spPr bwMode="auto">
          <a:xfrm>
            <a:off x="4346576" y="6159500"/>
            <a:ext cx="790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rear = 2</a:t>
            </a:r>
          </a:p>
        </p:txBody>
      </p:sp>
      <p:sp>
        <p:nvSpPr>
          <p:cNvPr id="16404" name="Text Box 32"/>
          <p:cNvSpPr txBox="1">
            <a:spLocks noChangeArrowheads="1"/>
          </p:cNvSpPr>
          <p:nvPr/>
        </p:nvSpPr>
        <p:spPr bwMode="auto">
          <a:xfrm>
            <a:off x="1622878" y="5508626"/>
            <a:ext cx="1980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A Full Queue</a:t>
            </a:r>
          </a:p>
        </p:txBody>
      </p:sp>
      <p:sp>
        <p:nvSpPr>
          <p:cNvPr id="16405" name="Rectangle 34"/>
          <p:cNvSpPr>
            <a:spLocks noChangeArrowheads="1"/>
          </p:cNvSpPr>
          <p:nvPr/>
        </p:nvSpPr>
        <p:spPr bwMode="auto">
          <a:xfrm>
            <a:off x="6616700" y="5429251"/>
            <a:ext cx="433388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06" name="Text Box 35"/>
          <p:cNvSpPr txBox="1">
            <a:spLocks noChangeArrowheads="1"/>
          </p:cNvSpPr>
          <p:nvPr/>
        </p:nvSpPr>
        <p:spPr bwMode="auto">
          <a:xfrm>
            <a:off x="6704013" y="54848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07" name="Text Box 36"/>
          <p:cNvSpPr txBox="1">
            <a:spLocks noChangeArrowheads="1"/>
          </p:cNvSpPr>
          <p:nvPr/>
        </p:nvSpPr>
        <p:spPr bwMode="auto">
          <a:xfrm>
            <a:off x="4111625" y="55086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408" name="Text Box 37"/>
          <p:cNvSpPr txBox="1">
            <a:spLocks noChangeArrowheads="1"/>
          </p:cNvSpPr>
          <p:nvPr/>
        </p:nvSpPr>
        <p:spPr bwMode="auto">
          <a:xfrm>
            <a:off x="4533900" y="54737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409" name="Line 38"/>
          <p:cNvSpPr>
            <a:spLocks noChangeShapeType="1"/>
          </p:cNvSpPr>
          <p:nvPr/>
        </p:nvSpPr>
        <p:spPr bwMode="auto">
          <a:xfrm flipV="1">
            <a:off x="4914901" y="5932488"/>
            <a:ext cx="214313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Rectangle 39"/>
          <p:cNvSpPr>
            <a:spLocks noChangeArrowheads="1"/>
          </p:cNvSpPr>
          <p:nvPr/>
        </p:nvSpPr>
        <p:spPr bwMode="auto">
          <a:xfrm>
            <a:off x="3841750" y="3657601"/>
            <a:ext cx="17081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11" name="Text Box 40"/>
          <p:cNvSpPr txBox="1">
            <a:spLocks noChangeArrowheads="1"/>
          </p:cNvSpPr>
          <p:nvPr/>
        </p:nvSpPr>
        <p:spPr bwMode="auto">
          <a:xfrm>
            <a:off x="3870325" y="37147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16412" name="Group 41"/>
          <p:cNvGrpSpPr>
            <a:grpSpLocks/>
          </p:cNvGrpSpPr>
          <p:nvPr/>
        </p:nvGrpSpPr>
        <p:grpSpPr bwMode="auto">
          <a:xfrm>
            <a:off x="3859214" y="3670301"/>
            <a:ext cx="427037" cy="492125"/>
            <a:chOff x="716" y="1448"/>
            <a:chExt cx="269" cy="310"/>
          </a:xfrm>
        </p:grpSpPr>
        <p:sp>
          <p:nvSpPr>
            <p:cNvPr id="16440" name="Line 42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1" name="Text Box 43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3" name="Group 44"/>
          <p:cNvGrpSpPr>
            <a:grpSpLocks/>
          </p:cNvGrpSpPr>
          <p:nvPr/>
        </p:nvGrpSpPr>
        <p:grpSpPr bwMode="auto">
          <a:xfrm>
            <a:off x="4281489" y="3657601"/>
            <a:ext cx="427037" cy="492125"/>
            <a:chOff x="716" y="1448"/>
            <a:chExt cx="269" cy="310"/>
          </a:xfrm>
        </p:grpSpPr>
        <p:sp>
          <p:nvSpPr>
            <p:cNvPr id="16438" name="Line 45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9" name="Text Box 46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4" name="Group 47"/>
          <p:cNvGrpSpPr>
            <a:grpSpLocks/>
          </p:cNvGrpSpPr>
          <p:nvPr/>
        </p:nvGrpSpPr>
        <p:grpSpPr bwMode="auto">
          <a:xfrm>
            <a:off x="4702175" y="3657601"/>
            <a:ext cx="427038" cy="492125"/>
            <a:chOff x="716" y="1448"/>
            <a:chExt cx="269" cy="310"/>
          </a:xfrm>
        </p:grpSpPr>
        <p:sp>
          <p:nvSpPr>
            <p:cNvPr id="16436" name="Line 48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Text Box 49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5" name="Group 50"/>
          <p:cNvGrpSpPr>
            <a:grpSpLocks/>
          </p:cNvGrpSpPr>
          <p:nvPr/>
        </p:nvGrpSpPr>
        <p:grpSpPr bwMode="auto">
          <a:xfrm>
            <a:off x="5122864" y="3670301"/>
            <a:ext cx="427037" cy="492125"/>
            <a:chOff x="716" y="1448"/>
            <a:chExt cx="269" cy="310"/>
          </a:xfrm>
        </p:grpSpPr>
        <p:sp>
          <p:nvSpPr>
            <p:cNvPr id="16434" name="Line 51"/>
            <p:cNvSpPr>
              <a:spLocks noChangeShapeType="1"/>
            </p:cNvSpPr>
            <p:nvPr/>
          </p:nvSpPr>
          <p:spPr bwMode="auto">
            <a:xfrm>
              <a:off x="985" y="1448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Text Box 52"/>
            <p:cNvSpPr txBox="1">
              <a:spLocks noChangeArrowheads="1"/>
            </p:cNvSpPr>
            <p:nvPr/>
          </p:nvSpPr>
          <p:spPr bwMode="auto">
            <a:xfrm>
              <a:off x="716" y="148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16416" name="Rectangle 53"/>
          <p:cNvSpPr>
            <a:spLocks noChangeArrowheads="1"/>
          </p:cNvSpPr>
          <p:nvPr/>
        </p:nvSpPr>
        <p:spPr bwMode="auto">
          <a:xfrm>
            <a:off x="5549900" y="3657601"/>
            <a:ext cx="4318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17" name="Rectangle 54"/>
          <p:cNvSpPr>
            <a:spLocks noChangeArrowheads="1"/>
          </p:cNvSpPr>
          <p:nvPr/>
        </p:nvSpPr>
        <p:spPr bwMode="auto">
          <a:xfrm>
            <a:off x="5983289" y="3659189"/>
            <a:ext cx="433387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18" name="Text Box 55"/>
          <p:cNvSpPr txBox="1">
            <a:spLocks noChangeArrowheads="1"/>
          </p:cNvSpPr>
          <p:nvPr/>
        </p:nvSpPr>
        <p:spPr bwMode="auto">
          <a:xfrm>
            <a:off x="3389493" y="371427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 smtClean="0">
                <a:latin typeface="Times New Roman" panose="02020603050405020304" pitchFamily="18" charset="0"/>
              </a:rPr>
              <a:t>arr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6419" name="Line 56"/>
          <p:cNvSpPr>
            <a:spLocks noChangeShapeType="1"/>
          </p:cNvSpPr>
          <p:nvPr/>
        </p:nvSpPr>
        <p:spPr bwMode="auto">
          <a:xfrm flipV="1">
            <a:off x="5146675" y="4151313"/>
            <a:ext cx="211138" cy="284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Text Box 57"/>
          <p:cNvSpPr txBox="1">
            <a:spLocks noChangeArrowheads="1"/>
          </p:cNvSpPr>
          <p:nvPr/>
        </p:nvSpPr>
        <p:spPr bwMode="auto">
          <a:xfrm>
            <a:off x="4597401" y="4416425"/>
            <a:ext cx="847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front = 3</a:t>
            </a:r>
          </a:p>
        </p:txBody>
      </p:sp>
      <p:sp>
        <p:nvSpPr>
          <p:cNvPr id="16421" name="Rectangle 61"/>
          <p:cNvSpPr>
            <a:spLocks noChangeArrowheads="1"/>
          </p:cNvSpPr>
          <p:nvPr/>
        </p:nvSpPr>
        <p:spPr bwMode="auto">
          <a:xfrm>
            <a:off x="4708525" y="3659189"/>
            <a:ext cx="4333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22" name="Text Box 62"/>
          <p:cNvSpPr txBox="1">
            <a:spLocks noChangeArrowheads="1"/>
          </p:cNvSpPr>
          <p:nvPr/>
        </p:nvSpPr>
        <p:spPr bwMode="auto">
          <a:xfrm>
            <a:off x="5648326" y="4402138"/>
            <a:ext cx="790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rear = 3</a:t>
            </a:r>
          </a:p>
        </p:txBody>
      </p:sp>
      <p:sp>
        <p:nvSpPr>
          <p:cNvPr id="16423" name="Line 63"/>
          <p:cNvSpPr>
            <a:spLocks noChangeShapeType="1"/>
          </p:cNvSpPr>
          <p:nvPr/>
        </p:nvSpPr>
        <p:spPr bwMode="auto">
          <a:xfrm flipH="1" flipV="1">
            <a:off x="5468938" y="4184650"/>
            <a:ext cx="207962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4" name="Text Box 64"/>
          <p:cNvSpPr txBox="1">
            <a:spLocks noChangeArrowheads="1"/>
          </p:cNvSpPr>
          <p:nvPr/>
        </p:nvSpPr>
        <p:spPr bwMode="auto">
          <a:xfrm>
            <a:off x="1442587" y="3713441"/>
            <a:ext cx="1917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An Empty Queue</a:t>
            </a:r>
          </a:p>
        </p:txBody>
      </p:sp>
      <p:sp>
        <p:nvSpPr>
          <p:cNvPr id="16425" name="Rectangle 65"/>
          <p:cNvSpPr>
            <a:spLocks noChangeArrowheads="1"/>
          </p:cNvSpPr>
          <p:nvPr/>
        </p:nvSpPr>
        <p:spPr bwMode="auto">
          <a:xfrm>
            <a:off x="6416675" y="3659189"/>
            <a:ext cx="433388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26" name="Rectangle 70"/>
          <p:cNvSpPr>
            <a:spLocks noChangeArrowheads="1"/>
          </p:cNvSpPr>
          <p:nvPr/>
        </p:nvSpPr>
        <p:spPr bwMode="auto">
          <a:xfrm>
            <a:off x="5118100" y="3659189"/>
            <a:ext cx="4333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27" name="Rectangle 71"/>
          <p:cNvSpPr>
            <a:spLocks noChangeArrowheads="1"/>
          </p:cNvSpPr>
          <p:nvPr/>
        </p:nvSpPr>
        <p:spPr bwMode="auto">
          <a:xfrm>
            <a:off x="5551489" y="3660776"/>
            <a:ext cx="43338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28" name="Rectangle 72"/>
          <p:cNvSpPr>
            <a:spLocks noChangeArrowheads="1"/>
          </p:cNvSpPr>
          <p:nvPr/>
        </p:nvSpPr>
        <p:spPr bwMode="auto">
          <a:xfrm>
            <a:off x="5984875" y="3659189"/>
            <a:ext cx="4333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29" name="Rectangle 73"/>
          <p:cNvSpPr>
            <a:spLocks noChangeArrowheads="1"/>
          </p:cNvSpPr>
          <p:nvPr/>
        </p:nvSpPr>
        <p:spPr bwMode="auto">
          <a:xfrm>
            <a:off x="6419850" y="3660776"/>
            <a:ext cx="4333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30" name="Rectangle 74"/>
          <p:cNvSpPr>
            <a:spLocks noChangeArrowheads="1"/>
          </p:cNvSpPr>
          <p:nvPr/>
        </p:nvSpPr>
        <p:spPr bwMode="auto">
          <a:xfrm>
            <a:off x="4284664" y="3659189"/>
            <a:ext cx="43338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31" name="Rectangle 75"/>
          <p:cNvSpPr>
            <a:spLocks noChangeArrowheads="1"/>
          </p:cNvSpPr>
          <p:nvPr/>
        </p:nvSpPr>
        <p:spPr bwMode="auto">
          <a:xfrm>
            <a:off x="3851275" y="3659189"/>
            <a:ext cx="4333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432" name="Rectangle 76"/>
          <p:cNvSpPr>
            <a:spLocks noChangeArrowheads="1"/>
          </p:cNvSpPr>
          <p:nvPr/>
        </p:nvSpPr>
        <p:spPr bwMode="auto">
          <a:xfrm>
            <a:off x="7219052" y="3570288"/>
            <a:ext cx="4055672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dirty="0"/>
              <a:t>Front and rear are equal to each other in an empty queue</a:t>
            </a:r>
          </a:p>
        </p:txBody>
      </p:sp>
      <p:sp>
        <p:nvSpPr>
          <p:cNvPr id="16433" name="Rectangle 77"/>
          <p:cNvSpPr>
            <a:spLocks noChangeArrowheads="1"/>
          </p:cNvSpPr>
          <p:nvPr/>
        </p:nvSpPr>
        <p:spPr bwMode="auto">
          <a:xfrm>
            <a:off x="7219052" y="5307013"/>
            <a:ext cx="4634869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dirty="0"/>
              <a:t>There is </a:t>
            </a:r>
            <a:r>
              <a:rPr lang="en-US" altLang="en-US" sz="2000" dirty="0">
                <a:solidFill>
                  <a:srgbClr val="CC3300"/>
                </a:solidFill>
              </a:rPr>
              <a:t>one empty space</a:t>
            </a:r>
            <a:r>
              <a:rPr lang="en-US" altLang="en-US" sz="2000" dirty="0"/>
              <a:t> between rear and front in a full queue</a:t>
            </a:r>
          </a:p>
        </p:txBody>
      </p:sp>
    </p:spTree>
    <p:extLst>
      <p:ext uri="{BB962C8B-B14F-4D97-AF65-F5344CB8AC3E}">
        <p14:creationId xmlns:p14="http://schemas.microsoft.com/office/powerpoint/2010/main" val="3068221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661" y="190500"/>
            <a:ext cx="11645660" cy="698500"/>
          </a:xfrm>
        </p:spPr>
        <p:txBody>
          <a:bodyPr/>
          <a:lstStyle/>
          <a:p>
            <a:r>
              <a:rPr lang="en-US" altLang="en-US" sz="3600" dirty="0" smtClean="0"/>
              <a:t>Implementing Queue ADT using a Singly Linked List</a:t>
            </a:r>
            <a:endParaRPr lang="en-US" altLang="en-US" sz="3600" dirty="0"/>
          </a:p>
        </p:txBody>
      </p:sp>
      <p:sp>
        <p:nvSpPr>
          <p:cNvPr id="11290" name="Text Box 176"/>
          <p:cNvSpPr txBox="1">
            <a:spLocks noChangeArrowheads="1"/>
          </p:cNvSpPr>
          <p:nvPr/>
        </p:nvSpPr>
        <p:spPr bwMode="auto">
          <a:xfrm>
            <a:off x="8655050" y="1374776"/>
            <a:ext cx="960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/>
              <a:t>Initial </a:t>
            </a:r>
          </a:p>
          <a:p>
            <a:pPr algn="ctr">
              <a:defRPr/>
            </a:pPr>
            <a:r>
              <a:rPr lang="en-US" b="1" dirty="0"/>
              <a:t>Queue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4514851" y="2116139"/>
            <a:ext cx="1318693" cy="339725"/>
            <a:chOff x="3843338" y="2013736"/>
            <a:chExt cx="1319141" cy="338694"/>
          </a:xfrm>
        </p:grpSpPr>
        <p:sp>
          <p:nvSpPr>
            <p:cNvPr id="11312" name="Line 242"/>
            <p:cNvSpPr>
              <a:spLocks noChangeShapeType="1"/>
            </p:cNvSpPr>
            <p:nvPr/>
          </p:nvSpPr>
          <p:spPr bwMode="auto">
            <a:xfrm>
              <a:off x="3843338" y="2037476"/>
              <a:ext cx="11117" cy="3149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935444" y="2013736"/>
              <a:ext cx="1227035" cy="33752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 err="1"/>
                <a:t>e</a:t>
              </a:r>
              <a:r>
                <a:rPr lang="en-US" sz="1600" dirty="0" err="1" smtClean="0"/>
                <a:t>nqueue</a:t>
              </a:r>
              <a:r>
                <a:rPr lang="en-US" sz="1600" dirty="0" smtClean="0"/>
                <a:t>(3</a:t>
              </a:r>
              <a:r>
                <a:rPr lang="en-US" sz="1600" dirty="0"/>
                <a:t>)</a:t>
              </a:r>
            </a:p>
          </p:txBody>
        </p:sp>
      </p:grpSp>
      <p:grpSp>
        <p:nvGrpSpPr>
          <p:cNvPr id="17413" name="Group 117"/>
          <p:cNvGrpSpPr>
            <a:grpSpLocks/>
          </p:cNvGrpSpPr>
          <p:nvPr/>
        </p:nvGrpSpPr>
        <p:grpSpPr bwMode="auto">
          <a:xfrm>
            <a:off x="5838825" y="1314451"/>
            <a:ext cx="565150" cy="658813"/>
            <a:chOff x="5548045" y="2969232"/>
            <a:chExt cx="565079" cy="657546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5548045" y="2969232"/>
              <a:ext cx="565079" cy="3596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15</a:t>
              </a: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5548045" y="3328902"/>
              <a:ext cx="565079" cy="29787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7414" name="Group 118"/>
          <p:cNvGrpSpPr>
            <a:grpSpLocks/>
          </p:cNvGrpSpPr>
          <p:nvPr/>
        </p:nvGrpSpPr>
        <p:grpSpPr bwMode="auto">
          <a:xfrm>
            <a:off x="4924425" y="1304926"/>
            <a:ext cx="565150" cy="657225"/>
            <a:chOff x="5548045" y="2969232"/>
            <a:chExt cx="565079" cy="657546"/>
          </a:xfrm>
        </p:grpSpPr>
        <p:sp>
          <p:nvSpPr>
            <p:cNvPr id="120" name="Rectangle 119"/>
            <p:cNvSpPr/>
            <p:nvPr/>
          </p:nvSpPr>
          <p:spPr bwMode="auto">
            <a:xfrm>
              <a:off x="5548045" y="2969232"/>
              <a:ext cx="565079" cy="3589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6</a:t>
              </a: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5548045" y="3328182"/>
              <a:ext cx="565079" cy="29859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7415" name="Group 121"/>
          <p:cNvGrpSpPr>
            <a:grpSpLocks/>
          </p:cNvGrpSpPr>
          <p:nvPr/>
        </p:nvGrpSpPr>
        <p:grpSpPr bwMode="auto">
          <a:xfrm>
            <a:off x="3989388" y="1314451"/>
            <a:ext cx="565150" cy="658813"/>
            <a:chOff x="5548045" y="2969232"/>
            <a:chExt cx="565079" cy="657546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5548045" y="2969232"/>
              <a:ext cx="565079" cy="3596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5548045" y="3328902"/>
              <a:ext cx="565079" cy="29787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7416" name="Group 124"/>
          <p:cNvGrpSpPr>
            <a:grpSpLocks/>
          </p:cNvGrpSpPr>
          <p:nvPr/>
        </p:nvGrpSpPr>
        <p:grpSpPr bwMode="auto">
          <a:xfrm>
            <a:off x="3033713" y="1314451"/>
            <a:ext cx="565150" cy="658813"/>
            <a:chOff x="5548045" y="2969232"/>
            <a:chExt cx="565079" cy="657546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5548045" y="2969232"/>
              <a:ext cx="565079" cy="35967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9</a:t>
              </a: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5548045" y="3328902"/>
              <a:ext cx="565079" cy="29787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28" name="Line 103"/>
          <p:cNvSpPr>
            <a:spLocks noChangeShapeType="1"/>
          </p:cNvSpPr>
          <p:nvPr/>
        </p:nvSpPr>
        <p:spPr bwMode="auto">
          <a:xfrm>
            <a:off x="3609976" y="1836738"/>
            <a:ext cx="385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9" name="Line 104"/>
          <p:cNvSpPr>
            <a:spLocks noChangeShapeType="1"/>
          </p:cNvSpPr>
          <p:nvPr/>
        </p:nvSpPr>
        <p:spPr bwMode="auto">
          <a:xfrm>
            <a:off x="4560888" y="1824038"/>
            <a:ext cx="385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" name="Line 105"/>
          <p:cNvSpPr>
            <a:spLocks noChangeShapeType="1"/>
          </p:cNvSpPr>
          <p:nvPr/>
        </p:nvSpPr>
        <p:spPr bwMode="auto">
          <a:xfrm>
            <a:off x="5464176" y="1798638"/>
            <a:ext cx="385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7420" name="Group 129"/>
          <p:cNvGrpSpPr>
            <a:grpSpLocks/>
          </p:cNvGrpSpPr>
          <p:nvPr/>
        </p:nvGrpSpPr>
        <p:grpSpPr bwMode="auto">
          <a:xfrm>
            <a:off x="6403976" y="1774826"/>
            <a:ext cx="593725" cy="409575"/>
            <a:chOff x="3752" y="3509"/>
            <a:chExt cx="374" cy="258"/>
          </a:xfrm>
        </p:grpSpPr>
        <p:sp>
          <p:nvSpPr>
            <p:cNvPr id="132" name="Line 130"/>
            <p:cNvSpPr>
              <a:spLocks noChangeShapeType="1"/>
            </p:cNvSpPr>
            <p:nvPr/>
          </p:nvSpPr>
          <p:spPr bwMode="auto">
            <a:xfrm flipH="1">
              <a:off x="3990" y="3518"/>
              <a:ext cx="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Line 131"/>
            <p:cNvSpPr>
              <a:spLocks noChangeShapeType="1"/>
            </p:cNvSpPr>
            <p:nvPr/>
          </p:nvSpPr>
          <p:spPr bwMode="auto">
            <a:xfrm>
              <a:off x="3899" y="368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Line 132"/>
            <p:cNvSpPr>
              <a:spLocks noChangeShapeType="1"/>
            </p:cNvSpPr>
            <p:nvPr/>
          </p:nvSpPr>
          <p:spPr bwMode="auto">
            <a:xfrm>
              <a:off x="3960" y="3720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Line 133"/>
            <p:cNvSpPr>
              <a:spLocks noChangeShapeType="1"/>
            </p:cNvSpPr>
            <p:nvPr/>
          </p:nvSpPr>
          <p:spPr bwMode="auto">
            <a:xfrm>
              <a:off x="3990" y="3767"/>
              <a:ext cx="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Line 134"/>
            <p:cNvSpPr>
              <a:spLocks noChangeShapeType="1"/>
            </p:cNvSpPr>
            <p:nvPr/>
          </p:nvSpPr>
          <p:spPr bwMode="auto">
            <a:xfrm>
              <a:off x="3752" y="3509"/>
              <a:ext cx="2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37" name="Line 137"/>
          <p:cNvSpPr>
            <a:spLocks noChangeShapeType="1"/>
          </p:cNvSpPr>
          <p:nvPr/>
        </p:nvSpPr>
        <p:spPr bwMode="auto">
          <a:xfrm>
            <a:off x="2684463" y="1243013"/>
            <a:ext cx="347662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8" name="Text Box 138"/>
          <p:cNvSpPr txBox="1">
            <a:spLocks noChangeArrowheads="1"/>
          </p:cNvSpPr>
          <p:nvPr/>
        </p:nvSpPr>
        <p:spPr bwMode="auto">
          <a:xfrm>
            <a:off x="1990726" y="1036638"/>
            <a:ext cx="763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lang="en-US" dirty="0" smtClean="0"/>
              <a:t>ront</a:t>
            </a:r>
            <a:endParaRPr lang="en-US" dirty="0"/>
          </a:p>
        </p:txBody>
      </p:sp>
      <p:sp>
        <p:nvSpPr>
          <p:cNvPr id="111" name="Line 137"/>
          <p:cNvSpPr>
            <a:spLocks noChangeShapeType="1"/>
          </p:cNvSpPr>
          <p:nvPr/>
        </p:nvSpPr>
        <p:spPr bwMode="auto">
          <a:xfrm flipH="1">
            <a:off x="6381750" y="1233488"/>
            <a:ext cx="330200" cy="82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" name="Text Box 138"/>
          <p:cNvSpPr txBox="1">
            <a:spLocks noChangeArrowheads="1"/>
          </p:cNvSpPr>
          <p:nvPr/>
        </p:nvSpPr>
        <p:spPr bwMode="auto">
          <a:xfrm>
            <a:off x="6664325" y="1046164"/>
            <a:ext cx="6511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r</a:t>
            </a:r>
            <a:r>
              <a:rPr lang="en-US" dirty="0" smtClean="0"/>
              <a:t>ear</a:t>
            </a:r>
            <a:endParaRPr lang="en-US" dirty="0"/>
          </a:p>
        </p:txBody>
      </p:sp>
      <p:grpSp>
        <p:nvGrpSpPr>
          <p:cNvPr id="8" name="Group 151"/>
          <p:cNvGrpSpPr>
            <a:grpSpLocks/>
          </p:cNvGrpSpPr>
          <p:nvPr/>
        </p:nvGrpSpPr>
        <p:grpSpPr bwMode="auto">
          <a:xfrm>
            <a:off x="4576765" y="3492501"/>
            <a:ext cx="1206483" cy="339725"/>
            <a:chOff x="3843338" y="2013736"/>
            <a:chExt cx="1207465" cy="338694"/>
          </a:xfrm>
        </p:grpSpPr>
        <p:sp>
          <p:nvSpPr>
            <p:cNvPr id="114" name="Line 242"/>
            <p:cNvSpPr>
              <a:spLocks noChangeShapeType="1"/>
            </p:cNvSpPr>
            <p:nvPr/>
          </p:nvSpPr>
          <p:spPr bwMode="auto">
            <a:xfrm>
              <a:off x="3843338" y="2037477"/>
              <a:ext cx="11121" cy="3149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935488" y="2013736"/>
              <a:ext cx="1115315" cy="33752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 err="1" smtClean="0"/>
                <a:t>dequeue</a:t>
              </a:r>
              <a:r>
                <a:rPr lang="en-US" sz="1600" dirty="0"/>
                <a:t>()</a:t>
              </a:r>
            </a:p>
          </p:txBody>
        </p:sp>
      </p:grpSp>
      <p:grpSp>
        <p:nvGrpSpPr>
          <p:cNvPr id="9" name="Group 296"/>
          <p:cNvGrpSpPr>
            <a:grpSpLocks/>
          </p:cNvGrpSpPr>
          <p:nvPr/>
        </p:nvGrpSpPr>
        <p:grpSpPr bwMode="auto">
          <a:xfrm>
            <a:off x="2052639" y="2413001"/>
            <a:ext cx="8008937" cy="1147763"/>
            <a:chOff x="527980" y="2412713"/>
            <a:chExt cx="8009845" cy="1148334"/>
          </a:xfrm>
        </p:grpSpPr>
        <p:grpSp>
          <p:nvGrpSpPr>
            <p:cNvPr id="17480" name="Group 117"/>
            <p:cNvGrpSpPr>
              <a:grpSpLocks/>
            </p:cNvGrpSpPr>
            <p:nvPr/>
          </p:nvGrpSpPr>
          <p:grpSpPr bwMode="auto">
            <a:xfrm>
              <a:off x="4377005" y="2691097"/>
              <a:ext cx="565150" cy="658812"/>
              <a:chOff x="5548045" y="2969232"/>
              <a:chExt cx="565079" cy="657546"/>
            </a:xfrm>
          </p:grpSpPr>
          <p:sp>
            <p:nvSpPr>
              <p:cNvPr id="119" name="Rectangle 118"/>
              <p:cNvSpPr/>
              <p:nvPr/>
            </p:nvSpPr>
            <p:spPr bwMode="auto">
              <a:xfrm>
                <a:off x="5547556" y="2968800"/>
                <a:ext cx="565143" cy="35984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15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5547556" y="3328648"/>
                <a:ext cx="565143" cy="29802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7481" name="Group 118"/>
            <p:cNvGrpSpPr>
              <a:grpSpLocks/>
            </p:cNvGrpSpPr>
            <p:nvPr/>
          </p:nvGrpSpPr>
          <p:grpSpPr bwMode="auto">
            <a:xfrm>
              <a:off x="3462605" y="2681572"/>
              <a:ext cx="565150" cy="657225"/>
              <a:chOff x="5548045" y="2969232"/>
              <a:chExt cx="565079" cy="657546"/>
            </a:xfrm>
          </p:grpSpPr>
          <p:sp>
            <p:nvSpPr>
              <p:cNvPr id="131" name="Rectangle 130"/>
              <p:cNvSpPr/>
              <p:nvPr/>
            </p:nvSpPr>
            <p:spPr bwMode="auto">
              <a:xfrm>
                <a:off x="5547453" y="2968795"/>
                <a:ext cx="565143" cy="35912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6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 bwMode="auto">
              <a:xfrm>
                <a:off x="5547453" y="3327923"/>
                <a:ext cx="565143" cy="2987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7482" name="Group 121"/>
            <p:cNvGrpSpPr>
              <a:grpSpLocks/>
            </p:cNvGrpSpPr>
            <p:nvPr/>
          </p:nvGrpSpPr>
          <p:grpSpPr bwMode="auto">
            <a:xfrm>
              <a:off x="2527568" y="2691097"/>
              <a:ext cx="565150" cy="658812"/>
              <a:chOff x="5548045" y="2969232"/>
              <a:chExt cx="565079" cy="657546"/>
            </a:xfrm>
          </p:grpSpPr>
          <p:sp>
            <p:nvSpPr>
              <p:cNvPr id="145" name="Rectangle 144"/>
              <p:cNvSpPr/>
              <p:nvPr/>
            </p:nvSpPr>
            <p:spPr bwMode="auto">
              <a:xfrm>
                <a:off x="5547346" y="2968800"/>
                <a:ext cx="565143" cy="35984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2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 bwMode="auto">
              <a:xfrm>
                <a:off x="5547346" y="3328648"/>
                <a:ext cx="565143" cy="29802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7483" name="Group 124"/>
            <p:cNvGrpSpPr>
              <a:grpSpLocks/>
            </p:cNvGrpSpPr>
            <p:nvPr/>
          </p:nvGrpSpPr>
          <p:grpSpPr bwMode="auto">
            <a:xfrm>
              <a:off x="1571893" y="2691097"/>
              <a:ext cx="565150" cy="658812"/>
              <a:chOff x="5548045" y="2969232"/>
              <a:chExt cx="565079" cy="657546"/>
            </a:xfrm>
          </p:grpSpPr>
          <p:sp>
            <p:nvSpPr>
              <p:cNvPr id="152" name="Rectangle 151"/>
              <p:cNvSpPr/>
              <p:nvPr/>
            </p:nvSpPr>
            <p:spPr bwMode="auto">
              <a:xfrm>
                <a:off x="5548825" y="2968800"/>
                <a:ext cx="563555" cy="35984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9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5548825" y="3328648"/>
                <a:ext cx="563555" cy="29802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166" name="Line 103"/>
            <p:cNvSpPr>
              <a:spLocks noChangeShapeType="1"/>
            </p:cNvSpPr>
            <p:nvPr/>
          </p:nvSpPr>
          <p:spPr bwMode="auto">
            <a:xfrm>
              <a:off x="2147414" y="3213211"/>
              <a:ext cx="3858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Line 104"/>
            <p:cNvSpPr>
              <a:spLocks noChangeShapeType="1"/>
            </p:cNvSpPr>
            <p:nvPr/>
          </p:nvSpPr>
          <p:spPr bwMode="auto">
            <a:xfrm>
              <a:off x="3098433" y="3200505"/>
              <a:ext cx="3858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Line 105"/>
            <p:cNvSpPr>
              <a:spLocks noChangeShapeType="1"/>
            </p:cNvSpPr>
            <p:nvPr/>
          </p:nvSpPr>
          <p:spPr bwMode="auto">
            <a:xfrm>
              <a:off x="4001824" y="3175092"/>
              <a:ext cx="3858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Line 137"/>
            <p:cNvSpPr>
              <a:spLocks noChangeShapeType="1"/>
            </p:cNvSpPr>
            <p:nvPr/>
          </p:nvSpPr>
          <p:spPr bwMode="auto">
            <a:xfrm>
              <a:off x="1223384" y="2619191"/>
              <a:ext cx="347701" cy="63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Text Box 138"/>
            <p:cNvSpPr txBox="1">
              <a:spLocks noChangeArrowheads="1"/>
            </p:cNvSpPr>
            <p:nvPr/>
          </p:nvSpPr>
          <p:spPr bwMode="auto">
            <a:xfrm>
              <a:off x="527980" y="2412713"/>
              <a:ext cx="763438" cy="369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f</a:t>
              </a:r>
              <a:r>
                <a:rPr lang="en-US" dirty="0" smtClean="0"/>
                <a:t>ront</a:t>
              </a:r>
              <a:endParaRPr lang="en-US" dirty="0"/>
            </a:p>
          </p:txBody>
        </p:sp>
        <p:grpSp>
          <p:nvGrpSpPr>
            <p:cNvPr id="17489" name="Group 207"/>
            <p:cNvGrpSpPr>
              <a:grpSpLocks/>
            </p:cNvGrpSpPr>
            <p:nvPr/>
          </p:nvGrpSpPr>
          <p:grpSpPr bwMode="auto">
            <a:xfrm>
              <a:off x="5311953" y="2691097"/>
              <a:ext cx="565150" cy="658812"/>
              <a:chOff x="5548045" y="2969232"/>
              <a:chExt cx="565079" cy="657546"/>
            </a:xfrm>
          </p:grpSpPr>
          <p:sp>
            <p:nvSpPr>
              <p:cNvPr id="211" name="Rectangle 210"/>
              <p:cNvSpPr/>
              <p:nvPr/>
            </p:nvSpPr>
            <p:spPr bwMode="auto">
              <a:xfrm>
                <a:off x="5547751" y="2968800"/>
                <a:ext cx="565143" cy="359849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3</a:t>
                </a:r>
              </a:p>
            </p:txBody>
          </p:sp>
          <p:sp>
            <p:nvSpPr>
              <p:cNvPr id="214" name="Rectangle 213"/>
              <p:cNvSpPr/>
              <p:nvPr/>
            </p:nvSpPr>
            <p:spPr bwMode="auto">
              <a:xfrm>
                <a:off x="5547751" y="3328648"/>
                <a:ext cx="565143" cy="298025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215" name="Line 105"/>
            <p:cNvSpPr>
              <a:spLocks noChangeShapeType="1"/>
            </p:cNvSpPr>
            <p:nvPr/>
          </p:nvSpPr>
          <p:spPr bwMode="auto">
            <a:xfrm>
              <a:off x="4936967" y="3175092"/>
              <a:ext cx="3858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7491" name="Group 129"/>
            <p:cNvGrpSpPr>
              <a:grpSpLocks/>
            </p:cNvGrpSpPr>
            <p:nvPr/>
          </p:nvGrpSpPr>
          <p:grpSpPr bwMode="auto">
            <a:xfrm>
              <a:off x="5877103" y="3151472"/>
              <a:ext cx="593725" cy="409575"/>
              <a:chOff x="3752" y="3509"/>
              <a:chExt cx="374" cy="258"/>
            </a:xfrm>
          </p:grpSpPr>
          <p:sp>
            <p:nvSpPr>
              <p:cNvPr id="217" name="Line 130"/>
              <p:cNvSpPr>
                <a:spLocks noChangeShapeType="1"/>
              </p:cNvSpPr>
              <p:nvPr/>
            </p:nvSpPr>
            <p:spPr bwMode="auto">
              <a:xfrm flipH="1">
                <a:off x="3990" y="3518"/>
                <a:ext cx="1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0" name="Line 131"/>
              <p:cNvSpPr>
                <a:spLocks noChangeShapeType="1"/>
              </p:cNvSpPr>
              <p:nvPr/>
            </p:nvSpPr>
            <p:spPr bwMode="auto">
              <a:xfrm>
                <a:off x="3899" y="368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8" name="Line 132"/>
              <p:cNvSpPr>
                <a:spLocks noChangeShapeType="1"/>
              </p:cNvSpPr>
              <p:nvPr/>
            </p:nvSpPr>
            <p:spPr bwMode="auto">
              <a:xfrm>
                <a:off x="3960" y="3720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9" name="Line 133"/>
              <p:cNvSpPr>
                <a:spLocks noChangeShapeType="1"/>
              </p:cNvSpPr>
              <p:nvPr/>
            </p:nvSpPr>
            <p:spPr bwMode="auto">
              <a:xfrm>
                <a:off x="3990" y="3767"/>
                <a:ext cx="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0" name="Line 134"/>
              <p:cNvSpPr>
                <a:spLocks noChangeShapeType="1"/>
              </p:cNvSpPr>
              <p:nvPr/>
            </p:nvSpPr>
            <p:spPr bwMode="auto">
              <a:xfrm>
                <a:off x="3752" y="3509"/>
                <a:ext cx="2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31" name="Line 137"/>
            <p:cNvSpPr>
              <a:spLocks noChangeShapeType="1"/>
            </p:cNvSpPr>
            <p:nvPr/>
          </p:nvSpPr>
          <p:spPr bwMode="auto">
            <a:xfrm flipH="1">
              <a:off x="5854646" y="2609661"/>
              <a:ext cx="330237" cy="841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Text Box 138"/>
            <p:cNvSpPr txBox="1">
              <a:spLocks noChangeArrowheads="1"/>
            </p:cNvSpPr>
            <p:nvPr/>
          </p:nvSpPr>
          <p:spPr bwMode="auto">
            <a:xfrm>
              <a:off x="6137253" y="2422243"/>
              <a:ext cx="651214" cy="369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</a:t>
              </a:r>
              <a:r>
                <a:rPr lang="en-US" dirty="0" smtClean="0"/>
                <a:t>ear</a:t>
              </a:r>
              <a:endParaRPr lang="en-US" dirty="0"/>
            </a:p>
          </p:txBody>
        </p:sp>
        <p:sp>
          <p:nvSpPr>
            <p:cNvPr id="233" name="Text Box 176"/>
            <p:cNvSpPr txBox="1">
              <a:spLocks noChangeArrowheads="1"/>
            </p:cNvSpPr>
            <p:nvPr/>
          </p:nvSpPr>
          <p:spPr bwMode="auto">
            <a:xfrm>
              <a:off x="6823131" y="2617603"/>
              <a:ext cx="1714694" cy="646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/>
                <a:t>After 3 is </a:t>
              </a:r>
              <a:r>
                <a:rPr lang="en-US" b="1" dirty="0" err="1"/>
                <a:t>enqueued</a:t>
              </a:r>
              <a:endParaRPr lang="en-US" b="1" dirty="0"/>
            </a:p>
          </p:txBody>
        </p:sp>
      </p:grpSp>
      <p:grpSp>
        <p:nvGrpSpPr>
          <p:cNvPr id="16" name="Group 151"/>
          <p:cNvGrpSpPr>
            <a:grpSpLocks/>
          </p:cNvGrpSpPr>
          <p:nvPr/>
        </p:nvGrpSpPr>
        <p:grpSpPr bwMode="auto">
          <a:xfrm>
            <a:off x="4597400" y="4972051"/>
            <a:ext cx="1206483" cy="339725"/>
            <a:chOff x="3843338" y="2013736"/>
            <a:chExt cx="1207466" cy="338694"/>
          </a:xfrm>
        </p:grpSpPr>
        <p:sp>
          <p:nvSpPr>
            <p:cNvPr id="235" name="Line 242"/>
            <p:cNvSpPr>
              <a:spLocks noChangeShapeType="1"/>
            </p:cNvSpPr>
            <p:nvPr/>
          </p:nvSpPr>
          <p:spPr bwMode="auto">
            <a:xfrm>
              <a:off x="3843338" y="2037477"/>
              <a:ext cx="11122" cy="3149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935488" y="2013736"/>
              <a:ext cx="1115316" cy="33752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 err="1"/>
                <a:t>d</a:t>
              </a:r>
              <a:r>
                <a:rPr lang="en-US" sz="1600" dirty="0" err="1" smtClean="0"/>
                <a:t>equeue</a:t>
              </a:r>
              <a:r>
                <a:rPr lang="en-US" sz="1600" dirty="0"/>
                <a:t>()</a:t>
              </a:r>
            </a:p>
          </p:txBody>
        </p:sp>
      </p:grpSp>
      <p:grpSp>
        <p:nvGrpSpPr>
          <p:cNvPr id="17" name="Group 297"/>
          <p:cNvGrpSpPr>
            <a:grpSpLocks/>
          </p:cNvGrpSpPr>
          <p:nvPr/>
        </p:nvGrpSpPr>
        <p:grpSpPr bwMode="auto">
          <a:xfrm>
            <a:off x="3059113" y="3840163"/>
            <a:ext cx="7023100" cy="1200150"/>
            <a:chOff x="1534848" y="3840820"/>
            <a:chExt cx="7023526" cy="1199704"/>
          </a:xfrm>
        </p:grpSpPr>
        <p:grpSp>
          <p:nvGrpSpPr>
            <p:cNvPr id="17452" name="Group 236"/>
            <p:cNvGrpSpPr>
              <a:grpSpLocks/>
            </p:cNvGrpSpPr>
            <p:nvPr/>
          </p:nvGrpSpPr>
          <p:grpSpPr bwMode="auto">
            <a:xfrm>
              <a:off x="4397554" y="4170574"/>
              <a:ext cx="565150" cy="658812"/>
              <a:chOff x="5548045" y="2969232"/>
              <a:chExt cx="565079" cy="657546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5547775" y="2969554"/>
                <a:ext cx="565113" cy="35953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15</a:t>
                </a: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5547775" y="3329090"/>
                <a:ext cx="565113" cy="2977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7453" name="Group 118"/>
            <p:cNvGrpSpPr>
              <a:grpSpLocks/>
            </p:cNvGrpSpPr>
            <p:nvPr/>
          </p:nvGrpSpPr>
          <p:grpSpPr bwMode="auto">
            <a:xfrm>
              <a:off x="3483154" y="4161049"/>
              <a:ext cx="565150" cy="657225"/>
              <a:chOff x="5548045" y="2969232"/>
              <a:chExt cx="565079" cy="657546"/>
            </a:xfrm>
          </p:grpSpPr>
          <p:sp>
            <p:nvSpPr>
              <p:cNvPr id="241" name="Rectangle 240"/>
              <p:cNvSpPr/>
              <p:nvPr/>
            </p:nvSpPr>
            <p:spPr bwMode="auto">
              <a:xfrm>
                <a:off x="5547719" y="2969559"/>
                <a:ext cx="565113" cy="358817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6</a:t>
                </a:r>
              </a:p>
            </p:txBody>
          </p:sp>
          <p:sp>
            <p:nvSpPr>
              <p:cNvPr id="242" name="Rectangle 241"/>
              <p:cNvSpPr/>
              <p:nvPr/>
            </p:nvSpPr>
            <p:spPr bwMode="auto">
              <a:xfrm>
                <a:off x="5547719" y="3328376"/>
                <a:ext cx="565113" cy="29848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7454" name="Group 121"/>
            <p:cNvGrpSpPr>
              <a:grpSpLocks/>
            </p:cNvGrpSpPr>
            <p:nvPr/>
          </p:nvGrpSpPr>
          <p:grpSpPr bwMode="auto">
            <a:xfrm>
              <a:off x="2548117" y="4170574"/>
              <a:ext cx="565150" cy="658812"/>
              <a:chOff x="5548045" y="2969232"/>
              <a:chExt cx="565079" cy="657546"/>
            </a:xfrm>
          </p:grpSpPr>
          <p:sp>
            <p:nvSpPr>
              <p:cNvPr id="244" name="Rectangle 243"/>
              <p:cNvSpPr/>
              <p:nvPr/>
            </p:nvSpPr>
            <p:spPr bwMode="auto">
              <a:xfrm>
                <a:off x="5547662" y="2969554"/>
                <a:ext cx="565113" cy="35953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2</a:t>
                </a:r>
              </a:p>
            </p:txBody>
          </p:sp>
          <p:sp>
            <p:nvSpPr>
              <p:cNvPr id="245" name="Rectangle 244"/>
              <p:cNvSpPr/>
              <p:nvPr/>
            </p:nvSpPr>
            <p:spPr bwMode="auto">
              <a:xfrm>
                <a:off x="5547662" y="3329090"/>
                <a:ext cx="565113" cy="2977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250" name="Line 104"/>
            <p:cNvSpPr>
              <a:spLocks noChangeShapeType="1"/>
            </p:cNvSpPr>
            <p:nvPr/>
          </p:nvSpPr>
          <p:spPr bwMode="auto">
            <a:xfrm>
              <a:off x="3119269" y="4680295"/>
              <a:ext cx="3857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1" name="Line 105"/>
            <p:cNvSpPr>
              <a:spLocks noChangeShapeType="1"/>
            </p:cNvSpPr>
            <p:nvPr/>
          </p:nvSpPr>
          <p:spPr bwMode="auto">
            <a:xfrm>
              <a:off x="4022611" y="4654904"/>
              <a:ext cx="3857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2" name="Line 137"/>
            <p:cNvSpPr>
              <a:spLocks noChangeShapeType="1"/>
            </p:cNvSpPr>
            <p:nvPr/>
          </p:nvSpPr>
          <p:spPr bwMode="auto">
            <a:xfrm>
              <a:off x="2230215" y="4109007"/>
              <a:ext cx="347683" cy="63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3" name="Text Box 138"/>
            <p:cNvSpPr txBox="1">
              <a:spLocks noChangeArrowheads="1"/>
            </p:cNvSpPr>
            <p:nvPr/>
          </p:nvSpPr>
          <p:spPr bwMode="auto">
            <a:xfrm>
              <a:off x="1534848" y="3840820"/>
              <a:ext cx="763397" cy="369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f</a:t>
              </a:r>
              <a:r>
                <a:rPr lang="en-US" dirty="0" smtClean="0"/>
                <a:t>ront</a:t>
              </a:r>
              <a:endParaRPr lang="en-US" dirty="0"/>
            </a:p>
          </p:txBody>
        </p:sp>
        <p:grpSp>
          <p:nvGrpSpPr>
            <p:cNvPr id="17459" name="Group 253"/>
            <p:cNvGrpSpPr>
              <a:grpSpLocks/>
            </p:cNvGrpSpPr>
            <p:nvPr/>
          </p:nvGrpSpPr>
          <p:grpSpPr bwMode="auto">
            <a:xfrm>
              <a:off x="5332502" y="4170574"/>
              <a:ext cx="565150" cy="658812"/>
              <a:chOff x="5548045" y="2969232"/>
              <a:chExt cx="565079" cy="657546"/>
            </a:xfrm>
          </p:grpSpPr>
          <p:sp>
            <p:nvSpPr>
              <p:cNvPr id="255" name="Rectangle 254"/>
              <p:cNvSpPr/>
              <p:nvPr/>
            </p:nvSpPr>
            <p:spPr bwMode="auto">
              <a:xfrm>
                <a:off x="5547921" y="2969554"/>
                <a:ext cx="565113" cy="35953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3</a:t>
                </a: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5547921" y="3329090"/>
                <a:ext cx="565113" cy="2977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257" name="Line 105"/>
            <p:cNvSpPr>
              <a:spLocks noChangeShapeType="1"/>
            </p:cNvSpPr>
            <p:nvPr/>
          </p:nvSpPr>
          <p:spPr bwMode="auto">
            <a:xfrm>
              <a:off x="4957706" y="4654904"/>
              <a:ext cx="3857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7461" name="Group 129"/>
            <p:cNvGrpSpPr>
              <a:grpSpLocks/>
            </p:cNvGrpSpPr>
            <p:nvPr/>
          </p:nvGrpSpPr>
          <p:grpSpPr bwMode="auto">
            <a:xfrm>
              <a:off x="5897652" y="4630949"/>
              <a:ext cx="593725" cy="409575"/>
              <a:chOff x="3752" y="3509"/>
              <a:chExt cx="374" cy="258"/>
            </a:xfrm>
          </p:grpSpPr>
          <p:sp>
            <p:nvSpPr>
              <p:cNvPr id="259" name="Line 130"/>
              <p:cNvSpPr>
                <a:spLocks noChangeShapeType="1"/>
              </p:cNvSpPr>
              <p:nvPr/>
            </p:nvSpPr>
            <p:spPr bwMode="auto">
              <a:xfrm flipH="1">
                <a:off x="3990" y="3518"/>
                <a:ext cx="1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0" name="Line 131"/>
              <p:cNvSpPr>
                <a:spLocks noChangeShapeType="1"/>
              </p:cNvSpPr>
              <p:nvPr/>
            </p:nvSpPr>
            <p:spPr bwMode="auto">
              <a:xfrm>
                <a:off x="3899" y="368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1" name="Line 132"/>
              <p:cNvSpPr>
                <a:spLocks noChangeShapeType="1"/>
              </p:cNvSpPr>
              <p:nvPr/>
            </p:nvSpPr>
            <p:spPr bwMode="auto">
              <a:xfrm>
                <a:off x="3960" y="3720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2" name="Line 133"/>
              <p:cNvSpPr>
                <a:spLocks noChangeShapeType="1"/>
              </p:cNvSpPr>
              <p:nvPr/>
            </p:nvSpPr>
            <p:spPr bwMode="auto">
              <a:xfrm>
                <a:off x="3990" y="3767"/>
                <a:ext cx="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3" name="Line 134"/>
              <p:cNvSpPr>
                <a:spLocks noChangeShapeType="1"/>
              </p:cNvSpPr>
              <p:nvPr/>
            </p:nvSpPr>
            <p:spPr bwMode="auto">
              <a:xfrm>
                <a:off x="3752" y="3509"/>
                <a:ext cx="2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64" name="Line 137"/>
            <p:cNvSpPr>
              <a:spLocks noChangeShapeType="1"/>
            </p:cNvSpPr>
            <p:nvPr/>
          </p:nvSpPr>
          <p:spPr bwMode="auto">
            <a:xfrm flipH="1">
              <a:off x="5875336" y="4088378"/>
              <a:ext cx="330220" cy="84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5" name="Text Box 138"/>
            <p:cNvSpPr txBox="1">
              <a:spLocks noChangeArrowheads="1"/>
            </p:cNvSpPr>
            <p:nvPr/>
          </p:nvSpPr>
          <p:spPr bwMode="auto">
            <a:xfrm>
              <a:off x="6157928" y="3840820"/>
              <a:ext cx="651179" cy="369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</a:t>
              </a:r>
              <a:r>
                <a:rPr lang="en-US" dirty="0" smtClean="0"/>
                <a:t>ear</a:t>
              </a:r>
              <a:endParaRPr lang="en-US" dirty="0"/>
            </a:p>
          </p:txBody>
        </p:sp>
        <p:sp>
          <p:nvSpPr>
            <p:cNvPr id="266" name="Text Box 176"/>
            <p:cNvSpPr txBox="1">
              <a:spLocks noChangeArrowheads="1"/>
            </p:cNvSpPr>
            <p:nvPr/>
          </p:nvSpPr>
          <p:spPr bwMode="auto">
            <a:xfrm>
              <a:off x="6843770" y="4097899"/>
              <a:ext cx="1714604" cy="645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/>
                <a:t>After 9 is </a:t>
              </a:r>
              <a:r>
                <a:rPr lang="en-US" b="1" dirty="0" err="1"/>
                <a:t>dequeued</a:t>
              </a:r>
              <a:endParaRPr lang="en-US" b="1" dirty="0"/>
            </a:p>
          </p:txBody>
        </p:sp>
      </p:grpSp>
      <p:grpSp>
        <p:nvGrpSpPr>
          <p:cNvPr id="23" name="Group 298"/>
          <p:cNvGrpSpPr>
            <a:grpSpLocks/>
          </p:cNvGrpSpPr>
          <p:nvPr/>
        </p:nvGrpSpPr>
        <p:grpSpPr bwMode="auto">
          <a:xfrm>
            <a:off x="3994150" y="5422900"/>
            <a:ext cx="6108700" cy="1138238"/>
            <a:chOff x="2469796" y="5423040"/>
            <a:chExt cx="6109126" cy="1138059"/>
          </a:xfrm>
        </p:grpSpPr>
        <p:grpSp>
          <p:nvGrpSpPr>
            <p:cNvPr id="17430" name="Group 266"/>
            <p:cNvGrpSpPr>
              <a:grpSpLocks/>
            </p:cNvGrpSpPr>
            <p:nvPr/>
          </p:nvGrpSpPr>
          <p:grpSpPr bwMode="auto">
            <a:xfrm>
              <a:off x="4418102" y="5691149"/>
              <a:ext cx="565150" cy="658812"/>
              <a:chOff x="5548045" y="2969232"/>
              <a:chExt cx="565079" cy="657546"/>
            </a:xfrm>
          </p:grpSpPr>
          <p:sp>
            <p:nvSpPr>
              <p:cNvPr id="268" name="Rectangle 267"/>
              <p:cNvSpPr/>
              <p:nvPr/>
            </p:nvSpPr>
            <p:spPr bwMode="auto">
              <a:xfrm>
                <a:off x="5547738" y="2969369"/>
                <a:ext cx="565118" cy="35961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15</a:t>
                </a:r>
              </a:p>
            </p:txBody>
          </p:sp>
          <p:sp>
            <p:nvSpPr>
              <p:cNvPr id="269" name="Rectangle 268"/>
              <p:cNvSpPr/>
              <p:nvPr/>
            </p:nvSpPr>
            <p:spPr bwMode="auto">
              <a:xfrm>
                <a:off x="5547738" y="3328981"/>
                <a:ext cx="565118" cy="29782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7431" name="Group 118"/>
            <p:cNvGrpSpPr>
              <a:grpSpLocks/>
            </p:cNvGrpSpPr>
            <p:nvPr/>
          </p:nvGrpSpPr>
          <p:grpSpPr bwMode="auto">
            <a:xfrm>
              <a:off x="3503702" y="5681624"/>
              <a:ext cx="565150" cy="657225"/>
              <a:chOff x="5548045" y="2969232"/>
              <a:chExt cx="565079" cy="657546"/>
            </a:xfrm>
          </p:grpSpPr>
          <p:sp>
            <p:nvSpPr>
              <p:cNvPr id="271" name="Rectangle 270"/>
              <p:cNvSpPr/>
              <p:nvPr/>
            </p:nvSpPr>
            <p:spPr bwMode="auto">
              <a:xfrm>
                <a:off x="5547674" y="2969370"/>
                <a:ext cx="565118" cy="35889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6</a:t>
                </a:r>
              </a:p>
            </p:txBody>
          </p:sp>
          <p:sp>
            <p:nvSpPr>
              <p:cNvPr id="272" name="Rectangle 271"/>
              <p:cNvSpPr/>
              <p:nvPr/>
            </p:nvSpPr>
            <p:spPr bwMode="auto">
              <a:xfrm>
                <a:off x="5547674" y="3328264"/>
                <a:ext cx="565118" cy="29854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281" name="Line 105"/>
            <p:cNvSpPr>
              <a:spLocks noChangeShapeType="1"/>
            </p:cNvSpPr>
            <p:nvPr/>
          </p:nvSpPr>
          <p:spPr bwMode="auto">
            <a:xfrm>
              <a:off x="4043119" y="6175397"/>
              <a:ext cx="3857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2" name="Line 137"/>
            <p:cNvSpPr>
              <a:spLocks noChangeShapeType="1"/>
            </p:cNvSpPr>
            <p:nvPr/>
          </p:nvSpPr>
          <p:spPr bwMode="auto">
            <a:xfrm>
              <a:off x="3165169" y="5630970"/>
              <a:ext cx="347687" cy="619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3" name="Text Box 138"/>
            <p:cNvSpPr txBox="1">
              <a:spLocks noChangeArrowheads="1"/>
            </p:cNvSpPr>
            <p:nvPr/>
          </p:nvSpPr>
          <p:spPr bwMode="auto">
            <a:xfrm>
              <a:off x="2469796" y="5423040"/>
              <a:ext cx="763404" cy="369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f</a:t>
              </a:r>
              <a:r>
                <a:rPr lang="en-US" dirty="0" smtClean="0"/>
                <a:t>ront</a:t>
              </a:r>
              <a:endParaRPr lang="en-US" dirty="0"/>
            </a:p>
          </p:txBody>
        </p:sp>
        <p:grpSp>
          <p:nvGrpSpPr>
            <p:cNvPr id="17435" name="Group 283"/>
            <p:cNvGrpSpPr>
              <a:grpSpLocks/>
            </p:cNvGrpSpPr>
            <p:nvPr/>
          </p:nvGrpSpPr>
          <p:grpSpPr bwMode="auto">
            <a:xfrm>
              <a:off x="5353050" y="5691149"/>
              <a:ext cx="565150" cy="658812"/>
              <a:chOff x="5548045" y="2969232"/>
              <a:chExt cx="565079" cy="657546"/>
            </a:xfrm>
          </p:grpSpPr>
          <p:sp>
            <p:nvSpPr>
              <p:cNvPr id="285" name="Rectangle 284"/>
              <p:cNvSpPr/>
              <p:nvPr/>
            </p:nvSpPr>
            <p:spPr bwMode="auto">
              <a:xfrm>
                <a:off x="5547892" y="2969369"/>
                <a:ext cx="565118" cy="35961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3</a:t>
                </a:r>
              </a:p>
            </p:txBody>
          </p:sp>
          <p:sp>
            <p:nvSpPr>
              <p:cNvPr id="286" name="Rectangle 285"/>
              <p:cNvSpPr/>
              <p:nvPr/>
            </p:nvSpPr>
            <p:spPr bwMode="auto">
              <a:xfrm>
                <a:off x="5547892" y="3328981"/>
                <a:ext cx="565118" cy="29782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287" name="Line 105"/>
            <p:cNvSpPr>
              <a:spLocks noChangeShapeType="1"/>
            </p:cNvSpPr>
            <p:nvPr/>
          </p:nvSpPr>
          <p:spPr bwMode="auto">
            <a:xfrm>
              <a:off x="4978221" y="6175397"/>
              <a:ext cx="3857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7437" name="Group 129"/>
            <p:cNvGrpSpPr>
              <a:grpSpLocks/>
            </p:cNvGrpSpPr>
            <p:nvPr/>
          </p:nvGrpSpPr>
          <p:grpSpPr bwMode="auto">
            <a:xfrm>
              <a:off x="5918200" y="6151524"/>
              <a:ext cx="593725" cy="409575"/>
              <a:chOff x="3752" y="3509"/>
              <a:chExt cx="374" cy="258"/>
            </a:xfrm>
          </p:grpSpPr>
          <p:sp>
            <p:nvSpPr>
              <p:cNvPr id="289" name="Line 130"/>
              <p:cNvSpPr>
                <a:spLocks noChangeShapeType="1"/>
              </p:cNvSpPr>
              <p:nvPr/>
            </p:nvSpPr>
            <p:spPr bwMode="auto">
              <a:xfrm flipH="1">
                <a:off x="3990" y="3518"/>
                <a:ext cx="1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0" name="Line 131"/>
              <p:cNvSpPr>
                <a:spLocks noChangeShapeType="1"/>
              </p:cNvSpPr>
              <p:nvPr/>
            </p:nvSpPr>
            <p:spPr bwMode="auto">
              <a:xfrm>
                <a:off x="3899" y="368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1" name="Line 132"/>
              <p:cNvSpPr>
                <a:spLocks noChangeShapeType="1"/>
              </p:cNvSpPr>
              <p:nvPr/>
            </p:nvSpPr>
            <p:spPr bwMode="auto">
              <a:xfrm>
                <a:off x="3960" y="3720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2" name="Line 133"/>
              <p:cNvSpPr>
                <a:spLocks noChangeShapeType="1"/>
              </p:cNvSpPr>
              <p:nvPr/>
            </p:nvSpPr>
            <p:spPr bwMode="auto">
              <a:xfrm>
                <a:off x="3990" y="3767"/>
                <a:ext cx="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3" name="Line 134"/>
              <p:cNvSpPr>
                <a:spLocks noChangeShapeType="1"/>
              </p:cNvSpPr>
              <p:nvPr/>
            </p:nvSpPr>
            <p:spPr bwMode="auto">
              <a:xfrm>
                <a:off x="3752" y="3509"/>
                <a:ext cx="2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4" name="Line 137"/>
            <p:cNvSpPr>
              <a:spLocks noChangeShapeType="1"/>
            </p:cNvSpPr>
            <p:nvPr/>
          </p:nvSpPr>
          <p:spPr bwMode="auto">
            <a:xfrm flipH="1">
              <a:off x="5895860" y="5610336"/>
              <a:ext cx="330223" cy="82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5" name="Text Box 138"/>
            <p:cNvSpPr txBox="1">
              <a:spLocks noChangeArrowheads="1"/>
            </p:cNvSpPr>
            <p:nvPr/>
          </p:nvSpPr>
          <p:spPr bwMode="auto">
            <a:xfrm>
              <a:off x="6178455" y="5423040"/>
              <a:ext cx="651185" cy="369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r</a:t>
              </a:r>
              <a:r>
                <a:rPr lang="en-US" dirty="0" smtClean="0"/>
                <a:t>ear</a:t>
              </a:r>
              <a:endParaRPr lang="en-US" dirty="0"/>
            </a:p>
          </p:txBody>
        </p:sp>
        <p:sp>
          <p:nvSpPr>
            <p:cNvPr id="296" name="Text Box 176"/>
            <p:cNvSpPr txBox="1">
              <a:spLocks noChangeArrowheads="1"/>
            </p:cNvSpPr>
            <p:nvPr/>
          </p:nvSpPr>
          <p:spPr bwMode="auto">
            <a:xfrm>
              <a:off x="6864302" y="5618272"/>
              <a:ext cx="1714620" cy="646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/>
                <a:t>After 2 is </a:t>
              </a:r>
              <a:r>
                <a:rPr lang="en-US" b="1" dirty="0" err="1"/>
                <a:t>dequeued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81630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8664" y="141288"/>
            <a:ext cx="8207375" cy="798991"/>
          </a:xfrm>
        </p:spPr>
        <p:txBody>
          <a:bodyPr/>
          <a:lstStyle/>
          <a:p>
            <a:r>
              <a:rPr lang="en-US" altLang="en-US" sz="3600" dirty="0" err="1" smtClean="0"/>
              <a:t>LinkedQueue</a:t>
            </a:r>
            <a:r>
              <a:rPr lang="en-US" altLang="en-US" sz="3600" dirty="0" smtClean="0"/>
              <a:t> Declarations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162050"/>
            <a:ext cx="85534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52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8664" y="141288"/>
            <a:ext cx="8207375" cy="798991"/>
          </a:xfrm>
        </p:spPr>
        <p:txBody>
          <a:bodyPr/>
          <a:lstStyle/>
          <a:p>
            <a:r>
              <a:rPr lang="en-US" altLang="en-US" sz="3600" dirty="0" err="1" smtClean="0"/>
              <a:t>LinkedQueue</a:t>
            </a:r>
            <a:r>
              <a:rPr lang="en-US" altLang="en-US" sz="3600" dirty="0" smtClean="0"/>
              <a:t>: front, </a:t>
            </a:r>
            <a:r>
              <a:rPr lang="en-US" altLang="en-US" sz="3600" dirty="0" err="1" smtClean="0"/>
              <a:t>enqueue</a:t>
            </a:r>
            <a:endParaRPr lang="en-US" alt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540" y="940279"/>
            <a:ext cx="6901132" cy="56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13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8664" y="141288"/>
            <a:ext cx="8207375" cy="798991"/>
          </a:xfrm>
        </p:spPr>
        <p:txBody>
          <a:bodyPr/>
          <a:lstStyle/>
          <a:p>
            <a:r>
              <a:rPr lang="en-US" altLang="en-US" sz="3600" dirty="0" err="1" smtClean="0"/>
              <a:t>LinkedQueue</a:t>
            </a:r>
            <a:r>
              <a:rPr lang="en-US" altLang="en-US" sz="3600" dirty="0" smtClean="0"/>
              <a:t>: </a:t>
            </a:r>
            <a:r>
              <a:rPr lang="en-US" altLang="en-US" sz="3600" dirty="0" err="1" smtClean="0"/>
              <a:t>dequeue</a:t>
            </a:r>
            <a:r>
              <a:rPr lang="en-US" altLang="en-US" sz="3600" dirty="0" smtClean="0"/>
              <a:t>, </a:t>
            </a:r>
            <a:r>
              <a:rPr lang="en-US" altLang="en-US" sz="3600" dirty="0" err="1" smtClean="0"/>
              <a:t>isEmpty</a:t>
            </a:r>
            <a:r>
              <a:rPr lang="en-US" altLang="en-US" sz="3600" dirty="0" smtClean="0"/>
              <a:t>, size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538" y="1170244"/>
            <a:ext cx="6955407" cy="52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0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24" y="141288"/>
            <a:ext cx="10921040" cy="698500"/>
          </a:xfrm>
        </p:spPr>
        <p:txBody>
          <a:bodyPr/>
          <a:lstStyle/>
          <a:p>
            <a:r>
              <a:rPr lang="en-US" altLang="en-US" sz="3600" dirty="0" smtClean="0"/>
              <a:t>Running Times of Queue ADT operations</a:t>
            </a:r>
          </a:p>
        </p:txBody>
      </p:sp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76560"/>
              </p:ext>
            </p:extLst>
          </p:nvPr>
        </p:nvGraphicFramePr>
        <p:xfrm>
          <a:off x="3438525" y="1311275"/>
          <a:ext cx="4338638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6170"/>
                <a:gridCol w="1922468"/>
              </a:tblGrid>
              <a:tr h="269627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Time</a:t>
                      </a:r>
                    </a:p>
                  </a:txBody>
                  <a:tcPr marL="91421" marR="91421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enqueue</a:t>
                      </a:r>
                      <a:endParaRPr lang="en-US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 marL="91421" marR="91421"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smtClean="0"/>
                        <a:t>front</a:t>
                      </a:r>
                      <a:endParaRPr lang="en-US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 marL="91421" marR="91421"/>
                </a:tc>
              </a:tr>
              <a:tr h="26962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dequeue</a:t>
                      </a:r>
                      <a:endParaRPr lang="en-US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 marL="91421" marR="91421"/>
                </a:tc>
              </a:tr>
              <a:tr h="304751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endParaRPr lang="en-US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 marL="91421" marR="91421"/>
                </a:tc>
              </a:tr>
              <a:tr h="334575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 smtClean="0"/>
                        <a:t>ize</a:t>
                      </a:r>
                      <a:endParaRPr lang="en-US" dirty="0"/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 marL="91421" marR="914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17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Queue ADT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89" y="949326"/>
            <a:ext cx="11369615" cy="5472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CC3300"/>
                </a:solidFill>
              </a:rPr>
              <a:t>Queue</a:t>
            </a:r>
            <a:r>
              <a:rPr lang="en-US" altLang="en-US" dirty="0" smtClean="0"/>
              <a:t> is a container </a:t>
            </a:r>
            <a:r>
              <a:rPr lang="en-US" altLang="en-US" dirty="0" smtClean="0">
                <a:solidFill>
                  <a:schemeClr val="accent2"/>
                </a:solidFill>
              </a:rPr>
              <a:t>in which all additions are made at one end </a:t>
            </a:r>
            <a:r>
              <a:rPr lang="en-US" altLang="en-US" dirty="0" smtClean="0"/>
              <a:t>called the</a:t>
            </a:r>
            <a:r>
              <a:rPr lang="en-US" altLang="en-US" dirty="0" smtClean="0">
                <a:solidFill>
                  <a:schemeClr val="accent2"/>
                </a:solidFill>
              </a:rPr>
              <a:t> rear </a:t>
            </a:r>
            <a:r>
              <a:rPr lang="en-US" altLang="en-US" dirty="0" smtClean="0"/>
              <a:t>of the queue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/>
              <a:t>and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>
                <a:solidFill>
                  <a:srgbClr val="CC3300"/>
                </a:solidFill>
              </a:rPr>
              <a:t>all deletions are made from the other end </a:t>
            </a:r>
            <a:r>
              <a:rPr lang="en-US" altLang="en-US" dirty="0" smtClean="0"/>
              <a:t>called the</a:t>
            </a:r>
            <a:r>
              <a:rPr lang="en-US" altLang="en-US" dirty="0" smtClean="0">
                <a:solidFill>
                  <a:srgbClr val="CC3300"/>
                </a:solidFill>
              </a:rPr>
              <a:t> front </a:t>
            </a:r>
            <a:r>
              <a:rPr lang="en-US" altLang="en-US" dirty="0" smtClean="0"/>
              <a:t>of the queue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Alternatively, in a queue the element deleted is the one that stayed in the queue the longest. This is also called first-in-first-out (</a:t>
            </a:r>
            <a:r>
              <a:rPr lang="en-US" altLang="en-US" dirty="0" smtClean="0">
                <a:solidFill>
                  <a:schemeClr val="accent6"/>
                </a:solidFill>
              </a:rPr>
              <a:t>FIFO</a:t>
            </a:r>
            <a:r>
              <a:rPr lang="en-US" altLang="en-US" dirty="0" smtClean="0"/>
              <a:t>)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Classical example of queues is a queue of people waiting to pay bills.</a:t>
            </a:r>
          </a:p>
        </p:txBody>
      </p:sp>
    </p:spTree>
    <p:extLst>
      <p:ext uri="{BB962C8B-B14F-4D97-AF65-F5344CB8AC3E}">
        <p14:creationId xmlns:p14="http://schemas.microsoft.com/office/powerpoint/2010/main" val="1374455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925" y="141288"/>
            <a:ext cx="11352362" cy="698500"/>
          </a:xfrm>
        </p:spPr>
        <p:txBody>
          <a:bodyPr/>
          <a:lstStyle/>
          <a:p>
            <a:r>
              <a:rPr lang="en-US" altLang="en-US" sz="3600" dirty="0" smtClean="0"/>
              <a:t>Queue ADT in different OOPLs</a:t>
            </a:r>
          </a:p>
        </p:txBody>
      </p:sp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08104"/>
              </p:ext>
            </p:extLst>
          </p:nvPr>
        </p:nvGraphicFramePr>
        <p:xfrm>
          <a:off x="3556778" y="1363034"/>
          <a:ext cx="4810844" cy="22240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6374"/>
                <a:gridCol w="284447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OOPL</a:t>
                      </a:r>
                      <a:endParaRPr lang="en-US" sz="1800" dirty="0"/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 marL="91488" marR="9148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C++</a:t>
                      </a:r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queue</a:t>
                      </a:r>
                    </a:p>
                  </a:txBody>
                  <a:tcPr marL="91488" marR="9148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Java</a:t>
                      </a:r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Queue</a:t>
                      </a:r>
                    </a:p>
                  </a:txBody>
                  <a:tcPr marL="91488" marR="9148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C#</a:t>
                      </a:r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Queue</a:t>
                      </a:r>
                    </a:p>
                  </a:txBody>
                  <a:tcPr marL="91488" marR="9148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Python</a:t>
                      </a:r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deque</a:t>
                      </a:r>
                      <a:r>
                        <a:rPr lang="en-US" sz="1800" dirty="0" smtClean="0"/>
                        <a:t> from collections</a:t>
                      </a:r>
                      <a:endParaRPr lang="en-US" sz="1800" dirty="0"/>
                    </a:p>
                  </a:txBody>
                  <a:tcPr marL="91488" marR="9148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JavaScript</a:t>
                      </a:r>
                      <a:endParaRPr lang="en-US" sz="1800" dirty="0"/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91488" marR="91488"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778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Double-Ended Queue (</a:t>
            </a:r>
            <a:r>
              <a:rPr lang="en-US" altLang="en-US" sz="3600" dirty="0" err="1" smtClean="0"/>
              <a:t>Deque</a:t>
            </a:r>
            <a:r>
              <a:rPr lang="en-US" altLang="en-US" sz="3600" dirty="0" smtClean="0"/>
              <a:t>) ADT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079" y="949325"/>
            <a:ext cx="11266097" cy="53657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Deque</a:t>
            </a:r>
            <a:r>
              <a:rPr lang="en-US" dirty="0"/>
              <a:t> is a special q</a:t>
            </a:r>
            <a:r>
              <a:rPr lang="en-US" dirty="0" smtClean="0"/>
              <a:t>ueue</a:t>
            </a:r>
            <a:r>
              <a:rPr lang="en-US" dirty="0"/>
              <a:t>, where you can add and remove </a:t>
            </a:r>
            <a:r>
              <a:rPr lang="en-US" dirty="0" smtClean="0"/>
              <a:t>elements from </a:t>
            </a:r>
            <a:r>
              <a:rPr lang="en-US" dirty="0"/>
              <a:t>both ends of the </a:t>
            </a:r>
            <a:r>
              <a:rPr lang="en-US" dirty="0" smtClean="0"/>
              <a:t>collection</a:t>
            </a: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Common deque operations:</a:t>
            </a:r>
          </a:p>
          <a:p>
            <a:pPr lvl="1">
              <a:defRPr/>
            </a:pP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>
                <a:solidFill>
                  <a:srgbClr val="C00000"/>
                </a:solidFill>
              </a:rPr>
              <a:t> first() </a:t>
            </a:r>
            <a:r>
              <a:rPr lang="en-US" dirty="0"/>
              <a:t>– Get the element at the front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>
                <a:solidFill>
                  <a:srgbClr val="C00000"/>
                </a:solidFill>
              </a:rPr>
              <a:t> last() </a:t>
            </a:r>
            <a:r>
              <a:rPr lang="en-US" dirty="0"/>
              <a:t>– Get the element at the </a:t>
            </a:r>
            <a:r>
              <a:rPr lang="en-US" dirty="0" smtClean="0"/>
              <a:t>end</a:t>
            </a:r>
            <a:endParaRPr lang="en-US" dirty="0" smtClean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accent2"/>
                </a:solidFill>
              </a:rPr>
              <a:t>void </a:t>
            </a:r>
            <a:r>
              <a:rPr lang="en-US" dirty="0" err="1" smtClean="0">
                <a:solidFill>
                  <a:srgbClr val="C00000"/>
                </a:solidFill>
              </a:rPr>
              <a:t>addFirst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chemeClr val="accent2"/>
                </a:solidFill>
              </a:rPr>
              <a:t>E e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/>
              <a:t>– Add an </a:t>
            </a:r>
            <a:r>
              <a:rPr lang="en-US" dirty="0" smtClean="0"/>
              <a:t>element at </a:t>
            </a:r>
            <a:r>
              <a:rPr lang="en-US" dirty="0"/>
              <a:t>the front</a:t>
            </a:r>
          </a:p>
          <a:p>
            <a:pPr lvl="1">
              <a:defRPr/>
            </a:pPr>
            <a:r>
              <a:rPr lang="en-US" dirty="0">
                <a:solidFill>
                  <a:schemeClr val="accent2"/>
                </a:solidFill>
              </a:rPr>
              <a:t>void </a:t>
            </a:r>
            <a:r>
              <a:rPr lang="en-US" dirty="0" err="1" smtClean="0">
                <a:solidFill>
                  <a:srgbClr val="C00000"/>
                </a:solidFill>
              </a:rPr>
              <a:t>addLast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chemeClr val="accent2"/>
                </a:solidFill>
              </a:rPr>
              <a:t>E e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/>
              <a:t>– Add an </a:t>
            </a:r>
            <a:r>
              <a:rPr lang="en-US" dirty="0" smtClean="0"/>
              <a:t>element at </a:t>
            </a:r>
            <a:r>
              <a:rPr lang="en-US" dirty="0"/>
              <a:t>the </a:t>
            </a:r>
            <a:r>
              <a:rPr lang="en-US" dirty="0" smtClean="0"/>
              <a:t>end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2"/>
                </a:solidFill>
              </a:rPr>
              <a:t>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removeFirst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– Remove the </a:t>
            </a:r>
            <a:r>
              <a:rPr lang="en-US" dirty="0" smtClean="0"/>
              <a:t>element at </a:t>
            </a:r>
            <a:r>
              <a:rPr lang="en-US" dirty="0"/>
              <a:t>the </a:t>
            </a:r>
            <a:r>
              <a:rPr lang="en-US" dirty="0" smtClean="0"/>
              <a:t>front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2"/>
                </a:solidFill>
              </a:rPr>
              <a:t>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removeLast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– Remove the </a:t>
            </a:r>
            <a:r>
              <a:rPr lang="en-US" dirty="0" smtClean="0"/>
              <a:t>element at </a:t>
            </a:r>
            <a:r>
              <a:rPr lang="en-US" dirty="0"/>
              <a:t>the end</a:t>
            </a:r>
          </a:p>
          <a:p>
            <a:pPr lvl="1">
              <a:defRPr/>
            </a:pP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 smtClean="0">
                <a:solidFill>
                  <a:schemeClr val="accent2"/>
                </a:solidFill>
              </a:rPr>
              <a:t>oolean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isEmpty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– Return true if the 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empty</a:t>
            </a:r>
          </a:p>
          <a:p>
            <a:pPr lvl="1">
              <a:defRPr/>
            </a:pP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 err="1" smtClean="0">
                <a:solidFill>
                  <a:schemeClr val="accent2"/>
                </a:solidFill>
              </a:rPr>
              <a:t>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size() </a:t>
            </a:r>
            <a:r>
              <a:rPr lang="en-US" dirty="0"/>
              <a:t>– Return </a:t>
            </a:r>
            <a:r>
              <a:rPr lang="en-US" dirty="0" smtClean="0"/>
              <a:t>the number of elements in the </a:t>
            </a:r>
            <a:r>
              <a:rPr lang="en-US" dirty="0" err="1" smtClean="0"/>
              <a:t>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85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How do we implement the </a:t>
            </a:r>
            <a:r>
              <a:rPr lang="en-US" altLang="en-US" sz="3600" dirty="0" err="1" smtClean="0"/>
              <a:t>Deque</a:t>
            </a:r>
            <a:r>
              <a:rPr lang="en-US" altLang="en-US" sz="3600" dirty="0" smtClean="0"/>
              <a:t> ADT?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562" y="949325"/>
            <a:ext cx="11309229" cy="4967288"/>
          </a:xfrm>
        </p:spPr>
        <p:txBody>
          <a:bodyPr/>
          <a:lstStyle/>
          <a:p>
            <a:r>
              <a:rPr lang="en-US" altLang="en-US" dirty="0" smtClean="0"/>
              <a:t>2 ways to implement a </a:t>
            </a:r>
            <a:r>
              <a:rPr lang="en-US" altLang="en-US" dirty="0" err="1" smtClean="0"/>
              <a:t>deque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Using an array</a:t>
            </a:r>
          </a:p>
          <a:p>
            <a:pPr lvl="1"/>
            <a:r>
              <a:rPr lang="en-US" altLang="en-US" dirty="0" smtClean="0"/>
              <a:t>Using a </a:t>
            </a:r>
            <a:r>
              <a:rPr lang="en-US" altLang="en-US" dirty="0" smtClean="0">
                <a:solidFill>
                  <a:srgbClr val="FF0000"/>
                </a:solidFill>
              </a:rPr>
              <a:t>doubly </a:t>
            </a:r>
            <a:r>
              <a:rPr lang="en-US" altLang="en-US" dirty="0" smtClean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3156038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Deque</a:t>
            </a:r>
            <a:r>
              <a:rPr lang="en-US" altLang="en-US" sz="3600" dirty="0" smtClean="0"/>
              <a:t> ADT &amp; </a:t>
            </a:r>
            <a:r>
              <a:rPr lang="en-US" altLang="en-US" sz="3600" dirty="0" err="1" smtClean="0"/>
              <a:t>LinkedDeque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Declarations</a:t>
            </a:r>
            <a:endParaRPr lang="en-US" altLang="en-US" sz="3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047" y="2544792"/>
            <a:ext cx="7380336" cy="40885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3" y="983411"/>
            <a:ext cx="4214184" cy="330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38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650" y="141288"/>
            <a:ext cx="11568022" cy="698500"/>
          </a:xfrm>
        </p:spPr>
        <p:txBody>
          <a:bodyPr/>
          <a:lstStyle/>
          <a:p>
            <a:r>
              <a:rPr lang="en-US" altLang="en-US" sz="3600" dirty="0" err="1" smtClean="0"/>
              <a:t>Deque</a:t>
            </a:r>
            <a:r>
              <a:rPr lang="en-US" altLang="en-US" sz="3600" dirty="0" smtClean="0"/>
              <a:t> ADT in different OOPLs</a:t>
            </a:r>
          </a:p>
        </p:txBody>
      </p:sp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05086"/>
              </p:ext>
            </p:extLst>
          </p:nvPr>
        </p:nvGraphicFramePr>
        <p:xfrm>
          <a:off x="3416060" y="1311275"/>
          <a:ext cx="4675517" cy="22240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0778"/>
                <a:gridCol w="2984739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OOPL</a:t>
                      </a:r>
                      <a:endParaRPr lang="en-US" sz="1800" dirty="0"/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 marL="91488" marR="9148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C++</a:t>
                      </a:r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deque</a:t>
                      </a:r>
                    </a:p>
                  </a:txBody>
                  <a:tcPr marL="91488" marR="9148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Java</a:t>
                      </a:r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Deque</a:t>
                      </a:r>
                    </a:p>
                  </a:txBody>
                  <a:tcPr marL="91488" marR="9148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C#</a:t>
                      </a:r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L="91488" marR="9148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Python</a:t>
                      </a:r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deque</a:t>
                      </a:r>
                      <a:r>
                        <a:rPr lang="en-US" sz="1800" dirty="0" smtClean="0"/>
                        <a:t> from collections</a:t>
                      </a:r>
                      <a:endParaRPr lang="en-US" sz="1800" dirty="0"/>
                    </a:p>
                  </a:txBody>
                  <a:tcPr marL="91488" marR="91488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JavaScript</a:t>
                      </a:r>
                      <a:endParaRPr lang="en-US" sz="1800" dirty="0"/>
                    </a:p>
                  </a:txBody>
                  <a:tcPr marL="91488" marR="91488" marT="45700" marB="4570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88" marR="91488"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032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Applications of Queues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6596" y="949325"/>
            <a:ext cx="11171207" cy="5405438"/>
          </a:xfrm>
          <a:noFill/>
        </p:spPr>
        <p:txBody>
          <a:bodyPr/>
          <a:lstStyle/>
          <a:p>
            <a:pPr marL="457200" indent="-457200"/>
            <a:r>
              <a:rPr lang="en-US" altLang="en-US" b="1" dirty="0">
                <a:solidFill>
                  <a:schemeClr val="accent2"/>
                </a:solidFill>
              </a:rPr>
              <a:t>File servers</a:t>
            </a:r>
            <a:r>
              <a:rPr lang="en-US" altLang="en-US" dirty="0">
                <a:solidFill>
                  <a:schemeClr val="accent2"/>
                </a:solidFill>
              </a:rPr>
              <a:t>:</a:t>
            </a:r>
            <a:r>
              <a:rPr lang="en-US" altLang="en-US" dirty="0"/>
              <a:t> Users needing access to their files on a shared file server machine are given access on a FIFO basis</a:t>
            </a:r>
          </a:p>
          <a:p>
            <a:pPr marL="457200" indent="-457200"/>
            <a:endParaRPr lang="en-US" altLang="en-US" b="1" dirty="0">
              <a:solidFill>
                <a:schemeClr val="accent2"/>
              </a:solidFill>
            </a:endParaRPr>
          </a:p>
          <a:p>
            <a:pPr marL="457200" indent="-457200"/>
            <a:r>
              <a:rPr lang="en-US" altLang="en-US" b="1" dirty="0">
                <a:solidFill>
                  <a:schemeClr val="accent2"/>
                </a:solidFill>
              </a:rPr>
              <a:t>Printer Queue</a:t>
            </a:r>
            <a:r>
              <a:rPr lang="en-US" altLang="en-US" dirty="0">
                <a:solidFill>
                  <a:schemeClr val="accent2"/>
                </a:solidFill>
              </a:rPr>
              <a:t>:</a:t>
            </a:r>
            <a:r>
              <a:rPr lang="en-US" altLang="en-US" dirty="0"/>
              <a:t> Jobs submitted to a printer are printed in order of arrival</a:t>
            </a:r>
          </a:p>
          <a:p>
            <a:pPr marL="457200" indent="-457200"/>
            <a:endParaRPr lang="en-US" altLang="en-US" dirty="0"/>
          </a:p>
          <a:p>
            <a:pPr marL="457200" indent="-457200"/>
            <a:r>
              <a:rPr lang="en-US" altLang="en-US" dirty="0"/>
              <a:t>Phone calls made to </a:t>
            </a:r>
            <a:r>
              <a:rPr lang="en-US" altLang="en-US" b="1" dirty="0">
                <a:solidFill>
                  <a:schemeClr val="accent2"/>
                </a:solidFill>
              </a:rPr>
              <a:t>customer service hotlines</a:t>
            </a:r>
            <a:r>
              <a:rPr lang="en-US" altLang="en-US" b="1" dirty="0"/>
              <a:t> </a:t>
            </a:r>
            <a:r>
              <a:rPr lang="en-US" altLang="en-US" dirty="0"/>
              <a:t>are usually placed in a queue</a:t>
            </a:r>
          </a:p>
        </p:txBody>
      </p:sp>
    </p:spTree>
    <p:extLst>
      <p:ext uri="{BB962C8B-B14F-4D97-AF65-F5344CB8AC3E}">
        <p14:creationId xmlns:p14="http://schemas.microsoft.com/office/powerpoint/2010/main" val="625533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2309" y="141288"/>
            <a:ext cx="11145329" cy="721354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225: Implement Stack using Queues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49570" y="862642"/>
            <a:ext cx="8574656" cy="58573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MyStack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/** Initialize your data structure here. */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MyStack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/** Push element x onto stack. */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void push(int x) {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/** Removes the element on top of the stack and returns that element. */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int pop() {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/** Get the top element. */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int top() {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/** Returns whether the stack is empty. */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bool empty() {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533400" indent="-533400"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74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092" y="141288"/>
            <a:ext cx="11136700" cy="833497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225: Implement Stack using Queues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092" y="1043796"/>
            <a:ext cx="11378240" cy="52712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If we use a </a:t>
            </a:r>
            <a:r>
              <a:rPr lang="en-US" altLang="en-US" dirty="0" err="1" smtClean="0">
                <a:solidFill>
                  <a:srgbClr val="FF0000"/>
                </a:solidFill>
              </a:rPr>
              <a:t>Deque</a:t>
            </a:r>
            <a:r>
              <a:rPr lang="en-US" altLang="en-US" dirty="0" smtClean="0"/>
              <a:t>, then things are very simple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Ex: Insert the elements: 1, 2, 3, 4, 5 in this order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dq</a:t>
            </a:r>
            <a:r>
              <a:rPr lang="en-US" altLang="en-US" dirty="0" smtClean="0"/>
              <a:t> = &lt;1, 2, 3, 4, 5&gt;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empty(): </a:t>
            </a:r>
            <a:r>
              <a:rPr lang="en-US" altLang="en-US" dirty="0" err="1" smtClean="0"/>
              <a:t>dq.empty</a:t>
            </a:r>
            <a:r>
              <a:rPr lang="en-US" altLang="en-US" dirty="0" smtClean="0"/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push(6): </a:t>
            </a:r>
            <a:r>
              <a:rPr lang="en-US" altLang="en-US" dirty="0" err="1" smtClean="0"/>
              <a:t>dq.addLast</a:t>
            </a:r>
            <a:r>
              <a:rPr lang="en-US" altLang="en-US" dirty="0" smtClean="0"/>
              <a:t>(6)-&gt;&lt;1, 2, 3, 4, 5, 6&gt;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top(): </a:t>
            </a:r>
            <a:r>
              <a:rPr lang="en-US" altLang="en-US" dirty="0" err="1" smtClean="0"/>
              <a:t>dq.last</a:t>
            </a:r>
            <a:r>
              <a:rPr lang="en-US" altLang="en-US" dirty="0" smtClean="0"/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pop(): </a:t>
            </a:r>
            <a:r>
              <a:rPr lang="en-US" altLang="en-US" dirty="0" err="1" smtClean="0"/>
              <a:t>dq.removeLast</a:t>
            </a:r>
            <a:r>
              <a:rPr lang="en-US" altLang="en-US" dirty="0" smtClean="0"/>
              <a:t>()-&gt;&lt;1, 2, 3, 4&gt;</a:t>
            </a:r>
          </a:p>
        </p:txBody>
      </p:sp>
    </p:spTree>
    <p:extLst>
      <p:ext uri="{BB962C8B-B14F-4D97-AF65-F5344CB8AC3E}">
        <p14:creationId xmlns:p14="http://schemas.microsoft.com/office/powerpoint/2010/main" val="4061737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177" y="141288"/>
            <a:ext cx="11533517" cy="954267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225: Implement Stack using Queues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85" y="1095556"/>
            <a:ext cx="11145327" cy="5219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If we use a </a:t>
            </a:r>
            <a:r>
              <a:rPr lang="en-US" altLang="en-US" dirty="0" smtClean="0">
                <a:solidFill>
                  <a:srgbClr val="FF0000"/>
                </a:solidFill>
              </a:rPr>
              <a:t>Queue</a:t>
            </a:r>
            <a:r>
              <a:rPr lang="en-US" altLang="en-US" dirty="0" smtClean="0"/>
              <a:t>, then things get a little complicated: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will make sure that the top of the stack is stored at the front of the Queue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Ex: Insert the elements: 1, 2, 3, 4, 5 in this order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push(1): Q = &lt;1&gt;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push(2): Q = &lt;2, 1&gt;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push(3): Q = &lt;3, 2, 1&gt;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push(4): Q = &lt;4, 3, 2, 1&gt;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push(5): Q = &lt;5, 4, 3, 2, 1&gt;</a:t>
            </a:r>
          </a:p>
        </p:txBody>
      </p:sp>
    </p:spTree>
    <p:extLst>
      <p:ext uri="{BB962C8B-B14F-4D97-AF65-F5344CB8AC3E}">
        <p14:creationId xmlns:p14="http://schemas.microsoft.com/office/powerpoint/2010/main" val="2064275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3297" y="141288"/>
            <a:ext cx="11455879" cy="807618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225: Implement Stack using Queues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948" y="1078302"/>
            <a:ext cx="11309228" cy="510737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If we use a </a:t>
            </a:r>
            <a:r>
              <a:rPr lang="en-US" altLang="en-US" dirty="0" smtClean="0">
                <a:solidFill>
                  <a:srgbClr val="FF0000"/>
                </a:solidFill>
              </a:rPr>
              <a:t>Queue</a:t>
            </a:r>
            <a:r>
              <a:rPr lang="en-US" altLang="en-US" dirty="0" smtClean="0"/>
              <a:t>, then things get a little complicated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Ex: Insert the elements: 1, 2, 3, 4, 5 in this order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Q = &lt;5, 4, 3, 2, 1&gt;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empty(): </a:t>
            </a:r>
            <a:r>
              <a:rPr lang="en-US" altLang="en-US" dirty="0" err="1" smtClean="0"/>
              <a:t>Q.empty</a:t>
            </a:r>
            <a:r>
              <a:rPr lang="en-US" altLang="en-US" dirty="0" smtClean="0"/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push(6): </a:t>
            </a:r>
            <a:r>
              <a:rPr lang="en-US" altLang="en-US" dirty="0" err="1" smtClean="0"/>
              <a:t>Q.add</a:t>
            </a:r>
            <a:r>
              <a:rPr lang="en-US" altLang="en-US" dirty="0" smtClean="0"/>
              <a:t>(6)-&gt; &lt;5, 4, 3, 2, 1, 6&gt; -&gt; &lt;6, 5, 4, 3, 2, 1&gt;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top(): </a:t>
            </a:r>
            <a:r>
              <a:rPr lang="en-US" altLang="en-US" dirty="0" err="1" smtClean="0"/>
              <a:t>Q.peek</a:t>
            </a:r>
            <a:r>
              <a:rPr lang="en-US" altLang="en-US" dirty="0" smtClean="0"/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pop(): </a:t>
            </a:r>
            <a:r>
              <a:rPr lang="en-US" altLang="en-US" dirty="0" err="1" smtClean="0"/>
              <a:t>Q.remove</a:t>
            </a:r>
            <a:r>
              <a:rPr lang="en-US" altLang="en-US" dirty="0" smtClean="0"/>
              <a:t>()-&gt; &lt;4, 3, 2, 1&gt;</a:t>
            </a:r>
          </a:p>
        </p:txBody>
      </p:sp>
    </p:spTree>
    <p:extLst>
      <p:ext uri="{BB962C8B-B14F-4D97-AF65-F5344CB8AC3E}">
        <p14:creationId xmlns:p14="http://schemas.microsoft.com/office/powerpoint/2010/main" val="537286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Queue ADT Concept and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694" y="3608388"/>
            <a:ext cx="11300603" cy="1657350"/>
          </a:xfrm>
          <a:noFill/>
        </p:spPr>
        <p:txBody>
          <a:bodyPr/>
          <a:lstStyle/>
          <a:p>
            <a:r>
              <a:rPr lang="en-US" altLang="en-US" dirty="0" smtClean="0"/>
              <a:t>A queue has a </a:t>
            </a:r>
            <a:r>
              <a:rPr lang="en-US" altLang="en-US" dirty="0">
                <a:solidFill>
                  <a:srgbClr val="CC3300"/>
                </a:solidFill>
              </a:rPr>
              <a:t>f</a:t>
            </a:r>
            <a:r>
              <a:rPr lang="en-US" altLang="en-US" dirty="0" smtClean="0">
                <a:solidFill>
                  <a:srgbClr val="CC3300"/>
                </a:solidFill>
              </a:rPr>
              <a:t>ront</a:t>
            </a:r>
            <a:r>
              <a:rPr lang="en-US" altLang="en-US" dirty="0" smtClean="0"/>
              <a:t> and a </a:t>
            </a:r>
            <a:r>
              <a:rPr lang="en-US" altLang="en-US" dirty="0">
                <a:solidFill>
                  <a:srgbClr val="CC3300"/>
                </a:solidFill>
              </a:rPr>
              <a:t>r</a:t>
            </a:r>
            <a:r>
              <a:rPr lang="en-US" altLang="en-US" dirty="0" smtClean="0">
                <a:solidFill>
                  <a:srgbClr val="CC3300"/>
                </a:solidFill>
              </a:rPr>
              <a:t>ear</a:t>
            </a:r>
          </a:p>
          <a:p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add</a:t>
            </a:r>
            <a:r>
              <a:rPr lang="en-US" altLang="en-US" dirty="0" smtClean="0"/>
              <a:t> operation is often called </a:t>
            </a:r>
            <a:r>
              <a:rPr lang="en-US" altLang="en-US" dirty="0" err="1">
                <a:solidFill>
                  <a:srgbClr val="CC3300"/>
                </a:solidFill>
              </a:rPr>
              <a:t>e</a:t>
            </a:r>
            <a:r>
              <a:rPr lang="en-US" altLang="en-US" dirty="0" err="1" smtClean="0">
                <a:solidFill>
                  <a:srgbClr val="CC3300"/>
                </a:solidFill>
              </a:rPr>
              <a:t>nqueue</a:t>
            </a:r>
            <a:endParaRPr lang="en-US" altLang="en-US" dirty="0" smtClean="0">
              <a:solidFill>
                <a:srgbClr val="CC3300"/>
              </a:solidFill>
            </a:endParaRPr>
          </a:p>
          <a:p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remove</a:t>
            </a:r>
            <a:r>
              <a:rPr lang="en-US" altLang="en-US" dirty="0" smtClean="0"/>
              <a:t> operation is often called </a:t>
            </a:r>
            <a:r>
              <a:rPr lang="en-US" altLang="en-US" dirty="0" err="1">
                <a:solidFill>
                  <a:srgbClr val="CC3300"/>
                </a:solidFill>
              </a:rPr>
              <a:t>d</a:t>
            </a:r>
            <a:r>
              <a:rPr lang="en-US" altLang="en-US" dirty="0" err="1" smtClean="0">
                <a:solidFill>
                  <a:srgbClr val="CC3300"/>
                </a:solidFill>
              </a:rPr>
              <a:t>equeue</a:t>
            </a:r>
            <a:endParaRPr lang="en-US" altLang="en-US" dirty="0" smtClean="0">
              <a:solidFill>
                <a:srgbClr val="CC3300"/>
              </a:solidFill>
            </a:endParaRP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 rot="60088">
            <a:off x="3735389" y="1516063"/>
            <a:ext cx="446087" cy="1058862"/>
            <a:chOff x="1091" y="803"/>
            <a:chExt cx="182" cy="463"/>
          </a:xfrm>
        </p:grpSpPr>
        <p:sp>
          <p:nvSpPr>
            <p:cNvPr id="5172" name="Line 5"/>
            <p:cNvSpPr>
              <a:spLocks noChangeShapeType="1"/>
            </p:cNvSpPr>
            <p:nvPr/>
          </p:nvSpPr>
          <p:spPr bwMode="auto">
            <a:xfrm flipV="1">
              <a:off x="1091" y="1015"/>
              <a:ext cx="99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Line 6"/>
            <p:cNvSpPr>
              <a:spLocks noChangeShapeType="1"/>
            </p:cNvSpPr>
            <p:nvPr/>
          </p:nvSpPr>
          <p:spPr bwMode="auto">
            <a:xfrm>
              <a:off x="1182" y="93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Oval 7"/>
            <p:cNvSpPr>
              <a:spLocks noChangeArrowheads="1"/>
            </p:cNvSpPr>
            <p:nvPr/>
          </p:nvSpPr>
          <p:spPr bwMode="auto">
            <a:xfrm>
              <a:off x="1145" y="803"/>
              <a:ext cx="90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75" name="Line 8"/>
            <p:cNvSpPr>
              <a:spLocks noChangeShapeType="1"/>
            </p:cNvSpPr>
            <p:nvPr/>
          </p:nvSpPr>
          <p:spPr bwMode="auto">
            <a:xfrm>
              <a:off x="1190" y="1016"/>
              <a:ext cx="83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Line 9"/>
            <p:cNvSpPr>
              <a:spLocks noChangeShapeType="1"/>
            </p:cNvSpPr>
            <p:nvPr/>
          </p:nvSpPr>
          <p:spPr bwMode="auto">
            <a:xfrm flipH="1">
              <a:off x="1106" y="1197"/>
              <a:ext cx="76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Line 10"/>
            <p:cNvSpPr>
              <a:spLocks noChangeShapeType="1"/>
            </p:cNvSpPr>
            <p:nvPr/>
          </p:nvSpPr>
          <p:spPr bwMode="auto">
            <a:xfrm>
              <a:off x="1175" y="1205"/>
              <a:ext cx="76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11"/>
          <p:cNvGrpSpPr>
            <a:grpSpLocks/>
          </p:cNvGrpSpPr>
          <p:nvPr/>
        </p:nvGrpSpPr>
        <p:grpSpPr bwMode="auto">
          <a:xfrm>
            <a:off x="4265614" y="1517651"/>
            <a:ext cx="446087" cy="1058863"/>
            <a:chOff x="1091" y="803"/>
            <a:chExt cx="182" cy="463"/>
          </a:xfrm>
        </p:grpSpPr>
        <p:sp>
          <p:nvSpPr>
            <p:cNvPr id="5166" name="Line 12"/>
            <p:cNvSpPr>
              <a:spLocks noChangeShapeType="1"/>
            </p:cNvSpPr>
            <p:nvPr/>
          </p:nvSpPr>
          <p:spPr bwMode="auto">
            <a:xfrm flipV="1">
              <a:off x="1091" y="1015"/>
              <a:ext cx="99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Line 13"/>
            <p:cNvSpPr>
              <a:spLocks noChangeShapeType="1"/>
            </p:cNvSpPr>
            <p:nvPr/>
          </p:nvSpPr>
          <p:spPr bwMode="auto">
            <a:xfrm>
              <a:off x="1182" y="93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Oval 14"/>
            <p:cNvSpPr>
              <a:spLocks noChangeArrowheads="1"/>
            </p:cNvSpPr>
            <p:nvPr/>
          </p:nvSpPr>
          <p:spPr bwMode="auto">
            <a:xfrm>
              <a:off x="1145" y="803"/>
              <a:ext cx="90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69" name="Line 15"/>
            <p:cNvSpPr>
              <a:spLocks noChangeShapeType="1"/>
            </p:cNvSpPr>
            <p:nvPr/>
          </p:nvSpPr>
          <p:spPr bwMode="auto">
            <a:xfrm>
              <a:off x="1190" y="1016"/>
              <a:ext cx="83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Line 16"/>
            <p:cNvSpPr>
              <a:spLocks noChangeShapeType="1"/>
            </p:cNvSpPr>
            <p:nvPr/>
          </p:nvSpPr>
          <p:spPr bwMode="auto">
            <a:xfrm flipH="1">
              <a:off x="1106" y="1197"/>
              <a:ext cx="76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Line 17"/>
            <p:cNvSpPr>
              <a:spLocks noChangeShapeType="1"/>
            </p:cNvSpPr>
            <p:nvPr/>
          </p:nvSpPr>
          <p:spPr bwMode="auto">
            <a:xfrm>
              <a:off x="1175" y="1205"/>
              <a:ext cx="76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18"/>
          <p:cNvGrpSpPr>
            <a:grpSpLocks/>
          </p:cNvGrpSpPr>
          <p:nvPr/>
        </p:nvGrpSpPr>
        <p:grpSpPr bwMode="auto">
          <a:xfrm>
            <a:off x="4783139" y="1493838"/>
            <a:ext cx="446087" cy="1058862"/>
            <a:chOff x="1091" y="803"/>
            <a:chExt cx="182" cy="463"/>
          </a:xfrm>
        </p:grpSpPr>
        <p:sp>
          <p:nvSpPr>
            <p:cNvPr id="5160" name="Line 19"/>
            <p:cNvSpPr>
              <a:spLocks noChangeShapeType="1"/>
            </p:cNvSpPr>
            <p:nvPr/>
          </p:nvSpPr>
          <p:spPr bwMode="auto">
            <a:xfrm flipV="1">
              <a:off x="1091" y="1015"/>
              <a:ext cx="99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Line 20"/>
            <p:cNvSpPr>
              <a:spLocks noChangeShapeType="1"/>
            </p:cNvSpPr>
            <p:nvPr/>
          </p:nvSpPr>
          <p:spPr bwMode="auto">
            <a:xfrm>
              <a:off x="1182" y="93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Oval 21"/>
            <p:cNvSpPr>
              <a:spLocks noChangeArrowheads="1"/>
            </p:cNvSpPr>
            <p:nvPr/>
          </p:nvSpPr>
          <p:spPr bwMode="auto">
            <a:xfrm>
              <a:off x="1145" y="803"/>
              <a:ext cx="90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63" name="Line 22"/>
            <p:cNvSpPr>
              <a:spLocks noChangeShapeType="1"/>
            </p:cNvSpPr>
            <p:nvPr/>
          </p:nvSpPr>
          <p:spPr bwMode="auto">
            <a:xfrm>
              <a:off x="1190" y="1016"/>
              <a:ext cx="83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Line 23"/>
            <p:cNvSpPr>
              <a:spLocks noChangeShapeType="1"/>
            </p:cNvSpPr>
            <p:nvPr/>
          </p:nvSpPr>
          <p:spPr bwMode="auto">
            <a:xfrm flipH="1">
              <a:off x="1106" y="1197"/>
              <a:ext cx="76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Line 24"/>
            <p:cNvSpPr>
              <a:spLocks noChangeShapeType="1"/>
            </p:cNvSpPr>
            <p:nvPr/>
          </p:nvSpPr>
          <p:spPr bwMode="auto">
            <a:xfrm>
              <a:off x="1175" y="1205"/>
              <a:ext cx="76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7" name="Group 25"/>
          <p:cNvGrpSpPr>
            <a:grpSpLocks/>
          </p:cNvGrpSpPr>
          <p:nvPr/>
        </p:nvGrpSpPr>
        <p:grpSpPr bwMode="auto">
          <a:xfrm>
            <a:off x="5310189" y="1481138"/>
            <a:ext cx="446087" cy="1058862"/>
            <a:chOff x="1091" y="803"/>
            <a:chExt cx="182" cy="463"/>
          </a:xfrm>
        </p:grpSpPr>
        <p:sp>
          <p:nvSpPr>
            <p:cNvPr id="5154" name="Line 26"/>
            <p:cNvSpPr>
              <a:spLocks noChangeShapeType="1"/>
            </p:cNvSpPr>
            <p:nvPr/>
          </p:nvSpPr>
          <p:spPr bwMode="auto">
            <a:xfrm flipV="1">
              <a:off x="1091" y="1015"/>
              <a:ext cx="99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Line 27"/>
            <p:cNvSpPr>
              <a:spLocks noChangeShapeType="1"/>
            </p:cNvSpPr>
            <p:nvPr/>
          </p:nvSpPr>
          <p:spPr bwMode="auto">
            <a:xfrm>
              <a:off x="1182" y="93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Oval 28"/>
            <p:cNvSpPr>
              <a:spLocks noChangeArrowheads="1"/>
            </p:cNvSpPr>
            <p:nvPr/>
          </p:nvSpPr>
          <p:spPr bwMode="auto">
            <a:xfrm>
              <a:off x="1145" y="803"/>
              <a:ext cx="90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57" name="Line 29"/>
            <p:cNvSpPr>
              <a:spLocks noChangeShapeType="1"/>
            </p:cNvSpPr>
            <p:nvPr/>
          </p:nvSpPr>
          <p:spPr bwMode="auto">
            <a:xfrm>
              <a:off x="1190" y="1016"/>
              <a:ext cx="83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Line 30"/>
            <p:cNvSpPr>
              <a:spLocks noChangeShapeType="1"/>
            </p:cNvSpPr>
            <p:nvPr/>
          </p:nvSpPr>
          <p:spPr bwMode="auto">
            <a:xfrm flipH="1">
              <a:off x="1106" y="1197"/>
              <a:ext cx="76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Line 31"/>
            <p:cNvSpPr>
              <a:spLocks noChangeShapeType="1"/>
            </p:cNvSpPr>
            <p:nvPr/>
          </p:nvSpPr>
          <p:spPr bwMode="auto">
            <a:xfrm>
              <a:off x="1175" y="1205"/>
              <a:ext cx="76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32"/>
          <p:cNvGrpSpPr>
            <a:grpSpLocks/>
          </p:cNvGrpSpPr>
          <p:nvPr/>
        </p:nvGrpSpPr>
        <p:grpSpPr bwMode="auto">
          <a:xfrm>
            <a:off x="5829300" y="1481138"/>
            <a:ext cx="446088" cy="1058862"/>
            <a:chOff x="1091" y="803"/>
            <a:chExt cx="182" cy="463"/>
          </a:xfrm>
        </p:grpSpPr>
        <p:sp>
          <p:nvSpPr>
            <p:cNvPr id="5148" name="Line 33"/>
            <p:cNvSpPr>
              <a:spLocks noChangeShapeType="1"/>
            </p:cNvSpPr>
            <p:nvPr/>
          </p:nvSpPr>
          <p:spPr bwMode="auto">
            <a:xfrm flipV="1">
              <a:off x="1091" y="1015"/>
              <a:ext cx="99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34"/>
            <p:cNvSpPr>
              <a:spLocks noChangeShapeType="1"/>
            </p:cNvSpPr>
            <p:nvPr/>
          </p:nvSpPr>
          <p:spPr bwMode="auto">
            <a:xfrm>
              <a:off x="1182" y="93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Oval 35"/>
            <p:cNvSpPr>
              <a:spLocks noChangeArrowheads="1"/>
            </p:cNvSpPr>
            <p:nvPr/>
          </p:nvSpPr>
          <p:spPr bwMode="auto">
            <a:xfrm>
              <a:off x="1145" y="803"/>
              <a:ext cx="90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51" name="Line 36"/>
            <p:cNvSpPr>
              <a:spLocks noChangeShapeType="1"/>
            </p:cNvSpPr>
            <p:nvPr/>
          </p:nvSpPr>
          <p:spPr bwMode="auto">
            <a:xfrm>
              <a:off x="1190" y="1016"/>
              <a:ext cx="83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37"/>
            <p:cNvSpPr>
              <a:spLocks noChangeShapeType="1"/>
            </p:cNvSpPr>
            <p:nvPr/>
          </p:nvSpPr>
          <p:spPr bwMode="auto">
            <a:xfrm flipH="1">
              <a:off x="1106" y="1197"/>
              <a:ext cx="76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Line 38"/>
            <p:cNvSpPr>
              <a:spLocks noChangeShapeType="1"/>
            </p:cNvSpPr>
            <p:nvPr/>
          </p:nvSpPr>
          <p:spPr bwMode="auto">
            <a:xfrm>
              <a:off x="1175" y="1205"/>
              <a:ext cx="76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39"/>
          <p:cNvGrpSpPr>
            <a:grpSpLocks/>
          </p:cNvGrpSpPr>
          <p:nvPr/>
        </p:nvGrpSpPr>
        <p:grpSpPr bwMode="auto">
          <a:xfrm>
            <a:off x="6370639" y="1468438"/>
            <a:ext cx="446087" cy="1058862"/>
            <a:chOff x="1091" y="803"/>
            <a:chExt cx="182" cy="463"/>
          </a:xfrm>
        </p:grpSpPr>
        <p:sp>
          <p:nvSpPr>
            <p:cNvPr id="5142" name="Line 40"/>
            <p:cNvSpPr>
              <a:spLocks noChangeShapeType="1"/>
            </p:cNvSpPr>
            <p:nvPr/>
          </p:nvSpPr>
          <p:spPr bwMode="auto">
            <a:xfrm flipV="1">
              <a:off x="1091" y="1015"/>
              <a:ext cx="99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41"/>
            <p:cNvSpPr>
              <a:spLocks noChangeShapeType="1"/>
            </p:cNvSpPr>
            <p:nvPr/>
          </p:nvSpPr>
          <p:spPr bwMode="auto">
            <a:xfrm>
              <a:off x="1182" y="93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Oval 42"/>
            <p:cNvSpPr>
              <a:spLocks noChangeArrowheads="1"/>
            </p:cNvSpPr>
            <p:nvPr/>
          </p:nvSpPr>
          <p:spPr bwMode="auto">
            <a:xfrm>
              <a:off x="1145" y="803"/>
              <a:ext cx="90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45" name="Line 43"/>
            <p:cNvSpPr>
              <a:spLocks noChangeShapeType="1"/>
            </p:cNvSpPr>
            <p:nvPr/>
          </p:nvSpPr>
          <p:spPr bwMode="auto">
            <a:xfrm>
              <a:off x="1190" y="1016"/>
              <a:ext cx="83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44"/>
            <p:cNvSpPr>
              <a:spLocks noChangeShapeType="1"/>
            </p:cNvSpPr>
            <p:nvPr/>
          </p:nvSpPr>
          <p:spPr bwMode="auto">
            <a:xfrm flipH="1">
              <a:off x="1106" y="1197"/>
              <a:ext cx="76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45"/>
            <p:cNvSpPr>
              <a:spLocks noChangeShapeType="1"/>
            </p:cNvSpPr>
            <p:nvPr/>
          </p:nvSpPr>
          <p:spPr bwMode="auto">
            <a:xfrm>
              <a:off x="1175" y="1205"/>
              <a:ext cx="76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46"/>
          <p:cNvGrpSpPr>
            <a:grpSpLocks/>
          </p:cNvGrpSpPr>
          <p:nvPr/>
        </p:nvGrpSpPr>
        <p:grpSpPr bwMode="auto">
          <a:xfrm>
            <a:off x="6935789" y="1481138"/>
            <a:ext cx="446087" cy="1058862"/>
            <a:chOff x="1091" y="803"/>
            <a:chExt cx="182" cy="463"/>
          </a:xfrm>
        </p:grpSpPr>
        <p:sp>
          <p:nvSpPr>
            <p:cNvPr id="5136" name="Line 47"/>
            <p:cNvSpPr>
              <a:spLocks noChangeShapeType="1"/>
            </p:cNvSpPr>
            <p:nvPr/>
          </p:nvSpPr>
          <p:spPr bwMode="auto">
            <a:xfrm flipV="1">
              <a:off x="1091" y="1015"/>
              <a:ext cx="99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48"/>
            <p:cNvSpPr>
              <a:spLocks noChangeShapeType="1"/>
            </p:cNvSpPr>
            <p:nvPr/>
          </p:nvSpPr>
          <p:spPr bwMode="auto">
            <a:xfrm>
              <a:off x="1182" y="93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Oval 49"/>
            <p:cNvSpPr>
              <a:spLocks noChangeArrowheads="1"/>
            </p:cNvSpPr>
            <p:nvPr/>
          </p:nvSpPr>
          <p:spPr bwMode="auto">
            <a:xfrm>
              <a:off x="1145" y="803"/>
              <a:ext cx="90" cy="1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39" name="Line 50"/>
            <p:cNvSpPr>
              <a:spLocks noChangeShapeType="1"/>
            </p:cNvSpPr>
            <p:nvPr/>
          </p:nvSpPr>
          <p:spPr bwMode="auto">
            <a:xfrm>
              <a:off x="1190" y="1016"/>
              <a:ext cx="83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51"/>
            <p:cNvSpPr>
              <a:spLocks noChangeShapeType="1"/>
            </p:cNvSpPr>
            <p:nvPr/>
          </p:nvSpPr>
          <p:spPr bwMode="auto">
            <a:xfrm flipH="1">
              <a:off x="1106" y="1197"/>
              <a:ext cx="76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52"/>
            <p:cNvSpPr>
              <a:spLocks noChangeShapeType="1"/>
            </p:cNvSpPr>
            <p:nvPr/>
          </p:nvSpPr>
          <p:spPr bwMode="auto">
            <a:xfrm>
              <a:off x="1175" y="1205"/>
              <a:ext cx="76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Line 53"/>
          <p:cNvSpPr>
            <a:spLocks noChangeShapeType="1"/>
          </p:cNvSpPr>
          <p:nvPr/>
        </p:nvSpPr>
        <p:spPr bwMode="auto">
          <a:xfrm flipH="1" flipV="1">
            <a:off x="2868614" y="1963739"/>
            <a:ext cx="890587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Text Box 54"/>
          <p:cNvSpPr txBox="1">
            <a:spLocks noChangeArrowheads="1"/>
          </p:cNvSpPr>
          <p:nvPr/>
        </p:nvSpPr>
        <p:spPr bwMode="auto">
          <a:xfrm>
            <a:off x="1487579" y="2191182"/>
            <a:ext cx="26940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Front</a:t>
            </a:r>
            <a:r>
              <a:rPr lang="en-US" altLang="en-US" sz="1800" b="1" dirty="0">
                <a:latin typeface="Times New Roman" panose="02020603050405020304" pitchFamily="18" charset="0"/>
              </a:rPr>
              <a:t> of the queue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Next person to be served</a:t>
            </a:r>
          </a:p>
        </p:txBody>
      </p:sp>
      <p:sp>
        <p:nvSpPr>
          <p:cNvPr id="5133" name="Line 55"/>
          <p:cNvSpPr>
            <a:spLocks noChangeShapeType="1"/>
          </p:cNvSpPr>
          <p:nvPr/>
        </p:nvSpPr>
        <p:spPr bwMode="auto">
          <a:xfrm flipH="1">
            <a:off x="7478713" y="1962150"/>
            <a:ext cx="117951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56"/>
          <p:cNvSpPr txBox="1">
            <a:spLocks noChangeArrowheads="1"/>
          </p:cNvSpPr>
          <p:nvPr/>
        </p:nvSpPr>
        <p:spPr bwMode="auto">
          <a:xfrm>
            <a:off x="7270751" y="1931989"/>
            <a:ext cx="37451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Rear</a:t>
            </a:r>
            <a:r>
              <a:rPr lang="en-US" altLang="en-US" sz="1800" b="1" dirty="0">
                <a:latin typeface="Times New Roman" panose="02020603050405020304" pitchFamily="18" charset="0"/>
              </a:rPr>
              <a:t> of the queue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Next person will join the queue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from the rear</a:t>
            </a:r>
          </a:p>
        </p:txBody>
      </p:sp>
      <p:sp>
        <p:nvSpPr>
          <p:cNvPr id="5135" name="Text Box 57"/>
          <p:cNvSpPr txBox="1">
            <a:spLocks noChangeArrowheads="1"/>
          </p:cNvSpPr>
          <p:nvPr/>
        </p:nvSpPr>
        <p:spPr bwMode="auto">
          <a:xfrm>
            <a:off x="3894138" y="1017588"/>
            <a:ext cx="366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Queue of people waiting to pay bills</a:t>
            </a:r>
          </a:p>
        </p:txBody>
      </p:sp>
    </p:spTree>
    <p:extLst>
      <p:ext uri="{BB962C8B-B14F-4D97-AF65-F5344CB8AC3E}">
        <p14:creationId xmlns:p14="http://schemas.microsoft.com/office/powerpoint/2010/main" val="1800245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3297" y="236179"/>
            <a:ext cx="11455879" cy="669595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232</a:t>
            </a:r>
            <a:r>
              <a:rPr lang="en-US" altLang="en-US" sz="3600" dirty="0"/>
              <a:t>: Implement Queue using Stacks</a:t>
            </a:r>
            <a:endParaRPr lang="en-US" altLang="en-US" sz="36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97215" y="2907103"/>
            <a:ext cx="4511615" cy="31745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MyQueue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MyQueue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public void push(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x) {}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pop() {}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peek() {}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empty() {}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948" y="1112808"/>
            <a:ext cx="11309228" cy="14319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Implement a first in first out (FIFO) queue using only two stacks. The implemented queue should support all the functions of a normal queue (push, peek, pop, and </a:t>
            </a:r>
            <a:r>
              <a:rPr lang="en-US" altLang="en-US"/>
              <a:t>empty</a:t>
            </a:r>
            <a:r>
              <a:rPr lang="en-US" altLang="en-US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685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22" y="141288"/>
            <a:ext cx="11024559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239</a:t>
            </a:r>
            <a:r>
              <a:rPr lang="en-US" altLang="en-US" sz="3600" dirty="0"/>
              <a:t>: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Sliding Window </a:t>
            </a:r>
            <a:r>
              <a:rPr lang="en-US" altLang="en-US" sz="3600" dirty="0" smtClean="0"/>
              <a:t>Maximum (</a:t>
            </a:r>
            <a:r>
              <a:rPr lang="en-US" altLang="en-US" sz="3600" dirty="0" err="1" smtClean="0"/>
              <a:t>Deqeue</a:t>
            </a:r>
            <a:r>
              <a:rPr lang="en-US" altLang="en-US" sz="3600" dirty="0" smtClean="0"/>
              <a:t>)</a:t>
            </a: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379562" y="839789"/>
            <a:ext cx="11464506" cy="250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You are given an array of integers </a:t>
            </a:r>
            <a:r>
              <a:rPr lang="en-US" altLang="en-US" dirty="0" err="1"/>
              <a:t>nums</a:t>
            </a:r>
            <a:r>
              <a:rPr lang="en-US" altLang="en-US" dirty="0"/>
              <a:t>, there is a sliding window of size k which is moving from the very left of the array to the very right. You can only see the k numbers in the window. Each time the sliding window moves right by one position.</a:t>
            </a:r>
          </a:p>
          <a:p>
            <a:r>
              <a:rPr lang="en-US" altLang="en-US" dirty="0" smtClean="0"/>
              <a:t>Return </a:t>
            </a:r>
            <a:r>
              <a:rPr lang="en-US" altLang="en-US" dirty="0"/>
              <a:t>the max sliding window.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83" y="3349130"/>
            <a:ext cx="3721857" cy="33331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855" y="3349129"/>
            <a:ext cx="3399946" cy="1531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855" y="5038883"/>
            <a:ext cx="3418376" cy="16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38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Queue ADT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078" y="949325"/>
            <a:ext cx="11266099" cy="53657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rgbClr val="CC3300"/>
                </a:solidFill>
              </a:rPr>
              <a:t>Queue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 container </a:t>
            </a:r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>
                <a:solidFill>
                  <a:schemeClr val="accent2"/>
                </a:solidFill>
              </a:rPr>
              <a:t>which all additions are made at one end </a:t>
            </a:r>
            <a:r>
              <a:rPr lang="en-US" dirty="0"/>
              <a:t>called the</a:t>
            </a:r>
            <a:r>
              <a:rPr lang="en-US" dirty="0">
                <a:solidFill>
                  <a:schemeClr val="accent2"/>
                </a:solidFill>
              </a:rPr>
              <a:t> rear </a:t>
            </a:r>
            <a:r>
              <a:rPr lang="en-US" dirty="0"/>
              <a:t>of the queue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C3300"/>
                </a:solidFill>
              </a:rPr>
              <a:t>all deletions are made from the other end </a:t>
            </a:r>
            <a:r>
              <a:rPr lang="en-US" dirty="0"/>
              <a:t>called the</a:t>
            </a:r>
            <a:r>
              <a:rPr lang="en-US" dirty="0">
                <a:solidFill>
                  <a:srgbClr val="CC3300"/>
                </a:solidFill>
              </a:rPr>
              <a:t> front </a:t>
            </a:r>
            <a:r>
              <a:rPr lang="en-US" dirty="0"/>
              <a:t>of the queue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Common </a:t>
            </a:r>
            <a:r>
              <a:rPr lang="en-US" dirty="0" smtClean="0"/>
              <a:t>Queue operations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rgbClr val="C00000"/>
                </a:solidFill>
              </a:rPr>
              <a:t>front() </a:t>
            </a:r>
            <a:r>
              <a:rPr lang="en-US" dirty="0"/>
              <a:t>– Return the element at the front w/o removing</a:t>
            </a:r>
          </a:p>
          <a:p>
            <a:pPr lvl="1">
              <a:defRPr/>
            </a:pPr>
            <a:r>
              <a:rPr lang="en-US" dirty="0">
                <a:solidFill>
                  <a:schemeClr val="accent2"/>
                </a:solidFill>
              </a:rPr>
              <a:t>void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enqueue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chemeClr val="accent2"/>
                </a:solidFill>
              </a:rPr>
              <a:t>E e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/>
              <a:t>– Add the </a:t>
            </a:r>
            <a:r>
              <a:rPr lang="en-US" dirty="0" smtClean="0"/>
              <a:t>element to </a:t>
            </a:r>
            <a:r>
              <a:rPr lang="en-US" dirty="0"/>
              <a:t>the end of the Q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2"/>
                </a:solidFill>
              </a:rPr>
              <a:t>E </a:t>
            </a:r>
            <a:r>
              <a:rPr lang="en-US" dirty="0" err="1" smtClean="0">
                <a:solidFill>
                  <a:srgbClr val="C00000"/>
                </a:solidFill>
              </a:rPr>
              <a:t>dequeue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– Remove &amp; return the </a:t>
            </a:r>
            <a:r>
              <a:rPr lang="en-US" dirty="0" smtClean="0"/>
              <a:t>element at </a:t>
            </a:r>
            <a:r>
              <a:rPr lang="en-US" dirty="0"/>
              <a:t>the front</a:t>
            </a:r>
          </a:p>
          <a:p>
            <a:pPr lvl="1">
              <a:defRPr/>
            </a:pPr>
            <a:r>
              <a:rPr lang="en-US" dirty="0" err="1">
                <a:solidFill>
                  <a:schemeClr val="accent2"/>
                </a:solidFill>
              </a:rPr>
              <a:t>boolean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isEmpty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– Return true if the Q is empty</a:t>
            </a:r>
          </a:p>
          <a:p>
            <a:pPr lvl="1">
              <a:defRPr/>
            </a:pPr>
            <a:r>
              <a:rPr lang="en-US" dirty="0" err="1">
                <a:solidFill>
                  <a:schemeClr val="accent2"/>
                </a:solidFill>
              </a:rPr>
              <a:t>boolean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isFull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– Return true if the Q is </a:t>
            </a:r>
            <a:r>
              <a:rPr lang="en-US" dirty="0" smtClean="0"/>
              <a:t>full</a:t>
            </a:r>
          </a:p>
          <a:p>
            <a:pPr lvl="1">
              <a:defRPr/>
            </a:pP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 err="1" smtClean="0">
                <a:solidFill>
                  <a:schemeClr val="accent2"/>
                </a:solidFill>
              </a:rPr>
              <a:t>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size() </a:t>
            </a:r>
            <a:r>
              <a:rPr lang="en-US" dirty="0"/>
              <a:t>– </a:t>
            </a:r>
            <a:r>
              <a:rPr lang="en-US" dirty="0" smtClean="0"/>
              <a:t>Return the number of elements in the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41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8664" y="295276"/>
            <a:ext cx="8218487" cy="487363"/>
          </a:xfrm>
        </p:spPr>
        <p:txBody>
          <a:bodyPr/>
          <a:lstStyle/>
          <a:p>
            <a:r>
              <a:rPr lang="en-US" altLang="en-US" sz="3600" dirty="0" smtClean="0"/>
              <a:t>Queue ADT Usage Example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714500" y="985839"/>
            <a:ext cx="8763000" cy="5432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Queue&lt;Integer&gt; Q = new Queue&lt;&gt;();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Q.isEmpty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(“Queue is empty”);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Q empty now</a:t>
            </a:r>
          </a:p>
          <a:p>
            <a:pPr marL="533400" indent="-533400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// 49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// 49, 23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(“Front of the Q is: ”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prints 49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// 23, 44</a:t>
            </a:r>
          </a:p>
          <a:p>
            <a:pPr marL="533400" indent="-53340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// 23, 44, 22</a:t>
            </a:r>
          </a:p>
          <a:p>
            <a:pPr marL="533400" indent="-533400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(“Front of the Q is: ”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prints 23</a:t>
            </a:r>
          </a:p>
          <a:p>
            <a:pPr marL="533400" indent="-53340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(“Front of the Q is: ”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prints 44</a:t>
            </a:r>
          </a:p>
          <a:p>
            <a:pPr marL="533400" indent="-53340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(“Front of the Q is: ”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prints 22.</a:t>
            </a:r>
          </a:p>
          <a:p>
            <a:pPr marL="533400" indent="-53340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(“Front of the Q is: ”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());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Error!</a:t>
            </a:r>
          </a:p>
          <a:p>
            <a:pPr marL="533400" indent="-533400"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Q.isEmpty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(“Queue is empty”);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Q empty now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 //end-main</a:t>
            </a:r>
          </a:p>
          <a:p>
            <a:pPr marL="533400" indent="-533400">
              <a:defRPr/>
            </a:pPr>
            <a:endParaRPr lang="en-US" sz="10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50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69344" y="141288"/>
            <a:ext cx="10774392" cy="698500"/>
          </a:xfrm>
        </p:spPr>
        <p:txBody>
          <a:bodyPr/>
          <a:lstStyle/>
          <a:p>
            <a:r>
              <a:rPr lang="en-US" altLang="en-US" dirty="0" smtClean="0"/>
              <a:t>Java Stack, Queue, </a:t>
            </a:r>
            <a:r>
              <a:rPr lang="en-US" altLang="en-US" dirty="0" err="1" smtClean="0"/>
              <a:t>Deque</a:t>
            </a:r>
            <a:r>
              <a:rPr lang="en-US" altLang="en-US" dirty="0" smtClean="0"/>
              <a:t> Hierarchy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23762" y="4130979"/>
            <a:ext cx="2100263" cy="447675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AbstractList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12988" y="6230458"/>
            <a:ext cx="2089150" cy="4492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LinkedList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23762" y="3109423"/>
            <a:ext cx="2111375" cy="608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343" name="Straight Arrow Connector 9"/>
          <p:cNvCxnSpPr>
            <a:cxnSpLocks noChangeShapeType="1"/>
            <a:stCxn id="5" idx="0"/>
          </p:cNvCxnSpPr>
          <p:nvPr/>
        </p:nvCxnSpPr>
        <p:spPr bwMode="auto">
          <a:xfrm flipV="1">
            <a:off x="3273894" y="3701564"/>
            <a:ext cx="5556" cy="42941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Rectangle 13"/>
          <p:cNvSpPr/>
          <p:nvPr/>
        </p:nvSpPr>
        <p:spPr bwMode="auto">
          <a:xfrm>
            <a:off x="2212650" y="2047382"/>
            <a:ext cx="2111375" cy="62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Collection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23762" y="968675"/>
            <a:ext cx="2111375" cy="651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Iterable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stCxn id="9" idx="0"/>
            <a:endCxn id="14" idx="2"/>
          </p:cNvCxnSpPr>
          <p:nvPr/>
        </p:nvCxnSpPr>
        <p:spPr bwMode="auto">
          <a:xfrm flipH="1" flipV="1">
            <a:off x="3268338" y="2676822"/>
            <a:ext cx="11112" cy="4326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261987" y="1609233"/>
            <a:ext cx="6351" cy="4492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2641274" y="4954099"/>
            <a:ext cx="1241426" cy="44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ector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0" name="Straight Arrow Connector 29"/>
          <p:cNvCxnSpPr>
            <a:stCxn id="8" idx="0"/>
          </p:cNvCxnSpPr>
          <p:nvPr/>
        </p:nvCxnSpPr>
        <p:spPr bwMode="auto">
          <a:xfrm flipV="1">
            <a:off x="5957563" y="5876846"/>
            <a:ext cx="1" cy="3536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006855" y="2988181"/>
            <a:ext cx="2019693" cy="62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Queue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996731" y="4040096"/>
            <a:ext cx="2019693" cy="62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&lt;&lt;interface&gt;&gt;</a:t>
            </a:r>
          </a:p>
          <a:p>
            <a:pPr algn="ctr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Deque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 flipV="1">
            <a:off x="3247700" y="4536189"/>
            <a:ext cx="11112" cy="4326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2641274" y="5781195"/>
            <a:ext cx="1241426" cy="4492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Stack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" name="Straight Arrow Connector 32"/>
          <p:cNvCxnSpPr>
            <a:stCxn id="32" idx="0"/>
            <a:endCxn id="27" idx="2"/>
          </p:cNvCxnSpPr>
          <p:nvPr/>
        </p:nvCxnSpPr>
        <p:spPr bwMode="auto">
          <a:xfrm flipV="1">
            <a:off x="3261987" y="5403361"/>
            <a:ext cx="0" cy="3778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25" idx="0"/>
            <a:endCxn id="14" idx="2"/>
          </p:cNvCxnSpPr>
          <p:nvPr/>
        </p:nvCxnSpPr>
        <p:spPr bwMode="auto">
          <a:xfrm flipH="1" flipV="1">
            <a:off x="3268338" y="2676822"/>
            <a:ext cx="2748364" cy="3113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>
            <a:stCxn id="26" idx="0"/>
            <a:endCxn id="25" idx="2"/>
          </p:cNvCxnSpPr>
          <p:nvPr/>
        </p:nvCxnSpPr>
        <p:spPr bwMode="auto">
          <a:xfrm flipV="1">
            <a:off x="6006578" y="3617621"/>
            <a:ext cx="10124" cy="4224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endCxn id="5" idx="2"/>
          </p:cNvCxnSpPr>
          <p:nvPr/>
        </p:nvCxnSpPr>
        <p:spPr bwMode="auto">
          <a:xfrm flipH="1" flipV="1">
            <a:off x="3273894" y="4578654"/>
            <a:ext cx="2697956" cy="802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9"/>
          <p:cNvCxnSpPr>
            <a:cxnSpLocks noChangeShapeType="1"/>
          </p:cNvCxnSpPr>
          <p:nvPr/>
        </p:nvCxnSpPr>
        <p:spPr bwMode="auto">
          <a:xfrm flipV="1">
            <a:off x="6002409" y="4633634"/>
            <a:ext cx="14293" cy="73223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5" name="Straight Arrow Connector 9"/>
          <p:cNvCxnSpPr>
            <a:cxnSpLocks noChangeShapeType="1"/>
          </p:cNvCxnSpPr>
          <p:nvPr/>
        </p:nvCxnSpPr>
        <p:spPr bwMode="auto">
          <a:xfrm flipV="1">
            <a:off x="7685182" y="1487708"/>
            <a:ext cx="1343025" cy="11481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61" name="TextBox 16"/>
          <p:cNvSpPr txBox="1">
            <a:spLocks noChangeArrowheads="1"/>
          </p:cNvSpPr>
          <p:nvPr/>
        </p:nvSpPr>
        <p:spPr bwMode="auto">
          <a:xfrm>
            <a:off x="7766144" y="1103299"/>
            <a:ext cx="126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implements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>
            <a:off x="7685182" y="1920264"/>
            <a:ext cx="1415266" cy="166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Box 18"/>
          <p:cNvSpPr txBox="1">
            <a:spLocks noChangeArrowheads="1"/>
          </p:cNvSpPr>
          <p:nvPr/>
        </p:nvSpPr>
        <p:spPr bwMode="auto">
          <a:xfrm>
            <a:off x="7948315" y="1615008"/>
            <a:ext cx="88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extends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408760" y="5420784"/>
            <a:ext cx="3215884" cy="422204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AbstractSequentialList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3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How do we implement the Queue ADT?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562" y="949325"/>
            <a:ext cx="11309229" cy="4967288"/>
          </a:xfrm>
        </p:spPr>
        <p:txBody>
          <a:bodyPr/>
          <a:lstStyle/>
          <a:p>
            <a:r>
              <a:rPr lang="en-US" altLang="en-US" dirty="0" smtClean="0"/>
              <a:t>2 ways to implement a queue</a:t>
            </a:r>
          </a:p>
          <a:p>
            <a:pPr lvl="1"/>
            <a:r>
              <a:rPr lang="en-US" altLang="en-US" dirty="0" smtClean="0"/>
              <a:t>Using an array</a:t>
            </a:r>
          </a:p>
          <a:p>
            <a:pPr lvl="1"/>
            <a:r>
              <a:rPr lang="en-US" altLang="en-US" dirty="0" smtClean="0"/>
              <a:t>Using a 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2250841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1" y="127000"/>
            <a:ext cx="8964613" cy="698500"/>
          </a:xfrm>
        </p:spPr>
        <p:txBody>
          <a:bodyPr/>
          <a:lstStyle/>
          <a:p>
            <a:r>
              <a:rPr lang="en-US" altLang="en-US" sz="3600" dirty="0" smtClean="0"/>
              <a:t>Implementing Queue ADT using an Array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309" y="949326"/>
            <a:ext cx="11378242" cy="57275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Use an </a:t>
            </a:r>
            <a:r>
              <a:rPr lang="en-US" altLang="en-US" dirty="0" smtClean="0"/>
              <a:t>array </a:t>
            </a:r>
            <a:r>
              <a:rPr lang="en-US" altLang="en-US" dirty="0">
                <a:solidFill>
                  <a:srgbClr val="CC3300"/>
                </a:solidFill>
              </a:rPr>
              <a:t>E </a:t>
            </a:r>
            <a:r>
              <a:rPr lang="en-US" altLang="en-US" dirty="0" err="1" smtClean="0">
                <a:solidFill>
                  <a:srgbClr val="CC3300"/>
                </a:solidFill>
              </a:rPr>
              <a:t>arr</a:t>
            </a:r>
            <a:r>
              <a:rPr lang="en-US" altLang="en-US" dirty="0" smtClean="0">
                <a:solidFill>
                  <a:srgbClr val="CC3300"/>
                </a:solidFill>
              </a:rPr>
              <a:t>[N</a:t>
            </a:r>
            <a:r>
              <a:rPr lang="en-US" altLang="en-US" dirty="0">
                <a:solidFill>
                  <a:srgbClr val="CC3300"/>
                </a:solidFill>
              </a:rPr>
              <a:t>]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C3300"/>
                </a:solidFill>
              </a:rPr>
              <a:t>front</a:t>
            </a:r>
            <a:r>
              <a:rPr lang="en-US" altLang="en-US" dirty="0"/>
              <a:t> points to the front element of the queue, i.e., holds the index of the array Q that contains the front of the queue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C3300"/>
                </a:solidFill>
              </a:rPr>
              <a:t>rear</a:t>
            </a:r>
            <a:r>
              <a:rPr lang="en-US" altLang="en-US" dirty="0"/>
              <a:t> points to next slot after the last element in the queue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CC3300"/>
                </a:solidFill>
              </a:rPr>
              <a:t>size</a:t>
            </a:r>
            <a:r>
              <a:rPr lang="en-US" altLang="en-US" dirty="0" smtClean="0"/>
              <a:t> </a:t>
            </a:r>
            <a:r>
              <a:rPr lang="en-US" altLang="en-US" dirty="0"/>
              <a:t>contains the current number of </a:t>
            </a:r>
            <a:r>
              <a:rPr lang="en-US" altLang="en-US" dirty="0" smtClean="0"/>
              <a:t>elements in </a:t>
            </a:r>
            <a:r>
              <a:rPr lang="en-US" altLang="en-US" dirty="0"/>
              <a:t>the </a:t>
            </a:r>
            <a:r>
              <a:rPr lang="en-US" altLang="en-US" dirty="0" smtClean="0"/>
              <a:t>queue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An </a:t>
            </a:r>
            <a:r>
              <a:rPr lang="en-US" altLang="en-US" dirty="0">
                <a:solidFill>
                  <a:srgbClr val="CC3300"/>
                </a:solidFill>
              </a:rPr>
              <a:t>empty queue</a:t>
            </a:r>
            <a:r>
              <a:rPr lang="en-US" altLang="en-US" dirty="0"/>
              <a:t> is one where </a:t>
            </a:r>
            <a:r>
              <a:rPr lang="en-US" altLang="en-US" dirty="0" smtClean="0"/>
              <a:t>size == </a:t>
            </a:r>
            <a:r>
              <a:rPr lang="en-US" altLang="en-US" dirty="0"/>
              <a:t>0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CC3300"/>
                </a:solidFill>
              </a:rPr>
              <a:t>full queue</a:t>
            </a:r>
            <a:r>
              <a:rPr lang="en-US" altLang="en-US" dirty="0"/>
              <a:t> is one where </a:t>
            </a:r>
            <a:r>
              <a:rPr lang="en-US" altLang="en-US" dirty="0" smtClean="0"/>
              <a:t>size == 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1317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694" y="233365"/>
            <a:ext cx="11326483" cy="888070"/>
          </a:xfrm>
        </p:spPr>
        <p:txBody>
          <a:bodyPr/>
          <a:lstStyle/>
          <a:p>
            <a:r>
              <a:rPr lang="en-US" altLang="en-US" sz="3600" dirty="0" smtClean="0"/>
              <a:t>Queue ADT &amp; </a:t>
            </a:r>
            <a:r>
              <a:rPr lang="en-US" altLang="en-US" sz="3600" dirty="0" err="1" smtClean="0"/>
              <a:t>ArrayQueue</a:t>
            </a:r>
            <a:r>
              <a:rPr lang="en-US" altLang="en-US" sz="3600" dirty="0" smtClean="0"/>
              <a:t> Declarations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74" y="4557353"/>
            <a:ext cx="841057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35" y="1121435"/>
            <a:ext cx="8001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3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15507</TotalTime>
  <Words>1875</Words>
  <Application>Microsoft Office PowerPoint</Application>
  <PresentationFormat>Widescreen</PresentationFormat>
  <Paragraphs>422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Comic Sans MS</vt:lpstr>
      <vt:lpstr>Courier New</vt:lpstr>
      <vt:lpstr>Times New Roman</vt:lpstr>
      <vt:lpstr>Blank Presentation</vt:lpstr>
      <vt:lpstr>Today’s Material</vt:lpstr>
      <vt:lpstr>Queue ADT</vt:lpstr>
      <vt:lpstr>Queue ADT Concept and Example</vt:lpstr>
      <vt:lpstr>Queue ADT</vt:lpstr>
      <vt:lpstr>Queue ADT Usage Example</vt:lpstr>
      <vt:lpstr>Java Stack, Queue, Deque Hierarchy</vt:lpstr>
      <vt:lpstr>How do we implement the Queue ADT?</vt:lpstr>
      <vt:lpstr>Implementing Queue ADT using an Array</vt:lpstr>
      <vt:lpstr>Queue ADT &amp; ArrayQueue Declarations</vt:lpstr>
      <vt:lpstr>Implementing Queue ADT using an Array</vt:lpstr>
      <vt:lpstr>Implementing Queue ADT using an Array</vt:lpstr>
      <vt:lpstr>ArrayQueue: front, enqueue</vt:lpstr>
      <vt:lpstr>ArrayQueue: dequeue, isEmpty, isFull, size</vt:lpstr>
      <vt:lpstr>ArrayQueue: Last Word</vt:lpstr>
      <vt:lpstr>Implementing Queue ADT using a Singly Linked List</vt:lpstr>
      <vt:lpstr>LinkedQueue Declarations</vt:lpstr>
      <vt:lpstr>LinkedQueue: front, enqueue</vt:lpstr>
      <vt:lpstr>LinkedQueue: dequeue, isEmpty, size</vt:lpstr>
      <vt:lpstr>Running Times of Queue ADT operations</vt:lpstr>
      <vt:lpstr>Queue ADT in different OOPLs</vt:lpstr>
      <vt:lpstr>Double-Ended Queue (Deque) ADT</vt:lpstr>
      <vt:lpstr>How do we implement the Deque ADT?</vt:lpstr>
      <vt:lpstr>Deque ADT &amp; LinkedDeque Declarations</vt:lpstr>
      <vt:lpstr>Deque ADT in different OOPLs</vt:lpstr>
      <vt:lpstr>Applications of Queues</vt:lpstr>
      <vt:lpstr>LeetCode 225: Implement Stack using Queues</vt:lpstr>
      <vt:lpstr>LeetCode 225: Implement Stack using Queues</vt:lpstr>
      <vt:lpstr>LeetCode 225: Implement Stack using Queues</vt:lpstr>
      <vt:lpstr>LeetCode 225: Implement Stack using Queues</vt:lpstr>
      <vt:lpstr>LeetCode 232: Implement Queue using Stacks</vt:lpstr>
      <vt:lpstr>LeetCode 239: Sliding Window Maximum (Deqeue)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598</cp:revision>
  <dcterms:created xsi:type="dcterms:W3CDTF">2020-11-16T14:31:24Z</dcterms:created>
  <dcterms:modified xsi:type="dcterms:W3CDTF">2023-09-05T01:35:09Z</dcterms:modified>
</cp:coreProperties>
</file>