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62" r:id="rId24"/>
    <p:sldId id="457" r:id="rId25"/>
    <p:sldId id="458" r:id="rId26"/>
    <p:sldId id="459" r:id="rId27"/>
    <p:sldId id="461" r:id="rId28"/>
    <p:sldId id="460" r:id="rId29"/>
    <p:sldId id="466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Trees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 smtClean="0"/>
              <a:t>Representation</a:t>
            </a:r>
          </a:p>
          <a:p>
            <a:pPr lvl="1"/>
            <a:r>
              <a:rPr lang="en-US" altLang="en-US" dirty="0" smtClean="0"/>
              <a:t>Traversal</a:t>
            </a:r>
          </a:p>
          <a:p>
            <a:pPr lvl="1"/>
            <a:r>
              <a:rPr lang="en-US" altLang="en-US" dirty="0" smtClean="0"/>
              <a:t>Applications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Binary Trees (more)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5" y="815975"/>
            <a:ext cx="11162581" cy="114300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Given N nodes, what is the </a:t>
            </a:r>
            <a:r>
              <a:rPr lang="en-US" altLang="en-US" dirty="0" smtClean="0">
                <a:solidFill>
                  <a:srgbClr val="C00000"/>
                </a:solidFill>
              </a:rPr>
              <a:t>minimum</a:t>
            </a:r>
            <a:r>
              <a:rPr lang="en-US" altLang="en-US" dirty="0" smtClean="0"/>
              <a:t> depth of a binary tree?</a:t>
            </a:r>
          </a:p>
        </p:txBody>
      </p:sp>
      <p:sp>
        <p:nvSpPr>
          <p:cNvPr id="12292" name="Oval 27"/>
          <p:cNvSpPr>
            <a:spLocks noChangeArrowheads="1"/>
          </p:cNvSpPr>
          <p:nvPr/>
        </p:nvSpPr>
        <p:spPr bwMode="auto">
          <a:xfrm>
            <a:off x="2627314" y="21320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3" name="Oval 42"/>
          <p:cNvSpPr>
            <a:spLocks noChangeArrowheads="1"/>
          </p:cNvSpPr>
          <p:nvPr/>
        </p:nvSpPr>
        <p:spPr bwMode="auto">
          <a:xfrm>
            <a:off x="4017964" y="20955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4" name="Oval 43"/>
          <p:cNvSpPr>
            <a:spLocks noChangeArrowheads="1"/>
          </p:cNvSpPr>
          <p:nvPr/>
        </p:nvSpPr>
        <p:spPr bwMode="auto">
          <a:xfrm>
            <a:off x="3529014" y="296068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5" name="Line 44"/>
          <p:cNvSpPr>
            <a:spLocks noChangeShapeType="1"/>
          </p:cNvSpPr>
          <p:nvPr/>
        </p:nvSpPr>
        <p:spPr bwMode="auto">
          <a:xfrm flipH="1">
            <a:off x="3806825" y="2478089"/>
            <a:ext cx="330200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Oval 45"/>
          <p:cNvSpPr>
            <a:spLocks noChangeArrowheads="1"/>
          </p:cNvSpPr>
          <p:nvPr/>
        </p:nvSpPr>
        <p:spPr bwMode="auto">
          <a:xfrm>
            <a:off x="5481639" y="20955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4992689" y="296068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8" name="Line 47"/>
          <p:cNvSpPr>
            <a:spLocks noChangeShapeType="1"/>
          </p:cNvSpPr>
          <p:nvPr/>
        </p:nvSpPr>
        <p:spPr bwMode="auto">
          <a:xfrm flipH="1">
            <a:off x="5270500" y="2478089"/>
            <a:ext cx="330200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51"/>
          <p:cNvSpPr>
            <a:spLocks noChangeArrowheads="1"/>
          </p:cNvSpPr>
          <p:nvPr/>
        </p:nvSpPr>
        <p:spPr bwMode="auto">
          <a:xfrm>
            <a:off x="6005514" y="293687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0" name="Line 52"/>
          <p:cNvSpPr>
            <a:spLocks noChangeShapeType="1"/>
          </p:cNvSpPr>
          <p:nvPr/>
        </p:nvSpPr>
        <p:spPr bwMode="auto">
          <a:xfrm>
            <a:off x="5832475" y="2478088"/>
            <a:ext cx="363538" cy="474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Rectangle 60"/>
          <p:cNvSpPr>
            <a:spLocks noChangeArrowheads="1"/>
          </p:cNvSpPr>
          <p:nvPr/>
        </p:nvSpPr>
        <p:spPr bwMode="auto">
          <a:xfrm>
            <a:off x="491705" y="4433889"/>
            <a:ext cx="1109357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Depth 0: N = 1 = 2</a:t>
            </a:r>
            <a:r>
              <a:rPr lang="en-US" altLang="en-US" baseline="30000" dirty="0"/>
              <a:t>0</a:t>
            </a:r>
            <a:r>
              <a:rPr lang="en-US" altLang="en-US" dirty="0"/>
              <a:t> nodes </a:t>
            </a:r>
          </a:p>
          <a:p>
            <a:pPr>
              <a:buFontTx/>
              <a:buNone/>
            </a:pPr>
            <a:r>
              <a:rPr lang="en-US" altLang="en-US" dirty="0"/>
              <a:t>Depth 1: N = 2 to 3 nodes = 2</a:t>
            </a:r>
            <a:r>
              <a:rPr lang="en-US" altLang="en-US" baseline="30000" dirty="0"/>
              <a:t>1</a:t>
            </a:r>
            <a:r>
              <a:rPr lang="en-US" altLang="en-US" dirty="0"/>
              <a:t> to 2</a:t>
            </a:r>
            <a:r>
              <a:rPr lang="en-US" altLang="en-US" baseline="30000" dirty="0"/>
              <a:t>1+1</a:t>
            </a:r>
            <a:r>
              <a:rPr lang="en-US" altLang="en-US" dirty="0"/>
              <a:t> -1 nodes</a:t>
            </a:r>
          </a:p>
          <a:p>
            <a:pPr>
              <a:buFontTx/>
              <a:buNone/>
            </a:pPr>
            <a:r>
              <a:rPr lang="en-US" altLang="en-US" dirty="0"/>
              <a:t>At depth d, N = ?</a:t>
            </a:r>
          </a:p>
        </p:txBody>
      </p:sp>
      <p:sp>
        <p:nvSpPr>
          <p:cNvPr id="12302" name="Oval 45"/>
          <p:cNvSpPr>
            <a:spLocks noChangeArrowheads="1"/>
          </p:cNvSpPr>
          <p:nvPr/>
        </p:nvSpPr>
        <p:spPr bwMode="auto">
          <a:xfrm>
            <a:off x="8151814" y="20637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3" name="Oval 46"/>
          <p:cNvSpPr>
            <a:spLocks noChangeArrowheads="1"/>
          </p:cNvSpPr>
          <p:nvPr/>
        </p:nvSpPr>
        <p:spPr bwMode="auto">
          <a:xfrm>
            <a:off x="7226300" y="29606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4" name="Line 47"/>
          <p:cNvSpPr>
            <a:spLocks noChangeShapeType="1"/>
          </p:cNvSpPr>
          <p:nvPr/>
        </p:nvSpPr>
        <p:spPr bwMode="auto">
          <a:xfrm flipH="1">
            <a:off x="7567613" y="2413001"/>
            <a:ext cx="665162" cy="60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51"/>
          <p:cNvSpPr>
            <a:spLocks noChangeArrowheads="1"/>
          </p:cNvSpPr>
          <p:nvPr/>
        </p:nvSpPr>
        <p:spPr bwMode="auto">
          <a:xfrm>
            <a:off x="8855075" y="297973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6" name="Line 52"/>
          <p:cNvSpPr>
            <a:spLocks noChangeShapeType="1"/>
          </p:cNvSpPr>
          <p:nvPr/>
        </p:nvSpPr>
        <p:spPr bwMode="auto">
          <a:xfrm>
            <a:off x="8523289" y="2414588"/>
            <a:ext cx="465137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Oval 46"/>
          <p:cNvSpPr>
            <a:spLocks noChangeArrowheads="1"/>
          </p:cNvSpPr>
          <p:nvPr/>
        </p:nvSpPr>
        <p:spPr bwMode="auto">
          <a:xfrm>
            <a:off x="6716714" y="38322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8" name="Line 47"/>
          <p:cNvSpPr>
            <a:spLocks noChangeShapeType="1"/>
          </p:cNvSpPr>
          <p:nvPr/>
        </p:nvSpPr>
        <p:spPr bwMode="auto">
          <a:xfrm flipH="1">
            <a:off x="6994525" y="3349626"/>
            <a:ext cx="330200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Oval 51"/>
          <p:cNvSpPr>
            <a:spLocks noChangeArrowheads="1"/>
          </p:cNvSpPr>
          <p:nvPr/>
        </p:nvSpPr>
        <p:spPr bwMode="auto">
          <a:xfrm>
            <a:off x="7729539" y="38084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0" name="Line 52"/>
          <p:cNvSpPr>
            <a:spLocks noChangeShapeType="1"/>
          </p:cNvSpPr>
          <p:nvPr/>
        </p:nvSpPr>
        <p:spPr bwMode="auto">
          <a:xfrm>
            <a:off x="7556500" y="3349626"/>
            <a:ext cx="363538" cy="474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Oval 46"/>
          <p:cNvSpPr>
            <a:spLocks noChangeArrowheads="1"/>
          </p:cNvSpPr>
          <p:nvPr/>
        </p:nvSpPr>
        <p:spPr bwMode="auto">
          <a:xfrm>
            <a:off x="8374064" y="38544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2" name="Line 47"/>
          <p:cNvSpPr>
            <a:spLocks noChangeShapeType="1"/>
          </p:cNvSpPr>
          <p:nvPr/>
        </p:nvSpPr>
        <p:spPr bwMode="auto">
          <a:xfrm flipH="1">
            <a:off x="8651875" y="3371851"/>
            <a:ext cx="330200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Oval 51"/>
          <p:cNvSpPr>
            <a:spLocks noChangeArrowheads="1"/>
          </p:cNvSpPr>
          <p:nvPr/>
        </p:nvSpPr>
        <p:spPr bwMode="auto">
          <a:xfrm>
            <a:off x="9386889" y="383063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4" name="Line 52"/>
          <p:cNvSpPr>
            <a:spLocks noChangeShapeType="1"/>
          </p:cNvSpPr>
          <p:nvPr/>
        </p:nvSpPr>
        <p:spPr bwMode="auto">
          <a:xfrm>
            <a:off x="9213850" y="3371851"/>
            <a:ext cx="363538" cy="474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Binary Trees (more)</a:t>
            </a: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586596" y="1157289"/>
            <a:ext cx="1122296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Depth 0: N = 1 = 2</a:t>
            </a:r>
            <a:r>
              <a:rPr lang="en-US" altLang="en-US" baseline="30000" dirty="0"/>
              <a:t>0</a:t>
            </a:r>
            <a:r>
              <a:rPr lang="en-US" altLang="en-US" dirty="0"/>
              <a:t> nodes </a:t>
            </a:r>
          </a:p>
          <a:p>
            <a:r>
              <a:rPr lang="en-US" altLang="en-US" dirty="0"/>
              <a:t>Depth 1: N = 2 to 3 nodes = 2</a:t>
            </a:r>
            <a:r>
              <a:rPr lang="en-US" altLang="en-US" baseline="30000" dirty="0"/>
              <a:t>1</a:t>
            </a:r>
            <a:r>
              <a:rPr lang="en-US" altLang="en-US" dirty="0"/>
              <a:t> to 2</a:t>
            </a:r>
            <a:r>
              <a:rPr lang="en-US" altLang="en-US" baseline="30000" dirty="0"/>
              <a:t>1+1</a:t>
            </a:r>
            <a:r>
              <a:rPr lang="en-US" altLang="en-US" dirty="0"/>
              <a:t> -1 nodes</a:t>
            </a:r>
          </a:p>
          <a:p>
            <a:r>
              <a:rPr lang="en-US" altLang="en-US" dirty="0"/>
              <a:t>At depth d, N = 2</a:t>
            </a:r>
            <a:r>
              <a:rPr lang="en-US" altLang="en-US" baseline="30000" dirty="0"/>
              <a:t>d</a:t>
            </a:r>
            <a:r>
              <a:rPr lang="en-US" altLang="en-US" dirty="0"/>
              <a:t>  to 2</a:t>
            </a:r>
            <a:r>
              <a:rPr lang="en-US" altLang="en-US" baseline="30000" dirty="0"/>
              <a:t>d+1</a:t>
            </a:r>
            <a:r>
              <a:rPr lang="en-US" altLang="en-US" dirty="0"/>
              <a:t>-1 nodes (a </a:t>
            </a:r>
            <a:r>
              <a:rPr lang="en-US" altLang="en-US" dirty="0">
                <a:solidFill>
                  <a:srgbClr val="C00000"/>
                </a:solidFill>
              </a:rPr>
              <a:t>complete binary tree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So, minimum depth d is:</a:t>
            </a:r>
          </a:p>
          <a:p>
            <a:pPr lvl="1">
              <a:buFontTx/>
              <a:buNone/>
            </a:pPr>
            <a:r>
              <a:rPr lang="en-US" altLang="en-US" dirty="0"/>
              <a:t>log N ≤ d ≤ log(N+1)-1 or Θ(log N)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07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Binary Trees (more)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815975"/>
            <a:ext cx="11266098" cy="2971800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>
                <a:solidFill>
                  <a:srgbClr val="C00000"/>
                </a:solidFill>
              </a:rPr>
              <a:t>Minimum</a:t>
            </a:r>
            <a:r>
              <a:rPr lang="en-US" dirty="0"/>
              <a:t> depth of N-node binary tree is Θ(log N)</a:t>
            </a:r>
          </a:p>
          <a:p>
            <a:pPr marL="533400" indent="-533400">
              <a:defRPr/>
            </a:pPr>
            <a:r>
              <a:rPr lang="en-US" dirty="0"/>
              <a:t>What is the </a:t>
            </a:r>
            <a:r>
              <a:rPr lang="en-US" dirty="0">
                <a:solidFill>
                  <a:srgbClr val="C00000"/>
                </a:solidFill>
              </a:rPr>
              <a:t>maximum</a:t>
            </a:r>
            <a:r>
              <a:rPr lang="en-US" dirty="0"/>
              <a:t> depth of a binary tree?</a:t>
            </a:r>
          </a:p>
          <a:p>
            <a:pPr marL="914400" lvl="1" indent="-457200">
              <a:defRPr/>
            </a:pPr>
            <a:r>
              <a:rPr lang="en-US" dirty="0"/>
              <a:t>Degenerate case: Tree is a linked list!</a:t>
            </a:r>
          </a:p>
          <a:p>
            <a:pPr marL="914400" lvl="1" indent="-457200">
              <a:defRPr/>
            </a:pPr>
            <a:r>
              <a:rPr lang="en-US" dirty="0"/>
              <a:t>Maximum depth = N-1</a:t>
            </a:r>
          </a:p>
          <a:p>
            <a:pPr marL="533400" indent="-533400">
              <a:defRPr/>
            </a:pPr>
            <a:r>
              <a:rPr lang="en-US" dirty="0">
                <a:solidFill>
                  <a:schemeClr val="accent6"/>
                </a:solidFill>
              </a:rPr>
              <a:t>Goal</a:t>
            </a:r>
            <a:r>
              <a:rPr lang="en-US" dirty="0"/>
              <a:t>: Would like to keep depth at around </a:t>
            </a:r>
            <a:r>
              <a:rPr lang="en-US" dirty="0">
                <a:solidFill>
                  <a:schemeClr val="accent6"/>
                </a:solidFill>
              </a:rPr>
              <a:t>log N</a:t>
            </a:r>
            <a:r>
              <a:rPr lang="en-US" dirty="0"/>
              <a:t> to get better performance than linked list for operations like Search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668719" y="410877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5108455" y="4754890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5560894" y="540100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6033969" y="602489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4986219" y="4492954"/>
            <a:ext cx="204787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>
            <a:off x="5460880" y="5151765"/>
            <a:ext cx="204788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5"/>
          <p:cNvSpPr>
            <a:spLocks noChangeShapeType="1"/>
          </p:cNvSpPr>
          <p:nvPr/>
        </p:nvSpPr>
        <p:spPr bwMode="auto">
          <a:xfrm>
            <a:off x="5924430" y="5797879"/>
            <a:ext cx="204788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5924430" y="4065107"/>
            <a:ext cx="36464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A degenerate tree:</a:t>
            </a:r>
          </a:p>
          <a:p>
            <a:pPr lvl="1"/>
            <a:r>
              <a:rPr lang="en-US" altLang="en-US" sz="2000" dirty="0"/>
              <a:t>A Linked List</a:t>
            </a:r>
          </a:p>
          <a:p>
            <a:pPr lvl="1"/>
            <a:r>
              <a:rPr lang="en-US" altLang="en-US" sz="2000" dirty="0"/>
              <a:t>Depth = N-1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89208" y="4115561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3128845" y="4724468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3413007" y="4482152"/>
            <a:ext cx="172843" cy="26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795981" y="5401003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3100229" y="5145572"/>
            <a:ext cx="172843" cy="26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506247" y="5988504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2767079" y="5801209"/>
            <a:ext cx="172843" cy="26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0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Linked Implementation of Binary Trees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02151" y="1466520"/>
            <a:ext cx="2708275" cy="949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5335588" y="1461757"/>
            <a:ext cx="0" cy="94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6257925" y="1471283"/>
            <a:ext cx="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560889" y="1715757"/>
            <a:ext cx="739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left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5457273" y="1707101"/>
            <a:ext cx="67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key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6281738" y="1715757"/>
            <a:ext cx="904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right</a:t>
            </a:r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3671889" y="1355394"/>
            <a:ext cx="854075" cy="134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278189" y="1109332"/>
            <a:ext cx="36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/>
              <a:t>x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523407" y="2920821"/>
            <a:ext cx="4948237" cy="3429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Java Declaration</a:t>
            </a:r>
            <a:endParaRPr lang="en-US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left;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key;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right;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this.key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key;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9252821" y="3270853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8898807" y="3966178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9702082" y="3929664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</a:p>
        </p:txBody>
      </p:sp>
      <p:sp>
        <p:nvSpPr>
          <p:cNvPr id="15376" name="Oval 15"/>
          <p:cNvSpPr>
            <a:spLocks noChangeArrowheads="1"/>
          </p:cNvSpPr>
          <p:nvPr/>
        </p:nvSpPr>
        <p:spPr bwMode="auto">
          <a:xfrm>
            <a:off x="8520982" y="4650389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45</a:t>
            </a: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9473482" y="4698014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9606832" y="3678839"/>
            <a:ext cx="204788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>
            <a:off x="9202021" y="3666139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8813082" y="4348764"/>
            <a:ext cx="1730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 flipH="1">
            <a:off x="9737007" y="4348765"/>
            <a:ext cx="114300" cy="366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 flipH="1">
            <a:off x="9602071" y="2850164"/>
            <a:ext cx="401637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9971957" y="2608864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root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924794" y="4337652"/>
            <a:ext cx="549275" cy="4460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key</a:t>
            </a: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380405" y="4745638"/>
            <a:ext cx="204788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873994" y="4732938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1274043" y="3951889"/>
            <a:ext cx="190500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242293" y="3643913"/>
            <a:ext cx="690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node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72356" y="5010752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304206" y="5010752"/>
            <a:ext cx="550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5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Linked Implementation of Binary Trees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751013" y="976313"/>
            <a:ext cx="6342062" cy="432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root.left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root.right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(12);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root.left.left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(45);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root.right.left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root.right.right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BinaryTreeNode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 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} /* main */</a:t>
            </a:r>
          </a:p>
          <a:p>
            <a:pPr marL="533400" indent="-533400">
              <a:spcBef>
                <a:spcPct val="20000"/>
              </a:spcBef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9066214" y="23098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8712200" y="300513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9515475" y="296862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334375" y="3689350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45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9286875" y="373697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9420225" y="2717800"/>
            <a:ext cx="204788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9015414" y="2705100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8626475" y="3387725"/>
            <a:ext cx="1730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9550400" y="3371850"/>
            <a:ext cx="173038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9286875" y="1874839"/>
            <a:ext cx="0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8977313" y="1541464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9994900" y="37480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9859963" y="3336925"/>
            <a:ext cx="265112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ectangle 1058"/>
          <p:cNvSpPr txBox="1">
            <a:spLocks noChangeArrowheads="1"/>
          </p:cNvSpPr>
          <p:nvPr/>
        </p:nvSpPr>
        <p:spPr bwMode="auto">
          <a:xfrm>
            <a:off x="293298" y="5534025"/>
            <a:ext cx="11585276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Given a pointer to the root, how do you go over all tree </a:t>
            </a:r>
            <a:r>
              <a:rPr lang="en-US" sz="2800" kern="0" dirty="0" smtClean="0"/>
              <a:t>nodes?</a:t>
            </a:r>
            <a:endParaRPr lang="en-US" sz="2800" kern="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Tree traversal algorithms (preorder, </a:t>
            </a:r>
            <a:r>
              <a:rPr lang="en-US" sz="2400" kern="0" dirty="0" err="1">
                <a:solidFill>
                  <a:schemeClr val="accent6"/>
                </a:solidFill>
              </a:rPr>
              <a:t>inorder</a:t>
            </a:r>
            <a:r>
              <a:rPr lang="en-US" sz="2400" kern="0" dirty="0">
                <a:solidFill>
                  <a:schemeClr val="accent6"/>
                </a:solidFill>
              </a:rPr>
              <a:t>, </a:t>
            </a:r>
            <a:r>
              <a:rPr lang="en-US" sz="2400" kern="0" dirty="0" err="1">
                <a:solidFill>
                  <a:schemeClr val="accent6"/>
                </a:solidFill>
              </a:rPr>
              <a:t>postorder</a:t>
            </a:r>
            <a:r>
              <a:rPr lang="en-US" sz="2400" kern="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095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>
            <a:spLocks/>
          </p:cNvSpPr>
          <p:nvPr/>
        </p:nvSpPr>
        <p:spPr bwMode="auto">
          <a:xfrm>
            <a:off x="3363914" y="4067175"/>
            <a:ext cx="1722437" cy="1720850"/>
          </a:xfrm>
          <a:custGeom>
            <a:avLst/>
            <a:gdLst>
              <a:gd name="T0" fmla="*/ 1107 w 2175"/>
              <a:gd name="T1" fmla="*/ 0 h 1994"/>
              <a:gd name="T2" fmla="*/ 0 w 2175"/>
              <a:gd name="T3" fmla="*/ 1994 h 1994"/>
              <a:gd name="T4" fmla="*/ 2175 w 2175"/>
              <a:gd name="T5" fmla="*/ 1986 h 1994"/>
              <a:gd name="T6" fmla="*/ 1107 w 2175"/>
              <a:gd name="T7" fmla="*/ 0 h 1994"/>
              <a:gd name="T8" fmla="*/ 0 60000 65536"/>
              <a:gd name="T9" fmla="*/ 0 60000 65536"/>
              <a:gd name="T10" fmla="*/ 0 60000 65536"/>
              <a:gd name="T11" fmla="*/ 0 60000 65536"/>
              <a:gd name="T12" fmla="*/ 0 w 2175"/>
              <a:gd name="T13" fmla="*/ 0 h 1994"/>
              <a:gd name="T14" fmla="*/ 2175 w 2175"/>
              <a:gd name="T15" fmla="*/ 1994 h 19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5" h="1994">
                <a:moveTo>
                  <a:pt x="1107" y="0"/>
                </a:moveTo>
                <a:lnTo>
                  <a:pt x="0" y="1994"/>
                </a:lnTo>
                <a:lnTo>
                  <a:pt x="2175" y="1986"/>
                </a:lnTo>
                <a:lnTo>
                  <a:pt x="1107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2571751" y="4092576"/>
            <a:ext cx="1230313" cy="2098675"/>
          </a:xfrm>
          <a:custGeom>
            <a:avLst/>
            <a:gdLst>
              <a:gd name="T0" fmla="*/ 396 w 1167"/>
              <a:gd name="T1" fmla="*/ 0 h 1455"/>
              <a:gd name="T2" fmla="*/ 710 w 1167"/>
              <a:gd name="T3" fmla="*/ 324 h 1455"/>
              <a:gd name="T4" fmla="*/ 267 w 1167"/>
              <a:gd name="T5" fmla="*/ 1351 h 1455"/>
              <a:gd name="T6" fmla="*/ 0 w 1167"/>
              <a:gd name="T7" fmla="*/ 1042 h 1455"/>
              <a:gd name="T8" fmla="*/ 447 w 1167"/>
              <a:gd name="T9" fmla="*/ 29 h 1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7"/>
              <a:gd name="T16" fmla="*/ 0 h 1455"/>
              <a:gd name="T17" fmla="*/ 1167 w 1167"/>
              <a:gd name="T18" fmla="*/ 1455 h 1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7" h="1455">
                <a:moveTo>
                  <a:pt x="652" y="0"/>
                </a:moveTo>
                <a:lnTo>
                  <a:pt x="1167" y="349"/>
                </a:lnTo>
                <a:lnTo>
                  <a:pt x="440" y="1455"/>
                </a:lnTo>
                <a:lnTo>
                  <a:pt x="0" y="1122"/>
                </a:lnTo>
                <a:lnTo>
                  <a:pt x="735" y="31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Binary Tree Traversal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889000"/>
            <a:ext cx="11352361" cy="2330450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/>
              <a:t>3 principal ways to traverse a binary tree defined with respect to the order in which the root is visited:</a:t>
            </a:r>
          </a:p>
          <a:p>
            <a:pPr marL="914400" lvl="1" indent="-457200"/>
            <a:r>
              <a:rPr lang="en-US" altLang="en-US" sz="2000" dirty="0"/>
              <a:t>Preorder</a:t>
            </a:r>
          </a:p>
          <a:p>
            <a:pPr marL="914400" lvl="1" indent="-457200"/>
            <a:r>
              <a:rPr lang="en-US" altLang="en-US" sz="2000" dirty="0" err="1"/>
              <a:t>Inorder</a:t>
            </a:r>
            <a:endParaRPr lang="en-US" altLang="en-US" sz="2000" dirty="0"/>
          </a:p>
          <a:p>
            <a:pPr marL="914400" lvl="1" indent="-457200"/>
            <a:r>
              <a:rPr lang="en-US" altLang="en-US" sz="2000" dirty="0" err="1"/>
              <a:t>Postorder</a:t>
            </a:r>
            <a:endParaRPr lang="en-US" altLang="en-US" sz="2000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6649272" y="1479522"/>
            <a:ext cx="4253827" cy="1528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Preorder Traversal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</a:t>
            </a:r>
            <a:r>
              <a:rPr lang="en-US" sz="2000" dirty="0">
                <a:solidFill>
                  <a:schemeClr val="accent6"/>
                </a:solidFill>
                <a:latin typeface="Comic Sans MS" pitchFamily="66" charset="0"/>
              </a:rPr>
              <a:t>Visit the root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left sub-tree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right sub-tree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6649272" y="3219450"/>
            <a:ext cx="4253827" cy="14874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Inorder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left sub-tree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</a:t>
            </a:r>
            <a:r>
              <a:rPr lang="en-US" sz="2000" dirty="0">
                <a:solidFill>
                  <a:schemeClr val="accent6"/>
                </a:solidFill>
                <a:latin typeface="Comic Sans MS" pitchFamily="66" charset="0"/>
              </a:rPr>
              <a:t>Visit the root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right sub-tree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6639747" y="4914900"/>
            <a:ext cx="4272876" cy="15858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Postorder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left sub-tree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Traverse the right sub-tree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latin typeface="Comic Sans MS" pitchFamily="66" charset="0"/>
              </a:rPr>
              <a:t>  - </a:t>
            </a:r>
            <a:r>
              <a:rPr lang="en-US" sz="2000" dirty="0">
                <a:solidFill>
                  <a:schemeClr val="accent6"/>
                </a:solidFill>
                <a:latin typeface="Comic Sans MS" pitchFamily="66" charset="0"/>
              </a:rPr>
              <a:t>Visit the root</a:t>
            </a: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519488" y="3887789"/>
            <a:ext cx="444500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163889" y="4583114"/>
            <a:ext cx="447675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3967164" y="4546600"/>
            <a:ext cx="447675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786064" y="5267325"/>
            <a:ext cx="447675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3738564" y="5314950"/>
            <a:ext cx="447675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871914" y="4295775"/>
            <a:ext cx="206375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468688" y="4283075"/>
            <a:ext cx="1714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3078164" y="4965700"/>
            <a:ext cx="174625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02089" y="4949825"/>
            <a:ext cx="174625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3738563" y="3452814"/>
            <a:ext cx="0" cy="407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430588" y="3119439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446589" y="5326064"/>
            <a:ext cx="447675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13239" y="4914900"/>
            <a:ext cx="263525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 rot="17949884">
            <a:off x="1858170" y="4682333"/>
            <a:ext cx="1755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Left sub-tree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324225" y="5786438"/>
            <a:ext cx="1849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Right sub-tree</a:t>
            </a:r>
          </a:p>
        </p:txBody>
      </p:sp>
    </p:spTree>
    <p:extLst>
      <p:ext uri="{BB962C8B-B14F-4D97-AF65-F5344CB8AC3E}">
        <p14:creationId xmlns:p14="http://schemas.microsoft.com/office/powerpoint/2010/main" val="86718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 autoUpdateAnimBg="0"/>
      <p:bldP spid="228357" grpId="0" animBg="1" autoUpdateAnimBg="0"/>
      <p:bldP spid="2283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200" dirty="0"/>
              <a:t>Binary Tree Traversal Algorithms</a:t>
            </a:r>
          </a:p>
        </p:txBody>
      </p:sp>
      <p:sp>
        <p:nvSpPr>
          <p:cNvPr id="230424" name="Rectangle 24"/>
          <p:cNvSpPr>
            <a:spLocks noChangeArrowheads="1"/>
          </p:cNvSpPr>
          <p:nvPr/>
        </p:nvSpPr>
        <p:spPr bwMode="auto">
          <a:xfrm>
            <a:off x="3706813" y="901700"/>
            <a:ext cx="4767262" cy="1765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p</a:t>
            </a:r>
            <a:r>
              <a:rPr lang="en-US" sz="1600" dirty="0" err="1" smtClean="0">
                <a:solidFill>
                  <a:srgbClr val="C00000"/>
                </a:solidFill>
                <a:latin typeface="Comic Sans MS" pitchFamily="66" charset="0"/>
              </a:rPr>
              <a:t>reorderTraversal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  root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    </a:t>
            </a:r>
            <a:r>
              <a:rPr lang="en-US" sz="1600" dirty="0">
                <a:latin typeface="Comic Sans MS" pitchFamily="66" charset="0"/>
              </a:rPr>
              <a:t>if (root == </a:t>
            </a:r>
            <a:r>
              <a:rPr lang="en-US" sz="1600" dirty="0" smtClean="0">
                <a:latin typeface="Comic Sans MS" pitchFamily="66" charset="0"/>
              </a:rPr>
              <a:t>null) </a:t>
            </a:r>
            <a:r>
              <a:rPr lang="en-US" sz="1600" dirty="0">
                <a:latin typeface="Comic Sans MS" pitchFamily="66" charset="0"/>
              </a:rPr>
              <a:t>return;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 smtClean="0">
                <a:latin typeface="Comic Sans MS" pitchFamily="66" charset="0"/>
              </a:rPr>
              <a:t>    </a:t>
            </a:r>
            <a:r>
              <a:rPr lang="en-US" sz="1600" dirty="0" err="1">
                <a:solidFill>
                  <a:srgbClr val="00AF00"/>
                </a:solidFill>
              </a:rPr>
              <a:t>System.out.printf</a:t>
            </a:r>
            <a:r>
              <a:rPr lang="en-US" sz="1600" dirty="0">
                <a:solidFill>
                  <a:srgbClr val="00AF00"/>
                </a:solidFill>
              </a:rPr>
              <a:t>(</a:t>
            </a:r>
            <a:r>
              <a:rPr lang="en-US" sz="1600" dirty="0" err="1">
                <a:solidFill>
                  <a:srgbClr val="00AF00"/>
                </a:solidFill>
              </a:rPr>
              <a:t>root.key</a:t>
            </a:r>
            <a:r>
              <a:rPr lang="en-US" sz="1600" dirty="0">
                <a:solidFill>
                  <a:srgbClr val="00AF00"/>
                </a:solidFill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p</a:t>
            </a:r>
            <a:r>
              <a:rPr lang="en-US" sz="1600" dirty="0" err="1" smtClean="0">
                <a:latin typeface="Comic Sans MS" pitchFamily="66" charset="0"/>
              </a:rPr>
              <a:t>reorderTraversal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root.left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p</a:t>
            </a:r>
            <a:r>
              <a:rPr lang="en-US" sz="1600" dirty="0" err="1" smtClean="0">
                <a:latin typeface="Comic Sans MS" pitchFamily="66" charset="0"/>
              </a:rPr>
              <a:t>reorderTraversal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root.right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} //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end-</a:t>
            </a:r>
            <a:r>
              <a:rPr lang="en-US" sz="1600" dirty="0" err="1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reorderTraversal</a:t>
            </a:r>
            <a:endParaRPr lang="en-US" sz="16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30428" name="Rectangle 28"/>
          <p:cNvSpPr>
            <a:spLocks noChangeArrowheads="1"/>
          </p:cNvSpPr>
          <p:nvPr/>
        </p:nvSpPr>
        <p:spPr bwMode="auto">
          <a:xfrm>
            <a:off x="3706813" y="2897188"/>
            <a:ext cx="4767262" cy="1765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1600" dirty="0" err="1" smtClean="0">
                <a:solidFill>
                  <a:srgbClr val="C00000"/>
                </a:solidFill>
                <a:latin typeface="Comic Sans MS" pitchFamily="66" charset="0"/>
              </a:rPr>
              <a:t>norderTraversal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 root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    </a:t>
            </a:r>
            <a:r>
              <a:rPr lang="en-US" sz="1600" dirty="0">
                <a:latin typeface="Comic Sans MS" pitchFamily="66" charset="0"/>
              </a:rPr>
              <a:t>if (root == </a:t>
            </a:r>
            <a:r>
              <a:rPr lang="en-US" sz="1600" dirty="0" smtClean="0">
                <a:latin typeface="Comic Sans MS" pitchFamily="66" charset="0"/>
              </a:rPr>
              <a:t>null) </a:t>
            </a:r>
            <a:r>
              <a:rPr lang="en-US" sz="1600" dirty="0">
                <a:latin typeface="Comic Sans MS" pitchFamily="66" charset="0"/>
              </a:rPr>
              <a:t>return;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i</a:t>
            </a:r>
            <a:r>
              <a:rPr lang="en-US" sz="1600" dirty="0" err="1" smtClean="0">
                <a:latin typeface="Comic Sans MS" pitchFamily="66" charset="0"/>
              </a:rPr>
              <a:t>norderTraversal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root.left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solidFill>
                  <a:srgbClr val="00AF00"/>
                </a:solidFill>
              </a:rPr>
              <a:t>System.out.printf</a:t>
            </a:r>
            <a:r>
              <a:rPr lang="en-US" sz="1600" dirty="0">
                <a:solidFill>
                  <a:srgbClr val="00AF00"/>
                </a:solidFill>
              </a:rPr>
              <a:t>(</a:t>
            </a:r>
            <a:r>
              <a:rPr lang="en-US" sz="1600" dirty="0" err="1">
                <a:solidFill>
                  <a:srgbClr val="00AF00"/>
                </a:solidFill>
              </a:rPr>
              <a:t>root.key</a:t>
            </a:r>
            <a:r>
              <a:rPr lang="en-US" sz="1600" dirty="0">
                <a:solidFill>
                  <a:srgbClr val="00AF00"/>
                </a:solidFill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i</a:t>
            </a:r>
            <a:r>
              <a:rPr lang="en-US" sz="1600" dirty="0" err="1" smtClean="0">
                <a:latin typeface="Comic Sans MS" pitchFamily="66" charset="0"/>
              </a:rPr>
              <a:t>norderTraversal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root.right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} //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end-</a:t>
            </a:r>
            <a:r>
              <a:rPr lang="en-US" sz="1600" dirty="0" err="1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norderTraversal</a:t>
            </a:r>
            <a:endParaRPr lang="en-US" sz="16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30429" name="Rectangle 29"/>
          <p:cNvSpPr>
            <a:spLocks noChangeArrowheads="1"/>
          </p:cNvSpPr>
          <p:nvPr/>
        </p:nvSpPr>
        <p:spPr bwMode="auto">
          <a:xfrm>
            <a:off x="3730626" y="4892675"/>
            <a:ext cx="4767263" cy="1765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600" dirty="0" err="1">
                <a:solidFill>
                  <a:srgbClr val="C00000"/>
                </a:solidFill>
                <a:latin typeface="Comic Sans MS" pitchFamily="66" charset="0"/>
              </a:rPr>
              <a:t>p</a:t>
            </a:r>
            <a:r>
              <a:rPr lang="en-US" sz="1600" dirty="0" err="1" smtClean="0">
                <a:solidFill>
                  <a:srgbClr val="C00000"/>
                </a:solidFill>
                <a:latin typeface="Comic Sans MS" pitchFamily="66" charset="0"/>
              </a:rPr>
              <a:t>ostorderTraversal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 root</a:t>
            </a: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){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rgbClr val="CC3300"/>
                </a:solidFill>
                <a:latin typeface="Comic Sans MS" pitchFamily="66" charset="0"/>
              </a:rPr>
              <a:t>    </a:t>
            </a:r>
            <a:r>
              <a:rPr lang="en-US" sz="1600" dirty="0">
                <a:latin typeface="Comic Sans MS" pitchFamily="66" charset="0"/>
              </a:rPr>
              <a:t>if (root == </a:t>
            </a:r>
            <a:r>
              <a:rPr lang="en-US" sz="1600" dirty="0" smtClean="0">
                <a:latin typeface="Comic Sans MS" pitchFamily="66" charset="0"/>
              </a:rPr>
              <a:t>null) </a:t>
            </a:r>
            <a:r>
              <a:rPr lang="en-US" sz="1600" dirty="0">
                <a:latin typeface="Comic Sans MS" pitchFamily="66" charset="0"/>
              </a:rPr>
              <a:t>return;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p</a:t>
            </a:r>
            <a:r>
              <a:rPr lang="en-US" sz="1600" dirty="0" err="1" smtClean="0">
                <a:latin typeface="Comic Sans MS" pitchFamily="66" charset="0"/>
              </a:rPr>
              <a:t>ostorderTraversal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root.left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latin typeface="Comic Sans MS" pitchFamily="66" charset="0"/>
              </a:rPr>
              <a:t>p</a:t>
            </a:r>
            <a:r>
              <a:rPr lang="en-US" sz="1600" dirty="0" err="1" smtClean="0">
                <a:latin typeface="Comic Sans MS" pitchFamily="66" charset="0"/>
              </a:rPr>
              <a:t>ostorderTraversal</a:t>
            </a:r>
            <a:r>
              <a:rPr lang="en-US" sz="1600" dirty="0" smtClean="0">
                <a:latin typeface="Comic Sans MS" pitchFamily="66" charset="0"/>
              </a:rPr>
              <a:t>(</a:t>
            </a:r>
            <a:r>
              <a:rPr lang="en-US" sz="1600" dirty="0" err="1" smtClean="0">
                <a:latin typeface="Comic Sans MS" pitchFamily="66" charset="0"/>
              </a:rPr>
              <a:t>root.right</a:t>
            </a:r>
            <a:r>
              <a:rPr lang="en-US" sz="1600" dirty="0">
                <a:latin typeface="Comic Sans MS" pitchFamily="66" charset="0"/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latin typeface="Comic Sans MS" pitchFamily="66" charset="0"/>
              </a:rPr>
              <a:t>    </a:t>
            </a:r>
            <a:r>
              <a:rPr lang="en-US" sz="1600" dirty="0" err="1">
                <a:solidFill>
                  <a:srgbClr val="00AF00"/>
                </a:solidFill>
              </a:rPr>
              <a:t>System.out.printf</a:t>
            </a:r>
            <a:r>
              <a:rPr lang="en-US" sz="1600" dirty="0">
                <a:solidFill>
                  <a:srgbClr val="00AF00"/>
                </a:solidFill>
              </a:rPr>
              <a:t>(</a:t>
            </a:r>
            <a:r>
              <a:rPr lang="en-US" sz="1600" dirty="0" err="1">
                <a:solidFill>
                  <a:srgbClr val="00AF00"/>
                </a:solidFill>
              </a:rPr>
              <a:t>root.key</a:t>
            </a:r>
            <a:r>
              <a:rPr lang="en-US" sz="1600" dirty="0">
                <a:solidFill>
                  <a:srgbClr val="00AF00"/>
                </a:solidFill>
              </a:rPr>
              <a:t>);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2"/>
                </a:solidFill>
                <a:latin typeface="Comic Sans MS" pitchFamily="66" charset="0"/>
              </a:rPr>
              <a:t>} //</a:t>
            </a:r>
            <a:r>
              <a:rPr lang="en-US" sz="1600" dirty="0" smtClean="0">
                <a:solidFill>
                  <a:schemeClr val="accent2"/>
                </a:solidFill>
                <a:latin typeface="Comic Sans MS" pitchFamily="66" charset="0"/>
              </a:rPr>
              <a:t>end-</a:t>
            </a:r>
            <a:r>
              <a:rPr lang="en-US" sz="1600" dirty="0" err="1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1600" dirty="0" err="1" smtClean="0">
                <a:solidFill>
                  <a:schemeClr val="accent2"/>
                </a:solidFill>
                <a:latin typeface="Comic Sans MS" pitchFamily="66" charset="0"/>
              </a:rPr>
              <a:t>ostorderTraversal</a:t>
            </a:r>
            <a:endParaRPr lang="en-US" sz="16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 autoUpdateAnimBg="0"/>
      <p:bldP spid="2304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Example Binary Tree Traversal Example</a:t>
            </a:r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5829302" y="1385097"/>
            <a:ext cx="3409590" cy="7887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Preorder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4, 6, 45, 12, 7, 1</a:t>
            </a:r>
          </a:p>
        </p:txBody>
      </p:sp>
      <p:sp>
        <p:nvSpPr>
          <p:cNvPr id="229420" name="Rectangle 44"/>
          <p:cNvSpPr>
            <a:spLocks noChangeArrowheads="1"/>
          </p:cNvSpPr>
          <p:nvPr/>
        </p:nvSpPr>
        <p:spPr bwMode="auto">
          <a:xfrm>
            <a:off x="5829301" y="2475621"/>
            <a:ext cx="3409592" cy="8024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Inorder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45, 6, 4, 7, 12, 1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5829300" y="3490912"/>
            <a:ext cx="3409592" cy="838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Postorder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 Result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45, 6, 7, 1, 12, 4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3232150" y="23637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2878139" y="30591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3681414" y="30226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12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2500314" y="37433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3452814" y="37909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3586164" y="2771775"/>
            <a:ext cx="204787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81350" y="2759075"/>
            <a:ext cx="1730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H="1">
            <a:off x="2792414" y="3441700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716339" y="3425825"/>
            <a:ext cx="173037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H="1">
            <a:off x="3448051" y="1989138"/>
            <a:ext cx="47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3144838" y="1614489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160839" y="38020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4025901" y="3390900"/>
            <a:ext cx="265113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99" name="Freeform: Shape 2"/>
          <p:cNvSpPr>
            <a:spLocks/>
          </p:cNvSpPr>
          <p:nvPr/>
        </p:nvSpPr>
        <p:spPr bwMode="auto">
          <a:xfrm>
            <a:off x="2303463" y="2446339"/>
            <a:ext cx="2449512" cy="1882775"/>
          </a:xfrm>
          <a:custGeom>
            <a:avLst/>
            <a:gdLst>
              <a:gd name="T0" fmla="*/ 780773 w 2450237"/>
              <a:gd name="T1" fmla="*/ 177688 h 1882066"/>
              <a:gd name="T2" fmla="*/ 674303 w 2450237"/>
              <a:gd name="T3" fmla="*/ 364259 h 1882066"/>
              <a:gd name="T4" fmla="*/ 612197 w 2450237"/>
              <a:gd name="T5" fmla="*/ 461987 h 1882066"/>
              <a:gd name="T6" fmla="*/ 541218 w 2450237"/>
              <a:gd name="T7" fmla="*/ 586368 h 1882066"/>
              <a:gd name="T8" fmla="*/ 434748 w 2450237"/>
              <a:gd name="T9" fmla="*/ 728517 h 1882066"/>
              <a:gd name="T10" fmla="*/ 363768 w 2450237"/>
              <a:gd name="T11" fmla="*/ 817362 h 1882066"/>
              <a:gd name="T12" fmla="*/ 275046 w 2450237"/>
              <a:gd name="T13" fmla="*/ 932858 h 1882066"/>
              <a:gd name="T14" fmla="*/ 195193 w 2450237"/>
              <a:gd name="T15" fmla="*/ 1057239 h 1882066"/>
              <a:gd name="T16" fmla="*/ 150830 w 2450237"/>
              <a:gd name="T17" fmla="*/ 1128314 h 1882066"/>
              <a:gd name="T18" fmla="*/ 97596 w 2450237"/>
              <a:gd name="T19" fmla="*/ 1226043 h 1882066"/>
              <a:gd name="T20" fmla="*/ 35489 w 2450237"/>
              <a:gd name="T21" fmla="*/ 1332655 h 1882066"/>
              <a:gd name="T22" fmla="*/ 8872 w 2450237"/>
              <a:gd name="T23" fmla="*/ 1572532 h 1882066"/>
              <a:gd name="T24" fmla="*/ 79851 w 2450237"/>
              <a:gd name="T25" fmla="*/ 1688029 h 1882066"/>
              <a:gd name="T26" fmla="*/ 204066 w 2450237"/>
              <a:gd name="T27" fmla="*/ 1750219 h 1882066"/>
              <a:gd name="T28" fmla="*/ 319406 w 2450237"/>
              <a:gd name="T29" fmla="*/ 1821295 h 1882066"/>
              <a:gd name="T30" fmla="*/ 576706 w 2450237"/>
              <a:gd name="T31" fmla="*/ 1821295 h 1882066"/>
              <a:gd name="T32" fmla="*/ 700921 w 2450237"/>
              <a:gd name="T33" fmla="*/ 1741335 h 1882066"/>
              <a:gd name="T34" fmla="*/ 771900 w 2450237"/>
              <a:gd name="T35" fmla="*/ 1625838 h 1882066"/>
              <a:gd name="T36" fmla="*/ 816262 w 2450237"/>
              <a:gd name="T37" fmla="*/ 1403729 h 1882066"/>
              <a:gd name="T38" fmla="*/ 860624 w 2450237"/>
              <a:gd name="T39" fmla="*/ 1297116 h 1882066"/>
              <a:gd name="T40" fmla="*/ 940477 w 2450237"/>
              <a:gd name="T41" fmla="*/ 1163851 h 1882066"/>
              <a:gd name="T42" fmla="*/ 1029200 w 2450237"/>
              <a:gd name="T43" fmla="*/ 1021702 h 1882066"/>
              <a:gd name="T44" fmla="*/ 1082436 w 2450237"/>
              <a:gd name="T45" fmla="*/ 932858 h 1882066"/>
              <a:gd name="T46" fmla="*/ 1117924 w 2450237"/>
              <a:gd name="T47" fmla="*/ 826246 h 1882066"/>
              <a:gd name="T48" fmla="*/ 1171158 w 2450237"/>
              <a:gd name="T49" fmla="*/ 559715 h 1882066"/>
              <a:gd name="T50" fmla="*/ 1330862 w 2450237"/>
              <a:gd name="T51" fmla="*/ 657443 h 1882066"/>
              <a:gd name="T52" fmla="*/ 1321991 w 2450237"/>
              <a:gd name="T53" fmla="*/ 861783 h 1882066"/>
              <a:gd name="T54" fmla="*/ 1277628 w 2450237"/>
              <a:gd name="T55" fmla="*/ 1003933 h 1882066"/>
              <a:gd name="T56" fmla="*/ 1215521 w 2450237"/>
              <a:gd name="T57" fmla="*/ 1154967 h 1882066"/>
              <a:gd name="T58" fmla="*/ 1153415 w 2450237"/>
              <a:gd name="T59" fmla="*/ 1279349 h 1882066"/>
              <a:gd name="T60" fmla="*/ 1082436 w 2450237"/>
              <a:gd name="T61" fmla="*/ 1439267 h 1882066"/>
              <a:gd name="T62" fmla="*/ 1038073 w 2450237"/>
              <a:gd name="T63" fmla="*/ 1554762 h 1882066"/>
              <a:gd name="T64" fmla="*/ 1091307 w 2450237"/>
              <a:gd name="T65" fmla="*/ 1794642 h 1882066"/>
              <a:gd name="T66" fmla="*/ 1242138 w 2450237"/>
              <a:gd name="T67" fmla="*/ 1874601 h 1882066"/>
              <a:gd name="T68" fmla="*/ 1526055 w 2450237"/>
              <a:gd name="T69" fmla="*/ 1830178 h 1882066"/>
              <a:gd name="T70" fmla="*/ 1614780 w 2450237"/>
              <a:gd name="T71" fmla="*/ 1616954 h 1882066"/>
              <a:gd name="T72" fmla="*/ 1668014 w 2450237"/>
              <a:gd name="T73" fmla="*/ 1181620 h 1882066"/>
              <a:gd name="T74" fmla="*/ 1774484 w 2450237"/>
              <a:gd name="T75" fmla="*/ 1279349 h 1882066"/>
              <a:gd name="T76" fmla="*/ 1774484 w 2450237"/>
              <a:gd name="T77" fmla="*/ 1767989 h 1882066"/>
              <a:gd name="T78" fmla="*/ 1898697 w 2450237"/>
              <a:gd name="T79" fmla="*/ 1856831 h 1882066"/>
              <a:gd name="T80" fmla="*/ 2155998 w 2450237"/>
              <a:gd name="T81" fmla="*/ 1874601 h 1882066"/>
              <a:gd name="T82" fmla="*/ 2253594 w 2450237"/>
              <a:gd name="T83" fmla="*/ 1839063 h 1882066"/>
              <a:gd name="T84" fmla="*/ 2342319 w 2450237"/>
              <a:gd name="T85" fmla="*/ 1794642 h 1882066"/>
              <a:gd name="T86" fmla="*/ 2422170 w 2450237"/>
              <a:gd name="T87" fmla="*/ 1670260 h 1882066"/>
              <a:gd name="T88" fmla="*/ 2422170 w 2450237"/>
              <a:gd name="T89" fmla="*/ 1323769 h 1882066"/>
              <a:gd name="T90" fmla="*/ 2351190 w 2450237"/>
              <a:gd name="T91" fmla="*/ 1154967 h 1882066"/>
              <a:gd name="T92" fmla="*/ 2271339 w 2450237"/>
              <a:gd name="T93" fmla="*/ 1021702 h 1882066"/>
              <a:gd name="T94" fmla="*/ 2191486 w 2450237"/>
              <a:gd name="T95" fmla="*/ 941742 h 1882066"/>
              <a:gd name="T96" fmla="*/ 2005166 w 2450237"/>
              <a:gd name="T97" fmla="*/ 737403 h 1882066"/>
              <a:gd name="T98" fmla="*/ 1925314 w 2450237"/>
              <a:gd name="T99" fmla="*/ 648558 h 1882066"/>
              <a:gd name="T100" fmla="*/ 1801101 w 2450237"/>
              <a:gd name="T101" fmla="*/ 497524 h 1882066"/>
              <a:gd name="T102" fmla="*/ 1721249 w 2450237"/>
              <a:gd name="T103" fmla="*/ 399796 h 1882066"/>
              <a:gd name="T104" fmla="*/ 1659142 w 2450237"/>
              <a:gd name="T105" fmla="*/ 328722 h 1882066"/>
              <a:gd name="T106" fmla="*/ 1561546 w 2450237"/>
              <a:gd name="T107" fmla="*/ 204341 h 1882066"/>
              <a:gd name="T108" fmla="*/ 1481693 w 2450237"/>
              <a:gd name="T109" fmla="*/ 88843 h 18820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450237" h="1882066">
                <a:moveTo>
                  <a:pt x="798990" y="0"/>
                </a:moveTo>
                <a:cubicBezTo>
                  <a:pt x="796031" y="47348"/>
                  <a:pt x="794833" y="94838"/>
                  <a:pt x="790113" y="142043"/>
                </a:cubicBezTo>
                <a:cubicBezTo>
                  <a:pt x="788899" y="154184"/>
                  <a:pt x="786041" y="166339"/>
                  <a:pt x="781235" y="177554"/>
                </a:cubicBezTo>
                <a:cubicBezTo>
                  <a:pt x="777032" y="187361"/>
                  <a:pt x="767813" y="194437"/>
                  <a:pt x="763480" y="204187"/>
                </a:cubicBezTo>
                <a:cubicBezTo>
                  <a:pt x="728719" y="282398"/>
                  <a:pt x="767702" y="235475"/>
                  <a:pt x="719091" y="284086"/>
                </a:cubicBezTo>
                <a:cubicBezTo>
                  <a:pt x="703466" y="330964"/>
                  <a:pt x="715405" y="302932"/>
                  <a:pt x="674703" y="363985"/>
                </a:cubicBezTo>
                <a:lnTo>
                  <a:pt x="656948" y="390618"/>
                </a:lnTo>
                <a:lnTo>
                  <a:pt x="639192" y="417251"/>
                </a:lnTo>
                <a:cubicBezTo>
                  <a:pt x="622219" y="468174"/>
                  <a:pt x="641806" y="422643"/>
                  <a:pt x="612559" y="461639"/>
                </a:cubicBezTo>
                <a:cubicBezTo>
                  <a:pt x="599755" y="478710"/>
                  <a:pt x="577048" y="514905"/>
                  <a:pt x="577048" y="514905"/>
                </a:cubicBezTo>
                <a:cubicBezTo>
                  <a:pt x="551901" y="590351"/>
                  <a:pt x="586973" y="498363"/>
                  <a:pt x="550415" y="559293"/>
                </a:cubicBezTo>
                <a:cubicBezTo>
                  <a:pt x="545600" y="567317"/>
                  <a:pt x="546353" y="577902"/>
                  <a:pt x="541538" y="585926"/>
                </a:cubicBezTo>
                <a:cubicBezTo>
                  <a:pt x="533104" y="599982"/>
                  <a:pt x="509246" y="613372"/>
                  <a:pt x="497149" y="621437"/>
                </a:cubicBezTo>
                <a:cubicBezTo>
                  <a:pt x="481524" y="668315"/>
                  <a:pt x="493463" y="640283"/>
                  <a:pt x="452761" y="701336"/>
                </a:cubicBezTo>
                <a:cubicBezTo>
                  <a:pt x="446843" y="710214"/>
                  <a:pt x="442551" y="720424"/>
                  <a:pt x="435006" y="727969"/>
                </a:cubicBezTo>
                <a:cubicBezTo>
                  <a:pt x="429087" y="733888"/>
                  <a:pt x="422272" y="739029"/>
                  <a:pt x="417250" y="745725"/>
                </a:cubicBezTo>
                <a:cubicBezTo>
                  <a:pt x="404447" y="762796"/>
                  <a:pt x="396829" y="783902"/>
                  <a:pt x="381740" y="798991"/>
                </a:cubicBezTo>
                <a:cubicBezTo>
                  <a:pt x="375821" y="804909"/>
                  <a:pt x="369006" y="810050"/>
                  <a:pt x="363984" y="816746"/>
                </a:cubicBezTo>
                <a:cubicBezTo>
                  <a:pt x="351180" y="833817"/>
                  <a:pt x="343563" y="854923"/>
                  <a:pt x="328474" y="870012"/>
                </a:cubicBezTo>
                <a:cubicBezTo>
                  <a:pt x="322555" y="875930"/>
                  <a:pt x="315947" y="881231"/>
                  <a:pt x="310718" y="887767"/>
                </a:cubicBezTo>
                <a:cubicBezTo>
                  <a:pt x="265911" y="943775"/>
                  <a:pt x="318087" y="889275"/>
                  <a:pt x="275208" y="932156"/>
                </a:cubicBezTo>
                <a:cubicBezTo>
                  <a:pt x="252893" y="999099"/>
                  <a:pt x="285590" y="919179"/>
                  <a:pt x="239697" y="976544"/>
                </a:cubicBezTo>
                <a:cubicBezTo>
                  <a:pt x="233851" y="983851"/>
                  <a:pt x="235364" y="994997"/>
                  <a:pt x="230819" y="1003177"/>
                </a:cubicBezTo>
                <a:cubicBezTo>
                  <a:pt x="220456" y="1021831"/>
                  <a:pt x="207146" y="1038688"/>
                  <a:pt x="195309" y="1056443"/>
                </a:cubicBezTo>
                <a:lnTo>
                  <a:pt x="177553" y="1083076"/>
                </a:lnTo>
                <a:cubicBezTo>
                  <a:pt x="174594" y="1091954"/>
                  <a:pt x="173491" y="1101685"/>
                  <a:pt x="168676" y="1109709"/>
                </a:cubicBezTo>
                <a:cubicBezTo>
                  <a:pt x="164370" y="1116886"/>
                  <a:pt x="156149" y="1120928"/>
                  <a:pt x="150920" y="1127464"/>
                </a:cubicBezTo>
                <a:cubicBezTo>
                  <a:pt x="144255" y="1135795"/>
                  <a:pt x="137937" y="1144554"/>
                  <a:pt x="133165" y="1154097"/>
                </a:cubicBezTo>
                <a:cubicBezTo>
                  <a:pt x="110116" y="1200195"/>
                  <a:pt x="141212" y="1163805"/>
                  <a:pt x="106532" y="1198486"/>
                </a:cubicBezTo>
                <a:cubicBezTo>
                  <a:pt x="103573" y="1207364"/>
                  <a:pt x="102199" y="1216939"/>
                  <a:pt x="97654" y="1225119"/>
                </a:cubicBezTo>
                <a:cubicBezTo>
                  <a:pt x="87291" y="1243773"/>
                  <a:pt x="68892" y="1258141"/>
                  <a:pt x="62144" y="1278385"/>
                </a:cubicBezTo>
                <a:cubicBezTo>
                  <a:pt x="59185" y="1287263"/>
                  <a:pt x="57451" y="1296648"/>
                  <a:pt x="53266" y="1305018"/>
                </a:cubicBezTo>
                <a:cubicBezTo>
                  <a:pt x="48494" y="1314561"/>
                  <a:pt x="39844" y="1321901"/>
                  <a:pt x="35511" y="1331651"/>
                </a:cubicBezTo>
                <a:cubicBezTo>
                  <a:pt x="20574" y="1365258"/>
                  <a:pt x="15305" y="1393954"/>
                  <a:pt x="8878" y="1429305"/>
                </a:cubicBezTo>
                <a:cubicBezTo>
                  <a:pt x="5658" y="1447015"/>
                  <a:pt x="2959" y="1464816"/>
                  <a:pt x="0" y="1482571"/>
                </a:cubicBezTo>
                <a:cubicBezTo>
                  <a:pt x="2959" y="1512163"/>
                  <a:pt x="3397" y="1542117"/>
                  <a:pt x="8878" y="1571348"/>
                </a:cubicBezTo>
                <a:cubicBezTo>
                  <a:pt x="12327" y="1589743"/>
                  <a:pt x="11060" y="1614233"/>
                  <a:pt x="26633" y="1624614"/>
                </a:cubicBezTo>
                <a:cubicBezTo>
                  <a:pt x="60230" y="1647012"/>
                  <a:pt x="45722" y="1634824"/>
                  <a:pt x="71021" y="1660125"/>
                </a:cubicBezTo>
                <a:cubicBezTo>
                  <a:pt x="73980" y="1669003"/>
                  <a:pt x="72284" y="1681319"/>
                  <a:pt x="79899" y="1686758"/>
                </a:cubicBezTo>
                <a:cubicBezTo>
                  <a:pt x="95129" y="1697636"/>
                  <a:pt x="133165" y="1704513"/>
                  <a:pt x="133165" y="1704513"/>
                </a:cubicBezTo>
                <a:cubicBezTo>
                  <a:pt x="139083" y="1713391"/>
                  <a:pt x="141872" y="1725491"/>
                  <a:pt x="150920" y="1731146"/>
                </a:cubicBezTo>
                <a:cubicBezTo>
                  <a:pt x="166791" y="1741065"/>
                  <a:pt x="204186" y="1748901"/>
                  <a:pt x="204186" y="1748901"/>
                </a:cubicBezTo>
                <a:cubicBezTo>
                  <a:pt x="249178" y="1793893"/>
                  <a:pt x="190949" y="1740958"/>
                  <a:pt x="248575" y="1775534"/>
                </a:cubicBezTo>
                <a:cubicBezTo>
                  <a:pt x="309505" y="1812092"/>
                  <a:pt x="217517" y="1777020"/>
                  <a:pt x="292963" y="1802167"/>
                </a:cubicBezTo>
                <a:cubicBezTo>
                  <a:pt x="301841" y="1808086"/>
                  <a:pt x="309398" y="1816785"/>
                  <a:pt x="319596" y="1819923"/>
                </a:cubicBezTo>
                <a:cubicBezTo>
                  <a:pt x="348440" y="1828798"/>
                  <a:pt x="408373" y="1837678"/>
                  <a:pt x="408373" y="1837678"/>
                </a:cubicBezTo>
                <a:cubicBezTo>
                  <a:pt x="452761" y="1834719"/>
                  <a:pt x="497296" y="1833457"/>
                  <a:pt x="541538" y="1828800"/>
                </a:cubicBezTo>
                <a:cubicBezTo>
                  <a:pt x="553672" y="1827523"/>
                  <a:pt x="566135" y="1825379"/>
                  <a:pt x="577048" y="1819923"/>
                </a:cubicBezTo>
                <a:cubicBezTo>
                  <a:pt x="674529" y="1771183"/>
                  <a:pt x="505130" y="1832056"/>
                  <a:pt x="621437" y="1793290"/>
                </a:cubicBezTo>
                <a:lnTo>
                  <a:pt x="674703" y="1757779"/>
                </a:lnTo>
                <a:cubicBezTo>
                  <a:pt x="683581" y="1751861"/>
                  <a:pt x="693791" y="1747569"/>
                  <a:pt x="701336" y="1740024"/>
                </a:cubicBezTo>
                <a:lnTo>
                  <a:pt x="736847" y="1704513"/>
                </a:lnTo>
                <a:cubicBezTo>
                  <a:pt x="759159" y="1637571"/>
                  <a:pt x="729061" y="1720085"/>
                  <a:pt x="763480" y="1651247"/>
                </a:cubicBezTo>
                <a:cubicBezTo>
                  <a:pt x="767665" y="1642877"/>
                  <a:pt x="769398" y="1633492"/>
                  <a:pt x="772357" y="1624614"/>
                </a:cubicBezTo>
                <a:cubicBezTo>
                  <a:pt x="775316" y="1592062"/>
                  <a:pt x="776612" y="1559316"/>
                  <a:pt x="781235" y="1526959"/>
                </a:cubicBezTo>
                <a:cubicBezTo>
                  <a:pt x="782558" y="1517695"/>
                  <a:pt x="787843" y="1509405"/>
                  <a:pt x="790113" y="1500326"/>
                </a:cubicBezTo>
                <a:cubicBezTo>
                  <a:pt x="815212" y="1399927"/>
                  <a:pt x="778649" y="1516963"/>
                  <a:pt x="816746" y="1402672"/>
                </a:cubicBezTo>
                <a:lnTo>
                  <a:pt x="834501" y="1349406"/>
                </a:lnTo>
                <a:cubicBezTo>
                  <a:pt x="837460" y="1340528"/>
                  <a:pt x="838188" y="1330559"/>
                  <a:pt x="843379" y="1322773"/>
                </a:cubicBezTo>
                <a:cubicBezTo>
                  <a:pt x="849297" y="1313895"/>
                  <a:pt x="856362" y="1305683"/>
                  <a:pt x="861134" y="1296140"/>
                </a:cubicBezTo>
                <a:cubicBezTo>
                  <a:pt x="865319" y="1287770"/>
                  <a:pt x="865467" y="1277687"/>
                  <a:pt x="870012" y="1269507"/>
                </a:cubicBezTo>
                <a:cubicBezTo>
                  <a:pt x="880375" y="1250853"/>
                  <a:pt x="893685" y="1233996"/>
                  <a:pt x="905522" y="1216241"/>
                </a:cubicBezTo>
                <a:lnTo>
                  <a:pt x="941033" y="1162975"/>
                </a:lnTo>
                <a:cubicBezTo>
                  <a:pt x="943992" y="1154097"/>
                  <a:pt x="945366" y="1144522"/>
                  <a:pt x="949911" y="1136342"/>
                </a:cubicBezTo>
                <a:cubicBezTo>
                  <a:pt x="975009" y="1091166"/>
                  <a:pt x="976237" y="1092260"/>
                  <a:pt x="1003177" y="1065321"/>
                </a:cubicBezTo>
                <a:cubicBezTo>
                  <a:pt x="1028323" y="989876"/>
                  <a:pt x="993252" y="1081863"/>
                  <a:pt x="1029810" y="1020932"/>
                </a:cubicBezTo>
                <a:cubicBezTo>
                  <a:pt x="1064382" y="963312"/>
                  <a:pt x="1011455" y="1021530"/>
                  <a:pt x="1056443" y="976544"/>
                </a:cubicBezTo>
                <a:cubicBezTo>
                  <a:pt x="1059402" y="967666"/>
                  <a:pt x="1060505" y="957935"/>
                  <a:pt x="1065320" y="949911"/>
                </a:cubicBezTo>
                <a:cubicBezTo>
                  <a:pt x="1069626" y="942734"/>
                  <a:pt x="1079333" y="939642"/>
                  <a:pt x="1083076" y="932156"/>
                </a:cubicBezTo>
                <a:cubicBezTo>
                  <a:pt x="1091446" y="915416"/>
                  <a:pt x="1094913" y="896645"/>
                  <a:pt x="1100831" y="878890"/>
                </a:cubicBezTo>
                <a:lnTo>
                  <a:pt x="1109709" y="852257"/>
                </a:lnTo>
                <a:lnTo>
                  <a:pt x="1118586" y="825624"/>
                </a:lnTo>
                <a:cubicBezTo>
                  <a:pt x="1121545" y="748684"/>
                  <a:pt x="1119541" y="671392"/>
                  <a:pt x="1127464" y="594804"/>
                </a:cubicBezTo>
                <a:cubicBezTo>
                  <a:pt x="1128562" y="584191"/>
                  <a:pt x="1136888" y="574836"/>
                  <a:pt x="1145219" y="568171"/>
                </a:cubicBezTo>
                <a:cubicBezTo>
                  <a:pt x="1152526" y="562325"/>
                  <a:pt x="1162974" y="562252"/>
                  <a:pt x="1171852" y="559293"/>
                </a:cubicBezTo>
                <a:cubicBezTo>
                  <a:pt x="1207363" y="562252"/>
                  <a:pt x="1243541" y="560705"/>
                  <a:pt x="1278384" y="568171"/>
                </a:cubicBezTo>
                <a:cubicBezTo>
                  <a:pt x="1286568" y="569925"/>
                  <a:pt x="1292397" y="578440"/>
                  <a:pt x="1296140" y="585926"/>
                </a:cubicBezTo>
                <a:cubicBezTo>
                  <a:pt x="1336947" y="667539"/>
                  <a:pt x="1291536" y="616831"/>
                  <a:pt x="1331650" y="656948"/>
                </a:cubicBezTo>
                <a:cubicBezTo>
                  <a:pt x="1334609" y="665826"/>
                  <a:pt x="1340528" y="674223"/>
                  <a:pt x="1340528" y="683581"/>
                </a:cubicBezTo>
                <a:cubicBezTo>
                  <a:pt x="1340528" y="733975"/>
                  <a:pt x="1336664" y="784357"/>
                  <a:pt x="1331650" y="834501"/>
                </a:cubicBezTo>
                <a:cubicBezTo>
                  <a:pt x="1330719" y="843812"/>
                  <a:pt x="1325344" y="852136"/>
                  <a:pt x="1322773" y="861134"/>
                </a:cubicBezTo>
                <a:cubicBezTo>
                  <a:pt x="1295947" y="955026"/>
                  <a:pt x="1338320" y="823370"/>
                  <a:pt x="1296140" y="949911"/>
                </a:cubicBezTo>
                <a:lnTo>
                  <a:pt x="1287262" y="976544"/>
                </a:lnTo>
                <a:cubicBezTo>
                  <a:pt x="1284303" y="985422"/>
                  <a:pt x="1283575" y="995391"/>
                  <a:pt x="1278384" y="1003177"/>
                </a:cubicBezTo>
                <a:lnTo>
                  <a:pt x="1260629" y="1029810"/>
                </a:lnTo>
                <a:cubicBezTo>
                  <a:pt x="1255865" y="1053631"/>
                  <a:pt x="1246867" y="1108157"/>
                  <a:pt x="1233996" y="1127464"/>
                </a:cubicBezTo>
                <a:cubicBezTo>
                  <a:pt x="1228078" y="1136342"/>
                  <a:pt x="1220574" y="1144347"/>
                  <a:pt x="1216241" y="1154097"/>
                </a:cubicBezTo>
                <a:cubicBezTo>
                  <a:pt x="1183597" y="1227545"/>
                  <a:pt x="1217193" y="1188654"/>
                  <a:pt x="1180730" y="1225119"/>
                </a:cubicBezTo>
                <a:cubicBezTo>
                  <a:pt x="1177771" y="1233997"/>
                  <a:pt x="1176037" y="1243382"/>
                  <a:pt x="1171852" y="1251752"/>
                </a:cubicBezTo>
                <a:cubicBezTo>
                  <a:pt x="1167080" y="1261295"/>
                  <a:pt x="1158300" y="1268578"/>
                  <a:pt x="1154097" y="1278385"/>
                </a:cubicBezTo>
                <a:cubicBezTo>
                  <a:pt x="1129554" y="1335650"/>
                  <a:pt x="1163199" y="1295913"/>
                  <a:pt x="1127464" y="1331651"/>
                </a:cubicBezTo>
                <a:cubicBezTo>
                  <a:pt x="1106335" y="1395039"/>
                  <a:pt x="1120091" y="1369345"/>
                  <a:pt x="1091953" y="1411550"/>
                </a:cubicBezTo>
                <a:cubicBezTo>
                  <a:pt x="1088994" y="1420428"/>
                  <a:pt x="1087261" y="1429813"/>
                  <a:pt x="1083076" y="1438183"/>
                </a:cubicBezTo>
                <a:cubicBezTo>
                  <a:pt x="1078304" y="1447726"/>
                  <a:pt x="1069523" y="1455009"/>
                  <a:pt x="1065320" y="1464816"/>
                </a:cubicBezTo>
                <a:cubicBezTo>
                  <a:pt x="1060514" y="1476030"/>
                  <a:pt x="1059949" y="1488640"/>
                  <a:pt x="1056443" y="1500326"/>
                </a:cubicBezTo>
                <a:cubicBezTo>
                  <a:pt x="1051065" y="1518253"/>
                  <a:pt x="1038687" y="1553592"/>
                  <a:pt x="1038687" y="1553592"/>
                </a:cubicBezTo>
                <a:cubicBezTo>
                  <a:pt x="1041646" y="1606858"/>
                  <a:pt x="1042507" y="1660283"/>
                  <a:pt x="1047565" y="1713391"/>
                </a:cubicBezTo>
                <a:cubicBezTo>
                  <a:pt x="1048452" y="1722707"/>
                  <a:pt x="1051898" y="1731844"/>
                  <a:pt x="1056443" y="1740024"/>
                </a:cubicBezTo>
                <a:cubicBezTo>
                  <a:pt x="1066806" y="1758678"/>
                  <a:pt x="1076864" y="1778201"/>
                  <a:pt x="1091953" y="1793290"/>
                </a:cubicBezTo>
                <a:cubicBezTo>
                  <a:pt x="1131789" y="1833123"/>
                  <a:pt x="1084481" y="1791112"/>
                  <a:pt x="1136342" y="1819923"/>
                </a:cubicBezTo>
                <a:cubicBezTo>
                  <a:pt x="1154996" y="1830286"/>
                  <a:pt x="1169364" y="1848685"/>
                  <a:pt x="1189608" y="1855433"/>
                </a:cubicBezTo>
                <a:lnTo>
                  <a:pt x="1242874" y="1873189"/>
                </a:lnTo>
                <a:cubicBezTo>
                  <a:pt x="1286108" y="1870646"/>
                  <a:pt x="1388969" y="1869956"/>
                  <a:pt x="1447060" y="1855433"/>
                </a:cubicBezTo>
                <a:cubicBezTo>
                  <a:pt x="1465217" y="1850894"/>
                  <a:pt x="1482571" y="1843596"/>
                  <a:pt x="1500326" y="1837678"/>
                </a:cubicBezTo>
                <a:lnTo>
                  <a:pt x="1526959" y="1828800"/>
                </a:lnTo>
                <a:cubicBezTo>
                  <a:pt x="1541755" y="1814004"/>
                  <a:pt x="1564731" y="1804263"/>
                  <a:pt x="1571348" y="1784412"/>
                </a:cubicBezTo>
                <a:cubicBezTo>
                  <a:pt x="1592477" y="1721024"/>
                  <a:pt x="1578722" y="1746719"/>
                  <a:pt x="1606858" y="1704513"/>
                </a:cubicBezTo>
                <a:cubicBezTo>
                  <a:pt x="1609817" y="1674921"/>
                  <a:pt x="1612047" y="1645246"/>
                  <a:pt x="1615736" y="1615736"/>
                </a:cubicBezTo>
                <a:cubicBezTo>
                  <a:pt x="1617969" y="1597875"/>
                  <a:pt x="1623797" y="1580452"/>
                  <a:pt x="1624614" y="1562470"/>
                </a:cubicBezTo>
                <a:cubicBezTo>
                  <a:pt x="1629722" y="1450097"/>
                  <a:pt x="1628141" y="1337481"/>
                  <a:pt x="1633491" y="1225119"/>
                </a:cubicBezTo>
                <a:cubicBezTo>
                  <a:pt x="1635469" y="1183586"/>
                  <a:pt x="1637827" y="1191122"/>
                  <a:pt x="1669002" y="1180730"/>
                </a:cubicBezTo>
                <a:cubicBezTo>
                  <a:pt x="1671322" y="1181310"/>
                  <a:pt x="1725357" y="1193854"/>
                  <a:pt x="1731146" y="1198486"/>
                </a:cubicBezTo>
                <a:cubicBezTo>
                  <a:pt x="1752346" y="1215447"/>
                  <a:pt x="1747058" y="1230309"/>
                  <a:pt x="1757779" y="1251752"/>
                </a:cubicBezTo>
                <a:cubicBezTo>
                  <a:pt x="1762551" y="1261295"/>
                  <a:pt x="1769616" y="1269507"/>
                  <a:pt x="1775534" y="1278385"/>
                </a:cubicBezTo>
                <a:cubicBezTo>
                  <a:pt x="1778493" y="1296140"/>
                  <a:pt x="1784412" y="1313651"/>
                  <a:pt x="1784412" y="1331651"/>
                </a:cubicBezTo>
                <a:cubicBezTo>
                  <a:pt x="1784412" y="1539246"/>
                  <a:pt x="1789434" y="1501851"/>
                  <a:pt x="1766656" y="1615736"/>
                </a:cubicBezTo>
                <a:cubicBezTo>
                  <a:pt x="1769615" y="1666043"/>
                  <a:pt x="1770519" y="1716513"/>
                  <a:pt x="1775534" y="1766657"/>
                </a:cubicBezTo>
                <a:cubicBezTo>
                  <a:pt x="1776465" y="1775968"/>
                  <a:pt x="1779221" y="1785504"/>
                  <a:pt x="1784412" y="1793290"/>
                </a:cubicBezTo>
                <a:cubicBezTo>
                  <a:pt x="1800012" y="1816690"/>
                  <a:pt x="1821308" y="1827580"/>
                  <a:pt x="1846555" y="1837678"/>
                </a:cubicBezTo>
                <a:cubicBezTo>
                  <a:pt x="1863932" y="1844629"/>
                  <a:pt x="1882066" y="1849515"/>
                  <a:pt x="1899821" y="1855433"/>
                </a:cubicBezTo>
                <a:cubicBezTo>
                  <a:pt x="1920931" y="1862470"/>
                  <a:pt x="1939669" y="1869473"/>
                  <a:pt x="1961965" y="1873189"/>
                </a:cubicBezTo>
                <a:cubicBezTo>
                  <a:pt x="1985498" y="1877111"/>
                  <a:pt x="2009312" y="1879107"/>
                  <a:pt x="2032986" y="1882066"/>
                </a:cubicBezTo>
                <a:cubicBezTo>
                  <a:pt x="2074415" y="1879107"/>
                  <a:pt x="2116024" y="1878042"/>
                  <a:pt x="2157274" y="1873189"/>
                </a:cubicBezTo>
                <a:cubicBezTo>
                  <a:pt x="2166568" y="1872096"/>
                  <a:pt x="2174829" y="1866581"/>
                  <a:pt x="2183907" y="1864311"/>
                </a:cubicBezTo>
                <a:cubicBezTo>
                  <a:pt x="2198545" y="1860651"/>
                  <a:pt x="2213499" y="1858392"/>
                  <a:pt x="2228295" y="1855433"/>
                </a:cubicBezTo>
                <a:cubicBezTo>
                  <a:pt x="2237173" y="1849515"/>
                  <a:pt x="2245121" y="1841881"/>
                  <a:pt x="2254928" y="1837678"/>
                </a:cubicBezTo>
                <a:cubicBezTo>
                  <a:pt x="2266143" y="1832872"/>
                  <a:pt x="2278707" y="1832152"/>
                  <a:pt x="2290439" y="1828800"/>
                </a:cubicBezTo>
                <a:cubicBezTo>
                  <a:pt x="2299437" y="1826229"/>
                  <a:pt x="2308194" y="1822882"/>
                  <a:pt x="2317072" y="1819923"/>
                </a:cubicBezTo>
                <a:cubicBezTo>
                  <a:pt x="2325950" y="1811045"/>
                  <a:pt x="2334060" y="1801328"/>
                  <a:pt x="2343705" y="1793290"/>
                </a:cubicBezTo>
                <a:cubicBezTo>
                  <a:pt x="2417863" y="1731490"/>
                  <a:pt x="2319163" y="1826709"/>
                  <a:pt x="2396971" y="1748901"/>
                </a:cubicBezTo>
                <a:lnTo>
                  <a:pt x="2414726" y="1695635"/>
                </a:lnTo>
                <a:cubicBezTo>
                  <a:pt x="2417685" y="1686757"/>
                  <a:pt x="2419419" y="1677372"/>
                  <a:pt x="2423604" y="1669002"/>
                </a:cubicBezTo>
                <a:cubicBezTo>
                  <a:pt x="2446815" y="1622578"/>
                  <a:pt x="2438149" y="1646330"/>
                  <a:pt x="2450237" y="1597981"/>
                </a:cubicBezTo>
                <a:cubicBezTo>
                  <a:pt x="2435162" y="1236190"/>
                  <a:pt x="2464600" y="1470701"/>
                  <a:pt x="2432482" y="1358284"/>
                </a:cubicBezTo>
                <a:cubicBezTo>
                  <a:pt x="2429130" y="1346552"/>
                  <a:pt x="2428410" y="1333988"/>
                  <a:pt x="2423604" y="1322773"/>
                </a:cubicBezTo>
                <a:cubicBezTo>
                  <a:pt x="2419401" y="1312966"/>
                  <a:pt x="2411767" y="1305018"/>
                  <a:pt x="2405848" y="1296140"/>
                </a:cubicBezTo>
                <a:cubicBezTo>
                  <a:pt x="2394496" y="1250730"/>
                  <a:pt x="2390450" y="1220954"/>
                  <a:pt x="2370338" y="1180730"/>
                </a:cubicBezTo>
                <a:cubicBezTo>
                  <a:pt x="2365566" y="1171187"/>
                  <a:pt x="2358501" y="1162975"/>
                  <a:pt x="2352582" y="1154097"/>
                </a:cubicBezTo>
                <a:cubicBezTo>
                  <a:pt x="2330270" y="1087155"/>
                  <a:pt x="2360368" y="1169669"/>
                  <a:pt x="2325949" y="1100831"/>
                </a:cubicBezTo>
                <a:cubicBezTo>
                  <a:pt x="2321764" y="1092461"/>
                  <a:pt x="2321257" y="1082568"/>
                  <a:pt x="2317072" y="1074198"/>
                </a:cubicBezTo>
                <a:cubicBezTo>
                  <a:pt x="2308884" y="1057823"/>
                  <a:pt x="2287407" y="1030748"/>
                  <a:pt x="2272683" y="1020932"/>
                </a:cubicBezTo>
                <a:cubicBezTo>
                  <a:pt x="2264897" y="1015741"/>
                  <a:pt x="2254928" y="1015014"/>
                  <a:pt x="2246050" y="1012055"/>
                </a:cubicBezTo>
                <a:cubicBezTo>
                  <a:pt x="2228769" y="960208"/>
                  <a:pt x="2250695" y="1007821"/>
                  <a:pt x="2210540" y="967666"/>
                </a:cubicBezTo>
                <a:cubicBezTo>
                  <a:pt x="2202995" y="960121"/>
                  <a:pt x="2199873" y="949008"/>
                  <a:pt x="2192784" y="941033"/>
                </a:cubicBezTo>
                <a:cubicBezTo>
                  <a:pt x="2176102" y="922266"/>
                  <a:pt x="2153446" y="908660"/>
                  <a:pt x="2139518" y="887767"/>
                </a:cubicBezTo>
                <a:cubicBezTo>
                  <a:pt x="2098090" y="825623"/>
                  <a:pt x="2121763" y="846338"/>
                  <a:pt x="2077375" y="816746"/>
                </a:cubicBezTo>
                <a:cubicBezTo>
                  <a:pt x="2045690" y="769221"/>
                  <a:pt x="2067164" y="797658"/>
                  <a:pt x="2006353" y="736847"/>
                </a:cubicBezTo>
                <a:cubicBezTo>
                  <a:pt x="1997475" y="727969"/>
                  <a:pt x="1986684" y="720660"/>
                  <a:pt x="1979720" y="710214"/>
                </a:cubicBezTo>
                <a:cubicBezTo>
                  <a:pt x="1973802" y="701336"/>
                  <a:pt x="1968909" y="691682"/>
                  <a:pt x="1961965" y="683581"/>
                </a:cubicBezTo>
                <a:cubicBezTo>
                  <a:pt x="1951071" y="670871"/>
                  <a:pt x="1935740" y="661999"/>
                  <a:pt x="1926454" y="648070"/>
                </a:cubicBezTo>
                <a:cubicBezTo>
                  <a:pt x="1920536" y="639192"/>
                  <a:pt x="1915787" y="629412"/>
                  <a:pt x="1908699" y="621437"/>
                </a:cubicBezTo>
                <a:cubicBezTo>
                  <a:pt x="1892017" y="602670"/>
                  <a:pt x="1870499" y="588259"/>
                  <a:pt x="1855433" y="568171"/>
                </a:cubicBezTo>
                <a:cubicBezTo>
                  <a:pt x="1837678" y="544497"/>
                  <a:pt x="1823092" y="518075"/>
                  <a:pt x="1802167" y="497150"/>
                </a:cubicBezTo>
                <a:cubicBezTo>
                  <a:pt x="1790330" y="485313"/>
                  <a:pt x="1776700" y="475031"/>
                  <a:pt x="1766656" y="461639"/>
                </a:cubicBezTo>
                <a:cubicBezTo>
                  <a:pt x="1757778" y="449802"/>
                  <a:pt x="1748623" y="438168"/>
                  <a:pt x="1740023" y="426128"/>
                </a:cubicBezTo>
                <a:cubicBezTo>
                  <a:pt x="1733821" y="417446"/>
                  <a:pt x="1729098" y="407692"/>
                  <a:pt x="1722268" y="399495"/>
                </a:cubicBezTo>
                <a:cubicBezTo>
                  <a:pt x="1714231" y="389850"/>
                  <a:pt x="1703672" y="382507"/>
                  <a:pt x="1695635" y="372862"/>
                </a:cubicBezTo>
                <a:cubicBezTo>
                  <a:pt x="1688805" y="364665"/>
                  <a:pt x="1684545" y="354560"/>
                  <a:pt x="1677880" y="346229"/>
                </a:cubicBezTo>
                <a:cubicBezTo>
                  <a:pt x="1672651" y="339693"/>
                  <a:pt x="1665353" y="335010"/>
                  <a:pt x="1660124" y="328474"/>
                </a:cubicBezTo>
                <a:cubicBezTo>
                  <a:pt x="1603894" y="258188"/>
                  <a:pt x="1690745" y="353841"/>
                  <a:pt x="1615736" y="266330"/>
                </a:cubicBezTo>
                <a:cubicBezTo>
                  <a:pt x="1607565" y="256798"/>
                  <a:pt x="1597274" y="249229"/>
                  <a:pt x="1589103" y="239697"/>
                </a:cubicBezTo>
                <a:cubicBezTo>
                  <a:pt x="1579474" y="228463"/>
                  <a:pt x="1572213" y="215322"/>
                  <a:pt x="1562470" y="204187"/>
                </a:cubicBezTo>
                <a:cubicBezTo>
                  <a:pt x="1551447" y="191589"/>
                  <a:pt x="1536245" y="182605"/>
                  <a:pt x="1526959" y="168676"/>
                </a:cubicBezTo>
                <a:cubicBezTo>
                  <a:pt x="1476076" y="92350"/>
                  <a:pt x="1537081" y="188920"/>
                  <a:pt x="1500326" y="115410"/>
                </a:cubicBezTo>
                <a:cubicBezTo>
                  <a:pt x="1495554" y="105867"/>
                  <a:pt x="1488489" y="97655"/>
                  <a:pt x="1482571" y="88777"/>
                </a:cubicBezTo>
                <a:cubicBezTo>
                  <a:pt x="1492703" y="17845"/>
                  <a:pt x="1491448" y="47558"/>
                  <a:pt x="1491448" y="0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1058"/>
          <p:cNvSpPr txBox="1">
            <a:spLocks noChangeArrowheads="1"/>
          </p:cNvSpPr>
          <p:nvPr/>
        </p:nvSpPr>
        <p:spPr bwMode="auto">
          <a:xfrm>
            <a:off x="422694" y="4703764"/>
            <a:ext cx="11067691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Assume we walk over the blue path counter-clockwise: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Pre-order</a:t>
            </a:r>
            <a:r>
              <a:rPr lang="en-US" sz="2400" kern="0" dirty="0"/>
              <a:t>: Output when you pass by the </a:t>
            </a:r>
            <a:r>
              <a:rPr lang="en-US" sz="2400" kern="0" dirty="0">
                <a:solidFill>
                  <a:srgbClr val="FF0000"/>
                </a:solidFill>
              </a:rPr>
              <a:t>left</a:t>
            </a:r>
            <a:r>
              <a:rPr lang="en-US" sz="2400" kern="0" dirty="0"/>
              <a:t> </a:t>
            </a:r>
            <a:r>
              <a:rPr lang="en-US" sz="2400" kern="0" dirty="0" smtClean="0"/>
              <a:t>side of </a:t>
            </a:r>
            <a:r>
              <a:rPr lang="en-US" sz="2400" kern="0" dirty="0"/>
              <a:t>the node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In-order</a:t>
            </a:r>
            <a:r>
              <a:rPr lang="en-US" sz="2400" kern="0" dirty="0"/>
              <a:t>: Output when you pass </a:t>
            </a:r>
            <a:r>
              <a:rPr lang="en-US" sz="2400" kern="0" dirty="0">
                <a:solidFill>
                  <a:srgbClr val="FF0000"/>
                </a:solidFill>
              </a:rPr>
              <a:t>under</a:t>
            </a:r>
            <a:r>
              <a:rPr lang="en-US" sz="2400" kern="0" dirty="0"/>
              <a:t> </a:t>
            </a:r>
            <a:r>
              <a:rPr lang="en-US" sz="2400" kern="0" dirty="0" smtClean="0"/>
              <a:t>the </a:t>
            </a:r>
            <a:r>
              <a:rPr lang="en-US" sz="2400" kern="0" dirty="0"/>
              <a:t>node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accent2"/>
                </a:solidFill>
              </a:rPr>
              <a:t>Post-order</a:t>
            </a:r>
            <a:r>
              <a:rPr lang="en-US" sz="2400" kern="0" dirty="0"/>
              <a:t>: Output when you pass by the </a:t>
            </a:r>
            <a:r>
              <a:rPr lang="en-US" sz="2400" kern="0" dirty="0">
                <a:solidFill>
                  <a:srgbClr val="FF0000"/>
                </a:solidFill>
              </a:rPr>
              <a:t>right</a:t>
            </a:r>
            <a:r>
              <a:rPr lang="en-US" sz="2400" kern="0" dirty="0"/>
              <a:t> </a:t>
            </a:r>
            <a:r>
              <a:rPr lang="en-US" sz="2400" kern="0" dirty="0" smtClean="0"/>
              <a:t>side of </a:t>
            </a:r>
            <a:r>
              <a:rPr lang="en-US" sz="2400" kern="0" dirty="0"/>
              <a:t>the node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3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9" grpId="0" animBg="1" autoUpdateAnimBg="0"/>
      <p:bldP spid="229420" grpId="0" animBg="1" autoUpdateAnimBg="0"/>
      <p:bldP spid="2294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Example Binary Tree Traversal Example</a:t>
            </a: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3871913" y="15652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3230563" y="24447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4473575" y="24034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3976688" y="32829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5057775" y="32972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5554663" y="41560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3508376" y="1909763"/>
            <a:ext cx="430213" cy="550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4238625" y="1958976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4302126" y="2782888"/>
            <a:ext cx="3270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4876800" y="2757489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5437189" y="3665539"/>
            <a:ext cx="301625" cy="560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4146551" y="1277938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4008438" y="1022350"/>
            <a:ext cx="627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2635250" y="33321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2922588" y="2828926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3443288" y="417988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3754439" y="3643313"/>
            <a:ext cx="3397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6629400" y="1111252"/>
            <a:ext cx="3437626" cy="7985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Preorder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1, 2, 3, 4, 5, 6, 7, 8</a:t>
            </a:r>
          </a:p>
        </p:txBody>
      </p:sp>
      <p:sp>
        <p:nvSpPr>
          <p:cNvPr id="229420" name="Rectangle 44"/>
          <p:cNvSpPr>
            <a:spLocks noChangeArrowheads="1"/>
          </p:cNvSpPr>
          <p:nvPr/>
        </p:nvSpPr>
        <p:spPr bwMode="auto">
          <a:xfrm>
            <a:off x="6654801" y="2141539"/>
            <a:ext cx="3412225" cy="8086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Inorder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3, 2, 1, 6, 5, 4, 7, 8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6643688" y="3160054"/>
            <a:ext cx="3423338" cy="8261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CC3300"/>
                </a:solidFill>
                <a:latin typeface="Comic Sans MS" pitchFamily="66" charset="0"/>
              </a:rPr>
              <a:t>Postorder</a:t>
            </a: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Traversal Result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3, 2, 6, 5, 8, 7, 4, 1</a:t>
            </a:r>
          </a:p>
        </p:txBody>
      </p:sp>
      <p:sp>
        <p:nvSpPr>
          <p:cNvPr id="21527" name="Freeform: Shape 1"/>
          <p:cNvSpPr>
            <a:spLocks/>
          </p:cNvSpPr>
          <p:nvPr/>
        </p:nvSpPr>
        <p:spPr bwMode="auto">
          <a:xfrm>
            <a:off x="2411413" y="1647825"/>
            <a:ext cx="3721100" cy="3054350"/>
          </a:xfrm>
          <a:custGeom>
            <a:avLst/>
            <a:gdLst>
              <a:gd name="T0" fmla="*/ 1225696 w 3721205"/>
              <a:gd name="T1" fmla="*/ 133203 h 3053919"/>
              <a:gd name="T2" fmla="*/ 1128048 w 3721205"/>
              <a:gd name="T3" fmla="*/ 275286 h 3053919"/>
              <a:gd name="T4" fmla="*/ 977136 w 3721205"/>
              <a:gd name="T5" fmla="*/ 506170 h 3053919"/>
              <a:gd name="T6" fmla="*/ 746330 w 3721205"/>
              <a:gd name="T7" fmla="*/ 728175 h 3053919"/>
              <a:gd name="T8" fmla="*/ 622049 w 3721205"/>
              <a:gd name="T9" fmla="*/ 879138 h 3053919"/>
              <a:gd name="T10" fmla="*/ 515523 w 3721205"/>
              <a:gd name="T11" fmla="*/ 976820 h 3053919"/>
              <a:gd name="T12" fmla="*/ 364612 w 3721205"/>
              <a:gd name="T13" fmla="*/ 1181064 h 3053919"/>
              <a:gd name="T14" fmla="*/ 293595 w 3721205"/>
              <a:gd name="T15" fmla="*/ 1314266 h 3053919"/>
              <a:gd name="T16" fmla="*/ 151560 w 3721205"/>
              <a:gd name="T17" fmla="*/ 1589551 h 3053919"/>
              <a:gd name="T18" fmla="*/ 36157 w 3721205"/>
              <a:gd name="T19" fmla="*/ 1811557 h 3053919"/>
              <a:gd name="T20" fmla="*/ 62788 w 3721205"/>
              <a:gd name="T21" fmla="*/ 2140123 h 3053919"/>
              <a:gd name="T22" fmla="*/ 329104 w 3721205"/>
              <a:gd name="T23" fmla="*/ 2264445 h 3053919"/>
              <a:gd name="T24" fmla="*/ 764084 w 3721205"/>
              <a:gd name="T25" fmla="*/ 2131243 h 3053919"/>
              <a:gd name="T26" fmla="*/ 870610 w 3721205"/>
              <a:gd name="T27" fmla="*/ 1926999 h 3053919"/>
              <a:gd name="T28" fmla="*/ 986013 w 3721205"/>
              <a:gd name="T29" fmla="*/ 1758275 h 3053919"/>
              <a:gd name="T30" fmla="*/ 1154679 w 3721205"/>
              <a:gd name="T31" fmla="*/ 1571792 h 3053919"/>
              <a:gd name="T32" fmla="*/ 1278960 w 3721205"/>
              <a:gd name="T33" fmla="*/ 1411948 h 3053919"/>
              <a:gd name="T34" fmla="*/ 1341100 w 3721205"/>
              <a:gd name="T35" fmla="*/ 1234345 h 3053919"/>
              <a:gd name="T36" fmla="*/ 1385486 w 3721205"/>
              <a:gd name="T37" fmla="*/ 1047861 h 3053919"/>
              <a:gd name="T38" fmla="*/ 1465382 w 3721205"/>
              <a:gd name="T39" fmla="*/ 790337 h 3053919"/>
              <a:gd name="T40" fmla="*/ 1598539 w 3721205"/>
              <a:gd name="T41" fmla="*/ 603852 h 3053919"/>
              <a:gd name="T42" fmla="*/ 1793835 w 3721205"/>
              <a:gd name="T43" fmla="*/ 674893 h 3053919"/>
              <a:gd name="T44" fmla="*/ 1891486 w 3721205"/>
              <a:gd name="T45" fmla="*/ 834737 h 3053919"/>
              <a:gd name="T46" fmla="*/ 1909239 w 3721205"/>
              <a:gd name="T47" fmla="*/ 1038982 h 3053919"/>
              <a:gd name="T48" fmla="*/ 1776082 w 3721205"/>
              <a:gd name="T49" fmla="*/ 1260986 h 3053919"/>
              <a:gd name="T50" fmla="*/ 1669556 w 3721205"/>
              <a:gd name="T51" fmla="*/ 1465230 h 3053919"/>
              <a:gd name="T52" fmla="*/ 1580783 w 3721205"/>
              <a:gd name="T53" fmla="*/ 1633954 h 3053919"/>
              <a:gd name="T54" fmla="*/ 1456504 w 3721205"/>
              <a:gd name="T55" fmla="*/ 1793796 h 3053919"/>
              <a:gd name="T56" fmla="*/ 1314469 w 3721205"/>
              <a:gd name="T57" fmla="*/ 1953640 h 3053919"/>
              <a:gd name="T58" fmla="*/ 1181312 w 3721205"/>
              <a:gd name="T59" fmla="*/ 2193404 h 3053919"/>
              <a:gd name="T60" fmla="*/ 1048153 w 3721205"/>
              <a:gd name="T61" fmla="*/ 2433168 h 3053919"/>
              <a:gd name="T62" fmla="*/ 906118 w 3721205"/>
              <a:gd name="T63" fmla="*/ 2681813 h 3053919"/>
              <a:gd name="T64" fmla="*/ 1030400 w 3721205"/>
              <a:gd name="T65" fmla="*/ 3037021 h 3053919"/>
              <a:gd name="T66" fmla="*/ 1545275 w 3721205"/>
              <a:gd name="T67" fmla="*/ 3019260 h 3053919"/>
              <a:gd name="T68" fmla="*/ 1705065 w 3721205"/>
              <a:gd name="T69" fmla="*/ 2726215 h 3053919"/>
              <a:gd name="T70" fmla="*/ 1811591 w 3721205"/>
              <a:gd name="T71" fmla="*/ 2548612 h 3053919"/>
              <a:gd name="T72" fmla="*/ 1909239 w 3721205"/>
              <a:gd name="T73" fmla="*/ 2379888 h 3053919"/>
              <a:gd name="T74" fmla="*/ 2015765 w 3721205"/>
              <a:gd name="T75" fmla="*/ 2175644 h 3053919"/>
              <a:gd name="T76" fmla="*/ 2113413 w 3721205"/>
              <a:gd name="T77" fmla="*/ 1998040 h 3053919"/>
              <a:gd name="T78" fmla="*/ 2211064 w 3721205"/>
              <a:gd name="T79" fmla="*/ 1589551 h 3053919"/>
              <a:gd name="T80" fmla="*/ 2415238 w 3721205"/>
              <a:gd name="T81" fmla="*/ 1474110 h 3053919"/>
              <a:gd name="T82" fmla="*/ 2512887 w 3721205"/>
              <a:gd name="T83" fmla="*/ 1607313 h 3053919"/>
              <a:gd name="T84" fmla="*/ 2592782 w 3721205"/>
              <a:gd name="T85" fmla="*/ 2184523 h 3053919"/>
              <a:gd name="T86" fmla="*/ 2681552 w 3721205"/>
              <a:gd name="T87" fmla="*/ 2362127 h 3053919"/>
              <a:gd name="T88" fmla="*/ 2788078 w 3721205"/>
              <a:gd name="T89" fmla="*/ 2557491 h 3053919"/>
              <a:gd name="T90" fmla="*/ 2885729 w 3721205"/>
              <a:gd name="T91" fmla="*/ 2726215 h 3053919"/>
              <a:gd name="T92" fmla="*/ 3036639 w 3721205"/>
              <a:gd name="T93" fmla="*/ 2912698 h 3053919"/>
              <a:gd name="T94" fmla="*/ 3587025 w 3721205"/>
              <a:gd name="T95" fmla="*/ 3028140 h 3053919"/>
              <a:gd name="T96" fmla="*/ 3711304 w 3721205"/>
              <a:gd name="T97" fmla="*/ 2859416 h 3053919"/>
              <a:gd name="T98" fmla="*/ 3613656 w 3721205"/>
              <a:gd name="T99" fmla="*/ 2237805 h 3053919"/>
              <a:gd name="T100" fmla="*/ 3471621 w 3721205"/>
              <a:gd name="T101" fmla="*/ 2015799 h 3053919"/>
              <a:gd name="T102" fmla="*/ 3320709 w 3721205"/>
              <a:gd name="T103" fmla="*/ 1758275 h 3053919"/>
              <a:gd name="T104" fmla="*/ 3214182 w 3721205"/>
              <a:gd name="T105" fmla="*/ 1616192 h 3053919"/>
              <a:gd name="T106" fmla="*/ 3072148 w 3721205"/>
              <a:gd name="T107" fmla="*/ 1429709 h 3053919"/>
              <a:gd name="T108" fmla="*/ 2850220 w 3721205"/>
              <a:gd name="T109" fmla="*/ 1136662 h 3053919"/>
              <a:gd name="T110" fmla="*/ 2681552 w 3721205"/>
              <a:gd name="T111" fmla="*/ 923538 h 3053919"/>
              <a:gd name="T112" fmla="*/ 2486256 w 3721205"/>
              <a:gd name="T113" fmla="*/ 612732 h 3053919"/>
              <a:gd name="T114" fmla="*/ 2335343 w 3721205"/>
              <a:gd name="T115" fmla="*/ 435128 h 3053919"/>
              <a:gd name="T116" fmla="*/ 2211064 w 3721205"/>
              <a:gd name="T117" fmla="*/ 310807 h 3053919"/>
              <a:gd name="T118" fmla="*/ 2042396 w 3721205"/>
              <a:gd name="T119" fmla="*/ 71042 h 30539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721205" h="3053919">
                <a:moveTo>
                  <a:pt x="1296788" y="0"/>
                </a:moveTo>
                <a:cubicBezTo>
                  <a:pt x="1293829" y="14796"/>
                  <a:pt x="1293208" y="30260"/>
                  <a:pt x="1287910" y="44389"/>
                </a:cubicBezTo>
                <a:cubicBezTo>
                  <a:pt x="1281190" y="62310"/>
                  <a:pt x="1265401" y="75776"/>
                  <a:pt x="1252399" y="88777"/>
                </a:cubicBezTo>
                <a:cubicBezTo>
                  <a:pt x="1249440" y="97655"/>
                  <a:pt x="1248337" y="107386"/>
                  <a:pt x="1243522" y="115410"/>
                </a:cubicBezTo>
                <a:cubicBezTo>
                  <a:pt x="1239216" y="122587"/>
                  <a:pt x="1230995" y="126629"/>
                  <a:pt x="1225766" y="133165"/>
                </a:cubicBezTo>
                <a:cubicBezTo>
                  <a:pt x="1219101" y="141496"/>
                  <a:pt x="1212783" y="150255"/>
                  <a:pt x="1208011" y="159798"/>
                </a:cubicBezTo>
                <a:cubicBezTo>
                  <a:pt x="1203826" y="168168"/>
                  <a:pt x="1203948" y="178407"/>
                  <a:pt x="1199133" y="186431"/>
                </a:cubicBezTo>
                <a:cubicBezTo>
                  <a:pt x="1194827" y="193608"/>
                  <a:pt x="1186607" y="197651"/>
                  <a:pt x="1181378" y="204187"/>
                </a:cubicBezTo>
                <a:cubicBezTo>
                  <a:pt x="1174713" y="212519"/>
                  <a:pt x="1168395" y="221277"/>
                  <a:pt x="1163623" y="230820"/>
                </a:cubicBezTo>
                <a:cubicBezTo>
                  <a:pt x="1142183" y="273700"/>
                  <a:pt x="1173007" y="245278"/>
                  <a:pt x="1128112" y="275208"/>
                </a:cubicBezTo>
                <a:cubicBezTo>
                  <a:pt x="1119519" y="300985"/>
                  <a:pt x="1120252" y="306572"/>
                  <a:pt x="1101479" y="328474"/>
                </a:cubicBezTo>
                <a:cubicBezTo>
                  <a:pt x="1090585" y="341184"/>
                  <a:pt x="1065968" y="363985"/>
                  <a:pt x="1065968" y="363985"/>
                </a:cubicBezTo>
                <a:cubicBezTo>
                  <a:pt x="1063009" y="372863"/>
                  <a:pt x="1062530" y="383003"/>
                  <a:pt x="1057091" y="390618"/>
                </a:cubicBezTo>
                <a:cubicBezTo>
                  <a:pt x="1047361" y="404240"/>
                  <a:pt x="1021580" y="426129"/>
                  <a:pt x="1021580" y="426129"/>
                </a:cubicBezTo>
                <a:cubicBezTo>
                  <a:pt x="1012329" y="453881"/>
                  <a:pt x="1003355" y="488586"/>
                  <a:pt x="977192" y="506028"/>
                </a:cubicBezTo>
                <a:lnTo>
                  <a:pt x="950559" y="523783"/>
                </a:lnTo>
                <a:cubicBezTo>
                  <a:pt x="909130" y="585927"/>
                  <a:pt x="932803" y="565212"/>
                  <a:pt x="888415" y="594804"/>
                </a:cubicBezTo>
                <a:cubicBezTo>
                  <a:pt x="885456" y="603682"/>
                  <a:pt x="884352" y="613413"/>
                  <a:pt x="879537" y="621437"/>
                </a:cubicBezTo>
                <a:cubicBezTo>
                  <a:pt x="867722" y="641129"/>
                  <a:pt x="815135" y="668084"/>
                  <a:pt x="808516" y="674703"/>
                </a:cubicBezTo>
                <a:cubicBezTo>
                  <a:pt x="765460" y="717759"/>
                  <a:pt x="786934" y="700928"/>
                  <a:pt x="746372" y="727969"/>
                </a:cubicBezTo>
                <a:cubicBezTo>
                  <a:pt x="740454" y="736847"/>
                  <a:pt x="735561" y="746501"/>
                  <a:pt x="728617" y="754602"/>
                </a:cubicBezTo>
                <a:cubicBezTo>
                  <a:pt x="699913" y="788090"/>
                  <a:pt x="697887" y="786926"/>
                  <a:pt x="666473" y="807868"/>
                </a:cubicBezTo>
                <a:cubicBezTo>
                  <a:pt x="660555" y="816746"/>
                  <a:pt x="653490" y="824958"/>
                  <a:pt x="648718" y="834501"/>
                </a:cubicBezTo>
                <a:cubicBezTo>
                  <a:pt x="644533" y="842871"/>
                  <a:pt x="644655" y="853110"/>
                  <a:pt x="639840" y="861134"/>
                </a:cubicBezTo>
                <a:cubicBezTo>
                  <a:pt x="635534" y="868311"/>
                  <a:pt x="627314" y="872354"/>
                  <a:pt x="622085" y="878890"/>
                </a:cubicBezTo>
                <a:cubicBezTo>
                  <a:pt x="615420" y="887222"/>
                  <a:pt x="612662" y="898858"/>
                  <a:pt x="604330" y="905523"/>
                </a:cubicBezTo>
                <a:cubicBezTo>
                  <a:pt x="597023" y="911369"/>
                  <a:pt x="586575" y="911441"/>
                  <a:pt x="577697" y="914400"/>
                </a:cubicBezTo>
                <a:cubicBezTo>
                  <a:pt x="571778" y="920319"/>
                  <a:pt x="565170" y="925620"/>
                  <a:pt x="559941" y="932156"/>
                </a:cubicBezTo>
                <a:cubicBezTo>
                  <a:pt x="553276" y="940488"/>
                  <a:pt x="549731" y="951244"/>
                  <a:pt x="542186" y="958789"/>
                </a:cubicBezTo>
                <a:cubicBezTo>
                  <a:pt x="534641" y="966334"/>
                  <a:pt x="524431" y="970626"/>
                  <a:pt x="515553" y="976544"/>
                </a:cubicBezTo>
                <a:cubicBezTo>
                  <a:pt x="503716" y="994299"/>
                  <a:pt x="495131" y="1014721"/>
                  <a:pt x="480042" y="1029810"/>
                </a:cubicBezTo>
                <a:cubicBezTo>
                  <a:pt x="471164" y="1038688"/>
                  <a:pt x="461117" y="1046533"/>
                  <a:pt x="453409" y="1056443"/>
                </a:cubicBezTo>
                <a:cubicBezTo>
                  <a:pt x="379078" y="1152011"/>
                  <a:pt x="451730" y="1075877"/>
                  <a:pt x="391265" y="1136342"/>
                </a:cubicBezTo>
                <a:cubicBezTo>
                  <a:pt x="388306" y="1145220"/>
                  <a:pt x="387203" y="1154951"/>
                  <a:pt x="382388" y="1162975"/>
                </a:cubicBezTo>
                <a:cubicBezTo>
                  <a:pt x="378082" y="1170152"/>
                  <a:pt x="369861" y="1174194"/>
                  <a:pt x="364632" y="1180730"/>
                </a:cubicBezTo>
                <a:cubicBezTo>
                  <a:pt x="357967" y="1189062"/>
                  <a:pt x="351649" y="1197821"/>
                  <a:pt x="346877" y="1207364"/>
                </a:cubicBezTo>
                <a:cubicBezTo>
                  <a:pt x="342692" y="1215734"/>
                  <a:pt x="342184" y="1225627"/>
                  <a:pt x="337999" y="1233997"/>
                </a:cubicBezTo>
                <a:cubicBezTo>
                  <a:pt x="333227" y="1243540"/>
                  <a:pt x="325016" y="1251087"/>
                  <a:pt x="320244" y="1260630"/>
                </a:cubicBezTo>
                <a:cubicBezTo>
                  <a:pt x="316059" y="1269000"/>
                  <a:pt x="315551" y="1278893"/>
                  <a:pt x="311366" y="1287263"/>
                </a:cubicBezTo>
                <a:cubicBezTo>
                  <a:pt x="306594" y="1296806"/>
                  <a:pt x="297944" y="1304146"/>
                  <a:pt x="293611" y="1313896"/>
                </a:cubicBezTo>
                <a:cubicBezTo>
                  <a:pt x="260969" y="1387342"/>
                  <a:pt x="294564" y="1348455"/>
                  <a:pt x="258100" y="1384917"/>
                </a:cubicBezTo>
                <a:cubicBezTo>
                  <a:pt x="252182" y="1402672"/>
                  <a:pt x="250727" y="1422611"/>
                  <a:pt x="240345" y="1438183"/>
                </a:cubicBezTo>
                <a:lnTo>
                  <a:pt x="204834" y="1491449"/>
                </a:lnTo>
                <a:cubicBezTo>
                  <a:pt x="190757" y="1533681"/>
                  <a:pt x="193440" y="1541203"/>
                  <a:pt x="169324" y="1571348"/>
                </a:cubicBezTo>
                <a:cubicBezTo>
                  <a:pt x="164095" y="1577884"/>
                  <a:pt x="157487" y="1583185"/>
                  <a:pt x="151568" y="1589103"/>
                </a:cubicBezTo>
                <a:cubicBezTo>
                  <a:pt x="126422" y="1664548"/>
                  <a:pt x="161493" y="1572561"/>
                  <a:pt x="124935" y="1633492"/>
                </a:cubicBezTo>
                <a:cubicBezTo>
                  <a:pt x="90363" y="1691112"/>
                  <a:pt x="143290" y="1632894"/>
                  <a:pt x="98302" y="1677880"/>
                </a:cubicBezTo>
                <a:cubicBezTo>
                  <a:pt x="92384" y="1695635"/>
                  <a:pt x="90928" y="1715573"/>
                  <a:pt x="80547" y="1731146"/>
                </a:cubicBezTo>
                <a:cubicBezTo>
                  <a:pt x="74629" y="1740024"/>
                  <a:pt x="67564" y="1748236"/>
                  <a:pt x="62792" y="1757779"/>
                </a:cubicBezTo>
                <a:cubicBezTo>
                  <a:pt x="26037" y="1831289"/>
                  <a:pt x="87042" y="1734719"/>
                  <a:pt x="36159" y="1811045"/>
                </a:cubicBezTo>
                <a:cubicBezTo>
                  <a:pt x="33200" y="1822882"/>
                  <a:pt x="30787" y="1834869"/>
                  <a:pt x="27281" y="1846556"/>
                </a:cubicBezTo>
                <a:cubicBezTo>
                  <a:pt x="21903" y="1864482"/>
                  <a:pt x="9526" y="1899822"/>
                  <a:pt x="9526" y="1899822"/>
                </a:cubicBezTo>
                <a:cubicBezTo>
                  <a:pt x="1333" y="1973557"/>
                  <a:pt x="-7016" y="2000177"/>
                  <a:pt x="9526" y="2077375"/>
                </a:cubicBezTo>
                <a:cubicBezTo>
                  <a:pt x="11762" y="2087808"/>
                  <a:pt x="22509" y="2094465"/>
                  <a:pt x="27281" y="2104008"/>
                </a:cubicBezTo>
                <a:cubicBezTo>
                  <a:pt x="46220" y="2141886"/>
                  <a:pt x="20180" y="2125314"/>
                  <a:pt x="62792" y="2139519"/>
                </a:cubicBezTo>
                <a:cubicBezTo>
                  <a:pt x="126065" y="2202792"/>
                  <a:pt x="54253" y="2134462"/>
                  <a:pt x="116058" y="2183907"/>
                </a:cubicBezTo>
                <a:cubicBezTo>
                  <a:pt x="122594" y="2189136"/>
                  <a:pt x="126327" y="2197920"/>
                  <a:pt x="133813" y="2201663"/>
                </a:cubicBezTo>
                <a:cubicBezTo>
                  <a:pt x="150553" y="2210033"/>
                  <a:pt x="171506" y="2209037"/>
                  <a:pt x="187079" y="2219418"/>
                </a:cubicBezTo>
                <a:cubicBezTo>
                  <a:pt x="211636" y="2235789"/>
                  <a:pt x="212240" y="2239565"/>
                  <a:pt x="240345" y="2246051"/>
                </a:cubicBezTo>
                <a:cubicBezTo>
                  <a:pt x="269751" y="2252837"/>
                  <a:pt x="329122" y="2263806"/>
                  <a:pt x="329122" y="2263806"/>
                </a:cubicBezTo>
                <a:cubicBezTo>
                  <a:pt x="414939" y="2260847"/>
                  <a:pt x="500838" y="2259692"/>
                  <a:pt x="586574" y="2254929"/>
                </a:cubicBezTo>
                <a:cubicBezTo>
                  <a:pt x="607467" y="2253768"/>
                  <a:pt x="628329" y="2250756"/>
                  <a:pt x="648718" y="2246051"/>
                </a:cubicBezTo>
                <a:cubicBezTo>
                  <a:pt x="666954" y="2241843"/>
                  <a:pt x="701984" y="2228296"/>
                  <a:pt x="701984" y="2228296"/>
                </a:cubicBezTo>
                <a:cubicBezTo>
                  <a:pt x="723015" y="2207264"/>
                  <a:pt x="745212" y="2187387"/>
                  <a:pt x="755250" y="2157274"/>
                </a:cubicBezTo>
                <a:cubicBezTo>
                  <a:pt x="758209" y="2148396"/>
                  <a:pt x="759943" y="2139011"/>
                  <a:pt x="764128" y="2130641"/>
                </a:cubicBezTo>
                <a:cubicBezTo>
                  <a:pt x="768900" y="2121098"/>
                  <a:pt x="777111" y="2113551"/>
                  <a:pt x="781883" y="2104008"/>
                </a:cubicBezTo>
                <a:cubicBezTo>
                  <a:pt x="786068" y="2095638"/>
                  <a:pt x="786576" y="2085745"/>
                  <a:pt x="790761" y="2077375"/>
                </a:cubicBezTo>
                <a:cubicBezTo>
                  <a:pt x="795533" y="2067832"/>
                  <a:pt x="804183" y="2060492"/>
                  <a:pt x="808516" y="2050742"/>
                </a:cubicBezTo>
                <a:cubicBezTo>
                  <a:pt x="850772" y="1955665"/>
                  <a:pt x="803845" y="2031114"/>
                  <a:pt x="844027" y="1970843"/>
                </a:cubicBezTo>
                <a:cubicBezTo>
                  <a:pt x="869174" y="1895397"/>
                  <a:pt x="834102" y="1987385"/>
                  <a:pt x="870660" y="1926455"/>
                </a:cubicBezTo>
                <a:cubicBezTo>
                  <a:pt x="875475" y="1918431"/>
                  <a:pt x="874722" y="1907846"/>
                  <a:pt x="879537" y="1899822"/>
                </a:cubicBezTo>
                <a:cubicBezTo>
                  <a:pt x="883843" y="1892645"/>
                  <a:pt x="892271" y="1888762"/>
                  <a:pt x="897293" y="1882066"/>
                </a:cubicBezTo>
                <a:cubicBezTo>
                  <a:pt x="910096" y="1864995"/>
                  <a:pt x="917714" y="1843889"/>
                  <a:pt x="932803" y="1828800"/>
                </a:cubicBezTo>
                <a:cubicBezTo>
                  <a:pt x="938722" y="1822882"/>
                  <a:pt x="945537" y="1817741"/>
                  <a:pt x="950559" y="1811045"/>
                </a:cubicBezTo>
                <a:cubicBezTo>
                  <a:pt x="963363" y="1793974"/>
                  <a:pt x="974232" y="1775534"/>
                  <a:pt x="986069" y="1757779"/>
                </a:cubicBezTo>
                <a:cubicBezTo>
                  <a:pt x="991988" y="1748901"/>
                  <a:pt x="994947" y="1737064"/>
                  <a:pt x="1003825" y="1731146"/>
                </a:cubicBezTo>
                <a:lnTo>
                  <a:pt x="1030458" y="1713391"/>
                </a:lnTo>
                <a:cubicBezTo>
                  <a:pt x="1046687" y="1689047"/>
                  <a:pt x="1060263" y="1661138"/>
                  <a:pt x="1083724" y="1642369"/>
                </a:cubicBezTo>
                <a:cubicBezTo>
                  <a:pt x="1092056" y="1635704"/>
                  <a:pt x="1101479" y="1630532"/>
                  <a:pt x="1110357" y="1624614"/>
                </a:cubicBezTo>
                <a:cubicBezTo>
                  <a:pt x="1154439" y="1558489"/>
                  <a:pt x="1097783" y="1639703"/>
                  <a:pt x="1154745" y="1571348"/>
                </a:cubicBezTo>
                <a:cubicBezTo>
                  <a:pt x="1161575" y="1563151"/>
                  <a:pt x="1165835" y="1553046"/>
                  <a:pt x="1172500" y="1544715"/>
                </a:cubicBezTo>
                <a:cubicBezTo>
                  <a:pt x="1177729" y="1538179"/>
                  <a:pt x="1185027" y="1533496"/>
                  <a:pt x="1190256" y="1526960"/>
                </a:cubicBezTo>
                <a:cubicBezTo>
                  <a:pt x="1196921" y="1518629"/>
                  <a:pt x="1201067" y="1508428"/>
                  <a:pt x="1208011" y="1500327"/>
                </a:cubicBezTo>
                <a:cubicBezTo>
                  <a:pt x="1218905" y="1487617"/>
                  <a:pt x="1234236" y="1478745"/>
                  <a:pt x="1243522" y="1464816"/>
                </a:cubicBezTo>
                <a:cubicBezTo>
                  <a:pt x="1255359" y="1447061"/>
                  <a:pt x="1272284" y="1431794"/>
                  <a:pt x="1279032" y="1411550"/>
                </a:cubicBezTo>
                <a:cubicBezTo>
                  <a:pt x="1281991" y="1402672"/>
                  <a:pt x="1282064" y="1392224"/>
                  <a:pt x="1287910" y="1384917"/>
                </a:cubicBezTo>
                <a:cubicBezTo>
                  <a:pt x="1294575" y="1376586"/>
                  <a:pt x="1305665" y="1373080"/>
                  <a:pt x="1314543" y="1367162"/>
                </a:cubicBezTo>
                <a:cubicBezTo>
                  <a:pt x="1317502" y="1352366"/>
                  <a:pt x="1319761" y="1337412"/>
                  <a:pt x="1323421" y="1322773"/>
                </a:cubicBezTo>
                <a:cubicBezTo>
                  <a:pt x="1325691" y="1313695"/>
                  <a:pt x="1330463" y="1305316"/>
                  <a:pt x="1332298" y="1296140"/>
                </a:cubicBezTo>
                <a:cubicBezTo>
                  <a:pt x="1336402" y="1275622"/>
                  <a:pt x="1337072" y="1254515"/>
                  <a:pt x="1341176" y="1233997"/>
                </a:cubicBezTo>
                <a:cubicBezTo>
                  <a:pt x="1343011" y="1224821"/>
                  <a:pt x="1347483" y="1216362"/>
                  <a:pt x="1350054" y="1207364"/>
                </a:cubicBezTo>
                <a:cubicBezTo>
                  <a:pt x="1353406" y="1195632"/>
                  <a:pt x="1356538" y="1183817"/>
                  <a:pt x="1358931" y="1171853"/>
                </a:cubicBezTo>
                <a:cubicBezTo>
                  <a:pt x="1362461" y="1154202"/>
                  <a:pt x="1363904" y="1136159"/>
                  <a:pt x="1367809" y="1118587"/>
                </a:cubicBezTo>
                <a:cubicBezTo>
                  <a:pt x="1369839" y="1109452"/>
                  <a:pt x="1374417" y="1101033"/>
                  <a:pt x="1376687" y="1091954"/>
                </a:cubicBezTo>
                <a:cubicBezTo>
                  <a:pt x="1380347" y="1077315"/>
                  <a:pt x="1381594" y="1062123"/>
                  <a:pt x="1385564" y="1047565"/>
                </a:cubicBezTo>
                <a:cubicBezTo>
                  <a:pt x="1390488" y="1029509"/>
                  <a:pt x="1399650" y="1012651"/>
                  <a:pt x="1403320" y="994299"/>
                </a:cubicBezTo>
                <a:cubicBezTo>
                  <a:pt x="1406279" y="979503"/>
                  <a:pt x="1408227" y="964468"/>
                  <a:pt x="1412197" y="949911"/>
                </a:cubicBezTo>
                <a:cubicBezTo>
                  <a:pt x="1417121" y="931855"/>
                  <a:pt x="1424034" y="914400"/>
                  <a:pt x="1429953" y="896645"/>
                </a:cubicBezTo>
                <a:lnTo>
                  <a:pt x="1447708" y="843379"/>
                </a:lnTo>
                <a:lnTo>
                  <a:pt x="1465464" y="790113"/>
                </a:lnTo>
                <a:cubicBezTo>
                  <a:pt x="1468423" y="781235"/>
                  <a:pt x="1469150" y="771266"/>
                  <a:pt x="1474341" y="763480"/>
                </a:cubicBezTo>
                <a:cubicBezTo>
                  <a:pt x="1486178" y="745725"/>
                  <a:pt x="1503104" y="730458"/>
                  <a:pt x="1509852" y="710214"/>
                </a:cubicBezTo>
                <a:cubicBezTo>
                  <a:pt x="1521015" y="676726"/>
                  <a:pt x="1523716" y="660837"/>
                  <a:pt x="1554240" y="630315"/>
                </a:cubicBezTo>
                <a:cubicBezTo>
                  <a:pt x="1560159" y="624397"/>
                  <a:pt x="1564819" y="616866"/>
                  <a:pt x="1571996" y="612560"/>
                </a:cubicBezTo>
                <a:cubicBezTo>
                  <a:pt x="1580020" y="607745"/>
                  <a:pt x="1590259" y="607867"/>
                  <a:pt x="1598629" y="603682"/>
                </a:cubicBezTo>
                <a:cubicBezTo>
                  <a:pt x="1608172" y="598910"/>
                  <a:pt x="1616384" y="591845"/>
                  <a:pt x="1625262" y="585927"/>
                </a:cubicBezTo>
                <a:cubicBezTo>
                  <a:pt x="1648936" y="588886"/>
                  <a:pt x="1673815" y="586780"/>
                  <a:pt x="1696283" y="594804"/>
                </a:cubicBezTo>
                <a:cubicBezTo>
                  <a:pt x="1716379" y="601981"/>
                  <a:pt x="1749549" y="630315"/>
                  <a:pt x="1749549" y="630315"/>
                </a:cubicBezTo>
                <a:cubicBezTo>
                  <a:pt x="1755467" y="639193"/>
                  <a:pt x="1759759" y="649403"/>
                  <a:pt x="1767304" y="656948"/>
                </a:cubicBezTo>
                <a:cubicBezTo>
                  <a:pt x="1774849" y="664493"/>
                  <a:pt x="1787272" y="666372"/>
                  <a:pt x="1793937" y="674703"/>
                </a:cubicBezTo>
                <a:cubicBezTo>
                  <a:pt x="1799783" y="682010"/>
                  <a:pt x="1797376" y="693721"/>
                  <a:pt x="1802815" y="701336"/>
                </a:cubicBezTo>
                <a:cubicBezTo>
                  <a:pt x="1812545" y="714958"/>
                  <a:pt x="1838326" y="736847"/>
                  <a:pt x="1838326" y="736847"/>
                </a:cubicBezTo>
                <a:cubicBezTo>
                  <a:pt x="1863473" y="812293"/>
                  <a:pt x="1828401" y="720305"/>
                  <a:pt x="1864959" y="781235"/>
                </a:cubicBezTo>
                <a:cubicBezTo>
                  <a:pt x="1869774" y="789259"/>
                  <a:pt x="1869651" y="799498"/>
                  <a:pt x="1873836" y="807868"/>
                </a:cubicBezTo>
                <a:cubicBezTo>
                  <a:pt x="1878608" y="817411"/>
                  <a:pt x="1885673" y="825623"/>
                  <a:pt x="1891592" y="834501"/>
                </a:cubicBezTo>
                <a:cubicBezTo>
                  <a:pt x="1894551" y="843379"/>
                  <a:pt x="1895654" y="853110"/>
                  <a:pt x="1900469" y="861134"/>
                </a:cubicBezTo>
                <a:cubicBezTo>
                  <a:pt x="1904775" y="868311"/>
                  <a:pt x="1914482" y="871403"/>
                  <a:pt x="1918225" y="878890"/>
                </a:cubicBezTo>
                <a:cubicBezTo>
                  <a:pt x="1926595" y="895630"/>
                  <a:pt x="1935980" y="932156"/>
                  <a:pt x="1935980" y="932156"/>
                </a:cubicBezTo>
                <a:cubicBezTo>
                  <a:pt x="1933021" y="961748"/>
                  <a:pt x="1934315" y="992080"/>
                  <a:pt x="1927102" y="1020932"/>
                </a:cubicBezTo>
                <a:cubicBezTo>
                  <a:pt x="1925072" y="1029052"/>
                  <a:pt x="1913653" y="1031511"/>
                  <a:pt x="1909347" y="1038688"/>
                </a:cubicBezTo>
                <a:cubicBezTo>
                  <a:pt x="1904532" y="1046712"/>
                  <a:pt x="1905014" y="1057141"/>
                  <a:pt x="1900469" y="1065321"/>
                </a:cubicBezTo>
                <a:cubicBezTo>
                  <a:pt x="1875371" y="1110497"/>
                  <a:pt x="1874143" y="1109403"/>
                  <a:pt x="1847203" y="1136342"/>
                </a:cubicBezTo>
                <a:cubicBezTo>
                  <a:pt x="1841285" y="1154097"/>
                  <a:pt x="1839829" y="1174035"/>
                  <a:pt x="1829448" y="1189608"/>
                </a:cubicBezTo>
                <a:cubicBezTo>
                  <a:pt x="1823530" y="1198486"/>
                  <a:pt x="1818358" y="1207909"/>
                  <a:pt x="1811693" y="1216241"/>
                </a:cubicBezTo>
                <a:cubicBezTo>
                  <a:pt x="1789672" y="1243767"/>
                  <a:pt x="1794399" y="1224195"/>
                  <a:pt x="1776182" y="1260630"/>
                </a:cubicBezTo>
                <a:cubicBezTo>
                  <a:pt x="1771997" y="1269000"/>
                  <a:pt x="1771176" y="1278744"/>
                  <a:pt x="1767304" y="1287263"/>
                </a:cubicBezTo>
                <a:cubicBezTo>
                  <a:pt x="1756352" y="1311358"/>
                  <a:pt x="1740164" y="1333174"/>
                  <a:pt x="1731794" y="1358284"/>
                </a:cubicBezTo>
                <a:cubicBezTo>
                  <a:pt x="1728835" y="1367162"/>
                  <a:pt x="1727461" y="1376737"/>
                  <a:pt x="1722916" y="1384917"/>
                </a:cubicBezTo>
                <a:cubicBezTo>
                  <a:pt x="1712553" y="1403571"/>
                  <a:pt x="1699242" y="1420428"/>
                  <a:pt x="1687405" y="1438183"/>
                </a:cubicBezTo>
                <a:cubicBezTo>
                  <a:pt x="1681487" y="1447061"/>
                  <a:pt x="1673024" y="1454694"/>
                  <a:pt x="1669650" y="1464816"/>
                </a:cubicBezTo>
                <a:lnTo>
                  <a:pt x="1651895" y="1518082"/>
                </a:lnTo>
                <a:cubicBezTo>
                  <a:pt x="1642519" y="1546209"/>
                  <a:pt x="1644928" y="1546766"/>
                  <a:pt x="1625262" y="1571348"/>
                </a:cubicBezTo>
                <a:cubicBezTo>
                  <a:pt x="1620033" y="1577884"/>
                  <a:pt x="1613425" y="1583185"/>
                  <a:pt x="1607506" y="1589103"/>
                </a:cubicBezTo>
                <a:cubicBezTo>
                  <a:pt x="1604547" y="1597981"/>
                  <a:pt x="1603444" y="1607712"/>
                  <a:pt x="1598629" y="1615736"/>
                </a:cubicBezTo>
                <a:cubicBezTo>
                  <a:pt x="1594323" y="1622913"/>
                  <a:pt x="1586102" y="1626956"/>
                  <a:pt x="1580873" y="1633492"/>
                </a:cubicBezTo>
                <a:cubicBezTo>
                  <a:pt x="1531433" y="1695292"/>
                  <a:pt x="1599751" y="1623492"/>
                  <a:pt x="1536485" y="1686758"/>
                </a:cubicBezTo>
                <a:cubicBezTo>
                  <a:pt x="1533526" y="1695636"/>
                  <a:pt x="1532798" y="1705605"/>
                  <a:pt x="1527607" y="1713391"/>
                </a:cubicBezTo>
                <a:cubicBezTo>
                  <a:pt x="1520643" y="1723837"/>
                  <a:pt x="1509011" y="1730379"/>
                  <a:pt x="1500974" y="1740024"/>
                </a:cubicBezTo>
                <a:cubicBezTo>
                  <a:pt x="1494144" y="1748221"/>
                  <a:pt x="1490049" y="1758460"/>
                  <a:pt x="1483219" y="1766657"/>
                </a:cubicBezTo>
                <a:cubicBezTo>
                  <a:pt x="1475182" y="1776302"/>
                  <a:pt x="1464623" y="1783645"/>
                  <a:pt x="1456586" y="1793290"/>
                </a:cubicBezTo>
                <a:cubicBezTo>
                  <a:pt x="1449756" y="1801487"/>
                  <a:pt x="1445857" y="1811893"/>
                  <a:pt x="1438831" y="1819923"/>
                </a:cubicBezTo>
                <a:cubicBezTo>
                  <a:pt x="1425052" y="1835671"/>
                  <a:pt x="1409238" y="1849515"/>
                  <a:pt x="1394442" y="1864311"/>
                </a:cubicBezTo>
                <a:cubicBezTo>
                  <a:pt x="1385564" y="1873189"/>
                  <a:pt x="1374773" y="1880498"/>
                  <a:pt x="1367809" y="1890944"/>
                </a:cubicBezTo>
                <a:cubicBezTo>
                  <a:pt x="1361891" y="1899822"/>
                  <a:pt x="1356998" y="1909476"/>
                  <a:pt x="1350054" y="1917577"/>
                </a:cubicBezTo>
                <a:cubicBezTo>
                  <a:pt x="1339160" y="1930287"/>
                  <a:pt x="1323829" y="1939159"/>
                  <a:pt x="1314543" y="1953088"/>
                </a:cubicBezTo>
                <a:lnTo>
                  <a:pt x="1261277" y="2032987"/>
                </a:lnTo>
                <a:cubicBezTo>
                  <a:pt x="1255359" y="2041865"/>
                  <a:pt x="1246896" y="2049498"/>
                  <a:pt x="1243522" y="2059620"/>
                </a:cubicBezTo>
                <a:cubicBezTo>
                  <a:pt x="1237603" y="2077375"/>
                  <a:pt x="1236148" y="2097313"/>
                  <a:pt x="1225766" y="2112886"/>
                </a:cubicBezTo>
                <a:cubicBezTo>
                  <a:pt x="1213929" y="2130641"/>
                  <a:pt x="1197004" y="2145908"/>
                  <a:pt x="1190256" y="2166152"/>
                </a:cubicBezTo>
                <a:cubicBezTo>
                  <a:pt x="1187297" y="2175030"/>
                  <a:pt x="1185563" y="2184415"/>
                  <a:pt x="1181378" y="2192785"/>
                </a:cubicBezTo>
                <a:cubicBezTo>
                  <a:pt x="1176606" y="2202328"/>
                  <a:pt x="1168395" y="2209875"/>
                  <a:pt x="1163623" y="2219418"/>
                </a:cubicBezTo>
                <a:cubicBezTo>
                  <a:pt x="1159438" y="2227788"/>
                  <a:pt x="1158930" y="2237681"/>
                  <a:pt x="1154745" y="2246051"/>
                </a:cubicBezTo>
                <a:cubicBezTo>
                  <a:pt x="1149973" y="2255594"/>
                  <a:pt x="1141323" y="2262934"/>
                  <a:pt x="1136990" y="2272684"/>
                </a:cubicBezTo>
                <a:cubicBezTo>
                  <a:pt x="1129389" y="2289787"/>
                  <a:pt x="1129616" y="2310377"/>
                  <a:pt x="1119234" y="2325950"/>
                </a:cubicBezTo>
                <a:lnTo>
                  <a:pt x="1048213" y="2432482"/>
                </a:lnTo>
                <a:cubicBezTo>
                  <a:pt x="1042295" y="2441360"/>
                  <a:pt x="1033832" y="2448993"/>
                  <a:pt x="1030458" y="2459115"/>
                </a:cubicBezTo>
                <a:cubicBezTo>
                  <a:pt x="1014856" y="2505920"/>
                  <a:pt x="1031892" y="2468047"/>
                  <a:pt x="994947" y="2512381"/>
                </a:cubicBezTo>
                <a:cubicBezTo>
                  <a:pt x="938961" y="2579564"/>
                  <a:pt x="1011086" y="2505122"/>
                  <a:pt x="959436" y="2556769"/>
                </a:cubicBezTo>
                <a:cubicBezTo>
                  <a:pt x="939034" y="2617976"/>
                  <a:pt x="954915" y="2596801"/>
                  <a:pt x="923926" y="2627791"/>
                </a:cubicBezTo>
                <a:lnTo>
                  <a:pt x="906170" y="2681057"/>
                </a:lnTo>
                <a:lnTo>
                  <a:pt x="897293" y="2707690"/>
                </a:lnTo>
                <a:cubicBezTo>
                  <a:pt x="900252" y="2778711"/>
                  <a:pt x="900919" y="2849865"/>
                  <a:pt x="906170" y="2920754"/>
                </a:cubicBezTo>
                <a:cubicBezTo>
                  <a:pt x="906861" y="2930086"/>
                  <a:pt x="910863" y="2939017"/>
                  <a:pt x="915048" y="2947387"/>
                </a:cubicBezTo>
                <a:cubicBezTo>
                  <a:pt x="919820" y="2956930"/>
                  <a:pt x="925777" y="2965990"/>
                  <a:pt x="932803" y="2974020"/>
                </a:cubicBezTo>
                <a:cubicBezTo>
                  <a:pt x="980255" y="3028251"/>
                  <a:pt x="966438" y="3014824"/>
                  <a:pt x="1030458" y="3036164"/>
                </a:cubicBezTo>
                <a:lnTo>
                  <a:pt x="1057091" y="3045041"/>
                </a:lnTo>
                <a:lnTo>
                  <a:pt x="1083724" y="3053919"/>
                </a:lnTo>
                <a:lnTo>
                  <a:pt x="1500974" y="3045041"/>
                </a:lnTo>
                <a:cubicBezTo>
                  <a:pt x="1510324" y="3044667"/>
                  <a:pt x="1519583" y="3040979"/>
                  <a:pt x="1527607" y="3036164"/>
                </a:cubicBezTo>
                <a:cubicBezTo>
                  <a:pt x="1534784" y="3031858"/>
                  <a:pt x="1538186" y="3022715"/>
                  <a:pt x="1545363" y="3018408"/>
                </a:cubicBezTo>
                <a:cubicBezTo>
                  <a:pt x="1729196" y="2908106"/>
                  <a:pt x="1396517" y="3126514"/>
                  <a:pt x="1598629" y="2991775"/>
                </a:cubicBezTo>
                <a:cubicBezTo>
                  <a:pt x="1638782" y="2931545"/>
                  <a:pt x="1619050" y="2953598"/>
                  <a:pt x="1651895" y="2920754"/>
                </a:cubicBezTo>
                <a:lnTo>
                  <a:pt x="1669650" y="2867488"/>
                </a:lnTo>
                <a:lnTo>
                  <a:pt x="1678528" y="2840855"/>
                </a:lnTo>
                <a:cubicBezTo>
                  <a:pt x="1682621" y="2812200"/>
                  <a:pt x="1687434" y="2752036"/>
                  <a:pt x="1705161" y="2725445"/>
                </a:cubicBezTo>
                <a:cubicBezTo>
                  <a:pt x="1716998" y="2707690"/>
                  <a:pt x="1733923" y="2692423"/>
                  <a:pt x="1740671" y="2672179"/>
                </a:cubicBezTo>
                <a:cubicBezTo>
                  <a:pt x="1743630" y="2663301"/>
                  <a:pt x="1745364" y="2653916"/>
                  <a:pt x="1749549" y="2645546"/>
                </a:cubicBezTo>
                <a:cubicBezTo>
                  <a:pt x="1767768" y="2609108"/>
                  <a:pt x="1763037" y="2628686"/>
                  <a:pt x="1785060" y="2601158"/>
                </a:cubicBezTo>
                <a:cubicBezTo>
                  <a:pt x="1791725" y="2592827"/>
                  <a:pt x="1798043" y="2584068"/>
                  <a:pt x="1802815" y="2574525"/>
                </a:cubicBezTo>
                <a:cubicBezTo>
                  <a:pt x="1807000" y="2566155"/>
                  <a:pt x="1806878" y="2555916"/>
                  <a:pt x="1811693" y="2547892"/>
                </a:cubicBezTo>
                <a:cubicBezTo>
                  <a:pt x="1815999" y="2540715"/>
                  <a:pt x="1824219" y="2536672"/>
                  <a:pt x="1829448" y="2530136"/>
                </a:cubicBezTo>
                <a:cubicBezTo>
                  <a:pt x="1836113" y="2521804"/>
                  <a:pt x="1842431" y="2513046"/>
                  <a:pt x="1847203" y="2503503"/>
                </a:cubicBezTo>
                <a:cubicBezTo>
                  <a:pt x="1851388" y="2495133"/>
                  <a:pt x="1851896" y="2485240"/>
                  <a:pt x="1856081" y="2476870"/>
                </a:cubicBezTo>
                <a:cubicBezTo>
                  <a:pt x="1867281" y="2454470"/>
                  <a:pt x="1875076" y="2448998"/>
                  <a:pt x="1891592" y="2432482"/>
                </a:cubicBezTo>
                <a:lnTo>
                  <a:pt x="1909347" y="2379216"/>
                </a:lnTo>
                <a:cubicBezTo>
                  <a:pt x="1912306" y="2370338"/>
                  <a:pt x="1913034" y="2360369"/>
                  <a:pt x="1918225" y="2352583"/>
                </a:cubicBezTo>
                <a:cubicBezTo>
                  <a:pt x="1924143" y="2343705"/>
                  <a:pt x="1931208" y="2335493"/>
                  <a:pt x="1935980" y="2325950"/>
                </a:cubicBezTo>
                <a:cubicBezTo>
                  <a:pt x="1940165" y="2317580"/>
                  <a:pt x="1940313" y="2307497"/>
                  <a:pt x="1944858" y="2299317"/>
                </a:cubicBezTo>
                <a:cubicBezTo>
                  <a:pt x="1969956" y="2254141"/>
                  <a:pt x="1971184" y="2255235"/>
                  <a:pt x="1998124" y="2228296"/>
                </a:cubicBezTo>
                <a:lnTo>
                  <a:pt x="2015879" y="2175030"/>
                </a:lnTo>
                <a:cubicBezTo>
                  <a:pt x="2018838" y="2166152"/>
                  <a:pt x="2018140" y="2155014"/>
                  <a:pt x="2024757" y="2148397"/>
                </a:cubicBezTo>
                <a:lnTo>
                  <a:pt x="2042512" y="2130641"/>
                </a:lnTo>
                <a:cubicBezTo>
                  <a:pt x="2045471" y="2121763"/>
                  <a:pt x="2046845" y="2112188"/>
                  <a:pt x="2051390" y="2104008"/>
                </a:cubicBezTo>
                <a:cubicBezTo>
                  <a:pt x="2061753" y="2085354"/>
                  <a:pt x="2080152" y="2070986"/>
                  <a:pt x="2086900" y="2050742"/>
                </a:cubicBezTo>
                <a:cubicBezTo>
                  <a:pt x="2119278" y="1953611"/>
                  <a:pt x="2067640" y="2100734"/>
                  <a:pt x="2113533" y="1997476"/>
                </a:cubicBezTo>
                <a:cubicBezTo>
                  <a:pt x="2119851" y="1983260"/>
                  <a:pt x="2136722" y="1929364"/>
                  <a:pt x="2140166" y="1908699"/>
                </a:cubicBezTo>
                <a:cubicBezTo>
                  <a:pt x="2158829" y="1796717"/>
                  <a:pt x="2135645" y="1877875"/>
                  <a:pt x="2166799" y="1784412"/>
                </a:cubicBezTo>
                <a:lnTo>
                  <a:pt x="2175677" y="1757779"/>
                </a:lnTo>
                <a:lnTo>
                  <a:pt x="2184555" y="1731146"/>
                </a:lnTo>
                <a:cubicBezTo>
                  <a:pt x="2189931" y="1698889"/>
                  <a:pt x="2204089" y="1610400"/>
                  <a:pt x="2211188" y="1589103"/>
                </a:cubicBezTo>
                <a:cubicBezTo>
                  <a:pt x="2217106" y="1571348"/>
                  <a:pt x="2218562" y="1551410"/>
                  <a:pt x="2228943" y="1535837"/>
                </a:cubicBezTo>
                <a:cubicBezTo>
                  <a:pt x="2234861" y="1526959"/>
                  <a:pt x="2241926" y="1518747"/>
                  <a:pt x="2246698" y="1509204"/>
                </a:cubicBezTo>
                <a:cubicBezTo>
                  <a:pt x="2250883" y="1500834"/>
                  <a:pt x="2249730" y="1489878"/>
                  <a:pt x="2255576" y="1482571"/>
                </a:cubicBezTo>
                <a:cubicBezTo>
                  <a:pt x="2268092" y="1466927"/>
                  <a:pt x="2291298" y="1461786"/>
                  <a:pt x="2308842" y="1455938"/>
                </a:cubicBezTo>
                <a:cubicBezTo>
                  <a:pt x="2316740" y="1456816"/>
                  <a:pt x="2391711" y="1459497"/>
                  <a:pt x="2415374" y="1473694"/>
                </a:cubicBezTo>
                <a:cubicBezTo>
                  <a:pt x="2422551" y="1478000"/>
                  <a:pt x="2426594" y="1486220"/>
                  <a:pt x="2433130" y="1491449"/>
                </a:cubicBezTo>
                <a:cubicBezTo>
                  <a:pt x="2441462" y="1498114"/>
                  <a:pt x="2450885" y="1503286"/>
                  <a:pt x="2459763" y="1509204"/>
                </a:cubicBezTo>
                <a:cubicBezTo>
                  <a:pt x="2484909" y="1584649"/>
                  <a:pt x="2449838" y="1492662"/>
                  <a:pt x="2486396" y="1553593"/>
                </a:cubicBezTo>
                <a:cubicBezTo>
                  <a:pt x="2491211" y="1561617"/>
                  <a:pt x="2491088" y="1571856"/>
                  <a:pt x="2495273" y="1580226"/>
                </a:cubicBezTo>
                <a:cubicBezTo>
                  <a:pt x="2500045" y="1589769"/>
                  <a:pt x="2507110" y="1597981"/>
                  <a:pt x="2513029" y="1606859"/>
                </a:cubicBezTo>
                <a:cubicBezTo>
                  <a:pt x="2515988" y="1633492"/>
                  <a:pt x="2520716" y="1659988"/>
                  <a:pt x="2521906" y="1686758"/>
                </a:cubicBezTo>
                <a:cubicBezTo>
                  <a:pt x="2528309" y="1830830"/>
                  <a:pt x="2505658" y="1948738"/>
                  <a:pt x="2548539" y="2077375"/>
                </a:cubicBezTo>
                <a:lnTo>
                  <a:pt x="2566295" y="2130641"/>
                </a:lnTo>
                <a:cubicBezTo>
                  <a:pt x="2569254" y="2139519"/>
                  <a:pt x="2569981" y="2149488"/>
                  <a:pt x="2575172" y="2157274"/>
                </a:cubicBezTo>
                <a:lnTo>
                  <a:pt x="2592928" y="2183907"/>
                </a:lnTo>
                <a:cubicBezTo>
                  <a:pt x="2613280" y="2244969"/>
                  <a:pt x="2585444" y="2170811"/>
                  <a:pt x="2628438" y="2246051"/>
                </a:cubicBezTo>
                <a:cubicBezTo>
                  <a:pt x="2633081" y="2254176"/>
                  <a:pt x="2633630" y="2264083"/>
                  <a:pt x="2637316" y="2272684"/>
                </a:cubicBezTo>
                <a:cubicBezTo>
                  <a:pt x="2642529" y="2284848"/>
                  <a:pt x="2649858" y="2296031"/>
                  <a:pt x="2655071" y="2308195"/>
                </a:cubicBezTo>
                <a:cubicBezTo>
                  <a:pt x="2658757" y="2316796"/>
                  <a:pt x="2659764" y="2326458"/>
                  <a:pt x="2663949" y="2334828"/>
                </a:cubicBezTo>
                <a:cubicBezTo>
                  <a:pt x="2668721" y="2344371"/>
                  <a:pt x="2676410" y="2352197"/>
                  <a:pt x="2681704" y="2361461"/>
                </a:cubicBezTo>
                <a:cubicBezTo>
                  <a:pt x="2688270" y="2372951"/>
                  <a:pt x="2692894" y="2385481"/>
                  <a:pt x="2699460" y="2396971"/>
                </a:cubicBezTo>
                <a:cubicBezTo>
                  <a:pt x="2704754" y="2406235"/>
                  <a:pt x="2712443" y="2414061"/>
                  <a:pt x="2717215" y="2423604"/>
                </a:cubicBezTo>
                <a:cubicBezTo>
                  <a:pt x="2747418" y="2484011"/>
                  <a:pt x="2697668" y="2411859"/>
                  <a:pt x="2743848" y="2485748"/>
                </a:cubicBezTo>
                <a:cubicBezTo>
                  <a:pt x="2751690" y="2498295"/>
                  <a:pt x="2762639" y="2508712"/>
                  <a:pt x="2770481" y="2521259"/>
                </a:cubicBezTo>
                <a:cubicBezTo>
                  <a:pt x="2777495" y="2532481"/>
                  <a:pt x="2781670" y="2545279"/>
                  <a:pt x="2788236" y="2556769"/>
                </a:cubicBezTo>
                <a:cubicBezTo>
                  <a:pt x="2793530" y="2566033"/>
                  <a:pt x="2800073" y="2574524"/>
                  <a:pt x="2805992" y="2583402"/>
                </a:cubicBezTo>
                <a:cubicBezTo>
                  <a:pt x="2808951" y="2592280"/>
                  <a:pt x="2809678" y="2602249"/>
                  <a:pt x="2814869" y="2610035"/>
                </a:cubicBezTo>
                <a:cubicBezTo>
                  <a:pt x="2821833" y="2620481"/>
                  <a:pt x="2833464" y="2627023"/>
                  <a:pt x="2841502" y="2636668"/>
                </a:cubicBezTo>
                <a:cubicBezTo>
                  <a:pt x="2848333" y="2644865"/>
                  <a:pt x="2853339" y="2654423"/>
                  <a:pt x="2859258" y="2663301"/>
                </a:cubicBezTo>
                <a:cubicBezTo>
                  <a:pt x="2868443" y="2690857"/>
                  <a:pt x="2869433" y="2698015"/>
                  <a:pt x="2885891" y="2725445"/>
                </a:cubicBezTo>
                <a:cubicBezTo>
                  <a:pt x="2896870" y="2743743"/>
                  <a:pt x="2906312" y="2763622"/>
                  <a:pt x="2921401" y="2778711"/>
                </a:cubicBezTo>
                <a:lnTo>
                  <a:pt x="2939157" y="2796466"/>
                </a:lnTo>
                <a:cubicBezTo>
                  <a:pt x="2942116" y="2805344"/>
                  <a:pt x="2943849" y="2814729"/>
                  <a:pt x="2948034" y="2823099"/>
                </a:cubicBezTo>
                <a:cubicBezTo>
                  <a:pt x="2959764" y="2846559"/>
                  <a:pt x="2992827" y="2882554"/>
                  <a:pt x="3010178" y="2894121"/>
                </a:cubicBezTo>
                <a:lnTo>
                  <a:pt x="3036811" y="2911876"/>
                </a:lnTo>
                <a:cubicBezTo>
                  <a:pt x="3061557" y="2948994"/>
                  <a:pt x="3067664" y="2965699"/>
                  <a:pt x="3098955" y="2991775"/>
                </a:cubicBezTo>
                <a:cubicBezTo>
                  <a:pt x="3107152" y="2998605"/>
                  <a:pt x="3117257" y="3002865"/>
                  <a:pt x="3125588" y="3009530"/>
                </a:cubicBezTo>
                <a:cubicBezTo>
                  <a:pt x="3132124" y="3014759"/>
                  <a:pt x="3135857" y="3023543"/>
                  <a:pt x="3143343" y="3027286"/>
                </a:cubicBezTo>
                <a:cubicBezTo>
                  <a:pt x="3160083" y="3035656"/>
                  <a:pt x="3196609" y="3045041"/>
                  <a:pt x="3196609" y="3045041"/>
                </a:cubicBezTo>
                <a:cubicBezTo>
                  <a:pt x="3363998" y="3040857"/>
                  <a:pt x="3457446" y="3064367"/>
                  <a:pt x="3587227" y="3027286"/>
                </a:cubicBezTo>
                <a:cubicBezTo>
                  <a:pt x="3596225" y="3024715"/>
                  <a:pt x="3604982" y="3021367"/>
                  <a:pt x="3613860" y="3018408"/>
                </a:cubicBezTo>
                <a:cubicBezTo>
                  <a:pt x="3625697" y="3009530"/>
                  <a:pt x="3638003" y="3001247"/>
                  <a:pt x="3649370" y="2991775"/>
                </a:cubicBezTo>
                <a:cubicBezTo>
                  <a:pt x="3663528" y="2979977"/>
                  <a:pt x="3676688" y="2963774"/>
                  <a:pt x="3684881" y="2947387"/>
                </a:cubicBezTo>
                <a:cubicBezTo>
                  <a:pt x="3691979" y="2933191"/>
                  <a:pt x="3698841" y="2898524"/>
                  <a:pt x="3702636" y="2885243"/>
                </a:cubicBezTo>
                <a:cubicBezTo>
                  <a:pt x="3705207" y="2876245"/>
                  <a:pt x="3708555" y="2867488"/>
                  <a:pt x="3711514" y="2858610"/>
                </a:cubicBezTo>
                <a:cubicBezTo>
                  <a:pt x="3722599" y="2647997"/>
                  <a:pt x="3726151" y="2672425"/>
                  <a:pt x="3711514" y="2423604"/>
                </a:cubicBezTo>
                <a:cubicBezTo>
                  <a:pt x="3709469" y="2388837"/>
                  <a:pt x="3705183" y="2390641"/>
                  <a:pt x="3684881" y="2370338"/>
                </a:cubicBezTo>
                <a:cubicBezTo>
                  <a:pt x="3678979" y="2352632"/>
                  <a:pt x="3665829" y="2311446"/>
                  <a:pt x="3658248" y="2299317"/>
                </a:cubicBezTo>
                <a:cubicBezTo>
                  <a:pt x="3651594" y="2288670"/>
                  <a:pt x="3640493" y="2281562"/>
                  <a:pt x="3631615" y="2272684"/>
                </a:cubicBezTo>
                <a:cubicBezTo>
                  <a:pt x="3625697" y="2260847"/>
                  <a:pt x="3619073" y="2249337"/>
                  <a:pt x="3613860" y="2237173"/>
                </a:cubicBezTo>
                <a:cubicBezTo>
                  <a:pt x="3610174" y="2228572"/>
                  <a:pt x="3609167" y="2218910"/>
                  <a:pt x="3604982" y="2210540"/>
                </a:cubicBezTo>
                <a:cubicBezTo>
                  <a:pt x="3593782" y="2188140"/>
                  <a:pt x="3585987" y="2182668"/>
                  <a:pt x="3569471" y="2166152"/>
                </a:cubicBezTo>
                <a:cubicBezTo>
                  <a:pt x="3515829" y="2058865"/>
                  <a:pt x="3584143" y="2191826"/>
                  <a:pt x="3533961" y="2104008"/>
                </a:cubicBezTo>
                <a:cubicBezTo>
                  <a:pt x="3518176" y="2076384"/>
                  <a:pt x="3518110" y="2065456"/>
                  <a:pt x="3498450" y="2041864"/>
                </a:cubicBezTo>
                <a:cubicBezTo>
                  <a:pt x="3490413" y="2032219"/>
                  <a:pt x="3479114" y="2025447"/>
                  <a:pt x="3471817" y="2015231"/>
                </a:cubicBezTo>
                <a:cubicBezTo>
                  <a:pt x="3404118" y="1920453"/>
                  <a:pt x="3498288" y="2037142"/>
                  <a:pt x="3445184" y="1944210"/>
                </a:cubicBezTo>
                <a:cubicBezTo>
                  <a:pt x="3438955" y="1933309"/>
                  <a:pt x="3427429" y="1926455"/>
                  <a:pt x="3418551" y="1917577"/>
                </a:cubicBezTo>
                <a:cubicBezTo>
                  <a:pt x="3402925" y="1870701"/>
                  <a:pt x="3414863" y="1898728"/>
                  <a:pt x="3374163" y="1837678"/>
                </a:cubicBezTo>
                <a:lnTo>
                  <a:pt x="3338652" y="1784412"/>
                </a:lnTo>
                <a:cubicBezTo>
                  <a:pt x="3332734" y="1775534"/>
                  <a:pt x="3328442" y="1765323"/>
                  <a:pt x="3320897" y="1757779"/>
                </a:cubicBezTo>
                <a:cubicBezTo>
                  <a:pt x="3314978" y="1751861"/>
                  <a:pt x="3308370" y="1746560"/>
                  <a:pt x="3303141" y="1740024"/>
                </a:cubicBezTo>
                <a:cubicBezTo>
                  <a:pt x="3258334" y="1684016"/>
                  <a:pt x="3310510" y="1738516"/>
                  <a:pt x="3267631" y="1695635"/>
                </a:cubicBezTo>
                <a:cubicBezTo>
                  <a:pt x="3264672" y="1686757"/>
                  <a:pt x="3263568" y="1677026"/>
                  <a:pt x="3258753" y="1669002"/>
                </a:cubicBezTo>
                <a:cubicBezTo>
                  <a:pt x="3254447" y="1661825"/>
                  <a:pt x="3246355" y="1657677"/>
                  <a:pt x="3240997" y="1651247"/>
                </a:cubicBezTo>
                <a:cubicBezTo>
                  <a:pt x="3231525" y="1639880"/>
                  <a:pt x="3222964" y="1627776"/>
                  <a:pt x="3214364" y="1615736"/>
                </a:cubicBezTo>
                <a:cubicBezTo>
                  <a:pt x="3208162" y="1607054"/>
                  <a:pt x="3203697" y="1597078"/>
                  <a:pt x="3196609" y="1589103"/>
                </a:cubicBezTo>
                <a:cubicBezTo>
                  <a:pt x="3179927" y="1570336"/>
                  <a:pt x="3161098" y="1553592"/>
                  <a:pt x="3143343" y="1535837"/>
                </a:cubicBezTo>
                <a:cubicBezTo>
                  <a:pt x="3134465" y="1526959"/>
                  <a:pt x="3123674" y="1519650"/>
                  <a:pt x="3116710" y="1509204"/>
                </a:cubicBezTo>
                <a:cubicBezTo>
                  <a:pt x="3110792" y="1500326"/>
                  <a:pt x="3103727" y="1492114"/>
                  <a:pt x="3098955" y="1482571"/>
                </a:cubicBezTo>
                <a:cubicBezTo>
                  <a:pt x="3084515" y="1453691"/>
                  <a:pt x="3097762" y="1454745"/>
                  <a:pt x="3072322" y="1429305"/>
                </a:cubicBezTo>
                <a:cubicBezTo>
                  <a:pt x="3025398" y="1382381"/>
                  <a:pt x="3058882" y="1453536"/>
                  <a:pt x="3001300" y="1367162"/>
                </a:cubicBezTo>
                <a:cubicBezTo>
                  <a:pt x="2976581" y="1330083"/>
                  <a:pt x="2991090" y="1348074"/>
                  <a:pt x="2956912" y="1313896"/>
                </a:cubicBezTo>
                <a:cubicBezTo>
                  <a:pt x="2937867" y="1256763"/>
                  <a:pt x="2962965" y="1318820"/>
                  <a:pt x="2921401" y="1260630"/>
                </a:cubicBezTo>
                <a:cubicBezTo>
                  <a:pt x="2862976" y="1178834"/>
                  <a:pt x="2946260" y="1267733"/>
                  <a:pt x="2877013" y="1198486"/>
                </a:cubicBezTo>
                <a:cubicBezTo>
                  <a:pt x="2867053" y="1168608"/>
                  <a:pt x="2867931" y="1167057"/>
                  <a:pt x="2850380" y="1136342"/>
                </a:cubicBezTo>
                <a:cubicBezTo>
                  <a:pt x="2845087" y="1127078"/>
                  <a:pt x="2839569" y="1117810"/>
                  <a:pt x="2832625" y="1109709"/>
                </a:cubicBezTo>
                <a:cubicBezTo>
                  <a:pt x="2821731" y="1096999"/>
                  <a:pt x="2797114" y="1074198"/>
                  <a:pt x="2797114" y="1074198"/>
                </a:cubicBezTo>
                <a:cubicBezTo>
                  <a:pt x="2780135" y="1023262"/>
                  <a:pt x="2800395" y="1070808"/>
                  <a:pt x="2761603" y="1020932"/>
                </a:cubicBezTo>
                <a:cubicBezTo>
                  <a:pt x="2748502" y="1004088"/>
                  <a:pt x="2741182" y="982755"/>
                  <a:pt x="2726093" y="967666"/>
                </a:cubicBezTo>
                <a:lnTo>
                  <a:pt x="2681704" y="923278"/>
                </a:lnTo>
                <a:cubicBezTo>
                  <a:pt x="2642451" y="844770"/>
                  <a:pt x="2664910" y="870973"/>
                  <a:pt x="2628438" y="834501"/>
                </a:cubicBezTo>
                <a:cubicBezTo>
                  <a:pt x="2603291" y="759055"/>
                  <a:pt x="2638363" y="851043"/>
                  <a:pt x="2601805" y="790113"/>
                </a:cubicBezTo>
                <a:cubicBezTo>
                  <a:pt x="2567231" y="732491"/>
                  <a:pt x="2620162" y="790712"/>
                  <a:pt x="2575172" y="745725"/>
                </a:cubicBezTo>
                <a:cubicBezTo>
                  <a:pt x="2556938" y="691018"/>
                  <a:pt x="2571909" y="726577"/>
                  <a:pt x="2513029" y="648070"/>
                </a:cubicBezTo>
                <a:cubicBezTo>
                  <a:pt x="2504151" y="636233"/>
                  <a:pt x="2496858" y="623022"/>
                  <a:pt x="2486396" y="612560"/>
                </a:cubicBezTo>
                <a:cubicBezTo>
                  <a:pt x="2480477" y="606641"/>
                  <a:pt x="2473662" y="601500"/>
                  <a:pt x="2468640" y="594804"/>
                </a:cubicBezTo>
                <a:cubicBezTo>
                  <a:pt x="2455837" y="577733"/>
                  <a:pt x="2448219" y="556627"/>
                  <a:pt x="2433130" y="541538"/>
                </a:cubicBezTo>
                <a:cubicBezTo>
                  <a:pt x="2427211" y="535620"/>
                  <a:pt x="2420396" y="530479"/>
                  <a:pt x="2415374" y="523783"/>
                </a:cubicBezTo>
                <a:cubicBezTo>
                  <a:pt x="2394065" y="495371"/>
                  <a:pt x="2387562" y="473125"/>
                  <a:pt x="2362108" y="452762"/>
                </a:cubicBezTo>
                <a:cubicBezTo>
                  <a:pt x="2353776" y="446097"/>
                  <a:pt x="2344353" y="440925"/>
                  <a:pt x="2335475" y="435006"/>
                </a:cubicBezTo>
                <a:cubicBezTo>
                  <a:pt x="2305039" y="389351"/>
                  <a:pt x="2333360" y="424436"/>
                  <a:pt x="2291087" y="390618"/>
                </a:cubicBezTo>
                <a:cubicBezTo>
                  <a:pt x="2284551" y="385389"/>
                  <a:pt x="2278560" y="379399"/>
                  <a:pt x="2273331" y="372863"/>
                </a:cubicBezTo>
                <a:cubicBezTo>
                  <a:pt x="2266666" y="364532"/>
                  <a:pt x="2263907" y="352895"/>
                  <a:pt x="2255576" y="346230"/>
                </a:cubicBezTo>
                <a:cubicBezTo>
                  <a:pt x="2248269" y="340384"/>
                  <a:pt x="2237821" y="340311"/>
                  <a:pt x="2228943" y="337352"/>
                </a:cubicBezTo>
                <a:cubicBezTo>
                  <a:pt x="2223025" y="328474"/>
                  <a:pt x="2218733" y="318264"/>
                  <a:pt x="2211188" y="310719"/>
                </a:cubicBezTo>
                <a:cubicBezTo>
                  <a:pt x="2165044" y="264575"/>
                  <a:pt x="2201942" y="319137"/>
                  <a:pt x="2166799" y="275208"/>
                </a:cubicBezTo>
                <a:cubicBezTo>
                  <a:pt x="2117359" y="213408"/>
                  <a:pt x="2185677" y="285208"/>
                  <a:pt x="2122411" y="221942"/>
                </a:cubicBezTo>
                <a:cubicBezTo>
                  <a:pt x="2119452" y="213064"/>
                  <a:pt x="2118078" y="203489"/>
                  <a:pt x="2113533" y="195309"/>
                </a:cubicBezTo>
                <a:cubicBezTo>
                  <a:pt x="2088435" y="150133"/>
                  <a:pt x="2087207" y="151227"/>
                  <a:pt x="2060267" y="124288"/>
                </a:cubicBezTo>
                <a:lnTo>
                  <a:pt x="2042512" y="71022"/>
                </a:lnTo>
                <a:cubicBezTo>
                  <a:pt x="2039553" y="62144"/>
                  <a:pt x="2035469" y="53565"/>
                  <a:pt x="2033634" y="44389"/>
                </a:cubicBezTo>
                <a:lnTo>
                  <a:pt x="2024757" y="0"/>
                </a:ln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6681789" y="4196033"/>
            <a:ext cx="3954581" cy="7918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Level-by-Level Traversal Result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latin typeface="Comic Sans MS" pitchFamily="66" charset="0"/>
              </a:rPr>
              <a:t>1, 2, 4, 3, 5, 7, 6, 8</a:t>
            </a:r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113791" y="5270501"/>
            <a:ext cx="1184694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tx2"/>
                </a:solidFill>
              </a:rPr>
              <a:t>Pre-order, in-order &amp; post-order traversals are also called </a:t>
            </a:r>
            <a:r>
              <a:rPr lang="en-US" sz="2400" kern="0" dirty="0">
                <a:solidFill>
                  <a:srgbClr val="FF0000"/>
                </a:solidFill>
              </a:rPr>
              <a:t>depth-first search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tx2"/>
                </a:solidFill>
              </a:rPr>
              <a:t>Level-by-level traversal is called the </a:t>
            </a:r>
            <a:r>
              <a:rPr lang="en-US" sz="2400" kern="0" dirty="0">
                <a:solidFill>
                  <a:srgbClr val="FF0000"/>
                </a:solidFill>
              </a:rPr>
              <a:t>breath-first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711646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9" grpId="0" animBg="1" autoUpdateAnimBg="0"/>
      <p:bldP spid="229420" grpId="0" animBg="1" autoUpdateAnimBg="0"/>
      <p:bldP spid="229421" grpId="0" animBg="1" autoUpdateAnimBg="0"/>
      <p:bldP spid="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178" y="141289"/>
            <a:ext cx="11619780" cy="1101725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114: Preorder </a:t>
            </a:r>
            <a:r>
              <a:rPr lang="en-US" altLang="en-US" sz="3600" dirty="0"/>
              <a:t>Traversal with a </a:t>
            </a:r>
            <a:r>
              <a:rPr lang="en-US" altLang="en-US" sz="3600" dirty="0" smtClean="0"/>
              <a:t>Stack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5153025" y="263683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4799014" y="33321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5602289" y="32956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421189" y="401637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5373689" y="40640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5507039" y="3044825"/>
            <a:ext cx="204787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102225" y="3032125"/>
            <a:ext cx="1730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713289" y="3714750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637214" y="3698875"/>
            <a:ext cx="173037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5368926" y="2262188"/>
            <a:ext cx="47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102225" y="186372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6081714" y="40751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946776" y="3663950"/>
            <a:ext cx="265113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2544" name="Group 23"/>
          <p:cNvGrpSpPr>
            <a:grpSpLocks/>
          </p:cNvGrpSpPr>
          <p:nvPr/>
        </p:nvGrpSpPr>
        <p:grpSpPr bwMode="auto">
          <a:xfrm>
            <a:off x="7013576" y="2636838"/>
            <a:ext cx="701675" cy="1701800"/>
            <a:chOff x="3009530" y="1449388"/>
            <a:chExt cx="701336" cy="1702185"/>
          </a:xfrm>
        </p:grpSpPr>
        <p:cxnSp>
          <p:nvCxnSpPr>
            <p:cNvPr id="22553" name="Straight Connector 2"/>
            <p:cNvCxnSpPr>
              <a:cxnSpLocks noChangeShapeType="1"/>
            </p:cNvCxnSpPr>
            <p:nvPr/>
          </p:nvCxnSpPr>
          <p:spPr bwMode="auto">
            <a:xfrm>
              <a:off x="3009530" y="1449388"/>
              <a:ext cx="0" cy="170218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4" name="Straight Connector 20"/>
            <p:cNvCxnSpPr>
              <a:cxnSpLocks noChangeShapeType="1"/>
            </p:cNvCxnSpPr>
            <p:nvPr/>
          </p:nvCxnSpPr>
          <p:spPr bwMode="auto">
            <a:xfrm>
              <a:off x="3710866" y="1449388"/>
              <a:ext cx="0" cy="170218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5" name="Straight Connector 21"/>
            <p:cNvCxnSpPr>
              <a:cxnSpLocks/>
            </p:cNvCxnSpPr>
            <p:nvPr/>
          </p:nvCxnSpPr>
          <p:spPr bwMode="auto">
            <a:xfrm>
              <a:off x="3009530" y="3151573"/>
              <a:ext cx="70133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011613" y="4872039"/>
            <a:ext cx="4324350" cy="930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Preorder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6975476" y="4338639"/>
            <a:ext cx="815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Stack</a:t>
            </a: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4122739" y="52768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5735639" y="527208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4662489" y="52768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5202239" y="52546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6792914" y="52546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6238875" y="526573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9406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9"/>
            <a:ext cx="8723313" cy="942975"/>
          </a:xfrm>
        </p:spPr>
        <p:txBody>
          <a:bodyPr/>
          <a:lstStyle/>
          <a:p>
            <a:r>
              <a:rPr lang="en-US" altLang="en-US" sz="3600" dirty="0" smtClean="0"/>
              <a:t>Trees: Motivation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1084264"/>
            <a:ext cx="11343736" cy="5191124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have seen arrays &amp; linked lists, which are used to represent </a:t>
            </a:r>
            <a:r>
              <a:rPr lang="en-US" altLang="en-US" dirty="0" smtClean="0">
                <a:solidFill>
                  <a:srgbClr val="0000FF"/>
                </a:solidFill>
              </a:rPr>
              <a:t>linear sequences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Data often contain hierarchical relationships that cannot be expressed as a linear ordering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File directories or folders on your computer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Possible moves in a game (consider chess)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Employee hierarchies in organizations and companies</a:t>
            </a:r>
          </a:p>
          <a:p>
            <a:pPr marL="914400" lvl="1" indent="-457200"/>
            <a:r>
              <a:rPr lang="en-US" altLang="en-US" dirty="0" smtClean="0"/>
              <a:t>Family trees</a:t>
            </a:r>
          </a:p>
          <a:p>
            <a:pPr marL="914400" lvl="1" indent="-457200"/>
            <a:r>
              <a:rPr lang="en-US" altLang="en-US" dirty="0" smtClean="0"/>
              <a:t>…</a:t>
            </a:r>
          </a:p>
          <a:p>
            <a:pPr marL="914400" lvl="1" indent="-457200"/>
            <a:r>
              <a:rPr lang="en-US" altLang="en-US" dirty="0" smtClean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994001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Preorder Traversal with a Stack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697537" y="1027770"/>
            <a:ext cx="7248553" cy="470879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defRPr/>
            </a:pP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void </a:t>
            </a:r>
            <a:r>
              <a:rPr lang="en-US" sz="2000" b="1" dirty="0" err="1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reorderTraversalByStack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</a:rPr>
              <a:t> root</a:t>
            </a: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) {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if (root ==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>
                <a:latin typeface="Comic Sans MS" pitchFamily="66" charset="0"/>
              </a:rPr>
              <a:t>return;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</a:t>
            </a:r>
            <a:endParaRPr lang="en-US" sz="2000" dirty="0" smtClean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  <a:t>  //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Stack holds pointers to </a:t>
            </a:r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S</a:t>
            </a:r>
            <a:r>
              <a:rPr lang="en-US" sz="2000" dirty="0" smtClean="0">
                <a:latin typeface="Comic Sans MS" pitchFamily="66" charset="0"/>
              </a:rPr>
              <a:t>tack&lt;</a:t>
            </a:r>
            <a:r>
              <a:rPr lang="en-US" sz="2000" dirty="0" err="1" smtClean="0">
                <a:latin typeface="Comic Sans MS" pitchFamily="66" charset="0"/>
              </a:rPr>
              <a:t>BinaryTreeNode</a:t>
            </a:r>
            <a:r>
              <a:rPr lang="en-US" sz="2000" dirty="0" smtClean="0">
                <a:latin typeface="Comic Sans MS" pitchFamily="66" charset="0"/>
              </a:rPr>
              <a:t>&gt; S = new Stack&lt;&gt;(); </a:t>
            </a:r>
            <a:endParaRPr lang="en-US" sz="2000" dirty="0">
              <a:solidFill>
                <a:schemeClr val="accent2"/>
              </a:solidFill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S.push</a:t>
            </a:r>
            <a:r>
              <a:rPr lang="en-US" sz="2000" dirty="0" smtClean="0">
                <a:latin typeface="Comic Sans MS" pitchFamily="66" charset="0"/>
              </a:rPr>
              <a:t>(root</a:t>
            </a:r>
            <a:r>
              <a:rPr lang="en-US" sz="2000" dirty="0">
                <a:latin typeface="Comic Sans MS" pitchFamily="66" charset="0"/>
              </a:rPr>
              <a:t>);  </a:t>
            </a:r>
          </a:p>
          <a:p>
            <a:pPr marL="533400" indent="-533400">
              <a:defRPr/>
            </a:pP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while (!</a:t>
            </a:r>
            <a:r>
              <a:rPr lang="en-US" sz="2000" dirty="0" err="1">
                <a:latin typeface="Comic Sans MS" pitchFamily="66" charset="0"/>
              </a:rPr>
              <a:t>S.isEmpty</a:t>
            </a:r>
            <a:r>
              <a:rPr lang="en-US" sz="2000" dirty="0">
                <a:latin typeface="Comic Sans MS" pitchFamily="66" charset="0"/>
              </a:rPr>
              <a:t>()) {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</a:t>
            </a:r>
            <a:r>
              <a:rPr lang="en-US" sz="2000" dirty="0" err="1">
                <a:latin typeface="Comic Sans MS" pitchFamily="66" charset="0"/>
              </a:rPr>
              <a:t>BinaryTreeNode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p </a:t>
            </a:r>
            <a:r>
              <a:rPr lang="en-US" sz="2000" dirty="0">
                <a:latin typeface="Comic Sans MS" pitchFamily="66" charset="0"/>
              </a:rPr>
              <a:t>= </a:t>
            </a:r>
            <a:r>
              <a:rPr lang="en-US" sz="2000" dirty="0" err="1" smtClean="0">
                <a:latin typeface="Comic Sans MS" pitchFamily="66" charset="0"/>
              </a:rPr>
              <a:t>S.pop</a:t>
            </a:r>
            <a:r>
              <a:rPr lang="en-US" sz="2000" dirty="0" smtClean="0">
                <a:latin typeface="Comic Sans MS" pitchFamily="66" charset="0"/>
              </a:rPr>
              <a:t>();</a:t>
            </a: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</a:t>
            </a:r>
            <a:r>
              <a:rPr lang="en-US" sz="2000" dirty="0" err="1">
                <a:latin typeface="Comic Sans MS" pitchFamily="66" charset="0"/>
              </a:rPr>
              <a:t>printf</a:t>
            </a:r>
            <a:r>
              <a:rPr lang="en-US" sz="2000" dirty="0">
                <a:latin typeface="Comic Sans MS" pitchFamily="66" charset="0"/>
              </a:rPr>
              <a:t>(“%d, “, </a:t>
            </a:r>
            <a:r>
              <a:rPr lang="en-US" sz="2000" dirty="0" err="1" smtClean="0">
                <a:latin typeface="Comic Sans MS" pitchFamily="66" charset="0"/>
              </a:rPr>
              <a:t>p.key</a:t>
            </a:r>
            <a:r>
              <a:rPr lang="en-US" sz="2000" dirty="0">
                <a:latin typeface="Comic Sans MS" pitchFamily="66" charset="0"/>
              </a:rPr>
              <a:t>); </a:t>
            </a:r>
          </a:p>
          <a:p>
            <a:pPr marL="533400" indent="-533400">
              <a:defRPr/>
            </a:pP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if (</a:t>
            </a:r>
            <a:r>
              <a:rPr lang="en-US" sz="2000" dirty="0" err="1" smtClean="0">
                <a:latin typeface="Comic Sans MS" pitchFamily="66" charset="0"/>
              </a:rPr>
              <a:t>p.right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!=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 err="1" smtClean="0">
                <a:latin typeface="Comic Sans MS" pitchFamily="66" charset="0"/>
              </a:rPr>
              <a:t>S.push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p.right</a:t>
            </a:r>
            <a:r>
              <a:rPr lang="en-US" sz="2000" dirty="0">
                <a:latin typeface="Comic Sans MS" pitchFamily="66" charset="0"/>
              </a:rPr>
              <a:t>); 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if (</a:t>
            </a:r>
            <a:r>
              <a:rPr lang="en-US" sz="2000" dirty="0" err="1" smtClean="0">
                <a:latin typeface="Comic Sans MS" pitchFamily="66" charset="0"/>
              </a:rPr>
              <a:t>p.left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!=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 err="1" smtClean="0">
                <a:latin typeface="Comic Sans MS" pitchFamily="66" charset="0"/>
              </a:rPr>
              <a:t>S.push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p.left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}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//end-while</a:t>
            </a:r>
          </a:p>
          <a:p>
            <a:pPr marL="533400" indent="-533400">
              <a:defRPr/>
            </a:pP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} // </a:t>
            </a:r>
            <a:r>
              <a:rPr lang="en-US" sz="2000" b="1" dirty="0" err="1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reorderTraversalByStack</a:t>
            </a:r>
            <a:endParaRPr lang="en-US" sz="20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" name="Rectangle 1058"/>
          <p:cNvSpPr txBox="1">
            <a:spLocks noChangeArrowheads="1"/>
          </p:cNvSpPr>
          <p:nvPr/>
        </p:nvSpPr>
        <p:spPr bwMode="auto">
          <a:xfrm>
            <a:off x="3137320" y="6062571"/>
            <a:ext cx="6368989" cy="6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tx2"/>
                </a:solidFill>
              </a:rPr>
              <a:t>This is formulated as </a:t>
            </a:r>
            <a:r>
              <a:rPr lang="en-US" sz="2800" kern="0" dirty="0" err="1">
                <a:solidFill>
                  <a:srgbClr val="FF0000"/>
                </a:solidFill>
              </a:rPr>
              <a:t>LeetCode</a:t>
            </a:r>
            <a:r>
              <a:rPr lang="en-US" sz="2800" kern="0" dirty="0">
                <a:solidFill>
                  <a:srgbClr val="FF0000"/>
                </a:solidFill>
              </a:rPr>
              <a:t> 144</a:t>
            </a:r>
          </a:p>
        </p:txBody>
      </p:sp>
    </p:spTree>
    <p:extLst>
      <p:ext uri="{BB962C8B-B14F-4D97-AF65-F5344CB8AC3E}">
        <p14:creationId xmlns:p14="http://schemas.microsoft.com/office/powerpoint/2010/main" val="294299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9"/>
            <a:ext cx="8723313" cy="1042987"/>
          </a:xfrm>
        </p:spPr>
        <p:txBody>
          <a:bodyPr/>
          <a:lstStyle/>
          <a:p>
            <a:r>
              <a:rPr lang="en-US" altLang="en-US" sz="3600" dirty="0"/>
              <a:t>Level-by-Level Traversal with a Queue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5153025" y="263683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4799014" y="33321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5602289" y="32956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4421189" y="401637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5373689" y="40640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5507039" y="3044825"/>
            <a:ext cx="204787" cy="268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102225" y="3032125"/>
            <a:ext cx="1730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713289" y="3714750"/>
            <a:ext cx="17303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637214" y="3698875"/>
            <a:ext cx="173037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5368926" y="2262188"/>
            <a:ext cx="4763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102225" y="186372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root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6081714" y="407511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946776" y="3663950"/>
            <a:ext cx="265113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4592" name="Group 23"/>
          <p:cNvGrpSpPr>
            <a:grpSpLocks/>
          </p:cNvGrpSpPr>
          <p:nvPr/>
        </p:nvGrpSpPr>
        <p:grpSpPr bwMode="auto">
          <a:xfrm rot="5400000">
            <a:off x="7876382" y="1610520"/>
            <a:ext cx="701675" cy="2868612"/>
            <a:chOff x="3009530" y="1449388"/>
            <a:chExt cx="701336" cy="1702185"/>
          </a:xfrm>
        </p:grpSpPr>
        <p:cxnSp>
          <p:nvCxnSpPr>
            <p:cNvPr id="24601" name="Straight Connector 2"/>
            <p:cNvCxnSpPr>
              <a:cxnSpLocks noChangeShapeType="1"/>
            </p:cNvCxnSpPr>
            <p:nvPr/>
          </p:nvCxnSpPr>
          <p:spPr bwMode="auto">
            <a:xfrm>
              <a:off x="3009530" y="1449388"/>
              <a:ext cx="0" cy="170218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02" name="Straight Connector 20"/>
            <p:cNvCxnSpPr>
              <a:cxnSpLocks noChangeShapeType="1"/>
            </p:cNvCxnSpPr>
            <p:nvPr/>
          </p:nvCxnSpPr>
          <p:spPr bwMode="auto">
            <a:xfrm>
              <a:off x="3710866" y="1449388"/>
              <a:ext cx="0" cy="170218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03" name="Straight Connector 21"/>
            <p:cNvCxnSpPr>
              <a:cxnSpLocks/>
            </p:cNvCxnSpPr>
            <p:nvPr/>
          </p:nvCxnSpPr>
          <p:spPr bwMode="auto">
            <a:xfrm>
              <a:off x="3009530" y="3151573"/>
              <a:ext cx="70133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04" name="Straight Connector 28"/>
            <p:cNvCxnSpPr>
              <a:cxnSpLocks/>
            </p:cNvCxnSpPr>
            <p:nvPr/>
          </p:nvCxnSpPr>
          <p:spPr bwMode="auto">
            <a:xfrm>
              <a:off x="3009530" y="1449800"/>
              <a:ext cx="701336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4011613" y="4872039"/>
            <a:ext cx="4324350" cy="930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Level-by-Level Traversal Results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7786688" y="3403600"/>
            <a:ext cx="881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Queue</a:t>
            </a: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4138614" y="53181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4662489" y="53181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5162550" y="531812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5727700" y="531812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45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6261100" y="530542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6792914" y="53054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543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Level-by-Level Traversal with a Queue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634023" y="1143688"/>
            <a:ext cx="6673878" cy="481716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defRPr/>
            </a:pP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void </a:t>
            </a:r>
            <a:r>
              <a:rPr lang="en-US" sz="2000" b="1" dirty="0" err="1">
                <a:solidFill>
                  <a:schemeClr val="accent2"/>
                </a:solidFill>
                <a:latin typeface="Comic Sans MS" pitchFamily="66" charset="0"/>
              </a:rPr>
              <a:t>l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evelByLevelTraversal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</a:rPr>
              <a:t> root</a:t>
            </a: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) {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if (root ==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>
                <a:latin typeface="Comic Sans MS" pitchFamily="66" charset="0"/>
              </a:rPr>
              <a:t>return;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</a:t>
            </a:r>
            <a:endParaRPr lang="en-US" sz="2000" dirty="0" smtClean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mic Sans MS" pitchFamily="66" charset="0"/>
              </a:rPr>
              <a:t> // </a:t>
            </a: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Queue holds pointers to </a:t>
            </a:r>
            <a:r>
              <a:rPr lang="en-US" sz="2000" dirty="0" err="1" smtClean="0">
                <a:solidFill>
                  <a:schemeClr val="accent2"/>
                </a:solidFill>
                <a:latin typeface="Comic Sans MS" pitchFamily="66" charset="0"/>
              </a:rPr>
              <a:t>BinaryTreeNode</a:t>
            </a: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 smtClean="0">
                <a:latin typeface="Comic Sans MS" pitchFamily="66" charset="0"/>
              </a:rPr>
              <a:t>Queue&lt;</a:t>
            </a:r>
            <a:r>
              <a:rPr lang="en-US" sz="2000" dirty="0" err="1" smtClean="0">
                <a:latin typeface="Comic Sans MS" pitchFamily="66" charset="0"/>
              </a:rPr>
              <a:t>BinaryTreeNode</a:t>
            </a:r>
            <a:r>
              <a:rPr lang="en-US" sz="2000" dirty="0" smtClean="0">
                <a:latin typeface="Comic Sans MS" pitchFamily="66" charset="0"/>
              </a:rPr>
              <a:t>&gt; Q = new </a:t>
            </a:r>
            <a:r>
              <a:rPr lang="en-US" sz="2000" dirty="0" err="1" smtClean="0">
                <a:latin typeface="Comic Sans MS" pitchFamily="66" charset="0"/>
              </a:rPr>
              <a:t>LinkedList</a:t>
            </a:r>
            <a:r>
              <a:rPr lang="en-US" sz="2000" dirty="0" smtClean="0">
                <a:latin typeface="Comic Sans MS" pitchFamily="66" charset="0"/>
              </a:rPr>
              <a:t>&lt;&gt;(); 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Q.add</a:t>
            </a:r>
            <a:r>
              <a:rPr lang="en-US" sz="2000" dirty="0" smtClean="0">
                <a:latin typeface="Comic Sans MS" pitchFamily="66" charset="0"/>
              </a:rPr>
              <a:t>(root</a:t>
            </a:r>
            <a:r>
              <a:rPr lang="en-US" sz="2000" dirty="0">
                <a:latin typeface="Comic Sans MS" pitchFamily="66" charset="0"/>
              </a:rPr>
              <a:t>);  </a:t>
            </a:r>
          </a:p>
          <a:p>
            <a:pPr marL="533400" indent="-533400">
              <a:defRPr/>
            </a:pP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while (!</a:t>
            </a:r>
            <a:r>
              <a:rPr lang="en-US" sz="2000" dirty="0" err="1">
                <a:latin typeface="Comic Sans MS" pitchFamily="66" charset="0"/>
              </a:rPr>
              <a:t>Q.isEmpty</a:t>
            </a:r>
            <a:r>
              <a:rPr lang="en-US" sz="2000" dirty="0">
                <a:latin typeface="Comic Sans MS" pitchFamily="66" charset="0"/>
              </a:rPr>
              <a:t>()) {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</a:t>
            </a:r>
            <a:r>
              <a:rPr lang="en-US" sz="2000" dirty="0" err="1">
                <a:latin typeface="Comic Sans MS" pitchFamily="66" charset="0"/>
              </a:rPr>
              <a:t>BinaryTreeNode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p </a:t>
            </a:r>
            <a:r>
              <a:rPr lang="en-US" sz="2000" dirty="0">
                <a:latin typeface="Comic Sans MS" pitchFamily="66" charset="0"/>
              </a:rPr>
              <a:t>= </a:t>
            </a:r>
            <a:r>
              <a:rPr lang="en-US" sz="2000" dirty="0" err="1" smtClean="0">
                <a:latin typeface="Comic Sans MS" pitchFamily="66" charset="0"/>
              </a:rPr>
              <a:t>Q.remove</a:t>
            </a:r>
            <a:r>
              <a:rPr lang="en-US" sz="2000" dirty="0" smtClean="0">
                <a:latin typeface="Comic Sans MS" pitchFamily="66" charset="0"/>
              </a:rPr>
              <a:t>();</a:t>
            </a: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</a:t>
            </a:r>
            <a:r>
              <a:rPr lang="en-US" sz="2000" dirty="0" err="1">
                <a:latin typeface="Comic Sans MS" pitchFamily="66" charset="0"/>
              </a:rPr>
              <a:t>printf</a:t>
            </a:r>
            <a:r>
              <a:rPr lang="en-US" sz="2000" dirty="0">
                <a:latin typeface="Comic Sans MS" pitchFamily="66" charset="0"/>
              </a:rPr>
              <a:t>(“%d, “, </a:t>
            </a:r>
            <a:r>
              <a:rPr lang="en-US" sz="2000" dirty="0" err="1" smtClean="0">
                <a:latin typeface="Comic Sans MS" pitchFamily="66" charset="0"/>
              </a:rPr>
              <a:t>p.key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pPr marL="533400" indent="-533400">
              <a:defRPr/>
            </a:pPr>
            <a:endParaRPr lang="en-US" sz="2000" dirty="0">
              <a:latin typeface="Comic Sans MS" pitchFamily="66" charset="0"/>
            </a:endParaRP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if (</a:t>
            </a:r>
            <a:r>
              <a:rPr lang="en-US" sz="2000" dirty="0" err="1" smtClean="0">
                <a:latin typeface="Comic Sans MS" pitchFamily="66" charset="0"/>
              </a:rPr>
              <a:t>p.left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!=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 err="1" smtClean="0">
                <a:latin typeface="Comic Sans MS" pitchFamily="66" charset="0"/>
              </a:rPr>
              <a:t>Q.add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p.left</a:t>
            </a:r>
            <a:r>
              <a:rPr lang="en-US" sz="2000" dirty="0">
                <a:latin typeface="Comic Sans MS" pitchFamily="66" charset="0"/>
              </a:rPr>
              <a:t>); 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   if (</a:t>
            </a:r>
            <a:r>
              <a:rPr lang="en-US" sz="2000" dirty="0" smtClean="0">
                <a:latin typeface="Comic Sans MS" pitchFamily="66" charset="0"/>
              </a:rPr>
              <a:t>p. </a:t>
            </a:r>
            <a:r>
              <a:rPr lang="en-US" sz="2000" dirty="0">
                <a:latin typeface="Comic Sans MS" pitchFamily="66" charset="0"/>
              </a:rPr>
              <a:t>right != </a:t>
            </a:r>
            <a:r>
              <a:rPr lang="en-US" sz="2000" dirty="0" smtClean="0">
                <a:latin typeface="Comic Sans MS" pitchFamily="66" charset="0"/>
              </a:rPr>
              <a:t>null) </a:t>
            </a:r>
            <a:r>
              <a:rPr lang="en-US" sz="2000" dirty="0" err="1" smtClean="0">
                <a:latin typeface="Comic Sans MS" pitchFamily="66" charset="0"/>
              </a:rPr>
              <a:t>Q.add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p.right</a:t>
            </a:r>
            <a:r>
              <a:rPr lang="en-US" sz="2000" dirty="0">
                <a:latin typeface="Comic Sans MS" pitchFamily="66" charset="0"/>
              </a:rPr>
              <a:t>);</a:t>
            </a:r>
          </a:p>
          <a:p>
            <a:pPr marL="533400" indent="-533400">
              <a:defRPr/>
            </a:pPr>
            <a:r>
              <a:rPr lang="en-US" sz="2000" dirty="0">
                <a:latin typeface="Comic Sans MS" pitchFamily="66" charset="0"/>
              </a:rPr>
              <a:t>    } //end-while</a:t>
            </a:r>
          </a:p>
          <a:p>
            <a:pPr marL="533400" indent="-533400">
              <a:defRPr/>
            </a:pPr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} //</a:t>
            </a:r>
            <a:r>
              <a:rPr lang="en-US" sz="2000" b="1" dirty="0" smtClean="0">
                <a:solidFill>
                  <a:schemeClr val="accent2"/>
                </a:solidFill>
                <a:latin typeface="Comic Sans MS" pitchFamily="66" charset="0"/>
              </a:rPr>
              <a:t>end-</a:t>
            </a:r>
            <a:r>
              <a:rPr lang="en-US" sz="2000" b="1" dirty="0" err="1">
                <a:solidFill>
                  <a:schemeClr val="accent2"/>
                </a:solidFill>
                <a:latin typeface="Comic Sans MS" pitchFamily="66" charset="0"/>
              </a:rPr>
              <a:t>l</a:t>
            </a:r>
            <a:r>
              <a:rPr lang="en-US" sz="2000" b="1" dirty="0" err="1" smtClean="0">
                <a:solidFill>
                  <a:schemeClr val="accent2"/>
                </a:solidFill>
                <a:latin typeface="Comic Sans MS" pitchFamily="66" charset="0"/>
              </a:rPr>
              <a:t>evelByLevelTraversal</a:t>
            </a:r>
            <a:endParaRPr lang="en-US" sz="20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7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Tree Level-by-Level Traversal (More)</a:t>
            </a: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586596" y="1157289"/>
            <a:ext cx="1122296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In some problems you are asked to process the nodes at each level and compute something</a:t>
            </a:r>
          </a:p>
          <a:p>
            <a:pPr lvl="1"/>
            <a:r>
              <a:rPr lang="en-US" altLang="en-US" dirty="0" smtClean="0"/>
              <a:t>E.g., sum of the level nodes, average, minimum, maximum, etc.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Our level-by-level traversal code does not know when a level ends and when the next level of nodes start!</a:t>
            </a:r>
          </a:p>
          <a:p>
            <a:endParaRPr lang="en-US" altLang="en-US" dirty="0"/>
          </a:p>
          <a:p>
            <a:r>
              <a:rPr lang="en-US" altLang="en-US" dirty="0" smtClean="0"/>
              <a:t>How can we modify our level-by-level traversal code to accommodate this?</a:t>
            </a:r>
          </a:p>
          <a:p>
            <a:pPr lvl="1"/>
            <a:r>
              <a:rPr lang="en-US" altLang="en-US" dirty="0" smtClean="0"/>
              <a:t>Let’s look at an example problem (next slide)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447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936" y="141288"/>
            <a:ext cx="11283352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637: </a:t>
            </a:r>
            <a:r>
              <a:rPr lang="en-US" sz="3600" dirty="0"/>
              <a:t>Average of Levels in Binary Tree</a:t>
            </a:r>
            <a:r>
              <a:rPr lang="en-US" altLang="en-US" sz="3600" dirty="0"/>
              <a:t> </a:t>
            </a: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3871913" y="15652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3230563" y="24447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4473575" y="24034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3976688" y="32829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5057775" y="32972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5554663" y="41560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3508376" y="1909763"/>
            <a:ext cx="430213" cy="550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4238625" y="1958976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4302126" y="2782888"/>
            <a:ext cx="3270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4876800" y="2757489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5437189" y="3665539"/>
            <a:ext cx="301625" cy="560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4146551" y="1277938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4008438" y="1022350"/>
            <a:ext cx="627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2635250" y="33321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2922588" y="2828926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3443288" y="417988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3754439" y="3643313"/>
            <a:ext cx="3397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370935" y="5032375"/>
            <a:ext cx="11499011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Given a non-empty binary tree, return the average value of the nodes on each level in the form of an array.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[1, 3, 5, 7]</a:t>
            </a:r>
          </a:p>
        </p:txBody>
      </p:sp>
      <p:sp>
        <p:nvSpPr>
          <p:cNvPr id="27" name="Rectangle 1058"/>
          <p:cNvSpPr txBox="1">
            <a:spLocks noChangeArrowheads="1"/>
          </p:cNvSpPr>
          <p:nvPr/>
        </p:nvSpPr>
        <p:spPr bwMode="auto">
          <a:xfrm>
            <a:off x="6096001" y="1563689"/>
            <a:ext cx="2587625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1/1 = 1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kern="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6/2 = 3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kern="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15/3 = 5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14/2 = 7</a:t>
            </a:r>
          </a:p>
        </p:txBody>
      </p:sp>
    </p:spTree>
    <p:extLst>
      <p:ext uri="{BB962C8B-B14F-4D97-AF65-F5344CB8AC3E}">
        <p14:creationId xmlns:p14="http://schemas.microsoft.com/office/powerpoint/2010/main" val="1822818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637: Solution 1</a:t>
            </a: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777432" y="177952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1136082" y="2659004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2379094" y="261772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1882207" y="3497204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2963294" y="3511492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3460182" y="437032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1413895" y="2124017"/>
            <a:ext cx="430213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2144144" y="2173230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2207645" y="2997142"/>
            <a:ext cx="3270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2782319" y="2971742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3342708" y="3879791"/>
            <a:ext cx="301625" cy="560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2052070" y="1492191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1913957" y="1236605"/>
            <a:ext cx="627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540769" y="3546417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828107" y="3043180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1348807" y="4394142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1659958" y="3857567"/>
            <a:ext cx="3397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4031683" y="985838"/>
            <a:ext cx="7881396" cy="543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Insert each node with its level into the </a:t>
            </a:r>
            <a:r>
              <a:rPr lang="en-US" sz="2800" kern="0" dirty="0" smtClean="0"/>
              <a:t>Q</a:t>
            </a:r>
            <a:endParaRPr lang="en-US" sz="2800" kern="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 smtClean="0"/>
              <a:t>Here </a:t>
            </a:r>
            <a:r>
              <a:rPr lang="en-US" sz="2800" kern="0" dirty="0"/>
              <a:t>are the nodes &amp; their levels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&lt;1, </a:t>
            </a:r>
            <a:r>
              <a:rPr lang="en-US" sz="2400" kern="0" dirty="0">
                <a:solidFill>
                  <a:schemeClr val="accent6"/>
                </a:solidFill>
              </a:rPr>
              <a:t>1</a:t>
            </a:r>
            <a:r>
              <a:rPr lang="en-US" sz="2400" kern="0" dirty="0"/>
              <a:t>&gt;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&lt;2, </a:t>
            </a:r>
            <a:r>
              <a:rPr lang="en-US" sz="2400" kern="0" dirty="0">
                <a:solidFill>
                  <a:schemeClr val="accent6"/>
                </a:solidFill>
              </a:rPr>
              <a:t>2</a:t>
            </a:r>
            <a:r>
              <a:rPr lang="en-US" sz="2400" kern="0" dirty="0"/>
              <a:t>&gt;, &lt;4, </a:t>
            </a:r>
            <a:r>
              <a:rPr lang="en-US" sz="2400" kern="0" dirty="0">
                <a:solidFill>
                  <a:schemeClr val="accent6"/>
                </a:solidFill>
              </a:rPr>
              <a:t>2</a:t>
            </a:r>
            <a:r>
              <a:rPr lang="en-US" sz="2400" kern="0" dirty="0"/>
              <a:t>&gt;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&lt;3, </a:t>
            </a:r>
            <a:r>
              <a:rPr lang="en-US" sz="2400" kern="0" dirty="0">
                <a:solidFill>
                  <a:schemeClr val="accent6"/>
                </a:solidFill>
              </a:rPr>
              <a:t>3</a:t>
            </a:r>
            <a:r>
              <a:rPr lang="en-US" sz="2400" kern="0" dirty="0"/>
              <a:t>&gt;, &lt;5, </a:t>
            </a:r>
            <a:r>
              <a:rPr lang="en-US" sz="2400" kern="0" dirty="0">
                <a:solidFill>
                  <a:schemeClr val="accent6"/>
                </a:solidFill>
              </a:rPr>
              <a:t>3</a:t>
            </a:r>
            <a:r>
              <a:rPr lang="en-US" sz="2400" kern="0" dirty="0"/>
              <a:t>&gt;, &lt;7, </a:t>
            </a:r>
            <a:r>
              <a:rPr lang="en-US" sz="2400" kern="0" dirty="0">
                <a:solidFill>
                  <a:schemeClr val="accent6"/>
                </a:solidFill>
              </a:rPr>
              <a:t>3</a:t>
            </a:r>
            <a:r>
              <a:rPr lang="en-US" sz="2400" kern="0" dirty="0"/>
              <a:t>&gt;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&lt;6, </a:t>
            </a:r>
            <a:r>
              <a:rPr lang="en-US" sz="2400" kern="0" dirty="0">
                <a:solidFill>
                  <a:schemeClr val="accent6"/>
                </a:solidFill>
              </a:rPr>
              <a:t>4</a:t>
            </a:r>
            <a:r>
              <a:rPr lang="en-US" sz="2400" kern="0" dirty="0"/>
              <a:t>&gt;, &lt;8, </a:t>
            </a:r>
            <a:r>
              <a:rPr lang="en-US" sz="2400" kern="0" dirty="0">
                <a:solidFill>
                  <a:schemeClr val="accent6"/>
                </a:solidFill>
              </a:rPr>
              <a:t>4</a:t>
            </a:r>
            <a:r>
              <a:rPr lang="en-US" sz="2400" kern="0" dirty="0"/>
              <a:t>&gt;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 smtClean="0"/>
              <a:t>For </a:t>
            </a:r>
            <a:r>
              <a:rPr lang="en-US" sz="2800" kern="0" dirty="0"/>
              <a:t>each level, compute the average &amp; insert into the result</a:t>
            </a:r>
          </a:p>
        </p:txBody>
      </p:sp>
    </p:spTree>
    <p:extLst>
      <p:ext uri="{BB962C8B-B14F-4D97-AF65-F5344CB8AC3E}">
        <p14:creationId xmlns:p14="http://schemas.microsoft.com/office/powerpoint/2010/main" val="200171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LeetCode 637: Solution 2</a:t>
            </a: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639409" y="15287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998059" y="24082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2241071" y="23669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1744184" y="32464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2825271" y="326072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3322159" y="41195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1275872" y="1873251"/>
            <a:ext cx="430213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2006121" y="1922464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2069622" y="2746376"/>
            <a:ext cx="3270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2644296" y="2720976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3204685" y="3629025"/>
            <a:ext cx="301625" cy="560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1914047" y="1241425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1775934" y="985839"/>
            <a:ext cx="627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402746" y="32956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690084" y="2792414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1210784" y="41433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1521935" y="3606801"/>
            <a:ext cx="3397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3490436" y="985839"/>
            <a:ext cx="8412642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The reason we had to attach the level to a node was to figure out the last node at a level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 smtClean="0"/>
              <a:t>It </a:t>
            </a:r>
            <a:r>
              <a:rPr lang="en-US" sz="2800" kern="0" dirty="0"/>
              <a:t>is possible to find the end of a level as follows: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After the last node of the level is inserted into the </a:t>
            </a:r>
            <a:r>
              <a:rPr lang="en-US" sz="2400" kern="0" dirty="0" smtClean="0"/>
              <a:t>Q, </a:t>
            </a:r>
            <a:r>
              <a:rPr lang="en-US" sz="2400" kern="0" dirty="0"/>
              <a:t>we push an additional </a:t>
            </a:r>
            <a:r>
              <a:rPr lang="en-US" sz="2400" kern="0" dirty="0" smtClean="0">
                <a:solidFill>
                  <a:schemeClr val="accent6"/>
                </a:solidFill>
              </a:rPr>
              <a:t>null</a:t>
            </a:r>
            <a:r>
              <a:rPr lang="en-US" sz="2400" kern="0" dirty="0" smtClean="0"/>
              <a:t> </a:t>
            </a:r>
            <a:r>
              <a:rPr lang="en-US" sz="2400" kern="0" dirty="0"/>
              <a:t>pointer that marks the end of that level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Initially, we insert the root and then the </a:t>
            </a:r>
            <a:r>
              <a:rPr lang="en-US" sz="2400" kern="0" dirty="0" smtClean="0">
                <a:solidFill>
                  <a:schemeClr val="accent6"/>
                </a:solidFill>
              </a:rPr>
              <a:t>null</a:t>
            </a:r>
            <a:r>
              <a:rPr lang="en-US" sz="2400" kern="0" dirty="0" smtClean="0"/>
              <a:t> </a:t>
            </a:r>
            <a:r>
              <a:rPr lang="en-US" sz="2400" kern="0" dirty="0"/>
              <a:t>pointer</a:t>
            </a:r>
          </a:p>
        </p:txBody>
      </p:sp>
      <p:sp>
        <p:nvSpPr>
          <p:cNvPr id="21" name="Rectangle 1058"/>
          <p:cNvSpPr txBox="1">
            <a:spLocks noChangeArrowheads="1"/>
          </p:cNvSpPr>
          <p:nvPr/>
        </p:nvSpPr>
        <p:spPr bwMode="auto">
          <a:xfrm>
            <a:off x="1758951" y="5227639"/>
            <a:ext cx="86328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Q = &lt;1, </a:t>
            </a:r>
            <a:r>
              <a:rPr lang="en-US" sz="2400" kern="0" dirty="0" smtClean="0"/>
              <a:t>null&gt;  </a:t>
            </a:r>
            <a:r>
              <a:rPr lang="en-US" sz="2400" kern="0" dirty="0">
                <a:sym typeface="Wingdings" panose="05000000000000000000" pitchFamily="2" charset="2"/>
              </a:rPr>
              <a:t> Initial queue</a:t>
            </a:r>
            <a:endParaRPr lang="en-US" sz="2400" kern="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Q = </a:t>
            </a:r>
            <a:r>
              <a:rPr lang="en-US" sz="2400" kern="0" dirty="0" smtClean="0"/>
              <a:t>&lt;null, </a:t>
            </a:r>
            <a:r>
              <a:rPr lang="en-US" sz="2400" kern="0" dirty="0"/>
              <a:t>2, 4&gt; </a:t>
            </a:r>
            <a:r>
              <a:rPr lang="en-US" sz="2400" kern="0" dirty="0">
                <a:sym typeface="Wingdings" panose="05000000000000000000" pitchFamily="2" charset="2"/>
              </a:rPr>
              <a:t> After 1 is processed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ym typeface="Wingdings" panose="05000000000000000000" pitchFamily="2" charset="2"/>
              </a:rPr>
              <a:t>Q = &lt;2, 4, </a:t>
            </a:r>
            <a:r>
              <a:rPr lang="en-US" sz="2400" kern="0" dirty="0" smtClean="0">
                <a:sym typeface="Wingdings" panose="05000000000000000000" pitchFamily="2" charset="2"/>
              </a:rPr>
              <a:t>null&gt; </a:t>
            </a:r>
            <a:r>
              <a:rPr lang="en-US" sz="2400" kern="0" dirty="0">
                <a:sym typeface="Wingdings" panose="05000000000000000000" pitchFamily="2" charset="2"/>
              </a:rPr>
              <a:t> After </a:t>
            </a:r>
            <a:r>
              <a:rPr lang="en-US" sz="2400" kern="0" dirty="0" smtClean="0">
                <a:sym typeface="Wingdings" panose="05000000000000000000" pitchFamily="2" charset="2"/>
              </a:rPr>
              <a:t>null </a:t>
            </a:r>
            <a:r>
              <a:rPr lang="en-US" sz="2400" kern="0" dirty="0">
                <a:sym typeface="Wingdings" panose="05000000000000000000" pitchFamily="2" charset="2"/>
              </a:rPr>
              <a:t>is processed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492494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637: Solution </a:t>
            </a:r>
            <a:r>
              <a:rPr lang="en-US" altLang="en-US" sz="3600" dirty="0" smtClean="0"/>
              <a:t>3</a:t>
            </a:r>
            <a:endParaRPr lang="en-US" altLang="en-US" sz="3600" dirty="0"/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639409" y="15287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998059" y="24082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2241071" y="23669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1744184" y="324643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2825271" y="326072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3322159" y="411956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1275872" y="1873251"/>
            <a:ext cx="430213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2006121" y="1922464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2069622" y="2746376"/>
            <a:ext cx="3270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2644296" y="2720976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3204685" y="3629025"/>
            <a:ext cx="301625" cy="560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1914047" y="1241425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1775934" y="985839"/>
            <a:ext cx="627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402746" y="329565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690084" y="2792414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1210784" y="414337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1521935" y="3606801"/>
            <a:ext cx="3397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3490436" y="1078302"/>
            <a:ext cx="8412642" cy="37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 smtClean="0"/>
              <a:t>Consider the state of the Q after we finish processing one level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smtClean="0"/>
              <a:t>E.g. After we finish processing of nodes at level 2, the content of the Q = {3, 5, 7}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kern="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smtClean="0"/>
              <a:t>Q contains just the nodes at the next level!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kern="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 smtClean="0"/>
              <a:t>So, we can simply have an inner loop inside our while loop, where we process just these nodes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54682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LeetCode</a:t>
            </a:r>
            <a:r>
              <a:rPr lang="en-US" altLang="en-US" sz="3600" dirty="0"/>
              <a:t> 637: Solution </a:t>
            </a:r>
            <a:r>
              <a:rPr lang="en-US" altLang="en-US" sz="3600" dirty="0" smtClean="0"/>
              <a:t>4</a:t>
            </a:r>
            <a:endParaRPr lang="en-US" altLang="en-US" sz="3600" dirty="0"/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742926" y="147108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437" name="Oval 8"/>
          <p:cNvSpPr>
            <a:spLocks noChangeArrowheads="1"/>
          </p:cNvSpPr>
          <p:nvPr/>
        </p:nvSpPr>
        <p:spPr bwMode="auto">
          <a:xfrm>
            <a:off x="1101576" y="2350564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2344588" y="230928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439" name="Oval 10"/>
          <p:cNvSpPr>
            <a:spLocks noChangeArrowheads="1"/>
          </p:cNvSpPr>
          <p:nvPr/>
        </p:nvSpPr>
        <p:spPr bwMode="auto">
          <a:xfrm>
            <a:off x="1847701" y="3188764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8440" name="Oval 11"/>
          <p:cNvSpPr>
            <a:spLocks noChangeArrowheads="1"/>
          </p:cNvSpPr>
          <p:nvPr/>
        </p:nvSpPr>
        <p:spPr bwMode="auto">
          <a:xfrm>
            <a:off x="2928788" y="3203052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8441" name="Oval 12"/>
          <p:cNvSpPr>
            <a:spLocks noChangeArrowheads="1"/>
          </p:cNvSpPr>
          <p:nvPr/>
        </p:nvSpPr>
        <p:spPr bwMode="auto">
          <a:xfrm>
            <a:off x="3425676" y="4061889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1379389" y="1815577"/>
            <a:ext cx="430213" cy="550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>
            <a:off x="2109638" y="1864790"/>
            <a:ext cx="3762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H="1">
            <a:off x="2173139" y="2688702"/>
            <a:ext cx="3270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2747813" y="2663302"/>
            <a:ext cx="3111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3308202" y="3571351"/>
            <a:ext cx="301625" cy="560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7" name="Line 18"/>
          <p:cNvSpPr>
            <a:spLocks noChangeShapeType="1"/>
          </p:cNvSpPr>
          <p:nvPr/>
        </p:nvSpPr>
        <p:spPr bwMode="auto">
          <a:xfrm flipH="1">
            <a:off x="2017564" y="1183751"/>
            <a:ext cx="119063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1879451" y="928165"/>
            <a:ext cx="627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/>
              <a:t>Root</a:t>
            </a:r>
          </a:p>
        </p:txBody>
      </p:sp>
      <p:sp>
        <p:nvSpPr>
          <p:cNvPr id="18449" name="Oval 20"/>
          <p:cNvSpPr>
            <a:spLocks noChangeArrowheads="1"/>
          </p:cNvSpPr>
          <p:nvPr/>
        </p:nvSpPr>
        <p:spPr bwMode="auto">
          <a:xfrm>
            <a:off x="506263" y="3237977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 flipH="1">
            <a:off x="793601" y="2734740"/>
            <a:ext cx="4302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51" name="Oval 22"/>
          <p:cNvSpPr>
            <a:spLocks noChangeArrowheads="1"/>
          </p:cNvSpPr>
          <p:nvPr/>
        </p:nvSpPr>
        <p:spPr bwMode="auto">
          <a:xfrm>
            <a:off x="1314301" y="4085702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 flipH="1">
            <a:off x="1625452" y="3549127"/>
            <a:ext cx="339725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58"/>
          <p:cNvSpPr txBox="1">
            <a:spLocks noChangeArrowheads="1"/>
          </p:cNvSpPr>
          <p:nvPr/>
        </p:nvSpPr>
        <p:spPr bwMode="auto">
          <a:xfrm>
            <a:off x="4374999" y="985839"/>
            <a:ext cx="7356926" cy="42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Instead of doing level-by-level traversal, we can do depth-first traversal (recursion)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We will maintain an array of pairs for each level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kern="0" dirty="0"/>
              <a:t>&lt;Sum, N&gt;, where sum is the sum of the keys at that level, and N is the number of nodes at that level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Finally, we simply compute the average at each level as sum/N</a:t>
            </a:r>
          </a:p>
        </p:txBody>
      </p:sp>
      <p:sp>
        <p:nvSpPr>
          <p:cNvPr id="22" name="Rectangle 1058"/>
          <p:cNvSpPr txBox="1">
            <a:spLocks noChangeArrowheads="1"/>
          </p:cNvSpPr>
          <p:nvPr/>
        </p:nvSpPr>
        <p:spPr bwMode="auto">
          <a:xfrm>
            <a:off x="449864" y="5436140"/>
            <a:ext cx="86312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&lt;1, </a:t>
            </a:r>
            <a:r>
              <a:rPr lang="en-US" sz="2800" kern="0" dirty="0">
                <a:solidFill>
                  <a:schemeClr val="accent6"/>
                </a:solidFill>
              </a:rPr>
              <a:t>1</a:t>
            </a:r>
            <a:r>
              <a:rPr lang="en-US" sz="2800" kern="0" dirty="0"/>
              <a:t>&gt; &lt;6, </a:t>
            </a:r>
            <a:r>
              <a:rPr lang="en-US" sz="2800" kern="0" dirty="0">
                <a:solidFill>
                  <a:schemeClr val="accent6"/>
                </a:solidFill>
              </a:rPr>
              <a:t>2</a:t>
            </a:r>
            <a:r>
              <a:rPr lang="en-US" sz="2800" kern="0" dirty="0"/>
              <a:t>&gt; &lt;15, </a:t>
            </a:r>
            <a:r>
              <a:rPr lang="en-US" sz="2800" kern="0" dirty="0">
                <a:solidFill>
                  <a:schemeClr val="accent6"/>
                </a:solidFill>
              </a:rPr>
              <a:t>3</a:t>
            </a:r>
            <a:r>
              <a:rPr lang="en-US" sz="2800" kern="0" dirty="0"/>
              <a:t>&gt; &lt;14, </a:t>
            </a:r>
            <a:r>
              <a:rPr lang="en-US" sz="2800" kern="0" dirty="0">
                <a:solidFill>
                  <a:schemeClr val="accent6"/>
                </a:solidFill>
              </a:rPr>
              <a:t>2</a:t>
            </a:r>
            <a:r>
              <a:rPr lang="en-US" sz="2800" kern="0" dirty="0"/>
              <a:t>&gt;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kern="0" dirty="0"/>
              <a:t>&lt;1, 3, 5, 7&gt;</a:t>
            </a:r>
          </a:p>
        </p:txBody>
      </p:sp>
    </p:spTree>
    <p:extLst>
      <p:ext uri="{BB962C8B-B14F-4D97-AF65-F5344CB8AC3E}">
        <p14:creationId xmlns:p14="http://schemas.microsoft.com/office/powerpoint/2010/main" val="215412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1" y="141288"/>
            <a:ext cx="12062604" cy="698500"/>
          </a:xfrm>
        </p:spPr>
        <p:txBody>
          <a:bodyPr/>
          <a:lstStyle/>
          <a:p>
            <a:r>
              <a:rPr lang="en-US" altLang="en-US" dirty="0" smtClean="0"/>
              <a:t>LC </a:t>
            </a:r>
            <a:r>
              <a:rPr lang="en-US" dirty="0"/>
              <a:t>103. Binary Tree Zigzag Level Order Traversal</a:t>
            </a: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39788"/>
            <a:ext cx="11404120" cy="1463465"/>
          </a:xfrm>
        </p:spPr>
        <p:txBody>
          <a:bodyPr/>
          <a:lstStyle/>
          <a:p>
            <a:pPr>
              <a:defRPr/>
            </a:pPr>
            <a:r>
              <a:rPr lang="en-US" dirty="0"/>
              <a:t>Given the root of a binary tree, return the zigzag level order traversal of its nodes' values. (i.e., from left to right, then right to left for the next level and alternate between).</a:t>
            </a:r>
            <a:endParaRPr lang="en-US" dirty="0" smtClean="0"/>
          </a:p>
        </p:txBody>
      </p:sp>
      <p:sp>
        <p:nvSpPr>
          <p:cNvPr id="7173" name="Rectangle 31"/>
          <p:cNvSpPr>
            <a:spLocks noChangeArrowheads="1"/>
          </p:cNvSpPr>
          <p:nvPr/>
        </p:nvSpPr>
        <p:spPr bwMode="auto">
          <a:xfrm>
            <a:off x="1727200" y="5521326"/>
            <a:ext cx="86042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tr-TR" altLang="en-US" sz="280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02" y="2303253"/>
            <a:ext cx="3304046" cy="43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1173162"/>
          </a:xfrm>
        </p:spPr>
        <p:txBody>
          <a:bodyPr/>
          <a:lstStyle/>
          <a:p>
            <a:r>
              <a:rPr lang="en-US" altLang="en-US" sz="3600" dirty="0" smtClean="0"/>
              <a:t>Example Unix Directory Structure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823520" y="1477814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/usr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748657" y="2263626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mark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5871146" y="2239814"/>
            <a:ext cx="623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alex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8192070" y="2263626"/>
            <a:ext cx="506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bill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H="1">
            <a:off x="4309046" y="1766738"/>
            <a:ext cx="1546225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6148957" y="1814363"/>
            <a:ext cx="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6406133" y="1779438"/>
            <a:ext cx="1852613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2612008" y="3130401"/>
            <a:ext cx="684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book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3667295" y="3113495"/>
            <a:ext cx="801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cs213</a:t>
            </a:r>
            <a:endParaRPr lang="en-US" altLang="en-US" sz="1800" dirty="0"/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4699571" y="3130401"/>
            <a:ext cx="63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junk</a:t>
            </a:r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H="1">
            <a:off x="2961258" y="2574776"/>
            <a:ext cx="10890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4155057" y="2585889"/>
            <a:ext cx="158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>
            <a:off x="4259832" y="2585888"/>
            <a:ext cx="7175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>
            <a:off x="2129407" y="3419327"/>
            <a:ext cx="749300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1569021" y="4044801"/>
            <a:ext cx="966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ch1.doc</a:t>
            </a: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>
            <a:off x="6653783" y="4392463"/>
            <a:ext cx="3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2635820" y="4020989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ch2.pdf</a:t>
            </a: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4143946" y="3419326"/>
            <a:ext cx="1587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 Box 23"/>
          <p:cNvSpPr txBox="1">
            <a:spLocks noChangeArrowheads="1"/>
          </p:cNvSpPr>
          <p:nvPr/>
        </p:nvSpPr>
        <p:spPr bwMode="auto">
          <a:xfrm>
            <a:off x="3783583" y="4032101"/>
            <a:ext cx="906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proj1.c</a:t>
            </a:r>
          </a:p>
        </p:txBody>
      </p:sp>
      <p:sp>
        <p:nvSpPr>
          <p:cNvPr id="5142" name="Text Box 24"/>
          <p:cNvSpPr txBox="1">
            <a:spLocks noChangeArrowheads="1"/>
          </p:cNvSpPr>
          <p:nvPr/>
        </p:nvSpPr>
        <p:spPr bwMode="auto">
          <a:xfrm>
            <a:off x="7969821" y="3178026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courses</a:t>
            </a:r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>
            <a:off x="8480996" y="2622401"/>
            <a:ext cx="1587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9295382" y="3095476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tmp</a:t>
            </a:r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>
            <a:off x="8668320" y="2573188"/>
            <a:ext cx="73025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 flipH="1">
            <a:off x="5867970" y="2563663"/>
            <a:ext cx="315912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>
            <a:off x="6241033" y="2573188"/>
            <a:ext cx="460375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30"/>
          <p:cNvSpPr txBox="1">
            <a:spLocks noChangeArrowheads="1"/>
          </p:cNvSpPr>
          <p:nvPr/>
        </p:nvSpPr>
        <p:spPr bwMode="auto">
          <a:xfrm>
            <a:off x="5648895" y="3119289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a.c</a:t>
            </a:r>
          </a:p>
        </p:txBody>
      </p:sp>
      <p:sp>
        <p:nvSpPr>
          <p:cNvPr id="5149" name="Text Box 31"/>
          <p:cNvSpPr txBox="1">
            <a:spLocks noChangeArrowheads="1"/>
          </p:cNvSpPr>
          <p:nvPr/>
        </p:nvSpPr>
        <p:spPr bwMode="auto">
          <a:xfrm>
            <a:off x="6471220" y="3108176"/>
            <a:ext cx="493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b.c</a:t>
            </a:r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 flipH="1">
            <a:off x="6853808" y="3454251"/>
            <a:ext cx="1311275" cy="64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3"/>
          <p:cNvSpPr>
            <a:spLocks noChangeShapeType="1"/>
          </p:cNvSpPr>
          <p:nvPr/>
        </p:nvSpPr>
        <p:spPr bwMode="auto">
          <a:xfrm flipH="1">
            <a:off x="7803133" y="3478063"/>
            <a:ext cx="468313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8447658" y="3500288"/>
            <a:ext cx="34131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8682608" y="3487588"/>
            <a:ext cx="1230313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Text Box 36"/>
          <p:cNvSpPr txBox="1">
            <a:spLocks noChangeArrowheads="1"/>
          </p:cNvSpPr>
          <p:nvPr/>
        </p:nvSpPr>
        <p:spPr bwMode="auto">
          <a:xfrm>
            <a:off x="6225157" y="4092426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cs223</a:t>
            </a:r>
            <a:endParaRPr lang="en-US" altLang="en-US" sz="1800" dirty="0"/>
          </a:p>
        </p:txBody>
      </p:sp>
      <p:sp>
        <p:nvSpPr>
          <p:cNvPr id="5155" name="Text Box 37"/>
          <p:cNvSpPr txBox="1">
            <a:spLocks noChangeArrowheads="1"/>
          </p:cNvSpPr>
          <p:nvPr/>
        </p:nvSpPr>
        <p:spPr bwMode="auto">
          <a:xfrm>
            <a:off x="7326882" y="4092426"/>
            <a:ext cx="728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cs111</a:t>
            </a:r>
            <a:endParaRPr lang="en-US" altLang="en-US" sz="1800" dirty="0"/>
          </a:p>
        </p:txBody>
      </p:sp>
      <p:sp>
        <p:nvSpPr>
          <p:cNvPr id="5156" name="Text Box 38"/>
          <p:cNvSpPr txBox="1">
            <a:spLocks noChangeArrowheads="1"/>
          </p:cNvSpPr>
          <p:nvPr/>
        </p:nvSpPr>
        <p:spPr bwMode="auto">
          <a:xfrm>
            <a:off x="8452420" y="4116239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stat202</a:t>
            </a:r>
          </a:p>
        </p:txBody>
      </p:sp>
      <p:sp>
        <p:nvSpPr>
          <p:cNvPr id="5157" name="Text Box 39"/>
          <p:cNvSpPr txBox="1">
            <a:spLocks noChangeArrowheads="1"/>
          </p:cNvSpPr>
          <p:nvPr/>
        </p:nvSpPr>
        <p:spPr bwMode="auto">
          <a:xfrm>
            <a:off x="9520807" y="4103539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cal103</a:t>
            </a:r>
          </a:p>
        </p:txBody>
      </p:sp>
      <p:sp>
        <p:nvSpPr>
          <p:cNvPr id="5158" name="Text Box 40"/>
          <p:cNvSpPr txBox="1">
            <a:spLocks noChangeArrowheads="1"/>
          </p:cNvSpPr>
          <p:nvPr/>
        </p:nvSpPr>
        <p:spPr bwMode="auto">
          <a:xfrm>
            <a:off x="6385495" y="4889351"/>
            <a:ext cx="461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1.c</a:t>
            </a:r>
          </a:p>
        </p:txBody>
      </p:sp>
      <p:sp>
        <p:nvSpPr>
          <p:cNvPr id="5159" name="Line 41"/>
          <p:cNvSpPr>
            <a:spLocks noChangeShapeType="1"/>
          </p:cNvSpPr>
          <p:nvPr/>
        </p:nvSpPr>
        <p:spPr bwMode="auto">
          <a:xfrm>
            <a:off x="7895208" y="4427388"/>
            <a:ext cx="3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Text Box 42"/>
          <p:cNvSpPr txBox="1">
            <a:spLocks noChangeArrowheads="1"/>
          </p:cNvSpPr>
          <p:nvPr/>
        </p:nvSpPr>
        <p:spPr bwMode="auto">
          <a:xfrm>
            <a:off x="7404670" y="4900464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hw1.txt</a:t>
            </a:r>
          </a:p>
        </p:txBody>
      </p:sp>
      <p:sp>
        <p:nvSpPr>
          <p:cNvPr id="5161" name="Line 43"/>
          <p:cNvSpPr>
            <a:spLocks noChangeShapeType="1"/>
          </p:cNvSpPr>
          <p:nvPr/>
        </p:nvSpPr>
        <p:spPr bwMode="auto">
          <a:xfrm>
            <a:off x="8996933" y="4416276"/>
            <a:ext cx="31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Text Box 44"/>
          <p:cNvSpPr txBox="1">
            <a:spLocks noChangeArrowheads="1"/>
          </p:cNvSpPr>
          <p:nvPr/>
        </p:nvSpPr>
        <p:spPr bwMode="auto">
          <a:xfrm>
            <a:off x="8471470" y="4889351"/>
            <a:ext cx="1198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proj2.doc</a:t>
            </a:r>
          </a:p>
        </p:txBody>
      </p:sp>
    </p:spTree>
    <p:extLst>
      <p:ext uri="{BB962C8B-B14F-4D97-AF65-F5344CB8AC3E}">
        <p14:creationId xmlns:p14="http://schemas.microsoft.com/office/powerpoint/2010/main" val="265594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Application of Trees: </a:t>
            </a:r>
            <a:r>
              <a:rPr lang="en-US" altLang="en-US" sz="3600" dirty="0"/>
              <a:t>Expression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1138687"/>
            <a:ext cx="11153955" cy="5331124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dirty="0"/>
              <a:t>Example Arithmetic Expression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A + (B * (C / D) )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</a:pPr>
            <a:r>
              <a:rPr lang="en-US" altLang="en-US" dirty="0"/>
              <a:t>Tree for the above expression: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Leaves = operands (constants/variables)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Non-leaf nodes = operators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</a:pPr>
            <a:r>
              <a:rPr lang="en-US" altLang="en-US" dirty="0"/>
              <a:t>Used in most </a:t>
            </a:r>
            <a:r>
              <a:rPr lang="en-US" altLang="en-US" dirty="0" smtClean="0"/>
              <a:t>compilers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No </a:t>
            </a:r>
            <a:r>
              <a:rPr lang="en-US" altLang="en-US" dirty="0"/>
              <a:t>parenthesis needed </a:t>
            </a:r>
            <a:r>
              <a:rPr lang="en-US" altLang="en-US" dirty="0" smtClean="0"/>
              <a:t>- </a:t>
            </a:r>
            <a:r>
              <a:rPr lang="en-US" altLang="en-US" dirty="0"/>
              <a:t>use tree </a:t>
            </a:r>
            <a:r>
              <a:rPr lang="en-US" altLang="en-US" dirty="0" smtClean="0"/>
              <a:t>structure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speed up </a:t>
            </a:r>
            <a:r>
              <a:rPr lang="en-US" altLang="en-US" dirty="0" smtClean="0"/>
              <a:t>calculations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altLang="en-US" dirty="0" smtClean="0"/>
              <a:t>e.g</a:t>
            </a:r>
            <a:r>
              <a:rPr lang="en-US" altLang="en-US" dirty="0"/>
              <a:t>. replace / node with C/D if C and D are known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dirty="0" smtClean="0"/>
              <a:t>Also </a:t>
            </a:r>
            <a:r>
              <a:rPr lang="en-US" altLang="en-US" dirty="0"/>
              <a:t>allows optimization</a:t>
            </a:r>
          </a:p>
        </p:txBody>
      </p:sp>
      <p:sp>
        <p:nvSpPr>
          <p:cNvPr id="21509" name="Oval 44"/>
          <p:cNvSpPr>
            <a:spLocks noChangeArrowheads="1"/>
          </p:cNvSpPr>
          <p:nvPr/>
        </p:nvSpPr>
        <p:spPr bwMode="auto">
          <a:xfrm>
            <a:off x="9481778" y="2092686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21510" name="Oval 45"/>
          <p:cNvSpPr>
            <a:spLocks noChangeArrowheads="1"/>
          </p:cNvSpPr>
          <p:nvPr/>
        </p:nvSpPr>
        <p:spPr bwMode="auto">
          <a:xfrm>
            <a:off x="8884878" y="278801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1511" name="Oval 46"/>
          <p:cNvSpPr>
            <a:spLocks noChangeArrowheads="1"/>
          </p:cNvSpPr>
          <p:nvPr/>
        </p:nvSpPr>
        <p:spPr bwMode="auto">
          <a:xfrm>
            <a:off x="9932628" y="2813411"/>
            <a:ext cx="482600" cy="40481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*</a:t>
            </a:r>
          </a:p>
        </p:txBody>
      </p:sp>
      <p:sp>
        <p:nvSpPr>
          <p:cNvPr id="21512" name="Line 47"/>
          <p:cNvSpPr>
            <a:spLocks noChangeShapeType="1"/>
          </p:cNvSpPr>
          <p:nvPr/>
        </p:nvSpPr>
        <p:spPr bwMode="auto">
          <a:xfrm flipH="1">
            <a:off x="9240478" y="2440349"/>
            <a:ext cx="341312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3" name="Line 48"/>
          <p:cNvSpPr>
            <a:spLocks noChangeShapeType="1"/>
          </p:cNvSpPr>
          <p:nvPr/>
        </p:nvSpPr>
        <p:spPr bwMode="auto">
          <a:xfrm>
            <a:off x="9850079" y="2464161"/>
            <a:ext cx="280987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Oval 49"/>
          <p:cNvSpPr>
            <a:spLocks noChangeArrowheads="1"/>
          </p:cNvSpPr>
          <p:nvPr/>
        </p:nvSpPr>
        <p:spPr bwMode="auto">
          <a:xfrm>
            <a:off x="9457965" y="355794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1515" name="Oval 50"/>
          <p:cNvSpPr>
            <a:spLocks noChangeArrowheads="1"/>
          </p:cNvSpPr>
          <p:nvPr/>
        </p:nvSpPr>
        <p:spPr bwMode="auto">
          <a:xfrm>
            <a:off x="10481903" y="354524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/</a:t>
            </a:r>
          </a:p>
        </p:txBody>
      </p:sp>
      <p:sp>
        <p:nvSpPr>
          <p:cNvPr id="21516" name="Line 51"/>
          <p:cNvSpPr>
            <a:spLocks noChangeShapeType="1"/>
          </p:cNvSpPr>
          <p:nvPr/>
        </p:nvSpPr>
        <p:spPr bwMode="auto">
          <a:xfrm flipH="1">
            <a:off x="9751653" y="3208699"/>
            <a:ext cx="341312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7" name="Line 52"/>
          <p:cNvSpPr>
            <a:spLocks noChangeShapeType="1"/>
          </p:cNvSpPr>
          <p:nvPr/>
        </p:nvSpPr>
        <p:spPr bwMode="auto">
          <a:xfrm>
            <a:off x="10326329" y="3195999"/>
            <a:ext cx="280987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8" name="Oval 53"/>
          <p:cNvSpPr>
            <a:spLocks noChangeArrowheads="1"/>
          </p:cNvSpPr>
          <p:nvPr/>
        </p:nvSpPr>
        <p:spPr bwMode="auto">
          <a:xfrm>
            <a:off x="9945328" y="4240573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C</a:t>
            </a:r>
          </a:p>
        </p:txBody>
      </p:sp>
      <p:sp>
        <p:nvSpPr>
          <p:cNvPr id="21519" name="Line 54"/>
          <p:cNvSpPr>
            <a:spLocks noChangeShapeType="1"/>
          </p:cNvSpPr>
          <p:nvPr/>
        </p:nvSpPr>
        <p:spPr bwMode="auto">
          <a:xfrm flipH="1">
            <a:off x="10275528" y="3915136"/>
            <a:ext cx="341312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0" name="Line 55"/>
          <p:cNvSpPr>
            <a:spLocks noChangeShapeType="1"/>
          </p:cNvSpPr>
          <p:nvPr/>
        </p:nvSpPr>
        <p:spPr bwMode="auto">
          <a:xfrm>
            <a:off x="10839090" y="3951649"/>
            <a:ext cx="280988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21" name="Oval 56"/>
          <p:cNvSpPr>
            <a:spLocks noChangeArrowheads="1"/>
          </p:cNvSpPr>
          <p:nvPr/>
        </p:nvSpPr>
        <p:spPr bwMode="auto">
          <a:xfrm>
            <a:off x="10859728" y="4313598"/>
            <a:ext cx="482600" cy="40481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9731015" y="1776773"/>
            <a:ext cx="20638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438916" y="1452924"/>
            <a:ext cx="627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491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Application of Trees: </a:t>
            </a:r>
            <a:r>
              <a:rPr lang="en-US" altLang="en-US" sz="3600" dirty="0"/>
              <a:t>Expression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90" y="871538"/>
            <a:ext cx="11447252" cy="1389062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dirty="0"/>
              <a:t>For a binary operator such as +, -, *, /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the root contains the </a:t>
            </a:r>
            <a:r>
              <a:rPr lang="en-US" altLang="en-US" sz="2000" dirty="0" smtClean="0"/>
              <a:t>operator</a:t>
            </a:r>
            <a:endParaRPr lang="en-US" altLang="en-US" sz="2000" dirty="0"/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the left subtree contains the left operand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the right subtree contains the right </a:t>
            </a:r>
            <a:r>
              <a:rPr lang="en-US" altLang="en-US" sz="2000" dirty="0" smtClean="0"/>
              <a:t>operand</a:t>
            </a:r>
            <a:endParaRPr lang="en-US" altLang="en-US" sz="2000" dirty="0"/>
          </a:p>
        </p:txBody>
      </p:sp>
      <p:sp>
        <p:nvSpPr>
          <p:cNvPr id="266244" name="Oval 4"/>
          <p:cNvSpPr>
            <a:spLocks noChangeArrowheads="1"/>
          </p:cNvSpPr>
          <p:nvPr/>
        </p:nvSpPr>
        <p:spPr bwMode="auto">
          <a:xfrm>
            <a:off x="3556001" y="3133726"/>
            <a:ext cx="542925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+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auto">
          <a:xfrm>
            <a:off x="2798764" y="4005263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a</a:t>
            </a:r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auto">
          <a:xfrm>
            <a:off x="4232275" y="39846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b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 flipH="1">
            <a:off x="3149600" y="3484563"/>
            <a:ext cx="482600" cy="557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3968751" y="3533776"/>
            <a:ext cx="422275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 flipH="1">
            <a:off x="3865563" y="2843214"/>
            <a:ext cx="1333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3711576" y="2584451"/>
            <a:ext cx="57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/>
              <a:t>Root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2047876" y="4418014"/>
            <a:ext cx="974725" cy="3381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In: a + b</a:t>
            </a:r>
          </a:p>
        </p:txBody>
      </p:sp>
      <p:sp>
        <p:nvSpPr>
          <p:cNvPr id="266252" name="Oval 12"/>
          <p:cNvSpPr>
            <a:spLocks noChangeArrowheads="1"/>
          </p:cNvSpPr>
          <p:nvPr/>
        </p:nvSpPr>
        <p:spPr bwMode="auto">
          <a:xfrm>
            <a:off x="6130926" y="2663826"/>
            <a:ext cx="542925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5602289" y="325913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a</a:t>
            </a:r>
          </a:p>
        </p:txBody>
      </p:sp>
      <p:sp>
        <p:nvSpPr>
          <p:cNvPr id="266254" name="Oval 14"/>
          <p:cNvSpPr>
            <a:spLocks noChangeArrowheads="1"/>
          </p:cNvSpPr>
          <p:nvPr/>
        </p:nvSpPr>
        <p:spPr bwMode="auto">
          <a:xfrm>
            <a:off x="6423025" y="3286126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-</a:t>
            </a:r>
          </a:p>
        </p:txBody>
      </p:sp>
      <p:sp>
        <p:nvSpPr>
          <p:cNvPr id="266255" name="Line 15"/>
          <p:cNvSpPr>
            <a:spLocks noChangeShapeType="1"/>
          </p:cNvSpPr>
          <p:nvPr/>
        </p:nvSpPr>
        <p:spPr bwMode="auto">
          <a:xfrm flipH="1">
            <a:off x="6013451" y="3014664"/>
            <a:ext cx="193675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56" name="Line 16"/>
          <p:cNvSpPr>
            <a:spLocks noChangeShapeType="1"/>
          </p:cNvSpPr>
          <p:nvPr/>
        </p:nvSpPr>
        <p:spPr bwMode="auto">
          <a:xfrm>
            <a:off x="6543675" y="3063876"/>
            <a:ext cx="120650" cy="220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57" name="Line 17"/>
          <p:cNvSpPr>
            <a:spLocks noChangeShapeType="1"/>
          </p:cNvSpPr>
          <p:nvPr/>
        </p:nvSpPr>
        <p:spPr bwMode="auto">
          <a:xfrm flipH="1">
            <a:off x="6440489" y="2433638"/>
            <a:ext cx="242887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58" name="Text Box 18"/>
          <p:cNvSpPr txBox="1">
            <a:spLocks noChangeArrowheads="1"/>
          </p:cNvSpPr>
          <p:nvPr/>
        </p:nvSpPr>
        <p:spPr bwMode="auto">
          <a:xfrm>
            <a:off x="6627814" y="2212976"/>
            <a:ext cx="57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/>
              <a:t>Root</a:t>
            </a:r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5805489" y="4416425"/>
            <a:ext cx="1328737" cy="338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In: a + (b-c)</a:t>
            </a:r>
          </a:p>
        </p:txBody>
      </p:sp>
      <p:sp>
        <p:nvSpPr>
          <p:cNvPr id="266260" name="Oval 20"/>
          <p:cNvSpPr>
            <a:spLocks noChangeArrowheads="1"/>
          </p:cNvSpPr>
          <p:nvPr/>
        </p:nvSpPr>
        <p:spPr bwMode="auto">
          <a:xfrm>
            <a:off x="6024564" y="395922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b</a:t>
            </a:r>
          </a:p>
        </p:txBody>
      </p:sp>
      <p:sp>
        <p:nvSpPr>
          <p:cNvPr id="266261" name="Oval 21"/>
          <p:cNvSpPr>
            <a:spLocks noChangeArrowheads="1"/>
          </p:cNvSpPr>
          <p:nvPr/>
        </p:nvSpPr>
        <p:spPr bwMode="auto">
          <a:xfrm>
            <a:off x="6891339" y="3937001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c</a:t>
            </a:r>
          </a:p>
        </p:txBody>
      </p:sp>
      <p:sp>
        <p:nvSpPr>
          <p:cNvPr id="266262" name="Line 22"/>
          <p:cNvSpPr>
            <a:spLocks noChangeShapeType="1"/>
          </p:cNvSpPr>
          <p:nvPr/>
        </p:nvSpPr>
        <p:spPr bwMode="auto">
          <a:xfrm flipH="1">
            <a:off x="6408738" y="3689350"/>
            <a:ext cx="14605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63" name="Line 23"/>
          <p:cNvSpPr>
            <a:spLocks noChangeShapeType="1"/>
          </p:cNvSpPr>
          <p:nvPr/>
        </p:nvSpPr>
        <p:spPr bwMode="auto">
          <a:xfrm>
            <a:off x="6848476" y="3662364"/>
            <a:ext cx="239713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64" name="Oval 24"/>
          <p:cNvSpPr>
            <a:spLocks noChangeArrowheads="1"/>
          </p:cNvSpPr>
          <p:nvPr/>
        </p:nvSpPr>
        <p:spPr bwMode="auto">
          <a:xfrm>
            <a:off x="8418514" y="2447926"/>
            <a:ext cx="542925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or</a:t>
            </a:r>
          </a:p>
        </p:txBody>
      </p:sp>
      <p:sp>
        <p:nvSpPr>
          <p:cNvPr id="266265" name="Oval 25"/>
          <p:cNvSpPr>
            <a:spLocks noChangeArrowheads="1"/>
          </p:cNvSpPr>
          <p:nvPr/>
        </p:nvSpPr>
        <p:spPr bwMode="auto">
          <a:xfrm>
            <a:off x="7937500" y="3165476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&lt;</a:t>
            </a:r>
          </a:p>
        </p:txBody>
      </p:sp>
      <p:sp>
        <p:nvSpPr>
          <p:cNvPr id="266266" name="Oval 26"/>
          <p:cNvSpPr>
            <a:spLocks noChangeArrowheads="1"/>
          </p:cNvSpPr>
          <p:nvPr/>
        </p:nvSpPr>
        <p:spPr bwMode="auto">
          <a:xfrm>
            <a:off x="9120189" y="3167063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&lt;</a:t>
            </a:r>
          </a:p>
        </p:txBody>
      </p:sp>
      <p:sp>
        <p:nvSpPr>
          <p:cNvPr id="266267" name="Line 27"/>
          <p:cNvSpPr>
            <a:spLocks noChangeShapeType="1"/>
          </p:cNvSpPr>
          <p:nvPr/>
        </p:nvSpPr>
        <p:spPr bwMode="auto">
          <a:xfrm flipH="1">
            <a:off x="8836025" y="2263775"/>
            <a:ext cx="312738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68" name="Text Box 28"/>
          <p:cNvSpPr txBox="1">
            <a:spLocks noChangeArrowheads="1"/>
          </p:cNvSpPr>
          <p:nvPr/>
        </p:nvSpPr>
        <p:spPr bwMode="auto">
          <a:xfrm>
            <a:off x="8983664" y="1995489"/>
            <a:ext cx="57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/>
              <a:t>Root</a:t>
            </a:r>
          </a:p>
        </p:txBody>
      </p:sp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7804150" y="4478339"/>
            <a:ext cx="2057400" cy="3381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/>
              <a:t>In: (a &lt; b) or (c &lt; d)</a:t>
            </a:r>
          </a:p>
        </p:txBody>
      </p:sp>
      <p:sp>
        <p:nvSpPr>
          <p:cNvPr id="266270" name="Oval 30"/>
          <p:cNvSpPr>
            <a:spLocks noChangeArrowheads="1"/>
          </p:cNvSpPr>
          <p:nvPr/>
        </p:nvSpPr>
        <p:spPr bwMode="auto">
          <a:xfrm>
            <a:off x="7567614" y="386397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a</a:t>
            </a:r>
          </a:p>
        </p:txBody>
      </p:sp>
      <p:sp>
        <p:nvSpPr>
          <p:cNvPr id="266271" name="Oval 31"/>
          <p:cNvSpPr>
            <a:spLocks noChangeArrowheads="1"/>
          </p:cNvSpPr>
          <p:nvPr/>
        </p:nvSpPr>
        <p:spPr bwMode="auto">
          <a:xfrm>
            <a:off x="9588500" y="3817938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d</a:t>
            </a:r>
          </a:p>
        </p:txBody>
      </p:sp>
      <p:sp>
        <p:nvSpPr>
          <p:cNvPr id="266272" name="Line 32"/>
          <p:cNvSpPr>
            <a:spLocks noChangeShapeType="1"/>
          </p:cNvSpPr>
          <p:nvPr/>
        </p:nvSpPr>
        <p:spPr bwMode="auto">
          <a:xfrm flipH="1">
            <a:off x="9105900" y="3570288"/>
            <a:ext cx="14605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73" name="Line 33"/>
          <p:cNvSpPr>
            <a:spLocks noChangeShapeType="1"/>
          </p:cNvSpPr>
          <p:nvPr/>
        </p:nvSpPr>
        <p:spPr bwMode="auto">
          <a:xfrm>
            <a:off x="9545638" y="3543301"/>
            <a:ext cx="239712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74" name="Oval 34"/>
          <p:cNvSpPr>
            <a:spLocks noChangeArrowheads="1"/>
          </p:cNvSpPr>
          <p:nvPr/>
        </p:nvSpPr>
        <p:spPr bwMode="auto">
          <a:xfrm>
            <a:off x="8878889" y="386397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c</a:t>
            </a:r>
          </a:p>
        </p:txBody>
      </p:sp>
      <p:sp>
        <p:nvSpPr>
          <p:cNvPr id="266275" name="Oval 35"/>
          <p:cNvSpPr>
            <a:spLocks noChangeArrowheads="1"/>
          </p:cNvSpPr>
          <p:nvPr/>
        </p:nvSpPr>
        <p:spPr bwMode="auto">
          <a:xfrm>
            <a:off x="8264525" y="38401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b</a:t>
            </a:r>
          </a:p>
        </p:txBody>
      </p:sp>
      <p:sp>
        <p:nvSpPr>
          <p:cNvPr id="266276" name="Line 36"/>
          <p:cNvSpPr>
            <a:spLocks noChangeShapeType="1"/>
          </p:cNvSpPr>
          <p:nvPr/>
        </p:nvSpPr>
        <p:spPr bwMode="auto">
          <a:xfrm flipH="1">
            <a:off x="7927975" y="3546475"/>
            <a:ext cx="14605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77" name="Line 37"/>
          <p:cNvSpPr>
            <a:spLocks noChangeShapeType="1"/>
          </p:cNvSpPr>
          <p:nvPr/>
        </p:nvSpPr>
        <p:spPr bwMode="auto">
          <a:xfrm>
            <a:off x="8367713" y="3556001"/>
            <a:ext cx="239712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78" name="Line 38"/>
          <p:cNvSpPr>
            <a:spLocks noChangeShapeType="1"/>
          </p:cNvSpPr>
          <p:nvPr/>
        </p:nvSpPr>
        <p:spPr bwMode="auto">
          <a:xfrm flipH="1">
            <a:off x="8301039" y="2824163"/>
            <a:ext cx="230187" cy="315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79" name="Line 39"/>
          <p:cNvSpPr>
            <a:spLocks noChangeShapeType="1"/>
          </p:cNvSpPr>
          <p:nvPr/>
        </p:nvSpPr>
        <p:spPr bwMode="auto">
          <a:xfrm>
            <a:off x="8932863" y="2774951"/>
            <a:ext cx="31115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266280" name="Text Box 40"/>
          <p:cNvSpPr txBox="1">
            <a:spLocks noChangeArrowheads="1"/>
          </p:cNvSpPr>
          <p:nvPr/>
        </p:nvSpPr>
        <p:spPr bwMode="auto">
          <a:xfrm>
            <a:off x="3132139" y="4424364"/>
            <a:ext cx="1074737" cy="3381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Pre: + a b</a:t>
            </a:r>
          </a:p>
        </p:txBody>
      </p:sp>
      <p:sp>
        <p:nvSpPr>
          <p:cNvPr id="266281" name="Text Box 41"/>
          <p:cNvSpPr txBox="1">
            <a:spLocks noChangeArrowheads="1"/>
          </p:cNvSpPr>
          <p:nvPr/>
        </p:nvSpPr>
        <p:spPr bwMode="auto">
          <a:xfrm>
            <a:off x="4268789" y="4430714"/>
            <a:ext cx="1165225" cy="3381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Post: a b +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388190" y="5030788"/>
            <a:ext cx="11447252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Names of the traversal methods are related to Polish Form of the expression: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Pre-order traversal: </a:t>
            </a:r>
            <a:r>
              <a:rPr lang="en-US" altLang="en-US" sz="1800" dirty="0">
                <a:solidFill>
                  <a:srgbClr val="CC3300"/>
                </a:solidFill>
              </a:rPr>
              <a:t>Prefix form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In-order traversal: </a:t>
            </a:r>
            <a:r>
              <a:rPr lang="en-US" altLang="en-US" sz="1800" dirty="0">
                <a:solidFill>
                  <a:srgbClr val="CC3300"/>
                </a:solidFill>
              </a:rPr>
              <a:t>Infix form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Post-order traversal: </a:t>
            </a:r>
            <a:r>
              <a:rPr lang="en-US" altLang="en-US" sz="1800" dirty="0">
                <a:solidFill>
                  <a:srgbClr val="CC3300"/>
                </a:solidFill>
              </a:rPr>
              <a:t>Postfix form </a:t>
            </a:r>
            <a:r>
              <a:rPr lang="en-US" altLang="en-US" sz="1800" dirty="0"/>
              <a:t>or</a:t>
            </a:r>
            <a:r>
              <a:rPr lang="en-US" altLang="en-US" sz="1800" dirty="0">
                <a:solidFill>
                  <a:srgbClr val="CC3300"/>
                </a:solidFill>
              </a:rPr>
              <a:t> Reverse Polish notation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586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 Evaluating Expression Trees</a:t>
            </a:r>
          </a:p>
        </p:txBody>
      </p:sp>
      <p:sp>
        <p:nvSpPr>
          <p:cNvPr id="249860" name="Oval 4"/>
          <p:cNvSpPr>
            <a:spLocks noChangeArrowheads="1"/>
          </p:cNvSpPr>
          <p:nvPr/>
        </p:nvSpPr>
        <p:spPr bwMode="auto">
          <a:xfrm>
            <a:off x="6369050" y="1196975"/>
            <a:ext cx="552450" cy="374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op</a:t>
            </a: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 flipH="1">
            <a:off x="6696076" y="963614"/>
            <a:ext cx="136525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6438901" y="630238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5407026" y="1479551"/>
            <a:ext cx="987425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2"/>
          <p:cNvSpPr>
            <a:spLocks noChangeShapeType="1"/>
          </p:cNvSpPr>
          <p:nvPr/>
        </p:nvSpPr>
        <p:spPr bwMode="auto">
          <a:xfrm>
            <a:off x="6856413" y="1468438"/>
            <a:ext cx="76041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19"/>
          <p:cNvSpPr txBox="1">
            <a:spLocks noChangeArrowheads="1"/>
          </p:cNvSpPr>
          <p:nvPr/>
        </p:nvSpPr>
        <p:spPr bwMode="auto">
          <a:xfrm>
            <a:off x="5443538" y="3717926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(LO) op (RO)</a:t>
            </a:r>
          </a:p>
        </p:txBody>
      </p:sp>
      <p:sp>
        <p:nvSpPr>
          <p:cNvPr id="28681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83079" y="4325939"/>
            <a:ext cx="11317857" cy="2212975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rgbClr val="CC3300"/>
                </a:solidFill>
              </a:rPr>
              <a:t>Observation</a:t>
            </a:r>
            <a:r>
              <a:rPr lang="en-US" altLang="en-US" sz="2400" dirty="0"/>
              <a:t>: To evaluate the above expression consisting of a binary operator and 2 operands do:</a:t>
            </a:r>
          </a:p>
          <a:p>
            <a:pPr marL="914400" lvl="1" indent="-457200"/>
            <a:r>
              <a:rPr lang="en-US" altLang="en-US" sz="1800" dirty="0"/>
              <a:t>Evaluate the left operand (LO) </a:t>
            </a:r>
          </a:p>
          <a:p>
            <a:pPr marL="914400" lvl="1" indent="-457200"/>
            <a:r>
              <a:rPr lang="en-US" altLang="en-US" sz="1800" dirty="0"/>
              <a:t>Evaluate the right operand (RO)</a:t>
            </a:r>
          </a:p>
          <a:p>
            <a:pPr marL="914400" lvl="1" indent="-457200"/>
            <a:r>
              <a:rPr lang="en-US" altLang="en-US" sz="1800" dirty="0"/>
              <a:t>Apply the operator </a:t>
            </a:r>
          </a:p>
          <a:p>
            <a:pPr marL="533400" indent="-533400"/>
            <a:r>
              <a:rPr lang="en-US" altLang="en-US" sz="2400" dirty="0">
                <a:solidFill>
                  <a:srgbClr val="CC3300"/>
                </a:solidFill>
              </a:rPr>
              <a:t>This is precisely a post-order traversal of the expression </a:t>
            </a:r>
            <a:r>
              <a:rPr lang="en-US" altLang="en-US" sz="2400" dirty="0" smtClean="0">
                <a:solidFill>
                  <a:srgbClr val="CC3300"/>
                </a:solidFill>
              </a:rPr>
              <a:t>tree</a:t>
            </a:r>
            <a:endParaRPr lang="en-US" altLang="en-US" sz="2400" dirty="0"/>
          </a:p>
        </p:txBody>
      </p:sp>
      <p:sp>
        <p:nvSpPr>
          <p:cNvPr id="28682" name="Isosceles Triangle 21"/>
          <p:cNvSpPr>
            <a:spLocks noChangeArrowheads="1"/>
          </p:cNvSpPr>
          <p:nvPr/>
        </p:nvSpPr>
        <p:spPr bwMode="auto">
          <a:xfrm>
            <a:off x="4370388" y="1808164"/>
            <a:ext cx="2024062" cy="1798637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578350" y="2714625"/>
            <a:ext cx="15938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/>
              <a:t>Expression</a:t>
            </a:r>
          </a:p>
          <a:p>
            <a:pPr algn="ctr">
              <a:defRPr/>
            </a:pPr>
            <a:r>
              <a:rPr lang="en-US" sz="1400" dirty="0"/>
              <a:t>tree for the left</a:t>
            </a:r>
          </a:p>
          <a:p>
            <a:pPr algn="ctr">
              <a:defRPr/>
            </a:pPr>
            <a:r>
              <a:rPr lang="en-US" sz="1400" dirty="0"/>
              <a:t>operand</a:t>
            </a:r>
          </a:p>
          <a:p>
            <a:pPr algn="ctr">
              <a:defRPr/>
            </a:pPr>
            <a:r>
              <a:rPr lang="en-US" sz="1400" dirty="0"/>
              <a:t>(LO)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6610351" y="1819275"/>
            <a:ext cx="2024063" cy="179705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818313" y="2725739"/>
            <a:ext cx="16891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/>
              <a:t>Expression</a:t>
            </a:r>
          </a:p>
          <a:p>
            <a:pPr algn="ctr">
              <a:defRPr/>
            </a:pPr>
            <a:r>
              <a:rPr lang="en-US" sz="1400" dirty="0"/>
              <a:t>tree for the right</a:t>
            </a:r>
          </a:p>
          <a:p>
            <a:pPr algn="ctr">
              <a:defRPr/>
            </a:pPr>
            <a:r>
              <a:rPr lang="en-US" sz="1400" dirty="0"/>
              <a:t>operand</a:t>
            </a:r>
          </a:p>
          <a:p>
            <a:pPr algn="ctr">
              <a:defRPr/>
            </a:pPr>
            <a:r>
              <a:rPr lang="en-US" sz="1400" dirty="0"/>
              <a:t>(RO)</a:t>
            </a:r>
          </a:p>
        </p:txBody>
      </p:sp>
    </p:spTree>
    <p:extLst>
      <p:ext uri="{BB962C8B-B14F-4D97-AF65-F5344CB8AC3E}">
        <p14:creationId xmlns:p14="http://schemas.microsoft.com/office/powerpoint/2010/main" val="65583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Postfix – 2- Expression Tree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3" y="960438"/>
            <a:ext cx="10998679" cy="55816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It is very easy to create an expression tree from a postfix expression with the help of a stack</a:t>
            </a:r>
          </a:p>
          <a:p>
            <a:pPr marL="933450" lvl="1" indent="-533400"/>
            <a:r>
              <a:rPr lang="en-US" altLang="en-US" dirty="0" smtClean="0"/>
              <a:t>E.g. 20 + 2*3 + (2*8+5) *4 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Postfix equivalent of this expression is</a:t>
            </a:r>
          </a:p>
          <a:p>
            <a:pPr marL="933450" lvl="1" indent="-533400"/>
            <a:r>
              <a:rPr lang="en-US" altLang="en-US" dirty="0" smtClean="0"/>
              <a:t>20 2 3 * + 2 8 * 5 + 4 * +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Now convert this postfix expression to an expression tree with the help of a stack</a:t>
            </a:r>
          </a:p>
        </p:txBody>
      </p:sp>
    </p:spTree>
    <p:extLst>
      <p:ext uri="{BB962C8B-B14F-4D97-AF65-F5344CB8AC3E}">
        <p14:creationId xmlns:p14="http://schemas.microsoft.com/office/powerpoint/2010/main" val="341263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Postfix – 2- Expression Tree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075" y="889001"/>
            <a:ext cx="8420100" cy="487363"/>
          </a:xfrm>
          <a:noFill/>
        </p:spPr>
        <p:txBody>
          <a:bodyPr/>
          <a:lstStyle/>
          <a:p>
            <a:pPr marL="533400" indent="-533400"/>
            <a:r>
              <a:rPr lang="en-US" altLang="en-US" smtClean="0"/>
              <a:t>Postfix Expr: “20 2 3 * + 2 8 * 5 + 4 * +”</a:t>
            </a:r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1914525" y="1747838"/>
            <a:ext cx="2281238" cy="16938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160588" y="2138363"/>
            <a:ext cx="1808162" cy="3286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2776539" y="1817689"/>
            <a:ext cx="746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2859088" y="1449389"/>
            <a:ext cx="393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(1)</a:t>
            </a:r>
          </a:p>
        </p:txBody>
      </p:sp>
      <p:cxnSp>
        <p:nvCxnSpPr>
          <p:cNvPr id="30728" name="Straight Arrow Connector 19"/>
          <p:cNvCxnSpPr>
            <a:cxnSpLocks noChangeShapeType="1"/>
          </p:cNvCxnSpPr>
          <p:nvPr/>
        </p:nvCxnSpPr>
        <p:spPr bwMode="auto">
          <a:xfrm rot="5400000">
            <a:off x="2114550" y="2532063"/>
            <a:ext cx="482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Straight Arrow Connector 22"/>
          <p:cNvCxnSpPr>
            <a:cxnSpLocks noChangeShapeType="1"/>
          </p:cNvCxnSpPr>
          <p:nvPr/>
        </p:nvCxnSpPr>
        <p:spPr bwMode="auto">
          <a:xfrm rot="5400000">
            <a:off x="2771775" y="2552700"/>
            <a:ext cx="482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Arrow Connector 24"/>
          <p:cNvCxnSpPr>
            <a:cxnSpLocks noChangeShapeType="1"/>
          </p:cNvCxnSpPr>
          <p:nvPr/>
        </p:nvCxnSpPr>
        <p:spPr bwMode="auto">
          <a:xfrm rot="5400000">
            <a:off x="3411538" y="2565401"/>
            <a:ext cx="482600" cy="15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27"/>
          <p:cNvCxnSpPr>
            <a:cxnSpLocks noChangeShapeType="1"/>
          </p:cNvCxnSpPr>
          <p:nvPr/>
        </p:nvCxnSpPr>
        <p:spPr bwMode="auto">
          <a:xfrm rot="5400000">
            <a:off x="2469357" y="2301082"/>
            <a:ext cx="3079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28"/>
          <p:cNvCxnSpPr>
            <a:cxnSpLocks noChangeShapeType="1"/>
          </p:cNvCxnSpPr>
          <p:nvPr/>
        </p:nvCxnSpPr>
        <p:spPr bwMode="auto">
          <a:xfrm rot="5400000">
            <a:off x="3137695" y="2301083"/>
            <a:ext cx="30797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4565650" y="1727201"/>
            <a:ext cx="2146300" cy="20748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4719638" y="2117726"/>
            <a:ext cx="1808162" cy="3286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 bwMode="auto">
          <a:xfrm>
            <a:off x="5387975" y="1797050"/>
            <a:ext cx="7445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 bwMode="auto">
          <a:xfrm>
            <a:off x="5418138" y="1428751"/>
            <a:ext cx="4238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(2)</a:t>
            </a:r>
          </a:p>
        </p:txBody>
      </p:sp>
      <p:cxnSp>
        <p:nvCxnSpPr>
          <p:cNvPr id="30737" name="Straight Arrow Connector 34"/>
          <p:cNvCxnSpPr>
            <a:cxnSpLocks noChangeShapeType="1"/>
          </p:cNvCxnSpPr>
          <p:nvPr/>
        </p:nvCxnSpPr>
        <p:spPr bwMode="auto">
          <a:xfrm rot="5400000">
            <a:off x="4673600" y="2511425"/>
            <a:ext cx="482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4953000" y="32813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54" name="Oval 35"/>
          <p:cNvSpPr>
            <a:spLocks noChangeArrowheads="1"/>
          </p:cNvSpPr>
          <p:nvPr/>
        </p:nvSpPr>
        <p:spPr bwMode="auto">
          <a:xfrm>
            <a:off x="5632450" y="32607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55" name="Oval 35"/>
          <p:cNvSpPr>
            <a:spLocks noChangeArrowheads="1"/>
          </p:cNvSpPr>
          <p:nvPr/>
        </p:nvSpPr>
        <p:spPr bwMode="auto">
          <a:xfrm>
            <a:off x="5292725" y="2706688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0741" name="Straight Arrow Connector 56"/>
          <p:cNvCxnSpPr>
            <a:cxnSpLocks noChangeShapeType="1"/>
            <a:stCxn id="55" idx="3"/>
            <a:endCxn id="53" idx="0"/>
          </p:cNvCxnSpPr>
          <p:nvPr/>
        </p:nvCxnSpPr>
        <p:spPr bwMode="auto">
          <a:xfrm rot="5400000">
            <a:off x="5186363" y="3095626"/>
            <a:ext cx="223838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Arrow Connector 58"/>
          <p:cNvCxnSpPr>
            <a:cxnSpLocks noChangeShapeType="1"/>
            <a:stCxn id="55" idx="5"/>
            <a:endCxn id="54" idx="0"/>
          </p:cNvCxnSpPr>
          <p:nvPr/>
        </p:nvCxnSpPr>
        <p:spPr bwMode="auto">
          <a:xfrm rot="16200000" flipH="1">
            <a:off x="5726907" y="3085307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35"/>
          <p:cNvSpPr>
            <a:spLocks noChangeArrowheads="1"/>
          </p:cNvSpPr>
          <p:nvPr/>
        </p:nvSpPr>
        <p:spPr bwMode="auto">
          <a:xfrm>
            <a:off x="2744789" y="277812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3392489" y="277812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65" name="Oval 35"/>
          <p:cNvSpPr>
            <a:spLocks noChangeArrowheads="1"/>
          </p:cNvSpPr>
          <p:nvPr/>
        </p:nvSpPr>
        <p:spPr bwMode="auto">
          <a:xfrm>
            <a:off x="2097089" y="2767013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66" name="Oval 35"/>
          <p:cNvSpPr>
            <a:spLocks noChangeArrowheads="1"/>
          </p:cNvSpPr>
          <p:nvPr/>
        </p:nvSpPr>
        <p:spPr bwMode="auto">
          <a:xfrm>
            <a:off x="4656139" y="2736851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cxnSp>
        <p:nvCxnSpPr>
          <p:cNvPr id="30747" name="Straight Connector 67"/>
          <p:cNvCxnSpPr>
            <a:cxnSpLocks noChangeShapeType="1"/>
          </p:cNvCxnSpPr>
          <p:nvPr/>
        </p:nvCxnSpPr>
        <p:spPr bwMode="auto">
          <a:xfrm rot="5400000">
            <a:off x="4996657" y="2280444"/>
            <a:ext cx="3079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Arrow Connector 70"/>
          <p:cNvCxnSpPr>
            <a:cxnSpLocks noChangeShapeType="1"/>
          </p:cNvCxnSpPr>
          <p:nvPr/>
        </p:nvCxnSpPr>
        <p:spPr bwMode="auto">
          <a:xfrm rot="5400000">
            <a:off x="5318920" y="2491582"/>
            <a:ext cx="4841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Rectangle 55"/>
          <p:cNvSpPr>
            <a:spLocks noChangeArrowheads="1"/>
          </p:cNvSpPr>
          <p:nvPr/>
        </p:nvSpPr>
        <p:spPr bwMode="auto">
          <a:xfrm>
            <a:off x="7031038" y="1716088"/>
            <a:ext cx="2455862" cy="25892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7502526" y="2106613"/>
            <a:ext cx="1808163" cy="3286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 bwMode="auto">
          <a:xfrm>
            <a:off x="8058151" y="1808164"/>
            <a:ext cx="746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 bwMode="auto">
          <a:xfrm>
            <a:off x="8201025" y="1419225"/>
            <a:ext cx="42545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(3)</a:t>
            </a:r>
          </a:p>
        </p:txBody>
      </p:sp>
      <p:cxnSp>
        <p:nvCxnSpPr>
          <p:cNvPr id="30753" name="Straight Connector 124"/>
          <p:cNvCxnSpPr>
            <a:cxnSpLocks noChangeShapeType="1"/>
          </p:cNvCxnSpPr>
          <p:nvPr/>
        </p:nvCxnSpPr>
        <p:spPr bwMode="auto">
          <a:xfrm rot="5400000">
            <a:off x="7893845" y="2270920"/>
            <a:ext cx="30797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35"/>
          <p:cNvSpPr>
            <a:spLocks noChangeArrowheads="1"/>
          </p:cNvSpPr>
          <p:nvPr/>
        </p:nvSpPr>
        <p:spPr bwMode="auto">
          <a:xfrm>
            <a:off x="7491414" y="382587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28" name="Oval 35"/>
          <p:cNvSpPr>
            <a:spLocks noChangeArrowheads="1"/>
          </p:cNvSpPr>
          <p:nvPr/>
        </p:nvSpPr>
        <p:spPr bwMode="auto">
          <a:xfrm>
            <a:off x="8169275" y="3805238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7831139" y="3251201"/>
            <a:ext cx="541337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0757" name="Straight Arrow Connector 129"/>
          <p:cNvCxnSpPr>
            <a:cxnSpLocks noChangeShapeType="1"/>
            <a:stCxn id="129" idx="3"/>
            <a:endCxn id="127" idx="0"/>
          </p:cNvCxnSpPr>
          <p:nvPr/>
        </p:nvCxnSpPr>
        <p:spPr bwMode="auto">
          <a:xfrm rot="5400000">
            <a:off x="7723189" y="3640139"/>
            <a:ext cx="22383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8" name="Straight Arrow Connector 130"/>
          <p:cNvCxnSpPr>
            <a:cxnSpLocks noChangeShapeType="1"/>
            <a:stCxn id="129" idx="5"/>
            <a:endCxn id="128" idx="0"/>
          </p:cNvCxnSpPr>
          <p:nvPr/>
        </p:nvCxnSpPr>
        <p:spPr bwMode="auto">
          <a:xfrm rot="16200000" flipH="1">
            <a:off x="8265319" y="3629819"/>
            <a:ext cx="203200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7100889" y="320992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33" name="Oval 35"/>
          <p:cNvSpPr>
            <a:spLocks noChangeArrowheads="1"/>
          </p:cNvSpPr>
          <p:nvPr/>
        </p:nvSpPr>
        <p:spPr bwMode="auto">
          <a:xfrm>
            <a:off x="7542214" y="2654301"/>
            <a:ext cx="541337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0761" name="Straight Arrow Connector 133"/>
          <p:cNvCxnSpPr>
            <a:cxnSpLocks noChangeShapeType="1"/>
          </p:cNvCxnSpPr>
          <p:nvPr/>
        </p:nvCxnSpPr>
        <p:spPr bwMode="auto">
          <a:xfrm rot="16200000" flipH="1">
            <a:off x="7878763" y="3087688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2" name="Straight Arrow Connector 134"/>
          <p:cNvCxnSpPr>
            <a:cxnSpLocks noChangeShapeType="1"/>
          </p:cNvCxnSpPr>
          <p:nvPr/>
        </p:nvCxnSpPr>
        <p:spPr bwMode="auto">
          <a:xfrm rot="5400000">
            <a:off x="7456488" y="3054351"/>
            <a:ext cx="223838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3" name="Straight Arrow Connector 135"/>
          <p:cNvCxnSpPr>
            <a:cxnSpLocks noChangeShapeType="1"/>
          </p:cNvCxnSpPr>
          <p:nvPr/>
        </p:nvCxnSpPr>
        <p:spPr bwMode="auto">
          <a:xfrm rot="16200000" flipH="1">
            <a:off x="7575551" y="2455863"/>
            <a:ext cx="400050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35"/>
          <p:cNvSpPr>
            <a:spLocks noChangeArrowheads="1"/>
          </p:cNvSpPr>
          <p:nvPr/>
        </p:nvSpPr>
        <p:spPr bwMode="auto">
          <a:xfrm>
            <a:off x="8169275" y="2624138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40" name="Oval 35"/>
          <p:cNvSpPr>
            <a:spLocks noChangeArrowheads="1"/>
          </p:cNvSpPr>
          <p:nvPr/>
        </p:nvSpPr>
        <p:spPr bwMode="auto">
          <a:xfrm>
            <a:off x="8775700" y="26130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cxnSp>
        <p:nvCxnSpPr>
          <p:cNvPr id="30766" name="Straight Arrow Connector 141"/>
          <p:cNvCxnSpPr>
            <a:cxnSpLocks noChangeShapeType="1"/>
          </p:cNvCxnSpPr>
          <p:nvPr/>
        </p:nvCxnSpPr>
        <p:spPr bwMode="auto">
          <a:xfrm rot="16200000" flipH="1">
            <a:off x="8222458" y="2445545"/>
            <a:ext cx="401637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Straight Arrow Connector 142"/>
          <p:cNvCxnSpPr>
            <a:cxnSpLocks noChangeShapeType="1"/>
          </p:cNvCxnSpPr>
          <p:nvPr/>
        </p:nvCxnSpPr>
        <p:spPr bwMode="auto">
          <a:xfrm rot="16200000" flipH="1">
            <a:off x="8808245" y="2445545"/>
            <a:ext cx="401637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8" name="Straight Connector 143"/>
          <p:cNvCxnSpPr>
            <a:cxnSpLocks noChangeShapeType="1"/>
          </p:cNvCxnSpPr>
          <p:nvPr/>
        </p:nvCxnSpPr>
        <p:spPr bwMode="auto">
          <a:xfrm rot="5400000">
            <a:off x="8520907" y="2270919"/>
            <a:ext cx="3079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1831976" y="4027488"/>
            <a:ext cx="3554413" cy="25892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>
            <a:off x="2305051" y="4418013"/>
            <a:ext cx="2867025" cy="3286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3352801" y="4110039"/>
            <a:ext cx="746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 bwMode="auto">
          <a:xfrm>
            <a:off x="3003551" y="3730626"/>
            <a:ext cx="4238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(4)</a:t>
            </a:r>
          </a:p>
        </p:txBody>
      </p:sp>
      <p:cxnSp>
        <p:nvCxnSpPr>
          <p:cNvPr id="30773" name="Straight Connector 148"/>
          <p:cNvCxnSpPr>
            <a:cxnSpLocks noChangeShapeType="1"/>
          </p:cNvCxnSpPr>
          <p:nvPr/>
        </p:nvCxnSpPr>
        <p:spPr bwMode="auto">
          <a:xfrm rot="5400000">
            <a:off x="3147220" y="4582320"/>
            <a:ext cx="30797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Oval 35"/>
          <p:cNvSpPr>
            <a:spLocks noChangeArrowheads="1"/>
          </p:cNvSpPr>
          <p:nvPr/>
        </p:nvSpPr>
        <p:spPr bwMode="auto">
          <a:xfrm>
            <a:off x="2292350" y="613727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51" name="Oval 35"/>
          <p:cNvSpPr>
            <a:spLocks noChangeArrowheads="1"/>
          </p:cNvSpPr>
          <p:nvPr/>
        </p:nvSpPr>
        <p:spPr bwMode="auto">
          <a:xfrm>
            <a:off x="2970214" y="611663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52" name="Oval 35"/>
          <p:cNvSpPr>
            <a:spLocks noChangeArrowheads="1"/>
          </p:cNvSpPr>
          <p:nvPr/>
        </p:nvSpPr>
        <p:spPr bwMode="auto">
          <a:xfrm>
            <a:off x="2632075" y="5562601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0777" name="Straight Arrow Connector 152"/>
          <p:cNvCxnSpPr>
            <a:cxnSpLocks noChangeShapeType="1"/>
            <a:stCxn id="152" idx="3"/>
            <a:endCxn id="150" idx="0"/>
          </p:cNvCxnSpPr>
          <p:nvPr/>
        </p:nvCxnSpPr>
        <p:spPr bwMode="auto">
          <a:xfrm rot="5400000">
            <a:off x="2525714" y="5951539"/>
            <a:ext cx="22383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Straight Arrow Connector 153"/>
          <p:cNvCxnSpPr>
            <a:cxnSpLocks noChangeShapeType="1"/>
            <a:stCxn id="152" idx="5"/>
            <a:endCxn id="151" idx="0"/>
          </p:cNvCxnSpPr>
          <p:nvPr/>
        </p:nvCxnSpPr>
        <p:spPr bwMode="auto">
          <a:xfrm rot="16200000" flipH="1">
            <a:off x="3066257" y="5941220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Oval 35"/>
          <p:cNvSpPr>
            <a:spLocks noChangeArrowheads="1"/>
          </p:cNvSpPr>
          <p:nvPr/>
        </p:nvSpPr>
        <p:spPr bwMode="auto">
          <a:xfrm>
            <a:off x="1901825" y="55213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2344739" y="4965701"/>
            <a:ext cx="541337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0781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2679701" y="5399088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2" name="Straight Arrow Connector 157"/>
          <p:cNvCxnSpPr>
            <a:cxnSpLocks noChangeShapeType="1"/>
          </p:cNvCxnSpPr>
          <p:nvPr/>
        </p:nvCxnSpPr>
        <p:spPr bwMode="auto">
          <a:xfrm rot="5400000">
            <a:off x="2257425" y="5365750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3" name="Straight Arrow Connector 158"/>
          <p:cNvCxnSpPr>
            <a:cxnSpLocks noChangeShapeType="1"/>
          </p:cNvCxnSpPr>
          <p:nvPr/>
        </p:nvCxnSpPr>
        <p:spPr bwMode="auto">
          <a:xfrm rot="16200000" flipH="1">
            <a:off x="2377282" y="4766469"/>
            <a:ext cx="400050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Oval 35"/>
          <p:cNvSpPr>
            <a:spLocks noChangeArrowheads="1"/>
          </p:cNvSpPr>
          <p:nvPr/>
        </p:nvSpPr>
        <p:spPr bwMode="auto">
          <a:xfrm>
            <a:off x="3381375" y="55213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73" name="Oval 35"/>
          <p:cNvSpPr>
            <a:spLocks noChangeArrowheads="1"/>
          </p:cNvSpPr>
          <p:nvPr/>
        </p:nvSpPr>
        <p:spPr bwMode="auto">
          <a:xfrm>
            <a:off x="4059239" y="550068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sp>
        <p:nvSpPr>
          <p:cNvPr id="174" name="Oval 35"/>
          <p:cNvSpPr>
            <a:spLocks noChangeArrowheads="1"/>
          </p:cNvSpPr>
          <p:nvPr/>
        </p:nvSpPr>
        <p:spPr bwMode="auto">
          <a:xfrm>
            <a:off x="3721100" y="4945063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0787" name="Straight Arrow Connector 174"/>
          <p:cNvCxnSpPr>
            <a:cxnSpLocks noChangeShapeType="1"/>
            <a:stCxn id="174" idx="3"/>
            <a:endCxn id="172" idx="0"/>
          </p:cNvCxnSpPr>
          <p:nvPr/>
        </p:nvCxnSpPr>
        <p:spPr bwMode="auto">
          <a:xfrm rot="5400000">
            <a:off x="3614739" y="5335589"/>
            <a:ext cx="22383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8" name="Straight Arrow Connector 175"/>
          <p:cNvCxnSpPr>
            <a:cxnSpLocks noChangeShapeType="1"/>
            <a:stCxn id="174" idx="5"/>
            <a:endCxn id="173" idx="0"/>
          </p:cNvCxnSpPr>
          <p:nvPr/>
        </p:nvCxnSpPr>
        <p:spPr bwMode="auto">
          <a:xfrm rot="16200000" flipH="1">
            <a:off x="4155282" y="5325270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9" name="Straight Arrow Connector 176"/>
          <p:cNvCxnSpPr>
            <a:cxnSpLocks noChangeShapeType="1"/>
          </p:cNvCxnSpPr>
          <p:nvPr/>
        </p:nvCxnSpPr>
        <p:spPr bwMode="auto">
          <a:xfrm rot="16200000" flipH="1">
            <a:off x="3733007" y="4766469"/>
            <a:ext cx="400050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35"/>
          <p:cNvSpPr>
            <a:spLocks noChangeArrowheads="1"/>
          </p:cNvSpPr>
          <p:nvPr/>
        </p:nvSpPr>
        <p:spPr bwMode="auto">
          <a:xfrm>
            <a:off x="4552950" y="48942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5</a:t>
            </a:r>
          </a:p>
        </p:txBody>
      </p:sp>
      <p:cxnSp>
        <p:nvCxnSpPr>
          <p:cNvPr id="30791" name="Straight Connector 179"/>
          <p:cNvCxnSpPr>
            <a:cxnSpLocks noChangeShapeType="1"/>
          </p:cNvCxnSpPr>
          <p:nvPr/>
        </p:nvCxnSpPr>
        <p:spPr bwMode="auto">
          <a:xfrm rot="5400000">
            <a:off x="4318001" y="4572001"/>
            <a:ext cx="30956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2" name="Straight Arrow Connector 180"/>
          <p:cNvCxnSpPr>
            <a:cxnSpLocks noChangeShapeType="1"/>
          </p:cNvCxnSpPr>
          <p:nvPr/>
        </p:nvCxnSpPr>
        <p:spPr bwMode="auto">
          <a:xfrm rot="16200000" flipH="1">
            <a:off x="4626769" y="4715669"/>
            <a:ext cx="400050" cy="11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24821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Postfix – 2- Expression Tree (3)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075" y="889001"/>
            <a:ext cx="8420100" cy="487363"/>
          </a:xfrm>
          <a:noFill/>
        </p:spPr>
        <p:txBody>
          <a:bodyPr/>
          <a:lstStyle/>
          <a:p>
            <a:pPr marL="533400" indent="-533400"/>
            <a:r>
              <a:rPr lang="en-US" altLang="en-US" smtClean="0"/>
              <a:t>Postfix Expr: “20 2 3 * + 2 8 * 5 + 4 * +”</a:t>
            </a:r>
          </a:p>
        </p:txBody>
      </p: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3743325" y="2003426"/>
            <a:ext cx="4406900" cy="2589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>
            <a:off x="4214814" y="2393951"/>
            <a:ext cx="3730625" cy="3286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5767389" y="2065339"/>
            <a:ext cx="746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 bwMode="auto">
          <a:xfrm>
            <a:off x="5807075" y="1674814"/>
            <a:ext cx="4254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(5)</a:t>
            </a:r>
          </a:p>
        </p:txBody>
      </p:sp>
      <p:sp>
        <p:nvSpPr>
          <p:cNvPr id="150" name="Oval 35"/>
          <p:cNvSpPr>
            <a:spLocks noChangeArrowheads="1"/>
          </p:cNvSpPr>
          <p:nvPr/>
        </p:nvSpPr>
        <p:spPr bwMode="auto">
          <a:xfrm>
            <a:off x="4203700" y="411321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51" name="Oval 35"/>
          <p:cNvSpPr>
            <a:spLocks noChangeArrowheads="1"/>
          </p:cNvSpPr>
          <p:nvPr/>
        </p:nvSpPr>
        <p:spPr bwMode="auto">
          <a:xfrm>
            <a:off x="4881564" y="409257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52" name="Oval 35"/>
          <p:cNvSpPr>
            <a:spLocks noChangeArrowheads="1"/>
          </p:cNvSpPr>
          <p:nvPr/>
        </p:nvSpPr>
        <p:spPr bwMode="auto">
          <a:xfrm>
            <a:off x="4541839" y="353853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1755" name="Straight Arrow Connector 152"/>
          <p:cNvCxnSpPr>
            <a:cxnSpLocks noChangeShapeType="1"/>
            <a:stCxn id="152" idx="3"/>
            <a:endCxn id="150" idx="0"/>
          </p:cNvCxnSpPr>
          <p:nvPr/>
        </p:nvCxnSpPr>
        <p:spPr bwMode="auto">
          <a:xfrm rot="5400000">
            <a:off x="4435475" y="3927475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Arrow Connector 153"/>
          <p:cNvCxnSpPr>
            <a:cxnSpLocks noChangeShapeType="1"/>
            <a:stCxn id="152" idx="5"/>
            <a:endCxn id="151" idx="0"/>
          </p:cNvCxnSpPr>
          <p:nvPr/>
        </p:nvCxnSpPr>
        <p:spPr bwMode="auto">
          <a:xfrm rot="16200000" flipH="1">
            <a:off x="4977607" y="3917157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Oval 35"/>
          <p:cNvSpPr>
            <a:spLocks noChangeArrowheads="1"/>
          </p:cNvSpPr>
          <p:nvPr/>
        </p:nvSpPr>
        <p:spPr bwMode="auto">
          <a:xfrm>
            <a:off x="3813175" y="34972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4254500" y="2941638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1759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4591051" y="3375026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Straight Arrow Connector 157"/>
          <p:cNvCxnSpPr>
            <a:cxnSpLocks noChangeShapeType="1"/>
          </p:cNvCxnSpPr>
          <p:nvPr/>
        </p:nvCxnSpPr>
        <p:spPr bwMode="auto">
          <a:xfrm rot="5400000">
            <a:off x="4168776" y="3341688"/>
            <a:ext cx="223837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Arrow Connector 158"/>
          <p:cNvCxnSpPr>
            <a:cxnSpLocks noChangeShapeType="1"/>
          </p:cNvCxnSpPr>
          <p:nvPr/>
        </p:nvCxnSpPr>
        <p:spPr bwMode="auto">
          <a:xfrm rot="16200000" flipH="1">
            <a:off x="4287838" y="2743201"/>
            <a:ext cx="400050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5559425" y="4071938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>
            <a:off x="6237289" y="4051301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5899150" y="3497263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1765" name="Straight Arrow Connector 81"/>
          <p:cNvCxnSpPr>
            <a:cxnSpLocks noChangeShapeType="1"/>
            <a:stCxn id="81" idx="3"/>
            <a:endCxn id="79" idx="0"/>
          </p:cNvCxnSpPr>
          <p:nvPr/>
        </p:nvCxnSpPr>
        <p:spPr bwMode="auto">
          <a:xfrm rot="5400000">
            <a:off x="5792788" y="3886201"/>
            <a:ext cx="223838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Straight Arrow Connector 82"/>
          <p:cNvCxnSpPr>
            <a:cxnSpLocks noChangeShapeType="1"/>
            <a:stCxn id="81" idx="5"/>
            <a:endCxn id="80" idx="0"/>
          </p:cNvCxnSpPr>
          <p:nvPr/>
        </p:nvCxnSpPr>
        <p:spPr bwMode="auto">
          <a:xfrm rot="16200000" flipH="1">
            <a:off x="6333332" y="3875882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5"/>
          <p:cNvSpPr>
            <a:spLocks noChangeArrowheads="1"/>
          </p:cNvSpPr>
          <p:nvPr/>
        </p:nvSpPr>
        <p:spPr bwMode="auto">
          <a:xfrm>
            <a:off x="6731000" y="34464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5</a:t>
            </a:r>
          </a:p>
        </p:txBody>
      </p:sp>
      <p:sp>
        <p:nvSpPr>
          <p:cNvPr id="85" name="Oval 35"/>
          <p:cNvSpPr>
            <a:spLocks noChangeArrowheads="1"/>
          </p:cNvSpPr>
          <p:nvPr/>
        </p:nvSpPr>
        <p:spPr bwMode="auto">
          <a:xfrm>
            <a:off x="6319839" y="2932113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1769" name="Straight Arrow Connector 85"/>
          <p:cNvCxnSpPr>
            <a:cxnSpLocks noChangeShapeType="1"/>
            <a:stCxn id="85" idx="3"/>
          </p:cNvCxnSpPr>
          <p:nvPr/>
        </p:nvCxnSpPr>
        <p:spPr bwMode="auto">
          <a:xfrm rot="5400000">
            <a:off x="6213475" y="3321050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Straight Arrow Connector 86"/>
          <p:cNvCxnSpPr>
            <a:cxnSpLocks noChangeShapeType="1"/>
            <a:stCxn id="85" idx="5"/>
          </p:cNvCxnSpPr>
          <p:nvPr/>
        </p:nvCxnSpPr>
        <p:spPr bwMode="auto">
          <a:xfrm rot="16200000" flipH="1">
            <a:off x="6754019" y="3310731"/>
            <a:ext cx="203200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Straight Connector 87"/>
          <p:cNvCxnSpPr>
            <a:cxnSpLocks noChangeShapeType="1"/>
          </p:cNvCxnSpPr>
          <p:nvPr/>
        </p:nvCxnSpPr>
        <p:spPr bwMode="auto">
          <a:xfrm rot="5400000">
            <a:off x="5623720" y="2558258"/>
            <a:ext cx="30797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Straight Arrow Connector 88"/>
          <p:cNvCxnSpPr>
            <a:cxnSpLocks noChangeShapeType="1"/>
          </p:cNvCxnSpPr>
          <p:nvPr/>
        </p:nvCxnSpPr>
        <p:spPr bwMode="auto">
          <a:xfrm rot="16200000" flipH="1">
            <a:off x="6394451" y="2722563"/>
            <a:ext cx="400050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35"/>
          <p:cNvSpPr>
            <a:spLocks noChangeArrowheads="1"/>
          </p:cNvSpPr>
          <p:nvPr/>
        </p:nvSpPr>
        <p:spPr bwMode="auto">
          <a:xfrm>
            <a:off x="7480300" y="291147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4</a:t>
            </a:r>
          </a:p>
        </p:txBody>
      </p:sp>
      <p:cxnSp>
        <p:nvCxnSpPr>
          <p:cNvPr id="31774" name="Straight Connector 90"/>
          <p:cNvCxnSpPr>
            <a:cxnSpLocks noChangeShapeType="1"/>
          </p:cNvCxnSpPr>
          <p:nvPr/>
        </p:nvCxnSpPr>
        <p:spPr bwMode="auto">
          <a:xfrm rot="5400000">
            <a:off x="6969126" y="2547939"/>
            <a:ext cx="30956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7513639" y="2701926"/>
            <a:ext cx="401637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387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Postfix – 2- Expression Tree (4)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075" y="889001"/>
            <a:ext cx="8420100" cy="487363"/>
          </a:xfrm>
          <a:noFill/>
        </p:spPr>
        <p:txBody>
          <a:bodyPr/>
          <a:lstStyle/>
          <a:p>
            <a:pPr marL="533400" indent="-533400"/>
            <a:r>
              <a:rPr lang="en-US" altLang="en-US" smtClean="0"/>
              <a:t>Postfix Expr: “20 2 3 * + 2 8 * 5 + 4 * +”</a:t>
            </a:r>
          </a:p>
        </p:txBody>
      </p: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3743325" y="2003426"/>
            <a:ext cx="4160838" cy="3103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>
            <a:off x="4214813" y="2393951"/>
            <a:ext cx="3606800" cy="3286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5624514" y="2033589"/>
            <a:ext cx="7445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 bwMode="auto">
          <a:xfrm>
            <a:off x="5807075" y="1674814"/>
            <a:ext cx="4254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(6)</a:t>
            </a:r>
          </a:p>
        </p:txBody>
      </p:sp>
      <p:sp>
        <p:nvSpPr>
          <p:cNvPr id="150" name="Oval 35"/>
          <p:cNvSpPr>
            <a:spLocks noChangeArrowheads="1"/>
          </p:cNvSpPr>
          <p:nvPr/>
        </p:nvSpPr>
        <p:spPr bwMode="auto">
          <a:xfrm>
            <a:off x="4203700" y="411321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51" name="Oval 35"/>
          <p:cNvSpPr>
            <a:spLocks noChangeArrowheads="1"/>
          </p:cNvSpPr>
          <p:nvPr/>
        </p:nvSpPr>
        <p:spPr bwMode="auto">
          <a:xfrm>
            <a:off x="4881564" y="4092576"/>
            <a:ext cx="541337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52" name="Oval 35"/>
          <p:cNvSpPr>
            <a:spLocks noChangeArrowheads="1"/>
          </p:cNvSpPr>
          <p:nvPr/>
        </p:nvSpPr>
        <p:spPr bwMode="auto">
          <a:xfrm>
            <a:off x="4541839" y="353853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2779" name="Straight Arrow Connector 152"/>
          <p:cNvCxnSpPr>
            <a:cxnSpLocks noChangeShapeType="1"/>
            <a:stCxn id="152" idx="3"/>
            <a:endCxn id="150" idx="0"/>
          </p:cNvCxnSpPr>
          <p:nvPr/>
        </p:nvCxnSpPr>
        <p:spPr bwMode="auto">
          <a:xfrm rot="5400000">
            <a:off x="4435475" y="3927475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Arrow Connector 153"/>
          <p:cNvCxnSpPr>
            <a:cxnSpLocks noChangeShapeType="1"/>
            <a:stCxn id="152" idx="5"/>
            <a:endCxn id="151" idx="0"/>
          </p:cNvCxnSpPr>
          <p:nvPr/>
        </p:nvCxnSpPr>
        <p:spPr bwMode="auto">
          <a:xfrm rot="16200000" flipH="1">
            <a:off x="4977607" y="3917157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Oval 35"/>
          <p:cNvSpPr>
            <a:spLocks noChangeArrowheads="1"/>
          </p:cNvSpPr>
          <p:nvPr/>
        </p:nvSpPr>
        <p:spPr bwMode="auto">
          <a:xfrm>
            <a:off x="3813175" y="34972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4254500" y="2941638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2783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4591051" y="3375026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Straight Arrow Connector 157"/>
          <p:cNvCxnSpPr>
            <a:cxnSpLocks noChangeShapeType="1"/>
          </p:cNvCxnSpPr>
          <p:nvPr/>
        </p:nvCxnSpPr>
        <p:spPr bwMode="auto">
          <a:xfrm rot="5400000">
            <a:off x="4168776" y="3341688"/>
            <a:ext cx="223837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Straight Arrow Connector 158"/>
          <p:cNvCxnSpPr>
            <a:cxnSpLocks noChangeShapeType="1"/>
          </p:cNvCxnSpPr>
          <p:nvPr/>
        </p:nvCxnSpPr>
        <p:spPr bwMode="auto">
          <a:xfrm rot="16200000" flipH="1">
            <a:off x="4287838" y="2743201"/>
            <a:ext cx="400050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5692775" y="460692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>
            <a:off x="6370639" y="458628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6032500" y="4030663"/>
            <a:ext cx="541338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2789" name="Straight Arrow Connector 81"/>
          <p:cNvCxnSpPr>
            <a:cxnSpLocks noChangeShapeType="1"/>
            <a:stCxn id="81" idx="3"/>
            <a:endCxn id="79" idx="0"/>
          </p:cNvCxnSpPr>
          <p:nvPr/>
        </p:nvCxnSpPr>
        <p:spPr bwMode="auto">
          <a:xfrm rot="5400000">
            <a:off x="5926139" y="4421189"/>
            <a:ext cx="22383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Straight Arrow Connector 82"/>
          <p:cNvCxnSpPr>
            <a:cxnSpLocks noChangeShapeType="1"/>
            <a:stCxn id="81" idx="5"/>
            <a:endCxn id="80" idx="0"/>
          </p:cNvCxnSpPr>
          <p:nvPr/>
        </p:nvCxnSpPr>
        <p:spPr bwMode="auto">
          <a:xfrm rot="16200000" flipH="1">
            <a:off x="6466682" y="4410870"/>
            <a:ext cx="203200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5"/>
          <p:cNvSpPr>
            <a:spLocks noChangeArrowheads="1"/>
          </p:cNvSpPr>
          <p:nvPr/>
        </p:nvSpPr>
        <p:spPr bwMode="auto">
          <a:xfrm>
            <a:off x="6864350" y="3979863"/>
            <a:ext cx="541338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5</a:t>
            </a:r>
          </a:p>
        </p:txBody>
      </p:sp>
      <p:sp>
        <p:nvSpPr>
          <p:cNvPr id="85" name="Oval 35"/>
          <p:cNvSpPr>
            <a:spLocks noChangeArrowheads="1"/>
          </p:cNvSpPr>
          <p:nvPr/>
        </p:nvSpPr>
        <p:spPr bwMode="auto">
          <a:xfrm>
            <a:off x="6453189" y="3467101"/>
            <a:ext cx="541337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2793" name="Straight Arrow Connector 85"/>
          <p:cNvCxnSpPr>
            <a:cxnSpLocks noChangeShapeType="1"/>
            <a:stCxn id="85" idx="3"/>
          </p:cNvCxnSpPr>
          <p:nvPr/>
        </p:nvCxnSpPr>
        <p:spPr bwMode="auto">
          <a:xfrm rot="5400000">
            <a:off x="6346826" y="3856038"/>
            <a:ext cx="223837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Straight Arrow Connector 86"/>
          <p:cNvCxnSpPr>
            <a:cxnSpLocks noChangeShapeType="1"/>
            <a:stCxn id="85" idx="5"/>
          </p:cNvCxnSpPr>
          <p:nvPr/>
        </p:nvCxnSpPr>
        <p:spPr bwMode="auto">
          <a:xfrm rot="16200000" flipH="1">
            <a:off x="6887369" y="3845719"/>
            <a:ext cx="203200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35"/>
          <p:cNvSpPr>
            <a:spLocks noChangeArrowheads="1"/>
          </p:cNvSpPr>
          <p:nvPr/>
        </p:nvSpPr>
        <p:spPr bwMode="auto">
          <a:xfrm>
            <a:off x="7254875" y="3467101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4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6884989" y="292258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2797" name="Straight Arrow Connector 32"/>
          <p:cNvCxnSpPr>
            <a:cxnSpLocks noChangeShapeType="1"/>
            <a:stCxn id="32" idx="3"/>
          </p:cNvCxnSpPr>
          <p:nvPr/>
        </p:nvCxnSpPr>
        <p:spPr bwMode="auto">
          <a:xfrm rot="5400000">
            <a:off x="6778625" y="3311525"/>
            <a:ext cx="22383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3"/>
          <p:cNvCxnSpPr>
            <a:cxnSpLocks noChangeShapeType="1"/>
            <a:stCxn id="32" idx="5"/>
          </p:cNvCxnSpPr>
          <p:nvPr/>
        </p:nvCxnSpPr>
        <p:spPr bwMode="auto">
          <a:xfrm rot="16200000" flipH="1">
            <a:off x="7319169" y="3301206"/>
            <a:ext cx="203200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9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6959601" y="2743201"/>
            <a:ext cx="400050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0" name="Straight Connector 35"/>
          <p:cNvCxnSpPr>
            <a:cxnSpLocks noChangeShapeType="1"/>
          </p:cNvCxnSpPr>
          <p:nvPr/>
        </p:nvCxnSpPr>
        <p:spPr bwMode="auto">
          <a:xfrm rot="5400000">
            <a:off x="5880895" y="2558258"/>
            <a:ext cx="30797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295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Postfix – 2- Expression Tree (5)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0075" y="889001"/>
            <a:ext cx="8420100" cy="487363"/>
          </a:xfrm>
          <a:noFill/>
        </p:spPr>
        <p:txBody>
          <a:bodyPr/>
          <a:lstStyle/>
          <a:p>
            <a:pPr marL="533400" indent="-533400"/>
            <a:r>
              <a:rPr lang="en-US" altLang="en-US" smtClean="0"/>
              <a:t>Postfix Expr: “20 2 3 * + 2 8 * 5 + 4 * +”</a:t>
            </a:r>
          </a:p>
        </p:txBody>
      </p: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3743325" y="2003425"/>
            <a:ext cx="4222750" cy="3822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" name="Rectangle 145"/>
          <p:cNvSpPr/>
          <p:nvPr/>
        </p:nvSpPr>
        <p:spPr bwMode="auto">
          <a:xfrm>
            <a:off x="4214813" y="2393951"/>
            <a:ext cx="3606800" cy="3286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 bwMode="auto">
          <a:xfrm>
            <a:off x="5603875" y="2095500"/>
            <a:ext cx="7445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Stack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 bwMode="auto">
          <a:xfrm>
            <a:off x="5807075" y="1674814"/>
            <a:ext cx="4254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(7)</a:t>
            </a:r>
          </a:p>
        </p:txBody>
      </p:sp>
      <p:sp>
        <p:nvSpPr>
          <p:cNvPr id="150" name="Oval 35"/>
          <p:cNvSpPr>
            <a:spLocks noChangeArrowheads="1"/>
          </p:cNvSpPr>
          <p:nvPr/>
        </p:nvSpPr>
        <p:spPr bwMode="auto">
          <a:xfrm>
            <a:off x="4183064" y="4760913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151" name="Oval 35"/>
          <p:cNvSpPr>
            <a:spLocks noChangeArrowheads="1"/>
          </p:cNvSpPr>
          <p:nvPr/>
        </p:nvSpPr>
        <p:spPr bwMode="auto">
          <a:xfrm>
            <a:off x="4860925" y="4740276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3</a:t>
            </a:r>
          </a:p>
        </p:txBody>
      </p:sp>
      <p:sp>
        <p:nvSpPr>
          <p:cNvPr id="152" name="Oval 35"/>
          <p:cNvSpPr>
            <a:spLocks noChangeArrowheads="1"/>
          </p:cNvSpPr>
          <p:nvPr/>
        </p:nvSpPr>
        <p:spPr bwMode="auto">
          <a:xfrm>
            <a:off x="4522789" y="418623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3803" name="Straight Arrow Connector 152"/>
          <p:cNvCxnSpPr>
            <a:cxnSpLocks noChangeShapeType="1"/>
            <a:stCxn id="152" idx="3"/>
            <a:endCxn id="150" idx="0"/>
          </p:cNvCxnSpPr>
          <p:nvPr/>
        </p:nvCxnSpPr>
        <p:spPr bwMode="auto">
          <a:xfrm rot="5400000">
            <a:off x="4414838" y="4575176"/>
            <a:ext cx="223838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Straight Arrow Connector 153"/>
          <p:cNvCxnSpPr>
            <a:cxnSpLocks noChangeShapeType="1"/>
            <a:stCxn id="152" idx="5"/>
            <a:endCxn id="151" idx="0"/>
          </p:cNvCxnSpPr>
          <p:nvPr/>
        </p:nvCxnSpPr>
        <p:spPr bwMode="auto">
          <a:xfrm rot="16200000" flipH="1">
            <a:off x="4956969" y="4564856"/>
            <a:ext cx="203200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Oval 35"/>
          <p:cNvSpPr>
            <a:spLocks noChangeArrowheads="1"/>
          </p:cNvSpPr>
          <p:nvPr/>
        </p:nvSpPr>
        <p:spPr bwMode="auto">
          <a:xfrm>
            <a:off x="3792539" y="4144963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20</a:t>
            </a:r>
          </a:p>
        </p:txBody>
      </p:sp>
      <p:sp>
        <p:nvSpPr>
          <p:cNvPr id="156" name="Oval 35"/>
          <p:cNvSpPr>
            <a:spLocks noChangeArrowheads="1"/>
          </p:cNvSpPr>
          <p:nvPr/>
        </p:nvSpPr>
        <p:spPr bwMode="auto">
          <a:xfrm>
            <a:off x="4233864" y="358933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3807" name="Straight Arrow Connector 156"/>
          <p:cNvCxnSpPr>
            <a:cxnSpLocks noChangeShapeType="1"/>
          </p:cNvCxnSpPr>
          <p:nvPr/>
        </p:nvCxnSpPr>
        <p:spPr bwMode="auto">
          <a:xfrm rot="16200000" flipH="1">
            <a:off x="4570413" y="4022726"/>
            <a:ext cx="206375" cy="133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Straight Arrow Connector 157"/>
          <p:cNvCxnSpPr>
            <a:cxnSpLocks noChangeShapeType="1"/>
          </p:cNvCxnSpPr>
          <p:nvPr/>
        </p:nvCxnSpPr>
        <p:spPr bwMode="auto">
          <a:xfrm rot="5400000">
            <a:off x="4148139" y="3989389"/>
            <a:ext cx="223837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5416550" y="5295901"/>
            <a:ext cx="541338" cy="4111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2</a:t>
            </a:r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>
            <a:off x="6094414" y="5275263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8</a:t>
            </a:r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>
            <a:off x="5754689" y="471963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3812" name="Straight Arrow Connector 81"/>
          <p:cNvCxnSpPr>
            <a:cxnSpLocks noChangeShapeType="1"/>
            <a:stCxn id="81" idx="3"/>
            <a:endCxn id="79" idx="0"/>
          </p:cNvCxnSpPr>
          <p:nvPr/>
        </p:nvCxnSpPr>
        <p:spPr bwMode="auto">
          <a:xfrm rot="5400000">
            <a:off x="5647532" y="5109369"/>
            <a:ext cx="225425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Straight Arrow Connector 82"/>
          <p:cNvCxnSpPr>
            <a:cxnSpLocks noChangeShapeType="1"/>
            <a:stCxn id="81" idx="5"/>
            <a:endCxn id="80" idx="0"/>
          </p:cNvCxnSpPr>
          <p:nvPr/>
        </p:nvCxnSpPr>
        <p:spPr bwMode="auto">
          <a:xfrm rot="16200000" flipH="1">
            <a:off x="6188075" y="5099050"/>
            <a:ext cx="20478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5"/>
          <p:cNvSpPr>
            <a:spLocks noChangeArrowheads="1"/>
          </p:cNvSpPr>
          <p:nvPr/>
        </p:nvSpPr>
        <p:spPr bwMode="auto">
          <a:xfrm>
            <a:off x="6586539" y="466883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5</a:t>
            </a:r>
          </a:p>
        </p:txBody>
      </p:sp>
      <p:sp>
        <p:nvSpPr>
          <p:cNvPr id="85" name="Oval 35"/>
          <p:cNvSpPr>
            <a:spLocks noChangeArrowheads="1"/>
          </p:cNvSpPr>
          <p:nvPr/>
        </p:nvSpPr>
        <p:spPr bwMode="auto">
          <a:xfrm>
            <a:off x="6176964" y="4154488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3816" name="Straight Arrow Connector 85"/>
          <p:cNvCxnSpPr>
            <a:cxnSpLocks noChangeShapeType="1"/>
            <a:stCxn id="85" idx="3"/>
          </p:cNvCxnSpPr>
          <p:nvPr/>
        </p:nvCxnSpPr>
        <p:spPr bwMode="auto">
          <a:xfrm rot="5400000">
            <a:off x="6068220" y="4544220"/>
            <a:ext cx="225425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Straight Arrow Connector 86"/>
          <p:cNvCxnSpPr>
            <a:cxnSpLocks noChangeShapeType="1"/>
            <a:stCxn id="85" idx="5"/>
          </p:cNvCxnSpPr>
          <p:nvPr/>
        </p:nvCxnSpPr>
        <p:spPr bwMode="auto">
          <a:xfrm rot="16200000" flipH="1">
            <a:off x="6610350" y="4533900"/>
            <a:ext cx="204788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35"/>
          <p:cNvSpPr>
            <a:spLocks noChangeArrowheads="1"/>
          </p:cNvSpPr>
          <p:nvPr/>
        </p:nvSpPr>
        <p:spPr bwMode="auto">
          <a:xfrm>
            <a:off x="6977064" y="4154488"/>
            <a:ext cx="541337" cy="411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4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6607175" y="3609976"/>
            <a:ext cx="541338" cy="41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*</a:t>
            </a:r>
          </a:p>
        </p:txBody>
      </p:sp>
      <p:cxnSp>
        <p:nvCxnSpPr>
          <p:cNvPr id="33820" name="Straight Arrow Connector 32"/>
          <p:cNvCxnSpPr>
            <a:cxnSpLocks noChangeShapeType="1"/>
            <a:stCxn id="32" idx="3"/>
          </p:cNvCxnSpPr>
          <p:nvPr/>
        </p:nvCxnSpPr>
        <p:spPr bwMode="auto">
          <a:xfrm rot="5400000">
            <a:off x="6500020" y="3999708"/>
            <a:ext cx="225425" cy="1476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Straight Arrow Connector 33"/>
          <p:cNvCxnSpPr>
            <a:cxnSpLocks noChangeShapeType="1"/>
            <a:endCxn id="32" idx="1"/>
          </p:cNvCxnSpPr>
          <p:nvPr/>
        </p:nvCxnSpPr>
        <p:spPr bwMode="auto">
          <a:xfrm>
            <a:off x="6021388" y="3170238"/>
            <a:ext cx="665162" cy="5000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538789" y="2849563"/>
            <a:ext cx="541337" cy="4111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+</a:t>
            </a:r>
          </a:p>
        </p:txBody>
      </p:sp>
      <p:cxnSp>
        <p:nvCxnSpPr>
          <p:cNvPr id="33823" name="Straight Arrow Connector 37"/>
          <p:cNvCxnSpPr>
            <a:cxnSpLocks noChangeShapeType="1"/>
            <a:endCxn id="156" idx="7"/>
          </p:cNvCxnSpPr>
          <p:nvPr/>
        </p:nvCxnSpPr>
        <p:spPr bwMode="auto">
          <a:xfrm rot="10800000" flipV="1">
            <a:off x="4695826" y="3159125"/>
            <a:ext cx="892175" cy="4905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5592763" y="2671763"/>
            <a:ext cx="400050" cy="95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Straight Arrow Connector 86"/>
          <p:cNvCxnSpPr>
            <a:cxnSpLocks noChangeShapeType="1"/>
          </p:cNvCxnSpPr>
          <p:nvPr/>
        </p:nvCxnSpPr>
        <p:spPr bwMode="auto">
          <a:xfrm rot="16200000" flipH="1">
            <a:off x="7010401" y="3998913"/>
            <a:ext cx="204787" cy="1476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534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Trees: Terminology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05563" y="1069674"/>
            <a:ext cx="5507515" cy="5440663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Basic Terminology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nodes and edges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Root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Subtrees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Parent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children, siblings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Degree = # of children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Leaves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Path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Ancestors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Descendants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9A009A"/>
                </a:solidFill>
              </a:rPr>
              <a:t>path length</a:t>
            </a:r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3627439" y="14446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654300" y="232251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4362450" y="23256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316289" y="316388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4254500" y="31638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5108575" y="3260725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5095875" y="43195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>
            <a:off x="2992438" y="1792288"/>
            <a:ext cx="696912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3967164" y="1841501"/>
            <a:ext cx="4921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 flipH="1">
            <a:off x="3678239" y="2671764"/>
            <a:ext cx="733425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 flipH="1">
            <a:off x="4532313" y="2719388"/>
            <a:ext cx="11112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4760913" y="2659064"/>
            <a:ext cx="468312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7"/>
          <p:cNvSpPr>
            <a:spLocks noChangeShapeType="1"/>
          </p:cNvSpPr>
          <p:nvPr/>
        </p:nvSpPr>
        <p:spPr bwMode="auto">
          <a:xfrm>
            <a:off x="5362575" y="3670300"/>
            <a:ext cx="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1368425" y="1146176"/>
            <a:ext cx="11303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Depth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0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1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2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3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6162" name="Line 19"/>
          <p:cNvSpPr>
            <a:spLocks noChangeShapeType="1"/>
          </p:cNvSpPr>
          <p:nvPr/>
        </p:nvSpPr>
        <p:spPr bwMode="auto">
          <a:xfrm flipH="1">
            <a:off x="3881439" y="1155700"/>
            <a:ext cx="1095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3754438" y="8985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2392109" y="2717800"/>
            <a:ext cx="886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Terminal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(Leaf)</a:t>
            </a:r>
          </a:p>
        </p:txBody>
      </p:sp>
      <p:sp>
        <p:nvSpPr>
          <p:cNvPr id="6165" name="Text Box 22"/>
          <p:cNvSpPr txBox="1">
            <a:spLocks noChangeArrowheads="1"/>
          </p:cNvSpPr>
          <p:nvPr/>
        </p:nvSpPr>
        <p:spPr bwMode="auto">
          <a:xfrm>
            <a:off x="4501654" y="2068513"/>
            <a:ext cx="1264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Non-Terminal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Internal</a:t>
            </a:r>
          </a:p>
        </p:txBody>
      </p: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4552350" y="4162425"/>
            <a:ext cx="5838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Leaf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441575" y="4905376"/>
            <a:ext cx="2732088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A tree of 7 nodes</a:t>
            </a:r>
          </a:p>
        </p:txBody>
      </p:sp>
      <p:sp>
        <p:nvSpPr>
          <p:cNvPr id="6168" name="Text Box 25"/>
          <p:cNvSpPr txBox="1">
            <a:spLocks noChangeArrowheads="1"/>
          </p:cNvSpPr>
          <p:nvPr/>
        </p:nvSpPr>
        <p:spPr bwMode="auto">
          <a:xfrm>
            <a:off x="269920" y="5599321"/>
            <a:ext cx="65388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000" dirty="0"/>
              <a:t>Arrows denote directed edges. Trees always contain directed edges, but arrows are usually omitted</a:t>
            </a:r>
          </a:p>
        </p:txBody>
      </p:sp>
    </p:spTree>
    <p:extLst>
      <p:ext uri="{BB962C8B-B14F-4D97-AF65-F5344CB8AC3E}">
        <p14:creationId xmlns:p14="http://schemas.microsoft.com/office/powerpoint/2010/main" val="3774607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More Tree Jargon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49201" y="889000"/>
            <a:ext cx="5954920" cy="5556250"/>
          </a:xfrm>
          <a:noFill/>
        </p:spPr>
        <p:txBody>
          <a:bodyPr/>
          <a:lstStyle/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Length of a path</a:t>
            </a:r>
            <a:r>
              <a:rPr lang="en-US" altLang="en-US" sz="2400" dirty="0">
                <a:solidFill>
                  <a:srgbClr val="000000"/>
                </a:solidFill>
              </a:rPr>
              <a:t> = number of edges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Depth of a node N</a:t>
            </a:r>
            <a:r>
              <a:rPr lang="en-US" altLang="en-US" sz="2400" dirty="0">
                <a:solidFill>
                  <a:srgbClr val="000000"/>
                </a:solidFill>
              </a:rPr>
              <a:t> = length of path from root to N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chemeClr val="accent2"/>
                </a:solidFill>
              </a:rPr>
              <a:t>Height of node N</a:t>
            </a:r>
            <a:r>
              <a:rPr lang="en-US" altLang="en-US" sz="2400" dirty="0">
                <a:solidFill>
                  <a:srgbClr val="000000"/>
                </a:solidFill>
              </a:rPr>
              <a:t> = length of longest path from N to a leaf</a:t>
            </a:r>
          </a:p>
          <a:p>
            <a:pPr marL="533400" indent="-533400"/>
            <a:endParaRPr lang="en-US" altLang="en-US" sz="2400" dirty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sz="2400" dirty="0">
                <a:solidFill>
                  <a:srgbClr val="000000"/>
                </a:solidFill>
              </a:rPr>
              <a:t>Depth and height of tree = ?</a:t>
            </a:r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2704413" y="14351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1731274" y="2312989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3439424" y="231616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2393263" y="31543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3331474" y="315436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4185549" y="3251200"/>
            <a:ext cx="446088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4172849" y="431006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2069412" y="1782763"/>
            <a:ext cx="696912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3044138" y="1831976"/>
            <a:ext cx="4921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H="1">
            <a:off x="2755213" y="2662239"/>
            <a:ext cx="733425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H="1">
            <a:off x="3609287" y="2709863"/>
            <a:ext cx="11112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3837887" y="2649539"/>
            <a:ext cx="468312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4439549" y="3660775"/>
            <a:ext cx="0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1348687" y="1265238"/>
            <a:ext cx="1270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Depth = 0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Height =3</a:t>
            </a:r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H="1">
            <a:off x="2958413" y="1146175"/>
            <a:ext cx="109537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2831412" y="8890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1469083" y="2708275"/>
            <a:ext cx="886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Terminal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(Leaf)</a:t>
            </a:r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3578628" y="2058988"/>
            <a:ext cx="12646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Non-Terminal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Internal</a:t>
            </a:r>
          </a:p>
        </p:txBody>
      </p:sp>
      <p:sp>
        <p:nvSpPr>
          <p:cNvPr id="7190" name="Text Box 23"/>
          <p:cNvSpPr txBox="1">
            <a:spLocks noChangeArrowheads="1"/>
          </p:cNvSpPr>
          <p:nvPr/>
        </p:nvSpPr>
        <p:spPr bwMode="auto">
          <a:xfrm>
            <a:off x="3629324" y="4152900"/>
            <a:ext cx="5838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Leaf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Node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724924" y="4895851"/>
            <a:ext cx="27318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A tree of 7 nodes</a:t>
            </a:r>
          </a:p>
        </p:txBody>
      </p:sp>
      <p:sp>
        <p:nvSpPr>
          <p:cNvPr id="7192" name="Text Box 25"/>
          <p:cNvSpPr txBox="1">
            <a:spLocks noChangeArrowheads="1"/>
          </p:cNvSpPr>
          <p:nvPr/>
        </p:nvSpPr>
        <p:spPr bwMode="auto">
          <a:xfrm>
            <a:off x="172528" y="5594350"/>
            <a:ext cx="64094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Arrows denote directed edges. Trees always contain directed edges, but arrows are usually omitted</a:t>
            </a:r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2393262" y="4195763"/>
            <a:ext cx="1270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Depth = 3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/>
              <a:t>Height =0</a:t>
            </a:r>
          </a:p>
        </p:txBody>
      </p:sp>
    </p:spTree>
    <p:extLst>
      <p:ext uri="{BB962C8B-B14F-4D97-AF65-F5344CB8AC3E}">
        <p14:creationId xmlns:p14="http://schemas.microsoft.com/office/powerpoint/2010/main" val="192005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Trees: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3" y="889001"/>
            <a:ext cx="11317857" cy="5522913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CD0066"/>
                </a:solidFill>
              </a:rPr>
              <a:t>Recursive Definition of a Tree: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A </a:t>
            </a:r>
            <a:r>
              <a:rPr lang="en-US" altLang="en-US" dirty="0" smtClean="0">
                <a:solidFill>
                  <a:srgbClr val="00AF00"/>
                </a:solidFill>
              </a:rPr>
              <a:t>tree </a:t>
            </a:r>
            <a:r>
              <a:rPr lang="en-US" altLang="en-US" dirty="0" smtClean="0">
                <a:solidFill>
                  <a:srgbClr val="000000"/>
                </a:solidFill>
              </a:rPr>
              <a:t>is a set of nodes that is either:</a:t>
            </a:r>
          </a:p>
          <a:p>
            <a:pPr marL="1295400" lvl="2" indent="-38100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a. an empty set of nodes, or</a:t>
            </a:r>
          </a:p>
          <a:p>
            <a:pPr marL="1295400" lvl="2" indent="-38100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b. has one node called the root from which zero or more </a:t>
            </a:r>
            <a:r>
              <a:rPr lang="en-US" altLang="en-US" dirty="0" smtClean="0">
                <a:solidFill>
                  <a:srgbClr val="00AF00"/>
                </a:solidFill>
              </a:rPr>
              <a:t>trees </a:t>
            </a:r>
            <a:r>
              <a:rPr lang="en-US" altLang="en-US" dirty="0" smtClean="0">
                <a:solidFill>
                  <a:srgbClr val="000000"/>
                </a:solidFill>
              </a:rPr>
              <a:t>(“subtrees”) descend</a:t>
            </a:r>
          </a:p>
          <a:p>
            <a:pPr marL="1295400" lvl="2" indent="-38100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A tree with N nodes always has </a:t>
            </a:r>
            <a:r>
              <a:rPr lang="en-US" altLang="en-US" dirty="0" smtClean="0">
                <a:solidFill>
                  <a:srgbClr val="0000FF"/>
                </a:solidFill>
              </a:rPr>
              <a:t>N-1 </a:t>
            </a:r>
            <a:r>
              <a:rPr lang="en-US" altLang="en-US" dirty="0" smtClean="0">
                <a:solidFill>
                  <a:srgbClr val="000000"/>
                </a:solidFill>
              </a:rPr>
              <a:t>edges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Two nodes in a tree have at most </a:t>
            </a:r>
            <a:r>
              <a:rPr lang="en-US" altLang="en-US" dirty="0" smtClean="0">
                <a:solidFill>
                  <a:srgbClr val="0000FF"/>
                </a:solidFill>
              </a:rPr>
              <a:t>one </a:t>
            </a:r>
            <a:r>
              <a:rPr lang="en-US" altLang="en-US" dirty="0" smtClean="0">
                <a:solidFill>
                  <a:srgbClr val="000000"/>
                </a:solidFill>
              </a:rPr>
              <a:t>path between them</a:t>
            </a:r>
          </a:p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Can a non-zero path from node N reach node N again?</a:t>
            </a:r>
          </a:p>
          <a:p>
            <a:pPr marL="914400" lvl="1" indent="-457200"/>
            <a:r>
              <a:rPr lang="en-US" altLang="en-US" dirty="0" smtClean="0">
                <a:solidFill>
                  <a:srgbClr val="0000FF"/>
                </a:solidFill>
              </a:rPr>
              <a:t>No! Trees can never have cycles.</a:t>
            </a:r>
          </a:p>
        </p:txBody>
      </p:sp>
    </p:spTree>
    <p:extLst>
      <p:ext uri="{BB962C8B-B14F-4D97-AF65-F5344CB8AC3E}">
        <p14:creationId xmlns:p14="http://schemas.microsoft.com/office/powerpoint/2010/main" val="3588726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4" y="2051050"/>
            <a:ext cx="35702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Implementation of Trees: The obvious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889000"/>
            <a:ext cx="11378242" cy="123190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chemeClr val="accent2"/>
                </a:solidFill>
              </a:rPr>
              <a:t>Obvious Implementation:</a:t>
            </a:r>
            <a:r>
              <a:rPr lang="en-US" altLang="en-US" dirty="0" smtClean="0"/>
              <a:t> Node with value and links to children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2786064" y="21383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1903414" y="29654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2678114" y="29765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3427414" y="299085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2287589" y="3983039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 flipH="1">
            <a:off x="2219325" y="2484439"/>
            <a:ext cx="61595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2967039" y="2532063"/>
            <a:ext cx="1587" cy="455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3184526" y="2471738"/>
            <a:ext cx="409575" cy="544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3024188" y="3378200"/>
            <a:ext cx="246062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 flipH="1">
            <a:off x="2579688" y="3387726"/>
            <a:ext cx="29210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Oval 17"/>
          <p:cNvSpPr>
            <a:spLocks noChangeArrowheads="1"/>
          </p:cNvSpPr>
          <p:nvPr/>
        </p:nvSpPr>
        <p:spPr bwMode="auto">
          <a:xfrm>
            <a:off x="3036889" y="4017964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293298" y="5073650"/>
            <a:ext cx="11378241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</a:rPr>
              <a:t>Problem: </a:t>
            </a:r>
            <a:r>
              <a:rPr lang="en-US" altLang="en-US" dirty="0" smtClean="0">
                <a:solidFill>
                  <a:srgbClr val="FF0000"/>
                </a:solidFill>
              </a:rPr>
              <a:t>Wastes </a:t>
            </a:r>
            <a:r>
              <a:rPr lang="en-US" altLang="en-US" dirty="0">
                <a:solidFill>
                  <a:srgbClr val="FF0000"/>
                </a:solidFill>
              </a:rPr>
              <a:t>space </a:t>
            </a:r>
            <a:r>
              <a:rPr lang="en-US" altLang="en-US" dirty="0">
                <a:solidFill>
                  <a:srgbClr val="000000"/>
                </a:solidFill>
              </a:rPr>
              <a:t>if </a:t>
            </a:r>
            <a:r>
              <a:rPr lang="en-US" altLang="en-US" dirty="0" smtClean="0">
                <a:solidFill>
                  <a:srgbClr val="000000"/>
                </a:solidFill>
              </a:rPr>
              <a:t>many of the child links are </a:t>
            </a:r>
            <a:r>
              <a:rPr lang="en-US" altLang="en-US" dirty="0" smtClean="0">
                <a:solidFill>
                  <a:schemeClr val="accent6"/>
                </a:solidFill>
              </a:rPr>
              <a:t>null</a:t>
            </a:r>
            <a:endParaRPr lang="en-US" altLang="en-US" dirty="0">
              <a:solidFill>
                <a:schemeClr val="accent6"/>
              </a:solidFill>
            </a:endParaRPr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7745414" y="2482851"/>
            <a:ext cx="2789237" cy="15859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 smtClean="0">
                <a:solidFill>
                  <a:srgbClr val="CC3300"/>
                </a:solidFill>
                <a:latin typeface="Comic Sans MS" pitchFamily="66" charset="0"/>
              </a:rPr>
              <a:t>Java Declaration</a:t>
            </a:r>
            <a:endParaRPr lang="en-US" sz="1400" b="1" dirty="0">
              <a:solidFill>
                <a:srgbClr val="CC3300"/>
              </a:solidFill>
              <a:latin typeface="Comic Sans MS" pitchFamily="66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endParaRPr lang="en-US" sz="1400" b="1" dirty="0">
              <a:solidFill>
                <a:srgbClr val="CC3300"/>
              </a:solidFill>
              <a:latin typeface="Comic Sans MS" pitchFamily="66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c</a:t>
            </a:r>
            <a:r>
              <a:rPr lang="en-US" sz="1400" b="1" dirty="0" smtClean="0">
                <a:latin typeface="Comic Sans MS" pitchFamily="66" charset="0"/>
              </a:rPr>
              <a:t>lass </a:t>
            </a:r>
            <a:r>
              <a:rPr lang="en-US" sz="1400" b="1" dirty="0" err="1" smtClean="0">
                <a:solidFill>
                  <a:schemeClr val="accent6"/>
                </a:solidFill>
                <a:latin typeface="Comic Sans MS" pitchFamily="66" charset="0"/>
              </a:rPr>
              <a:t>TreeNode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>
                <a:latin typeface="Comic Sans MS" pitchFamily="66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   </a:t>
            </a:r>
            <a:r>
              <a:rPr lang="en-US" sz="1400" b="1" dirty="0" err="1" smtClean="0">
                <a:latin typeface="Comic Sans MS" pitchFamily="66" charset="0"/>
              </a:rPr>
              <a:t>int</a:t>
            </a:r>
            <a:r>
              <a:rPr lang="en-US" sz="1400" b="1" dirty="0" smtClean="0">
                <a:latin typeface="Comic Sans MS" pitchFamily="66" charset="0"/>
              </a:rPr>
              <a:t> key</a:t>
            </a:r>
            <a:r>
              <a:rPr lang="en-US" sz="1400" b="1" dirty="0">
                <a:latin typeface="Comic Sans MS" pitchFamily="66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   </a:t>
            </a:r>
            <a:r>
              <a:rPr lang="en-US" sz="1400" b="1" dirty="0" err="1" smtClean="0">
                <a:solidFill>
                  <a:schemeClr val="accent6"/>
                </a:solidFill>
                <a:latin typeface="Comic Sans MS" pitchFamily="66" charset="0"/>
              </a:rPr>
              <a:t>TreeNode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>
                <a:latin typeface="Comic Sans MS" pitchFamily="66" charset="0"/>
              </a:rPr>
              <a:t>children[3];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239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1</a:t>
            </a:r>
            <a:r>
              <a:rPr lang="en-US" altLang="en-US" sz="3600" baseline="30000" dirty="0"/>
              <a:t>st</a:t>
            </a:r>
            <a:r>
              <a:rPr lang="en-US" altLang="en-US" sz="3600" dirty="0"/>
              <a:t> Child/Next Sibling Representation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1925" y="889001"/>
            <a:ext cx="11516264" cy="2170113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Better Implementation: </a:t>
            </a:r>
            <a:r>
              <a:rPr lang="en-US" altLang="en-US" dirty="0" smtClean="0">
                <a:solidFill>
                  <a:srgbClr val="0000FF"/>
                </a:solidFill>
              </a:rPr>
              <a:t>1</a:t>
            </a:r>
            <a:r>
              <a:rPr lang="en-US" altLang="en-US" baseline="30000" dirty="0" smtClean="0">
                <a:solidFill>
                  <a:srgbClr val="0000FF"/>
                </a:solidFill>
              </a:rPr>
              <a:t>st</a:t>
            </a:r>
            <a:r>
              <a:rPr lang="en-US" altLang="en-US" dirty="0" smtClean="0">
                <a:solidFill>
                  <a:srgbClr val="0000FF"/>
                </a:solidFill>
              </a:rPr>
              <a:t> Child/Next Sibling Representation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Each node has </a:t>
            </a:r>
            <a:r>
              <a:rPr lang="en-US" altLang="en-US" dirty="0" smtClean="0">
                <a:solidFill>
                  <a:srgbClr val="FF0000"/>
                </a:solidFill>
              </a:rPr>
              <a:t>2 </a:t>
            </a:r>
            <a:r>
              <a:rPr lang="en-US" altLang="en-US" dirty="0" smtClean="0">
                <a:solidFill>
                  <a:srgbClr val="000000"/>
                </a:solidFill>
              </a:rPr>
              <a:t>pointers: one to its first child and one to next sibling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Can handle arbitrary number of children</a:t>
            </a: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2682876" y="2775908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1800226" y="3602997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2574926" y="3614108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324226" y="3628397"/>
            <a:ext cx="446087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2184401" y="4620583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 flipH="1">
            <a:off x="2116137" y="3121984"/>
            <a:ext cx="61595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2863851" y="3169609"/>
            <a:ext cx="1587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3081338" y="3109284"/>
            <a:ext cx="409575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2921000" y="4015746"/>
            <a:ext cx="246062" cy="66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2933701" y="4655508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8292247" y="2990492"/>
            <a:ext cx="2654673" cy="1897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 smtClean="0">
                <a:solidFill>
                  <a:srgbClr val="CC3300"/>
                </a:solidFill>
                <a:latin typeface="Comic Sans MS" pitchFamily="66" charset="0"/>
              </a:rPr>
              <a:t>Java Declaration</a:t>
            </a:r>
            <a:endParaRPr lang="en-US" sz="1400" b="1" dirty="0">
              <a:solidFill>
                <a:srgbClr val="CC3300"/>
              </a:solidFill>
              <a:latin typeface="Comic Sans MS" pitchFamily="66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endParaRPr lang="en-US" sz="1400" b="1" dirty="0">
              <a:latin typeface="Comic Sans MS" pitchFamily="66" charset="0"/>
            </a:endParaRP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c</a:t>
            </a:r>
            <a:r>
              <a:rPr lang="en-US" sz="1400" b="1" dirty="0" smtClean="0">
                <a:latin typeface="Comic Sans MS" pitchFamily="66" charset="0"/>
              </a:rPr>
              <a:t>lass </a:t>
            </a:r>
            <a:r>
              <a:rPr lang="en-US" sz="1400" b="1" dirty="0" err="1" smtClean="0">
                <a:solidFill>
                  <a:schemeClr val="accent6"/>
                </a:solidFill>
                <a:latin typeface="Comic Sans MS" pitchFamily="66" charset="0"/>
              </a:rPr>
              <a:t>TreeNode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>
                <a:latin typeface="Comic Sans MS" pitchFamily="66" charset="0"/>
              </a:rPr>
              <a:t>{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   </a:t>
            </a:r>
            <a:r>
              <a:rPr lang="en-US" sz="1400" b="1" dirty="0" err="1" smtClean="0">
                <a:latin typeface="Comic Sans MS" pitchFamily="66" charset="0"/>
              </a:rPr>
              <a:t>int</a:t>
            </a:r>
            <a:r>
              <a:rPr lang="en-US" sz="1400" b="1" dirty="0" smtClean="0">
                <a:latin typeface="Comic Sans MS" pitchFamily="66" charset="0"/>
              </a:rPr>
              <a:t> key</a:t>
            </a:r>
            <a:r>
              <a:rPr lang="en-US" sz="1400" b="1" dirty="0">
                <a:latin typeface="Comic Sans MS" pitchFamily="66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   </a:t>
            </a:r>
            <a:r>
              <a:rPr lang="en-US" sz="1400" b="1" dirty="0" err="1" smtClean="0">
                <a:solidFill>
                  <a:schemeClr val="accent6"/>
                </a:solidFill>
                <a:latin typeface="Comic Sans MS" pitchFamily="66" charset="0"/>
              </a:rPr>
              <a:t>TreeNode</a:t>
            </a:r>
            <a:r>
              <a:rPr lang="en-US" sz="1400" b="1" dirty="0" smtClean="0">
                <a:latin typeface="Comic Sans MS" pitchFamily="66" charset="0"/>
              </a:rPr>
              <a:t> </a:t>
            </a:r>
            <a:r>
              <a:rPr lang="en-US" sz="1400" b="1" dirty="0" err="1" smtClean="0">
                <a:latin typeface="Comic Sans MS" pitchFamily="66" charset="0"/>
              </a:rPr>
              <a:t>firstChild</a:t>
            </a:r>
            <a:r>
              <a:rPr lang="en-US" sz="1400" b="1" dirty="0">
                <a:latin typeface="Comic Sans MS" pitchFamily="66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   </a:t>
            </a:r>
            <a:r>
              <a:rPr lang="en-US" sz="1400" b="1" dirty="0" err="1">
                <a:solidFill>
                  <a:schemeClr val="accent6"/>
                </a:solidFill>
                <a:latin typeface="Comic Sans MS" pitchFamily="66" charset="0"/>
              </a:rPr>
              <a:t>TreeNode</a:t>
            </a:r>
            <a:r>
              <a:rPr lang="en-US" sz="1400" b="1" dirty="0">
                <a:latin typeface="Comic Sans MS" pitchFamily="66" charset="0"/>
              </a:rPr>
              <a:t> </a:t>
            </a:r>
            <a:r>
              <a:rPr lang="en-US" sz="1400" b="1" dirty="0" smtClean="0">
                <a:latin typeface="Comic Sans MS" pitchFamily="66" charset="0"/>
              </a:rPr>
              <a:t>sibling</a:t>
            </a:r>
            <a:r>
              <a:rPr lang="en-US" sz="1400" b="1" dirty="0">
                <a:latin typeface="Comic Sans MS" pitchFamily="66" charset="0"/>
              </a:rPr>
              <a:t>;</a:t>
            </a:r>
          </a:p>
          <a:p>
            <a:pPr marL="533400" indent="-533400">
              <a:spcBef>
                <a:spcPct val="20000"/>
              </a:spcBef>
              <a:defRPr/>
            </a:pPr>
            <a:r>
              <a:rPr lang="en-US" sz="1400" b="1" dirty="0">
                <a:latin typeface="Comic Sans MS" pitchFamily="66" charset="0"/>
              </a:rPr>
              <a:t>};</a:t>
            </a:r>
          </a:p>
        </p:txBody>
      </p:sp>
      <p:sp>
        <p:nvSpPr>
          <p:cNvPr id="10255" name="Line 22"/>
          <p:cNvSpPr>
            <a:spLocks noChangeShapeType="1"/>
          </p:cNvSpPr>
          <p:nvPr/>
        </p:nvSpPr>
        <p:spPr bwMode="auto">
          <a:xfrm flipH="1">
            <a:off x="2441575" y="4001459"/>
            <a:ext cx="292100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Text Box 31"/>
          <p:cNvSpPr txBox="1">
            <a:spLocks noChangeArrowheads="1"/>
          </p:cNvSpPr>
          <p:nvPr/>
        </p:nvSpPr>
        <p:spPr bwMode="auto">
          <a:xfrm>
            <a:off x="1803401" y="5250821"/>
            <a:ext cx="1628775" cy="366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Pictorial View</a:t>
            </a:r>
          </a:p>
        </p:txBody>
      </p:sp>
      <p:sp>
        <p:nvSpPr>
          <p:cNvPr id="10257" name="Text Box 32"/>
          <p:cNvSpPr txBox="1">
            <a:spLocks noChangeArrowheads="1"/>
          </p:cNvSpPr>
          <p:nvPr/>
        </p:nvSpPr>
        <p:spPr bwMode="auto">
          <a:xfrm>
            <a:off x="4508500" y="4987296"/>
            <a:ext cx="2559050" cy="6413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  <a:r>
              <a:rPr lang="en-US" altLang="en-US" sz="1800" baseline="30000"/>
              <a:t>st</a:t>
            </a:r>
            <a:r>
              <a:rPr lang="en-US" altLang="en-US" sz="1800"/>
              <a:t> Child/Next Sibling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Representation</a:t>
            </a:r>
          </a:p>
        </p:txBody>
      </p:sp>
      <p:pic>
        <p:nvPicPr>
          <p:cNvPr id="10258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1" y="2983871"/>
            <a:ext cx="3863975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38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Binary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515" y="832286"/>
            <a:ext cx="10558733" cy="177800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CC3300"/>
                </a:solidFill>
              </a:rPr>
              <a:t>binary tree</a:t>
            </a:r>
            <a:r>
              <a:rPr lang="en-US" altLang="en-US" dirty="0" smtClean="0"/>
              <a:t> is an </a:t>
            </a:r>
            <a:r>
              <a:rPr lang="en-US" altLang="en-US" dirty="0" smtClean="0">
                <a:solidFill>
                  <a:schemeClr val="accent2"/>
                </a:solidFill>
              </a:rPr>
              <a:t>ordered-tree</a:t>
            </a:r>
            <a:r>
              <a:rPr lang="en-US" altLang="en-US" dirty="0" smtClean="0"/>
              <a:t> where the </a:t>
            </a:r>
            <a:r>
              <a:rPr lang="en-US" altLang="en-US" dirty="0" smtClean="0">
                <a:solidFill>
                  <a:srgbClr val="CC3300"/>
                </a:solidFill>
              </a:rPr>
              <a:t>degree</a:t>
            </a:r>
            <a:r>
              <a:rPr lang="en-US" altLang="en-US" dirty="0" smtClean="0"/>
              <a:t> of each node &lt;= 2</a:t>
            </a:r>
          </a:p>
          <a:p>
            <a:pPr marL="914400" lvl="1" indent="-457200"/>
            <a:r>
              <a:rPr lang="en-US" altLang="en-US" dirty="0" smtClean="0"/>
              <a:t>Each node has at most 2 children</a:t>
            </a:r>
          </a:p>
          <a:p>
            <a:pPr marL="1295400" lvl="2" indent="-381000"/>
            <a:r>
              <a:rPr lang="en-US" altLang="en-US" dirty="0" smtClean="0"/>
              <a:t>Most popular tree in computer science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97139" y="2738439"/>
            <a:ext cx="3946525" cy="3830637"/>
            <a:chOff x="1114" y="1286"/>
            <a:chExt cx="2486" cy="2413"/>
          </a:xfrm>
        </p:grpSpPr>
        <p:sp>
          <p:nvSpPr>
            <p:cNvPr id="9238" name="Freeform 5"/>
            <p:cNvSpPr>
              <a:spLocks/>
            </p:cNvSpPr>
            <p:nvPr/>
          </p:nvSpPr>
          <p:spPr bwMode="auto">
            <a:xfrm>
              <a:off x="1114" y="1818"/>
              <a:ext cx="910" cy="1402"/>
            </a:xfrm>
            <a:custGeom>
              <a:avLst/>
              <a:gdLst>
                <a:gd name="T0" fmla="*/ 396 w 1167"/>
                <a:gd name="T1" fmla="*/ 0 h 1455"/>
                <a:gd name="T2" fmla="*/ 710 w 1167"/>
                <a:gd name="T3" fmla="*/ 324 h 1455"/>
                <a:gd name="T4" fmla="*/ 267 w 1167"/>
                <a:gd name="T5" fmla="*/ 1351 h 1455"/>
                <a:gd name="T6" fmla="*/ 0 w 1167"/>
                <a:gd name="T7" fmla="*/ 1042 h 1455"/>
                <a:gd name="T8" fmla="*/ 447 w 1167"/>
                <a:gd name="T9" fmla="*/ 29 h 1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7"/>
                <a:gd name="T16" fmla="*/ 0 h 1455"/>
                <a:gd name="T17" fmla="*/ 1167 w 1167"/>
                <a:gd name="T18" fmla="*/ 1455 h 1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7" h="1455">
                  <a:moveTo>
                    <a:pt x="652" y="0"/>
                  </a:moveTo>
                  <a:lnTo>
                    <a:pt x="1167" y="349"/>
                  </a:lnTo>
                  <a:lnTo>
                    <a:pt x="440" y="1455"/>
                  </a:lnTo>
                  <a:lnTo>
                    <a:pt x="0" y="1122"/>
                  </a:lnTo>
                  <a:lnTo>
                    <a:pt x="735" y="31"/>
                  </a:lnTo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9" name="Freeform 6"/>
            <p:cNvSpPr>
              <a:spLocks/>
            </p:cNvSpPr>
            <p:nvPr/>
          </p:nvSpPr>
          <p:spPr bwMode="auto">
            <a:xfrm>
              <a:off x="1425" y="1705"/>
              <a:ext cx="2175" cy="1994"/>
            </a:xfrm>
            <a:custGeom>
              <a:avLst/>
              <a:gdLst>
                <a:gd name="T0" fmla="*/ 1107 w 2175"/>
                <a:gd name="T1" fmla="*/ 0 h 1994"/>
                <a:gd name="T2" fmla="*/ 0 w 2175"/>
                <a:gd name="T3" fmla="*/ 1994 h 1994"/>
                <a:gd name="T4" fmla="*/ 2175 w 2175"/>
                <a:gd name="T5" fmla="*/ 1986 h 1994"/>
                <a:gd name="T6" fmla="*/ 1107 w 2175"/>
                <a:gd name="T7" fmla="*/ 0 h 19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5"/>
                <a:gd name="T13" fmla="*/ 0 h 1994"/>
                <a:gd name="T14" fmla="*/ 2175 w 2175"/>
                <a:gd name="T15" fmla="*/ 1994 h 19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5" h="1994">
                  <a:moveTo>
                    <a:pt x="1107" y="0"/>
                  </a:moveTo>
                  <a:lnTo>
                    <a:pt x="0" y="1994"/>
                  </a:lnTo>
                  <a:lnTo>
                    <a:pt x="2175" y="1986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1962" y="1630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</a:t>
              </a:r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1569" y="2175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2312" y="2162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D</a:t>
              </a:r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2023" y="2720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Z</a:t>
              </a:r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2652" y="2729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I</a:t>
              </a:r>
            </a:p>
          </p:txBody>
        </p:sp>
        <p:sp>
          <p:nvSpPr>
            <p:cNvPr id="9245" name="Oval 12"/>
            <p:cNvSpPr>
              <a:spLocks noChangeArrowheads="1"/>
            </p:cNvSpPr>
            <p:nvPr/>
          </p:nvSpPr>
          <p:spPr bwMode="auto">
            <a:xfrm>
              <a:off x="2941" y="3274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K</a:t>
              </a:r>
            </a:p>
          </p:txBody>
        </p:sp>
        <p:sp>
          <p:nvSpPr>
            <p:cNvPr id="9246" name="Line 13"/>
            <p:cNvSpPr>
              <a:spLocks noChangeShapeType="1"/>
            </p:cNvSpPr>
            <p:nvPr/>
          </p:nvSpPr>
          <p:spPr bwMode="auto">
            <a:xfrm flipH="1">
              <a:off x="1751" y="1849"/>
              <a:ext cx="250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7" name="Line 14"/>
            <p:cNvSpPr>
              <a:spLocks noChangeShapeType="1"/>
            </p:cNvSpPr>
            <p:nvPr/>
          </p:nvSpPr>
          <p:spPr bwMode="auto">
            <a:xfrm>
              <a:off x="2176" y="1880"/>
              <a:ext cx="219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8" name="Line 15"/>
            <p:cNvSpPr>
              <a:spLocks noChangeShapeType="1"/>
            </p:cNvSpPr>
            <p:nvPr/>
          </p:nvSpPr>
          <p:spPr bwMode="auto">
            <a:xfrm flipH="1">
              <a:off x="2213" y="2403"/>
              <a:ext cx="19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49" name="Line 16"/>
            <p:cNvSpPr>
              <a:spLocks noChangeShapeType="1"/>
            </p:cNvSpPr>
            <p:nvPr/>
          </p:nvSpPr>
          <p:spPr bwMode="auto">
            <a:xfrm>
              <a:off x="2547" y="2387"/>
              <a:ext cx="181" cy="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0" name="Line 17"/>
            <p:cNvSpPr>
              <a:spLocks noChangeShapeType="1"/>
            </p:cNvSpPr>
            <p:nvPr/>
          </p:nvSpPr>
          <p:spPr bwMode="auto">
            <a:xfrm>
              <a:off x="2873" y="2963"/>
              <a:ext cx="175" cy="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1" name="Line 18"/>
            <p:cNvSpPr>
              <a:spLocks noChangeShapeType="1"/>
            </p:cNvSpPr>
            <p:nvPr/>
          </p:nvSpPr>
          <p:spPr bwMode="auto">
            <a:xfrm flipH="1">
              <a:off x="2122" y="1448"/>
              <a:ext cx="69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2" name="Text Box 19"/>
            <p:cNvSpPr txBox="1">
              <a:spLocks noChangeArrowheads="1"/>
            </p:cNvSpPr>
            <p:nvPr/>
          </p:nvSpPr>
          <p:spPr bwMode="auto">
            <a:xfrm>
              <a:off x="2042" y="1286"/>
              <a:ext cx="39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/>
                <a:t>Root</a:t>
              </a:r>
            </a:p>
          </p:txBody>
        </p:sp>
        <p:sp>
          <p:nvSpPr>
            <p:cNvPr id="9253" name="Oval 20"/>
            <p:cNvSpPr>
              <a:spLocks noChangeArrowheads="1"/>
            </p:cNvSpPr>
            <p:nvPr/>
          </p:nvSpPr>
          <p:spPr bwMode="auto">
            <a:xfrm>
              <a:off x="1243" y="2751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P</a:t>
              </a:r>
            </a:p>
          </p:txBody>
        </p:sp>
        <p:sp>
          <p:nvSpPr>
            <p:cNvPr id="9254" name="Line 21"/>
            <p:cNvSpPr>
              <a:spLocks noChangeShapeType="1"/>
            </p:cNvSpPr>
            <p:nvPr/>
          </p:nvSpPr>
          <p:spPr bwMode="auto">
            <a:xfrm flipH="1">
              <a:off x="1410" y="2432"/>
              <a:ext cx="250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5" name="Oval 22"/>
            <p:cNvSpPr>
              <a:spLocks noChangeArrowheads="1"/>
            </p:cNvSpPr>
            <p:nvPr/>
          </p:nvSpPr>
          <p:spPr bwMode="auto">
            <a:xfrm>
              <a:off x="1713" y="3289"/>
              <a:ext cx="281" cy="2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M</a:t>
              </a:r>
            </a:p>
          </p:txBody>
        </p:sp>
        <p:sp>
          <p:nvSpPr>
            <p:cNvPr id="9256" name="Line 23"/>
            <p:cNvSpPr>
              <a:spLocks noChangeShapeType="1"/>
            </p:cNvSpPr>
            <p:nvPr/>
          </p:nvSpPr>
          <p:spPr bwMode="auto">
            <a:xfrm flipH="1">
              <a:off x="1894" y="2949"/>
              <a:ext cx="198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57" name="Text Box 24"/>
            <p:cNvSpPr txBox="1">
              <a:spLocks noChangeArrowheads="1"/>
            </p:cNvSpPr>
            <p:nvPr/>
          </p:nvSpPr>
          <p:spPr bwMode="auto">
            <a:xfrm>
              <a:off x="1958" y="3463"/>
              <a:ext cx="11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/>
                <a:t>Right sub-tree</a:t>
              </a:r>
            </a:p>
          </p:txBody>
        </p:sp>
        <p:sp>
          <p:nvSpPr>
            <p:cNvPr id="9258" name="Text Box 25"/>
            <p:cNvSpPr txBox="1">
              <a:spLocks noChangeArrowheads="1"/>
            </p:cNvSpPr>
            <p:nvPr/>
          </p:nvSpPr>
          <p:spPr bwMode="auto">
            <a:xfrm rot="17949884">
              <a:off x="714" y="2135"/>
              <a:ext cx="1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/>
                <a:t>Left sub-tree</a:t>
              </a:r>
            </a:p>
          </p:txBody>
        </p:sp>
      </p:grpSp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377114" y="2981325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6775450" y="376396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 flipH="1">
            <a:off x="7080251" y="3354389"/>
            <a:ext cx="396875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6" name="Line 30"/>
          <p:cNvSpPr>
            <a:spLocks noChangeShapeType="1"/>
          </p:cNvSpPr>
          <p:nvPr/>
        </p:nvSpPr>
        <p:spPr bwMode="auto">
          <a:xfrm>
            <a:off x="7742238" y="3367089"/>
            <a:ext cx="131762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7" name="Line 31"/>
          <p:cNvSpPr>
            <a:spLocks noChangeShapeType="1"/>
          </p:cNvSpPr>
          <p:nvPr/>
        </p:nvSpPr>
        <p:spPr bwMode="auto">
          <a:xfrm>
            <a:off x="7729538" y="36671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8" name="Line 32"/>
          <p:cNvSpPr>
            <a:spLocks noChangeShapeType="1"/>
          </p:cNvSpPr>
          <p:nvPr/>
        </p:nvSpPr>
        <p:spPr bwMode="auto">
          <a:xfrm>
            <a:off x="7826376" y="3725863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7874001" y="3800475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0" name="Oval 34"/>
          <p:cNvSpPr>
            <a:spLocks noChangeArrowheads="1"/>
          </p:cNvSpPr>
          <p:nvPr/>
        </p:nvSpPr>
        <p:spPr bwMode="auto">
          <a:xfrm>
            <a:off x="9290050" y="2957514"/>
            <a:ext cx="446088" cy="40798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231" name="Oval 35"/>
          <p:cNvSpPr>
            <a:spLocks noChangeArrowheads="1"/>
          </p:cNvSpPr>
          <p:nvPr/>
        </p:nvSpPr>
        <p:spPr bwMode="auto">
          <a:xfrm>
            <a:off x="9783764" y="3873500"/>
            <a:ext cx="446087" cy="40798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9232" name="Line 36"/>
          <p:cNvSpPr>
            <a:spLocks noChangeShapeType="1"/>
          </p:cNvSpPr>
          <p:nvPr/>
        </p:nvSpPr>
        <p:spPr bwMode="auto">
          <a:xfrm>
            <a:off x="9655176" y="3365501"/>
            <a:ext cx="288925" cy="53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>
            <a:off x="9137651" y="3330575"/>
            <a:ext cx="265113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>
            <a:off x="8956676" y="37417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5" name="Line 39"/>
          <p:cNvSpPr>
            <a:spLocks noChangeShapeType="1"/>
          </p:cNvSpPr>
          <p:nvPr/>
        </p:nvSpPr>
        <p:spPr bwMode="auto">
          <a:xfrm>
            <a:off x="9053514" y="3800475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6" name="Line 40"/>
          <p:cNvSpPr>
            <a:spLocks noChangeShapeType="1"/>
          </p:cNvSpPr>
          <p:nvPr/>
        </p:nvSpPr>
        <p:spPr bwMode="auto">
          <a:xfrm>
            <a:off x="9101139" y="3875088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7" name="Text Box 41"/>
          <p:cNvSpPr txBox="1">
            <a:spLocks noChangeArrowheads="1"/>
          </p:cNvSpPr>
          <p:nvPr/>
        </p:nvSpPr>
        <p:spPr bwMode="auto">
          <a:xfrm>
            <a:off x="6900863" y="4275139"/>
            <a:ext cx="323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Two different binary trees</a:t>
            </a:r>
          </a:p>
        </p:txBody>
      </p:sp>
    </p:spTree>
    <p:extLst>
      <p:ext uri="{BB962C8B-B14F-4D97-AF65-F5344CB8AC3E}">
        <p14:creationId xmlns:p14="http://schemas.microsoft.com/office/powerpoint/2010/main" val="822205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14930</TotalTime>
  <Words>2537</Words>
  <Application>Microsoft Office PowerPoint</Application>
  <PresentationFormat>Widescreen</PresentationFormat>
  <Paragraphs>646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Comic Sans MS</vt:lpstr>
      <vt:lpstr>Courier New</vt:lpstr>
      <vt:lpstr>Times New Roman</vt:lpstr>
      <vt:lpstr>Wingdings</vt:lpstr>
      <vt:lpstr>Blank Presentation</vt:lpstr>
      <vt:lpstr>Today’s Material</vt:lpstr>
      <vt:lpstr>Trees: Motivation</vt:lpstr>
      <vt:lpstr>Example Unix Directory Structure</vt:lpstr>
      <vt:lpstr>Trees: Terminology</vt:lpstr>
      <vt:lpstr>More Tree Jargon</vt:lpstr>
      <vt:lpstr>Trees: Definition</vt:lpstr>
      <vt:lpstr>Implementation of Trees: The obvious</vt:lpstr>
      <vt:lpstr>1st Child/Next Sibling Representation</vt:lpstr>
      <vt:lpstr>Binary Trees</vt:lpstr>
      <vt:lpstr>Binary Trees (more)</vt:lpstr>
      <vt:lpstr>Binary Trees (more)</vt:lpstr>
      <vt:lpstr>Binary Trees (more)</vt:lpstr>
      <vt:lpstr>Linked Implementation of Binary Trees</vt:lpstr>
      <vt:lpstr>Linked Implementation of Binary Trees</vt:lpstr>
      <vt:lpstr>Binary Tree Traversal</vt:lpstr>
      <vt:lpstr>Binary Tree Traversal Algorithms</vt:lpstr>
      <vt:lpstr>Example Binary Tree Traversal Example</vt:lpstr>
      <vt:lpstr>Example Binary Tree Traversal Example</vt:lpstr>
      <vt:lpstr>LeetCode 114: Preorder Traversal with a Stack</vt:lpstr>
      <vt:lpstr>Preorder Traversal with a Stack</vt:lpstr>
      <vt:lpstr>Level-by-Level Traversal with a Queue</vt:lpstr>
      <vt:lpstr>Level-by-Level Traversal with a Queue</vt:lpstr>
      <vt:lpstr>Tree Level-by-Level Traversal (More)</vt:lpstr>
      <vt:lpstr>LeetCode 637: Average of Levels in Binary Tree </vt:lpstr>
      <vt:lpstr>LeetCode 637: Solution 1</vt:lpstr>
      <vt:lpstr>LeetCode 637: Solution 2</vt:lpstr>
      <vt:lpstr>LeetCode 637: Solution 3</vt:lpstr>
      <vt:lpstr>LeetCode 637: Solution 4</vt:lpstr>
      <vt:lpstr>LC 103. Binary Tree Zigzag Level Order Traversal</vt:lpstr>
      <vt:lpstr>Application of Trees: Expression Trees</vt:lpstr>
      <vt:lpstr>Application of Trees: Expression Trees</vt:lpstr>
      <vt:lpstr> Evaluating Expression Trees</vt:lpstr>
      <vt:lpstr>Postfix – 2- Expression Tree (1)</vt:lpstr>
      <vt:lpstr>Postfix – 2- Expression Tree (2)</vt:lpstr>
      <vt:lpstr>Postfix – 2- Expression Tree (3)</vt:lpstr>
      <vt:lpstr>Postfix – 2- Expression Tree (4)</vt:lpstr>
      <vt:lpstr>Postfix – 2- Expression Tree (5)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567</cp:revision>
  <dcterms:created xsi:type="dcterms:W3CDTF">2020-11-16T14:31:24Z</dcterms:created>
  <dcterms:modified xsi:type="dcterms:W3CDTF">2023-09-05T01:35:32Z</dcterms:modified>
</cp:coreProperties>
</file>