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34" r:id="rId3"/>
    <p:sldId id="428" r:id="rId4"/>
    <p:sldId id="436" r:id="rId5"/>
    <p:sldId id="437" r:id="rId6"/>
    <p:sldId id="438" r:id="rId7"/>
    <p:sldId id="439" r:id="rId8"/>
    <p:sldId id="440" r:id="rId9"/>
    <p:sldId id="441" r:id="rId10"/>
    <p:sldId id="435" r:id="rId11"/>
    <p:sldId id="429" r:id="rId12"/>
    <p:sldId id="443" r:id="rId13"/>
    <p:sldId id="444" r:id="rId14"/>
    <p:sldId id="445" r:id="rId15"/>
    <p:sldId id="446" r:id="rId16"/>
    <p:sldId id="447" r:id="rId17"/>
    <p:sldId id="448" r:id="rId18"/>
    <p:sldId id="442" r:id="rId19"/>
    <p:sldId id="431" r:id="rId20"/>
    <p:sldId id="432" r:id="rId21"/>
    <p:sldId id="4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93789"/>
            <a:ext cx="11119449" cy="5183187"/>
          </a:xfrm>
        </p:spPr>
        <p:txBody>
          <a:bodyPr/>
          <a:lstStyle/>
          <a:p>
            <a:r>
              <a:rPr lang="en-US" altLang="en-US" dirty="0" smtClean="0"/>
              <a:t>Ordered Set ADT</a:t>
            </a:r>
          </a:p>
          <a:p>
            <a:r>
              <a:rPr lang="en-US" altLang="en-US" dirty="0" smtClean="0"/>
              <a:t>Ordered Map ADT</a:t>
            </a:r>
          </a:p>
        </p:txBody>
      </p:sp>
    </p:spTree>
    <p:extLst>
      <p:ext uri="{BB962C8B-B14F-4D97-AF65-F5344CB8AC3E}">
        <p14:creationId xmlns:p14="http://schemas.microsoft.com/office/powerpoint/2010/main" val="149914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204326" y="2054221"/>
            <a:ext cx="3257938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04325" y="2384227"/>
            <a:ext cx="3257939" cy="1802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95592" y="4517155"/>
            <a:ext cx="3257938" cy="308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95590" y="4816814"/>
            <a:ext cx="3257939" cy="638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 bwMode="auto">
          <a:xfrm flipV="1">
            <a:off x="7833293" y="4187147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186856" y="6045212"/>
            <a:ext cx="3655884" cy="6719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lower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higher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95590" y="5753091"/>
            <a:ext cx="3647150" cy="341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NavigableSet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9"/>
          <p:cNvCxnSpPr>
            <a:cxnSpLocks noChangeShapeType="1"/>
          </p:cNvCxnSpPr>
          <p:nvPr/>
        </p:nvCxnSpPr>
        <p:spPr bwMode="auto">
          <a:xfrm flipV="1">
            <a:off x="993480" y="1544482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074442" y="116007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993480" y="1977038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256613" y="1671782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61889" y="6267884"/>
            <a:ext cx="2128838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TreeSet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251373" y="3280216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251373" y="2314815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62485" y="1236108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9" idx="0"/>
            <a:endCxn id="30" idx="2"/>
          </p:cNvCxnSpPr>
          <p:nvPr/>
        </p:nvCxnSpPr>
        <p:spPr bwMode="auto">
          <a:xfrm flipV="1">
            <a:off x="4307061" y="2944255"/>
            <a:ext cx="0" cy="3359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300710" y="1876666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279352" y="5226626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NavigableSet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4" idx="0"/>
            <a:endCxn id="37" idx="2"/>
          </p:cNvCxnSpPr>
          <p:nvPr/>
        </p:nvCxnSpPr>
        <p:spPr bwMode="auto">
          <a:xfrm flipH="1" flipV="1">
            <a:off x="4326308" y="4862226"/>
            <a:ext cx="8732" cy="36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9"/>
          <p:cNvCxnSpPr>
            <a:cxnSpLocks noChangeShapeType="1"/>
            <a:stCxn id="28" idx="0"/>
            <a:endCxn id="34" idx="2"/>
          </p:cNvCxnSpPr>
          <p:nvPr/>
        </p:nvCxnSpPr>
        <p:spPr bwMode="auto">
          <a:xfrm flipV="1">
            <a:off x="4326308" y="5835431"/>
            <a:ext cx="8732" cy="43245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7" name="Rectangle 36"/>
          <p:cNvSpPr/>
          <p:nvPr/>
        </p:nvSpPr>
        <p:spPr bwMode="auto">
          <a:xfrm>
            <a:off x="3270620" y="4253421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SortedSet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318172" y="3917460"/>
            <a:ext cx="0" cy="3359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195591" y="1074115"/>
            <a:ext cx="3257938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195699" y="1400738"/>
            <a:ext cx="3257939" cy="3333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Iterator&lt;E&gt;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iterator()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24559" y="1711662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58772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Java Ordered Set Hierarchy</a:t>
            </a:r>
          </a:p>
        </p:txBody>
      </p:sp>
      <p:cxnSp>
        <p:nvCxnSpPr>
          <p:cNvPr id="43" name="Straight Arrow Connector 42"/>
          <p:cNvCxnSpPr>
            <a:endCxn id="44" idx="1"/>
          </p:cNvCxnSpPr>
          <p:nvPr/>
        </p:nvCxnSpPr>
        <p:spPr bwMode="auto">
          <a:xfrm flipV="1">
            <a:off x="7556740" y="5009655"/>
            <a:ext cx="2595135" cy="22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10151875" y="4824989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min</a:t>
            </a:r>
            <a:endParaRPr lang="en-US" altLang="en-US" dirty="0">
              <a:latin typeface="+mj-lt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7435970" y="5305245"/>
            <a:ext cx="2698713" cy="87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6" name="TextBox 18"/>
          <p:cNvSpPr txBox="1">
            <a:spLocks noChangeArrowheads="1"/>
          </p:cNvSpPr>
          <p:nvPr/>
        </p:nvSpPr>
        <p:spPr bwMode="auto">
          <a:xfrm>
            <a:off x="10134682" y="5149106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max</a:t>
            </a:r>
            <a:endParaRPr lang="en-US" altLang="en-US" dirty="0">
              <a:latin typeface="+mj-lt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8032562" y="6229370"/>
            <a:ext cx="2208362" cy="15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10210023" y="6032948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previous</a:t>
            </a:r>
            <a:endParaRPr lang="en-US" altLang="en-US" dirty="0">
              <a:latin typeface="+mj-lt"/>
            </a:endParaRPr>
          </a:p>
        </p:txBody>
      </p:sp>
      <p:cxnSp>
        <p:nvCxnSpPr>
          <p:cNvPr id="49" name="Straight Arrow Connector 48"/>
          <p:cNvCxnSpPr>
            <a:endCxn id="50" idx="1"/>
          </p:cNvCxnSpPr>
          <p:nvPr/>
        </p:nvCxnSpPr>
        <p:spPr bwMode="auto">
          <a:xfrm flipV="1">
            <a:off x="8215382" y="6483589"/>
            <a:ext cx="1994641" cy="103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10210023" y="6298923"/>
            <a:ext cx="67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next</a:t>
            </a:r>
            <a:endParaRPr lang="en-US" altLang="en-US" dirty="0">
              <a:latin typeface="+mj-lt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7833293" y="5415545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9090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179388"/>
            <a:ext cx="8720137" cy="741362"/>
          </a:xfrm>
        </p:spPr>
        <p:txBody>
          <a:bodyPr/>
          <a:lstStyle/>
          <a:p>
            <a:r>
              <a:rPr lang="en-US" altLang="en-US" sz="3600" dirty="0" smtClean="0"/>
              <a:t>Ordered Map/Dictionary </a:t>
            </a:r>
            <a:r>
              <a:rPr lang="en-US" altLang="en-US" sz="3600" dirty="0"/>
              <a:t>ADT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3297" y="979487"/>
            <a:ext cx="6081624" cy="22467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</a:t>
            </a:r>
            <a:r>
              <a:rPr lang="en-US" altLang="en-US" kern="0" dirty="0" smtClean="0">
                <a:solidFill>
                  <a:srgbClr val="000000"/>
                </a:solidFill>
              </a:rPr>
              <a:t>to store </a:t>
            </a:r>
            <a:r>
              <a:rPr lang="en-US" altLang="en-US" kern="0" dirty="0" smtClean="0">
                <a:solidFill>
                  <a:schemeClr val="accent6"/>
                </a:solidFill>
              </a:rPr>
              <a:t>unique</a:t>
            </a: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  (</a:t>
            </a:r>
            <a:r>
              <a:rPr lang="en-US" altLang="en-US" kern="0" dirty="0">
                <a:solidFill>
                  <a:srgbClr val="C00000"/>
                </a:solidFill>
              </a:rPr>
              <a:t>key</a:t>
            </a:r>
            <a:r>
              <a:rPr lang="en-US" altLang="en-US" kern="0" dirty="0">
                <a:solidFill>
                  <a:srgbClr val="000000"/>
                </a:solidFill>
              </a:rPr>
              <a:t>, </a:t>
            </a:r>
            <a:r>
              <a:rPr lang="en-US" altLang="en-US" kern="0" dirty="0">
                <a:solidFill>
                  <a:schemeClr val="accent6"/>
                </a:solidFill>
              </a:rPr>
              <a:t>value</a:t>
            </a:r>
            <a:r>
              <a:rPr lang="en-US" altLang="en-US" kern="0" dirty="0">
                <a:solidFill>
                  <a:srgbClr val="000000"/>
                </a:solidFill>
              </a:rPr>
              <a:t>) </a:t>
            </a:r>
            <a:r>
              <a:rPr lang="en-US" altLang="en-US" kern="0" dirty="0" smtClean="0">
                <a:solidFill>
                  <a:srgbClr val="000000"/>
                </a:solidFill>
              </a:rPr>
              <a:t>pairs in </a:t>
            </a:r>
            <a:r>
              <a:rPr lang="en-US" altLang="en-US" kern="0" dirty="0" smtClean="0">
                <a:solidFill>
                  <a:srgbClr val="00B050"/>
                </a:solidFill>
              </a:rPr>
              <a:t>sorted order</a:t>
            </a:r>
            <a:endParaRPr lang="en-US" altLang="en-US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Here is </a:t>
            </a:r>
            <a:r>
              <a:rPr lang="en-US" altLang="en-US" kern="0" dirty="0" smtClean="0">
                <a:solidFill>
                  <a:srgbClr val="000000"/>
                </a:solidFill>
              </a:rPr>
              <a:t>an ordered </a:t>
            </a:r>
            <a:r>
              <a:rPr lang="en-US" altLang="en-US" kern="0" dirty="0">
                <a:solidFill>
                  <a:srgbClr val="000000"/>
                </a:solidFill>
              </a:rPr>
              <a:t>map that contains the pairs: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{(</a:t>
            </a:r>
            <a:r>
              <a:rPr lang="en-US" altLang="en-US" kern="0" dirty="0" smtClean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K</a:t>
            </a:r>
            <a:r>
              <a:rPr lang="en-US" altLang="en-US" kern="0" dirty="0" smtClean="0">
                <a:solidFill>
                  <a:srgbClr val="000000"/>
                </a:solidFill>
              </a:rPr>
              <a:t>), (</a:t>
            </a:r>
            <a:r>
              <a:rPr lang="en-US" altLang="en-US" kern="0" dirty="0" smtClean="0">
                <a:solidFill>
                  <a:srgbClr val="FF0000"/>
                </a:solidFill>
              </a:rPr>
              <a:t>3</a:t>
            </a:r>
            <a:r>
              <a:rPr lang="en-US" altLang="en-US" kern="0" dirty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M</a:t>
            </a:r>
            <a:r>
              <a:rPr lang="en-US" altLang="en-US" kern="0" dirty="0" smtClean="0">
                <a:solidFill>
                  <a:srgbClr val="000000"/>
                </a:solidFill>
              </a:rPr>
              <a:t>), (</a:t>
            </a:r>
            <a:r>
              <a:rPr lang="en-US" altLang="en-US" kern="0" dirty="0" smtClean="0">
                <a:solidFill>
                  <a:srgbClr val="FF0000"/>
                </a:solidFill>
              </a:rPr>
              <a:t>4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A</a:t>
            </a:r>
            <a:r>
              <a:rPr lang="en-US" altLang="en-US" kern="0" dirty="0">
                <a:solidFill>
                  <a:srgbClr val="000000"/>
                </a:solidFill>
              </a:rPr>
              <a:t>)</a:t>
            </a:r>
            <a:r>
              <a:rPr lang="en-US" altLang="en-US" kern="0" dirty="0" smtClean="0">
                <a:solidFill>
                  <a:srgbClr val="000000"/>
                </a:solidFill>
              </a:rPr>
              <a:t>, (</a:t>
            </a:r>
            <a:r>
              <a:rPr lang="en-US" altLang="en-US" kern="0" dirty="0" smtClean="0">
                <a:solidFill>
                  <a:srgbClr val="FF0000"/>
                </a:solidFill>
              </a:rPr>
              <a:t>7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B</a:t>
            </a:r>
            <a:r>
              <a:rPr lang="en-US" altLang="en-US" kern="0" dirty="0" smtClean="0">
                <a:solidFill>
                  <a:srgbClr val="000000"/>
                </a:solidFill>
              </a:rPr>
              <a:t>), </a:t>
            </a:r>
            <a:r>
              <a:rPr lang="en-US" altLang="en-US" kern="0" dirty="0">
                <a:solidFill>
                  <a:srgbClr val="000000"/>
                </a:solidFill>
              </a:rPr>
              <a:t>(</a:t>
            </a:r>
            <a:r>
              <a:rPr lang="en-US" altLang="en-US" kern="0" dirty="0" smtClean="0">
                <a:solidFill>
                  <a:srgbClr val="FF0000"/>
                </a:solidFill>
              </a:rPr>
              <a:t>9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E</a:t>
            </a:r>
            <a:r>
              <a:rPr lang="en-US" altLang="en-US" kern="0" dirty="0">
                <a:solidFill>
                  <a:srgbClr val="000000"/>
                </a:solidFill>
              </a:rPr>
              <a:t>)</a:t>
            </a:r>
            <a:r>
              <a:rPr lang="en-US" altLang="en-US" kern="0" dirty="0" smtClean="0">
                <a:solidFill>
                  <a:srgbClr val="000000"/>
                </a:solidFill>
              </a:rPr>
              <a:t>}</a:t>
            </a:r>
            <a:endParaRPr lang="en-US" altLang="en-US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207034" y="3605841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463552" y="4444162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610866" y="4456532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2947961" y="4456532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4318424" y="4456532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5612954" y="4456532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668673" y="1315032"/>
            <a:ext cx="3684374" cy="5249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chemeClr val="accent6"/>
                </a:solidFill>
              </a:rPr>
              <a:t>value</a:t>
            </a:r>
            <a:r>
              <a:rPr lang="en-US" sz="2200" kern="0" dirty="0" smtClean="0">
                <a:solidFill>
                  <a:srgbClr val="C00000"/>
                </a:solidFill>
              </a:rPr>
              <a:t> get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put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key, value</a:t>
            </a:r>
            <a:r>
              <a:rPr lang="en-US" sz="2200" kern="0" dirty="0" smtClean="0"/>
              <a:t>)</a:t>
            </a:r>
            <a:endParaRPr lang="en-US" sz="2200" kern="0" dirty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remove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containsKey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sz="2200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minKey</a:t>
            </a:r>
            <a:r>
              <a:rPr lang="en-US" sz="2200" kern="0" dirty="0" smtClean="0"/>
              <a:t>()</a:t>
            </a:r>
            <a:endParaRPr lang="en-US" sz="2200" kern="0" dirty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maxKey</a:t>
            </a:r>
            <a:r>
              <a:rPr lang="en-US" sz="2200" kern="0" dirty="0" smtClean="0"/>
              <a:t>()</a:t>
            </a:r>
            <a:endParaRPr lang="en-US" sz="2200" kern="0" dirty="0">
              <a:solidFill>
                <a:schemeClr val="accent2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previous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next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endParaRPr lang="en-US" sz="2200" kern="0" dirty="0" smtClean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isEmpty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s</a:t>
            </a:r>
            <a:r>
              <a:rPr lang="en-US" sz="2200" kern="0" dirty="0" smtClean="0">
                <a:solidFill>
                  <a:srgbClr val="C00000"/>
                </a:solidFill>
              </a:rPr>
              <a:t>ize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clear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i</a:t>
            </a:r>
            <a:r>
              <a:rPr lang="en-US" sz="2200" kern="0" dirty="0" smtClean="0">
                <a:solidFill>
                  <a:srgbClr val="C00000"/>
                </a:solidFill>
              </a:rPr>
              <a:t>terator</a:t>
            </a:r>
            <a:r>
              <a:rPr lang="en-US" sz="2200" kern="0" dirty="0" smtClean="0"/>
              <a:t>()</a:t>
            </a:r>
            <a:endParaRPr lang="en-US" sz="2200" kern="0" dirty="0"/>
          </a:p>
        </p:txBody>
      </p:sp>
      <p:sp>
        <p:nvSpPr>
          <p:cNvPr id="28" name="TextBox 27"/>
          <p:cNvSpPr txBox="1"/>
          <p:nvPr/>
        </p:nvSpPr>
        <p:spPr>
          <a:xfrm>
            <a:off x="7111190" y="853367"/>
            <a:ext cx="45368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Ordered Map </a:t>
            </a:r>
            <a:r>
              <a:rPr lang="en-US" sz="2400" dirty="0" smtClean="0"/>
              <a:t>ADT </a:t>
            </a:r>
            <a:r>
              <a:rPr lang="en-US" sz="24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815131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get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845627" y="3593385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75559" y="3713700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get(7)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08140" y="4539769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B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6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put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845627" y="3593385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75559" y="3713700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put(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Z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3" name="Oval 52"/>
          <p:cNvSpPr/>
          <p:nvPr/>
        </p:nvSpPr>
        <p:spPr bwMode="auto">
          <a:xfrm>
            <a:off x="1854679" y="4619509"/>
            <a:ext cx="8632347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2393595" y="54578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 bwMode="auto">
          <a:xfrm>
            <a:off x="4845772" y="545783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 bwMode="auto">
          <a:xfrm>
            <a:off x="6182867" y="545783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7553330" y="545783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 bwMode="auto">
          <a:xfrm>
            <a:off x="8847860" y="545783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 bwMode="auto">
          <a:xfrm>
            <a:off x="3566790" y="5457830"/>
            <a:ext cx="1138920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41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remove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845627" y="3593385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75559" y="3713700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remove(</a:t>
            </a:r>
            <a:r>
              <a:rPr lang="en-US" sz="2000" dirty="0" smtClean="0">
                <a:solidFill>
                  <a:srgbClr val="FF0000"/>
                </a:solidFill>
              </a:rPr>
              <a:t>7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3" name="Oval 52"/>
          <p:cNvSpPr/>
          <p:nvPr/>
        </p:nvSpPr>
        <p:spPr bwMode="auto">
          <a:xfrm>
            <a:off x="2992093" y="4619509"/>
            <a:ext cx="5730486" cy="17122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3237178" y="5276674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 bwMode="auto">
          <a:xfrm>
            <a:off x="4520241" y="5276674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 bwMode="auto">
          <a:xfrm>
            <a:off x="5857336" y="5276674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 bwMode="auto">
          <a:xfrm>
            <a:off x="7245619" y="5276674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1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57" y="238126"/>
            <a:ext cx="11222966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</a:t>
            </a:r>
            <a:r>
              <a:rPr lang="en-US" altLang="en-US" sz="3600" dirty="0" err="1" smtClean="0"/>
              <a:t>minKey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maxKey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906157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39565" y="3830326"/>
            <a:ext cx="1165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minKey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61624" y="3879131"/>
            <a:ext cx="124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maxKey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826" y="4576334"/>
            <a:ext cx="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3050" y="4552601"/>
            <a:ext cx="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061624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272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57" y="238126"/>
            <a:ext cx="11222966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previous, next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906157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370202" y="3854691"/>
            <a:ext cx="161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revious(7)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61624" y="3879131"/>
            <a:ext cx="124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ext(7)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826" y="4576334"/>
            <a:ext cx="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3050" y="4552601"/>
            <a:ext cx="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061624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729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057" y="238126"/>
            <a:ext cx="11222966" cy="741363"/>
          </a:xfrm>
        </p:spPr>
        <p:txBody>
          <a:bodyPr/>
          <a:lstStyle/>
          <a:p>
            <a:r>
              <a:rPr lang="en-US" altLang="en-US" sz="3600" dirty="0" smtClean="0"/>
              <a:t>Ordered Map ADT operations: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, size, clear</a:t>
            </a:r>
            <a:endParaRPr lang="en-US" altLang="en-US" sz="3600" dirty="0"/>
          </a:p>
        </p:txBody>
      </p:sp>
      <p:sp>
        <p:nvSpPr>
          <p:cNvPr id="43" name="Oval 42"/>
          <p:cNvSpPr/>
          <p:nvPr/>
        </p:nvSpPr>
        <p:spPr bwMode="auto">
          <a:xfrm>
            <a:off x="2165230" y="1276709"/>
            <a:ext cx="6780362" cy="21397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2421748" y="2115030"/>
            <a:ext cx="10546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3569062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4906157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27662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 bwMode="auto">
          <a:xfrm>
            <a:off x="7571150" y="2127400"/>
            <a:ext cx="1218598" cy="4728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906157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370202" y="3854691"/>
            <a:ext cx="161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isEmpty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61624" y="3879131"/>
            <a:ext cx="124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ize()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4721" y="4552601"/>
            <a:ext cx="90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3050" y="4552601"/>
            <a:ext cx="72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061624" y="3654577"/>
            <a:ext cx="11709" cy="8492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510861" y="3026375"/>
            <a:ext cx="1449237" cy="192633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336955" y="3654577"/>
            <a:ext cx="124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clear()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 bwMode="auto">
          <a:xfrm>
            <a:off x="9059694" y="5035984"/>
            <a:ext cx="2508329" cy="10898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Java Ordered Map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28428" y="3204765"/>
            <a:ext cx="1769716" cy="37309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AbstractMap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7977" y="4891119"/>
            <a:ext cx="140610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TreeMap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28210" y="1888229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  <a:endCxn id="9" idx="2"/>
          </p:cNvCxnSpPr>
          <p:nvPr/>
        </p:nvCxnSpPr>
        <p:spPr bwMode="auto">
          <a:xfrm flipV="1">
            <a:off x="1513286" y="2497034"/>
            <a:ext cx="2870612" cy="70773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V="1">
            <a:off x="805653" y="1683044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886615" y="1298635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05653" y="2115600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1068786" y="1810344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356189" y="3834639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NavigableMap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0"/>
            <a:endCxn id="44" idx="2"/>
          </p:cNvCxnSpPr>
          <p:nvPr/>
        </p:nvCxnSpPr>
        <p:spPr bwMode="auto">
          <a:xfrm flipH="1" flipV="1">
            <a:off x="4403145" y="3470239"/>
            <a:ext cx="8732" cy="36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9"/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2851030" y="4443444"/>
            <a:ext cx="1560847" cy="4476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Rectangle 43"/>
          <p:cNvSpPr/>
          <p:nvPr/>
        </p:nvSpPr>
        <p:spPr bwMode="auto">
          <a:xfrm>
            <a:off x="3347457" y="2861434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SortedMap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Straight Arrow Connector 44"/>
          <p:cNvCxnSpPr>
            <a:endCxn id="9" idx="2"/>
          </p:cNvCxnSpPr>
          <p:nvPr/>
        </p:nvCxnSpPr>
        <p:spPr bwMode="auto">
          <a:xfrm flipH="1" flipV="1">
            <a:off x="4383898" y="2497034"/>
            <a:ext cx="11111" cy="364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0"/>
            <a:endCxn id="5" idx="2"/>
          </p:cNvCxnSpPr>
          <p:nvPr/>
        </p:nvCxnSpPr>
        <p:spPr bwMode="auto">
          <a:xfrm flipH="1" flipV="1">
            <a:off x="1513286" y="3577855"/>
            <a:ext cx="1337744" cy="13132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6026302" y="839788"/>
            <a:ext cx="4791231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Map&lt;K,V&gt;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026302" y="1169794"/>
            <a:ext cx="4791231" cy="201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key, V value)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key);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 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035033" y="3466750"/>
            <a:ext cx="4782500" cy="308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SortedMap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&lt;K,V&gt;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035033" y="3775092"/>
            <a:ext cx="4782500" cy="638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Straight Arrow Connector 39"/>
          <p:cNvCxnSpPr>
            <a:stCxn id="38" idx="0"/>
            <a:endCxn id="37" idx="2"/>
          </p:cNvCxnSpPr>
          <p:nvPr/>
        </p:nvCxnSpPr>
        <p:spPr bwMode="auto">
          <a:xfrm flipH="1" flipV="1">
            <a:off x="8421918" y="3188786"/>
            <a:ext cx="4365" cy="277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017569" y="4969521"/>
            <a:ext cx="4799964" cy="17268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&lt;K,V&gt;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firstEntry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&lt;K,V&gt;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lastEntry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lowerKey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higherKey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</a:t>
            </a: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&lt;K,V&gt;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lowerEntry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key)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&lt;K,V&gt;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higherEntry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key)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26302" y="4677401"/>
            <a:ext cx="4791231" cy="341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NavigableMap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&lt;K,V&gt;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 flipV="1">
            <a:off x="8407088" y="4389317"/>
            <a:ext cx="4365" cy="277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67" idx="1"/>
          </p:cNvCxnSpPr>
          <p:nvPr/>
        </p:nvCxnSpPr>
        <p:spPr bwMode="auto">
          <a:xfrm flipV="1">
            <a:off x="7815540" y="3931382"/>
            <a:ext cx="3201513" cy="27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7" name="TextBox 18"/>
          <p:cNvSpPr txBox="1">
            <a:spLocks noChangeArrowheads="1"/>
          </p:cNvSpPr>
          <p:nvPr/>
        </p:nvSpPr>
        <p:spPr bwMode="auto">
          <a:xfrm>
            <a:off x="11017053" y="3746716"/>
            <a:ext cx="543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min</a:t>
            </a:r>
            <a:endParaRPr lang="en-US" altLang="en-US" dirty="0">
              <a:latin typeface="+mj-lt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flipV="1">
            <a:off x="7746529" y="4235772"/>
            <a:ext cx="3253332" cy="311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9" name="TextBox 18"/>
          <p:cNvSpPr txBox="1">
            <a:spLocks noChangeArrowheads="1"/>
          </p:cNvSpPr>
          <p:nvPr/>
        </p:nvSpPr>
        <p:spPr bwMode="auto">
          <a:xfrm>
            <a:off x="10999860" y="407083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max</a:t>
            </a:r>
            <a:endParaRPr lang="en-US" altLang="en-US" dirty="0">
              <a:latin typeface="+mj-lt"/>
            </a:endParaRPr>
          </a:p>
        </p:txBody>
      </p:sp>
      <p:cxnSp>
        <p:nvCxnSpPr>
          <p:cNvPr id="74" name="Straight Arrow Connector 73"/>
          <p:cNvCxnSpPr>
            <a:endCxn id="75" idx="1"/>
          </p:cNvCxnSpPr>
          <p:nvPr/>
        </p:nvCxnSpPr>
        <p:spPr bwMode="auto">
          <a:xfrm flipV="1">
            <a:off x="10222302" y="5668546"/>
            <a:ext cx="777558" cy="302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5" name="TextBox 18"/>
          <p:cNvSpPr txBox="1">
            <a:spLocks noChangeArrowheads="1"/>
          </p:cNvSpPr>
          <p:nvPr/>
        </p:nvSpPr>
        <p:spPr bwMode="auto">
          <a:xfrm>
            <a:off x="10999860" y="5483880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previous</a:t>
            </a:r>
            <a:endParaRPr lang="en-US" altLang="en-US" dirty="0">
              <a:latin typeface="+mj-lt"/>
            </a:endParaRPr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 bwMode="auto">
          <a:xfrm>
            <a:off x="10351698" y="5977276"/>
            <a:ext cx="64816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7" name="TextBox 18"/>
          <p:cNvSpPr txBox="1">
            <a:spLocks noChangeArrowheads="1"/>
          </p:cNvSpPr>
          <p:nvPr/>
        </p:nvSpPr>
        <p:spPr bwMode="auto">
          <a:xfrm>
            <a:off x="10999860" y="5792610"/>
            <a:ext cx="676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latin typeface="+mj-lt"/>
              </a:rPr>
              <a:t>next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50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How to implement Ordered Set/Map ADTs?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39800"/>
            <a:ext cx="10990052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an </a:t>
            </a:r>
            <a:r>
              <a:rPr lang="en-US" altLang="en-US" dirty="0" smtClean="0">
                <a:solidFill>
                  <a:srgbClr val="FF0000"/>
                </a:solidFill>
              </a:rPr>
              <a:t>array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sorted</a:t>
            </a:r>
            <a:r>
              <a:rPr lang="en-US" altLang="en-US" dirty="0" smtClean="0"/>
              <a:t> order: 1, 3, 4, 7, 9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32625"/>
              </p:ext>
            </p:extLst>
          </p:nvPr>
        </p:nvGraphicFramePr>
        <p:xfrm>
          <a:off x="3681937" y="3130522"/>
          <a:ext cx="2687637" cy="28670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637"/>
              </a:tblGrid>
              <a:tr h="4677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40723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07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 (after find)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9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962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Previous (after find)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96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Next (after find)</a:t>
                      </a:r>
                    </a:p>
                  </a:txBody>
                  <a:tcPr marL="91404" marR="91404" marT="45703" marB="45703"/>
                </a:tc>
              </a:tr>
              <a:tr h="3962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Min/Max</a:t>
                      </a: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63464"/>
              </p:ext>
            </p:extLst>
          </p:nvPr>
        </p:nvGraphicFramePr>
        <p:xfrm>
          <a:off x="6369574" y="3129655"/>
          <a:ext cx="2587625" cy="28590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7625"/>
              </a:tblGrid>
              <a:tr h="4599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Sorted Array</a:t>
                      </a:r>
                    </a:p>
                  </a:txBody>
                  <a:tcPr marL="91451" marR="91451" marT="45692" marB="45692"/>
                </a:tc>
              </a:tr>
              <a:tr h="407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51" marR="91451" marT="45692" marB="45692"/>
                </a:tc>
              </a:tr>
              <a:tr h="4071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  <a:tr h="3962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  <a:tr h="3962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51" marR="91451" marT="45692" marB="45692"/>
                </a:tc>
              </a:tr>
              <a:tr h="3962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51" marR="91451" marT="45692" marB="45692"/>
                </a:tc>
              </a:tr>
              <a:tr h="3962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pSp>
        <p:nvGrpSpPr>
          <p:cNvPr id="8251" name="Group 54"/>
          <p:cNvGrpSpPr>
            <a:grpSpLocks/>
          </p:cNvGrpSpPr>
          <p:nvPr/>
        </p:nvGrpSpPr>
        <p:grpSpPr bwMode="auto">
          <a:xfrm>
            <a:off x="1675337" y="1582738"/>
            <a:ext cx="8450262" cy="952500"/>
            <a:chOff x="-104539" y="1584098"/>
            <a:chExt cx="8450051" cy="953035"/>
          </a:xfrm>
        </p:grpSpPr>
        <p:sp>
          <p:nvSpPr>
            <p:cNvPr id="57" name="Rectangle 56"/>
            <p:cNvSpPr/>
            <p:nvPr/>
          </p:nvSpPr>
          <p:spPr bwMode="auto">
            <a:xfrm>
              <a:off x="1159079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0050" y="2035201"/>
              <a:ext cx="300030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881373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757" y="2035201"/>
              <a:ext cx="341303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589381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68764" y="2035201"/>
              <a:ext cx="341303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310088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058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030795" y="1970078"/>
              <a:ext cx="722295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11765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9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753090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73797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81804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902511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624805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65449" y="1596805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3457" y="1584098"/>
              <a:ext cx="288918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95751" y="1584098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3758" y="1596805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62564" y="1596805"/>
              <a:ext cx="327017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84859" y="1584098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53390" y="1609512"/>
              <a:ext cx="568311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N-1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04539" y="2035201"/>
              <a:ext cx="1296955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Sorted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87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543" y="236539"/>
            <a:ext cx="10377577" cy="769937"/>
          </a:xfrm>
        </p:spPr>
        <p:txBody>
          <a:bodyPr/>
          <a:lstStyle/>
          <a:p>
            <a:r>
              <a:rPr lang="en-US" altLang="en-US" sz="3600" dirty="0" smtClean="0"/>
              <a:t>Ordered Set ADT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4" y="1093789"/>
            <a:ext cx="11447252" cy="5183187"/>
          </a:xfrm>
        </p:spPr>
        <p:txBody>
          <a:bodyPr/>
          <a:lstStyle/>
          <a:p>
            <a:r>
              <a:rPr lang="en-US" altLang="en-US" dirty="0" smtClean="0"/>
              <a:t>Consider </a:t>
            </a:r>
            <a:r>
              <a:rPr lang="en-US" altLang="en-US" dirty="0"/>
              <a:t>the problem of designing a </a:t>
            </a:r>
            <a:r>
              <a:rPr lang="en-US" altLang="en-US" dirty="0" smtClean="0">
                <a:solidFill>
                  <a:schemeClr val="accent6"/>
                </a:solidFill>
              </a:rPr>
              <a:t>container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chemeClr val="accent6"/>
                </a:solidFill>
              </a:rPr>
              <a:t>collection</a:t>
            </a:r>
            <a:r>
              <a:rPr lang="en-US" altLang="en-US" dirty="0" smtClean="0"/>
              <a:t>) to store a </a:t>
            </a:r>
            <a:r>
              <a:rPr lang="en-US" altLang="en-US" dirty="0" smtClean="0">
                <a:solidFill>
                  <a:srgbClr val="00B050"/>
                </a:solidFill>
              </a:rPr>
              <a:t>set</a:t>
            </a:r>
            <a:r>
              <a:rPr lang="en-US" altLang="en-US" dirty="0" smtClean="0"/>
              <a:t> of </a:t>
            </a:r>
            <a:r>
              <a:rPr lang="en-US" altLang="en-US" dirty="0" smtClean="0">
                <a:solidFill>
                  <a:schemeClr val="accent6"/>
                </a:solidFill>
              </a:rPr>
              <a:t>unique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keys</a:t>
            </a:r>
            <a:r>
              <a:rPr lang="en-US" altLang="en-US" dirty="0" smtClean="0"/>
              <a:t> ordered with respect to some criteria (</a:t>
            </a:r>
            <a:r>
              <a:rPr lang="en-US" altLang="en-US" dirty="0" smtClean="0">
                <a:solidFill>
                  <a:srgbClr val="00B050"/>
                </a:solidFill>
              </a:rPr>
              <a:t>increasing</a:t>
            </a:r>
            <a:r>
              <a:rPr lang="en-US" altLang="en-US" dirty="0" smtClean="0"/>
              <a:t>/</a:t>
            </a:r>
            <a:r>
              <a:rPr lang="en-US" altLang="en-US" dirty="0" smtClean="0">
                <a:solidFill>
                  <a:srgbClr val="00B050"/>
                </a:solidFill>
              </a:rPr>
              <a:t>decreasing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accent6"/>
                </a:solidFill>
              </a:rPr>
              <a:t>NO duplicate keys </a:t>
            </a:r>
            <a:r>
              <a:rPr lang="en-US" altLang="en-US" dirty="0" smtClean="0"/>
              <a:t>are allowed (models the </a:t>
            </a:r>
            <a:r>
              <a:rPr lang="en-US" altLang="en-US" dirty="0" smtClean="0">
                <a:solidFill>
                  <a:srgbClr val="FF0000"/>
                </a:solidFill>
              </a:rPr>
              <a:t>set</a:t>
            </a:r>
            <a:r>
              <a:rPr lang="en-US" altLang="en-US" dirty="0" smtClean="0"/>
              <a:t> concept in math)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Elements are stored in </a:t>
            </a:r>
            <a:r>
              <a:rPr lang="en-US" altLang="en-US" dirty="0" smtClean="0">
                <a:solidFill>
                  <a:srgbClr val="FF0000"/>
                </a:solidFill>
              </a:rPr>
              <a:t>sorted order</a:t>
            </a:r>
            <a:r>
              <a:rPr lang="en-US" altLang="en-US" dirty="0" smtClean="0"/>
              <a:t>. That is, when we iterate over the elements, we should get the elements in </a:t>
            </a:r>
            <a:r>
              <a:rPr lang="en-US" altLang="en-US" dirty="0" smtClean="0">
                <a:solidFill>
                  <a:srgbClr val="00B050"/>
                </a:solidFill>
              </a:rPr>
              <a:t>sorted order w.r.t. to some ordering criteria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02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17" y="244475"/>
            <a:ext cx="10731259" cy="566738"/>
          </a:xfrm>
        </p:spPr>
        <p:txBody>
          <a:bodyPr/>
          <a:lstStyle/>
          <a:p>
            <a:r>
              <a:rPr lang="en-US" altLang="en-US" sz="3600" dirty="0" smtClean="0"/>
              <a:t>How to implement Ordered Set/Map ADTs?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11007305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 </a:t>
            </a:r>
            <a:r>
              <a:rPr lang="en-US" altLang="en-US" dirty="0" smtClean="0">
                <a:solidFill>
                  <a:srgbClr val="FF0000"/>
                </a:solidFill>
              </a:rPr>
              <a:t>linked-list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sorted</a:t>
            </a:r>
            <a:r>
              <a:rPr lang="en-US" altLang="en-US" dirty="0" smtClean="0"/>
              <a:t> order: 1, 3, 4, 7, 9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33850"/>
              </p:ext>
            </p:extLst>
          </p:nvPr>
        </p:nvGraphicFramePr>
        <p:xfrm>
          <a:off x="6383998" y="2992437"/>
          <a:ext cx="2692400" cy="2915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2400"/>
              </a:tblGrid>
              <a:tr h="517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Sorted Linked List</a:t>
                      </a:r>
                    </a:p>
                  </a:txBody>
                  <a:tcPr marL="91405" marR="91405" marT="45666" marB="45666"/>
                </a:tc>
              </a:tr>
              <a:tr h="40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05" marR="91405" marT="45666" marB="45666"/>
                </a:tc>
              </a:tr>
              <a:tr h="4069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05" marR="91405" marT="45666" marB="45666"/>
                </a:tc>
              </a:tr>
              <a:tr h="395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05" marR="91405" marT="45666" marB="45666"/>
                </a:tc>
              </a:tr>
              <a:tr h="395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05" marR="91405" marT="45666" marB="45666"/>
                </a:tc>
              </a:tr>
              <a:tr h="395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05" marR="91405" marT="45666" marB="45666"/>
                </a:tc>
              </a:tr>
              <a:tr h="395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05" marR="91405" marT="45666" marB="45666"/>
                </a:tc>
              </a:tr>
            </a:tbl>
          </a:graphicData>
        </a:graphic>
      </p:graphicFrame>
      <p:sp>
        <p:nvSpPr>
          <p:cNvPr id="140" name="Rectangle 139"/>
          <p:cNvSpPr/>
          <p:nvPr/>
        </p:nvSpPr>
        <p:spPr bwMode="auto">
          <a:xfrm>
            <a:off x="3367658" y="17803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1" name="TextBox 140"/>
          <p:cNvSpPr txBox="1"/>
          <p:nvPr/>
        </p:nvSpPr>
        <p:spPr bwMode="auto">
          <a:xfrm>
            <a:off x="3547046" y="1845468"/>
            <a:ext cx="3000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1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499545" y="1780382"/>
            <a:ext cx="722312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" name="TextBox 142"/>
          <p:cNvSpPr txBox="1"/>
          <p:nvPr/>
        </p:nvSpPr>
        <p:spPr bwMode="auto">
          <a:xfrm>
            <a:off x="4680520" y="1845468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3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33020" y="1793082"/>
            <a:ext cx="722312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5" name="TextBox 144"/>
          <p:cNvSpPr txBox="1"/>
          <p:nvPr/>
        </p:nvSpPr>
        <p:spPr bwMode="auto">
          <a:xfrm>
            <a:off x="5813995" y="1858168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753796" y="17930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6934770" y="1858168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7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7861871" y="17930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9" name="TextBox 148"/>
          <p:cNvSpPr txBox="1"/>
          <p:nvPr/>
        </p:nvSpPr>
        <p:spPr bwMode="auto">
          <a:xfrm>
            <a:off x="8041257" y="1858168"/>
            <a:ext cx="342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9</a:t>
            </a:r>
          </a:p>
        </p:txBody>
      </p:sp>
      <p:cxnSp>
        <p:nvCxnSpPr>
          <p:cNvPr id="9288" name="Straight Arrow Connector 44"/>
          <p:cNvCxnSpPr>
            <a:cxnSpLocks noChangeShapeType="1"/>
          </p:cNvCxnSpPr>
          <p:nvPr/>
        </p:nvCxnSpPr>
        <p:spPr bwMode="auto">
          <a:xfrm>
            <a:off x="4088383" y="1953418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9" name="Straight Arrow Connector 48"/>
          <p:cNvCxnSpPr>
            <a:cxnSpLocks noChangeShapeType="1"/>
          </p:cNvCxnSpPr>
          <p:nvPr/>
        </p:nvCxnSpPr>
        <p:spPr bwMode="auto">
          <a:xfrm>
            <a:off x="2942208" y="2050257"/>
            <a:ext cx="4111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 bwMode="auto">
          <a:xfrm>
            <a:off x="2259582" y="1831181"/>
            <a:ext cx="755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head</a:t>
            </a:r>
          </a:p>
        </p:txBody>
      </p:sp>
      <p:cxnSp>
        <p:nvCxnSpPr>
          <p:cNvPr id="9291" name="Straight Arrow Connector 44"/>
          <p:cNvCxnSpPr>
            <a:cxnSpLocks noChangeShapeType="1"/>
          </p:cNvCxnSpPr>
          <p:nvPr/>
        </p:nvCxnSpPr>
        <p:spPr bwMode="auto">
          <a:xfrm flipH="1">
            <a:off x="4032820" y="2209006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2" name="Straight Arrow Connector 44"/>
          <p:cNvCxnSpPr>
            <a:cxnSpLocks noChangeShapeType="1"/>
          </p:cNvCxnSpPr>
          <p:nvPr/>
        </p:nvCxnSpPr>
        <p:spPr bwMode="auto">
          <a:xfrm>
            <a:off x="5215508" y="1975643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3" name="Straight Arrow Connector 44"/>
          <p:cNvCxnSpPr>
            <a:cxnSpLocks noChangeShapeType="1"/>
          </p:cNvCxnSpPr>
          <p:nvPr/>
        </p:nvCxnSpPr>
        <p:spPr bwMode="auto">
          <a:xfrm flipH="1">
            <a:off x="5159945" y="2231231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4" name="Straight Arrow Connector 44"/>
          <p:cNvCxnSpPr>
            <a:cxnSpLocks noChangeShapeType="1"/>
          </p:cNvCxnSpPr>
          <p:nvPr/>
        </p:nvCxnSpPr>
        <p:spPr bwMode="auto">
          <a:xfrm>
            <a:off x="6348983" y="1972468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5" name="Straight Arrow Connector 44"/>
          <p:cNvCxnSpPr>
            <a:cxnSpLocks noChangeShapeType="1"/>
          </p:cNvCxnSpPr>
          <p:nvPr/>
        </p:nvCxnSpPr>
        <p:spPr bwMode="auto">
          <a:xfrm flipH="1">
            <a:off x="6293420" y="2228056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6" name="Straight Arrow Connector 44"/>
          <p:cNvCxnSpPr>
            <a:cxnSpLocks noChangeShapeType="1"/>
          </p:cNvCxnSpPr>
          <p:nvPr/>
        </p:nvCxnSpPr>
        <p:spPr bwMode="auto">
          <a:xfrm>
            <a:off x="7485632" y="1972468"/>
            <a:ext cx="41275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7" name="Straight Arrow Connector 44"/>
          <p:cNvCxnSpPr>
            <a:cxnSpLocks noChangeShapeType="1"/>
          </p:cNvCxnSpPr>
          <p:nvPr/>
        </p:nvCxnSpPr>
        <p:spPr bwMode="auto">
          <a:xfrm flipH="1">
            <a:off x="7431658" y="2228056"/>
            <a:ext cx="4476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" name="Straight Arrow Connector 48"/>
          <p:cNvCxnSpPr>
            <a:cxnSpLocks noChangeShapeType="1"/>
          </p:cNvCxnSpPr>
          <p:nvPr/>
        </p:nvCxnSpPr>
        <p:spPr bwMode="auto">
          <a:xfrm flipH="1">
            <a:off x="8582595" y="2051843"/>
            <a:ext cx="4429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Box 160"/>
          <p:cNvSpPr txBox="1"/>
          <p:nvPr/>
        </p:nvSpPr>
        <p:spPr bwMode="auto">
          <a:xfrm>
            <a:off x="8988995" y="1828006"/>
            <a:ext cx="577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tail</a:t>
            </a:r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90348"/>
              </p:ext>
            </p:extLst>
          </p:nvPr>
        </p:nvGraphicFramePr>
        <p:xfrm>
          <a:off x="3367658" y="3008693"/>
          <a:ext cx="3007285" cy="2900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7285"/>
              </a:tblGrid>
              <a:tr h="5012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33" marR="91433" marT="45700" marB="45700"/>
                </a:tc>
              </a:tr>
              <a:tr h="4072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4072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Remove (after find)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Previous (after find)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Next (after find)</a:t>
                      </a:r>
                    </a:p>
                  </a:txBody>
                  <a:tcPr marL="91433" marR="91433" marT="45700" marB="45700"/>
                </a:tc>
              </a:tr>
              <a:tr h="3961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Min/Max</a:t>
                      </a:r>
                    </a:p>
                  </a:txBody>
                  <a:tcPr marL="91433" marR="91433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08" y="244475"/>
            <a:ext cx="10619117" cy="566738"/>
          </a:xfrm>
        </p:spPr>
        <p:txBody>
          <a:bodyPr/>
          <a:lstStyle/>
          <a:p>
            <a:r>
              <a:rPr lang="en-US" altLang="en-US" sz="3600" dirty="0" smtClean="0"/>
              <a:t>How to implement Ordered Set/Map ADTs?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65624"/>
              </p:ext>
            </p:extLst>
          </p:nvPr>
        </p:nvGraphicFramePr>
        <p:xfrm>
          <a:off x="2579297" y="986947"/>
          <a:ext cx="3598833" cy="2701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8833"/>
              </a:tblGrid>
              <a:tr h="6989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33" marR="91433" marT="45700" marB="45700"/>
                </a:tc>
              </a:tr>
              <a:tr h="40720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40720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 (after find)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Previous/Next (after find)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961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Min/Max</a:t>
                      </a:r>
                    </a:p>
                  </a:txBody>
                  <a:tcPr marL="91433" marR="91433" marT="45700" marB="45700"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12012"/>
              </p:ext>
            </p:extLst>
          </p:nvPr>
        </p:nvGraphicFramePr>
        <p:xfrm>
          <a:off x="6178131" y="985280"/>
          <a:ext cx="1574800" cy="270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4800"/>
              </a:tblGrid>
              <a:tr h="700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Sorted</a:t>
                      </a:r>
                    </a:p>
                    <a:p>
                      <a:pPr algn="ctr"/>
                      <a:r>
                        <a:rPr lang="en-US" sz="2000" dirty="0"/>
                        <a:t>Array</a:t>
                      </a:r>
                    </a:p>
                  </a:txBody>
                  <a:tcPr marL="91436" marR="91436" marT="45685" marB="45685"/>
                </a:tc>
              </a:tr>
              <a:tr h="4070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36" marR="91436" marT="45685" marB="45685"/>
                </a:tc>
              </a:tr>
              <a:tr h="4070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36" marR="91436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36" marR="91436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36" marR="91436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36" marR="91436" marT="45685" marB="45685"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56844"/>
              </p:ext>
            </p:extLst>
          </p:nvPr>
        </p:nvGraphicFramePr>
        <p:xfrm>
          <a:off x="7752931" y="985280"/>
          <a:ext cx="1574800" cy="270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4800"/>
              </a:tblGrid>
              <a:tr h="700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Sorted</a:t>
                      </a:r>
                    </a:p>
                    <a:p>
                      <a:pPr algn="ctr"/>
                      <a:r>
                        <a:rPr lang="en-US" sz="2000" dirty="0"/>
                        <a:t>Linked List</a:t>
                      </a:r>
                    </a:p>
                  </a:txBody>
                  <a:tcPr marL="91405" marR="91405" marT="45685" marB="45685"/>
                </a:tc>
              </a:tr>
              <a:tr h="4070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 marL="91405" marR="91405" marT="45685" marB="45685"/>
                </a:tc>
              </a:tr>
              <a:tr h="4070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 marL="91405" marR="91405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endParaRPr lang="en-US" sz="2000" dirty="0"/>
                    </a:p>
                  </a:txBody>
                  <a:tcPr marL="91405" marR="91405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05" marR="91405" marT="45685" marB="45685"/>
                </a:tc>
              </a:tr>
              <a:tr h="3961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 marL="91405" marR="91405" marT="45685" marB="45685"/>
                </a:tc>
              </a:tr>
            </a:tbl>
          </a:graphicData>
        </a:graphic>
      </p:graphicFrame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491706" y="4019909"/>
            <a:ext cx="11171207" cy="259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Can we make all operations </a:t>
            </a:r>
            <a:r>
              <a:rPr lang="en-US" sz="2800" kern="0" dirty="0">
                <a:solidFill>
                  <a:srgbClr val="C00000"/>
                </a:solidFill>
              </a:rPr>
              <a:t>O(</a:t>
            </a:r>
            <a:r>
              <a:rPr lang="en-US" sz="2800" kern="0" dirty="0" err="1">
                <a:solidFill>
                  <a:srgbClr val="C00000"/>
                </a:solidFill>
              </a:rPr>
              <a:t>logN</a:t>
            </a:r>
            <a:r>
              <a:rPr lang="en-US" sz="2800" kern="0" dirty="0">
                <a:solidFill>
                  <a:srgbClr val="C00000"/>
                </a:solidFill>
              </a:rPr>
              <a:t>)</a:t>
            </a:r>
            <a:r>
              <a:rPr lang="en-US" sz="2800" kern="0" dirty="0"/>
              <a:t>?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Yes: Use </a:t>
            </a:r>
            <a:r>
              <a:rPr lang="en-US" sz="2400" kern="0" dirty="0">
                <a:solidFill>
                  <a:schemeClr val="accent6"/>
                </a:solidFill>
              </a:rPr>
              <a:t>Search Trees</a:t>
            </a:r>
            <a:r>
              <a:rPr lang="en-US" sz="2400" kern="0" dirty="0"/>
              <a:t>: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CC3300"/>
                </a:solidFill>
              </a:rPr>
              <a:t>Binary Search Tree (BST)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CC3300"/>
                </a:solidFill>
              </a:rPr>
              <a:t>AVL Tree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CC3300"/>
                </a:solidFill>
              </a:rPr>
              <a:t>Splay Tree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CC3300"/>
                </a:solidFill>
              </a:rPr>
              <a:t>Red-Black Tree</a:t>
            </a:r>
          </a:p>
          <a:p>
            <a:pPr marL="838200" lvl="1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>
                <a:solidFill>
                  <a:srgbClr val="CC3300"/>
                </a:solidFill>
              </a:rPr>
              <a:t>B </a:t>
            </a:r>
            <a:r>
              <a:rPr lang="en-US" sz="2000">
                <a:solidFill>
                  <a:srgbClr val="CC3300"/>
                </a:solidFill>
              </a:rPr>
              <a:t>Tree </a:t>
            </a:r>
            <a:r>
              <a:rPr lang="en-US" sz="2000" smtClean="0">
                <a:solidFill>
                  <a:srgbClr val="CC3300"/>
                </a:solidFill>
              </a:rPr>
              <a:t>or </a:t>
            </a:r>
            <a:r>
              <a:rPr lang="en-US" sz="2000" dirty="0">
                <a:solidFill>
                  <a:srgbClr val="CC3300"/>
                </a:solidFill>
              </a:rPr>
              <a:t>B+ Tree</a:t>
            </a:r>
          </a:p>
        </p:txBody>
      </p:sp>
    </p:spTree>
    <p:extLst>
      <p:ext uri="{BB962C8B-B14F-4D97-AF65-F5344CB8AC3E}">
        <p14:creationId xmlns:p14="http://schemas.microsoft.com/office/powerpoint/2010/main" val="4123632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Set </a:t>
            </a:r>
            <a:r>
              <a:rPr lang="en-US" altLang="en-US" sz="3600" dirty="0"/>
              <a:t>ADT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2533" y="1776207"/>
            <a:ext cx="5689090" cy="10435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Here </a:t>
            </a:r>
            <a:r>
              <a:rPr lang="en-US" altLang="en-US" kern="0" dirty="0">
                <a:solidFill>
                  <a:srgbClr val="000000"/>
                </a:solidFill>
              </a:rPr>
              <a:t>is </a:t>
            </a:r>
            <a:r>
              <a:rPr lang="en-US" altLang="en-US" kern="0" dirty="0" smtClean="0">
                <a:solidFill>
                  <a:srgbClr val="000000"/>
                </a:solidFill>
              </a:rPr>
              <a:t>an </a:t>
            </a:r>
            <a:r>
              <a:rPr lang="en-US" altLang="en-US" kern="0" dirty="0" smtClean="0">
                <a:solidFill>
                  <a:srgbClr val="FF0000"/>
                </a:solidFill>
              </a:rPr>
              <a:t>ordered </a:t>
            </a:r>
            <a:r>
              <a:rPr lang="en-US" altLang="en-US" kern="0" dirty="0">
                <a:solidFill>
                  <a:srgbClr val="FF0000"/>
                </a:solidFill>
              </a:rPr>
              <a:t>set </a:t>
            </a:r>
            <a:r>
              <a:rPr lang="en-US" altLang="en-US" kern="0" dirty="0" smtClean="0">
                <a:solidFill>
                  <a:srgbClr val="000000"/>
                </a:solidFill>
              </a:rPr>
              <a:t>that contains the keys {1, 3, 4, 7, 9}</a:t>
            </a:r>
            <a:endParaRPr lang="en-US" altLang="en-US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1026543" y="3121772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325958" y="3725787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522257" y="372578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859478" y="372578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159365" y="3725788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900901" y="1315032"/>
            <a:ext cx="3082925" cy="5249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add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remove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contains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min</a:t>
            </a:r>
            <a:r>
              <a:rPr lang="en-US" kern="0" dirty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max</a:t>
            </a:r>
            <a:r>
              <a:rPr lang="en-US" kern="0" dirty="0"/>
              <a:t>()</a:t>
            </a:r>
            <a:endParaRPr lang="en-US" kern="0" dirty="0">
              <a:solidFill>
                <a:schemeClr val="accent2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previous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next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 smtClean="0"/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err="1" smtClean="0">
                <a:solidFill>
                  <a:srgbClr val="C00000"/>
                </a:solidFill>
              </a:rPr>
              <a:t>isEmpty</a:t>
            </a:r>
            <a:r>
              <a:rPr lang="en-US" kern="0" dirty="0" smtClean="0">
                <a:solidFill>
                  <a:srgbClr val="C00000"/>
                </a:solidFill>
              </a:rPr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>
                <a:solidFill>
                  <a:srgbClr val="C00000"/>
                </a:solidFill>
              </a:rPr>
              <a:t>s</a:t>
            </a:r>
            <a:r>
              <a:rPr lang="en-US" kern="0" dirty="0" smtClean="0">
                <a:solidFill>
                  <a:srgbClr val="C00000"/>
                </a:solidFill>
              </a:rPr>
              <a:t>ize()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clear()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iterator</a:t>
            </a:r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1190" y="853367"/>
            <a:ext cx="44678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Ordered Set </a:t>
            </a:r>
            <a:r>
              <a:rPr lang="en-US" sz="2400" dirty="0"/>
              <a:t>ADT Operations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13720" y="3725787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add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669612" y="160240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3969027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165326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502547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1802434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256789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886263" y="2401289"/>
            <a:ext cx="1196502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958779" y="1988962"/>
            <a:ext cx="105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dd(2)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 bwMode="auto">
          <a:xfrm>
            <a:off x="6355003" y="1583502"/>
            <a:ext cx="497685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0344531" y="2187516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6850717" y="218751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878051" y="2187516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8177938" y="218751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9632293" y="2187516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7514327" y="2187515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261215" y="4303046"/>
            <a:ext cx="497685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4250743" y="4907060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756929" y="490706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2784263" y="490706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2084150" y="4907061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538505" y="4907060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1420539" y="4907059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5417085" y="5027910"/>
            <a:ext cx="1196502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489601" y="4615583"/>
            <a:ext cx="105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dd(2)</a:t>
            </a:r>
            <a:endParaRPr lang="en-US" sz="2000" dirty="0"/>
          </a:p>
        </p:txBody>
      </p:sp>
      <p:sp>
        <p:nvSpPr>
          <p:cNvPr id="34" name="Oval 33"/>
          <p:cNvSpPr/>
          <p:nvPr/>
        </p:nvSpPr>
        <p:spPr bwMode="auto">
          <a:xfrm>
            <a:off x="6792598" y="4210123"/>
            <a:ext cx="497685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10782126" y="4814137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7288312" y="481413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9315646" y="481413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8615533" y="4814138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0069888" y="4814137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7951922" y="4814136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0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remove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195824" y="160240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495239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691538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28759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328646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783001" y="2206421"/>
            <a:ext cx="490537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2475" y="2401289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46053" y="1988962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remove(7)</a:t>
            </a:r>
            <a:endParaRPr lang="en-US" sz="2000" dirty="0"/>
          </a:p>
        </p:txBody>
      </p:sp>
      <p:sp>
        <p:nvSpPr>
          <p:cNvPr id="43" name="Oval 42"/>
          <p:cNvSpPr/>
          <p:nvPr/>
        </p:nvSpPr>
        <p:spPr bwMode="auto">
          <a:xfrm>
            <a:off x="7518987" y="1602406"/>
            <a:ext cx="3384802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0050483" y="2189017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8014701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9351922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651809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2839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contains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195824" y="160240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495239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691538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28759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328646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783001" y="2206421"/>
            <a:ext cx="490537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2475" y="2401289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46053" y="1988962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ontains(7)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92838" y="2189017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35439" y="4010927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434854" y="4614942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31153" y="461494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68374" y="461494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268261" y="4614943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722616" y="4614942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352090" y="4809810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85668" y="4397483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contains(5)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32453" y="4597538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8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min, max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195824" y="160240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495239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691538" y="2206421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28759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328646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783001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2475" y="2401289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46053" y="1988962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65" y="2189017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94254" y="4128284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493669" y="4732299"/>
            <a:ext cx="490537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89968" y="473229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027189" y="473229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327076" y="4732300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781431" y="4732299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410905" y="4927167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544483" y="4514840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max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210695" y="4727112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1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13" y="238126"/>
            <a:ext cx="11645661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previous, next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195824" y="160240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495239" y="220642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691538" y="220642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28759" y="2206421"/>
            <a:ext cx="492125" cy="50006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328646" y="220642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783001" y="2206421"/>
            <a:ext cx="490537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2475" y="2401289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46053" y="1988962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revious(7)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2265" y="2189017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94254" y="4128284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493669" y="4732299"/>
            <a:ext cx="490537" cy="50006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89968" y="473229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027189" y="473229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327076" y="4732300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781431" y="4732299"/>
            <a:ext cx="490537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410905" y="4927167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544483" y="4514840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ext(7)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210695" y="4727112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9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8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913" y="238126"/>
            <a:ext cx="11645661" cy="741363"/>
          </a:xfrm>
        </p:spPr>
        <p:txBody>
          <a:bodyPr/>
          <a:lstStyle/>
          <a:p>
            <a:r>
              <a:rPr lang="en-US" altLang="en-US" sz="3600" dirty="0" smtClean="0"/>
              <a:t>Ordered Set ADT operations: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, size, clear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194254" y="1217726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493669" y="182174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1689968" y="182174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027189" y="182174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327076" y="182174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781431" y="182174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0905" y="2016609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44483" y="1604282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isEmpty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0695" y="1804337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false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25242" y="3241567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424657" y="3845582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20956" y="384558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58177" y="384558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2258064" y="3845583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712419" y="3845582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341893" y="4040450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75471" y="3628123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141683" y="3840395"/>
            <a:ext cx="1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125242" y="5115378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4424657" y="5719393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1620956" y="5719393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958177" y="5719393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258064" y="571939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712419" y="5719393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5341893" y="5914261"/>
            <a:ext cx="1654807" cy="18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75471" y="5501934"/>
            <a:ext cx="151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clear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 bwMode="auto">
          <a:xfrm>
            <a:off x="7141683" y="5084257"/>
            <a:ext cx="4071668" cy="16355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15847</TotalTime>
  <Words>1060</Words>
  <Application>Microsoft Office PowerPoint</Application>
  <PresentationFormat>Widescreen</PresentationFormat>
  <Paragraphs>371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Comic Sans MS</vt:lpstr>
      <vt:lpstr>Courier New</vt:lpstr>
      <vt:lpstr>Times New Roman</vt:lpstr>
      <vt:lpstr>Blank Presentation</vt:lpstr>
      <vt:lpstr>Today’s Material</vt:lpstr>
      <vt:lpstr>Ordered Set ADT</vt:lpstr>
      <vt:lpstr>Ordered Set ADT</vt:lpstr>
      <vt:lpstr>Ordered Set ADT operations: add</vt:lpstr>
      <vt:lpstr>Ordered Set ADT operations: remove</vt:lpstr>
      <vt:lpstr>Ordered Set ADT operations: contains</vt:lpstr>
      <vt:lpstr>Ordered Set ADT operations: min, max</vt:lpstr>
      <vt:lpstr>Ordered Set ADT operations: previous, next</vt:lpstr>
      <vt:lpstr>Ordered Set ADT operations: isEmpty, size, clear</vt:lpstr>
      <vt:lpstr>Java Ordered Set Hierarchy</vt:lpstr>
      <vt:lpstr>Ordered Map/Dictionary ADT</vt:lpstr>
      <vt:lpstr>Ordered Map ADT operations: get</vt:lpstr>
      <vt:lpstr>Ordered Map ADT operations: put</vt:lpstr>
      <vt:lpstr>Ordered Map ADT operations: remove</vt:lpstr>
      <vt:lpstr>Ordered Map ADT operations: minKey, maxKey</vt:lpstr>
      <vt:lpstr>Ordered Map ADT operations: previous, next</vt:lpstr>
      <vt:lpstr>Ordered Map ADT operations: isEmpty, size, clear</vt:lpstr>
      <vt:lpstr>Java Ordered Map Hierarchy</vt:lpstr>
      <vt:lpstr>How to implement Ordered Set/Map ADTs?</vt:lpstr>
      <vt:lpstr>How to implement Ordered Set/Map ADTs?</vt:lpstr>
      <vt:lpstr>How to implement Ordered Set/Map ADTs?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587</cp:revision>
  <dcterms:created xsi:type="dcterms:W3CDTF">2020-11-16T14:31:24Z</dcterms:created>
  <dcterms:modified xsi:type="dcterms:W3CDTF">2023-09-05T01:35:49Z</dcterms:modified>
</cp:coreProperties>
</file>