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426" r:id="rId2"/>
    <p:sldId id="427" r:id="rId3"/>
    <p:sldId id="428" r:id="rId4"/>
    <p:sldId id="429" r:id="rId5"/>
    <p:sldId id="430" r:id="rId6"/>
    <p:sldId id="431" r:id="rId7"/>
    <p:sldId id="432" r:id="rId8"/>
    <p:sldId id="433" r:id="rId9"/>
    <p:sldId id="434" r:id="rId10"/>
    <p:sldId id="435" r:id="rId11"/>
    <p:sldId id="438" r:id="rId12"/>
    <p:sldId id="439" r:id="rId13"/>
    <p:sldId id="440" r:id="rId14"/>
    <p:sldId id="441" r:id="rId15"/>
    <p:sldId id="442" r:id="rId16"/>
    <p:sldId id="443" r:id="rId17"/>
    <p:sldId id="444" r:id="rId18"/>
    <p:sldId id="445" r:id="rId19"/>
    <p:sldId id="446" r:id="rId20"/>
    <p:sldId id="447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748" autoAdjust="0"/>
    <p:restoredTop sz="95400" autoAdjust="0"/>
  </p:normalViewPr>
  <p:slideViewPr>
    <p:cSldViewPr snapToGrid="0">
      <p:cViewPr varScale="1">
        <p:scale>
          <a:sx n="89" d="100"/>
          <a:sy n="89" d="100"/>
        </p:scale>
        <p:origin x="5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xmlns="" id="{E478CE9F-FCF8-41BE-BCDF-25622BB5844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D154772A-912A-4C3E-9956-BDCB36B550F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42928603-CA59-4E80-B400-897CC2CCD4A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77FB87-3ECF-41EA-B2DF-595821437FB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68696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xmlns="" id="{EE55FFBC-AF58-4CE3-BE8D-0BB9BF998AA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F33E0CD8-9B39-4213-8518-C52BAB99756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B088ABB6-715F-4E91-BB7C-04E8CB0176D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EEF1C4-1A64-4BE9-9553-8A680BDE8AD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63449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0451" y="141288"/>
            <a:ext cx="2597149" cy="59547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2651" y="141288"/>
            <a:ext cx="7594600" cy="59547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xmlns="" id="{487934CC-10AF-475E-9382-9BE723CD627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76159187-C7D1-48AA-AB62-5C60E55A8CA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4CA2FC11-9D3D-40DA-8CF9-8606DDD6776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6D5C97-98B6-4511-95DA-5A790D2D76E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92255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xmlns="" id="{E9D8FC63-5957-495B-AB21-AEB88D14E9F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8C8F2179-8AD5-4D25-8178-A04A789C848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2F2E59F7-4DD2-4A1B-AFC2-DA8D0B9867C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A2021A-CF8F-4438-BC6D-96A5E5E99E9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74582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xmlns="" id="{228A0E92-2DE0-4D7F-8C2B-87A147726EC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06F9C0D0-3453-4B1E-8280-2875FA67DAC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67663CE4-BB53-438C-8DB5-B69C92C5563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624A63-21F9-4F9B-AC82-4EC3FFED294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5456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949326"/>
            <a:ext cx="5080000" cy="5146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949326"/>
            <a:ext cx="5080000" cy="5146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5E213B4C-0915-499A-9E71-98F0BB06691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FA89E0CF-1C47-4AAC-9CBF-028AB72E98C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F147076A-1EC8-427C-8422-6B4B6E7C794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692DD0-6D6D-469C-BB1D-1612F118B45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8393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xmlns="" id="{B89CFFA5-D334-4B1D-92CE-9A1968AEAC3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xmlns="" id="{D3735A80-CFCB-46E3-B0EB-424EDB5F668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xmlns="" id="{AA753FA5-9916-4825-B121-352DCAB36C2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CB268C-17CE-4317-83EB-3C14BE1C322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28920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xmlns="" id="{C7E1CDC0-CE22-42F6-BBFC-C4B7D05E997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xmlns="" id="{2EFA1096-C689-4404-B320-F748CDBF899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xmlns="" id="{172C32F9-FBD1-4C83-87F7-E866B96D19E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446206-5067-4271-90F5-ABD53393AD6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91470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xmlns="" id="{1EF20787-0CA8-4F8C-B9F8-E22FA12DBF2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xmlns="" id="{D1341BE5-F5D1-4EC9-A825-936CE2C5E0E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xmlns="" id="{8641BAD9-F994-4882-902D-F91C3AA0AC6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730192-98A9-4E98-AE46-899CD65F590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62323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E83A6D5B-A344-4007-8B51-095F1CCCC1E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EF9EAC73-3015-4C3A-AF10-01DD468A5DC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99EC6758-8282-4520-ADDA-31B1488C39D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ADAB4F-2D47-4C13-AA13-8EAC4F83BC1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31705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3EF78A9E-53C4-4C4D-823F-B13809120B1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E1581D23-A874-43BE-A76F-7E44F409F58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A02BBD43-9998-49E7-893F-ADB200937D7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9B61DC-17F3-4A1B-AAB2-FE7F271DF54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26352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xmlns="" id="{83D015AE-701E-4F78-9351-7817563846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82651" y="141288"/>
            <a:ext cx="10363200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xmlns="" id="{9CAFDCF8-DA89-4176-BD45-32EF3D5D2B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949326"/>
            <a:ext cx="10363200" cy="514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xmlns="" id="{2BDA23E6-862C-4D3C-9F78-5FCBFFAE757B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xmlns="" id="{4AB6001C-2171-4E81-B610-D9844809EAA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9718" y="6248400"/>
            <a:ext cx="500803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xmlns="" id="{14CD32D0-71F5-4F9C-BD8B-1A69173AE623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F148F986-2530-4EE6-9EAF-DD2B8D2138A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37725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rgbClr val="CC3300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3399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>
          <a:xfrm>
            <a:off x="1862138" y="236539"/>
            <a:ext cx="8191500" cy="769937"/>
          </a:xfrm>
        </p:spPr>
        <p:txBody>
          <a:bodyPr/>
          <a:lstStyle/>
          <a:p>
            <a:r>
              <a:rPr lang="en-US" altLang="en-US" sz="3600" dirty="0"/>
              <a:t>Today’s </a:t>
            </a:r>
            <a:r>
              <a:rPr lang="en-US" altLang="en-US" sz="3600" dirty="0" smtClean="0"/>
              <a:t>Material</a:t>
            </a:r>
            <a:endParaRPr lang="en-US" altLang="en-US" sz="3600" dirty="0"/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2860" y="1093789"/>
            <a:ext cx="11024559" cy="5183187"/>
          </a:xfrm>
        </p:spPr>
        <p:txBody>
          <a:bodyPr/>
          <a:lstStyle/>
          <a:p>
            <a:r>
              <a:rPr lang="en-US" altLang="en-US" dirty="0" smtClean="0"/>
              <a:t>Binary Search Trees</a:t>
            </a:r>
          </a:p>
          <a:p>
            <a:pPr lvl="1"/>
            <a:r>
              <a:rPr lang="en-US" altLang="en-US" dirty="0" smtClean="0"/>
              <a:t>Definition</a:t>
            </a:r>
          </a:p>
          <a:p>
            <a:pPr lvl="1"/>
            <a:r>
              <a:rPr lang="en-US" altLang="en-US" dirty="0" smtClean="0"/>
              <a:t>Implementation</a:t>
            </a:r>
          </a:p>
          <a:p>
            <a:endParaRPr lang="en-US" altLang="en-US" dirty="0"/>
          </a:p>
          <a:p>
            <a:r>
              <a:rPr lang="en-US" altLang="en-US" dirty="0" smtClean="0"/>
              <a:t>Visualization</a:t>
            </a:r>
          </a:p>
          <a:p>
            <a:pPr lvl="1"/>
            <a:r>
              <a:rPr lang="en-US" altLang="en-US" dirty="0">
                <a:solidFill>
                  <a:schemeClr val="accent6"/>
                </a:solidFill>
              </a:rPr>
              <a:t>https://www.cs.usfca.edu/~galles/visualization/BST.html</a:t>
            </a:r>
            <a:endParaRPr lang="en-US" altLang="en-US" dirty="0" smtClean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20992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1800226" y="141288"/>
            <a:ext cx="8723313" cy="698500"/>
          </a:xfrm>
        </p:spPr>
        <p:txBody>
          <a:bodyPr/>
          <a:lstStyle/>
          <a:p>
            <a:r>
              <a:rPr lang="en-US" altLang="en-US" sz="3600" dirty="0" smtClean="0"/>
              <a:t>BST Operations – insert(</a:t>
            </a:r>
            <a:r>
              <a:rPr lang="en-US" altLang="en-US" sz="3600" dirty="0" err="1" smtClean="0"/>
              <a:t>int</a:t>
            </a:r>
            <a:r>
              <a:rPr lang="en-US" altLang="en-US" sz="3600" dirty="0" smtClean="0"/>
              <a:t> key)</a:t>
            </a:r>
          </a:p>
        </p:txBody>
      </p:sp>
      <p:sp>
        <p:nvSpPr>
          <p:cNvPr id="7" name="Rectangle 19"/>
          <p:cNvSpPr>
            <a:spLocks noChangeArrowheads="1"/>
          </p:cNvSpPr>
          <p:nvPr/>
        </p:nvSpPr>
        <p:spPr bwMode="auto">
          <a:xfrm>
            <a:off x="1846262" y="914400"/>
            <a:ext cx="9083405" cy="5391509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533400" indent="-533400">
              <a:spcBef>
                <a:spcPct val="20000"/>
              </a:spcBef>
              <a:defRPr/>
            </a:pPr>
            <a:r>
              <a:rPr lang="en-US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nsert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key){</a:t>
            </a:r>
          </a:p>
          <a:p>
            <a:pPr marL="533400" indent="-533400">
              <a:spcBef>
                <a:spcPct val="20000"/>
              </a:spcBef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BSTNode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pp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null;  </a:t>
            </a:r>
            <a:r>
              <a:rPr lang="en-US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/* pp is the parent of p */</a:t>
            </a:r>
          </a:p>
          <a:p>
            <a:pPr marL="533400" indent="-533400">
              <a:spcBef>
                <a:spcPct val="20000"/>
              </a:spcBef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BSTNode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p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= root;   </a:t>
            </a:r>
            <a:r>
              <a:rPr lang="en-US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/* Start at the root and go down */</a:t>
            </a:r>
          </a:p>
          <a:p>
            <a:pPr marL="533400" indent="-533400">
              <a:spcBef>
                <a:spcPct val="20000"/>
              </a:spcBef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while (p !=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null){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533400" indent="-533400">
              <a:spcBef>
                <a:spcPct val="20000"/>
              </a:spcBef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pp = p;</a:t>
            </a:r>
          </a:p>
          <a:p>
            <a:pPr marL="533400" indent="-533400">
              <a:spcBef>
                <a:spcPct val="20000"/>
              </a:spcBef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if (key ==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p.key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      return;  </a:t>
            </a:r>
            <a:r>
              <a:rPr lang="en-US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/* Already exists */</a:t>
            </a:r>
          </a:p>
          <a:p>
            <a:pPr marL="533400" indent="-533400">
              <a:spcBef>
                <a:spcPct val="20000"/>
              </a:spcBef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else if (key &lt;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p.key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  p =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p.left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533400" indent="-533400">
              <a:spcBef>
                <a:spcPct val="20000"/>
              </a:spcBef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else </a:t>
            </a:r>
            <a:r>
              <a:rPr lang="en-US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/* key &gt; </a:t>
            </a:r>
            <a:r>
              <a:rPr lang="en-US" b="1" dirty="0" err="1" smtClean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p.key</a:t>
            </a:r>
            <a:r>
              <a:rPr lang="en-US" b="1" dirty="0" smtClean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*/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p =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p.right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533400" indent="-533400">
              <a:spcBef>
                <a:spcPct val="20000"/>
              </a:spcBef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} /* end-while */</a:t>
            </a:r>
          </a:p>
          <a:p>
            <a:pPr marL="533400" indent="-533400">
              <a:spcBef>
                <a:spcPct val="20000"/>
              </a:spcBef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</a:t>
            </a:r>
          </a:p>
          <a:p>
            <a:pPr marL="533400" indent="-533400">
              <a:spcBef>
                <a:spcPct val="20000"/>
              </a:spcBef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BSTNode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z = new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BSTNode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(key); </a:t>
            </a:r>
            <a:r>
              <a:rPr lang="en-US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/* New node to store the key */</a:t>
            </a:r>
          </a:p>
          <a:p>
            <a:pPr marL="533400" indent="-533400">
              <a:spcBef>
                <a:spcPct val="20000"/>
              </a:spcBef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533400" indent="-533400">
              <a:spcBef>
                <a:spcPct val="20000"/>
              </a:spcBef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if (root ==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null)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root = z; </a:t>
            </a:r>
            <a:r>
              <a:rPr lang="en-US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/* Inserting into empty tree */</a:t>
            </a:r>
          </a:p>
          <a:p>
            <a:pPr marL="533400" indent="-533400">
              <a:spcBef>
                <a:spcPct val="20000"/>
              </a:spcBef>
              <a:defRPr/>
            </a:pPr>
            <a:r>
              <a:rPr lang="en-US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else if (key &lt;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pp.key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pp.left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= z;</a:t>
            </a:r>
          </a:p>
          <a:p>
            <a:pPr marL="533400" indent="-533400">
              <a:spcBef>
                <a:spcPct val="20000"/>
              </a:spcBef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else                 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pp.right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= z;</a:t>
            </a:r>
          </a:p>
          <a:p>
            <a:pPr marL="533400" indent="-533400">
              <a:spcBef>
                <a:spcPct val="20000"/>
              </a:spcBef>
              <a:defRPr/>
            </a:pPr>
            <a:r>
              <a:rPr lang="en-US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} //end-Insert</a:t>
            </a:r>
          </a:p>
        </p:txBody>
      </p:sp>
    </p:spTree>
    <p:extLst>
      <p:ext uri="{BB962C8B-B14F-4D97-AF65-F5344CB8AC3E}">
        <p14:creationId xmlns:p14="http://schemas.microsoft.com/office/powerpoint/2010/main" val="51621989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800226" y="141288"/>
            <a:ext cx="8723313" cy="698500"/>
          </a:xfrm>
        </p:spPr>
        <p:txBody>
          <a:bodyPr/>
          <a:lstStyle/>
          <a:p>
            <a:r>
              <a:rPr lang="en-US" altLang="en-US" sz="3600" dirty="0"/>
              <a:t>BST </a:t>
            </a:r>
            <a:r>
              <a:rPr lang="en-US" altLang="en-US" sz="3600" dirty="0" smtClean="0"/>
              <a:t>Operations: delete(</a:t>
            </a:r>
            <a:r>
              <a:rPr lang="en-US" altLang="en-US" sz="3600" dirty="0" err="1" smtClean="0"/>
              <a:t>int</a:t>
            </a:r>
            <a:r>
              <a:rPr lang="en-US" altLang="en-US" sz="3600" dirty="0" smtClean="0"/>
              <a:t> </a:t>
            </a:r>
            <a:r>
              <a:rPr lang="en-US" altLang="en-US" sz="3600" dirty="0"/>
              <a:t>key)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1235" y="1383925"/>
            <a:ext cx="7856570" cy="4637088"/>
          </a:xfrm>
          <a:noFill/>
        </p:spPr>
        <p:txBody>
          <a:bodyPr/>
          <a:lstStyle/>
          <a:p>
            <a:pPr marL="533400" indent="-533400"/>
            <a:r>
              <a:rPr lang="en-US" altLang="en-US" dirty="0"/>
              <a:t>Delete is a bit trickier. 3 cases exist</a:t>
            </a:r>
          </a:p>
          <a:p>
            <a:pPr marL="914400" lvl="1" indent="-457200">
              <a:buFontTx/>
              <a:buAutoNum type="arabicPeriod"/>
            </a:pPr>
            <a:r>
              <a:rPr lang="en-US" altLang="en-US" dirty="0"/>
              <a:t>Node to be deleted has no children (leaf node)</a:t>
            </a:r>
          </a:p>
          <a:p>
            <a:pPr marL="1295400" lvl="2" indent="-381000">
              <a:buFontTx/>
              <a:buChar char="–"/>
            </a:pPr>
            <a:r>
              <a:rPr lang="en-US" altLang="en-US" dirty="0"/>
              <a:t>Delete 9</a:t>
            </a:r>
          </a:p>
          <a:p>
            <a:pPr marL="1295400" lvl="2" indent="-381000">
              <a:buFontTx/>
              <a:buChar char="–"/>
            </a:pPr>
            <a:endParaRPr lang="en-US" altLang="en-US" dirty="0"/>
          </a:p>
          <a:p>
            <a:pPr marL="914400" lvl="1" indent="-457200">
              <a:buFontTx/>
              <a:buAutoNum type="arabicPeriod"/>
            </a:pPr>
            <a:r>
              <a:rPr lang="en-US" altLang="en-US" dirty="0"/>
              <a:t>Node to be deleted has a single child</a:t>
            </a:r>
          </a:p>
          <a:p>
            <a:pPr marL="1295400" lvl="2" indent="-381000">
              <a:buFontTx/>
              <a:buChar char="–"/>
            </a:pPr>
            <a:r>
              <a:rPr lang="en-US" altLang="en-US" dirty="0"/>
              <a:t>Delete 7</a:t>
            </a:r>
          </a:p>
          <a:p>
            <a:pPr marL="1295400" lvl="2" indent="-381000">
              <a:buFontTx/>
              <a:buChar char="–"/>
            </a:pPr>
            <a:endParaRPr lang="en-US" altLang="en-US" dirty="0"/>
          </a:p>
          <a:p>
            <a:pPr marL="914400" lvl="1" indent="-457200">
              <a:buFontTx/>
              <a:buAutoNum type="arabicPeriod"/>
            </a:pPr>
            <a:r>
              <a:rPr lang="en-US" altLang="en-US" dirty="0"/>
              <a:t>Node to be deleted has 2 children</a:t>
            </a:r>
          </a:p>
          <a:p>
            <a:pPr marL="1295400" lvl="2" indent="-381000">
              <a:buFontTx/>
              <a:buChar char="–"/>
            </a:pPr>
            <a:r>
              <a:rPr lang="en-US" altLang="en-US" dirty="0"/>
              <a:t>Delete 6</a:t>
            </a:r>
          </a:p>
        </p:txBody>
      </p:sp>
      <p:sp>
        <p:nvSpPr>
          <p:cNvPr id="15364" name="Text Box 30"/>
          <p:cNvSpPr txBox="1">
            <a:spLocks noChangeArrowheads="1"/>
          </p:cNvSpPr>
          <p:nvPr/>
        </p:nvSpPr>
        <p:spPr bwMode="auto">
          <a:xfrm>
            <a:off x="9637205" y="1462507"/>
            <a:ext cx="6016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</a:rPr>
              <a:t>Root</a:t>
            </a:r>
          </a:p>
        </p:txBody>
      </p:sp>
      <p:sp>
        <p:nvSpPr>
          <p:cNvPr id="11270" name="Oval 31"/>
          <p:cNvSpPr>
            <a:spLocks noChangeArrowheads="1"/>
          </p:cNvSpPr>
          <p:nvPr/>
        </p:nvSpPr>
        <p:spPr bwMode="auto">
          <a:xfrm>
            <a:off x="9470518" y="2078458"/>
            <a:ext cx="542925" cy="319087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dirty="0"/>
              <a:t>15</a:t>
            </a:r>
          </a:p>
        </p:txBody>
      </p:sp>
      <p:sp>
        <p:nvSpPr>
          <p:cNvPr id="11271" name="Oval 32"/>
          <p:cNvSpPr>
            <a:spLocks noChangeArrowheads="1"/>
          </p:cNvSpPr>
          <p:nvPr/>
        </p:nvSpPr>
        <p:spPr bwMode="auto">
          <a:xfrm>
            <a:off x="8713279" y="2754733"/>
            <a:ext cx="541338" cy="319087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/>
              <a:t>6</a:t>
            </a:r>
          </a:p>
        </p:txBody>
      </p:sp>
      <p:sp>
        <p:nvSpPr>
          <p:cNvPr id="11272" name="Oval 33"/>
          <p:cNvSpPr>
            <a:spLocks noChangeArrowheads="1"/>
          </p:cNvSpPr>
          <p:nvPr/>
        </p:nvSpPr>
        <p:spPr bwMode="auto">
          <a:xfrm>
            <a:off x="10088054" y="2738858"/>
            <a:ext cx="541338" cy="319087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dirty="0"/>
              <a:t>18</a:t>
            </a:r>
          </a:p>
        </p:txBody>
      </p:sp>
      <p:sp>
        <p:nvSpPr>
          <p:cNvPr id="11273" name="Oval 34"/>
          <p:cNvSpPr>
            <a:spLocks noChangeArrowheads="1"/>
          </p:cNvSpPr>
          <p:nvPr/>
        </p:nvSpPr>
        <p:spPr bwMode="auto">
          <a:xfrm>
            <a:off x="10802429" y="3443707"/>
            <a:ext cx="541338" cy="317500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dirty="0"/>
              <a:t>30</a:t>
            </a:r>
          </a:p>
        </p:txBody>
      </p:sp>
      <p:sp>
        <p:nvSpPr>
          <p:cNvPr id="15369" name="Line 35"/>
          <p:cNvSpPr>
            <a:spLocks noChangeShapeType="1"/>
          </p:cNvSpPr>
          <p:nvPr/>
        </p:nvSpPr>
        <p:spPr bwMode="auto">
          <a:xfrm flipH="1">
            <a:off x="9064117" y="2351507"/>
            <a:ext cx="482600" cy="431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70" name="Line 36"/>
          <p:cNvSpPr>
            <a:spLocks noChangeShapeType="1"/>
          </p:cNvSpPr>
          <p:nvPr/>
        </p:nvSpPr>
        <p:spPr bwMode="auto">
          <a:xfrm>
            <a:off x="9883267" y="2389607"/>
            <a:ext cx="374650" cy="3667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71" name="Line 37"/>
          <p:cNvSpPr>
            <a:spLocks noChangeShapeType="1"/>
          </p:cNvSpPr>
          <p:nvPr/>
        </p:nvSpPr>
        <p:spPr bwMode="auto">
          <a:xfrm>
            <a:off x="10491279" y="3045244"/>
            <a:ext cx="457200" cy="4143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72" name="Line 38"/>
          <p:cNvSpPr>
            <a:spLocks noChangeShapeType="1"/>
          </p:cNvSpPr>
          <p:nvPr/>
        </p:nvSpPr>
        <p:spPr bwMode="auto">
          <a:xfrm flipH="1">
            <a:off x="9780079" y="1853033"/>
            <a:ext cx="133350" cy="2238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8" name="Oval 39"/>
          <p:cNvSpPr>
            <a:spLocks noChangeArrowheads="1"/>
          </p:cNvSpPr>
          <p:nvPr/>
        </p:nvSpPr>
        <p:spPr bwMode="auto">
          <a:xfrm>
            <a:off x="8084629" y="3470694"/>
            <a:ext cx="541338" cy="317500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/>
              <a:t>3</a:t>
            </a:r>
          </a:p>
        </p:txBody>
      </p:sp>
      <p:sp>
        <p:nvSpPr>
          <p:cNvPr id="15374" name="Line 40"/>
          <p:cNvSpPr>
            <a:spLocks noChangeShapeType="1"/>
          </p:cNvSpPr>
          <p:nvPr/>
        </p:nvSpPr>
        <p:spPr bwMode="auto">
          <a:xfrm flipH="1">
            <a:off x="8406892" y="3073819"/>
            <a:ext cx="482600" cy="4333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80" name="Oval 41"/>
          <p:cNvSpPr>
            <a:spLocks noChangeArrowheads="1"/>
          </p:cNvSpPr>
          <p:nvPr/>
        </p:nvSpPr>
        <p:spPr bwMode="auto">
          <a:xfrm>
            <a:off x="9316529" y="3454819"/>
            <a:ext cx="541338" cy="319088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/>
              <a:t>7</a:t>
            </a:r>
          </a:p>
        </p:txBody>
      </p:sp>
      <p:sp>
        <p:nvSpPr>
          <p:cNvPr id="15376" name="Line 42"/>
          <p:cNvSpPr>
            <a:spLocks noChangeShapeType="1"/>
          </p:cNvSpPr>
          <p:nvPr/>
        </p:nvSpPr>
        <p:spPr bwMode="auto">
          <a:xfrm>
            <a:off x="9130793" y="3048419"/>
            <a:ext cx="407987" cy="4206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82" name="Oval 43"/>
          <p:cNvSpPr>
            <a:spLocks noChangeArrowheads="1"/>
          </p:cNvSpPr>
          <p:nvPr/>
        </p:nvSpPr>
        <p:spPr bwMode="auto">
          <a:xfrm>
            <a:off x="7424229" y="4002507"/>
            <a:ext cx="541338" cy="317500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/>
              <a:t>2</a:t>
            </a:r>
          </a:p>
        </p:txBody>
      </p:sp>
      <p:sp>
        <p:nvSpPr>
          <p:cNvPr id="11283" name="Oval 44"/>
          <p:cNvSpPr>
            <a:spLocks noChangeArrowheads="1"/>
          </p:cNvSpPr>
          <p:nvPr/>
        </p:nvSpPr>
        <p:spPr bwMode="auto">
          <a:xfrm>
            <a:off x="8411654" y="4010444"/>
            <a:ext cx="541338" cy="319088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dirty="0"/>
              <a:t>4</a:t>
            </a:r>
          </a:p>
        </p:txBody>
      </p:sp>
      <p:sp>
        <p:nvSpPr>
          <p:cNvPr id="11284" name="Oval 45"/>
          <p:cNvSpPr>
            <a:spLocks noChangeArrowheads="1"/>
          </p:cNvSpPr>
          <p:nvPr/>
        </p:nvSpPr>
        <p:spPr bwMode="auto">
          <a:xfrm>
            <a:off x="9786429" y="3950120"/>
            <a:ext cx="541338" cy="320675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/>
              <a:t>13</a:t>
            </a:r>
          </a:p>
        </p:txBody>
      </p:sp>
      <p:sp>
        <p:nvSpPr>
          <p:cNvPr id="11285" name="Oval 46"/>
          <p:cNvSpPr>
            <a:spLocks noChangeArrowheads="1"/>
          </p:cNvSpPr>
          <p:nvPr/>
        </p:nvSpPr>
        <p:spPr bwMode="auto">
          <a:xfrm>
            <a:off x="9159368" y="4334294"/>
            <a:ext cx="541337" cy="319088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/>
              <a:t>9</a:t>
            </a:r>
          </a:p>
        </p:txBody>
      </p:sp>
      <p:sp>
        <p:nvSpPr>
          <p:cNvPr id="15381" name="Line 47"/>
          <p:cNvSpPr>
            <a:spLocks noChangeShapeType="1"/>
          </p:cNvSpPr>
          <p:nvPr/>
        </p:nvSpPr>
        <p:spPr bwMode="auto">
          <a:xfrm flipH="1">
            <a:off x="7841743" y="3729457"/>
            <a:ext cx="300037" cy="2984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82" name="Line 48"/>
          <p:cNvSpPr>
            <a:spLocks noChangeShapeType="1"/>
          </p:cNvSpPr>
          <p:nvPr/>
        </p:nvSpPr>
        <p:spPr bwMode="auto">
          <a:xfrm>
            <a:off x="8443404" y="3767557"/>
            <a:ext cx="192088" cy="2714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83" name="Line 49"/>
          <p:cNvSpPr>
            <a:spLocks noChangeShapeType="1"/>
          </p:cNvSpPr>
          <p:nvPr/>
        </p:nvSpPr>
        <p:spPr bwMode="auto">
          <a:xfrm>
            <a:off x="9802305" y="3702469"/>
            <a:ext cx="277813" cy="2603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84" name="Line 50"/>
          <p:cNvSpPr>
            <a:spLocks noChangeShapeType="1"/>
          </p:cNvSpPr>
          <p:nvPr/>
        </p:nvSpPr>
        <p:spPr bwMode="auto">
          <a:xfrm flipH="1">
            <a:off x="9634029" y="4224757"/>
            <a:ext cx="228600" cy="177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90" name="Oval 51"/>
          <p:cNvSpPr>
            <a:spLocks noChangeArrowheads="1"/>
          </p:cNvSpPr>
          <p:nvPr/>
        </p:nvSpPr>
        <p:spPr bwMode="auto">
          <a:xfrm>
            <a:off x="10386505" y="4305719"/>
            <a:ext cx="542925" cy="319088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/>
              <a:t>14</a:t>
            </a:r>
          </a:p>
        </p:txBody>
      </p:sp>
      <p:sp>
        <p:nvSpPr>
          <p:cNvPr id="15386" name="Line 52"/>
          <p:cNvSpPr>
            <a:spLocks noChangeShapeType="1"/>
          </p:cNvSpPr>
          <p:nvPr/>
        </p:nvSpPr>
        <p:spPr bwMode="auto">
          <a:xfrm>
            <a:off x="10299192" y="4164433"/>
            <a:ext cx="228600" cy="1809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0855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800226" y="141288"/>
            <a:ext cx="8723313" cy="698500"/>
          </a:xfrm>
        </p:spPr>
        <p:txBody>
          <a:bodyPr/>
          <a:lstStyle/>
          <a:p>
            <a:r>
              <a:rPr lang="en-US" altLang="en-US" sz="3600" dirty="0"/>
              <a:t>Deletion: Case </a:t>
            </a:r>
            <a:r>
              <a:rPr lang="en-US" altLang="en-US" sz="3600" dirty="0" smtClean="0"/>
              <a:t>1 - Deleting </a:t>
            </a:r>
            <a:r>
              <a:rPr lang="en-US" altLang="en-US" sz="3600" dirty="0"/>
              <a:t>a leaf Node</a:t>
            </a:r>
          </a:p>
        </p:txBody>
      </p:sp>
      <p:sp>
        <p:nvSpPr>
          <p:cNvPr id="12292" name="Text Box 30"/>
          <p:cNvSpPr txBox="1">
            <a:spLocks noChangeArrowheads="1"/>
          </p:cNvSpPr>
          <p:nvPr/>
        </p:nvSpPr>
        <p:spPr bwMode="auto">
          <a:xfrm>
            <a:off x="1890714" y="4889501"/>
            <a:ext cx="406713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/>
              <a:t>Deleting 9: Simply remove the node </a:t>
            </a:r>
          </a:p>
          <a:p>
            <a:pPr>
              <a:defRPr/>
            </a:pPr>
            <a:r>
              <a:rPr lang="en-US"/>
              <a:t>and adjust the pointers</a:t>
            </a:r>
          </a:p>
        </p:txBody>
      </p:sp>
      <p:sp>
        <p:nvSpPr>
          <p:cNvPr id="16388" name="Text Box 6"/>
          <p:cNvSpPr txBox="1">
            <a:spLocks noChangeArrowheads="1"/>
          </p:cNvSpPr>
          <p:nvPr/>
        </p:nvSpPr>
        <p:spPr bwMode="auto">
          <a:xfrm>
            <a:off x="4062413" y="1393825"/>
            <a:ext cx="6016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Times New Roman" panose="02020603050405020304" pitchFamily="18" charset="0"/>
              </a:rPr>
              <a:t>Root</a:t>
            </a:r>
          </a:p>
        </p:txBody>
      </p:sp>
      <p:sp>
        <p:nvSpPr>
          <p:cNvPr id="12294" name="Oval 7"/>
          <p:cNvSpPr>
            <a:spLocks noChangeArrowheads="1"/>
          </p:cNvSpPr>
          <p:nvPr/>
        </p:nvSpPr>
        <p:spPr bwMode="auto">
          <a:xfrm>
            <a:off x="3902075" y="2001839"/>
            <a:ext cx="520700" cy="314325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/>
              <a:t>15</a:t>
            </a:r>
          </a:p>
        </p:txBody>
      </p:sp>
      <p:sp>
        <p:nvSpPr>
          <p:cNvPr id="12295" name="Oval 8"/>
          <p:cNvSpPr>
            <a:spLocks noChangeArrowheads="1"/>
          </p:cNvSpPr>
          <p:nvPr/>
        </p:nvSpPr>
        <p:spPr bwMode="auto">
          <a:xfrm>
            <a:off x="3175001" y="2668589"/>
            <a:ext cx="519113" cy="314325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/>
              <a:t>6</a:t>
            </a:r>
          </a:p>
        </p:txBody>
      </p:sp>
      <p:sp>
        <p:nvSpPr>
          <p:cNvPr id="12296" name="Oval 9"/>
          <p:cNvSpPr>
            <a:spLocks noChangeArrowheads="1"/>
          </p:cNvSpPr>
          <p:nvPr/>
        </p:nvSpPr>
        <p:spPr bwMode="auto">
          <a:xfrm>
            <a:off x="4494213" y="2652714"/>
            <a:ext cx="520700" cy="314325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/>
              <a:t>18</a:t>
            </a:r>
          </a:p>
        </p:txBody>
      </p:sp>
      <p:sp>
        <p:nvSpPr>
          <p:cNvPr id="12297" name="Oval 10"/>
          <p:cNvSpPr>
            <a:spLocks noChangeArrowheads="1"/>
          </p:cNvSpPr>
          <p:nvPr/>
        </p:nvSpPr>
        <p:spPr bwMode="auto">
          <a:xfrm>
            <a:off x="5181601" y="3348039"/>
            <a:ext cx="519113" cy="312737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/>
              <a:t>30</a:t>
            </a:r>
          </a:p>
        </p:txBody>
      </p:sp>
      <p:sp>
        <p:nvSpPr>
          <p:cNvPr id="16393" name="Line 11"/>
          <p:cNvSpPr>
            <a:spLocks noChangeShapeType="1"/>
          </p:cNvSpPr>
          <p:nvPr/>
        </p:nvSpPr>
        <p:spPr bwMode="auto">
          <a:xfrm flipH="1">
            <a:off x="3511550" y="2270125"/>
            <a:ext cx="463550" cy="4254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4" name="Line 12"/>
          <p:cNvSpPr>
            <a:spLocks noChangeShapeType="1"/>
          </p:cNvSpPr>
          <p:nvPr/>
        </p:nvSpPr>
        <p:spPr bwMode="auto">
          <a:xfrm>
            <a:off x="4298951" y="2308225"/>
            <a:ext cx="358775" cy="3619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5" name="Line 13"/>
          <p:cNvSpPr>
            <a:spLocks noChangeShapeType="1"/>
          </p:cNvSpPr>
          <p:nvPr/>
        </p:nvSpPr>
        <p:spPr bwMode="auto">
          <a:xfrm>
            <a:off x="4881564" y="2954339"/>
            <a:ext cx="439737" cy="4079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6" name="Line 14"/>
          <p:cNvSpPr>
            <a:spLocks noChangeShapeType="1"/>
          </p:cNvSpPr>
          <p:nvPr/>
        </p:nvSpPr>
        <p:spPr bwMode="auto">
          <a:xfrm flipH="1">
            <a:off x="4198939" y="1779588"/>
            <a:ext cx="128587" cy="2206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2" name="Oval 15"/>
          <p:cNvSpPr>
            <a:spLocks noChangeArrowheads="1"/>
          </p:cNvSpPr>
          <p:nvPr/>
        </p:nvSpPr>
        <p:spPr bwMode="auto">
          <a:xfrm>
            <a:off x="2570163" y="3373439"/>
            <a:ext cx="520700" cy="314325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/>
              <a:t>3</a:t>
            </a:r>
          </a:p>
        </p:txBody>
      </p:sp>
      <p:sp>
        <p:nvSpPr>
          <p:cNvPr id="16398" name="Line 16"/>
          <p:cNvSpPr>
            <a:spLocks noChangeShapeType="1"/>
          </p:cNvSpPr>
          <p:nvPr/>
        </p:nvSpPr>
        <p:spPr bwMode="auto">
          <a:xfrm flipH="1">
            <a:off x="2879725" y="2982914"/>
            <a:ext cx="463550" cy="4270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4" name="Oval 17"/>
          <p:cNvSpPr>
            <a:spLocks noChangeArrowheads="1"/>
          </p:cNvSpPr>
          <p:nvPr/>
        </p:nvSpPr>
        <p:spPr bwMode="auto">
          <a:xfrm>
            <a:off x="3754438" y="3359151"/>
            <a:ext cx="519112" cy="314325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/>
              <a:t>7</a:t>
            </a:r>
          </a:p>
        </p:txBody>
      </p:sp>
      <p:sp>
        <p:nvSpPr>
          <p:cNvPr id="16400" name="Line 18"/>
          <p:cNvSpPr>
            <a:spLocks noChangeShapeType="1"/>
          </p:cNvSpPr>
          <p:nvPr/>
        </p:nvSpPr>
        <p:spPr bwMode="auto">
          <a:xfrm>
            <a:off x="3575051" y="2957514"/>
            <a:ext cx="392113" cy="4143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6" name="Oval 19"/>
          <p:cNvSpPr>
            <a:spLocks noChangeArrowheads="1"/>
          </p:cNvSpPr>
          <p:nvPr/>
        </p:nvSpPr>
        <p:spPr bwMode="auto">
          <a:xfrm>
            <a:off x="1936751" y="3898900"/>
            <a:ext cx="519113" cy="312738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/>
              <a:t>2</a:t>
            </a:r>
          </a:p>
        </p:txBody>
      </p:sp>
      <p:sp>
        <p:nvSpPr>
          <p:cNvPr id="12307" name="Oval 20"/>
          <p:cNvSpPr>
            <a:spLocks noChangeArrowheads="1"/>
          </p:cNvSpPr>
          <p:nvPr/>
        </p:nvSpPr>
        <p:spPr bwMode="auto">
          <a:xfrm>
            <a:off x="2884488" y="3906839"/>
            <a:ext cx="520700" cy="314325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/>
              <a:t>4</a:t>
            </a:r>
          </a:p>
        </p:txBody>
      </p:sp>
      <p:sp>
        <p:nvSpPr>
          <p:cNvPr id="12308" name="Oval 21"/>
          <p:cNvSpPr>
            <a:spLocks noChangeArrowheads="1"/>
          </p:cNvSpPr>
          <p:nvPr/>
        </p:nvSpPr>
        <p:spPr bwMode="auto">
          <a:xfrm>
            <a:off x="4205288" y="3846513"/>
            <a:ext cx="519112" cy="315912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/>
              <a:t>13</a:t>
            </a:r>
          </a:p>
        </p:txBody>
      </p:sp>
      <p:sp>
        <p:nvSpPr>
          <p:cNvPr id="12309" name="Oval 22"/>
          <p:cNvSpPr>
            <a:spLocks noChangeArrowheads="1"/>
          </p:cNvSpPr>
          <p:nvPr/>
        </p:nvSpPr>
        <p:spPr bwMode="auto">
          <a:xfrm>
            <a:off x="3603626" y="4225926"/>
            <a:ext cx="519113" cy="31432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/>
              <a:t>9</a:t>
            </a:r>
          </a:p>
        </p:txBody>
      </p:sp>
      <p:sp>
        <p:nvSpPr>
          <p:cNvPr id="16405" name="Line 23"/>
          <p:cNvSpPr>
            <a:spLocks noChangeShapeType="1"/>
          </p:cNvSpPr>
          <p:nvPr/>
        </p:nvSpPr>
        <p:spPr bwMode="auto">
          <a:xfrm flipH="1">
            <a:off x="2338389" y="3629025"/>
            <a:ext cx="287337" cy="2936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06" name="Line 24"/>
          <p:cNvSpPr>
            <a:spLocks noChangeShapeType="1"/>
          </p:cNvSpPr>
          <p:nvPr/>
        </p:nvSpPr>
        <p:spPr bwMode="auto">
          <a:xfrm>
            <a:off x="2916238" y="3667125"/>
            <a:ext cx="184150" cy="2667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07" name="Line 25"/>
          <p:cNvSpPr>
            <a:spLocks noChangeShapeType="1"/>
          </p:cNvSpPr>
          <p:nvPr/>
        </p:nvSpPr>
        <p:spPr bwMode="auto">
          <a:xfrm>
            <a:off x="4221163" y="3602039"/>
            <a:ext cx="266700" cy="257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08" name="Line 26"/>
          <p:cNvSpPr>
            <a:spLocks noChangeShapeType="1"/>
          </p:cNvSpPr>
          <p:nvPr/>
        </p:nvSpPr>
        <p:spPr bwMode="auto">
          <a:xfrm flipH="1">
            <a:off x="4059239" y="4117976"/>
            <a:ext cx="219075" cy="1746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09" name="Line 31"/>
          <p:cNvSpPr>
            <a:spLocks noChangeShapeType="1"/>
          </p:cNvSpPr>
          <p:nvPr/>
        </p:nvSpPr>
        <p:spPr bwMode="auto">
          <a:xfrm>
            <a:off x="3689350" y="3970339"/>
            <a:ext cx="427038" cy="758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10" name="Line 32"/>
          <p:cNvSpPr>
            <a:spLocks noChangeShapeType="1"/>
          </p:cNvSpPr>
          <p:nvPr/>
        </p:nvSpPr>
        <p:spPr bwMode="auto">
          <a:xfrm flipH="1">
            <a:off x="3735389" y="3957639"/>
            <a:ext cx="255587" cy="808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" name="Group 49"/>
          <p:cNvGrpSpPr>
            <a:grpSpLocks/>
          </p:cNvGrpSpPr>
          <p:nvPr/>
        </p:nvGrpSpPr>
        <p:grpSpPr bwMode="auto">
          <a:xfrm>
            <a:off x="6303963" y="1501776"/>
            <a:ext cx="3763962" cy="3701495"/>
            <a:chOff x="4779963" y="1501775"/>
            <a:chExt cx="3763962" cy="3700762"/>
          </a:xfrm>
        </p:grpSpPr>
        <p:sp>
          <p:nvSpPr>
            <p:cNvPr id="16413" name="Text Box 35"/>
            <p:cNvSpPr txBox="1">
              <a:spLocks noChangeArrowheads="1"/>
            </p:cNvSpPr>
            <p:nvPr/>
          </p:nvSpPr>
          <p:spPr bwMode="auto">
            <a:xfrm>
              <a:off x="6905625" y="1501775"/>
              <a:ext cx="601662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latin typeface="Times New Roman" panose="02020603050405020304" pitchFamily="18" charset="0"/>
                </a:rPr>
                <a:t>Root</a:t>
              </a:r>
            </a:p>
          </p:txBody>
        </p:sp>
        <p:sp>
          <p:nvSpPr>
            <p:cNvPr id="12319" name="Oval 36"/>
            <p:cNvSpPr>
              <a:spLocks noChangeArrowheads="1"/>
            </p:cNvSpPr>
            <p:nvPr/>
          </p:nvSpPr>
          <p:spPr bwMode="auto">
            <a:xfrm>
              <a:off x="6745288" y="2109668"/>
              <a:ext cx="520700" cy="314263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/>
                <a:t>15</a:t>
              </a:r>
            </a:p>
          </p:txBody>
        </p:sp>
        <p:sp>
          <p:nvSpPr>
            <p:cNvPr id="12320" name="Oval 37"/>
            <p:cNvSpPr>
              <a:spLocks noChangeArrowheads="1"/>
            </p:cNvSpPr>
            <p:nvPr/>
          </p:nvSpPr>
          <p:spPr bwMode="auto">
            <a:xfrm>
              <a:off x="6018213" y="2776286"/>
              <a:ext cx="519112" cy="314263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/>
                <a:t>6</a:t>
              </a:r>
            </a:p>
          </p:txBody>
        </p:sp>
        <p:sp>
          <p:nvSpPr>
            <p:cNvPr id="12321" name="Oval 38"/>
            <p:cNvSpPr>
              <a:spLocks noChangeArrowheads="1"/>
            </p:cNvSpPr>
            <p:nvPr/>
          </p:nvSpPr>
          <p:spPr bwMode="auto">
            <a:xfrm>
              <a:off x="7337425" y="2760414"/>
              <a:ext cx="520700" cy="314263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/>
                <a:t>18</a:t>
              </a:r>
            </a:p>
          </p:txBody>
        </p:sp>
        <p:sp>
          <p:nvSpPr>
            <p:cNvPr id="12322" name="Oval 39"/>
            <p:cNvSpPr>
              <a:spLocks noChangeArrowheads="1"/>
            </p:cNvSpPr>
            <p:nvPr/>
          </p:nvSpPr>
          <p:spPr bwMode="auto">
            <a:xfrm>
              <a:off x="8024813" y="3455601"/>
              <a:ext cx="519112" cy="312675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/>
                <a:t>30</a:t>
              </a:r>
            </a:p>
          </p:txBody>
        </p:sp>
        <p:sp>
          <p:nvSpPr>
            <p:cNvPr id="16418" name="Line 40"/>
            <p:cNvSpPr>
              <a:spLocks noChangeShapeType="1"/>
            </p:cNvSpPr>
            <p:nvPr/>
          </p:nvSpPr>
          <p:spPr bwMode="auto">
            <a:xfrm flipH="1">
              <a:off x="6354763" y="2378075"/>
              <a:ext cx="463550" cy="4254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19" name="Line 41"/>
            <p:cNvSpPr>
              <a:spLocks noChangeShapeType="1"/>
            </p:cNvSpPr>
            <p:nvPr/>
          </p:nvSpPr>
          <p:spPr bwMode="auto">
            <a:xfrm>
              <a:off x="7142163" y="2416175"/>
              <a:ext cx="358775" cy="3619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20" name="Line 42"/>
            <p:cNvSpPr>
              <a:spLocks noChangeShapeType="1"/>
            </p:cNvSpPr>
            <p:nvPr/>
          </p:nvSpPr>
          <p:spPr bwMode="auto">
            <a:xfrm>
              <a:off x="7724775" y="3062288"/>
              <a:ext cx="439737" cy="4079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21" name="Line 43"/>
            <p:cNvSpPr>
              <a:spLocks noChangeShapeType="1"/>
            </p:cNvSpPr>
            <p:nvPr/>
          </p:nvSpPr>
          <p:spPr bwMode="auto">
            <a:xfrm flipH="1">
              <a:off x="7042150" y="1887538"/>
              <a:ext cx="128587" cy="2206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27" name="Oval 44"/>
            <p:cNvSpPr>
              <a:spLocks noChangeArrowheads="1"/>
            </p:cNvSpPr>
            <p:nvPr/>
          </p:nvSpPr>
          <p:spPr bwMode="auto">
            <a:xfrm>
              <a:off x="5413375" y="3480996"/>
              <a:ext cx="520700" cy="314263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/>
                <a:t>3</a:t>
              </a:r>
            </a:p>
          </p:txBody>
        </p:sp>
        <p:sp>
          <p:nvSpPr>
            <p:cNvPr id="16423" name="Line 45"/>
            <p:cNvSpPr>
              <a:spLocks noChangeShapeType="1"/>
            </p:cNvSpPr>
            <p:nvPr/>
          </p:nvSpPr>
          <p:spPr bwMode="auto">
            <a:xfrm flipH="1">
              <a:off x="5722938" y="3090863"/>
              <a:ext cx="463550" cy="4270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29" name="Oval 46"/>
            <p:cNvSpPr>
              <a:spLocks noChangeArrowheads="1"/>
            </p:cNvSpPr>
            <p:nvPr/>
          </p:nvSpPr>
          <p:spPr bwMode="auto">
            <a:xfrm>
              <a:off x="6597650" y="3466711"/>
              <a:ext cx="519113" cy="314263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/>
                <a:t>7</a:t>
              </a:r>
            </a:p>
          </p:txBody>
        </p:sp>
        <p:sp>
          <p:nvSpPr>
            <p:cNvPr id="16425" name="Line 47"/>
            <p:cNvSpPr>
              <a:spLocks noChangeShapeType="1"/>
            </p:cNvSpPr>
            <p:nvPr/>
          </p:nvSpPr>
          <p:spPr bwMode="auto">
            <a:xfrm>
              <a:off x="6418263" y="3065463"/>
              <a:ext cx="392112" cy="4143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31" name="Oval 48"/>
            <p:cNvSpPr>
              <a:spLocks noChangeArrowheads="1"/>
            </p:cNvSpPr>
            <p:nvPr/>
          </p:nvSpPr>
          <p:spPr bwMode="auto">
            <a:xfrm>
              <a:off x="4779963" y="4006354"/>
              <a:ext cx="519112" cy="312676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/>
                <a:t>2</a:t>
              </a:r>
            </a:p>
          </p:txBody>
        </p:sp>
        <p:sp>
          <p:nvSpPr>
            <p:cNvPr id="12332" name="Oval 49"/>
            <p:cNvSpPr>
              <a:spLocks noChangeArrowheads="1"/>
            </p:cNvSpPr>
            <p:nvPr/>
          </p:nvSpPr>
          <p:spPr bwMode="auto">
            <a:xfrm>
              <a:off x="5727700" y="4014290"/>
              <a:ext cx="520700" cy="314263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/>
                <a:t>4</a:t>
              </a:r>
            </a:p>
          </p:txBody>
        </p:sp>
        <p:sp>
          <p:nvSpPr>
            <p:cNvPr id="12333" name="Oval 50"/>
            <p:cNvSpPr>
              <a:spLocks noChangeArrowheads="1"/>
            </p:cNvSpPr>
            <p:nvPr/>
          </p:nvSpPr>
          <p:spPr bwMode="auto">
            <a:xfrm>
              <a:off x="7048500" y="3953977"/>
              <a:ext cx="519113" cy="315849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/>
                <a:t>13</a:t>
              </a:r>
            </a:p>
          </p:txBody>
        </p:sp>
        <p:sp>
          <p:nvSpPr>
            <p:cNvPr id="16429" name="Line 52"/>
            <p:cNvSpPr>
              <a:spLocks noChangeShapeType="1"/>
            </p:cNvSpPr>
            <p:nvPr/>
          </p:nvSpPr>
          <p:spPr bwMode="auto">
            <a:xfrm flipH="1">
              <a:off x="5181600" y="3736975"/>
              <a:ext cx="287337" cy="2936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30" name="Line 53"/>
            <p:cNvSpPr>
              <a:spLocks noChangeShapeType="1"/>
            </p:cNvSpPr>
            <p:nvPr/>
          </p:nvSpPr>
          <p:spPr bwMode="auto">
            <a:xfrm>
              <a:off x="5759450" y="3775075"/>
              <a:ext cx="184150" cy="2667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31" name="Line 54"/>
            <p:cNvSpPr>
              <a:spLocks noChangeShapeType="1"/>
            </p:cNvSpPr>
            <p:nvPr/>
          </p:nvSpPr>
          <p:spPr bwMode="auto">
            <a:xfrm>
              <a:off x="7064375" y="3709988"/>
              <a:ext cx="266700" cy="25717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37" name="Text Box 58"/>
            <p:cNvSpPr txBox="1">
              <a:spLocks noChangeArrowheads="1"/>
            </p:cNvSpPr>
            <p:nvPr/>
          </p:nvSpPr>
          <p:spPr bwMode="auto">
            <a:xfrm>
              <a:off x="6038850" y="4833278"/>
              <a:ext cx="2164375" cy="369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dirty="0"/>
                <a:t>After 9 is deleted</a:t>
              </a:r>
            </a:p>
          </p:txBody>
        </p:sp>
      </p:grpSp>
      <p:sp>
        <p:nvSpPr>
          <p:cNvPr id="12317" name="Line 59"/>
          <p:cNvSpPr>
            <a:spLocks noChangeShapeType="1"/>
          </p:cNvSpPr>
          <p:nvPr/>
        </p:nvSpPr>
        <p:spPr bwMode="auto">
          <a:xfrm>
            <a:off x="5446713" y="2225675"/>
            <a:ext cx="206851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2269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1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800226" y="141288"/>
            <a:ext cx="8723313" cy="698500"/>
          </a:xfrm>
        </p:spPr>
        <p:txBody>
          <a:bodyPr/>
          <a:lstStyle/>
          <a:p>
            <a:r>
              <a:rPr lang="en-US" altLang="en-US" sz="3600" dirty="0"/>
              <a:t>Deletion: Case 2 – A node with one child</a:t>
            </a:r>
          </a:p>
        </p:txBody>
      </p:sp>
      <p:sp>
        <p:nvSpPr>
          <p:cNvPr id="13316" name="Text Box 3"/>
          <p:cNvSpPr txBox="1">
            <a:spLocks noChangeArrowheads="1"/>
          </p:cNvSpPr>
          <p:nvPr/>
        </p:nvSpPr>
        <p:spPr bwMode="auto">
          <a:xfrm>
            <a:off x="1998074" y="4889500"/>
            <a:ext cx="3700052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/>
              <a:t>Deleting 7: “</a:t>
            </a:r>
            <a:r>
              <a:rPr lang="en-US">
                <a:solidFill>
                  <a:srgbClr val="CC3300"/>
                </a:solidFill>
              </a:rPr>
              <a:t>Splice out</a:t>
            </a:r>
            <a:r>
              <a:rPr lang="en-US"/>
              <a:t>” the node</a:t>
            </a:r>
          </a:p>
          <a:p>
            <a:pPr algn="ctr">
              <a:defRPr/>
            </a:pPr>
            <a:r>
              <a:rPr lang="en-US"/>
              <a:t>By making a link between </a:t>
            </a:r>
          </a:p>
          <a:p>
            <a:pPr algn="ctr">
              <a:defRPr/>
            </a:pPr>
            <a:r>
              <a:rPr lang="en-US"/>
              <a:t>its child and its parent</a:t>
            </a:r>
          </a:p>
        </p:txBody>
      </p:sp>
      <p:sp>
        <p:nvSpPr>
          <p:cNvPr id="17412" name="Text Box 5"/>
          <p:cNvSpPr txBox="1">
            <a:spLocks noChangeArrowheads="1"/>
          </p:cNvSpPr>
          <p:nvPr/>
        </p:nvSpPr>
        <p:spPr bwMode="auto">
          <a:xfrm>
            <a:off x="3930651" y="1501775"/>
            <a:ext cx="6016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</a:rPr>
              <a:t>Root</a:t>
            </a:r>
          </a:p>
        </p:txBody>
      </p:sp>
      <p:sp>
        <p:nvSpPr>
          <p:cNvPr id="13318" name="Oval 6"/>
          <p:cNvSpPr>
            <a:spLocks noChangeArrowheads="1"/>
          </p:cNvSpPr>
          <p:nvPr/>
        </p:nvSpPr>
        <p:spPr bwMode="auto">
          <a:xfrm>
            <a:off x="3770313" y="2109789"/>
            <a:ext cx="520700" cy="314325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/>
              <a:t>15</a:t>
            </a:r>
          </a:p>
        </p:txBody>
      </p:sp>
      <p:sp>
        <p:nvSpPr>
          <p:cNvPr id="13319" name="Oval 7"/>
          <p:cNvSpPr>
            <a:spLocks noChangeArrowheads="1"/>
          </p:cNvSpPr>
          <p:nvPr/>
        </p:nvSpPr>
        <p:spPr bwMode="auto">
          <a:xfrm>
            <a:off x="3043238" y="2776539"/>
            <a:ext cx="519112" cy="314325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/>
              <a:t>6</a:t>
            </a:r>
          </a:p>
        </p:txBody>
      </p:sp>
      <p:sp>
        <p:nvSpPr>
          <p:cNvPr id="13320" name="Oval 8"/>
          <p:cNvSpPr>
            <a:spLocks noChangeArrowheads="1"/>
          </p:cNvSpPr>
          <p:nvPr/>
        </p:nvSpPr>
        <p:spPr bwMode="auto">
          <a:xfrm>
            <a:off x="4362450" y="2760664"/>
            <a:ext cx="520700" cy="314325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/>
              <a:t>18</a:t>
            </a:r>
          </a:p>
        </p:txBody>
      </p:sp>
      <p:sp>
        <p:nvSpPr>
          <p:cNvPr id="13321" name="Oval 9"/>
          <p:cNvSpPr>
            <a:spLocks noChangeArrowheads="1"/>
          </p:cNvSpPr>
          <p:nvPr/>
        </p:nvSpPr>
        <p:spPr bwMode="auto">
          <a:xfrm>
            <a:off x="5049838" y="3455989"/>
            <a:ext cx="519112" cy="312737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/>
              <a:t>30</a:t>
            </a:r>
          </a:p>
        </p:txBody>
      </p:sp>
      <p:sp>
        <p:nvSpPr>
          <p:cNvPr id="17417" name="Line 10"/>
          <p:cNvSpPr>
            <a:spLocks noChangeShapeType="1"/>
          </p:cNvSpPr>
          <p:nvPr/>
        </p:nvSpPr>
        <p:spPr bwMode="auto">
          <a:xfrm flipH="1">
            <a:off x="3379788" y="2378075"/>
            <a:ext cx="463550" cy="4254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18" name="Line 11"/>
          <p:cNvSpPr>
            <a:spLocks noChangeShapeType="1"/>
          </p:cNvSpPr>
          <p:nvPr/>
        </p:nvSpPr>
        <p:spPr bwMode="auto">
          <a:xfrm>
            <a:off x="4167189" y="2416175"/>
            <a:ext cx="358775" cy="3619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19" name="Line 12"/>
          <p:cNvSpPr>
            <a:spLocks noChangeShapeType="1"/>
          </p:cNvSpPr>
          <p:nvPr/>
        </p:nvSpPr>
        <p:spPr bwMode="auto">
          <a:xfrm>
            <a:off x="4749800" y="3062289"/>
            <a:ext cx="439738" cy="4079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0" name="Line 13"/>
          <p:cNvSpPr>
            <a:spLocks noChangeShapeType="1"/>
          </p:cNvSpPr>
          <p:nvPr/>
        </p:nvSpPr>
        <p:spPr bwMode="auto">
          <a:xfrm flipH="1">
            <a:off x="4067175" y="1887538"/>
            <a:ext cx="128588" cy="2206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6" name="Oval 14"/>
          <p:cNvSpPr>
            <a:spLocks noChangeArrowheads="1"/>
          </p:cNvSpPr>
          <p:nvPr/>
        </p:nvSpPr>
        <p:spPr bwMode="auto">
          <a:xfrm>
            <a:off x="2438400" y="3481389"/>
            <a:ext cx="520700" cy="314325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/>
              <a:t>3</a:t>
            </a:r>
          </a:p>
        </p:txBody>
      </p:sp>
      <p:sp>
        <p:nvSpPr>
          <p:cNvPr id="17422" name="Line 15"/>
          <p:cNvSpPr>
            <a:spLocks noChangeShapeType="1"/>
          </p:cNvSpPr>
          <p:nvPr/>
        </p:nvSpPr>
        <p:spPr bwMode="auto">
          <a:xfrm flipH="1">
            <a:off x="2747963" y="3090864"/>
            <a:ext cx="463550" cy="4270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8" name="Oval 16"/>
          <p:cNvSpPr>
            <a:spLocks noChangeArrowheads="1"/>
          </p:cNvSpPr>
          <p:nvPr/>
        </p:nvSpPr>
        <p:spPr bwMode="auto">
          <a:xfrm>
            <a:off x="3622676" y="3467101"/>
            <a:ext cx="519113" cy="31432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/>
              <a:t>7</a:t>
            </a:r>
          </a:p>
        </p:txBody>
      </p:sp>
      <p:sp>
        <p:nvSpPr>
          <p:cNvPr id="17424" name="Line 17"/>
          <p:cNvSpPr>
            <a:spLocks noChangeShapeType="1"/>
          </p:cNvSpPr>
          <p:nvPr/>
        </p:nvSpPr>
        <p:spPr bwMode="auto">
          <a:xfrm>
            <a:off x="3443289" y="3065464"/>
            <a:ext cx="371475" cy="4159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30" name="Oval 18"/>
          <p:cNvSpPr>
            <a:spLocks noChangeArrowheads="1"/>
          </p:cNvSpPr>
          <p:nvPr/>
        </p:nvSpPr>
        <p:spPr bwMode="auto">
          <a:xfrm>
            <a:off x="1804988" y="4006850"/>
            <a:ext cx="519112" cy="312738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/>
              <a:t>2</a:t>
            </a:r>
          </a:p>
        </p:txBody>
      </p:sp>
      <p:sp>
        <p:nvSpPr>
          <p:cNvPr id="13331" name="Oval 19"/>
          <p:cNvSpPr>
            <a:spLocks noChangeArrowheads="1"/>
          </p:cNvSpPr>
          <p:nvPr/>
        </p:nvSpPr>
        <p:spPr bwMode="auto">
          <a:xfrm>
            <a:off x="2752725" y="4014789"/>
            <a:ext cx="520700" cy="314325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/>
              <a:t>4</a:t>
            </a:r>
          </a:p>
        </p:txBody>
      </p:sp>
      <p:sp>
        <p:nvSpPr>
          <p:cNvPr id="13332" name="Oval 20"/>
          <p:cNvSpPr>
            <a:spLocks noChangeArrowheads="1"/>
          </p:cNvSpPr>
          <p:nvPr/>
        </p:nvSpPr>
        <p:spPr bwMode="auto">
          <a:xfrm>
            <a:off x="4073526" y="3954463"/>
            <a:ext cx="519113" cy="315912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dirty="0"/>
              <a:t>13</a:t>
            </a:r>
          </a:p>
        </p:txBody>
      </p:sp>
      <p:sp>
        <p:nvSpPr>
          <p:cNvPr id="13333" name="Oval 21"/>
          <p:cNvSpPr>
            <a:spLocks noChangeArrowheads="1"/>
          </p:cNvSpPr>
          <p:nvPr/>
        </p:nvSpPr>
        <p:spPr bwMode="auto">
          <a:xfrm>
            <a:off x="3471863" y="4333876"/>
            <a:ext cx="519112" cy="314325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/>
              <a:t>9</a:t>
            </a:r>
          </a:p>
        </p:txBody>
      </p:sp>
      <p:sp>
        <p:nvSpPr>
          <p:cNvPr id="17429" name="Line 22"/>
          <p:cNvSpPr>
            <a:spLocks noChangeShapeType="1"/>
          </p:cNvSpPr>
          <p:nvPr/>
        </p:nvSpPr>
        <p:spPr bwMode="auto">
          <a:xfrm flipH="1">
            <a:off x="2206625" y="3736975"/>
            <a:ext cx="287338" cy="2936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0" name="Line 23"/>
          <p:cNvSpPr>
            <a:spLocks noChangeShapeType="1"/>
          </p:cNvSpPr>
          <p:nvPr/>
        </p:nvSpPr>
        <p:spPr bwMode="auto">
          <a:xfrm>
            <a:off x="2784475" y="3775075"/>
            <a:ext cx="184150" cy="2667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1" name="Line 24"/>
          <p:cNvSpPr>
            <a:spLocks noChangeShapeType="1"/>
          </p:cNvSpPr>
          <p:nvPr/>
        </p:nvSpPr>
        <p:spPr bwMode="auto">
          <a:xfrm>
            <a:off x="4089400" y="3709989"/>
            <a:ext cx="266700" cy="257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2" name="Line 25"/>
          <p:cNvSpPr>
            <a:spLocks noChangeShapeType="1"/>
          </p:cNvSpPr>
          <p:nvPr/>
        </p:nvSpPr>
        <p:spPr bwMode="auto">
          <a:xfrm flipH="1">
            <a:off x="3927476" y="4225926"/>
            <a:ext cx="219075" cy="1746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" name="Group 48"/>
          <p:cNvGrpSpPr>
            <a:grpSpLocks/>
          </p:cNvGrpSpPr>
          <p:nvPr/>
        </p:nvGrpSpPr>
        <p:grpSpPr bwMode="auto">
          <a:xfrm>
            <a:off x="6256338" y="1501776"/>
            <a:ext cx="3763962" cy="3453845"/>
            <a:chOff x="4732338" y="1501775"/>
            <a:chExt cx="3763962" cy="3454182"/>
          </a:xfrm>
        </p:grpSpPr>
        <p:sp>
          <p:nvSpPr>
            <p:cNvPr id="17437" name="Text Box 29"/>
            <p:cNvSpPr txBox="1">
              <a:spLocks noChangeArrowheads="1"/>
            </p:cNvSpPr>
            <p:nvPr/>
          </p:nvSpPr>
          <p:spPr bwMode="auto">
            <a:xfrm>
              <a:off x="6858000" y="1501775"/>
              <a:ext cx="601663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latin typeface="Times New Roman" panose="02020603050405020304" pitchFamily="18" charset="0"/>
                </a:rPr>
                <a:t>Root</a:t>
              </a:r>
            </a:p>
          </p:txBody>
        </p:sp>
        <p:sp>
          <p:nvSpPr>
            <p:cNvPr id="13339" name="Oval 30"/>
            <p:cNvSpPr>
              <a:spLocks noChangeArrowheads="1"/>
            </p:cNvSpPr>
            <p:nvPr/>
          </p:nvSpPr>
          <p:spPr bwMode="auto">
            <a:xfrm>
              <a:off x="6697663" y="2109847"/>
              <a:ext cx="520700" cy="314356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/>
                <a:t>15</a:t>
              </a:r>
            </a:p>
          </p:txBody>
        </p:sp>
        <p:sp>
          <p:nvSpPr>
            <p:cNvPr id="13340" name="Oval 31"/>
            <p:cNvSpPr>
              <a:spLocks noChangeArrowheads="1"/>
            </p:cNvSpPr>
            <p:nvPr/>
          </p:nvSpPr>
          <p:spPr bwMode="auto">
            <a:xfrm>
              <a:off x="5970588" y="2776662"/>
              <a:ext cx="519112" cy="314356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/>
                <a:t>6</a:t>
              </a:r>
            </a:p>
          </p:txBody>
        </p:sp>
        <p:sp>
          <p:nvSpPr>
            <p:cNvPr id="13341" name="Oval 32"/>
            <p:cNvSpPr>
              <a:spLocks noChangeArrowheads="1"/>
            </p:cNvSpPr>
            <p:nvPr/>
          </p:nvSpPr>
          <p:spPr bwMode="auto">
            <a:xfrm>
              <a:off x="7289800" y="2760786"/>
              <a:ext cx="520700" cy="314356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/>
                <a:t>18</a:t>
              </a:r>
            </a:p>
          </p:txBody>
        </p:sp>
        <p:sp>
          <p:nvSpPr>
            <p:cNvPr id="13342" name="Oval 33"/>
            <p:cNvSpPr>
              <a:spLocks noChangeArrowheads="1"/>
            </p:cNvSpPr>
            <p:nvPr/>
          </p:nvSpPr>
          <p:spPr bwMode="auto">
            <a:xfrm>
              <a:off x="7977188" y="3456179"/>
              <a:ext cx="519112" cy="312768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/>
                <a:t>30</a:t>
              </a:r>
            </a:p>
          </p:txBody>
        </p:sp>
        <p:sp>
          <p:nvSpPr>
            <p:cNvPr id="17442" name="Line 34"/>
            <p:cNvSpPr>
              <a:spLocks noChangeShapeType="1"/>
            </p:cNvSpPr>
            <p:nvPr/>
          </p:nvSpPr>
          <p:spPr bwMode="auto">
            <a:xfrm flipH="1">
              <a:off x="6307138" y="2378075"/>
              <a:ext cx="463550" cy="4254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43" name="Line 35"/>
            <p:cNvSpPr>
              <a:spLocks noChangeShapeType="1"/>
            </p:cNvSpPr>
            <p:nvPr/>
          </p:nvSpPr>
          <p:spPr bwMode="auto">
            <a:xfrm>
              <a:off x="7094538" y="2416175"/>
              <a:ext cx="358775" cy="3619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44" name="Line 36"/>
            <p:cNvSpPr>
              <a:spLocks noChangeShapeType="1"/>
            </p:cNvSpPr>
            <p:nvPr/>
          </p:nvSpPr>
          <p:spPr bwMode="auto">
            <a:xfrm>
              <a:off x="7677150" y="3062288"/>
              <a:ext cx="439738" cy="40798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45" name="Line 37"/>
            <p:cNvSpPr>
              <a:spLocks noChangeShapeType="1"/>
            </p:cNvSpPr>
            <p:nvPr/>
          </p:nvSpPr>
          <p:spPr bwMode="auto">
            <a:xfrm flipH="1">
              <a:off x="6994525" y="1887538"/>
              <a:ext cx="128588" cy="2206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47" name="Oval 38"/>
            <p:cNvSpPr>
              <a:spLocks noChangeArrowheads="1"/>
            </p:cNvSpPr>
            <p:nvPr/>
          </p:nvSpPr>
          <p:spPr bwMode="auto">
            <a:xfrm>
              <a:off x="5365750" y="3481581"/>
              <a:ext cx="520700" cy="314356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/>
                <a:t>3</a:t>
              </a:r>
            </a:p>
          </p:txBody>
        </p:sp>
        <p:sp>
          <p:nvSpPr>
            <p:cNvPr id="17447" name="Line 39"/>
            <p:cNvSpPr>
              <a:spLocks noChangeShapeType="1"/>
            </p:cNvSpPr>
            <p:nvPr/>
          </p:nvSpPr>
          <p:spPr bwMode="auto">
            <a:xfrm flipH="1">
              <a:off x="5675313" y="3090863"/>
              <a:ext cx="463550" cy="42703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49" name="Oval 40"/>
            <p:cNvSpPr>
              <a:spLocks noChangeArrowheads="1"/>
            </p:cNvSpPr>
            <p:nvPr/>
          </p:nvSpPr>
          <p:spPr bwMode="auto">
            <a:xfrm>
              <a:off x="6610350" y="3430776"/>
              <a:ext cx="519113" cy="314356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/>
                <a:t>13</a:t>
              </a:r>
            </a:p>
          </p:txBody>
        </p:sp>
        <p:sp>
          <p:nvSpPr>
            <p:cNvPr id="17449" name="Line 41"/>
            <p:cNvSpPr>
              <a:spLocks noChangeShapeType="1"/>
            </p:cNvSpPr>
            <p:nvPr/>
          </p:nvSpPr>
          <p:spPr bwMode="auto">
            <a:xfrm>
              <a:off x="6370637" y="3065463"/>
              <a:ext cx="439738" cy="41272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51" name="Oval 42"/>
            <p:cNvSpPr>
              <a:spLocks noChangeArrowheads="1"/>
            </p:cNvSpPr>
            <p:nvPr/>
          </p:nvSpPr>
          <p:spPr bwMode="auto">
            <a:xfrm>
              <a:off x="4732338" y="4007094"/>
              <a:ext cx="519112" cy="312769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/>
                <a:t>2</a:t>
              </a:r>
            </a:p>
          </p:txBody>
        </p:sp>
        <p:sp>
          <p:nvSpPr>
            <p:cNvPr id="13352" name="Oval 43"/>
            <p:cNvSpPr>
              <a:spLocks noChangeArrowheads="1"/>
            </p:cNvSpPr>
            <p:nvPr/>
          </p:nvSpPr>
          <p:spPr bwMode="auto">
            <a:xfrm>
              <a:off x="5680075" y="4015033"/>
              <a:ext cx="520700" cy="314356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/>
                <a:t>4</a:t>
              </a:r>
            </a:p>
          </p:txBody>
        </p:sp>
        <p:sp>
          <p:nvSpPr>
            <p:cNvPr id="13353" name="Oval 44"/>
            <p:cNvSpPr>
              <a:spLocks noChangeArrowheads="1"/>
            </p:cNvSpPr>
            <p:nvPr/>
          </p:nvSpPr>
          <p:spPr bwMode="auto">
            <a:xfrm>
              <a:off x="6362700" y="4015033"/>
              <a:ext cx="519113" cy="315943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/>
                <a:t>9</a:t>
              </a:r>
            </a:p>
          </p:txBody>
        </p:sp>
        <p:sp>
          <p:nvSpPr>
            <p:cNvPr id="17453" name="Line 45"/>
            <p:cNvSpPr>
              <a:spLocks noChangeShapeType="1"/>
            </p:cNvSpPr>
            <p:nvPr/>
          </p:nvSpPr>
          <p:spPr bwMode="auto">
            <a:xfrm flipH="1">
              <a:off x="5133975" y="3736975"/>
              <a:ext cx="287338" cy="2936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54" name="Line 46"/>
            <p:cNvSpPr>
              <a:spLocks noChangeShapeType="1"/>
            </p:cNvSpPr>
            <p:nvPr/>
          </p:nvSpPr>
          <p:spPr bwMode="auto">
            <a:xfrm>
              <a:off x="5711825" y="3775075"/>
              <a:ext cx="184150" cy="2667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55" name="Line 47"/>
            <p:cNvSpPr>
              <a:spLocks noChangeShapeType="1"/>
            </p:cNvSpPr>
            <p:nvPr/>
          </p:nvSpPr>
          <p:spPr bwMode="auto">
            <a:xfrm flipH="1">
              <a:off x="6669088" y="3733800"/>
              <a:ext cx="142875" cy="2921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57" name="Text Box 48"/>
            <p:cNvSpPr txBox="1">
              <a:spLocks noChangeArrowheads="1"/>
            </p:cNvSpPr>
            <p:nvPr/>
          </p:nvSpPr>
          <p:spPr bwMode="auto">
            <a:xfrm>
              <a:off x="5792788" y="4586589"/>
              <a:ext cx="2164375" cy="369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dirty="0"/>
                <a:t>After 7 is deleted</a:t>
              </a:r>
            </a:p>
          </p:txBody>
        </p:sp>
      </p:grpSp>
      <p:sp>
        <p:nvSpPr>
          <p:cNvPr id="13358" name="Line 49"/>
          <p:cNvSpPr>
            <a:spLocks noChangeShapeType="1"/>
          </p:cNvSpPr>
          <p:nvPr/>
        </p:nvSpPr>
        <p:spPr bwMode="auto">
          <a:xfrm>
            <a:off x="5446713" y="2225675"/>
            <a:ext cx="206851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5" name="Line 50"/>
          <p:cNvSpPr>
            <a:spLocks noChangeShapeType="1"/>
          </p:cNvSpPr>
          <p:nvPr/>
        </p:nvSpPr>
        <p:spPr bwMode="auto">
          <a:xfrm flipH="1">
            <a:off x="3627438" y="3308351"/>
            <a:ext cx="482600" cy="530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6" name="Line 51"/>
          <p:cNvSpPr>
            <a:spLocks noChangeShapeType="1"/>
          </p:cNvSpPr>
          <p:nvPr/>
        </p:nvSpPr>
        <p:spPr bwMode="auto">
          <a:xfrm>
            <a:off x="3533776" y="3417889"/>
            <a:ext cx="746125" cy="300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82089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5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800226" y="141288"/>
            <a:ext cx="8723313" cy="698500"/>
          </a:xfrm>
        </p:spPr>
        <p:txBody>
          <a:bodyPr/>
          <a:lstStyle/>
          <a:p>
            <a:r>
              <a:rPr lang="en-US" altLang="en-US" sz="3600" dirty="0"/>
              <a:t>Deletion: Case 3 – Node with 2 children</a:t>
            </a:r>
          </a:p>
        </p:txBody>
      </p:sp>
      <p:sp>
        <p:nvSpPr>
          <p:cNvPr id="14340" name="Text Box 3"/>
          <p:cNvSpPr txBox="1">
            <a:spLocks noChangeArrowheads="1"/>
          </p:cNvSpPr>
          <p:nvPr/>
        </p:nvSpPr>
        <p:spPr bwMode="auto">
          <a:xfrm>
            <a:off x="1849198" y="4999039"/>
            <a:ext cx="4448654" cy="1200329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dirty="0"/>
              <a:t>Deleting 6: “</a:t>
            </a:r>
            <a:r>
              <a:rPr lang="en-US" dirty="0">
                <a:solidFill>
                  <a:srgbClr val="CC3300"/>
                </a:solidFill>
              </a:rPr>
              <a:t>Splice out</a:t>
            </a:r>
            <a:r>
              <a:rPr lang="en-US" dirty="0"/>
              <a:t>” 6’s successor 7,</a:t>
            </a:r>
          </a:p>
          <a:p>
            <a:pPr algn="ctr">
              <a:defRPr/>
            </a:pPr>
            <a:r>
              <a:rPr lang="en-US" dirty="0"/>
              <a:t>which has no left child, and</a:t>
            </a:r>
          </a:p>
          <a:p>
            <a:pPr algn="ctr">
              <a:defRPr/>
            </a:pPr>
            <a:r>
              <a:rPr lang="en-US" dirty="0"/>
              <a:t>replace the contents of 6 with the </a:t>
            </a:r>
          </a:p>
          <a:p>
            <a:pPr algn="ctr">
              <a:defRPr/>
            </a:pPr>
            <a:r>
              <a:rPr lang="en-US" dirty="0"/>
              <a:t>contents of the successor 7</a:t>
            </a:r>
          </a:p>
        </p:txBody>
      </p:sp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3954463" y="900113"/>
            <a:ext cx="6016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</a:rPr>
              <a:t>Root</a:t>
            </a:r>
          </a:p>
        </p:txBody>
      </p:sp>
      <p:sp>
        <p:nvSpPr>
          <p:cNvPr id="14342" name="Oval 5"/>
          <p:cNvSpPr>
            <a:spLocks noChangeArrowheads="1"/>
          </p:cNvSpPr>
          <p:nvPr/>
        </p:nvSpPr>
        <p:spPr bwMode="auto">
          <a:xfrm>
            <a:off x="3794125" y="1508126"/>
            <a:ext cx="520700" cy="314325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/>
              <a:t>17</a:t>
            </a:r>
          </a:p>
        </p:txBody>
      </p:sp>
      <p:sp>
        <p:nvSpPr>
          <p:cNvPr id="14343" name="Oval 6"/>
          <p:cNvSpPr>
            <a:spLocks noChangeArrowheads="1"/>
          </p:cNvSpPr>
          <p:nvPr/>
        </p:nvSpPr>
        <p:spPr bwMode="auto">
          <a:xfrm>
            <a:off x="3067051" y="2174876"/>
            <a:ext cx="519113" cy="31432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/>
              <a:t>6</a:t>
            </a:r>
          </a:p>
        </p:txBody>
      </p:sp>
      <p:sp>
        <p:nvSpPr>
          <p:cNvPr id="14344" name="Oval 7"/>
          <p:cNvSpPr>
            <a:spLocks noChangeArrowheads="1"/>
          </p:cNvSpPr>
          <p:nvPr/>
        </p:nvSpPr>
        <p:spPr bwMode="auto">
          <a:xfrm>
            <a:off x="4386263" y="2159001"/>
            <a:ext cx="520700" cy="314325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/>
              <a:t>18</a:t>
            </a:r>
          </a:p>
        </p:txBody>
      </p:sp>
      <p:sp>
        <p:nvSpPr>
          <p:cNvPr id="14345" name="Oval 8"/>
          <p:cNvSpPr>
            <a:spLocks noChangeArrowheads="1"/>
          </p:cNvSpPr>
          <p:nvPr/>
        </p:nvSpPr>
        <p:spPr bwMode="auto">
          <a:xfrm>
            <a:off x="5073651" y="2854325"/>
            <a:ext cx="519113" cy="312738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/>
              <a:t>30</a:t>
            </a:r>
          </a:p>
        </p:txBody>
      </p:sp>
      <p:sp>
        <p:nvSpPr>
          <p:cNvPr id="18441" name="Line 9"/>
          <p:cNvSpPr>
            <a:spLocks noChangeShapeType="1"/>
          </p:cNvSpPr>
          <p:nvPr/>
        </p:nvSpPr>
        <p:spPr bwMode="auto">
          <a:xfrm flipH="1">
            <a:off x="3403600" y="1776413"/>
            <a:ext cx="463550" cy="4254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2" name="Line 10"/>
          <p:cNvSpPr>
            <a:spLocks noChangeShapeType="1"/>
          </p:cNvSpPr>
          <p:nvPr/>
        </p:nvSpPr>
        <p:spPr bwMode="auto">
          <a:xfrm>
            <a:off x="4191001" y="1814513"/>
            <a:ext cx="358775" cy="3619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3" name="Line 11"/>
          <p:cNvSpPr>
            <a:spLocks noChangeShapeType="1"/>
          </p:cNvSpPr>
          <p:nvPr/>
        </p:nvSpPr>
        <p:spPr bwMode="auto">
          <a:xfrm>
            <a:off x="4773614" y="2460625"/>
            <a:ext cx="439737" cy="4079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4" name="Line 12"/>
          <p:cNvSpPr>
            <a:spLocks noChangeShapeType="1"/>
          </p:cNvSpPr>
          <p:nvPr/>
        </p:nvSpPr>
        <p:spPr bwMode="auto">
          <a:xfrm flipH="1">
            <a:off x="4090989" y="1285876"/>
            <a:ext cx="128587" cy="2206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50" name="Oval 13"/>
          <p:cNvSpPr>
            <a:spLocks noChangeArrowheads="1"/>
          </p:cNvSpPr>
          <p:nvPr/>
        </p:nvSpPr>
        <p:spPr bwMode="auto">
          <a:xfrm>
            <a:off x="2462213" y="2879726"/>
            <a:ext cx="520700" cy="314325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/>
              <a:t>3</a:t>
            </a:r>
          </a:p>
        </p:txBody>
      </p:sp>
      <p:sp>
        <p:nvSpPr>
          <p:cNvPr id="18446" name="Line 14"/>
          <p:cNvSpPr>
            <a:spLocks noChangeShapeType="1"/>
          </p:cNvSpPr>
          <p:nvPr/>
        </p:nvSpPr>
        <p:spPr bwMode="auto">
          <a:xfrm flipH="1">
            <a:off x="2771775" y="2489200"/>
            <a:ext cx="463550" cy="4270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52" name="Oval 15"/>
          <p:cNvSpPr>
            <a:spLocks noChangeArrowheads="1"/>
          </p:cNvSpPr>
          <p:nvPr/>
        </p:nvSpPr>
        <p:spPr bwMode="auto">
          <a:xfrm>
            <a:off x="3646488" y="2865439"/>
            <a:ext cx="519112" cy="314325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/>
              <a:t>14</a:t>
            </a:r>
          </a:p>
        </p:txBody>
      </p:sp>
      <p:sp>
        <p:nvSpPr>
          <p:cNvPr id="18448" name="Line 16"/>
          <p:cNvSpPr>
            <a:spLocks noChangeShapeType="1"/>
          </p:cNvSpPr>
          <p:nvPr/>
        </p:nvSpPr>
        <p:spPr bwMode="auto">
          <a:xfrm>
            <a:off x="3467101" y="2463800"/>
            <a:ext cx="392113" cy="4143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54" name="Oval 17"/>
          <p:cNvSpPr>
            <a:spLocks noChangeArrowheads="1"/>
          </p:cNvSpPr>
          <p:nvPr/>
        </p:nvSpPr>
        <p:spPr bwMode="auto">
          <a:xfrm>
            <a:off x="1828801" y="3405189"/>
            <a:ext cx="519113" cy="312737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/>
              <a:t>2</a:t>
            </a:r>
          </a:p>
        </p:txBody>
      </p:sp>
      <p:sp>
        <p:nvSpPr>
          <p:cNvPr id="14355" name="Oval 18"/>
          <p:cNvSpPr>
            <a:spLocks noChangeArrowheads="1"/>
          </p:cNvSpPr>
          <p:nvPr/>
        </p:nvSpPr>
        <p:spPr bwMode="auto">
          <a:xfrm>
            <a:off x="2536825" y="3462339"/>
            <a:ext cx="520700" cy="314325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/>
              <a:t>4</a:t>
            </a:r>
          </a:p>
        </p:txBody>
      </p:sp>
      <p:sp>
        <p:nvSpPr>
          <p:cNvPr id="14356" name="Oval 19"/>
          <p:cNvSpPr>
            <a:spLocks noChangeArrowheads="1"/>
          </p:cNvSpPr>
          <p:nvPr/>
        </p:nvSpPr>
        <p:spPr bwMode="auto">
          <a:xfrm>
            <a:off x="4097338" y="3352801"/>
            <a:ext cx="519112" cy="315913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/>
              <a:t>16</a:t>
            </a:r>
          </a:p>
        </p:txBody>
      </p:sp>
      <p:sp>
        <p:nvSpPr>
          <p:cNvPr id="14357" name="Oval 20"/>
          <p:cNvSpPr>
            <a:spLocks noChangeArrowheads="1"/>
          </p:cNvSpPr>
          <p:nvPr/>
        </p:nvSpPr>
        <p:spPr bwMode="auto">
          <a:xfrm>
            <a:off x="3411538" y="3408364"/>
            <a:ext cx="519112" cy="314325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/>
              <a:t>10</a:t>
            </a:r>
          </a:p>
        </p:txBody>
      </p:sp>
      <p:sp>
        <p:nvSpPr>
          <p:cNvPr id="18453" name="Line 21"/>
          <p:cNvSpPr>
            <a:spLocks noChangeShapeType="1"/>
          </p:cNvSpPr>
          <p:nvPr/>
        </p:nvSpPr>
        <p:spPr bwMode="auto">
          <a:xfrm flipH="1">
            <a:off x="2230439" y="3135314"/>
            <a:ext cx="287337" cy="2936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54" name="Line 22"/>
          <p:cNvSpPr>
            <a:spLocks noChangeShapeType="1"/>
          </p:cNvSpPr>
          <p:nvPr/>
        </p:nvSpPr>
        <p:spPr bwMode="auto">
          <a:xfrm>
            <a:off x="2724150" y="3173413"/>
            <a:ext cx="76200" cy="3032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55" name="Line 23"/>
          <p:cNvSpPr>
            <a:spLocks noChangeShapeType="1"/>
          </p:cNvSpPr>
          <p:nvPr/>
        </p:nvSpPr>
        <p:spPr bwMode="auto">
          <a:xfrm>
            <a:off x="4113213" y="3108326"/>
            <a:ext cx="266700" cy="257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62" name="Line 45"/>
          <p:cNvSpPr>
            <a:spLocks noChangeShapeType="1"/>
          </p:cNvSpPr>
          <p:nvPr/>
        </p:nvSpPr>
        <p:spPr bwMode="auto">
          <a:xfrm>
            <a:off x="5446713" y="2225675"/>
            <a:ext cx="206851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57" name="Line 48"/>
          <p:cNvSpPr>
            <a:spLocks noChangeShapeType="1"/>
          </p:cNvSpPr>
          <p:nvPr/>
        </p:nvSpPr>
        <p:spPr bwMode="auto">
          <a:xfrm flipH="1">
            <a:off x="3678238" y="3176588"/>
            <a:ext cx="131762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58" name="Oval 49"/>
          <p:cNvSpPr>
            <a:spLocks noChangeArrowheads="1"/>
          </p:cNvSpPr>
          <p:nvPr/>
        </p:nvSpPr>
        <p:spPr bwMode="auto">
          <a:xfrm>
            <a:off x="2917826" y="4087813"/>
            <a:ext cx="519113" cy="315912"/>
          </a:xfrm>
          <a:prstGeom prst="ellipse">
            <a:avLst/>
          </a:prstGeom>
          <a:solidFill>
            <a:srgbClr val="FFC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14365" name="Oval 50"/>
          <p:cNvSpPr>
            <a:spLocks noChangeArrowheads="1"/>
          </p:cNvSpPr>
          <p:nvPr/>
        </p:nvSpPr>
        <p:spPr bwMode="auto">
          <a:xfrm>
            <a:off x="3687763" y="4098926"/>
            <a:ext cx="519112" cy="315913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/>
              <a:t>13</a:t>
            </a:r>
          </a:p>
        </p:txBody>
      </p:sp>
      <p:sp>
        <p:nvSpPr>
          <p:cNvPr id="18460" name="Line 51"/>
          <p:cNvSpPr>
            <a:spLocks noChangeShapeType="1"/>
          </p:cNvSpPr>
          <p:nvPr/>
        </p:nvSpPr>
        <p:spPr bwMode="auto">
          <a:xfrm flipH="1">
            <a:off x="3292476" y="3694114"/>
            <a:ext cx="265113" cy="4206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61" name="Line 52"/>
          <p:cNvSpPr>
            <a:spLocks noChangeShapeType="1"/>
          </p:cNvSpPr>
          <p:nvPr/>
        </p:nvSpPr>
        <p:spPr bwMode="auto">
          <a:xfrm>
            <a:off x="3725863" y="3694114"/>
            <a:ext cx="215900" cy="3968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68" name="Oval 53"/>
          <p:cNvSpPr>
            <a:spLocks noChangeArrowheads="1"/>
          </p:cNvSpPr>
          <p:nvPr/>
        </p:nvSpPr>
        <p:spPr bwMode="auto">
          <a:xfrm>
            <a:off x="3411538" y="4603751"/>
            <a:ext cx="519112" cy="315913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/>
              <a:t>8</a:t>
            </a:r>
          </a:p>
        </p:txBody>
      </p:sp>
      <p:sp>
        <p:nvSpPr>
          <p:cNvPr id="14369" name="Line 55"/>
          <p:cNvSpPr>
            <a:spLocks noChangeShapeType="1"/>
          </p:cNvSpPr>
          <p:nvPr/>
        </p:nvSpPr>
        <p:spPr bwMode="auto">
          <a:xfrm>
            <a:off x="3316288" y="4391026"/>
            <a:ext cx="252412" cy="2651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grpSp>
        <p:nvGrpSpPr>
          <p:cNvPr id="2" name="Group 63"/>
          <p:cNvGrpSpPr>
            <a:grpSpLocks/>
          </p:cNvGrpSpPr>
          <p:nvPr/>
        </p:nvGrpSpPr>
        <p:grpSpPr bwMode="auto">
          <a:xfrm>
            <a:off x="6581776" y="1009651"/>
            <a:ext cx="3763963" cy="4215845"/>
            <a:chOff x="5057775" y="1009650"/>
            <a:chExt cx="3763963" cy="4215521"/>
          </a:xfrm>
        </p:grpSpPr>
        <p:sp>
          <p:nvSpPr>
            <p:cNvPr id="14361" name="Text Box 44"/>
            <p:cNvSpPr txBox="1">
              <a:spLocks noChangeArrowheads="1"/>
            </p:cNvSpPr>
            <p:nvPr/>
          </p:nvSpPr>
          <p:spPr bwMode="auto">
            <a:xfrm>
              <a:off x="6102350" y="4855867"/>
              <a:ext cx="2164375" cy="3693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dirty="0"/>
                <a:t>After 6 is deleted</a:t>
              </a:r>
            </a:p>
          </p:txBody>
        </p:sp>
        <p:sp>
          <p:nvSpPr>
            <p:cNvPr id="18470" name="Text Box 56"/>
            <p:cNvSpPr txBox="1">
              <a:spLocks noChangeArrowheads="1"/>
            </p:cNvSpPr>
            <p:nvPr/>
          </p:nvSpPr>
          <p:spPr bwMode="auto">
            <a:xfrm>
              <a:off x="7183438" y="1009650"/>
              <a:ext cx="601662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latin typeface="Times New Roman" panose="02020603050405020304" pitchFamily="18" charset="0"/>
                </a:rPr>
                <a:t>Root</a:t>
              </a:r>
            </a:p>
          </p:txBody>
        </p:sp>
        <p:sp>
          <p:nvSpPr>
            <p:cNvPr id="14371" name="Oval 57"/>
            <p:cNvSpPr>
              <a:spLocks noChangeArrowheads="1"/>
            </p:cNvSpPr>
            <p:nvPr/>
          </p:nvSpPr>
          <p:spPr bwMode="auto">
            <a:xfrm>
              <a:off x="7023100" y="1617616"/>
              <a:ext cx="520700" cy="314301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/>
                <a:t>17</a:t>
              </a:r>
            </a:p>
          </p:txBody>
        </p:sp>
        <p:sp>
          <p:nvSpPr>
            <p:cNvPr id="18472" name="Oval 58"/>
            <p:cNvSpPr>
              <a:spLocks noChangeArrowheads="1"/>
            </p:cNvSpPr>
            <p:nvPr/>
          </p:nvSpPr>
          <p:spPr bwMode="auto">
            <a:xfrm>
              <a:off x="6296025" y="2284413"/>
              <a:ext cx="519113" cy="314325"/>
            </a:xfrm>
            <a:prstGeom prst="ellipse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14373" name="Oval 59"/>
            <p:cNvSpPr>
              <a:spLocks noChangeArrowheads="1"/>
            </p:cNvSpPr>
            <p:nvPr/>
          </p:nvSpPr>
          <p:spPr bwMode="auto">
            <a:xfrm>
              <a:off x="7615238" y="2268441"/>
              <a:ext cx="520700" cy="314301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/>
                <a:t>18</a:t>
              </a:r>
            </a:p>
          </p:txBody>
        </p:sp>
        <p:sp>
          <p:nvSpPr>
            <p:cNvPr id="14374" name="Oval 60"/>
            <p:cNvSpPr>
              <a:spLocks noChangeArrowheads="1"/>
            </p:cNvSpPr>
            <p:nvPr/>
          </p:nvSpPr>
          <p:spPr bwMode="auto">
            <a:xfrm>
              <a:off x="8302625" y="2963713"/>
              <a:ext cx="519113" cy="312713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/>
                <a:t>30</a:t>
              </a:r>
            </a:p>
          </p:txBody>
        </p:sp>
        <p:sp>
          <p:nvSpPr>
            <p:cNvPr id="18475" name="Line 61"/>
            <p:cNvSpPr>
              <a:spLocks noChangeShapeType="1"/>
            </p:cNvSpPr>
            <p:nvPr/>
          </p:nvSpPr>
          <p:spPr bwMode="auto">
            <a:xfrm flipH="1">
              <a:off x="6632575" y="1885950"/>
              <a:ext cx="463550" cy="4254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76" name="Line 62"/>
            <p:cNvSpPr>
              <a:spLocks noChangeShapeType="1"/>
            </p:cNvSpPr>
            <p:nvPr/>
          </p:nvSpPr>
          <p:spPr bwMode="auto">
            <a:xfrm>
              <a:off x="7419975" y="1924050"/>
              <a:ext cx="358775" cy="3619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77" name="Line 63"/>
            <p:cNvSpPr>
              <a:spLocks noChangeShapeType="1"/>
            </p:cNvSpPr>
            <p:nvPr/>
          </p:nvSpPr>
          <p:spPr bwMode="auto">
            <a:xfrm>
              <a:off x="8002588" y="2570163"/>
              <a:ext cx="439737" cy="40798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78" name="Line 64"/>
            <p:cNvSpPr>
              <a:spLocks noChangeShapeType="1"/>
            </p:cNvSpPr>
            <p:nvPr/>
          </p:nvSpPr>
          <p:spPr bwMode="auto">
            <a:xfrm flipH="1">
              <a:off x="7319963" y="1395413"/>
              <a:ext cx="128587" cy="2206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79" name="Oval 65"/>
            <p:cNvSpPr>
              <a:spLocks noChangeArrowheads="1"/>
            </p:cNvSpPr>
            <p:nvPr/>
          </p:nvSpPr>
          <p:spPr bwMode="auto">
            <a:xfrm>
              <a:off x="5691188" y="2989111"/>
              <a:ext cx="520700" cy="314301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/>
                <a:t>3</a:t>
              </a:r>
            </a:p>
          </p:txBody>
        </p:sp>
        <p:sp>
          <p:nvSpPr>
            <p:cNvPr id="18480" name="Line 66"/>
            <p:cNvSpPr>
              <a:spLocks noChangeShapeType="1"/>
            </p:cNvSpPr>
            <p:nvPr/>
          </p:nvSpPr>
          <p:spPr bwMode="auto">
            <a:xfrm flipH="1">
              <a:off x="6000750" y="2598738"/>
              <a:ext cx="463550" cy="42703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81" name="Oval 67"/>
            <p:cNvSpPr>
              <a:spLocks noChangeArrowheads="1"/>
            </p:cNvSpPr>
            <p:nvPr/>
          </p:nvSpPr>
          <p:spPr bwMode="auto">
            <a:xfrm>
              <a:off x="6875463" y="2974824"/>
              <a:ext cx="519112" cy="314301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/>
                <a:t>14</a:t>
              </a:r>
            </a:p>
          </p:txBody>
        </p:sp>
        <p:sp>
          <p:nvSpPr>
            <p:cNvPr id="18482" name="Line 68"/>
            <p:cNvSpPr>
              <a:spLocks noChangeShapeType="1"/>
            </p:cNvSpPr>
            <p:nvPr/>
          </p:nvSpPr>
          <p:spPr bwMode="auto">
            <a:xfrm>
              <a:off x="6696075" y="2573338"/>
              <a:ext cx="392113" cy="41433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83" name="Oval 69"/>
            <p:cNvSpPr>
              <a:spLocks noChangeArrowheads="1"/>
            </p:cNvSpPr>
            <p:nvPr/>
          </p:nvSpPr>
          <p:spPr bwMode="auto">
            <a:xfrm>
              <a:off x="5057775" y="3514533"/>
              <a:ext cx="519113" cy="312714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/>
                <a:t>2</a:t>
              </a:r>
            </a:p>
          </p:txBody>
        </p:sp>
        <p:sp>
          <p:nvSpPr>
            <p:cNvPr id="14384" name="Oval 70"/>
            <p:cNvSpPr>
              <a:spLocks noChangeArrowheads="1"/>
            </p:cNvSpPr>
            <p:nvPr/>
          </p:nvSpPr>
          <p:spPr bwMode="auto">
            <a:xfrm>
              <a:off x="5765800" y="3571678"/>
              <a:ext cx="520700" cy="314301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/>
                <a:t>4</a:t>
              </a:r>
            </a:p>
          </p:txBody>
        </p:sp>
        <p:sp>
          <p:nvSpPr>
            <p:cNvPr id="14385" name="Oval 71"/>
            <p:cNvSpPr>
              <a:spLocks noChangeArrowheads="1"/>
            </p:cNvSpPr>
            <p:nvPr/>
          </p:nvSpPr>
          <p:spPr bwMode="auto">
            <a:xfrm>
              <a:off x="7326313" y="3462150"/>
              <a:ext cx="519112" cy="315888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/>
                <a:t>16</a:t>
              </a:r>
            </a:p>
          </p:txBody>
        </p:sp>
        <p:sp>
          <p:nvSpPr>
            <p:cNvPr id="14386" name="Oval 72"/>
            <p:cNvSpPr>
              <a:spLocks noChangeArrowheads="1"/>
            </p:cNvSpPr>
            <p:nvPr/>
          </p:nvSpPr>
          <p:spPr bwMode="auto">
            <a:xfrm>
              <a:off x="6640513" y="3517707"/>
              <a:ext cx="519112" cy="314301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/>
                <a:t>10</a:t>
              </a:r>
            </a:p>
          </p:txBody>
        </p:sp>
        <p:sp>
          <p:nvSpPr>
            <p:cNvPr id="18487" name="Line 73"/>
            <p:cNvSpPr>
              <a:spLocks noChangeShapeType="1"/>
            </p:cNvSpPr>
            <p:nvPr/>
          </p:nvSpPr>
          <p:spPr bwMode="auto">
            <a:xfrm flipH="1">
              <a:off x="5459413" y="3244850"/>
              <a:ext cx="287337" cy="2936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88" name="Line 74"/>
            <p:cNvSpPr>
              <a:spLocks noChangeShapeType="1"/>
            </p:cNvSpPr>
            <p:nvPr/>
          </p:nvSpPr>
          <p:spPr bwMode="auto">
            <a:xfrm>
              <a:off x="5953125" y="3282950"/>
              <a:ext cx="76200" cy="30321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89" name="Line 75"/>
            <p:cNvSpPr>
              <a:spLocks noChangeShapeType="1"/>
            </p:cNvSpPr>
            <p:nvPr/>
          </p:nvSpPr>
          <p:spPr bwMode="auto">
            <a:xfrm>
              <a:off x="7342188" y="3217863"/>
              <a:ext cx="266700" cy="25717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90" name="Line 76"/>
            <p:cNvSpPr>
              <a:spLocks noChangeShapeType="1"/>
            </p:cNvSpPr>
            <p:nvPr/>
          </p:nvSpPr>
          <p:spPr bwMode="auto">
            <a:xfrm flipH="1">
              <a:off x="6907213" y="3286125"/>
              <a:ext cx="131762" cy="2286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91" name="Oval 77"/>
            <p:cNvSpPr>
              <a:spLocks noChangeArrowheads="1"/>
            </p:cNvSpPr>
            <p:nvPr/>
          </p:nvSpPr>
          <p:spPr bwMode="auto">
            <a:xfrm>
              <a:off x="6146800" y="4197105"/>
              <a:ext cx="519113" cy="315889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/>
                <a:t>8</a:t>
              </a:r>
            </a:p>
          </p:txBody>
        </p:sp>
        <p:sp>
          <p:nvSpPr>
            <p:cNvPr id="14392" name="Oval 78"/>
            <p:cNvSpPr>
              <a:spLocks noChangeArrowheads="1"/>
            </p:cNvSpPr>
            <p:nvPr/>
          </p:nvSpPr>
          <p:spPr bwMode="auto">
            <a:xfrm>
              <a:off x="6916738" y="4208217"/>
              <a:ext cx="519112" cy="315888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/>
                <a:t>13</a:t>
              </a:r>
            </a:p>
          </p:txBody>
        </p:sp>
        <p:sp>
          <p:nvSpPr>
            <p:cNvPr id="18493" name="Line 79"/>
            <p:cNvSpPr>
              <a:spLocks noChangeShapeType="1"/>
            </p:cNvSpPr>
            <p:nvPr/>
          </p:nvSpPr>
          <p:spPr bwMode="auto">
            <a:xfrm flipH="1">
              <a:off x="6521450" y="3803650"/>
              <a:ext cx="265113" cy="4206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94" name="Line 80"/>
            <p:cNvSpPr>
              <a:spLocks noChangeShapeType="1"/>
            </p:cNvSpPr>
            <p:nvPr/>
          </p:nvSpPr>
          <p:spPr bwMode="auto">
            <a:xfrm>
              <a:off x="6954838" y="3803650"/>
              <a:ext cx="215900" cy="39687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53011" name="Text Box 83"/>
          <p:cNvSpPr txBox="1">
            <a:spLocks noChangeArrowheads="1"/>
          </p:cNvSpPr>
          <p:nvPr/>
        </p:nvSpPr>
        <p:spPr bwMode="auto">
          <a:xfrm>
            <a:off x="6640514" y="5410201"/>
            <a:ext cx="3832225" cy="923925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dirty="0">
                <a:solidFill>
                  <a:srgbClr val="CC3300"/>
                </a:solidFill>
              </a:rPr>
              <a:t>Note</a:t>
            </a:r>
            <a:r>
              <a:rPr lang="en-US" dirty="0"/>
              <a:t>: Instead of </a:t>
            </a:r>
            <a:r>
              <a:rPr lang="en-US" dirty="0" err="1"/>
              <a:t>z’s</a:t>
            </a:r>
            <a:r>
              <a:rPr lang="en-US" dirty="0"/>
              <a:t> successor,</a:t>
            </a:r>
          </a:p>
          <a:p>
            <a:pPr algn="ctr">
              <a:defRPr/>
            </a:pPr>
            <a:r>
              <a:rPr lang="en-US" dirty="0"/>
              <a:t>we could have spliced out z’s </a:t>
            </a:r>
            <a:r>
              <a:rPr lang="en-US" dirty="0" smtClean="0"/>
              <a:t>predecessor</a:t>
            </a:r>
            <a:endParaRPr lang="en-US" dirty="0"/>
          </a:p>
        </p:txBody>
      </p:sp>
      <p:sp>
        <p:nvSpPr>
          <p:cNvPr id="18466" name="Freeform 84"/>
          <p:cNvSpPr>
            <a:spLocks/>
          </p:cNvSpPr>
          <p:nvPr/>
        </p:nvSpPr>
        <p:spPr bwMode="auto">
          <a:xfrm>
            <a:off x="3181350" y="2535239"/>
            <a:ext cx="266700" cy="1476375"/>
          </a:xfrm>
          <a:custGeom>
            <a:avLst/>
            <a:gdLst>
              <a:gd name="T0" fmla="*/ 0 w 168"/>
              <a:gd name="T1" fmla="*/ 2147483646 h 930"/>
              <a:gd name="T2" fmla="*/ 2147483646 w 168"/>
              <a:gd name="T3" fmla="*/ 2147483646 h 930"/>
              <a:gd name="T4" fmla="*/ 2147483646 w 168"/>
              <a:gd name="T5" fmla="*/ 2147483646 h 930"/>
              <a:gd name="T6" fmla="*/ 2147483646 w 168"/>
              <a:gd name="T7" fmla="*/ 0 h 930"/>
              <a:gd name="T8" fmla="*/ 0 60000 65536"/>
              <a:gd name="T9" fmla="*/ 0 60000 65536"/>
              <a:gd name="T10" fmla="*/ 0 60000 65536"/>
              <a:gd name="T11" fmla="*/ 0 60000 65536"/>
              <a:gd name="T12" fmla="*/ 0 w 168"/>
              <a:gd name="T13" fmla="*/ 0 h 930"/>
              <a:gd name="T14" fmla="*/ 168 w 168"/>
              <a:gd name="T15" fmla="*/ 930 h 93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68" h="930">
                <a:moveTo>
                  <a:pt x="0" y="930"/>
                </a:moveTo>
                <a:cubicBezTo>
                  <a:pt x="2" y="798"/>
                  <a:pt x="5" y="667"/>
                  <a:pt x="31" y="561"/>
                </a:cubicBezTo>
                <a:cubicBezTo>
                  <a:pt x="57" y="455"/>
                  <a:pt x="140" y="385"/>
                  <a:pt x="154" y="292"/>
                </a:cubicBezTo>
                <a:cubicBezTo>
                  <a:pt x="168" y="199"/>
                  <a:pt x="142" y="99"/>
                  <a:pt x="116" y="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67" name="Line 85"/>
          <p:cNvSpPr>
            <a:spLocks noChangeShapeType="1"/>
          </p:cNvSpPr>
          <p:nvPr/>
        </p:nvSpPr>
        <p:spPr bwMode="auto">
          <a:xfrm flipH="1">
            <a:off x="3103563" y="2089151"/>
            <a:ext cx="482600" cy="530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68" name="Line 86"/>
          <p:cNvSpPr>
            <a:spLocks noChangeShapeType="1"/>
          </p:cNvSpPr>
          <p:nvPr/>
        </p:nvSpPr>
        <p:spPr bwMode="auto">
          <a:xfrm>
            <a:off x="3009901" y="2198689"/>
            <a:ext cx="746125" cy="300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06043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62" grpId="0" animBg="1"/>
      <p:bldP spid="2530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4"/>
          <p:cNvSpPr>
            <a:spLocks noGrp="1" noChangeArrowheads="1"/>
          </p:cNvSpPr>
          <p:nvPr>
            <p:ph type="title"/>
          </p:nvPr>
        </p:nvSpPr>
        <p:spPr>
          <a:xfrm>
            <a:off x="1800226" y="141288"/>
            <a:ext cx="8723313" cy="698500"/>
          </a:xfrm>
        </p:spPr>
        <p:txBody>
          <a:bodyPr/>
          <a:lstStyle/>
          <a:p>
            <a:r>
              <a:rPr lang="en-US" altLang="en-US" sz="3600" dirty="0"/>
              <a:t>Sorting by </a:t>
            </a:r>
            <a:r>
              <a:rPr lang="en-US" altLang="en-US" sz="3600" dirty="0" err="1"/>
              <a:t>inorder</a:t>
            </a:r>
            <a:r>
              <a:rPr lang="en-US" altLang="en-US" sz="3600" dirty="0"/>
              <a:t> traversal of a BST</a:t>
            </a:r>
          </a:p>
        </p:txBody>
      </p:sp>
      <p:sp>
        <p:nvSpPr>
          <p:cNvPr id="18436" name="Oval 5"/>
          <p:cNvSpPr>
            <a:spLocks noChangeArrowheads="1"/>
          </p:cNvSpPr>
          <p:nvPr/>
        </p:nvSpPr>
        <p:spPr bwMode="auto">
          <a:xfrm>
            <a:off x="3333751" y="3251201"/>
            <a:ext cx="542925" cy="411163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/>
              <a:t>5</a:t>
            </a:r>
          </a:p>
        </p:txBody>
      </p:sp>
      <p:sp>
        <p:nvSpPr>
          <p:cNvPr id="18437" name="Oval 6"/>
          <p:cNvSpPr>
            <a:spLocks noChangeArrowheads="1"/>
          </p:cNvSpPr>
          <p:nvPr/>
        </p:nvSpPr>
        <p:spPr bwMode="auto">
          <a:xfrm>
            <a:off x="2576514" y="4122738"/>
            <a:ext cx="541337" cy="411162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/>
              <a:t>3</a:t>
            </a:r>
          </a:p>
        </p:txBody>
      </p:sp>
      <p:sp>
        <p:nvSpPr>
          <p:cNvPr id="18438" name="Oval 7"/>
          <p:cNvSpPr>
            <a:spLocks noChangeArrowheads="1"/>
          </p:cNvSpPr>
          <p:nvPr/>
        </p:nvSpPr>
        <p:spPr bwMode="auto">
          <a:xfrm>
            <a:off x="3951289" y="4102101"/>
            <a:ext cx="541337" cy="411163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/>
              <a:t>7</a:t>
            </a:r>
          </a:p>
        </p:txBody>
      </p:sp>
      <p:sp>
        <p:nvSpPr>
          <p:cNvPr id="18439" name="Oval 8"/>
          <p:cNvSpPr>
            <a:spLocks noChangeArrowheads="1"/>
          </p:cNvSpPr>
          <p:nvPr/>
        </p:nvSpPr>
        <p:spPr bwMode="auto">
          <a:xfrm>
            <a:off x="4665664" y="5008564"/>
            <a:ext cx="541337" cy="409575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/>
              <a:t>8</a:t>
            </a:r>
          </a:p>
        </p:txBody>
      </p:sp>
      <p:sp>
        <p:nvSpPr>
          <p:cNvPr id="18440" name="Line 9"/>
          <p:cNvSpPr>
            <a:spLocks noChangeShapeType="1"/>
          </p:cNvSpPr>
          <p:nvPr/>
        </p:nvSpPr>
        <p:spPr bwMode="auto">
          <a:xfrm flipH="1">
            <a:off x="2927350" y="3602038"/>
            <a:ext cx="482600" cy="5572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8441" name="Line 10"/>
          <p:cNvSpPr>
            <a:spLocks noChangeShapeType="1"/>
          </p:cNvSpPr>
          <p:nvPr/>
        </p:nvSpPr>
        <p:spPr bwMode="auto">
          <a:xfrm>
            <a:off x="3746500" y="3651251"/>
            <a:ext cx="374650" cy="4730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8442" name="Line 11"/>
          <p:cNvSpPr>
            <a:spLocks noChangeShapeType="1"/>
          </p:cNvSpPr>
          <p:nvPr/>
        </p:nvSpPr>
        <p:spPr bwMode="auto">
          <a:xfrm>
            <a:off x="4354513" y="4495800"/>
            <a:ext cx="457200" cy="5349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9466" name="Line 12"/>
          <p:cNvSpPr>
            <a:spLocks noChangeShapeType="1"/>
          </p:cNvSpPr>
          <p:nvPr/>
        </p:nvSpPr>
        <p:spPr bwMode="auto">
          <a:xfrm flipH="1">
            <a:off x="3643313" y="2960689"/>
            <a:ext cx="133350" cy="2889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7" name="Text Box 13"/>
          <p:cNvSpPr txBox="1">
            <a:spLocks noChangeArrowheads="1"/>
          </p:cNvSpPr>
          <p:nvPr/>
        </p:nvSpPr>
        <p:spPr bwMode="auto">
          <a:xfrm>
            <a:off x="3489326" y="2701925"/>
            <a:ext cx="6016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</a:rPr>
              <a:t>Root</a:t>
            </a:r>
          </a:p>
        </p:txBody>
      </p:sp>
      <p:sp>
        <p:nvSpPr>
          <p:cNvPr id="18445" name="Oval 14"/>
          <p:cNvSpPr>
            <a:spLocks noChangeArrowheads="1"/>
          </p:cNvSpPr>
          <p:nvPr/>
        </p:nvSpPr>
        <p:spPr bwMode="auto">
          <a:xfrm>
            <a:off x="1947864" y="5043489"/>
            <a:ext cx="541337" cy="409575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/>
              <a:t>2</a:t>
            </a:r>
          </a:p>
        </p:txBody>
      </p:sp>
      <p:sp>
        <p:nvSpPr>
          <p:cNvPr id="18446" name="Line 15"/>
          <p:cNvSpPr>
            <a:spLocks noChangeShapeType="1"/>
          </p:cNvSpPr>
          <p:nvPr/>
        </p:nvSpPr>
        <p:spPr bwMode="auto">
          <a:xfrm flipH="1">
            <a:off x="2270125" y="4533901"/>
            <a:ext cx="482600" cy="5572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8447" name="Oval 16"/>
          <p:cNvSpPr>
            <a:spLocks noChangeArrowheads="1"/>
          </p:cNvSpPr>
          <p:nvPr/>
        </p:nvSpPr>
        <p:spPr bwMode="auto">
          <a:xfrm>
            <a:off x="3179764" y="5024438"/>
            <a:ext cx="541337" cy="411162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/>
              <a:t>4</a:t>
            </a:r>
          </a:p>
        </p:txBody>
      </p:sp>
      <p:sp>
        <p:nvSpPr>
          <p:cNvPr id="18448" name="Line 17"/>
          <p:cNvSpPr>
            <a:spLocks noChangeShapeType="1"/>
          </p:cNvSpPr>
          <p:nvPr/>
        </p:nvSpPr>
        <p:spPr bwMode="auto">
          <a:xfrm>
            <a:off x="2994025" y="4500564"/>
            <a:ext cx="407988" cy="5413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9472" name="Rectangle 36"/>
          <p:cNvSpPr>
            <a:spLocks noGrp="1" noChangeArrowheads="1"/>
          </p:cNvSpPr>
          <p:nvPr>
            <p:ph type="body" idx="1"/>
          </p:nvPr>
        </p:nvSpPr>
        <p:spPr>
          <a:xfrm>
            <a:off x="310550" y="828676"/>
            <a:ext cx="11524891" cy="1597025"/>
          </a:xfrm>
          <a:noFill/>
        </p:spPr>
        <p:txBody>
          <a:bodyPr/>
          <a:lstStyle/>
          <a:p>
            <a:pPr marL="533400" indent="-533400"/>
            <a:r>
              <a:rPr lang="en-US" altLang="en-US" dirty="0" smtClean="0"/>
              <a:t>BST property allows us to print out all the keys in a BST in sorted order by an </a:t>
            </a:r>
            <a:r>
              <a:rPr lang="en-US" altLang="en-US" dirty="0" err="1" smtClean="0"/>
              <a:t>inorder</a:t>
            </a:r>
            <a:r>
              <a:rPr lang="en-US" altLang="en-US" dirty="0" smtClean="0"/>
              <a:t> traversal</a:t>
            </a:r>
          </a:p>
        </p:txBody>
      </p:sp>
      <p:sp>
        <p:nvSpPr>
          <p:cNvPr id="237605" name="Rectangle 37"/>
          <p:cNvSpPr>
            <a:spLocks noChangeArrowheads="1"/>
          </p:cNvSpPr>
          <p:nvPr/>
        </p:nvSpPr>
        <p:spPr bwMode="auto">
          <a:xfrm>
            <a:off x="6108700" y="2381251"/>
            <a:ext cx="3873500" cy="91122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3400" indent="-533400" algn="ctr">
              <a:spcBef>
                <a:spcPct val="20000"/>
              </a:spcBef>
              <a:defRPr/>
            </a:pPr>
            <a:r>
              <a:rPr lang="en-US" sz="2400" dirty="0" err="1">
                <a:latin typeface="Comic Sans MS" pitchFamily="66" charset="0"/>
              </a:rPr>
              <a:t>Inorder</a:t>
            </a:r>
            <a:r>
              <a:rPr lang="en-US" sz="2400" dirty="0">
                <a:latin typeface="Comic Sans MS" pitchFamily="66" charset="0"/>
              </a:rPr>
              <a:t> traversal results</a:t>
            </a:r>
          </a:p>
          <a:p>
            <a:pPr marL="533400" indent="-533400" algn="ctr">
              <a:spcBef>
                <a:spcPct val="20000"/>
              </a:spcBef>
              <a:defRPr/>
            </a:pPr>
            <a:r>
              <a:rPr lang="en-US" sz="2400" dirty="0">
                <a:latin typeface="Comic Sans MS" pitchFamily="66" charset="0"/>
              </a:rPr>
              <a:t>2 3 4 5 7 8</a:t>
            </a:r>
          </a:p>
        </p:txBody>
      </p:sp>
      <p:sp>
        <p:nvSpPr>
          <p:cNvPr id="19474" name="Rectangle 38"/>
          <p:cNvSpPr>
            <a:spLocks noChangeArrowheads="1"/>
          </p:cNvSpPr>
          <p:nvPr/>
        </p:nvSpPr>
        <p:spPr bwMode="auto">
          <a:xfrm>
            <a:off x="6207125" y="4040189"/>
            <a:ext cx="5524800" cy="159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533400" indent="-5334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2400" dirty="0"/>
              <a:t>Correctness of this claim follows by induction in BST property</a:t>
            </a:r>
          </a:p>
        </p:txBody>
      </p:sp>
    </p:spTree>
    <p:extLst>
      <p:ext uri="{BB962C8B-B14F-4D97-AF65-F5344CB8AC3E}">
        <p14:creationId xmlns:p14="http://schemas.microsoft.com/office/powerpoint/2010/main" val="9086295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1800226" y="141288"/>
            <a:ext cx="8723313" cy="698500"/>
          </a:xfrm>
        </p:spPr>
        <p:txBody>
          <a:bodyPr/>
          <a:lstStyle/>
          <a:p>
            <a:r>
              <a:rPr lang="en-US" altLang="en-US" sz="3600" dirty="0"/>
              <a:t>Proof of the Claim by Induction</a:t>
            </a:r>
          </a:p>
        </p:txBody>
      </p:sp>
      <p:sp>
        <p:nvSpPr>
          <p:cNvPr id="20483" name="Rectangle 16"/>
          <p:cNvSpPr>
            <a:spLocks noGrp="1" noChangeArrowheads="1"/>
          </p:cNvSpPr>
          <p:nvPr>
            <p:ph type="body" idx="1"/>
          </p:nvPr>
        </p:nvSpPr>
        <p:spPr>
          <a:xfrm>
            <a:off x="379561" y="936625"/>
            <a:ext cx="11637035" cy="5041900"/>
          </a:xfrm>
          <a:noFill/>
        </p:spPr>
        <p:txBody>
          <a:bodyPr/>
          <a:lstStyle/>
          <a:p>
            <a:pPr marL="533400" indent="-533400"/>
            <a:r>
              <a:rPr lang="en-US" altLang="en-US" sz="2400" dirty="0">
                <a:solidFill>
                  <a:srgbClr val="CC3300"/>
                </a:solidFill>
              </a:rPr>
              <a:t>Base</a:t>
            </a:r>
            <a:r>
              <a:rPr lang="en-US" altLang="en-US" sz="2400" dirty="0"/>
              <a:t>: One node 5 </a:t>
            </a:r>
            <a:r>
              <a:rPr lang="en-US" altLang="en-US" sz="2400" dirty="0">
                <a:sym typeface="Wingdings" panose="05000000000000000000" pitchFamily="2" charset="2"/>
              </a:rPr>
              <a:t> Sorted</a:t>
            </a:r>
          </a:p>
          <a:p>
            <a:pPr marL="533400" indent="-533400"/>
            <a:r>
              <a:rPr lang="en-US" altLang="en-US" sz="2400" dirty="0">
                <a:solidFill>
                  <a:srgbClr val="CC3300"/>
                </a:solidFill>
                <a:sym typeface="Wingdings" panose="05000000000000000000" pitchFamily="2" charset="2"/>
              </a:rPr>
              <a:t>Induction </a:t>
            </a:r>
            <a:r>
              <a:rPr lang="en-US" altLang="en-US" sz="2400" dirty="0" err="1" smtClean="0">
                <a:solidFill>
                  <a:srgbClr val="CC3300"/>
                </a:solidFill>
                <a:sym typeface="Wingdings" panose="05000000000000000000" pitchFamily="2" charset="2"/>
              </a:rPr>
              <a:t>Hypot</a:t>
            </a:r>
            <a:r>
              <a:rPr lang="en-US" altLang="en-US" sz="2400" dirty="0" smtClean="0">
                <a:sym typeface="Wingdings" panose="05000000000000000000" pitchFamily="2" charset="2"/>
              </a:rPr>
              <a:t>: </a:t>
            </a:r>
            <a:r>
              <a:rPr lang="en-US" altLang="en-US" sz="2400" dirty="0">
                <a:sym typeface="Wingdings" panose="05000000000000000000" pitchFamily="2" charset="2"/>
              </a:rPr>
              <a:t>Assume that the claim is true for all </a:t>
            </a:r>
            <a:r>
              <a:rPr lang="en-US" altLang="en-US" sz="2400" dirty="0" smtClean="0">
                <a:sym typeface="Wingdings" panose="05000000000000000000" pitchFamily="2" charset="2"/>
              </a:rPr>
              <a:t>trees </a:t>
            </a:r>
            <a:r>
              <a:rPr lang="en-US" altLang="en-US" sz="2400" dirty="0">
                <a:sym typeface="Wingdings" panose="05000000000000000000" pitchFamily="2" charset="2"/>
              </a:rPr>
              <a:t>with &lt; n nodes.</a:t>
            </a:r>
          </a:p>
          <a:p>
            <a:pPr marL="533400" indent="-533400"/>
            <a:r>
              <a:rPr lang="en-US" altLang="en-US" sz="2400" dirty="0">
                <a:solidFill>
                  <a:srgbClr val="CC3300"/>
                </a:solidFill>
                <a:sym typeface="Wingdings" panose="05000000000000000000" pitchFamily="2" charset="2"/>
              </a:rPr>
              <a:t>Claim Proof</a:t>
            </a:r>
            <a:r>
              <a:rPr lang="en-US" altLang="en-US" sz="2400" dirty="0">
                <a:sym typeface="Wingdings" panose="05000000000000000000" pitchFamily="2" charset="2"/>
              </a:rPr>
              <a:t>: Consider the following tree with n nodes</a:t>
            </a:r>
          </a:p>
          <a:p>
            <a:pPr marL="533400" indent="-533400"/>
            <a:endParaRPr lang="en-US" altLang="en-US" sz="2400" dirty="0"/>
          </a:p>
          <a:p>
            <a:pPr marL="533400" indent="-533400"/>
            <a:endParaRPr lang="en-US" altLang="en-US" sz="2400" dirty="0"/>
          </a:p>
          <a:p>
            <a:pPr marL="533400" indent="-533400"/>
            <a:endParaRPr lang="en-US" altLang="en-US" sz="2400" dirty="0"/>
          </a:p>
          <a:p>
            <a:pPr marL="533400" indent="-533400">
              <a:buFontTx/>
              <a:buAutoNum type="arabicPeriod"/>
            </a:pPr>
            <a:r>
              <a:rPr lang="en-US" altLang="en-US" sz="2400" dirty="0"/>
              <a:t>Recall </a:t>
            </a:r>
            <a:r>
              <a:rPr lang="en-US" altLang="en-US" sz="2400" dirty="0" err="1"/>
              <a:t>Inorder</a:t>
            </a:r>
            <a:r>
              <a:rPr lang="en-US" altLang="en-US" sz="2400" dirty="0"/>
              <a:t> Traversal: LST – R – RST</a:t>
            </a:r>
          </a:p>
          <a:p>
            <a:pPr marL="533400" indent="-533400">
              <a:buFontTx/>
              <a:buAutoNum type="arabicPeriod"/>
            </a:pPr>
            <a:r>
              <a:rPr lang="en-US" altLang="en-US" sz="2400" dirty="0"/>
              <a:t>LST is sorted by the Induction hypothesis since it has &lt; n nodes</a:t>
            </a:r>
          </a:p>
          <a:p>
            <a:pPr marL="533400" indent="-533400">
              <a:buFontTx/>
              <a:buAutoNum type="arabicPeriod"/>
            </a:pPr>
            <a:r>
              <a:rPr lang="en-US" altLang="en-US" sz="2400" dirty="0"/>
              <a:t>RST is sorted by the Induction hypothesis since it has &lt; n nodes</a:t>
            </a:r>
          </a:p>
          <a:p>
            <a:pPr marL="533400" indent="-533400">
              <a:buFontTx/>
              <a:buAutoNum type="arabicPeriod"/>
            </a:pPr>
            <a:r>
              <a:rPr lang="en-US" altLang="en-US" sz="2400" dirty="0"/>
              <a:t>All values in LST &lt; R by the BST property</a:t>
            </a:r>
          </a:p>
          <a:p>
            <a:pPr marL="533400" indent="-533400">
              <a:buFontTx/>
              <a:buAutoNum type="arabicPeriod"/>
            </a:pPr>
            <a:r>
              <a:rPr lang="en-US" altLang="en-US" sz="2400" dirty="0"/>
              <a:t>All values in RST &gt; R by the property</a:t>
            </a:r>
          </a:p>
          <a:p>
            <a:pPr marL="533400" indent="-533400">
              <a:buFontTx/>
              <a:buAutoNum type="arabicPeriod"/>
            </a:pPr>
            <a:r>
              <a:rPr lang="en-US" altLang="en-US" sz="2400" dirty="0"/>
              <a:t>This completes the </a:t>
            </a:r>
            <a:r>
              <a:rPr lang="en-US" altLang="en-US" sz="2400" dirty="0" smtClean="0"/>
              <a:t>proof</a:t>
            </a:r>
            <a:endParaRPr lang="en-US" altLang="en-US" sz="2400" dirty="0"/>
          </a:p>
        </p:txBody>
      </p:sp>
      <p:sp>
        <p:nvSpPr>
          <p:cNvPr id="19462" name="Oval 20"/>
          <p:cNvSpPr>
            <a:spLocks noChangeArrowheads="1"/>
          </p:cNvSpPr>
          <p:nvPr/>
        </p:nvSpPr>
        <p:spPr bwMode="auto">
          <a:xfrm>
            <a:off x="9863767" y="2414141"/>
            <a:ext cx="542925" cy="411163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/>
              <a:t>R</a:t>
            </a:r>
          </a:p>
        </p:txBody>
      </p:sp>
      <p:sp>
        <p:nvSpPr>
          <p:cNvPr id="20485" name="Line 27"/>
          <p:cNvSpPr>
            <a:spLocks noChangeShapeType="1"/>
          </p:cNvSpPr>
          <p:nvPr/>
        </p:nvSpPr>
        <p:spPr bwMode="auto">
          <a:xfrm flipH="1">
            <a:off x="10173329" y="2123629"/>
            <a:ext cx="13335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86" name="Text Box 28"/>
          <p:cNvSpPr txBox="1">
            <a:spLocks noChangeArrowheads="1"/>
          </p:cNvSpPr>
          <p:nvPr/>
        </p:nvSpPr>
        <p:spPr bwMode="auto">
          <a:xfrm>
            <a:off x="10019342" y="1864865"/>
            <a:ext cx="6016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</a:rPr>
              <a:t>Root</a:t>
            </a:r>
          </a:p>
        </p:txBody>
      </p:sp>
      <p:sp>
        <p:nvSpPr>
          <p:cNvPr id="20487" name="Line 40"/>
          <p:cNvSpPr>
            <a:spLocks noChangeShapeType="1"/>
          </p:cNvSpPr>
          <p:nvPr/>
        </p:nvSpPr>
        <p:spPr bwMode="auto">
          <a:xfrm>
            <a:off x="10390817" y="2707828"/>
            <a:ext cx="409575" cy="114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88" name="Line 27"/>
          <p:cNvSpPr>
            <a:spLocks noChangeShapeType="1"/>
          </p:cNvSpPr>
          <p:nvPr/>
        </p:nvSpPr>
        <p:spPr bwMode="auto">
          <a:xfrm flipH="1">
            <a:off x="9568491" y="2709416"/>
            <a:ext cx="338138" cy="142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Isosceles Triangle 22"/>
          <p:cNvSpPr/>
          <p:nvPr/>
        </p:nvSpPr>
        <p:spPr bwMode="auto">
          <a:xfrm>
            <a:off x="10255880" y="2831653"/>
            <a:ext cx="1069975" cy="976312"/>
          </a:xfrm>
          <a:prstGeom prst="triangle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9470" name="Text Box 44"/>
          <p:cNvSpPr txBox="1">
            <a:spLocks noChangeArrowheads="1"/>
          </p:cNvSpPr>
          <p:nvPr/>
        </p:nvSpPr>
        <p:spPr bwMode="auto">
          <a:xfrm>
            <a:off x="10260642" y="3341241"/>
            <a:ext cx="98742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400" dirty="0"/>
              <a:t>RST</a:t>
            </a:r>
          </a:p>
          <a:p>
            <a:pPr algn="ctr">
              <a:defRPr/>
            </a:pPr>
            <a:r>
              <a:rPr lang="en-US" sz="1400" dirty="0"/>
              <a:t> &lt; n nodes</a:t>
            </a:r>
          </a:p>
        </p:txBody>
      </p:sp>
      <p:sp>
        <p:nvSpPr>
          <p:cNvPr id="20491" name="Isosceles Triangle 23"/>
          <p:cNvSpPr>
            <a:spLocks noChangeArrowheads="1"/>
          </p:cNvSpPr>
          <p:nvPr/>
        </p:nvSpPr>
        <p:spPr bwMode="auto">
          <a:xfrm>
            <a:off x="9023980" y="2852291"/>
            <a:ext cx="1068387" cy="976313"/>
          </a:xfrm>
          <a:prstGeom prst="triangle">
            <a:avLst>
              <a:gd name="adj" fmla="val 50000"/>
            </a:avLst>
          </a:prstGeom>
          <a:solidFill>
            <a:srgbClr val="FFFF66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25" name="Text Box 44"/>
          <p:cNvSpPr txBox="1">
            <a:spLocks noChangeArrowheads="1"/>
          </p:cNvSpPr>
          <p:nvPr/>
        </p:nvSpPr>
        <p:spPr bwMode="auto">
          <a:xfrm>
            <a:off x="9068430" y="3341241"/>
            <a:ext cx="98742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400" dirty="0"/>
              <a:t>LST</a:t>
            </a:r>
          </a:p>
          <a:p>
            <a:pPr algn="ctr">
              <a:defRPr/>
            </a:pPr>
            <a:r>
              <a:rPr lang="en-US" sz="1400" dirty="0"/>
              <a:t> &lt; n nodes</a:t>
            </a:r>
          </a:p>
        </p:txBody>
      </p:sp>
    </p:spTree>
    <p:extLst>
      <p:ext uri="{BB962C8B-B14F-4D97-AF65-F5344CB8AC3E}">
        <p14:creationId xmlns:p14="http://schemas.microsoft.com/office/powerpoint/2010/main" val="9316872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1800226" y="141288"/>
            <a:ext cx="8723313" cy="698500"/>
          </a:xfrm>
        </p:spPr>
        <p:txBody>
          <a:bodyPr/>
          <a:lstStyle/>
          <a:p>
            <a:r>
              <a:rPr lang="en-US" altLang="en-US" sz="3600" dirty="0"/>
              <a:t>Handling Duplicates in BSTs</a:t>
            </a:r>
          </a:p>
        </p:txBody>
      </p:sp>
      <p:sp>
        <p:nvSpPr>
          <p:cNvPr id="17412" name="Oval 4"/>
          <p:cNvSpPr>
            <a:spLocks noChangeArrowheads="1"/>
          </p:cNvSpPr>
          <p:nvPr/>
        </p:nvSpPr>
        <p:spPr bwMode="auto">
          <a:xfrm>
            <a:off x="3544889" y="3544888"/>
            <a:ext cx="542925" cy="411162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dirty="0"/>
              <a:t>5</a:t>
            </a:r>
          </a:p>
        </p:txBody>
      </p:sp>
      <p:sp>
        <p:nvSpPr>
          <p:cNvPr id="17413" name="Oval 5"/>
          <p:cNvSpPr>
            <a:spLocks noChangeArrowheads="1"/>
          </p:cNvSpPr>
          <p:nvPr/>
        </p:nvSpPr>
        <p:spPr bwMode="auto">
          <a:xfrm>
            <a:off x="3128964" y="4452938"/>
            <a:ext cx="541337" cy="411162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/>
              <a:t>3</a:t>
            </a:r>
          </a:p>
        </p:txBody>
      </p:sp>
      <p:sp>
        <p:nvSpPr>
          <p:cNvPr id="17414" name="Oval 6"/>
          <p:cNvSpPr>
            <a:spLocks noChangeArrowheads="1"/>
          </p:cNvSpPr>
          <p:nvPr/>
        </p:nvSpPr>
        <p:spPr bwMode="auto">
          <a:xfrm>
            <a:off x="4003675" y="4430713"/>
            <a:ext cx="541338" cy="411162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dirty="0"/>
              <a:t>7</a:t>
            </a:r>
          </a:p>
        </p:txBody>
      </p:sp>
      <p:sp>
        <p:nvSpPr>
          <p:cNvPr id="17415" name="Oval 7"/>
          <p:cNvSpPr>
            <a:spLocks noChangeArrowheads="1"/>
          </p:cNvSpPr>
          <p:nvPr/>
        </p:nvSpPr>
        <p:spPr bwMode="auto">
          <a:xfrm>
            <a:off x="4718050" y="5314951"/>
            <a:ext cx="541338" cy="409575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dirty="0"/>
              <a:t>8</a:t>
            </a:r>
          </a:p>
        </p:txBody>
      </p:sp>
      <p:sp>
        <p:nvSpPr>
          <p:cNvPr id="21511" name="Line 8"/>
          <p:cNvSpPr>
            <a:spLocks noChangeShapeType="1"/>
          </p:cNvSpPr>
          <p:nvPr/>
        </p:nvSpPr>
        <p:spPr bwMode="auto">
          <a:xfrm flipH="1">
            <a:off x="3455989" y="3921126"/>
            <a:ext cx="274637" cy="5810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2" name="Line 9"/>
          <p:cNvSpPr>
            <a:spLocks noChangeShapeType="1"/>
          </p:cNvSpPr>
          <p:nvPr/>
        </p:nvSpPr>
        <p:spPr bwMode="auto">
          <a:xfrm>
            <a:off x="3895726" y="3957639"/>
            <a:ext cx="339725" cy="4968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3" name="Line 10"/>
          <p:cNvSpPr>
            <a:spLocks noChangeShapeType="1"/>
          </p:cNvSpPr>
          <p:nvPr/>
        </p:nvSpPr>
        <p:spPr bwMode="auto">
          <a:xfrm>
            <a:off x="4456113" y="4776789"/>
            <a:ext cx="457200" cy="5349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4" name="Line 11"/>
          <p:cNvSpPr>
            <a:spLocks noChangeShapeType="1"/>
          </p:cNvSpPr>
          <p:nvPr/>
        </p:nvSpPr>
        <p:spPr bwMode="auto">
          <a:xfrm flipH="1">
            <a:off x="3854450" y="3254376"/>
            <a:ext cx="133350" cy="2889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5" name="Text Box 12"/>
          <p:cNvSpPr txBox="1">
            <a:spLocks noChangeArrowheads="1"/>
          </p:cNvSpPr>
          <p:nvPr/>
        </p:nvSpPr>
        <p:spPr bwMode="auto">
          <a:xfrm>
            <a:off x="3700463" y="2995613"/>
            <a:ext cx="6016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</a:rPr>
              <a:t>Root</a:t>
            </a:r>
          </a:p>
        </p:txBody>
      </p:sp>
      <p:sp>
        <p:nvSpPr>
          <p:cNvPr id="17421" name="Oval 13"/>
          <p:cNvSpPr>
            <a:spLocks noChangeArrowheads="1"/>
          </p:cNvSpPr>
          <p:nvPr/>
        </p:nvSpPr>
        <p:spPr bwMode="auto">
          <a:xfrm>
            <a:off x="2732089" y="5249864"/>
            <a:ext cx="541337" cy="409575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dirty="0"/>
              <a:t>2</a:t>
            </a:r>
          </a:p>
        </p:txBody>
      </p:sp>
      <p:sp>
        <p:nvSpPr>
          <p:cNvPr id="21517" name="Line 14"/>
          <p:cNvSpPr>
            <a:spLocks noChangeShapeType="1"/>
          </p:cNvSpPr>
          <p:nvPr/>
        </p:nvSpPr>
        <p:spPr bwMode="auto">
          <a:xfrm flipH="1">
            <a:off x="3114676" y="4876801"/>
            <a:ext cx="214313" cy="3984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3" name="Oval 15"/>
          <p:cNvSpPr>
            <a:spLocks noChangeArrowheads="1"/>
          </p:cNvSpPr>
          <p:nvPr/>
        </p:nvSpPr>
        <p:spPr bwMode="auto">
          <a:xfrm>
            <a:off x="3646489" y="5281613"/>
            <a:ext cx="541337" cy="411162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/>
              <a:t>4</a:t>
            </a:r>
          </a:p>
        </p:txBody>
      </p:sp>
      <p:sp>
        <p:nvSpPr>
          <p:cNvPr id="21519" name="Line 16"/>
          <p:cNvSpPr>
            <a:spLocks noChangeShapeType="1"/>
          </p:cNvSpPr>
          <p:nvPr/>
        </p:nvSpPr>
        <p:spPr bwMode="auto">
          <a:xfrm>
            <a:off x="3522663" y="4865688"/>
            <a:ext cx="309562" cy="406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20" name="Rectangle 17"/>
          <p:cNvSpPr>
            <a:spLocks noGrp="1" noChangeArrowheads="1"/>
          </p:cNvSpPr>
          <p:nvPr>
            <p:ph type="body" idx="1"/>
          </p:nvPr>
        </p:nvSpPr>
        <p:spPr>
          <a:xfrm>
            <a:off x="327804" y="828675"/>
            <a:ext cx="11119449" cy="2006600"/>
          </a:xfrm>
          <a:noFill/>
        </p:spPr>
        <p:txBody>
          <a:bodyPr/>
          <a:lstStyle/>
          <a:p>
            <a:pPr marL="533400" indent="-533400">
              <a:lnSpc>
                <a:spcPct val="90000"/>
              </a:lnSpc>
            </a:pPr>
            <a:r>
              <a:rPr lang="en-US" altLang="en-US" dirty="0" smtClean="0"/>
              <a:t>Handling Duplicates:</a:t>
            </a:r>
          </a:p>
          <a:p>
            <a:pPr marL="914400" lvl="1" indent="-457200">
              <a:lnSpc>
                <a:spcPct val="90000"/>
              </a:lnSpc>
            </a:pPr>
            <a:r>
              <a:rPr lang="en-US" altLang="en-US" dirty="0" smtClean="0"/>
              <a:t>Increment a counter stored in item’s node (to implement a set)</a:t>
            </a:r>
          </a:p>
          <a:p>
            <a:pPr marL="533400" indent="-533400">
              <a:lnSpc>
                <a:spcPct val="90000"/>
              </a:lnSpc>
            </a:pPr>
            <a:r>
              <a:rPr lang="en-US" altLang="en-US" dirty="0" smtClean="0"/>
              <a:t>Or</a:t>
            </a:r>
          </a:p>
          <a:p>
            <a:pPr marL="914400" lvl="1" indent="-457200">
              <a:lnSpc>
                <a:spcPct val="90000"/>
              </a:lnSpc>
            </a:pPr>
            <a:r>
              <a:rPr lang="en-US" altLang="en-US" dirty="0" smtClean="0"/>
              <a:t>Use a linked list at the key (to implement a map)</a:t>
            </a:r>
            <a:endParaRPr lang="en-US" altLang="en-US" sz="2000" dirty="0"/>
          </a:p>
        </p:txBody>
      </p:sp>
      <p:sp>
        <p:nvSpPr>
          <p:cNvPr id="17426" name="Text Box 20"/>
          <p:cNvSpPr txBox="1">
            <a:spLocks noChangeArrowheads="1"/>
          </p:cNvSpPr>
          <p:nvPr/>
        </p:nvSpPr>
        <p:spPr bwMode="auto">
          <a:xfrm>
            <a:off x="4032250" y="3549650"/>
            <a:ext cx="32573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/>
              <a:t>2</a:t>
            </a:r>
          </a:p>
        </p:txBody>
      </p:sp>
      <p:sp>
        <p:nvSpPr>
          <p:cNvPr id="17427" name="Text Box 21"/>
          <p:cNvSpPr txBox="1">
            <a:spLocks noChangeArrowheads="1"/>
          </p:cNvSpPr>
          <p:nvPr/>
        </p:nvSpPr>
        <p:spPr bwMode="auto">
          <a:xfrm>
            <a:off x="3617913" y="4464050"/>
            <a:ext cx="288862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1</a:t>
            </a:r>
          </a:p>
        </p:txBody>
      </p:sp>
      <p:sp>
        <p:nvSpPr>
          <p:cNvPr id="17428" name="Text Box 22"/>
          <p:cNvSpPr txBox="1">
            <a:spLocks noChangeArrowheads="1"/>
          </p:cNvSpPr>
          <p:nvPr/>
        </p:nvSpPr>
        <p:spPr bwMode="auto">
          <a:xfrm>
            <a:off x="4459288" y="4438650"/>
            <a:ext cx="32573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4</a:t>
            </a:r>
          </a:p>
        </p:txBody>
      </p:sp>
      <p:sp>
        <p:nvSpPr>
          <p:cNvPr id="17429" name="Text Box 23"/>
          <p:cNvSpPr txBox="1">
            <a:spLocks noChangeArrowheads="1"/>
          </p:cNvSpPr>
          <p:nvPr/>
        </p:nvSpPr>
        <p:spPr bwMode="auto">
          <a:xfrm>
            <a:off x="3167063" y="5292725"/>
            <a:ext cx="32573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3</a:t>
            </a:r>
          </a:p>
        </p:txBody>
      </p:sp>
      <p:sp>
        <p:nvSpPr>
          <p:cNvPr id="17430" name="Text Box 24"/>
          <p:cNvSpPr txBox="1">
            <a:spLocks noChangeArrowheads="1"/>
          </p:cNvSpPr>
          <p:nvPr/>
        </p:nvSpPr>
        <p:spPr bwMode="auto">
          <a:xfrm>
            <a:off x="4130675" y="5280025"/>
            <a:ext cx="32573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/>
              <a:t>2</a:t>
            </a:r>
          </a:p>
        </p:txBody>
      </p:sp>
      <p:sp>
        <p:nvSpPr>
          <p:cNvPr id="17431" name="Text Box 25"/>
          <p:cNvSpPr txBox="1">
            <a:spLocks noChangeArrowheads="1"/>
          </p:cNvSpPr>
          <p:nvPr/>
        </p:nvSpPr>
        <p:spPr bwMode="auto">
          <a:xfrm>
            <a:off x="5154613" y="5329238"/>
            <a:ext cx="32573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6</a:t>
            </a:r>
          </a:p>
        </p:txBody>
      </p:sp>
      <p:sp>
        <p:nvSpPr>
          <p:cNvPr id="24" name="Oval 4"/>
          <p:cNvSpPr>
            <a:spLocks noChangeArrowheads="1"/>
          </p:cNvSpPr>
          <p:nvPr/>
        </p:nvSpPr>
        <p:spPr bwMode="auto">
          <a:xfrm>
            <a:off x="6811964" y="3638551"/>
            <a:ext cx="542925" cy="411163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/>
              <a:t>5</a:t>
            </a:r>
          </a:p>
        </p:txBody>
      </p:sp>
      <p:sp>
        <p:nvSpPr>
          <p:cNvPr id="25" name="Oval 5"/>
          <p:cNvSpPr>
            <a:spLocks noChangeArrowheads="1"/>
          </p:cNvSpPr>
          <p:nvPr/>
        </p:nvSpPr>
        <p:spPr bwMode="auto">
          <a:xfrm>
            <a:off x="6396039" y="4546601"/>
            <a:ext cx="541337" cy="411163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/>
              <a:t>3</a:t>
            </a:r>
          </a:p>
        </p:txBody>
      </p:sp>
      <p:sp>
        <p:nvSpPr>
          <p:cNvPr id="26" name="Oval 6"/>
          <p:cNvSpPr>
            <a:spLocks noChangeArrowheads="1"/>
          </p:cNvSpPr>
          <p:nvPr/>
        </p:nvSpPr>
        <p:spPr bwMode="auto">
          <a:xfrm>
            <a:off x="7270750" y="4524376"/>
            <a:ext cx="541338" cy="411163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/>
              <a:t>7</a:t>
            </a:r>
          </a:p>
        </p:txBody>
      </p:sp>
      <p:sp>
        <p:nvSpPr>
          <p:cNvPr id="21530" name="Line 8"/>
          <p:cNvSpPr>
            <a:spLocks noChangeShapeType="1"/>
          </p:cNvSpPr>
          <p:nvPr/>
        </p:nvSpPr>
        <p:spPr bwMode="auto">
          <a:xfrm flipH="1">
            <a:off x="6723064" y="4014789"/>
            <a:ext cx="274637" cy="5810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31" name="Line 9"/>
          <p:cNvSpPr>
            <a:spLocks noChangeShapeType="1"/>
          </p:cNvSpPr>
          <p:nvPr/>
        </p:nvSpPr>
        <p:spPr bwMode="auto">
          <a:xfrm>
            <a:off x="7162801" y="4051300"/>
            <a:ext cx="339725" cy="4968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32" name="Line 11"/>
          <p:cNvSpPr>
            <a:spLocks noChangeShapeType="1"/>
          </p:cNvSpPr>
          <p:nvPr/>
        </p:nvSpPr>
        <p:spPr bwMode="auto">
          <a:xfrm flipH="1">
            <a:off x="7121525" y="3348039"/>
            <a:ext cx="133350" cy="2889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33" name="Text Box 12"/>
          <p:cNvSpPr txBox="1">
            <a:spLocks noChangeArrowheads="1"/>
          </p:cNvSpPr>
          <p:nvPr/>
        </p:nvSpPr>
        <p:spPr bwMode="auto">
          <a:xfrm>
            <a:off x="6967538" y="3089275"/>
            <a:ext cx="6016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</a:rPr>
              <a:t>Root</a:t>
            </a:r>
          </a:p>
        </p:txBody>
      </p:sp>
      <p:sp>
        <p:nvSpPr>
          <p:cNvPr id="43" name="Rectangle 42"/>
          <p:cNvSpPr/>
          <p:nvPr/>
        </p:nvSpPr>
        <p:spPr bwMode="auto">
          <a:xfrm>
            <a:off x="7699376" y="3678239"/>
            <a:ext cx="461963" cy="3397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4" name="Rectangle 43"/>
          <p:cNvSpPr/>
          <p:nvPr/>
        </p:nvSpPr>
        <p:spPr bwMode="auto">
          <a:xfrm>
            <a:off x="8478838" y="3678239"/>
            <a:ext cx="463550" cy="3397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cxnSp>
        <p:nvCxnSpPr>
          <p:cNvPr id="21536" name="Straight Arrow Connector 45"/>
          <p:cNvCxnSpPr>
            <a:cxnSpLocks noChangeShapeType="1"/>
            <a:stCxn id="24" idx="6"/>
            <a:endCxn id="43" idx="1"/>
          </p:cNvCxnSpPr>
          <p:nvPr/>
        </p:nvCxnSpPr>
        <p:spPr bwMode="auto">
          <a:xfrm>
            <a:off x="7354889" y="3843338"/>
            <a:ext cx="344487" cy="4762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37" name="Straight Arrow Connector 47"/>
          <p:cNvCxnSpPr>
            <a:cxnSpLocks noChangeShapeType="1"/>
          </p:cNvCxnSpPr>
          <p:nvPr/>
        </p:nvCxnSpPr>
        <p:spPr bwMode="auto">
          <a:xfrm>
            <a:off x="8145464" y="3843338"/>
            <a:ext cx="344487" cy="4762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9" name="Rectangle 48"/>
          <p:cNvSpPr/>
          <p:nvPr/>
        </p:nvSpPr>
        <p:spPr bwMode="auto">
          <a:xfrm>
            <a:off x="9271001" y="3667126"/>
            <a:ext cx="461963" cy="3397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cxnSp>
        <p:nvCxnSpPr>
          <p:cNvPr id="21539" name="Straight Arrow Connector 49"/>
          <p:cNvCxnSpPr>
            <a:cxnSpLocks noChangeShapeType="1"/>
          </p:cNvCxnSpPr>
          <p:nvPr/>
        </p:nvCxnSpPr>
        <p:spPr bwMode="auto">
          <a:xfrm>
            <a:off x="8937625" y="3833814"/>
            <a:ext cx="342900" cy="3175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" name="Rectangle 50"/>
          <p:cNvSpPr/>
          <p:nvPr/>
        </p:nvSpPr>
        <p:spPr bwMode="auto">
          <a:xfrm>
            <a:off x="8129588" y="4541839"/>
            <a:ext cx="463550" cy="33813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cxnSp>
        <p:nvCxnSpPr>
          <p:cNvPr id="21541" name="Straight Arrow Connector 51"/>
          <p:cNvCxnSpPr>
            <a:cxnSpLocks noChangeShapeType="1"/>
            <a:endCxn id="51" idx="1"/>
          </p:cNvCxnSpPr>
          <p:nvPr/>
        </p:nvCxnSpPr>
        <p:spPr bwMode="auto">
          <a:xfrm>
            <a:off x="7786688" y="4706939"/>
            <a:ext cx="342900" cy="3175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1542" name="Group 56"/>
          <p:cNvGrpSpPr>
            <a:grpSpLocks/>
          </p:cNvGrpSpPr>
          <p:nvPr/>
        </p:nvGrpSpPr>
        <p:grpSpPr bwMode="auto">
          <a:xfrm>
            <a:off x="7235567" y="5092223"/>
            <a:ext cx="1242802" cy="340107"/>
            <a:chOff x="5291636" y="5013084"/>
            <a:chExt cx="1242256" cy="339429"/>
          </a:xfrm>
        </p:grpSpPr>
        <p:sp>
          <p:nvSpPr>
            <p:cNvPr id="53" name="Rectangle 52"/>
            <p:cNvSpPr/>
            <p:nvPr/>
          </p:nvSpPr>
          <p:spPr bwMode="auto">
            <a:xfrm>
              <a:off x="5291636" y="5013465"/>
              <a:ext cx="461760" cy="33904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54" name="Rectangle 53"/>
            <p:cNvSpPr/>
            <p:nvPr/>
          </p:nvSpPr>
          <p:spPr bwMode="auto">
            <a:xfrm>
              <a:off x="6072132" y="5013084"/>
              <a:ext cx="461760" cy="33904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cxnSp>
          <p:nvCxnSpPr>
            <p:cNvPr id="21546" name="Straight Arrow Connector 55"/>
            <p:cNvCxnSpPr>
              <a:cxnSpLocks noChangeShapeType="1"/>
            </p:cNvCxnSpPr>
            <p:nvPr/>
          </p:nvCxnSpPr>
          <p:spPr bwMode="auto">
            <a:xfrm>
              <a:off x="5738670" y="5179308"/>
              <a:ext cx="343631" cy="4004"/>
            </a:xfrm>
            <a:prstGeom prst="straightConnector1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45" name="Text Box 6"/>
          <p:cNvSpPr txBox="1">
            <a:spLocks noChangeArrowheads="1"/>
          </p:cNvSpPr>
          <p:nvPr/>
        </p:nvSpPr>
        <p:spPr bwMode="auto">
          <a:xfrm>
            <a:off x="1974958" y="5872134"/>
            <a:ext cx="388439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dirty="0" smtClean="0">
                <a:latin typeface="+mj-lt"/>
              </a:rPr>
              <a:t>A </a:t>
            </a:r>
            <a:r>
              <a:rPr lang="en-US" altLang="en-US" sz="2000" dirty="0" err="1" smtClean="0">
                <a:solidFill>
                  <a:schemeClr val="accent6"/>
                </a:solidFill>
                <a:latin typeface="+mj-lt"/>
              </a:rPr>
              <a:t>TreeSet</a:t>
            </a:r>
            <a:r>
              <a:rPr lang="en-US" altLang="en-US" sz="2000" dirty="0" smtClean="0">
                <a:solidFill>
                  <a:schemeClr val="accent6"/>
                </a:solidFill>
                <a:latin typeface="+mj-lt"/>
              </a:rPr>
              <a:t> </a:t>
            </a:r>
            <a:r>
              <a:rPr lang="en-US" altLang="en-US" sz="2000" dirty="0" smtClean="0">
                <a:latin typeface="+mj-lt"/>
              </a:rPr>
              <a:t>with multiple values</a:t>
            </a:r>
            <a:endParaRPr lang="en-US" altLang="en-US" sz="1600" dirty="0">
              <a:latin typeface="+mj-lt"/>
            </a:endParaRPr>
          </a:p>
        </p:txBody>
      </p:sp>
      <p:sp>
        <p:nvSpPr>
          <p:cNvPr id="46" name="Text Box 6"/>
          <p:cNvSpPr txBox="1">
            <a:spLocks noChangeArrowheads="1"/>
          </p:cNvSpPr>
          <p:nvPr/>
        </p:nvSpPr>
        <p:spPr bwMode="auto">
          <a:xfrm>
            <a:off x="6396039" y="5901938"/>
            <a:ext cx="394050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dirty="0" smtClean="0">
                <a:latin typeface="+mj-lt"/>
              </a:rPr>
              <a:t>A </a:t>
            </a:r>
            <a:r>
              <a:rPr lang="en-US" altLang="en-US" sz="2000" dirty="0" err="1" smtClean="0">
                <a:solidFill>
                  <a:schemeClr val="accent6"/>
                </a:solidFill>
                <a:latin typeface="+mj-lt"/>
              </a:rPr>
              <a:t>TreeMap</a:t>
            </a:r>
            <a:r>
              <a:rPr lang="en-US" altLang="en-US" sz="2000" dirty="0" smtClean="0">
                <a:solidFill>
                  <a:schemeClr val="accent6"/>
                </a:solidFill>
                <a:latin typeface="+mj-lt"/>
              </a:rPr>
              <a:t> </a:t>
            </a:r>
            <a:r>
              <a:rPr lang="en-US" altLang="en-US" sz="2000" dirty="0" smtClean="0">
                <a:latin typeface="+mj-lt"/>
              </a:rPr>
              <a:t>with multiple values</a:t>
            </a:r>
            <a:endParaRPr lang="en-US" altLang="en-US" sz="1600" dirty="0">
              <a:latin typeface="+mj-lt"/>
            </a:endParaRPr>
          </a:p>
        </p:txBody>
      </p:sp>
      <p:cxnSp>
        <p:nvCxnSpPr>
          <p:cNvPr id="48" name="Straight Arrow Connector 45"/>
          <p:cNvCxnSpPr>
            <a:cxnSpLocks noChangeShapeType="1"/>
            <a:endCxn id="53" idx="1"/>
          </p:cNvCxnSpPr>
          <p:nvPr/>
        </p:nvCxnSpPr>
        <p:spPr bwMode="auto">
          <a:xfrm>
            <a:off x="6825457" y="4936948"/>
            <a:ext cx="410110" cy="325520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0795380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800226" y="141288"/>
            <a:ext cx="8723313" cy="698500"/>
          </a:xfrm>
        </p:spPr>
        <p:txBody>
          <a:bodyPr/>
          <a:lstStyle/>
          <a:p>
            <a:r>
              <a:rPr lang="en-US" altLang="en-US" sz="3600" dirty="0"/>
              <a:t>Threaded BSTs</a:t>
            </a:r>
          </a:p>
        </p:txBody>
      </p:sp>
      <p:sp>
        <p:nvSpPr>
          <p:cNvPr id="17412" name="Oval 4"/>
          <p:cNvSpPr>
            <a:spLocks noChangeArrowheads="1"/>
          </p:cNvSpPr>
          <p:nvPr/>
        </p:nvSpPr>
        <p:spPr bwMode="auto">
          <a:xfrm>
            <a:off x="5661026" y="3689351"/>
            <a:ext cx="542925" cy="411163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/>
              <a:t>5</a:t>
            </a:r>
          </a:p>
        </p:txBody>
      </p:sp>
      <p:sp>
        <p:nvSpPr>
          <p:cNvPr id="17413" name="Oval 5"/>
          <p:cNvSpPr>
            <a:spLocks noChangeArrowheads="1"/>
          </p:cNvSpPr>
          <p:nvPr/>
        </p:nvSpPr>
        <p:spPr bwMode="auto">
          <a:xfrm>
            <a:off x="4803775" y="4524376"/>
            <a:ext cx="541338" cy="411163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/>
              <a:t>3</a:t>
            </a:r>
          </a:p>
        </p:txBody>
      </p:sp>
      <p:sp>
        <p:nvSpPr>
          <p:cNvPr id="17414" name="Oval 6"/>
          <p:cNvSpPr>
            <a:spLocks noChangeArrowheads="1"/>
          </p:cNvSpPr>
          <p:nvPr/>
        </p:nvSpPr>
        <p:spPr bwMode="auto">
          <a:xfrm>
            <a:off x="6376989" y="4471988"/>
            <a:ext cx="541337" cy="411162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/>
              <a:t>7</a:t>
            </a:r>
          </a:p>
        </p:txBody>
      </p:sp>
      <p:sp>
        <p:nvSpPr>
          <p:cNvPr id="17415" name="Oval 7"/>
          <p:cNvSpPr>
            <a:spLocks noChangeArrowheads="1"/>
          </p:cNvSpPr>
          <p:nvPr/>
        </p:nvSpPr>
        <p:spPr bwMode="auto">
          <a:xfrm>
            <a:off x="7204075" y="5264151"/>
            <a:ext cx="541338" cy="409575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/>
              <a:t>8</a:t>
            </a:r>
          </a:p>
        </p:txBody>
      </p:sp>
      <p:sp>
        <p:nvSpPr>
          <p:cNvPr id="22535" name="Line 8"/>
          <p:cNvSpPr>
            <a:spLocks noChangeShapeType="1"/>
          </p:cNvSpPr>
          <p:nvPr/>
        </p:nvSpPr>
        <p:spPr bwMode="auto">
          <a:xfrm flipH="1">
            <a:off x="5211763" y="4068764"/>
            <a:ext cx="544512" cy="5238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36" name="Line 9"/>
          <p:cNvSpPr>
            <a:spLocks noChangeShapeType="1"/>
          </p:cNvSpPr>
          <p:nvPr/>
        </p:nvSpPr>
        <p:spPr bwMode="auto">
          <a:xfrm>
            <a:off x="6073775" y="4070350"/>
            <a:ext cx="433388" cy="4191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37" name="Line 10"/>
          <p:cNvSpPr>
            <a:spLocks noChangeShapeType="1"/>
          </p:cNvSpPr>
          <p:nvPr/>
        </p:nvSpPr>
        <p:spPr bwMode="auto">
          <a:xfrm>
            <a:off x="6850063" y="4797426"/>
            <a:ext cx="539750" cy="4937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38" name="Line 11"/>
          <p:cNvSpPr>
            <a:spLocks noChangeShapeType="1"/>
          </p:cNvSpPr>
          <p:nvPr/>
        </p:nvSpPr>
        <p:spPr bwMode="auto">
          <a:xfrm flipH="1">
            <a:off x="5970588" y="3398839"/>
            <a:ext cx="133350" cy="2889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39" name="Text Box 12"/>
          <p:cNvSpPr txBox="1">
            <a:spLocks noChangeArrowheads="1"/>
          </p:cNvSpPr>
          <p:nvPr/>
        </p:nvSpPr>
        <p:spPr bwMode="auto">
          <a:xfrm>
            <a:off x="5816600" y="3140075"/>
            <a:ext cx="51648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</a:rPr>
              <a:t>root</a:t>
            </a:r>
          </a:p>
        </p:txBody>
      </p:sp>
      <p:sp>
        <p:nvSpPr>
          <p:cNvPr id="17421" name="Oval 13"/>
          <p:cNvSpPr>
            <a:spLocks noChangeArrowheads="1"/>
          </p:cNvSpPr>
          <p:nvPr/>
        </p:nvSpPr>
        <p:spPr bwMode="auto">
          <a:xfrm>
            <a:off x="4108450" y="5259389"/>
            <a:ext cx="541338" cy="409575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/>
              <a:t>2</a:t>
            </a:r>
          </a:p>
        </p:txBody>
      </p:sp>
      <p:sp>
        <p:nvSpPr>
          <p:cNvPr id="22541" name="Line 14"/>
          <p:cNvSpPr>
            <a:spLocks noChangeShapeType="1"/>
          </p:cNvSpPr>
          <p:nvPr/>
        </p:nvSpPr>
        <p:spPr bwMode="auto">
          <a:xfrm flipH="1">
            <a:off x="4524376" y="4891089"/>
            <a:ext cx="379413" cy="4206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3" name="Oval 15"/>
          <p:cNvSpPr>
            <a:spLocks noChangeArrowheads="1"/>
          </p:cNvSpPr>
          <p:nvPr/>
        </p:nvSpPr>
        <p:spPr bwMode="auto">
          <a:xfrm>
            <a:off x="5197475" y="5332413"/>
            <a:ext cx="541338" cy="411162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/>
              <a:t>4</a:t>
            </a:r>
          </a:p>
        </p:txBody>
      </p:sp>
      <p:sp>
        <p:nvSpPr>
          <p:cNvPr id="22543" name="Line 16"/>
          <p:cNvSpPr>
            <a:spLocks noChangeShapeType="1"/>
          </p:cNvSpPr>
          <p:nvPr/>
        </p:nvSpPr>
        <p:spPr bwMode="auto">
          <a:xfrm>
            <a:off x="5146676" y="4906964"/>
            <a:ext cx="271463" cy="4460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7" name="Rectangle 17"/>
          <p:cNvSpPr>
            <a:spLocks noGrp="1" noChangeArrowheads="1"/>
          </p:cNvSpPr>
          <p:nvPr>
            <p:ph type="body" idx="1"/>
          </p:nvPr>
        </p:nvSpPr>
        <p:spPr>
          <a:xfrm>
            <a:off x="405442" y="828676"/>
            <a:ext cx="11490384" cy="2017713"/>
          </a:xfrm>
        </p:spPr>
        <p:txBody>
          <a:bodyPr/>
          <a:lstStyle/>
          <a:p>
            <a:pPr marL="533400" indent="-533400">
              <a:lnSpc>
                <a:spcPct val="90000"/>
              </a:lnSpc>
              <a:defRPr/>
            </a:pPr>
            <a:r>
              <a:rPr lang="en-US" dirty="0"/>
              <a:t>A </a:t>
            </a:r>
            <a:r>
              <a:rPr lang="en-US" dirty="0">
                <a:solidFill>
                  <a:schemeClr val="accent6"/>
                </a:solidFill>
              </a:rPr>
              <a:t>BST</a:t>
            </a:r>
            <a:r>
              <a:rPr lang="en-US" dirty="0"/>
              <a:t> is </a:t>
            </a:r>
            <a:r>
              <a:rPr lang="en-US" dirty="0">
                <a:solidFill>
                  <a:srgbClr val="C00000"/>
                </a:solidFill>
              </a:rPr>
              <a:t>threaded</a:t>
            </a:r>
            <a:r>
              <a:rPr lang="en-US" dirty="0"/>
              <a:t> if</a:t>
            </a:r>
          </a:p>
          <a:p>
            <a:pPr marL="933450" lvl="1" indent="-533400">
              <a:lnSpc>
                <a:spcPct val="90000"/>
              </a:lnSpc>
              <a:defRPr/>
            </a:pPr>
            <a:r>
              <a:rPr lang="en-US" dirty="0"/>
              <a:t>all </a:t>
            </a:r>
            <a:r>
              <a:rPr lang="en-US" dirty="0">
                <a:solidFill>
                  <a:srgbClr val="00B050"/>
                </a:solidFill>
              </a:rPr>
              <a:t>right child pointers</a:t>
            </a:r>
            <a:r>
              <a:rPr lang="en-US" dirty="0"/>
              <a:t>, </a:t>
            </a:r>
            <a:r>
              <a:rPr lang="en-US" dirty="0" smtClean="0"/>
              <a:t>which </a:t>
            </a:r>
            <a:r>
              <a:rPr lang="en-US" dirty="0" smtClean="0">
                <a:solidFill>
                  <a:srgbClr val="07C3E9"/>
                </a:solidFill>
              </a:rPr>
              <a:t>would </a:t>
            </a:r>
            <a:r>
              <a:rPr lang="en-US" dirty="0">
                <a:solidFill>
                  <a:srgbClr val="07C3E9"/>
                </a:solidFill>
              </a:rPr>
              <a:t>normally be </a:t>
            </a:r>
            <a:r>
              <a:rPr lang="en-US" dirty="0" smtClean="0">
                <a:solidFill>
                  <a:srgbClr val="07C3E9"/>
                </a:solidFill>
              </a:rPr>
              <a:t>null</a:t>
            </a:r>
            <a:r>
              <a:rPr lang="en-US" dirty="0" smtClean="0"/>
              <a:t>, </a:t>
            </a:r>
            <a:r>
              <a:rPr lang="en-US" dirty="0"/>
              <a:t>point to the </a:t>
            </a:r>
            <a:r>
              <a:rPr lang="en-US" dirty="0" err="1">
                <a:solidFill>
                  <a:srgbClr val="C00000"/>
                </a:solidFill>
              </a:rPr>
              <a:t>inorder</a:t>
            </a:r>
            <a:r>
              <a:rPr lang="en-US" dirty="0">
                <a:solidFill>
                  <a:srgbClr val="C00000"/>
                </a:solidFill>
              </a:rPr>
              <a:t> successor </a:t>
            </a:r>
            <a:r>
              <a:rPr lang="en-US" dirty="0"/>
              <a:t>of the node</a:t>
            </a:r>
          </a:p>
          <a:p>
            <a:pPr marL="933450" lvl="1" indent="-533400">
              <a:lnSpc>
                <a:spcPct val="90000"/>
              </a:lnSpc>
              <a:defRPr/>
            </a:pPr>
            <a:r>
              <a:rPr lang="en-US" dirty="0"/>
              <a:t>all </a:t>
            </a:r>
            <a:r>
              <a:rPr lang="en-US" dirty="0">
                <a:solidFill>
                  <a:schemeClr val="accent6"/>
                </a:solidFill>
              </a:rPr>
              <a:t>left child pointers</a:t>
            </a:r>
            <a:r>
              <a:rPr lang="en-US"/>
              <a:t>, </a:t>
            </a:r>
            <a:r>
              <a:rPr lang="en-US" smtClean="0"/>
              <a:t>which </a:t>
            </a:r>
            <a:r>
              <a:rPr lang="en-US" smtClean="0">
                <a:solidFill>
                  <a:srgbClr val="07C3E9"/>
                </a:solidFill>
              </a:rPr>
              <a:t>would </a:t>
            </a:r>
            <a:r>
              <a:rPr lang="en-US" dirty="0">
                <a:solidFill>
                  <a:srgbClr val="07C3E9"/>
                </a:solidFill>
              </a:rPr>
              <a:t>normally be </a:t>
            </a:r>
            <a:r>
              <a:rPr lang="en-US" dirty="0" smtClean="0">
                <a:solidFill>
                  <a:srgbClr val="07C3E9"/>
                </a:solidFill>
              </a:rPr>
              <a:t>null</a:t>
            </a:r>
            <a:r>
              <a:rPr lang="en-US" dirty="0" smtClean="0"/>
              <a:t>, </a:t>
            </a:r>
            <a:r>
              <a:rPr lang="en-US" dirty="0"/>
              <a:t>point to the </a:t>
            </a:r>
            <a:r>
              <a:rPr lang="en-US" dirty="0" err="1">
                <a:solidFill>
                  <a:srgbClr val="C00000"/>
                </a:solidFill>
              </a:rPr>
              <a:t>inorder</a:t>
            </a:r>
            <a:r>
              <a:rPr lang="en-US" dirty="0">
                <a:solidFill>
                  <a:srgbClr val="C00000"/>
                </a:solidFill>
              </a:rPr>
              <a:t> predecessor </a:t>
            </a:r>
            <a:r>
              <a:rPr lang="en-US" dirty="0"/>
              <a:t>of the node</a:t>
            </a:r>
            <a:endParaRPr lang="en-US" sz="1600" dirty="0"/>
          </a:p>
        </p:txBody>
      </p:sp>
      <p:sp>
        <p:nvSpPr>
          <p:cNvPr id="22545" name="Freeform 44"/>
          <p:cNvSpPr>
            <a:spLocks noChangeArrowheads="1"/>
          </p:cNvSpPr>
          <p:nvPr/>
        </p:nvSpPr>
        <p:spPr bwMode="auto">
          <a:xfrm>
            <a:off x="4359275" y="4891089"/>
            <a:ext cx="596900" cy="1101725"/>
          </a:xfrm>
          <a:custGeom>
            <a:avLst/>
            <a:gdLst>
              <a:gd name="T0" fmla="*/ 0 w 667821"/>
              <a:gd name="T1" fmla="*/ 1000970 h 1071938"/>
              <a:gd name="T2" fmla="*/ 103466 w 667821"/>
              <a:gd name="T3" fmla="*/ 1244450 h 1071938"/>
              <a:gd name="T4" fmla="*/ 216945 w 667821"/>
              <a:gd name="T5" fmla="*/ 0 h 1071938"/>
              <a:gd name="T6" fmla="*/ 0 60000 65536"/>
              <a:gd name="T7" fmla="*/ 0 60000 65536"/>
              <a:gd name="T8" fmla="*/ 0 60000 65536"/>
              <a:gd name="T9" fmla="*/ 0 w 667821"/>
              <a:gd name="T10" fmla="*/ 0 h 1071938"/>
              <a:gd name="T11" fmla="*/ 667821 w 667821"/>
              <a:gd name="T12" fmla="*/ 1071938 h 107193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67821" h="1071938">
                <a:moveTo>
                  <a:pt x="0" y="760288"/>
                </a:moveTo>
                <a:cubicBezTo>
                  <a:pt x="103598" y="916113"/>
                  <a:pt x="207196" y="1071938"/>
                  <a:pt x="318499" y="945223"/>
                </a:cubicBezTo>
                <a:cubicBezTo>
                  <a:pt x="429802" y="818508"/>
                  <a:pt x="548811" y="409254"/>
                  <a:pt x="667821" y="0"/>
                </a:cubicBezTo>
              </a:path>
            </a:pathLst>
          </a:custGeom>
          <a:noFill/>
          <a:ln w="34925" algn="ctr">
            <a:solidFill>
              <a:srgbClr val="00B050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46" name="Freeform 45"/>
          <p:cNvSpPr>
            <a:spLocks noChangeArrowheads="1"/>
          </p:cNvSpPr>
          <p:nvPr/>
        </p:nvSpPr>
        <p:spPr bwMode="auto">
          <a:xfrm flipH="1">
            <a:off x="5027614" y="4911726"/>
            <a:ext cx="369887" cy="1122363"/>
          </a:xfrm>
          <a:custGeom>
            <a:avLst/>
            <a:gdLst>
              <a:gd name="T0" fmla="*/ 0 w 667821"/>
              <a:gd name="T1" fmla="*/ 1204985 h 1071938"/>
              <a:gd name="T2" fmla="*/ 865 w 667821"/>
              <a:gd name="T3" fmla="*/ 1498085 h 1071938"/>
              <a:gd name="T4" fmla="*/ 1814 w 667821"/>
              <a:gd name="T5" fmla="*/ 0 h 1071938"/>
              <a:gd name="T6" fmla="*/ 0 60000 65536"/>
              <a:gd name="T7" fmla="*/ 0 60000 65536"/>
              <a:gd name="T8" fmla="*/ 0 60000 65536"/>
              <a:gd name="T9" fmla="*/ 0 w 667821"/>
              <a:gd name="T10" fmla="*/ 0 h 1071938"/>
              <a:gd name="T11" fmla="*/ 667821 w 667821"/>
              <a:gd name="T12" fmla="*/ 1071938 h 107193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67821" h="1071938">
                <a:moveTo>
                  <a:pt x="0" y="760288"/>
                </a:moveTo>
                <a:cubicBezTo>
                  <a:pt x="103598" y="916113"/>
                  <a:pt x="207196" y="1071938"/>
                  <a:pt x="318499" y="945223"/>
                </a:cubicBezTo>
                <a:cubicBezTo>
                  <a:pt x="429802" y="818508"/>
                  <a:pt x="548811" y="409254"/>
                  <a:pt x="667821" y="0"/>
                </a:cubicBezTo>
              </a:path>
            </a:pathLst>
          </a:custGeom>
          <a:noFill/>
          <a:ln w="34925" algn="ctr">
            <a:solidFill>
              <a:srgbClr val="003399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47" name="Freeform 47"/>
          <p:cNvSpPr>
            <a:spLocks noChangeArrowheads="1"/>
          </p:cNvSpPr>
          <p:nvPr/>
        </p:nvSpPr>
        <p:spPr bwMode="auto">
          <a:xfrm>
            <a:off x="5581651" y="4078289"/>
            <a:ext cx="309563" cy="2090737"/>
          </a:xfrm>
          <a:custGeom>
            <a:avLst/>
            <a:gdLst>
              <a:gd name="T0" fmla="*/ 0 w 369870"/>
              <a:gd name="T1" fmla="*/ 1715686 h 2080516"/>
              <a:gd name="T2" fmla="*/ 31055 w 369870"/>
              <a:gd name="T3" fmla="*/ 1899124 h 2080516"/>
              <a:gd name="T4" fmla="*/ 62110 w 369870"/>
              <a:gd name="T5" fmla="*/ 0 h 2080516"/>
              <a:gd name="T6" fmla="*/ 0 60000 65536"/>
              <a:gd name="T7" fmla="*/ 0 60000 65536"/>
              <a:gd name="T8" fmla="*/ 0 60000 65536"/>
              <a:gd name="T9" fmla="*/ 0 w 369870"/>
              <a:gd name="T10" fmla="*/ 0 h 2080516"/>
              <a:gd name="T11" fmla="*/ 369870 w 369870"/>
              <a:gd name="T12" fmla="*/ 2080516 h 208051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69870" h="2080516">
                <a:moveTo>
                  <a:pt x="0" y="1633591"/>
                </a:moveTo>
                <a:cubicBezTo>
                  <a:pt x="61645" y="1857053"/>
                  <a:pt x="123290" y="2080516"/>
                  <a:pt x="184935" y="1808251"/>
                </a:cubicBezTo>
                <a:cubicBezTo>
                  <a:pt x="246580" y="1535986"/>
                  <a:pt x="308225" y="767993"/>
                  <a:pt x="369870" y="0"/>
                </a:cubicBezTo>
              </a:path>
            </a:pathLst>
          </a:custGeom>
          <a:noFill/>
          <a:ln w="34925" algn="ctr">
            <a:solidFill>
              <a:srgbClr val="00B050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48" name="Freeform 49"/>
          <p:cNvSpPr>
            <a:spLocks noChangeArrowheads="1"/>
          </p:cNvSpPr>
          <p:nvPr/>
        </p:nvSpPr>
        <p:spPr bwMode="auto">
          <a:xfrm flipH="1">
            <a:off x="6013450" y="4068763"/>
            <a:ext cx="503238" cy="1122362"/>
          </a:xfrm>
          <a:custGeom>
            <a:avLst/>
            <a:gdLst>
              <a:gd name="T0" fmla="*/ 0 w 667821"/>
              <a:gd name="T1" fmla="*/ 1204975 h 1071938"/>
              <a:gd name="T2" fmla="*/ 18811 w 667821"/>
              <a:gd name="T3" fmla="*/ 1498076 h 1071938"/>
              <a:gd name="T4" fmla="*/ 39442 w 667821"/>
              <a:gd name="T5" fmla="*/ 0 h 1071938"/>
              <a:gd name="T6" fmla="*/ 0 60000 65536"/>
              <a:gd name="T7" fmla="*/ 0 60000 65536"/>
              <a:gd name="T8" fmla="*/ 0 60000 65536"/>
              <a:gd name="T9" fmla="*/ 0 w 667821"/>
              <a:gd name="T10" fmla="*/ 0 h 1071938"/>
              <a:gd name="T11" fmla="*/ 667821 w 667821"/>
              <a:gd name="T12" fmla="*/ 1071938 h 107193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67821" h="1071938">
                <a:moveTo>
                  <a:pt x="0" y="760288"/>
                </a:moveTo>
                <a:cubicBezTo>
                  <a:pt x="103598" y="916113"/>
                  <a:pt x="207196" y="1071938"/>
                  <a:pt x="318499" y="945223"/>
                </a:cubicBezTo>
                <a:cubicBezTo>
                  <a:pt x="429802" y="818508"/>
                  <a:pt x="548811" y="409254"/>
                  <a:pt x="667821" y="0"/>
                </a:cubicBezTo>
              </a:path>
            </a:pathLst>
          </a:custGeom>
          <a:noFill/>
          <a:ln w="34925" algn="ctr">
            <a:solidFill>
              <a:srgbClr val="003399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49" name="Freeform 51"/>
          <p:cNvSpPr>
            <a:spLocks noChangeArrowheads="1"/>
          </p:cNvSpPr>
          <p:nvPr/>
        </p:nvSpPr>
        <p:spPr bwMode="auto">
          <a:xfrm flipH="1">
            <a:off x="6723063" y="4849813"/>
            <a:ext cx="595312" cy="1122362"/>
          </a:xfrm>
          <a:custGeom>
            <a:avLst/>
            <a:gdLst>
              <a:gd name="T0" fmla="*/ 0 w 667821"/>
              <a:gd name="T1" fmla="*/ 1204975 h 1071938"/>
              <a:gd name="T2" fmla="*/ 101015 w 667821"/>
              <a:gd name="T3" fmla="*/ 1498076 h 1071938"/>
              <a:gd name="T4" fmla="*/ 211806 w 667821"/>
              <a:gd name="T5" fmla="*/ 0 h 1071938"/>
              <a:gd name="T6" fmla="*/ 0 60000 65536"/>
              <a:gd name="T7" fmla="*/ 0 60000 65536"/>
              <a:gd name="T8" fmla="*/ 0 60000 65536"/>
              <a:gd name="T9" fmla="*/ 0 w 667821"/>
              <a:gd name="T10" fmla="*/ 0 h 1071938"/>
              <a:gd name="T11" fmla="*/ 667821 w 667821"/>
              <a:gd name="T12" fmla="*/ 1071938 h 107193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67821" h="1071938">
                <a:moveTo>
                  <a:pt x="0" y="760288"/>
                </a:moveTo>
                <a:cubicBezTo>
                  <a:pt x="103598" y="916113"/>
                  <a:pt x="207196" y="1071938"/>
                  <a:pt x="318499" y="945223"/>
                </a:cubicBezTo>
                <a:cubicBezTo>
                  <a:pt x="429802" y="818508"/>
                  <a:pt x="548811" y="409254"/>
                  <a:pt x="667821" y="0"/>
                </a:cubicBezTo>
              </a:path>
            </a:pathLst>
          </a:custGeom>
          <a:noFill/>
          <a:ln w="34925" algn="ctr">
            <a:solidFill>
              <a:srgbClr val="003399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50" name="Line 14"/>
          <p:cNvSpPr>
            <a:spLocks noChangeShapeType="1"/>
          </p:cNvSpPr>
          <p:nvPr/>
        </p:nvSpPr>
        <p:spPr bwMode="auto">
          <a:xfrm flipH="1">
            <a:off x="3968750" y="5610225"/>
            <a:ext cx="215900" cy="2159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51" name="Line 10"/>
          <p:cNvSpPr>
            <a:spLocks noChangeShapeType="1"/>
          </p:cNvSpPr>
          <p:nvPr/>
        </p:nvSpPr>
        <p:spPr bwMode="auto">
          <a:xfrm>
            <a:off x="7693026" y="5588001"/>
            <a:ext cx="231775" cy="238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52" name="Text Box 12"/>
          <p:cNvSpPr txBox="1">
            <a:spLocks noChangeArrowheads="1"/>
          </p:cNvSpPr>
          <p:nvPr/>
        </p:nvSpPr>
        <p:spPr bwMode="auto">
          <a:xfrm>
            <a:off x="3608389" y="5738814"/>
            <a:ext cx="50526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 smtClean="0">
                <a:latin typeface="Times New Roman" panose="02020603050405020304" pitchFamily="18" charset="0"/>
              </a:rPr>
              <a:t>null</a:t>
            </a:r>
            <a:endParaRPr lang="en-US" altLang="en-US" sz="1600" dirty="0">
              <a:latin typeface="Times New Roman" panose="02020603050405020304" pitchFamily="18" charset="0"/>
            </a:endParaRPr>
          </a:p>
        </p:txBody>
      </p:sp>
      <p:sp>
        <p:nvSpPr>
          <p:cNvPr id="22553" name="Text Box 12"/>
          <p:cNvSpPr txBox="1">
            <a:spLocks noChangeArrowheads="1"/>
          </p:cNvSpPr>
          <p:nvPr/>
        </p:nvSpPr>
        <p:spPr bwMode="auto">
          <a:xfrm>
            <a:off x="7594601" y="5748339"/>
            <a:ext cx="50526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 smtClean="0">
                <a:latin typeface="Times New Roman" panose="02020603050405020304" pitchFamily="18" charset="0"/>
              </a:rPr>
              <a:t>null</a:t>
            </a:r>
            <a:endParaRPr lang="en-US" altLang="en-US" sz="16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02116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1800226" y="141288"/>
            <a:ext cx="8723313" cy="698500"/>
          </a:xfrm>
        </p:spPr>
        <p:txBody>
          <a:bodyPr/>
          <a:lstStyle/>
          <a:p>
            <a:r>
              <a:rPr lang="en-US" altLang="en-US" sz="3600" dirty="0"/>
              <a:t>Threaded BSTs - More</a:t>
            </a:r>
          </a:p>
        </p:txBody>
      </p:sp>
      <p:sp>
        <p:nvSpPr>
          <p:cNvPr id="17412" name="Oval 4"/>
          <p:cNvSpPr>
            <a:spLocks noChangeArrowheads="1"/>
          </p:cNvSpPr>
          <p:nvPr/>
        </p:nvSpPr>
        <p:spPr bwMode="auto">
          <a:xfrm>
            <a:off x="5713414" y="3852863"/>
            <a:ext cx="542925" cy="411162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/>
              <a:t>5</a:t>
            </a:r>
          </a:p>
        </p:txBody>
      </p:sp>
      <p:sp>
        <p:nvSpPr>
          <p:cNvPr id="17413" name="Oval 5"/>
          <p:cNvSpPr>
            <a:spLocks noChangeArrowheads="1"/>
          </p:cNvSpPr>
          <p:nvPr/>
        </p:nvSpPr>
        <p:spPr bwMode="auto">
          <a:xfrm>
            <a:off x="4854575" y="4689476"/>
            <a:ext cx="541338" cy="411163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/>
              <a:t>3</a:t>
            </a:r>
          </a:p>
        </p:txBody>
      </p:sp>
      <p:sp>
        <p:nvSpPr>
          <p:cNvPr id="17414" name="Oval 6"/>
          <p:cNvSpPr>
            <a:spLocks noChangeArrowheads="1"/>
          </p:cNvSpPr>
          <p:nvPr/>
        </p:nvSpPr>
        <p:spPr bwMode="auto">
          <a:xfrm>
            <a:off x="6427789" y="4635501"/>
            <a:ext cx="541337" cy="411163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/>
              <a:t>7</a:t>
            </a:r>
          </a:p>
        </p:txBody>
      </p:sp>
      <p:sp>
        <p:nvSpPr>
          <p:cNvPr id="17415" name="Oval 7"/>
          <p:cNvSpPr>
            <a:spLocks noChangeArrowheads="1"/>
          </p:cNvSpPr>
          <p:nvPr/>
        </p:nvSpPr>
        <p:spPr bwMode="auto">
          <a:xfrm>
            <a:off x="7256464" y="5427664"/>
            <a:ext cx="541337" cy="409575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/>
              <a:t>8</a:t>
            </a:r>
          </a:p>
        </p:txBody>
      </p:sp>
      <p:sp>
        <p:nvSpPr>
          <p:cNvPr id="23559" name="Line 8"/>
          <p:cNvSpPr>
            <a:spLocks noChangeShapeType="1"/>
          </p:cNvSpPr>
          <p:nvPr/>
        </p:nvSpPr>
        <p:spPr bwMode="auto">
          <a:xfrm flipH="1">
            <a:off x="5264151" y="4232276"/>
            <a:ext cx="544513" cy="5238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60" name="Line 9"/>
          <p:cNvSpPr>
            <a:spLocks noChangeShapeType="1"/>
          </p:cNvSpPr>
          <p:nvPr/>
        </p:nvSpPr>
        <p:spPr bwMode="auto">
          <a:xfrm>
            <a:off x="6124575" y="4235450"/>
            <a:ext cx="433388" cy="4191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61" name="Line 10"/>
          <p:cNvSpPr>
            <a:spLocks noChangeShapeType="1"/>
          </p:cNvSpPr>
          <p:nvPr/>
        </p:nvSpPr>
        <p:spPr bwMode="auto">
          <a:xfrm>
            <a:off x="6900864" y="4960938"/>
            <a:ext cx="541337" cy="4953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62" name="Line 11"/>
          <p:cNvSpPr>
            <a:spLocks noChangeShapeType="1"/>
          </p:cNvSpPr>
          <p:nvPr/>
        </p:nvSpPr>
        <p:spPr bwMode="auto">
          <a:xfrm flipH="1">
            <a:off x="6022975" y="3562351"/>
            <a:ext cx="133350" cy="2889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63" name="Text Box 12"/>
          <p:cNvSpPr txBox="1">
            <a:spLocks noChangeArrowheads="1"/>
          </p:cNvSpPr>
          <p:nvPr/>
        </p:nvSpPr>
        <p:spPr bwMode="auto">
          <a:xfrm>
            <a:off x="5868988" y="3303588"/>
            <a:ext cx="51648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</a:rPr>
              <a:t>root</a:t>
            </a:r>
          </a:p>
        </p:txBody>
      </p:sp>
      <p:sp>
        <p:nvSpPr>
          <p:cNvPr id="17421" name="Oval 13"/>
          <p:cNvSpPr>
            <a:spLocks noChangeArrowheads="1"/>
          </p:cNvSpPr>
          <p:nvPr/>
        </p:nvSpPr>
        <p:spPr bwMode="auto">
          <a:xfrm>
            <a:off x="4160839" y="5424489"/>
            <a:ext cx="541337" cy="409575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/>
              <a:t>2</a:t>
            </a:r>
          </a:p>
        </p:txBody>
      </p:sp>
      <p:sp>
        <p:nvSpPr>
          <p:cNvPr id="23565" name="Line 14"/>
          <p:cNvSpPr>
            <a:spLocks noChangeShapeType="1"/>
          </p:cNvSpPr>
          <p:nvPr/>
        </p:nvSpPr>
        <p:spPr bwMode="auto">
          <a:xfrm flipH="1">
            <a:off x="4575175" y="5054601"/>
            <a:ext cx="381000" cy="4222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3" name="Oval 15"/>
          <p:cNvSpPr>
            <a:spLocks noChangeArrowheads="1"/>
          </p:cNvSpPr>
          <p:nvPr/>
        </p:nvSpPr>
        <p:spPr bwMode="auto">
          <a:xfrm>
            <a:off x="5249864" y="5497513"/>
            <a:ext cx="541337" cy="411162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/>
              <a:t>4</a:t>
            </a:r>
          </a:p>
        </p:txBody>
      </p:sp>
      <p:sp>
        <p:nvSpPr>
          <p:cNvPr id="23567" name="Line 16"/>
          <p:cNvSpPr>
            <a:spLocks noChangeShapeType="1"/>
          </p:cNvSpPr>
          <p:nvPr/>
        </p:nvSpPr>
        <p:spPr bwMode="auto">
          <a:xfrm>
            <a:off x="5197476" y="5070475"/>
            <a:ext cx="271463" cy="4460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68" name="Rectangle 17"/>
          <p:cNvSpPr>
            <a:spLocks noGrp="1" noChangeArrowheads="1"/>
          </p:cNvSpPr>
          <p:nvPr>
            <p:ph type="body" idx="1"/>
          </p:nvPr>
        </p:nvSpPr>
        <p:spPr>
          <a:xfrm>
            <a:off x="267418" y="828675"/>
            <a:ext cx="11585275" cy="1992314"/>
          </a:xfrm>
          <a:noFill/>
        </p:spPr>
        <p:txBody>
          <a:bodyPr/>
          <a:lstStyle/>
          <a:p>
            <a:r>
              <a:rPr lang="en-US" altLang="en-US" dirty="0" smtClean="0"/>
              <a:t>A threaded BST makes it possible </a:t>
            </a:r>
          </a:p>
          <a:p>
            <a:pPr lvl="1"/>
            <a:r>
              <a:rPr lang="en-US" altLang="en-US" dirty="0" smtClean="0"/>
              <a:t>to traverse the values in the BST via a </a:t>
            </a:r>
            <a:r>
              <a:rPr lang="en-US" altLang="en-US" dirty="0" smtClean="0">
                <a:solidFill>
                  <a:srgbClr val="C00000"/>
                </a:solidFill>
              </a:rPr>
              <a:t>linear traversal (iterative) </a:t>
            </a:r>
            <a:r>
              <a:rPr lang="en-US" altLang="en-US" dirty="0" smtClean="0"/>
              <a:t>that is more rapid than a </a:t>
            </a:r>
            <a:r>
              <a:rPr lang="en-US" altLang="en-US" dirty="0" smtClean="0">
                <a:solidFill>
                  <a:schemeClr val="accent2"/>
                </a:solidFill>
              </a:rPr>
              <a:t>recursive </a:t>
            </a:r>
            <a:r>
              <a:rPr lang="en-US" altLang="en-US" dirty="0" err="1" smtClean="0">
                <a:solidFill>
                  <a:schemeClr val="accent2"/>
                </a:solidFill>
              </a:rPr>
              <a:t>inorder</a:t>
            </a:r>
            <a:r>
              <a:rPr lang="en-US" altLang="en-US" dirty="0" smtClean="0">
                <a:solidFill>
                  <a:schemeClr val="accent2"/>
                </a:solidFill>
              </a:rPr>
              <a:t> traversal</a:t>
            </a:r>
          </a:p>
          <a:p>
            <a:pPr lvl="1"/>
            <a:r>
              <a:rPr lang="en-US" altLang="en-US" dirty="0" smtClean="0"/>
              <a:t>to find the </a:t>
            </a:r>
            <a:r>
              <a:rPr lang="en-US" altLang="en-US" dirty="0" smtClean="0">
                <a:solidFill>
                  <a:srgbClr val="C00000"/>
                </a:solidFill>
              </a:rPr>
              <a:t>predecessor</a:t>
            </a:r>
            <a:r>
              <a:rPr lang="en-US" altLang="en-US" dirty="0" smtClean="0"/>
              <a:t> or </a:t>
            </a:r>
            <a:r>
              <a:rPr lang="en-US" altLang="en-US" dirty="0" smtClean="0">
                <a:solidFill>
                  <a:srgbClr val="C00000"/>
                </a:solidFill>
              </a:rPr>
              <a:t>successor</a:t>
            </a:r>
            <a:r>
              <a:rPr lang="en-US" altLang="en-US" dirty="0" smtClean="0"/>
              <a:t> of a node easily</a:t>
            </a:r>
          </a:p>
        </p:txBody>
      </p:sp>
      <p:sp>
        <p:nvSpPr>
          <p:cNvPr id="23569" name="Freeform 44"/>
          <p:cNvSpPr>
            <a:spLocks noChangeArrowheads="1"/>
          </p:cNvSpPr>
          <p:nvPr/>
        </p:nvSpPr>
        <p:spPr bwMode="auto">
          <a:xfrm>
            <a:off x="4411663" y="5054601"/>
            <a:ext cx="595312" cy="1103313"/>
          </a:xfrm>
          <a:custGeom>
            <a:avLst/>
            <a:gdLst>
              <a:gd name="T0" fmla="*/ 0 w 667821"/>
              <a:gd name="T1" fmla="*/ 1014030 h 1071938"/>
              <a:gd name="T2" fmla="*/ 101014 w 667821"/>
              <a:gd name="T3" fmla="*/ 1260686 h 1071938"/>
              <a:gd name="T4" fmla="*/ 211805 w 667821"/>
              <a:gd name="T5" fmla="*/ 0 h 1071938"/>
              <a:gd name="T6" fmla="*/ 0 60000 65536"/>
              <a:gd name="T7" fmla="*/ 0 60000 65536"/>
              <a:gd name="T8" fmla="*/ 0 60000 65536"/>
              <a:gd name="T9" fmla="*/ 0 w 667821"/>
              <a:gd name="T10" fmla="*/ 0 h 1071938"/>
              <a:gd name="T11" fmla="*/ 667821 w 667821"/>
              <a:gd name="T12" fmla="*/ 1071938 h 107193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67821" h="1071938">
                <a:moveTo>
                  <a:pt x="0" y="760288"/>
                </a:moveTo>
                <a:cubicBezTo>
                  <a:pt x="103598" y="916113"/>
                  <a:pt x="207196" y="1071938"/>
                  <a:pt x="318499" y="945223"/>
                </a:cubicBezTo>
                <a:cubicBezTo>
                  <a:pt x="429802" y="818508"/>
                  <a:pt x="548811" y="409254"/>
                  <a:pt x="667821" y="0"/>
                </a:cubicBezTo>
              </a:path>
            </a:pathLst>
          </a:custGeom>
          <a:noFill/>
          <a:ln w="34925" algn="ctr">
            <a:solidFill>
              <a:srgbClr val="00B050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70" name="Freeform 45"/>
          <p:cNvSpPr>
            <a:spLocks noChangeArrowheads="1"/>
          </p:cNvSpPr>
          <p:nvPr/>
        </p:nvSpPr>
        <p:spPr bwMode="auto">
          <a:xfrm flipH="1">
            <a:off x="5078414" y="5075238"/>
            <a:ext cx="369887" cy="1123950"/>
          </a:xfrm>
          <a:custGeom>
            <a:avLst/>
            <a:gdLst>
              <a:gd name="T0" fmla="*/ 0 w 667821"/>
              <a:gd name="T1" fmla="*/ 1220405 h 1071938"/>
              <a:gd name="T2" fmla="*/ 865 w 667821"/>
              <a:gd name="T3" fmla="*/ 1517260 h 1071938"/>
              <a:gd name="T4" fmla="*/ 1814 w 667821"/>
              <a:gd name="T5" fmla="*/ 0 h 1071938"/>
              <a:gd name="T6" fmla="*/ 0 60000 65536"/>
              <a:gd name="T7" fmla="*/ 0 60000 65536"/>
              <a:gd name="T8" fmla="*/ 0 60000 65536"/>
              <a:gd name="T9" fmla="*/ 0 w 667821"/>
              <a:gd name="T10" fmla="*/ 0 h 1071938"/>
              <a:gd name="T11" fmla="*/ 667821 w 667821"/>
              <a:gd name="T12" fmla="*/ 1071938 h 107193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67821" h="1071938">
                <a:moveTo>
                  <a:pt x="0" y="760288"/>
                </a:moveTo>
                <a:cubicBezTo>
                  <a:pt x="103598" y="916113"/>
                  <a:pt x="207196" y="1071938"/>
                  <a:pt x="318499" y="945223"/>
                </a:cubicBezTo>
                <a:cubicBezTo>
                  <a:pt x="429802" y="818508"/>
                  <a:pt x="548811" y="409254"/>
                  <a:pt x="667821" y="0"/>
                </a:cubicBezTo>
              </a:path>
            </a:pathLst>
          </a:custGeom>
          <a:noFill/>
          <a:ln w="34925" algn="ctr">
            <a:solidFill>
              <a:srgbClr val="003399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71" name="Freeform 47"/>
          <p:cNvSpPr>
            <a:spLocks noChangeArrowheads="1"/>
          </p:cNvSpPr>
          <p:nvPr/>
        </p:nvSpPr>
        <p:spPr bwMode="auto">
          <a:xfrm>
            <a:off x="5634039" y="4243389"/>
            <a:ext cx="307975" cy="2090737"/>
          </a:xfrm>
          <a:custGeom>
            <a:avLst/>
            <a:gdLst>
              <a:gd name="T0" fmla="*/ 0 w 369870"/>
              <a:gd name="T1" fmla="*/ 1715686 h 2080516"/>
              <a:gd name="T2" fmla="*/ 29651 w 369870"/>
              <a:gd name="T3" fmla="*/ 1899124 h 2080516"/>
              <a:gd name="T4" fmla="*/ 59301 w 369870"/>
              <a:gd name="T5" fmla="*/ 0 h 2080516"/>
              <a:gd name="T6" fmla="*/ 0 60000 65536"/>
              <a:gd name="T7" fmla="*/ 0 60000 65536"/>
              <a:gd name="T8" fmla="*/ 0 60000 65536"/>
              <a:gd name="T9" fmla="*/ 0 w 369870"/>
              <a:gd name="T10" fmla="*/ 0 h 2080516"/>
              <a:gd name="T11" fmla="*/ 369870 w 369870"/>
              <a:gd name="T12" fmla="*/ 2080516 h 208051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69870" h="2080516">
                <a:moveTo>
                  <a:pt x="0" y="1633591"/>
                </a:moveTo>
                <a:cubicBezTo>
                  <a:pt x="61645" y="1857053"/>
                  <a:pt x="123290" y="2080516"/>
                  <a:pt x="184935" y="1808251"/>
                </a:cubicBezTo>
                <a:cubicBezTo>
                  <a:pt x="246580" y="1535986"/>
                  <a:pt x="308225" y="767993"/>
                  <a:pt x="369870" y="0"/>
                </a:cubicBezTo>
              </a:path>
            </a:pathLst>
          </a:custGeom>
          <a:noFill/>
          <a:ln w="34925" algn="ctr">
            <a:solidFill>
              <a:srgbClr val="00B050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72" name="Freeform 49"/>
          <p:cNvSpPr>
            <a:spLocks noChangeArrowheads="1"/>
          </p:cNvSpPr>
          <p:nvPr/>
        </p:nvSpPr>
        <p:spPr bwMode="auto">
          <a:xfrm flipH="1">
            <a:off x="6065839" y="4232275"/>
            <a:ext cx="503237" cy="1123950"/>
          </a:xfrm>
          <a:custGeom>
            <a:avLst/>
            <a:gdLst>
              <a:gd name="T0" fmla="*/ 0 w 667821"/>
              <a:gd name="T1" fmla="*/ 1220405 h 1071938"/>
              <a:gd name="T2" fmla="*/ 18811 w 667821"/>
              <a:gd name="T3" fmla="*/ 1517260 h 1071938"/>
              <a:gd name="T4" fmla="*/ 39442 w 667821"/>
              <a:gd name="T5" fmla="*/ 0 h 1071938"/>
              <a:gd name="T6" fmla="*/ 0 60000 65536"/>
              <a:gd name="T7" fmla="*/ 0 60000 65536"/>
              <a:gd name="T8" fmla="*/ 0 60000 65536"/>
              <a:gd name="T9" fmla="*/ 0 w 667821"/>
              <a:gd name="T10" fmla="*/ 0 h 1071938"/>
              <a:gd name="T11" fmla="*/ 667821 w 667821"/>
              <a:gd name="T12" fmla="*/ 1071938 h 107193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67821" h="1071938">
                <a:moveTo>
                  <a:pt x="0" y="760288"/>
                </a:moveTo>
                <a:cubicBezTo>
                  <a:pt x="103598" y="916113"/>
                  <a:pt x="207196" y="1071938"/>
                  <a:pt x="318499" y="945223"/>
                </a:cubicBezTo>
                <a:cubicBezTo>
                  <a:pt x="429802" y="818508"/>
                  <a:pt x="548811" y="409254"/>
                  <a:pt x="667821" y="0"/>
                </a:cubicBezTo>
              </a:path>
            </a:pathLst>
          </a:custGeom>
          <a:noFill/>
          <a:ln w="34925" algn="ctr">
            <a:solidFill>
              <a:srgbClr val="003399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73" name="Freeform 51"/>
          <p:cNvSpPr>
            <a:spLocks noChangeArrowheads="1"/>
          </p:cNvSpPr>
          <p:nvPr/>
        </p:nvSpPr>
        <p:spPr bwMode="auto">
          <a:xfrm flipH="1">
            <a:off x="6773863" y="5013325"/>
            <a:ext cx="596900" cy="1123950"/>
          </a:xfrm>
          <a:custGeom>
            <a:avLst/>
            <a:gdLst>
              <a:gd name="T0" fmla="*/ 0 w 667821"/>
              <a:gd name="T1" fmla="*/ 1220405 h 1071938"/>
              <a:gd name="T2" fmla="*/ 103467 w 667821"/>
              <a:gd name="T3" fmla="*/ 1517260 h 1071938"/>
              <a:gd name="T4" fmla="*/ 216946 w 667821"/>
              <a:gd name="T5" fmla="*/ 0 h 1071938"/>
              <a:gd name="T6" fmla="*/ 0 60000 65536"/>
              <a:gd name="T7" fmla="*/ 0 60000 65536"/>
              <a:gd name="T8" fmla="*/ 0 60000 65536"/>
              <a:gd name="T9" fmla="*/ 0 w 667821"/>
              <a:gd name="T10" fmla="*/ 0 h 1071938"/>
              <a:gd name="T11" fmla="*/ 667821 w 667821"/>
              <a:gd name="T12" fmla="*/ 1071938 h 107193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67821" h="1071938">
                <a:moveTo>
                  <a:pt x="0" y="760288"/>
                </a:moveTo>
                <a:cubicBezTo>
                  <a:pt x="103598" y="916113"/>
                  <a:pt x="207196" y="1071938"/>
                  <a:pt x="318499" y="945223"/>
                </a:cubicBezTo>
                <a:cubicBezTo>
                  <a:pt x="429802" y="818508"/>
                  <a:pt x="548811" y="409254"/>
                  <a:pt x="667821" y="0"/>
                </a:cubicBezTo>
              </a:path>
            </a:pathLst>
          </a:custGeom>
          <a:noFill/>
          <a:ln w="34925" algn="ctr">
            <a:solidFill>
              <a:srgbClr val="003399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74" name="Line 14"/>
          <p:cNvSpPr>
            <a:spLocks noChangeShapeType="1"/>
          </p:cNvSpPr>
          <p:nvPr/>
        </p:nvSpPr>
        <p:spPr bwMode="auto">
          <a:xfrm flipH="1">
            <a:off x="4021138" y="5773738"/>
            <a:ext cx="215900" cy="2159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75" name="Line 10"/>
          <p:cNvSpPr>
            <a:spLocks noChangeShapeType="1"/>
          </p:cNvSpPr>
          <p:nvPr/>
        </p:nvSpPr>
        <p:spPr bwMode="auto">
          <a:xfrm>
            <a:off x="7743826" y="5753100"/>
            <a:ext cx="231775" cy="2365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76" name="Text Box 12"/>
          <p:cNvSpPr txBox="1">
            <a:spLocks noChangeArrowheads="1"/>
          </p:cNvSpPr>
          <p:nvPr/>
        </p:nvSpPr>
        <p:spPr bwMode="auto">
          <a:xfrm>
            <a:off x="3659189" y="5903914"/>
            <a:ext cx="50526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 smtClean="0">
                <a:latin typeface="Times New Roman" panose="02020603050405020304" pitchFamily="18" charset="0"/>
              </a:rPr>
              <a:t>null</a:t>
            </a:r>
            <a:endParaRPr lang="en-US" altLang="en-US" sz="1600" dirty="0">
              <a:latin typeface="Times New Roman" panose="02020603050405020304" pitchFamily="18" charset="0"/>
            </a:endParaRPr>
          </a:p>
        </p:txBody>
      </p:sp>
      <p:sp>
        <p:nvSpPr>
          <p:cNvPr id="23577" name="Text Box 12"/>
          <p:cNvSpPr txBox="1">
            <a:spLocks noChangeArrowheads="1"/>
          </p:cNvSpPr>
          <p:nvPr/>
        </p:nvSpPr>
        <p:spPr bwMode="auto">
          <a:xfrm>
            <a:off x="7645401" y="5913439"/>
            <a:ext cx="50526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 smtClean="0">
                <a:latin typeface="Times New Roman" panose="02020603050405020304" pitchFamily="18" charset="0"/>
              </a:rPr>
              <a:t>null</a:t>
            </a:r>
            <a:endParaRPr lang="en-US" altLang="en-US" sz="16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13814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800226" y="141288"/>
            <a:ext cx="8723313" cy="698500"/>
          </a:xfrm>
        </p:spPr>
        <p:txBody>
          <a:bodyPr/>
          <a:lstStyle/>
          <a:p>
            <a:r>
              <a:rPr lang="en-US" altLang="en-US" sz="3600" dirty="0"/>
              <a:t>Binary Search Trees</a:t>
            </a:r>
          </a:p>
        </p:txBody>
      </p:sp>
      <p:sp>
        <p:nvSpPr>
          <p:cNvPr id="3094" name="AutoShape 27"/>
          <p:cNvSpPr>
            <a:spLocks noChangeArrowheads="1"/>
          </p:cNvSpPr>
          <p:nvPr/>
        </p:nvSpPr>
        <p:spPr bwMode="auto">
          <a:xfrm rot="19269286">
            <a:off x="4835525" y="4200526"/>
            <a:ext cx="641350" cy="2227263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095" name="AutoShape 28"/>
          <p:cNvSpPr>
            <a:spLocks noChangeArrowheads="1"/>
          </p:cNvSpPr>
          <p:nvPr/>
        </p:nvSpPr>
        <p:spPr bwMode="auto">
          <a:xfrm>
            <a:off x="2057400" y="4376738"/>
            <a:ext cx="2273300" cy="1744662"/>
          </a:xfrm>
          <a:prstGeom prst="octagon">
            <a:avLst>
              <a:gd name="adj" fmla="val 29287"/>
            </a:avLst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096" name="Oval 4"/>
          <p:cNvSpPr>
            <a:spLocks noChangeArrowheads="1"/>
          </p:cNvSpPr>
          <p:nvPr/>
        </p:nvSpPr>
        <p:spPr bwMode="auto">
          <a:xfrm>
            <a:off x="3757614" y="3632201"/>
            <a:ext cx="542925" cy="411163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dirty="0"/>
              <a:t>5</a:t>
            </a:r>
          </a:p>
        </p:txBody>
      </p:sp>
      <p:sp>
        <p:nvSpPr>
          <p:cNvPr id="3097" name="Oval 5"/>
          <p:cNvSpPr>
            <a:spLocks noChangeArrowheads="1"/>
          </p:cNvSpPr>
          <p:nvPr/>
        </p:nvSpPr>
        <p:spPr bwMode="auto">
          <a:xfrm>
            <a:off x="3000375" y="4503738"/>
            <a:ext cx="541338" cy="411162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dirty="0"/>
              <a:t>3</a:t>
            </a:r>
          </a:p>
        </p:txBody>
      </p:sp>
      <p:sp>
        <p:nvSpPr>
          <p:cNvPr id="3098" name="Oval 6"/>
          <p:cNvSpPr>
            <a:spLocks noChangeArrowheads="1"/>
          </p:cNvSpPr>
          <p:nvPr/>
        </p:nvSpPr>
        <p:spPr bwMode="auto">
          <a:xfrm>
            <a:off x="4375150" y="4483101"/>
            <a:ext cx="541338" cy="411163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/>
              <a:t>7</a:t>
            </a:r>
          </a:p>
        </p:txBody>
      </p:sp>
      <p:sp>
        <p:nvSpPr>
          <p:cNvPr id="3099" name="Oval 8"/>
          <p:cNvSpPr>
            <a:spLocks noChangeArrowheads="1"/>
          </p:cNvSpPr>
          <p:nvPr/>
        </p:nvSpPr>
        <p:spPr bwMode="auto">
          <a:xfrm>
            <a:off x="5089525" y="5389564"/>
            <a:ext cx="541338" cy="409575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/>
              <a:t>8</a:t>
            </a:r>
          </a:p>
        </p:txBody>
      </p:sp>
      <p:sp>
        <p:nvSpPr>
          <p:cNvPr id="3100" name="Line 10"/>
          <p:cNvSpPr>
            <a:spLocks noChangeShapeType="1"/>
          </p:cNvSpPr>
          <p:nvPr/>
        </p:nvSpPr>
        <p:spPr bwMode="auto">
          <a:xfrm flipH="1">
            <a:off x="3351213" y="3983038"/>
            <a:ext cx="482600" cy="5572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101" name="Line 11"/>
          <p:cNvSpPr>
            <a:spLocks noChangeShapeType="1"/>
          </p:cNvSpPr>
          <p:nvPr/>
        </p:nvSpPr>
        <p:spPr bwMode="auto">
          <a:xfrm>
            <a:off x="4170363" y="4032251"/>
            <a:ext cx="374650" cy="4730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102" name="Line 13"/>
          <p:cNvSpPr>
            <a:spLocks noChangeShapeType="1"/>
          </p:cNvSpPr>
          <p:nvPr/>
        </p:nvSpPr>
        <p:spPr bwMode="auto">
          <a:xfrm>
            <a:off x="4778375" y="4876800"/>
            <a:ext cx="457200" cy="5349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103" name="Line 15"/>
          <p:cNvSpPr>
            <a:spLocks noChangeShapeType="1"/>
          </p:cNvSpPr>
          <p:nvPr/>
        </p:nvSpPr>
        <p:spPr bwMode="auto">
          <a:xfrm flipH="1">
            <a:off x="4067175" y="3341689"/>
            <a:ext cx="133350" cy="2889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104" name="Text Box 16"/>
          <p:cNvSpPr txBox="1">
            <a:spLocks noChangeArrowheads="1"/>
          </p:cNvSpPr>
          <p:nvPr/>
        </p:nvSpPr>
        <p:spPr bwMode="auto">
          <a:xfrm>
            <a:off x="3913188" y="3082925"/>
            <a:ext cx="627062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dirty="0"/>
              <a:t>Root</a:t>
            </a:r>
          </a:p>
        </p:txBody>
      </p:sp>
      <p:sp>
        <p:nvSpPr>
          <p:cNvPr id="3105" name="Oval 17"/>
          <p:cNvSpPr>
            <a:spLocks noChangeArrowheads="1"/>
          </p:cNvSpPr>
          <p:nvPr/>
        </p:nvSpPr>
        <p:spPr bwMode="auto">
          <a:xfrm>
            <a:off x="2371725" y="5424489"/>
            <a:ext cx="541338" cy="409575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/>
              <a:t>2</a:t>
            </a:r>
          </a:p>
        </p:txBody>
      </p:sp>
      <p:sp>
        <p:nvSpPr>
          <p:cNvPr id="3106" name="Line 18"/>
          <p:cNvSpPr>
            <a:spLocks noChangeShapeType="1"/>
          </p:cNvSpPr>
          <p:nvPr/>
        </p:nvSpPr>
        <p:spPr bwMode="auto">
          <a:xfrm flipH="1">
            <a:off x="2693988" y="4914901"/>
            <a:ext cx="482600" cy="5572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107" name="Oval 19"/>
          <p:cNvSpPr>
            <a:spLocks noChangeArrowheads="1"/>
          </p:cNvSpPr>
          <p:nvPr/>
        </p:nvSpPr>
        <p:spPr bwMode="auto">
          <a:xfrm>
            <a:off x="3603625" y="5405438"/>
            <a:ext cx="541338" cy="411162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dirty="0"/>
              <a:t>4</a:t>
            </a:r>
          </a:p>
        </p:txBody>
      </p:sp>
      <p:sp>
        <p:nvSpPr>
          <p:cNvPr id="3108" name="Line 24"/>
          <p:cNvSpPr>
            <a:spLocks noChangeShapeType="1"/>
          </p:cNvSpPr>
          <p:nvPr/>
        </p:nvSpPr>
        <p:spPr bwMode="auto">
          <a:xfrm>
            <a:off x="3417889" y="4881564"/>
            <a:ext cx="407987" cy="5413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109" name="Text Box 29"/>
          <p:cNvSpPr txBox="1">
            <a:spLocks noChangeArrowheads="1"/>
          </p:cNvSpPr>
          <p:nvPr/>
        </p:nvSpPr>
        <p:spPr bwMode="auto">
          <a:xfrm>
            <a:off x="3048000" y="5780088"/>
            <a:ext cx="413896" cy="369332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&lt;5</a:t>
            </a:r>
          </a:p>
        </p:txBody>
      </p:sp>
      <p:sp>
        <p:nvSpPr>
          <p:cNvPr id="3110" name="Text Box 30"/>
          <p:cNvSpPr txBox="1">
            <a:spLocks noChangeArrowheads="1"/>
          </p:cNvSpPr>
          <p:nvPr/>
        </p:nvSpPr>
        <p:spPr bwMode="auto">
          <a:xfrm>
            <a:off x="5502275" y="5875338"/>
            <a:ext cx="413896" cy="369332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&gt;5</a:t>
            </a:r>
          </a:p>
        </p:txBody>
      </p:sp>
      <p:sp>
        <p:nvSpPr>
          <p:cNvPr id="3111" name="Text Box 47"/>
          <p:cNvSpPr txBox="1">
            <a:spLocks noChangeArrowheads="1"/>
          </p:cNvSpPr>
          <p:nvPr/>
        </p:nvSpPr>
        <p:spPr bwMode="auto">
          <a:xfrm>
            <a:off x="2627313" y="4037014"/>
            <a:ext cx="6286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/>
              <a:t>LST</a:t>
            </a:r>
          </a:p>
        </p:txBody>
      </p:sp>
      <p:sp>
        <p:nvSpPr>
          <p:cNvPr id="3112" name="Text Box 48"/>
          <p:cNvSpPr txBox="1">
            <a:spLocks noChangeArrowheads="1"/>
          </p:cNvSpPr>
          <p:nvPr/>
        </p:nvSpPr>
        <p:spPr bwMode="auto">
          <a:xfrm>
            <a:off x="4949826" y="4313239"/>
            <a:ext cx="64611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RST</a:t>
            </a:r>
          </a:p>
        </p:txBody>
      </p:sp>
      <p:sp>
        <p:nvSpPr>
          <p:cNvPr id="3" name="Rectangle 54"/>
          <p:cNvSpPr>
            <a:spLocks noGrp="1" noChangeArrowheads="1"/>
          </p:cNvSpPr>
          <p:nvPr>
            <p:ph type="body" idx="1"/>
          </p:nvPr>
        </p:nvSpPr>
        <p:spPr>
          <a:xfrm>
            <a:off x="491706" y="909639"/>
            <a:ext cx="11309229" cy="2236787"/>
          </a:xfrm>
        </p:spPr>
        <p:txBody>
          <a:bodyPr/>
          <a:lstStyle/>
          <a:p>
            <a:pPr marL="533400" indent="-533400">
              <a:defRPr/>
            </a:pPr>
            <a:r>
              <a:rPr lang="en-US" dirty="0"/>
              <a:t>A </a:t>
            </a:r>
            <a:r>
              <a:rPr lang="en-US" dirty="0">
                <a:solidFill>
                  <a:srgbClr val="C00000"/>
                </a:solidFill>
              </a:rPr>
              <a:t>Binary Search Tree (BST)</a:t>
            </a:r>
            <a:r>
              <a:rPr lang="en-US" dirty="0"/>
              <a:t> is a </a:t>
            </a:r>
            <a:r>
              <a:rPr lang="en-US" dirty="0">
                <a:solidFill>
                  <a:schemeClr val="accent6"/>
                </a:solidFill>
              </a:rPr>
              <a:t>binary</a:t>
            </a:r>
            <a:r>
              <a:rPr lang="en-US" dirty="0"/>
              <a:t> tree in which </a:t>
            </a:r>
            <a:r>
              <a:rPr lang="en-US" b="1" dirty="0"/>
              <a:t>the value in every node is</a:t>
            </a:r>
            <a:r>
              <a:rPr lang="en-US" dirty="0"/>
              <a:t>:</a:t>
            </a:r>
          </a:p>
          <a:p>
            <a:pPr marL="914400" lvl="1" indent="-457200">
              <a:buNone/>
              <a:defRPr/>
            </a:pPr>
            <a:r>
              <a:rPr lang="en-US" b="1" dirty="0">
                <a:solidFill>
                  <a:schemeClr val="accent2"/>
                </a:solidFill>
              </a:rPr>
              <a:t>&gt;</a:t>
            </a:r>
            <a:r>
              <a:rPr lang="en-US" b="1" dirty="0"/>
              <a:t> </a:t>
            </a:r>
            <a:r>
              <a:rPr lang="en-US" dirty="0"/>
              <a:t>all values in the </a:t>
            </a:r>
            <a:r>
              <a:rPr lang="en-US" b="1" dirty="0"/>
              <a:t>node’s </a:t>
            </a:r>
            <a:r>
              <a:rPr lang="en-US" b="1" dirty="0">
                <a:solidFill>
                  <a:schemeClr val="accent2"/>
                </a:solidFill>
              </a:rPr>
              <a:t>left</a:t>
            </a:r>
            <a:r>
              <a:rPr lang="en-US" b="1" dirty="0"/>
              <a:t> </a:t>
            </a:r>
            <a:r>
              <a:rPr lang="en-US" b="1" dirty="0" err="1"/>
              <a:t>subtree</a:t>
            </a:r>
            <a:endParaRPr lang="en-US" b="1" dirty="0"/>
          </a:p>
          <a:p>
            <a:pPr marL="914400" lvl="1" indent="-457200">
              <a:buNone/>
              <a:defRPr/>
            </a:pPr>
            <a:r>
              <a:rPr lang="en-US" b="1" dirty="0">
                <a:solidFill>
                  <a:schemeClr val="accent2"/>
                </a:solidFill>
              </a:rPr>
              <a:t>&lt; </a:t>
            </a:r>
            <a:r>
              <a:rPr lang="en-US" dirty="0"/>
              <a:t>all values in the </a:t>
            </a:r>
            <a:r>
              <a:rPr lang="en-US" b="1" dirty="0"/>
              <a:t>node’s </a:t>
            </a:r>
            <a:r>
              <a:rPr lang="en-US" b="1" dirty="0">
                <a:solidFill>
                  <a:schemeClr val="accent2"/>
                </a:solidFill>
              </a:rPr>
              <a:t>right</a:t>
            </a:r>
            <a:r>
              <a:rPr lang="en-US" b="1" dirty="0"/>
              <a:t> </a:t>
            </a:r>
            <a:r>
              <a:rPr lang="en-US" b="1" dirty="0" err="1"/>
              <a:t>subtree</a:t>
            </a:r>
            <a:endParaRPr lang="en-US" dirty="0"/>
          </a:p>
        </p:txBody>
      </p:sp>
      <p:grpSp>
        <p:nvGrpSpPr>
          <p:cNvPr id="2" name="Group 42"/>
          <p:cNvGrpSpPr>
            <a:grpSpLocks/>
          </p:cNvGrpSpPr>
          <p:nvPr/>
        </p:nvGrpSpPr>
        <p:grpSpPr bwMode="auto">
          <a:xfrm>
            <a:off x="6750050" y="2913063"/>
            <a:ext cx="3201988" cy="3579812"/>
            <a:chOff x="5237097" y="2974975"/>
            <a:chExt cx="3201576" cy="3579813"/>
          </a:xfrm>
        </p:grpSpPr>
        <p:sp>
          <p:nvSpPr>
            <p:cNvPr id="3079" name="AutoShape 49"/>
            <p:cNvSpPr>
              <a:spLocks noChangeArrowheads="1"/>
            </p:cNvSpPr>
            <p:nvPr/>
          </p:nvSpPr>
          <p:spPr bwMode="auto">
            <a:xfrm>
              <a:off x="5237097" y="4076700"/>
              <a:ext cx="3150783" cy="2478088"/>
            </a:xfrm>
            <a:prstGeom prst="octagon">
              <a:avLst>
                <a:gd name="adj" fmla="val 29287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80" name="Oval 33"/>
            <p:cNvSpPr>
              <a:spLocks noChangeArrowheads="1"/>
            </p:cNvSpPr>
            <p:nvPr/>
          </p:nvSpPr>
          <p:spPr bwMode="auto">
            <a:xfrm>
              <a:off x="5660905" y="3582987"/>
              <a:ext cx="542855" cy="411163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/>
                <a:t>2</a:t>
              </a:r>
            </a:p>
          </p:txBody>
        </p:sp>
        <p:sp>
          <p:nvSpPr>
            <p:cNvPr id="3081" name="Text Box 34"/>
            <p:cNvSpPr txBox="1">
              <a:spLocks noChangeArrowheads="1"/>
            </p:cNvSpPr>
            <p:nvPr/>
          </p:nvSpPr>
          <p:spPr bwMode="auto">
            <a:xfrm>
              <a:off x="5889476" y="2974975"/>
              <a:ext cx="626981" cy="338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 dirty="0"/>
                <a:t>Root</a:t>
              </a:r>
            </a:p>
          </p:txBody>
        </p:sp>
        <p:sp>
          <p:nvSpPr>
            <p:cNvPr id="3082" name="Line 35"/>
            <p:cNvSpPr>
              <a:spLocks noChangeShapeType="1"/>
            </p:cNvSpPr>
            <p:nvPr/>
          </p:nvSpPr>
          <p:spPr bwMode="auto">
            <a:xfrm flipH="1">
              <a:off x="5983126" y="3316287"/>
              <a:ext cx="133333" cy="2889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83" name="Oval 36"/>
            <p:cNvSpPr>
              <a:spLocks noChangeArrowheads="1"/>
            </p:cNvSpPr>
            <p:nvPr/>
          </p:nvSpPr>
          <p:spPr bwMode="auto">
            <a:xfrm>
              <a:off x="6406934" y="4171950"/>
              <a:ext cx="542855" cy="411162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/>
                <a:t>3</a:t>
              </a:r>
            </a:p>
          </p:txBody>
        </p:sp>
        <p:sp>
          <p:nvSpPr>
            <p:cNvPr id="3084" name="Oval 37"/>
            <p:cNvSpPr>
              <a:spLocks noChangeArrowheads="1"/>
            </p:cNvSpPr>
            <p:nvPr/>
          </p:nvSpPr>
          <p:spPr bwMode="auto">
            <a:xfrm>
              <a:off x="6995821" y="4784726"/>
              <a:ext cx="542855" cy="411162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/>
                <a:t>7</a:t>
              </a:r>
            </a:p>
          </p:txBody>
        </p:sp>
        <p:sp>
          <p:nvSpPr>
            <p:cNvPr id="3085" name="Oval 38"/>
            <p:cNvSpPr>
              <a:spLocks noChangeArrowheads="1"/>
            </p:cNvSpPr>
            <p:nvPr/>
          </p:nvSpPr>
          <p:spPr bwMode="auto">
            <a:xfrm>
              <a:off x="7633914" y="5422901"/>
              <a:ext cx="542855" cy="411162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/>
                <a:t>8</a:t>
              </a:r>
            </a:p>
          </p:txBody>
        </p:sp>
        <p:sp>
          <p:nvSpPr>
            <p:cNvPr id="3086" name="Oval 39"/>
            <p:cNvSpPr>
              <a:spLocks noChangeArrowheads="1"/>
            </p:cNvSpPr>
            <p:nvPr/>
          </p:nvSpPr>
          <p:spPr bwMode="auto">
            <a:xfrm>
              <a:off x="6454553" y="5459413"/>
              <a:ext cx="542855" cy="411163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/>
                <a:t>5</a:t>
              </a:r>
            </a:p>
          </p:txBody>
        </p:sp>
        <p:sp>
          <p:nvSpPr>
            <p:cNvPr id="3087" name="Oval 40"/>
            <p:cNvSpPr>
              <a:spLocks noChangeArrowheads="1"/>
            </p:cNvSpPr>
            <p:nvPr/>
          </p:nvSpPr>
          <p:spPr bwMode="auto">
            <a:xfrm>
              <a:off x="5829159" y="6097588"/>
              <a:ext cx="542855" cy="411163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/>
                <a:t>4</a:t>
              </a:r>
            </a:p>
          </p:txBody>
        </p:sp>
        <p:sp>
          <p:nvSpPr>
            <p:cNvPr id="3088" name="Line 41"/>
            <p:cNvSpPr>
              <a:spLocks noChangeShapeType="1"/>
            </p:cNvSpPr>
            <p:nvPr/>
          </p:nvSpPr>
          <p:spPr bwMode="auto">
            <a:xfrm>
              <a:off x="6114872" y="3917950"/>
              <a:ext cx="396824" cy="3016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89" name="Line 42"/>
            <p:cNvSpPr>
              <a:spLocks noChangeShapeType="1"/>
            </p:cNvSpPr>
            <p:nvPr/>
          </p:nvSpPr>
          <p:spPr bwMode="auto">
            <a:xfrm>
              <a:off x="6837091" y="4543425"/>
              <a:ext cx="360317" cy="2762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90" name="Line 43"/>
            <p:cNvSpPr>
              <a:spLocks noChangeShapeType="1"/>
            </p:cNvSpPr>
            <p:nvPr/>
          </p:nvSpPr>
          <p:spPr bwMode="auto">
            <a:xfrm>
              <a:off x="7462486" y="5108576"/>
              <a:ext cx="396824" cy="31273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91" name="Line 44"/>
            <p:cNvSpPr>
              <a:spLocks noChangeShapeType="1"/>
            </p:cNvSpPr>
            <p:nvPr/>
          </p:nvSpPr>
          <p:spPr bwMode="auto">
            <a:xfrm flipH="1">
              <a:off x="6860901" y="5181601"/>
              <a:ext cx="276189" cy="30003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92" name="Line 45"/>
            <p:cNvSpPr>
              <a:spLocks noChangeShapeType="1"/>
            </p:cNvSpPr>
            <p:nvPr/>
          </p:nvSpPr>
          <p:spPr bwMode="auto">
            <a:xfrm flipH="1">
              <a:off x="6259315" y="5794376"/>
              <a:ext cx="276189" cy="349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93" name="Text Box 50"/>
            <p:cNvSpPr txBox="1">
              <a:spLocks noChangeArrowheads="1"/>
            </p:cNvSpPr>
            <p:nvPr/>
          </p:nvSpPr>
          <p:spPr bwMode="auto">
            <a:xfrm>
              <a:off x="5341859" y="5438776"/>
              <a:ext cx="413843" cy="369332"/>
            </a:xfrm>
            <a:prstGeom prst="rect">
              <a:avLst/>
            </a:prstGeom>
            <a:solidFill>
              <a:srgbClr val="FFC000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dirty="0"/>
                <a:t>&gt;2</a:t>
              </a:r>
            </a:p>
          </p:txBody>
        </p:sp>
        <p:sp>
          <p:nvSpPr>
            <p:cNvPr id="42" name="Text Box 48"/>
            <p:cNvSpPr txBox="1">
              <a:spLocks noChangeArrowheads="1"/>
            </p:cNvSpPr>
            <p:nvPr/>
          </p:nvSpPr>
          <p:spPr bwMode="auto">
            <a:xfrm>
              <a:off x="7792643" y="4087812"/>
              <a:ext cx="646030" cy="368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dirty="0"/>
                <a:t>RST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3106386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1800226" y="141288"/>
            <a:ext cx="8723313" cy="698500"/>
          </a:xfrm>
        </p:spPr>
        <p:txBody>
          <a:bodyPr/>
          <a:lstStyle/>
          <a:p>
            <a:r>
              <a:rPr lang="en-US" altLang="en-US" sz="3600" dirty="0" smtClean="0"/>
              <a:t>Taxonomy of BSTs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5057" y="889000"/>
            <a:ext cx="11645660" cy="2605088"/>
          </a:xfrm>
          <a:noFill/>
        </p:spPr>
        <p:txBody>
          <a:bodyPr/>
          <a:lstStyle/>
          <a:p>
            <a:pPr marL="533400" indent="-533400"/>
            <a:r>
              <a:rPr lang="en-US" altLang="en-US" dirty="0">
                <a:solidFill>
                  <a:srgbClr val="C00000"/>
                </a:solidFill>
              </a:rPr>
              <a:t>O(d)</a:t>
            </a:r>
            <a:r>
              <a:rPr lang="en-US" altLang="en-US" dirty="0"/>
              <a:t> </a:t>
            </a:r>
            <a:r>
              <a:rPr lang="en-US" altLang="en-US" dirty="0" smtClean="0"/>
              <a:t>find</a:t>
            </a:r>
            <a:r>
              <a:rPr lang="en-US" altLang="en-US" dirty="0"/>
              <a:t>, </a:t>
            </a:r>
            <a:r>
              <a:rPr lang="en-US" altLang="en-US" dirty="0" smtClean="0"/>
              <a:t>min</a:t>
            </a:r>
            <a:r>
              <a:rPr lang="en-US" altLang="en-US" dirty="0"/>
              <a:t>, </a:t>
            </a:r>
            <a:r>
              <a:rPr lang="en-US" altLang="en-US" dirty="0" smtClean="0"/>
              <a:t>max</a:t>
            </a:r>
            <a:r>
              <a:rPr lang="en-US" altLang="en-US" dirty="0"/>
              <a:t>, </a:t>
            </a:r>
            <a:r>
              <a:rPr lang="en-US" altLang="en-US" dirty="0" smtClean="0"/>
              <a:t>previous</a:t>
            </a:r>
            <a:r>
              <a:rPr lang="en-US" altLang="en-US" dirty="0"/>
              <a:t>, </a:t>
            </a:r>
            <a:r>
              <a:rPr lang="en-US" altLang="en-US" dirty="0" smtClean="0"/>
              <a:t>next</a:t>
            </a:r>
            <a:r>
              <a:rPr lang="en-US" altLang="en-US" dirty="0"/>
              <a:t>, </a:t>
            </a:r>
            <a:r>
              <a:rPr lang="en-US" altLang="en-US" dirty="0" smtClean="0"/>
              <a:t>add</a:t>
            </a:r>
            <a:r>
              <a:rPr lang="en-US" altLang="en-US" dirty="0"/>
              <a:t>, </a:t>
            </a:r>
            <a:r>
              <a:rPr lang="en-US" altLang="en-US" dirty="0" smtClean="0"/>
              <a:t>remove</a:t>
            </a:r>
            <a:endParaRPr lang="en-US" altLang="en-US" dirty="0"/>
          </a:p>
          <a:p>
            <a:pPr marL="533400" indent="-533400"/>
            <a:r>
              <a:rPr lang="en-US" altLang="en-US" dirty="0"/>
              <a:t>BUT depth “</a:t>
            </a:r>
            <a:r>
              <a:rPr lang="en-US" altLang="en-US" dirty="0">
                <a:solidFill>
                  <a:srgbClr val="C00000"/>
                </a:solidFill>
              </a:rPr>
              <a:t>d</a:t>
            </a:r>
            <a:r>
              <a:rPr lang="en-US" altLang="en-US" dirty="0"/>
              <a:t>” depends upon </a:t>
            </a:r>
            <a:r>
              <a:rPr lang="en-US" altLang="en-US" dirty="0">
                <a:solidFill>
                  <a:schemeClr val="accent2"/>
                </a:solidFill>
              </a:rPr>
              <a:t>the order of insertion/deletion</a:t>
            </a:r>
          </a:p>
          <a:p>
            <a:pPr marL="533400" indent="-533400"/>
            <a:r>
              <a:rPr lang="en-US" altLang="en-US" dirty="0"/>
              <a:t>Ex: Insert the numbers 1 2 3 4 5 6 in this </a:t>
            </a:r>
            <a:r>
              <a:rPr lang="en-US" altLang="en-US" dirty="0" smtClean="0"/>
              <a:t>order</a:t>
            </a:r>
          </a:p>
          <a:p>
            <a:pPr marL="933450" lvl="1" indent="-533400"/>
            <a:r>
              <a:rPr lang="en-US" altLang="en-US" dirty="0" smtClean="0"/>
              <a:t>The </a:t>
            </a:r>
            <a:r>
              <a:rPr lang="en-US" altLang="en-US" dirty="0"/>
              <a:t>resulting tree will degenerate to a </a:t>
            </a:r>
            <a:r>
              <a:rPr lang="en-US" altLang="en-US" dirty="0">
                <a:solidFill>
                  <a:schemeClr val="accent2"/>
                </a:solidFill>
              </a:rPr>
              <a:t>linked </a:t>
            </a:r>
            <a:r>
              <a:rPr lang="en-US" altLang="en-US" dirty="0" smtClean="0">
                <a:solidFill>
                  <a:schemeClr val="accent2"/>
                </a:solidFill>
              </a:rPr>
              <a:t>list</a:t>
            </a:r>
            <a:endParaRPr lang="en-US" altLang="en-US" dirty="0" smtClean="0"/>
          </a:p>
          <a:p>
            <a:pPr marL="933450" lvl="1" indent="-533400"/>
            <a:r>
              <a:rPr lang="en-US" altLang="en-US" dirty="0" smtClean="0"/>
              <a:t>All </a:t>
            </a:r>
            <a:r>
              <a:rPr lang="en-US" altLang="en-US" dirty="0"/>
              <a:t>operations will take </a:t>
            </a:r>
            <a:r>
              <a:rPr lang="en-US" altLang="en-US" dirty="0">
                <a:solidFill>
                  <a:srgbClr val="C00000"/>
                </a:solidFill>
              </a:rPr>
              <a:t>O(n</a:t>
            </a:r>
            <a:r>
              <a:rPr lang="en-US" altLang="en-US" dirty="0" smtClean="0">
                <a:solidFill>
                  <a:srgbClr val="C00000"/>
                </a:solidFill>
              </a:rPr>
              <a:t>)</a:t>
            </a:r>
            <a:endParaRPr lang="en-US" altLang="en-US" dirty="0">
              <a:solidFill>
                <a:srgbClr val="C00000"/>
              </a:solidFill>
            </a:endParaRPr>
          </a:p>
        </p:txBody>
      </p:sp>
      <p:sp>
        <p:nvSpPr>
          <p:cNvPr id="20485" name="Oval 5"/>
          <p:cNvSpPr>
            <a:spLocks noChangeArrowheads="1"/>
          </p:cNvSpPr>
          <p:nvPr/>
        </p:nvSpPr>
        <p:spPr bwMode="auto">
          <a:xfrm>
            <a:off x="1800226" y="3748089"/>
            <a:ext cx="520700" cy="293687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/>
              <a:t>1</a:t>
            </a:r>
          </a:p>
        </p:txBody>
      </p:sp>
      <p:sp>
        <p:nvSpPr>
          <p:cNvPr id="20486" name="Oval 6"/>
          <p:cNvSpPr>
            <a:spLocks noChangeArrowheads="1"/>
          </p:cNvSpPr>
          <p:nvPr/>
        </p:nvSpPr>
        <p:spPr bwMode="auto">
          <a:xfrm>
            <a:off x="2149476" y="4152900"/>
            <a:ext cx="520700" cy="292100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/>
              <a:t>2</a:t>
            </a:r>
          </a:p>
        </p:txBody>
      </p:sp>
      <p:sp>
        <p:nvSpPr>
          <p:cNvPr id="20487" name="Oval 7"/>
          <p:cNvSpPr>
            <a:spLocks noChangeArrowheads="1"/>
          </p:cNvSpPr>
          <p:nvPr/>
        </p:nvSpPr>
        <p:spPr bwMode="auto">
          <a:xfrm>
            <a:off x="2568576" y="4578350"/>
            <a:ext cx="520700" cy="293688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/>
              <a:t>3</a:t>
            </a:r>
          </a:p>
        </p:txBody>
      </p:sp>
      <p:sp>
        <p:nvSpPr>
          <p:cNvPr id="20488" name="Oval 8"/>
          <p:cNvSpPr>
            <a:spLocks noChangeArrowheads="1"/>
          </p:cNvSpPr>
          <p:nvPr/>
        </p:nvSpPr>
        <p:spPr bwMode="auto">
          <a:xfrm>
            <a:off x="2941638" y="5005389"/>
            <a:ext cx="520700" cy="293687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/>
              <a:t>4</a:t>
            </a:r>
          </a:p>
        </p:txBody>
      </p:sp>
      <p:sp>
        <p:nvSpPr>
          <p:cNvPr id="20489" name="Oval 9"/>
          <p:cNvSpPr>
            <a:spLocks noChangeArrowheads="1"/>
          </p:cNvSpPr>
          <p:nvPr/>
        </p:nvSpPr>
        <p:spPr bwMode="auto">
          <a:xfrm>
            <a:off x="3362326" y="5478463"/>
            <a:ext cx="520700" cy="292100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/>
              <a:t>5</a:t>
            </a:r>
          </a:p>
        </p:txBody>
      </p:sp>
      <p:sp>
        <p:nvSpPr>
          <p:cNvPr id="20490" name="Oval 10"/>
          <p:cNvSpPr>
            <a:spLocks noChangeArrowheads="1"/>
          </p:cNvSpPr>
          <p:nvPr/>
        </p:nvSpPr>
        <p:spPr bwMode="auto">
          <a:xfrm>
            <a:off x="3735388" y="5926139"/>
            <a:ext cx="520700" cy="293687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dirty="0"/>
              <a:t>6</a:t>
            </a:r>
          </a:p>
        </p:txBody>
      </p:sp>
      <p:sp>
        <p:nvSpPr>
          <p:cNvPr id="24586" name="Line 11"/>
          <p:cNvSpPr>
            <a:spLocks noChangeShapeType="1"/>
          </p:cNvSpPr>
          <p:nvPr/>
        </p:nvSpPr>
        <p:spPr bwMode="auto">
          <a:xfrm>
            <a:off x="2176463" y="4033838"/>
            <a:ext cx="107950" cy="1460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7" name="Line 12"/>
          <p:cNvSpPr>
            <a:spLocks noChangeShapeType="1"/>
          </p:cNvSpPr>
          <p:nvPr/>
        </p:nvSpPr>
        <p:spPr bwMode="auto">
          <a:xfrm>
            <a:off x="2549527" y="4438651"/>
            <a:ext cx="192087" cy="1682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8" name="Line 13"/>
          <p:cNvSpPr>
            <a:spLocks noChangeShapeType="1"/>
          </p:cNvSpPr>
          <p:nvPr/>
        </p:nvSpPr>
        <p:spPr bwMode="auto">
          <a:xfrm>
            <a:off x="2946401" y="4854575"/>
            <a:ext cx="131762" cy="1793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9" name="Line 14"/>
          <p:cNvSpPr>
            <a:spLocks noChangeShapeType="1"/>
          </p:cNvSpPr>
          <p:nvPr/>
        </p:nvSpPr>
        <p:spPr bwMode="auto">
          <a:xfrm>
            <a:off x="3332164" y="5257800"/>
            <a:ext cx="168275" cy="2365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0" name="Line 15"/>
          <p:cNvSpPr>
            <a:spLocks noChangeShapeType="1"/>
          </p:cNvSpPr>
          <p:nvPr/>
        </p:nvSpPr>
        <p:spPr bwMode="auto">
          <a:xfrm>
            <a:off x="3740152" y="5751514"/>
            <a:ext cx="168275" cy="1920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1" name="Line 16"/>
          <p:cNvSpPr>
            <a:spLocks noChangeShapeType="1"/>
          </p:cNvSpPr>
          <p:nvPr/>
        </p:nvSpPr>
        <p:spPr bwMode="auto">
          <a:xfrm>
            <a:off x="1274763" y="3876675"/>
            <a:ext cx="5413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2" name="Text Box 17"/>
          <p:cNvSpPr txBox="1">
            <a:spLocks noChangeArrowheads="1"/>
          </p:cNvSpPr>
          <p:nvPr/>
        </p:nvSpPr>
        <p:spPr bwMode="auto">
          <a:xfrm>
            <a:off x="1063627" y="3543300"/>
            <a:ext cx="55656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root</a:t>
            </a:r>
          </a:p>
        </p:txBody>
      </p:sp>
      <p:sp>
        <p:nvSpPr>
          <p:cNvPr id="253972" name="Rectangle 20"/>
          <p:cNvSpPr>
            <a:spLocks noChangeArrowheads="1"/>
          </p:cNvSpPr>
          <p:nvPr/>
        </p:nvSpPr>
        <p:spPr bwMode="auto">
          <a:xfrm>
            <a:off x="4477109" y="3748089"/>
            <a:ext cx="7401465" cy="2439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533400" indent="-5334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371600" indent="-4572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dirty="0">
                <a:solidFill>
                  <a:srgbClr val="CC3300"/>
                </a:solidFill>
              </a:rPr>
              <a:t>Can we do better?</a:t>
            </a:r>
            <a:r>
              <a:rPr lang="en-US" altLang="en-US" dirty="0"/>
              <a:t> </a:t>
            </a:r>
            <a:r>
              <a:rPr lang="en-US" altLang="en-US" dirty="0">
                <a:solidFill>
                  <a:schemeClr val="accent2"/>
                </a:solidFill>
              </a:rPr>
              <a:t>Can we guarantee an upper bound on the height of the tree?</a:t>
            </a:r>
          </a:p>
          <a:p>
            <a:pPr lvl="2">
              <a:lnSpc>
                <a:spcPct val="90000"/>
              </a:lnSpc>
              <a:buFontTx/>
              <a:buAutoNum type="arabicPeriod"/>
            </a:pPr>
            <a:r>
              <a:rPr lang="en-US" altLang="en-US" sz="2400" dirty="0">
                <a:solidFill>
                  <a:schemeClr val="tx1"/>
                </a:solidFill>
              </a:rPr>
              <a:t>AVL-trees</a:t>
            </a:r>
          </a:p>
          <a:p>
            <a:pPr lvl="2">
              <a:lnSpc>
                <a:spcPct val="90000"/>
              </a:lnSpc>
              <a:buFontTx/>
              <a:buAutoNum type="arabicPeriod"/>
            </a:pPr>
            <a:r>
              <a:rPr lang="en-US" altLang="en-US" sz="2400" dirty="0">
                <a:solidFill>
                  <a:schemeClr val="tx1"/>
                </a:solidFill>
              </a:rPr>
              <a:t>Splay trees</a:t>
            </a:r>
          </a:p>
          <a:p>
            <a:pPr lvl="2">
              <a:lnSpc>
                <a:spcPct val="90000"/>
              </a:lnSpc>
              <a:buFontTx/>
              <a:buAutoNum type="arabicPeriod"/>
            </a:pPr>
            <a:r>
              <a:rPr lang="en-US" altLang="en-US" sz="2400" dirty="0">
                <a:solidFill>
                  <a:schemeClr val="tx1"/>
                </a:solidFill>
              </a:rPr>
              <a:t>Red-Black trees</a:t>
            </a:r>
          </a:p>
          <a:p>
            <a:pPr lvl="2">
              <a:lnSpc>
                <a:spcPct val="90000"/>
              </a:lnSpc>
              <a:buFontTx/>
              <a:buAutoNum type="arabicPeriod"/>
            </a:pPr>
            <a:r>
              <a:rPr lang="en-US" altLang="en-US" sz="2400" dirty="0">
                <a:solidFill>
                  <a:schemeClr val="tx1"/>
                </a:solidFill>
              </a:rPr>
              <a:t>B trees, B+ trees</a:t>
            </a:r>
          </a:p>
        </p:txBody>
      </p:sp>
    </p:spTree>
    <p:extLst>
      <p:ext uri="{BB962C8B-B14F-4D97-AF65-F5344CB8AC3E}">
        <p14:creationId xmlns:p14="http://schemas.microsoft.com/office/powerpoint/2010/main" val="48469154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397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800226" y="141288"/>
            <a:ext cx="8723313" cy="698500"/>
          </a:xfrm>
        </p:spPr>
        <p:txBody>
          <a:bodyPr/>
          <a:lstStyle/>
          <a:p>
            <a:r>
              <a:rPr lang="en-US" altLang="en-US" sz="3600" dirty="0" smtClean="0"/>
              <a:t>BST Declarations</a:t>
            </a:r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2646364" y="1222180"/>
            <a:ext cx="2778125" cy="728662"/>
          </a:xfrm>
          <a:prstGeom prst="rect">
            <a:avLst/>
          </a:prstGeom>
          <a:solidFill>
            <a:srgbClr val="FFFF66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4103" name="Text Box 8"/>
          <p:cNvSpPr txBox="1">
            <a:spLocks noChangeArrowheads="1"/>
          </p:cNvSpPr>
          <p:nvPr/>
        </p:nvSpPr>
        <p:spPr bwMode="auto">
          <a:xfrm>
            <a:off x="2794001" y="1374580"/>
            <a:ext cx="73977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/>
              <a:t>left</a:t>
            </a:r>
          </a:p>
        </p:txBody>
      </p:sp>
      <p:sp>
        <p:nvSpPr>
          <p:cNvPr id="4104" name="Text Box 9"/>
          <p:cNvSpPr txBox="1">
            <a:spLocks noChangeArrowheads="1"/>
          </p:cNvSpPr>
          <p:nvPr/>
        </p:nvSpPr>
        <p:spPr bwMode="auto">
          <a:xfrm>
            <a:off x="3709988" y="1384105"/>
            <a:ext cx="67945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/>
              <a:t>key</a:t>
            </a:r>
          </a:p>
        </p:txBody>
      </p:sp>
      <p:sp>
        <p:nvSpPr>
          <p:cNvPr id="4105" name="Text Box 10"/>
          <p:cNvSpPr txBox="1">
            <a:spLocks noChangeArrowheads="1"/>
          </p:cNvSpPr>
          <p:nvPr/>
        </p:nvSpPr>
        <p:spPr bwMode="auto">
          <a:xfrm>
            <a:off x="4510089" y="1331718"/>
            <a:ext cx="9048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/>
              <a:t>right</a:t>
            </a:r>
          </a:p>
        </p:txBody>
      </p:sp>
      <p:sp>
        <p:nvSpPr>
          <p:cNvPr id="4106" name="Line 12"/>
          <p:cNvSpPr>
            <a:spLocks noChangeShapeType="1"/>
          </p:cNvSpPr>
          <p:nvPr/>
        </p:nvSpPr>
        <p:spPr bwMode="auto">
          <a:xfrm>
            <a:off x="1792289" y="1111056"/>
            <a:ext cx="854075" cy="1349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107" name="Text Box 13"/>
          <p:cNvSpPr txBox="1">
            <a:spLocks noChangeArrowheads="1"/>
          </p:cNvSpPr>
          <p:nvPr/>
        </p:nvSpPr>
        <p:spPr bwMode="auto">
          <a:xfrm>
            <a:off x="1433514" y="855468"/>
            <a:ext cx="3651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/>
              <a:t>x</a:t>
            </a:r>
          </a:p>
        </p:txBody>
      </p:sp>
      <p:sp>
        <p:nvSpPr>
          <p:cNvPr id="4108" name="Rectangle 15"/>
          <p:cNvSpPr>
            <a:spLocks noChangeArrowheads="1"/>
          </p:cNvSpPr>
          <p:nvPr/>
        </p:nvSpPr>
        <p:spPr bwMode="auto">
          <a:xfrm>
            <a:off x="7954884" y="839788"/>
            <a:ext cx="3673804" cy="2728717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533400" indent="-533400">
              <a:spcBef>
                <a:spcPct val="20000"/>
              </a:spcBef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lass </a:t>
            </a:r>
            <a:r>
              <a:rPr lang="en-US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BSTNode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533400" indent="-533400">
              <a:spcBef>
                <a:spcPct val="20000"/>
              </a:spcBef>
              <a:defRPr/>
            </a:pPr>
            <a:r>
              <a:rPr lang="en-US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BSTNode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left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    </a:t>
            </a:r>
          </a:p>
          <a:p>
            <a:pPr marL="533400" indent="-533400">
              <a:spcBef>
                <a:spcPct val="20000"/>
              </a:spcBef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key;</a:t>
            </a:r>
          </a:p>
          <a:p>
            <a:pPr marL="533400" indent="-533400">
              <a:spcBef>
                <a:spcPct val="20000"/>
              </a:spcBef>
              <a:defRPr/>
            </a:pPr>
            <a:r>
              <a:rPr lang="en-US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BSTNode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right;</a:t>
            </a:r>
          </a:p>
          <a:p>
            <a:pPr marL="533400" indent="-533400">
              <a:spcBef>
                <a:spcPct val="20000"/>
              </a:spcBef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public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BSTNode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key){</a:t>
            </a:r>
          </a:p>
          <a:p>
            <a:pPr marL="533400" indent="-533400">
              <a:spcBef>
                <a:spcPct val="20000"/>
              </a:spcBef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this.key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= key;</a:t>
            </a:r>
          </a:p>
          <a:p>
            <a:pPr marL="533400" indent="-533400">
              <a:spcBef>
                <a:spcPct val="20000"/>
              </a:spcBef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}  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533400" indent="-533400">
              <a:spcBef>
                <a:spcPct val="20000"/>
              </a:spcBef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440113" y="861817"/>
            <a:ext cx="1325562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BST Node</a:t>
            </a:r>
          </a:p>
        </p:txBody>
      </p:sp>
      <p:cxnSp>
        <p:nvCxnSpPr>
          <p:cNvPr id="5131" name="Straight Connector 17"/>
          <p:cNvCxnSpPr>
            <a:cxnSpLocks noChangeShapeType="1"/>
          </p:cNvCxnSpPr>
          <p:nvPr/>
        </p:nvCxnSpPr>
        <p:spPr bwMode="auto">
          <a:xfrm rot="16200000" flipH="1">
            <a:off x="3198814" y="1585718"/>
            <a:ext cx="719137" cy="11113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2" name="Straight Connector 18"/>
          <p:cNvCxnSpPr>
            <a:cxnSpLocks noChangeShapeType="1"/>
          </p:cNvCxnSpPr>
          <p:nvPr/>
        </p:nvCxnSpPr>
        <p:spPr bwMode="auto">
          <a:xfrm rot="16200000" flipH="1">
            <a:off x="4102895" y="1586512"/>
            <a:ext cx="719137" cy="9525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" name="Oval 5"/>
          <p:cNvSpPr>
            <a:spLocks noChangeArrowheads="1"/>
          </p:cNvSpPr>
          <p:nvPr/>
        </p:nvSpPr>
        <p:spPr bwMode="auto">
          <a:xfrm>
            <a:off x="6231479" y="3157343"/>
            <a:ext cx="541337" cy="411163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/>
              <a:t>3</a:t>
            </a:r>
          </a:p>
        </p:txBody>
      </p:sp>
      <p:sp>
        <p:nvSpPr>
          <p:cNvPr id="21" name="Oval 17"/>
          <p:cNvSpPr>
            <a:spLocks noChangeArrowheads="1"/>
          </p:cNvSpPr>
          <p:nvPr/>
        </p:nvSpPr>
        <p:spPr bwMode="auto">
          <a:xfrm>
            <a:off x="5602829" y="4078093"/>
            <a:ext cx="541337" cy="409575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dirty="0"/>
              <a:t>2</a:t>
            </a:r>
          </a:p>
        </p:txBody>
      </p:sp>
      <p:sp>
        <p:nvSpPr>
          <p:cNvPr id="22" name="Line 18"/>
          <p:cNvSpPr>
            <a:spLocks noChangeShapeType="1"/>
          </p:cNvSpPr>
          <p:nvPr/>
        </p:nvSpPr>
        <p:spPr bwMode="auto">
          <a:xfrm flipH="1">
            <a:off x="5925090" y="3568505"/>
            <a:ext cx="482600" cy="5572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3" name="Oval 19"/>
          <p:cNvSpPr>
            <a:spLocks noChangeArrowheads="1"/>
          </p:cNvSpPr>
          <p:nvPr/>
        </p:nvSpPr>
        <p:spPr bwMode="auto">
          <a:xfrm>
            <a:off x="6834729" y="4059043"/>
            <a:ext cx="541337" cy="411163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dirty="0"/>
              <a:t>4</a:t>
            </a:r>
          </a:p>
        </p:txBody>
      </p:sp>
      <p:sp>
        <p:nvSpPr>
          <p:cNvPr id="24" name="Line 24"/>
          <p:cNvSpPr>
            <a:spLocks noChangeShapeType="1"/>
          </p:cNvSpPr>
          <p:nvPr/>
        </p:nvSpPr>
        <p:spPr bwMode="auto">
          <a:xfrm>
            <a:off x="6648990" y="3535167"/>
            <a:ext cx="407988" cy="5413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5" name="Oval 19"/>
          <p:cNvSpPr>
            <a:spLocks noChangeArrowheads="1"/>
          </p:cNvSpPr>
          <p:nvPr/>
        </p:nvSpPr>
        <p:spPr bwMode="auto">
          <a:xfrm>
            <a:off x="7480840" y="4952805"/>
            <a:ext cx="541338" cy="411162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dirty="0"/>
              <a:t>9</a:t>
            </a:r>
          </a:p>
        </p:txBody>
      </p:sp>
      <p:sp>
        <p:nvSpPr>
          <p:cNvPr id="26" name="Line 24"/>
          <p:cNvSpPr>
            <a:spLocks noChangeShapeType="1"/>
          </p:cNvSpPr>
          <p:nvPr/>
        </p:nvSpPr>
        <p:spPr bwMode="auto">
          <a:xfrm>
            <a:off x="7264940" y="4417817"/>
            <a:ext cx="407988" cy="5413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grpSp>
        <p:nvGrpSpPr>
          <p:cNvPr id="2" name="Group 26"/>
          <p:cNvGrpSpPr>
            <a:grpSpLocks/>
          </p:cNvGrpSpPr>
          <p:nvPr/>
        </p:nvGrpSpPr>
        <p:grpSpPr bwMode="auto">
          <a:xfrm>
            <a:off x="474042" y="2790420"/>
            <a:ext cx="5674348" cy="3395872"/>
            <a:chOff x="-325468" y="2760452"/>
            <a:chExt cx="6134131" cy="3395872"/>
          </a:xfrm>
        </p:grpSpPr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-325468" y="2760452"/>
              <a:ext cx="4551392" cy="3395872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533400" indent="-533400">
                <a:spcBef>
                  <a:spcPct val="20000"/>
                </a:spcBef>
                <a:defRPr/>
              </a:pPr>
              <a:r>
                <a:rPr lang="en-US" b="1" dirty="0" smtClean="0">
                  <a:solidFill>
                    <a:schemeClr val="accent6"/>
                  </a:solidFill>
                  <a:latin typeface="Courier New" pitchFamily="49" charset="0"/>
                  <a:cs typeface="Courier New" pitchFamily="49" charset="0"/>
                </a:rPr>
                <a:t>class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BST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{</a:t>
              </a:r>
            </a:p>
            <a:p>
              <a:pPr marL="533400" indent="-533400">
                <a:spcBef>
                  <a:spcPct val="20000"/>
                </a:spcBef>
                <a:defRPr/>
              </a:pP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rivate </a:t>
              </a:r>
              <a:r>
                <a:rPr lang="en-US" b="1" dirty="0" err="1" smtClean="0">
                  <a:solidFill>
                    <a:schemeClr val="accent6"/>
                  </a:solidFill>
                  <a:latin typeface="Courier New" pitchFamily="49" charset="0"/>
                  <a:cs typeface="Courier New" pitchFamily="49" charset="0"/>
                </a:rPr>
                <a:t>BSTNode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 root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 marL="533400" indent="-533400">
                <a:spcBef>
                  <a:spcPct val="20000"/>
                </a:spcBef>
                <a:defRPr/>
              </a:pPr>
              <a:endParaRPr lang="en-US" b="1" dirty="0">
                <a:latin typeface="Courier New" pitchFamily="49" charset="0"/>
                <a:cs typeface="Courier New" pitchFamily="49" charset="0"/>
              </a:endParaRPr>
            </a:p>
            <a:p>
              <a:pPr marL="533400" indent="-533400">
                <a:spcBef>
                  <a:spcPct val="20000"/>
                </a:spcBef>
                <a:defRPr/>
              </a:pP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ublic 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BST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(){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root=null;}</a:t>
              </a:r>
              <a:endParaRPr lang="en-US" b="1" dirty="0">
                <a:latin typeface="Courier New" pitchFamily="49" charset="0"/>
                <a:cs typeface="Courier New" pitchFamily="49" charset="0"/>
              </a:endParaRPr>
            </a:p>
            <a:p>
              <a:pPr marL="533400" indent="-533400">
                <a:spcBef>
                  <a:spcPct val="20000"/>
                </a:spcBef>
                <a:defRPr/>
              </a:pP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ublic void 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dd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b="1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key);</a:t>
              </a:r>
            </a:p>
            <a:p>
              <a:pPr marL="533400" indent="-533400">
                <a:spcBef>
                  <a:spcPct val="20000"/>
                </a:spcBef>
                <a:defRPr/>
              </a:pP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public void 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r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emove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b="1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key);</a:t>
              </a:r>
            </a:p>
            <a:p>
              <a:pPr marL="533400" indent="-533400">
                <a:spcBef>
                  <a:spcPct val="20000"/>
                </a:spcBef>
                <a:defRPr/>
              </a:pP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ublic </a:t>
              </a:r>
              <a:r>
                <a:rPr lang="en-US" b="1" dirty="0" err="1" smtClean="0">
                  <a:latin typeface="Courier New" pitchFamily="49" charset="0"/>
                  <a:cs typeface="Courier New" pitchFamily="49" charset="0"/>
                </a:rPr>
                <a:t>BSTNode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f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ind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b="1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key);</a:t>
              </a:r>
            </a:p>
            <a:p>
              <a:pPr marL="533400" indent="-533400">
                <a:spcBef>
                  <a:spcPct val="20000"/>
                </a:spcBef>
                <a:defRPr/>
              </a:pP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ublic </a:t>
              </a:r>
              <a:r>
                <a:rPr lang="en-US" b="1" dirty="0" err="1" smtClean="0">
                  <a:latin typeface="Courier New" pitchFamily="49" charset="0"/>
                  <a:cs typeface="Courier New" pitchFamily="49" charset="0"/>
                </a:rPr>
                <a:t>BSTNode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m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in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();</a:t>
              </a:r>
            </a:p>
            <a:p>
              <a:pPr marL="533400" indent="-533400">
                <a:spcBef>
                  <a:spcPct val="20000"/>
                </a:spcBef>
                <a:defRPr/>
              </a:pP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ublic </a:t>
              </a:r>
              <a:r>
                <a:rPr lang="en-US" b="1" dirty="0" err="1" smtClean="0">
                  <a:latin typeface="Courier New" pitchFamily="49" charset="0"/>
                  <a:cs typeface="Courier New" pitchFamily="49" charset="0"/>
                </a:rPr>
                <a:t>BSTNode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max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();</a:t>
              </a:r>
            </a:p>
            <a:p>
              <a:pPr marL="533400" indent="-533400">
                <a:spcBef>
                  <a:spcPct val="20000"/>
                </a:spcBef>
                <a:defRPr/>
              </a:pP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};</a:t>
              </a:r>
            </a:p>
            <a:p>
              <a:pPr marL="533400" indent="-533400">
                <a:spcBef>
                  <a:spcPct val="20000"/>
                </a:spcBef>
                <a:defRPr/>
              </a:pP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 </a:t>
              </a:r>
            </a:p>
            <a:p>
              <a:pPr marL="533400" indent="-533400">
                <a:spcBef>
                  <a:spcPct val="20000"/>
                </a:spcBef>
                <a:defRPr/>
              </a:pP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 </a:t>
              </a:r>
            </a:p>
          </p:txBody>
        </p:sp>
        <p:cxnSp>
          <p:nvCxnSpPr>
            <p:cNvPr id="5144" name="Straight Arrow Connector 27"/>
            <p:cNvCxnSpPr>
              <a:cxnSpLocks noChangeShapeType="1"/>
            </p:cNvCxnSpPr>
            <p:nvPr/>
          </p:nvCxnSpPr>
          <p:spPr bwMode="auto">
            <a:xfrm>
              <a:off x="2982191" y="3266281"/>
              <a:ext cx="2826472" cy="46832"/>
            </a:xfrm>
            <a:prstGeom prst="straightConnector1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9" name="Oval 19"/>
          <p:cNvSpPr>
            <a:spLocks noChangeArrowheads="1"/>
          </p:cNvSpPr>
          <p:nvPr/>
        </p:nvSpPr>
        <p:spPr bwMode="auto">
          <a:xfrm>
            <a:off x="6680740" y="5775130"/>
            <a:ext cx="541338" cy="411162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dirty="0"/>
              <a:t>7</a:t>
            </a:r>
          </a:p>
        </p:txBody>
      </p:sp>
      <p:sp>
        <p:nvSpPr>
          <p:cNvPr id="30" name="Line 18"/>
          <p:cNvSpPr>
            <a:spLocks noChangeShapeType="1"/>
          </p:cNvSpPr>
          <p:nvPr/>
        </p:nvSpPr>
        <p:spPr bwMode="auto">
          <a:xfrm flipH="1">
            <a:off x="7085553" y="5284593"/>
            <a:ext cx="482600" cy="5572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9093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800226" y="141288"/>
            <a:ext cx="8723313" cy="698500"/>
          </a:xfrm>
        </p:spPr>
        <p:txBody>
          <a:bodyPr/>
          <a:lstStyle/>
          <a:p>
            <a:r>
              <a:rPr lang="en-US" altLang="en-US" sz="3600" dirty="0" smtClean="0"/>
              <a:t>BST Operations: find/search</a:t>
            </a:r>
          </a:p>
        </p:txBody>
      </p:sp>
      <p:sp>
        <p:nvSpPr>
          <p:cNvPr id="30" name="Rectangle 17"/>
          <p:cNvSpPr txBox="1">
            <a:spLocks noChangeArrowheads="1"/>
          </p:cNvSpPr>
          <p:nvPr/>
        </p:nvSpPr>
        <p:spPr bwMode="auto">
          <a:xfrm>
            <a:off x="431321" y="900114"/>
            <a:ext cx="11430000" cy="103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3400" indent="-533400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800" kern="0" dirty="0"/>
              <a:t>Find the node containing the key and return a pointer to this node</a:t>
            </a:r>
          </a:p>
        </p:txBody>
      </p:sp>
      <p:sp>
        <p:nvSpPr>
          <p:cNvPr id="31" name="Oval 20"/>
          <p:cNvSpPr>
            <a:spLocks noChangeArrowheads="1"/>
          </p:cNvSpPr>
          <p:nvPr/>
        </p:nvSpPr>
        <p:spPr bwMode="auto">
          <a:xfrm>
            <a:off x="4171951" y="2787651"/>
            <a:ext cx="542925" cy="411163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dirty="0"/>
              <a:t>K</a:t>
            </a:r>
          </a:p>
        </p:txBody>
      </p:sp>
      <p:sp>
        <p:nvSpPr>
          <p:cNvPr id="32" name="Line 27"/>
          <p:cNvSpPr>
            <a:spLocks noChangeShapeType="1"/>
          </p:cNvSpPr>
          <p:nvPr/>
        </p:nvSpPr>
        <p:spPr bwMode="auto">
          <a:xfrm>
            <a:off x="4122738" y="2568576"/>
            <a:ext cx="215900" cy="238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4" name="Line 40"/>
          <p:cNvSpPr>
            <a:spLocks noChangeShapeType="1"/>
          </p:cNvSpPr>
          <p:nvPr/>
        </p:nvSpPr>
        <p:spPr bwMode="auto">
          <a:xfrm>
            <a:off x="4699001" y="3081338"/>
            <a:ext cx="411163" cy="1143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5" name="Line 27"/>
          <p:cNvSpPr>
            <a:spLocks noChangeShapeType="1"/>
          </p:cNvSpPr>
          <p:nvPr/>
        </p:nvSpPr>
        <p:spPr bwMode="auto">
          <a:xfrm flipH="1">
            <a:off x="3794125" y="3082925"/>
            <a:ext cx="420688" cy="1333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6" name="Isosceles Triangle 35"/>
          <p:cNvSpPr/>
          <p:nvPr/>
        </p:nvSpPr>
        <p:spPr bwMode="auto">
          <a:xfrm>
            <a:off x="4565651" y="3205164"/>
            <a:ext cx="1089025" cy="1470025"/>
          </a:xfrm>
          <a:prstGeom prst="triangle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8" name="Isosceles Triangle 37"/>
          <p:cNvSpPr/>
          <p:nvPr/>
        </p:nvSpPr>
        <p:spPr bwMode="auto">
          <a:xfrm>
            <a:off x="3208339" y="3225801"/>
            <a:ext cx="1203325" cy="1458913"/>
          </a:xfrm>
          <a:prstGeom prst="triangle">
            <a:avLst/>
          </a:prstGeom>
          <a:solidFill>
            <a:srgbClr val="FFFF6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9" name="Text Box 44"/>
          <p:cNvSpPr txBox="1">
            <a:spLocks noChangeArrowheads="1"/>
          </p:cNvSpPr>
          <p:nvPr/>
        </p:nvSpPr>
        <p:spPr bwMode="auto">
          <a:xfrm>
            <a:off x="3479801" y="3930650"/>
            <a:ext cx="6318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dirty="0"/>
              <a:t>LST</a:t>
            </a:r>
          </a:p>
        </p:txBody>
      </p:sp>
      <p:sp>
        <p:nvSpPr>
          <p:cNvPr id="40" name="Text Box 44"/>
          <p:cNvSpPr txBox="1">
            <a:spLocks noChangeArrowheads="1"/>
          </p:cNvSpPr>
          <p:nvPr/>
        </p:nvSpPr>
        <p:spPr bwMode="auto">
          <a:xfrm>
            <a:off x="4835525" y="3879850"/>
            <a:ext cx="6540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dirty="0"/>
              <a:t>RST</a:t>
            </a:r>
          </a:p>
        </p:txBody>
      </p:sp>
      <p:sp>
        <p:nvSpPr>
          <p:cNvPr id="41" name="Text Box 44"/>
          <p:cNvSpPr txBox="1">
            <a:spLocks noChangeArrowheads="1"/>
          </p:cNvSpPr>
          <p:nvPr/>
        </p:nvSpPr>
        <p:spPr bwMode="auto">
          <a:xfrm>
            <a:off x="3526854" y="4300538"/>
            <a:ext cx="41389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dirty="0"/>
              <a:t>&lt;K</a:t>
            </a:r>
          </a:p>
        </p:txBody>
      </p:sp>
      <p:sp>
        <p:nvSpPr>
          <p:cNvPr id="42" name="Text Box 44"/>
          <p:cNvSpPr txBox="1">
            <a:spLocks noChangeArrowheads="1"/>
          </p:cNvSpPr>
          <p:nvPr/>
        </p:nvSpPr>
        <p:spPr bwMode="auto">
          <a:xfrm>
            <a:off x="4965129" y="4300538"/>
            <a:ext cx="41389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dirty="0"/>
              <a:t>&gt;K</a:t>
            </a:r>
          </a:p>
        </p:txBody>
      </p:sp>
      <p:sp>
        <p:nvSpPr>
          <p:cNvPr id="43" name="Rectangle 19"/>
          <p:cNvSpPr>
            <a:spLocks noChangeArrowheads="1"/>
          </p:cNvSpPr>
          <p:nvPr/>
        </p:nvSpPr>
        <p:spPr bwMode="auto">
          <a:xfrm>
            <a:off x="2997200" y="4911726"/>
            <a:ext cx="5981700" cy="147637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533400" indent="-533400">
              <a:lnSpc>
                <a:spcPct val="90000"/>
              </a:lnSpc>
              <a:spcBef>
                <a:spcPct val="20000"/>
              </a:spcBef>
              <a:buFont typeface="+mj-lt"/>
              <a:buAutoNum type="arabicPeriod"/>
              <a:defRPr/>
            </a:pPr>
            <a:r>
              <a:rPr lang="en-US" sz="2000" b="1" kern="0" dirty="0">
                <a:latin typeface="Courier New" pitchFamily="49" charset="0"/>
                <a:cs typeface="Courier New" pitchFamily="49" charset="0"/>
              </a:rPr>
              <a:t>Start at the root</a:t>
            </a:r>
          </a:p>
          <a:p>
            <a:pPr marL="533400" indent="-533400">
              <a:lnSpc>
                <a:spcPct val="90000"/>
              </a:lnSpc>
              <a:spcBef>
                <a:spcPct val="20000"/>
              </a:spcBef>
              <a:buFont typeface="+mj-lt"/>
              <a:buAutoNum type="arabicPeriod"/>
              <a:defRPr/>
            </a:pPr>
            <a:r>
              <a:rPr lang="en-US" sz="2000" b="1" kern="0" dirty="0">
                <a:latin typeface="Courier New" pitchFamily="49" charset="0"/>
                <a:cs typeface="Courier New" pitchFamily="49" charset="0"/>
              </a:rPr>
              <a:t>If (key == </a:t>
            </a:r>
            <a:r>
              <a:rPr lang="en-US" sz="2000" b="1" kern="0" dirty="0" err="1" smtClean="0">
                <a:latin typeface="Courier New" pitchFamily="49" charset="0"/>
                <a:cs typeface="Courier New" pitchFamily="49" charset="0"/>
              </a:rPr>
              <a:t>root.key</a:t>
            </a:r>
            <a:r>
              <a:rPr lang="en-US" sz="2000" b="1" kern="0" dirty="0">
                <a:latin typeface="Courier New" pitchFamily="49" charset="0"/>
                <a:cs typeface="Courier New" pitchFamily="49" charset="0"/>
              </a:rPr>
              <a:t>) return root;</a:t>
            </a:r>
          </a:p>
          <a:p>
            <a:pPr marL="533400" indent="-533400">
              <a:lnSpc>
                <a:spcPct val="90000"/>
              </a:lnSpc>
              <a:spcBef>
                <a:spcPct val="20000"/>
              </a:spcBef>
              <a:buFont typeface="+mj-lt"/>
              <a:buAutoNum type="arabicPeriod"/>
              <a:defRPr/>
            </a:pPr>
            <a:r>
              <a:rPr lang="en-US" sz="2000" b="1" kern="0" dirty="0">
                <a:latin typeface="Courier New" pitchFamily="49" charset="0"/>
                <a:cs typeface="Courier New" pitchFamily="49" charset="0"/>
              </a:rPr>
              <a:t>If (key &lt; </a:t>
            </a:r>
            <a:r>
              <a:rPr lang="en-US" sz="2000" b="1" kern="0" dirty="0" err="1" smtClean="0">
                <a:latin typeface="Courier New" pitchFamily="49" charset="0"/>
                <a:cs typeface="Courier New" pitchFamily="49" charset="0"/>
              </a:rPr>
              <a:t>root.key</a:t>
            </a:r>
            <a:r>
              <a:rPr lang="en-US" sz="2000" b="1" kern="0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2000" b="1" kern="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Search</a:t>
            </a:r>
            <a:r>
              <a:rPr lang="en-US" sz="2000" b="1" kern="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kern="0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LST</a:t>
            </a:r>
          </a:p>
          <a:p>
            <a:pPr marL="533400" indent="-533400">
              <a:lnSpc>
                <a:spcPct val="90000"/>
              </a:lnSpc>
              <a:spcBef>
                <a:spcPct val="20000"/>
              </a:spcBef>
              <a:buFont typeface="+mj-lt"/>
              <a:buAutoNum type="arabicPeriod"/>
              <a:defRPr/>
            </a:pPr>
            <a:r>
              <a:rPr lang="en-US" sz="2000" b="1" kern="0" dirty="0">
                <a:latin typeface="Courier New" pitchFamily="49" charset="0"/>
                <a:cs typeface="Courier New" pitchFamily="49" charset="0"/>
              </a:rPr>
              <a:t>Otherwise           </a:t>
            </a:r>
            <a:r>
              <a:rPr lang="en-US" sz="2000" b="1" kern="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Search</a:t>
            </a:r>
            <a:r>
              <a:rPr lang="en-US" sz="2000" b="1" kern="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kern="0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RST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517900" y="2343150"/>
            <a:ext cx="647700" cy="368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root</a:t>
            </a:r>
          </a:p>
        </p:txBody>
      </p:sp>
      <p:sp>
        <p:nvSpPr>
          <p:cNvPr id="45" name="Oval 20"/>
          <p:cNvSpPr>
            <a:spLocks noChangeArrowheads="1"/>
          </p:cNvSpPr>
          <p:nvPr/>
        </p:nvSpPr>
        <p:spPr bwMode="auto">
          <a:xfrm>
            <a:off x="7840664" y="2735263"/>
            <a:ext cx="542925" cy="411162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dirty="0"/>
              <a:t>15</a:t>
            </a:r>
          </a:p>
        </p:txBody>
      </p:sp>
      <p:sp>
        <p:nvSpPr>
          <p:cNvPr id="46" name="Line 27"/>
          <p:cNvSpPr>
            <a:spLocks noChangeShapeType="1"/>
          </p:cNvSpPr>
          <p:nvPr/>
        </p:nvSpPr>
        <p:spPr bwMode="auto">
          <a:xfrm>
            <a:off x="7791451" y="2517775"/>
            <a:ext cx="214313" cy="2365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7" name="Line 40"/>
          <p:cNvSpPr>
            <a:spLocks noChangeShapeType="1"/>
          </p:cNvSpPr>
          <p:nvPr/>
        </p:nvSpPr>
        <p:spPr bwMode="auto">
          <a:xfrm>
            <a:off x="8367714" y="3030538"/>
            <a:ext cx="441325" cy="1444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8" name="Line 27"/>
          <p:cNvSpPr>
            <a:spLocks noChangeShapeType="1"/>
          </p:cNvSpPr>
          <p:nvPr/>
        </p:nvSpPr>
        <p:spPr bwMode="auto">
          <a:xfrm flipH="1">
            <a:off x="7462838" y="3030538"/>
            <a:ext cx="419100" cy="1333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7154863" y="2239964"/>
            <a:ext cx="647700" cy="3698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root</a:t>
            </a:r>
          </a:p>
        </p:txBody>
      </p:sp>
      <p:sp>
        <p:nvSpPr>
          <p:cNvPr id="50" name="Isosceles Triangle 49"/>
          <p:cNvSpPr/>
          <p:nvPr/>
        </p:nvSpPr>
        <p:spPr bwMode="auto">
          <a:xfrm>
            <a:off x="6877050" y="3154363"/>
            <a:ext cx="1201738" cy="1458912"/>
          </a:xfrm>
          <a:prstGeom prst="triangle">
            <a:avLst/>
          </a:prstGeom>
          <a:solidFill>
            <a:srgbClr val="FFFF6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1" name="Isosceles Triangle 50"/>
          <p:cNvSpPr/>
          <p:nvPr/>
        </p:nvSpPr>
        <p:spPr bwMode="auto">
          <a:xfrm>
            <a:off x="8264526" y="3163889"/>
            <a:ext cx="1089025" cy="1470025"/>
          </a:xfrm>
          <a:prstGeom prst="triangle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2" name="Text Box 44"/>
          <p:cNvSpPr txBox="1">
            <a:spLocks noChangeArrowheads="1"/>
          </p:cNvSpPr>
          <p:nvPr/>
        </p:nvSpPr>
        <p:spPr bwMode="auto">
          <a:xfrm>
            <a:off x="7233956" y="4167188"/>
            <a:ext cx="51809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dirty="0"/>
              <a:t>&lt;15</a:t>
            </a:r>
          </a:p>
        </p:txBody>
      </p:sp>
      <p:sp>
        <p:nvSpPr>
          <p:cNvPr id="53" name="Text Box 44"/>
          <p:cNvSpPr txBox="1">
            <a:spLocks noChangeArrowheads="1"/>
          </p:cNvSpPr>
          <p:nvPr/>
        </p:nvSpPr>
        <p:spPr bwMode="auto">
          <a:xfrm>
            <a:off x="8549199" y="4146550"/>
            <a:ext cx="51809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dirty="0"/>
              <a:t>&gt;15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8540751" y="2208213"/>
            <a:ext cx="1414463" cy="6477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dirty="0"/>
              <a:t>Search for</a:t>
            </a:r>
          </a:p>
          <a:p>
            <a:pPr algn="ctr">
              <a:defRPr/>
            </a:pPr>
            <a:r>
              <a:rPr lang="en-US" dirty="0"/>
              <a:t>Key=13</a:t>
            </a:r>
          </a:p>
        </p:txBody>
      </p:sp>
    </p:spTree>
    <p:extLst>
      <p:ext uri="{BB962C8B-B14F-4D97-AF65-F5344CB8AC3E}">
        <p14:creationId xmlns:p14="http://schemas.microsoft.com/office/powerpoint/2010/main" val="86228191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800226" y="141288"/>
            <a:ext cx="8723313" cy="698500"/>
          </a:xfrm>
        </p:spPr>
        <p:txBody>
          <a:bodyPr/>
          <a:lstStyle/>
          <a:p>
            <a:r>
              <a:rPr lang="en-US" altLang="en-US" sz="3600" dirty="0" smtClean="0"/>
              <a:t>BST Operations: find</a:t>
            </a:r>
          </a:p>
        </p:txBody>
      </p:sp>
      <p:sp>
        <p:nvSpPr>
          <p:cNvPr id="240659" name="Rectangle 19"/>
          <p:cNvSpPr>
            <a:spLocks noChangeArrowheads="1"/>
          </p:cNvSpPr>
          <p:nvPr/>
        </p:nvSpPr>
        <p:spPr bwMode="auto">
          <a:xfrm>
            <a:off x="6584950" y="2316164"/>
            <a:ext cx="4934609" cy="2724569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533400" indent="-533400">
              <a:spcBef>
                <a:spcPct val="20000"/>
              </a:spcBef>
              <a:defRPr/>
            </a:pPr>
            <a:r>
              <a:rPr lang="en-US" sz="16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BSTNode</a:t>
            </a:r>
            <a:r>
              <a:rPr lang="en-US" sz="16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doFind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BSTNode</a:t>
            </a:r>
            <a:r>
              <a:rPr lang="en-US" sz="16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root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6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key){</a:t>
            </a:r>
          </a:p>
          <a:p>
            <a:pPr marL="533400" indent="-533400">
              <a:spcBef>
                <a:spcPct val="20000"/>
              </a:spcBef>
              <a:defRPr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if (root ==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null)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null;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 marL="533400" indent="-533400">
              <a:spcBef>
                <a:spcPct val="20000"/>
              </a:spcBef>
              <a:defRPr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if (key ==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root.key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) </a:t>
            </a:r>
          </a:p>
          <a:p>
            <a:pPr marL="533400" indent="-533400">
              <a:spcBef>
                <a:spcPct val="20000"/>
              </a:spcBef>
              <a:defRPr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return root;</a:t>
            </a:r>
          </a:p>
          <a:p>
            <a:pPr marL="533400" indent="-533400">
              <a:spcBef>
                <a:spcPct val="20000"/>
              </a:spcBef>
              <a:defRPr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else if (key &lt;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root.key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) </a:t>
            </a:r>
          </a:p>
          <a:p>
            <a:pPr marL="533400" indent="-533400">
              <a:spcBef>
                <a:spcPct val="20000"/>
              </a:spcBef>
              <a:defRPr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oFind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root.left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, key);</a:t>
            </a:r>
          </a:p>
          <a:p>
            <a:pPr marL="533400" indent="-533400">
              <a:spcBef>
                <a:spcPct val="20000"/>
              </a:spcBef>
              <a:defRPr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else /* key &gt;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root.key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*/</a:t>
            </a:r>
          </a:p>
          <a:p>
            <a:pPr marL="533400" indent="-533400">
              <a:spcBef>
                <a:spcPct val="20000"/>
              </a:spcBef>
              <a:defRPr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oFind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root.right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, key);</a:t>
            </a:r>
          </a:p>
          <a:p>
            <a:pPr marL="533400" indent="-533400">
              <a:spcBef>
                <a:spcPct val="20000"/>
              </a:spcBef>
              <a:defRPr/>
            </a:pPr>
            <a:r>
              <a:rPr lang="en-US" sz="16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} //end-</a:t>
            </a:r>
            <a:r>
              <a:rPr lang="en-US" sz="16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DoFind</a:t>
            </a:r>
            <a:endParaRPr lang="en-US" sz="16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172" name="Rectangle 43"/>
          <p:cNvSpPr>
            <a:spLocks noChangeArrowheads="1"/>
          </p:cNvSpPr>
          <p:nvPr/>
        </p:nvSpPr>
        <p:spPr bwMode="auto">
          <a:xfrm>
            <a:off x="698740" y="5403851"/>
            <a:ext cx="11007305" cy="117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533400" indent="-5334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2400" dirty="0"/>
              <a:t>Nodes visited during a search for 13 are colored with “blue”</a:t>
            </a:r>
          </a:p>
          <a:p>
            <a:r>
              <a:rPr lang="en-US" altLang="en-US" sz="2400" dirty="0"/>
              <a:t>Notice that the running time of the algorithm is O(</a:t>
            </a:r>
            <a:r>
              <a:rPr lang="en-US" altLang="en-US" sz="2400" dirty="0">
                <a:solidFill>
                  <a:schemeClr val="accent6"/>
                </a:solidFill>
              </a:rPr>
              <a:t>d</a:t>
            </a:r>
            <a:r>
              <a:rPr lang="en-US" altLang="en-US" sz="2400" dirty="0"/>
              <a:t>), where </a:t>
            </a:r>
            <a:r>
              <a:rPr lang="en-US" altLang="en-US" sz="2400" dirty="0">
                <a:solidFill>
                  <a:schemeClr val="accent6"/>
                </a:solidFill>
              </a:rPr>
              <a:t>d</a:t>
            </a:r>
            <a:r>
              <a:rPr lang="en-US" altLang="en-US" sz="2400" dirty="0"/>
              <a:t> is the depth of the tree</a:t>
            </a:r>
          </a:p>
        </p:txBody>
      </p:sp>
      <p:grpSp>
        <p:nvGrpSpPr>
          <p:cNvPr id="7173" name="Group 29"/>
          <p:cNvGrpSpPr>
            <a:grpSpLocks/>
          </p:cNvGrpSpPr>
          <p:nvPr/>
        </p:nvGrpSpPr>
        <p:grpSpPr bwMode="auto">
          <a:xfrm>
            <a:off x="1720850" y="1250950"/>
            <a:ext cx="4116388" cy="3009900"/>
            <a:chOff x="4986338" y="2389188"/>
            <a:chExt cx="4116453" cy="3009900"/>
          </a:xfrm>
        </p:grpSpPr>
        <p:sp>
          <p:nvSpPr>
            <p:cNvPr id="5128" name="Text Box 29"/>
            <p:cNvSpPr txBox="1">
              <a:spLocks noChangeArrowheads="1"/>
            </p:cNvSpPr>
            <p:nvPr/>
          </p:nvSpPr>
          <p:spPr bwMode="auto">
            <a:xfrm>
              <a:off x="6573863" y="2389188"/>
              <a:ext cx="627073" cy="338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 dirty="0"/>
                <a:t>Root</a:t>
              </a:r>
            </a:p>
          </p:txBody>
        </p:sp>
        <p:sp>
          <p:nvSpPr>
            <p:cNvPr id="5130" name="Oval 21"/>
            <p:cNvSpPr>
              <a:spLocks noChangeArrowheads="1"/>
            </p:cNvSpPr>
            <p:nvPr/>
          </p:nvSpPr>
          <p:spPr bwMode="auto">
            <a:xfrm>
              <a:off x="7032658" y="2824163"/>
              <a:ext cx="542934" cy="319088"/>
            </a:xfrm>
            <a:prstGeom prst="ellipse">
              <a:avLst/>
            </a:prstGeom>
            <a:solidFill>
              <a:srgbClr val="66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/>
                <a:t>15</a:t>
              </a:r>
            </a:p>
          </p:txBody>
        </p:sp>
        <p:sp>
          <p:nvSpPr>
            <p:cNvPr id="5131" name="Oval 22"/>
            <p:cNvSpPr>
              <a:spLocks noChangeArrowheads="1"/>
            </p:cNvSpPr>
            <p:nvPr/>
          </p:nvSpPr>
          <p:spPr bwMode="auto">
            <a:xfrm>
              <a:off x="6275408" y="3500438"/>
              <a:ext cx="541347" cy="319088"/>
            </a:xfrm>
            <a:prstGeom prst="ellipse">
              <a:avLst/>
            </a:prstGeom>
            <a:solidFill>
              <a:srgbClr val="66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/>
                <a:t>6</a:t>
              </a:r>
            </a:p>
          </p:txBody>
        </p:sp>
        <p:sp>
          <p:nvSpPr>
            <p:cNvPr id="5132" name="Oval 23"/>
            <p:cNvSpPr>
              <a:spLocks noChangeArrowheads="1"/>
            </p:cNvSpPr>
            <p:nvPr/>
          </p:nvSpPr>
          <p:spPr bwMode="auto">
            <a:xfrm>
              <a:off x="7650205" y="3484563"/>
              <a:ext cx="541347" cy="319088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/>
                <a:t>18</a:t>
              </a:r>
            </a:p>
          </p:txBody>
        </p:sp>
        <p:sp>
          <p:nvSpPr>
            <p:cNvPr id="5133" name="Oval 24"/>
            <p:cNvSpPr>
              <a:spLocks noChangeArrowheads="1"/>
            </p:cNvSpPr>
            <p:nvPr/>
          </p:nvSpPr>
          <p:spPr bwMode="auto">
            <a:xfrm>
              <a:off x="8364591" y="4189413"/>
              <a:ext cx="541347" cy="317500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/>
                <a:t>30</a:t>
              </a:r>
            </a:p>
          </p:txBody>
        </p:sp>
        <p:sp>
          <p:nvSpPr>
            <p:cNvPr id="5134" name="Line 25"/>
            <p:cNvSpPr>
              <a:spLocks noChangeShapeType="1"/>
            </p:cNvSpPr>
            <p:nvPr/>
          </p:nvSpPr>
          <p:spPr bwMode="auto">
            <a:xfrm flipH="1">
              <a:off x="6626252" y="3097213"/>
              <a:ext cx="482608" cy="431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135" name="Line 26"/>
            <p:cNvSpPr>
              <a:spLocks noChangeShapeType="1"/>
            </p:cNvSpPr>
            <p:nvPr/>
          </p:nvSpPr>
          <p:spPr bwMode="auto">
            <a:xfrm>
              <a:off x="7445415" y="3135313"/>
              <a:ext cx="374656" cy="36671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136" name="Line 27"/>
            <p:cNvSpPr>
              <a:spLocks noChangeShapeType="1"/>
            </p:cNvSpPr>
            <p:nvPr/>
          </p:nvSpPr>
          <p:spPr bwMode="auto">
            <a:xfrm>
              <a:off x="8053436" y="3790951"/>
              <a:ext cx="457207" cy="41433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137" name="Line 28"/>
            <p:cNvSpPr>
              <a:spLocks noChangeShapeType="1"/>
            </p:cNvSpPr>
            <p:nvPr/>
          </p:nvSpPr>
          <p:spPr bwMode="auto">
            <a:xfrm>
              <a:off x="7119972" y="2598738"/>
              <a:ext cx="222254" cy="2238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138" name="Oval 30"/>
            <p:cNvSpPr>
              <a:spLocks noChangeArrowheads="1"/>
            </p:cNvSpPr>
            <p:nvPr/>
          </p:nvSpPr>
          <p:spPr bwMode="auto">
            <a:xfrm>
              <a:off x="5646748" y="4216401"/>
              <a:ext cx="541347" cy="317500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/>
                <a:t>3</a:t>
              </a:r>
            </a:p>
          </p:txBody>
        </p:sp>
        <p:sp>
          <p:nvSpPr>
            <p:cNvPr id="5139" name="Line 31"/>
            <p:cNvSpPr>
              <a:spLocks noChangeShapeType="1"/>
            </p:cNvSpPr>
            <p:nvPr/>
          </p:nvSpPr>
          <p:spPr bwMode="auto">
            <a:xfrm flipH="1">
              <a:off x="5969017" y="3819526"/>
              <a:ext cx="482608" cy="43338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140" name="Oval 32"/>
            <p:cNvSpPr>
              <a:spLocks noChangeArrowheads="1"/>
            </p:cNvSpPr>
            <p:nvPr/>
          </p:nvSpPr>
          <p:spPr bwMode="auto">
            <a:xfrm>
              <a:off x="6878668" y="4200526"/>
              <a:ext cx="541347" cy="319087"/>
            </a:xfrm>
            <a:prstGeom prst="ellipse">
              <a:avLst/>
            </a:prstGeom>
            <a:solidFill>
              <a:srgbClr val="66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/>
                <a:t>7</a:t>
              </a:r>
            </a:p>
          </p:txBody>
        </p:sp>
        <p:sp>
          <p:nvSpPr>
            <p:cNvPr id="5141" name="Line 33"/>
            <p:cNvSpPr>
              <a:spLocks noChangeShapeType="1"/>
            </p:cNvSpPr>
            <p:nvPr/>
          </p:nvSpPr>
          <p:spPr bwMode="auto">
            <a:xfrm>
              <a:off x="6692928" y="3794126"/>
              <a:ext cx="407993" cy="42068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142" name="Oval 34"/>
            <p:cNvSpPr>
              <a:spLocks noChangeArrowheads="1"/>
            </p:cNvSpPr>
            <p:nvPr/>
          </p:nvSpPr>
          <p:spPr bwMode="auto">
            <a:xfrm>
              <a:off x="4986338" y="4748213"/>
              <a:ext cx="541347" cy="317500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/>
                <a:t>2</a:t>
              </a:r>
            </a:p>
          </p:txBody>
        </p:sp>
        <p:sp>
          <p:nvSpPr>
            <p:cNvPr id="5143" name="Oval 35"/>
            <p:cNvSpPr>
              <a:spLocks noChangeArrowheads="1"/>
            </p:cNvSpPr>
            <p:nvPr/>
          </p:nvSpPr>
          <p:spPr bwMode="auto">
            <a:xfrm>
              <a:off x="5973779" y="4756151"/>
              <a:ext cx="541347" cy="319087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/>
                <a:t>4</a:t>
              </a:r>
            </a:p>
          </p:txBody>
        </p:sp>
        <p:sp>
          <p:nvSpPr>
            <p:cNvPr id="5144" name="Oval 36"/>
            <p:cNvSpPr>
              <a:spLocks noChangeArrowheads="1"/>
            </p:cNvSpPr>
            <p:nvPr/>
          </p:nvSpPr>
          <p:spPr bwMode="auto">
            <a:xfrm>
              <a:off x="7348575" y="4695826"/>
              <a:ext cx="541347" cy="320675"/>
            </a:xfrm>
            <a:prstGeom prst="ellipse">
              <a:avLst/>
            </a:prstGeom>
            <a:solidFill>
              <a:srgbClr val="66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/>
                <a:t>13</a:t>
              </a:r>
            </a:p>
          </p:txBody>
        </p:sp>
        <p:sp>
          <p:nvSpPr>
            <p:cNvPr id="5145" name="Oval 37"/>
            <p:cNvSpPr>
              <a:spLocks noChangeArrowheads="1"/>
            </p:cNvSpPr>
            <p:nvPr/>
          </p:nvSpPr>
          <p:spPr bwMode="auto">
            <a:xfrm>
              <a:off x="6721503" y="5080001"/>
              <a:ext cx="541346" cy="319087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/>
                <a:t>9</a:t>
              </a:r>
            </a:p>
          </p:txBody>
        </p:sp>
        <p:sp>
          <p:nvSpPr>
            <p:cNvPr id="5146" name="Line 38"/>
            <p:cNvSpPr>
              <a:spLocks noChangeShapeType="1"/>
            </p:cNvSpPr>
            <p:nvPr/>
          </p:nvSpPr>
          <p:spPr bwMode="auto">
            <a:xfrm flipH="1">
              <a:off x="5403858" y="4475163"/>
              <a:ext cx="300042" cy="2984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147" name="Line 39"/>
            <p:cNvSpPr>
              <a:spLocks noChangeShapeType="1"/>
            </p:cNvSpPr>
            <p:nvPr/>
          </p:nvSpPr>
          <p:spPr bwMode="auto">
            <a:xfrm>
              <a:off x="6005529" y="4513263"/>
              <a:ext cx="192091" cy="2714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148" name="Line 40"/>
            <p:cNvSpPr>
              <a:spLocks noChangeShapeType="1"/>
            </p:cNvSpPr>
            <p:nvPr/>
          </p:nvSpPr>
          <p:spPr bwMode="auto">
            <a:xfrm>
              <a:off x="7364451" y="4448176"/>
              <a:ext cx="277817" cy="2603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149" name="Line 41"/>
            <p:cNvSpPr>
              <a:spLocks noChangeShapeType="1"/>
            </p:cNvSpPr>
            <p:nvPr/>
          </p:nvSpPr>
          <p:spPr bwMode="auto">
            <a:xfrm flipH="1">
              <a:off x="7196173" y="4970463"/>
              <a:ext cx="228604" cy="177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127" name="Text Box 47"/>
            <p:cNvSpPr txBox="1">
              <a:spLocks noChangeArrowheads="1"/>
            </p:cNvSpPr>
            <p:nvPr/>
          </p:nvSpPr>
          <p:spPr bwMode="auto">
            <a:xfrm>
              <a:off x="7688306" y="2586038"/>
              <a:ext cx="1414485" cy="646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dirty="0"/>
                <a:t>Search for</a:t>
              </a:r>
            </a:p>
            <a:p>
              <a:pPr algn="ctr">
                <a:defRPr/>
              </a:pPr>
              <a:r>
                <a:rPr lang="en-US" dirty="0"/>
                <a:t>Key=13</a:t>
              </a:r>
            </a:p>
          </p:txBody>
        </p:sp>
      </p:grpSp>
      <p:sp>
        <p:nvSpPr>
          <p:cNvPr id="29" name="Rectangle 19"/>
          <p:cNvSpPr>
            <a:spLocks noChangeArrowheads="1"/>
          </p:cNvSpPr>
          <p:nvPr/>
        </p:nvSpPr>
        <p:spPr bwMode="auto">
          <a:xfrm>
            <a:off x="6584950" y="1114426"/>
            <a:ext cx="3700462" cy="100965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533400" indent="-533400">
              <a:spcBef>
                <a:spcPct val="20000"/>
              </a:spcBef>
              <a:defRPr/>
            </a:pPr>
            <a:r>
              <a:rPr lang="en-US" sz="16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BSTNode</a:t>
            </a:r>
            <a:r>
              <a:rPr lang="en-US" sz="16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ind</a:t>
            </a:r>
            <a:r>
              <a:rPr lang="en-US" sz="16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key){</a:t>
            </a:r>
          </a:p>
          <a:p>
            <a:pPr marL="533400" indent="-533400">
              <a:spcBef>
                <a:spcPct val="20000"/>
              </a:spcBef>
              <a:defRPr/>
            </a:pPr>
            <a:r>
              <a:rPr lang="en-US" sz="16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oFind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(root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, key);</a:t>
            </a:r>
          </a:p>
          <a:p>
            <a:pPr marL="533400" indent="-533400">
              <a:spcBef>
                <a:spcPct val="20000"/>
              </a:spcBef>
              <a:defRPr/>
            </a:pPr>
            <a:r>
              <a:rPr lang="en-US" sz="16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} //</a:t>
            </a:r>
            <a:r>
              <a:rPr lang="en-US" sz="16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end-find</a:t>
            </a:r>
            <a:endParaRPr lang="en-US" sz="16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39783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0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0659" grpId="0" animBg="1" autoUpdateAnimBg="0"/>
      <p:bldP spid="29" grpId="0" animBg="1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800226" y="141288"/>
            <a:ext cx="8723313" cy="698500"/>
          </a:xfrm>
        </p:spPr>
        <p:txBody>
          <a:bodyPr/>
          <a:lstStyle/>
          <a:p>
            <a:r>
              <a:rPr lang="en-US" altLang="en-US" sz="3600" dirty="0"/>
              <a:t>Iterative BST </a:t>
            </a:r>
            <a:r>
              <a:rPr lang="en-US" altLang="en-US" sz="3600" dirty="0" smtClean="0"/>
              <a:t>find</a:t>
            </a:r>
            <a:endParaRPr lang="en-US" altLang="en-US" sz="3600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0936" y="936625"/>
            <a:ext cx="11455879" cy="939800"/>
          </a:xfrm>
          <a:noFill/>
        </p:spPr>
        <p:txBody>
          <a:bodyPr/>
          <a:lstStyle/>
          <a:p>
            <a:pPr marL="533400" indent="-533400">
              <a:lnSpc>
                <a:spcPct val="90000"/>
              </a:lnSpc>
            </a:pPr>
            <a:r>
              <a:rPr lang="en-US" altLang="en-US" dirty="0" smtClean="0"/>
              <a:t>The same algorithm can be written iteratively by “unrolling” the recursion into a while loop</a:t>
            </a:r>
            <a:endParaRPr lang="en-US" altLang="en-US" sz="2000" dirty="0"/>
          </a:p>
        </p:txBody>
      </p:sp>
      <p:sp>
        <p:nvSpPr>
          <p:cNvPr id="8196" name="Rectangle 28"/>
          <p:cNvSpPr>
            <a:spLocks noChangeArrowheads="1"/>
          </p:cNvSpPr>
          <p:nvPr/>
        </p:nvSpPr>
        <p:spPr bwMode="auto">
          <a:xfrm>
            <a:off x="370937" y="5520906"/>
            <a:ext cx="11455878" cy="743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533400" indent="-5334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dirty="0"/>
              <a:t>Iterative version is </a:t>
            </a:r>
            <a:r>
              <a:rPr lang="en-US" altLang="en-US" dirty="0">
                <a:solidFill>
                  <a:schemeClr val="accent6"/>
                </a:solidFill>
              </a:rPr>
              <a:t>more efficient </a:t>
            </a:r>
            <a:r>
              <a:rPr lang="en-US" altLang="en-US" dirty="0"/>
              <a:t>than the recursive </a:t>
            </a:r>
            <a:r>
              <a:rPr lang="en-US" altLang="en-US" dirty="0" smtClean="0"/>
              <a:t>version</a:t>
            </a:r>
          </a:p>
          <a:p>
            <a:pPr lvl="1"/>
            <a:r>
              <a:rPr lang="en-US" altLang="en-US" dirty="0" smtClean="0">
                <a:solidFill>
                  <a:srgbClr val="FF0000"/>
                </a:solidFill>
              </a:rPr>
              <a:t>Why?</a:t>
            </a:r>
            <a:endParaRPr lang="en-US" altLang="en-US" dirty="0">
              <a:solidFill>
                <a:srgbClr val="FF0000"/>
              </a:solidFill>
            </a:endParaRPr>
          </a:p>
        </p:txBody>
      </p:sp>
      <p:sp>
        <p:nvSpPr>
          <p:cNvPr id="7" name="Rectangle 19"/>
          <p:cNvSpPr>
            <a:spLocks noChangeArrowheads="1"/>
          </p:cNvSpPr>
          <p:nvPr/>
        </p:nvSpPr>
        <p:spPr bwMode="auto">
          <a:xfrm>
            <a:off x="2622551" y="1890714"/>
            <a:ext cx="5821363" cy="3379787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533400" indent="-533400">
              <a:spcBef>
                <a:spcPct val="20000"/>
              </a:spcBef>
              <a:defRPr/>
            </a:pPr>
            <a:r>
              <a:rPr lang="en-US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BSTNode</a:t>
            </a:r>
            <a:r>
              <a:rPr lang="en-US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ind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key){</a:t>
            </a:r>
          </a:p>
          <a:p>
            <a:pPr marL="533400" indent="-533400">
              <a:spcBef>
                <a:spcPct val="20000"/>
              </a:spcBef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BSTNode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p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= root;</a:t>
            </a:r>
          </a:p>
          <a:p>
            <a:pPr marL="533400" indent="-533400">
              <a:spcBef>
                <a:spcPct val="20000"/>
              </a:spcBef>
              <a:defRPr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533400" indent="-533400">
              <a:spcBef>
                <a:spcPct val="20000"/>
              </a:spcBef>
              <a:defRPr/>
            </a:pPr>
            <a:r>
              <a:rPr lang="en-US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while (p !=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null){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533400" indent="-533400">
              <a:spcBef>
                <a:spcPct val="20000"/>
              </a:spcBef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if (key ==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p.key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      return p;</a:t>
            </a:r>
          </a:p>
          <a:p>
            <a:pPr marL="533400" indent="-533400">
              <a:spcBef>
                <a:spcPct val="20000"/>
              </a:spcBef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else if (key &lt;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p.key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  p =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p.left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533400" indent="-533400">
              <a:spcBef>
                <a:spcPct val="20000"/>
              </a:spcBef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else </a:t>
            </a:r>
            <a:r>
              <a:rPr lang="en-US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/* key &gt; </a:t>
            </a:r>
            <a:r>
              <a:rPr lang="en-US" b="1" dirty="0" err="1" smtClean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p.key</a:t>
            </a:r>
            <a:r>
              <a:rPr lang="en-US" b="1" dirty="0" smtClean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*/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p =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p.right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533400" indent="-533400">
              <a:spcBef>
                <a:spcPct val="20000"/>
              </a:spcBef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} </a:t>
            </a:r>
            <a:r>
              <a:rPr lang="en-US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/* end-while */</a:t>
            </a:r>
          </a:p>
          <a:p>
            <a:pPr marL="533400" indent="-533400">
              <a:spcBef>
                <a:spcPct val="20000"/>
              </a:spcBef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return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null;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533400" indent="-533400">
              <a:spcBef>
                <a:spcPct val="20000"/>
              </a:spcBef>
              <a:defRPr/>
            </a:pPr>
            <a:r>
              <a:rPr lang="en-US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} //</a:t>
            </a:r>
            <a:r>
              <a:rPr lang="en-US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end-find</a:t>
            </a:r>
            <a:endParaRPr lang="en-US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92958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800226" y="141288"/>
            <a:ext cx="8723313" cy="698500"/>
          </a:xfrm>
        </p:spPr>
        <p:txBody>
          <a:bodyPr/>
          <a:lstStyle/>
          <a:p>
            <a:r>
              <a:rPr lang="en-US" altLang="en-US" sz="3600" dirty="0" smtClean="0"/>
              <a:t>BST Operations: min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0552" y="936625"/>
            <a:ext cx="11585274" cy="1785938"/>
          </a:xfrm>
          <a:noFill/>
        </p:spPr>
        <p:txBody>
          <a:bodyPr/>
          <a:lstStyle/>
          <a:p>
            <a:pPr marL="533400" indent="-533400">
              <a:lnSpc>
                <a:spcPct val="80000"/>
              </a:lnSpc>
            </a:pPr>
            <a:r>
              <a:rPr lang="en-US" altLang="en-US" dirty="0" smtClean="0"/>
              <a:t>Returns a pointer to the node that contains the minimum element in the tree</a:t>
            </a:r>
          </a:p>
          <a:p>
            <a:pPr marL="914400" lvl="1" indent="-457200">
              <a:lnSpc>
                <a:spcPct val="80000"/>
              </a:lnSpc>
            </a:pPr>
            <a:r>
              <a:rPr lang="en-US" altLang="en-US" dirty="0" smtClean="0"/>
              <a:t>Notice that the node with the minimum element can be found by following </a:t>
            </a:r>
            <a:r>
              <a:rPr lang="en-US" altLang="en-US" dirty="0" smtClean="0">
                <a:solidFill>
                  <a:srgbClr val="CC3300"/>
                </a:solidFill>
              </a:rPr>
              <a:t>left</a:t>
            </a:r>
            <a:r>
              <a:rPr lang="en-US" altLang="en-US" dirty="0" smtClean="0"/>
              <a:t> child pointers from the root until a null is encountered</a:t>
            </a:r>
          </a:p>
        </p:txBody>
      </p:sp>
      <p:sp>
        <p:nvSpPr>
          <p:cNvPr id="242692" name="Rectangle 4"/>
          <p:cNvSpPr>
            <a:spLocks noChangeArrowheads="1"/>
          </p:cNvSpPr>
          <p:nvPr/>
        </p:nvSpPr>
        <p:spPr bwMode="auto">
          <a:xfrm>
            <a:off x="1804195" y="3166270"/>
            <a:ext cx="3822700" cy="3176587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533400" indent="-533400">
              <a:defRPr/>
            </a:pPr>
            <a:r>
              <a:rPr lang="en-US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BSTNode</a:t>
            </a:r>
            <a:r>
              <a:rPr lang="en-US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min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(){</a:t>
            </a:r>
          </a:p>
          <a:p>
            <a:pPr marL="533400" indent="-533400">
              <a:defRPr/>
            </a:pPr>
            <a:r>
              <a:rPr lang="en-US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if (root ==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null) 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533400" indent="-533400"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null;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533400" indent="-533400">
              <a:defRPr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533400" indent="-533400"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BSTNode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p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= root;</a:t>
            </a:r>
          </a:p>
          <a:p>
            <a:pPr marL="533400" indent="-533400">
              <a:defRPr/>
            </a:pPr>
            <a:r>
              <a:rPr lang="en-US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while 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p.left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!=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null){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533400" indent="-533400"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p =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p.left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533400" indent="-533400"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} //end-while</a:t>
            </a:r>
          </a:p>
          <a:p>
            <a:pPr marL="533400" indent="-533400">
              <a:defRPr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533400" indent="-533400"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return p;</a:t>
            </a:r>
          </a:p>
          <a:p>
            <a:pPr marL="533400" indent="-533400">
              <a:defRPr/>
            </a:pPr>
            <a:r>
              <a:rPr lang="en-US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} //</a:t>
            </a:r>
            <a:r>
              <a:rPr lang="en-US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end-min</a:t>
            </a:r>
            <a:endParaRPr lang="en-US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221" name="Text Box 6"/>
          <p:cNvSpPr txBox="1">
            <a:spLocks noChangeArrowheads="1"/>
          </p:cNvSpPr>
          <p:nvPr/>
        </p:nvSpPr>
        <p:spPr bwMode="auto">
          <a:xfrm>
            <a:off x="8407401" y="3171825"/>
            <a:ext cx="6016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</a:rPr>
              <a:t>Root</a:t>
            </a:r>
          </a:p>
        </p:txBody>
      </p:sp>
      <p:sp>
        <p:nvSpPr>
          <p:cNvPr id="7176" name="Oval 8"/>
          <p:cNvSpPr>
            <a:spLocks noChangeArrowheads="1"/>
          </p:cNvSpPr>
          <p:nvPr/>
        </p:nvSpPr>
        <p:spPr bwMode="auto">
          <a:xfrm>
            <a:off x="8240714" y="3787775"/>
            <a:ext cx="542925" cy="319088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dirty="0"/>
              <a:t>15</a:t>
            </a:r>
          </a:p>
        </p:txBody>
      </p:sp>
      <p:sp>
        <p:nvSpPr>
          <p:cNvPr id="7177" name="Oval 9"/>
          <p:cNvSpPr>
            <a:spLocks noChangeArrowheads="1"/>
          </p:cNvSpPr>
          <p:nvPr/>
        </p:nvSpPr>
        <p:spPr bwMode="auto">
          <a:xfrm>
            <a:off x="7483475" y="4464050"/>
            <a:ext cx="541338" cy="319088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/>
              <a:t>6</a:t>
            </a:r>
          </a:p>
        </p:txBody>
      </p:sp>
      <p:sp>
        <p:nvSpPr>
          <p:cNvPr id="7178" name="Oval 10"/>
          <p:cNvSpPr>
            <a:spLocks noChangeArrowheads="1"/>
          </p:cNvSpPr>
          <p:nvPr/>
        </p:nvSpPr>
        <p:spPr bwMode="auto">
          <a:xfrm>
            <a:off x="8858250" y="4448175"/>
            <a:ext cx="541338" cy="319088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/>
              <a:t>18</a:t>
            </a:r>
          </a:p>
        </p:txBody>
      </p:sp>
      <p:sp>
        <p:nvSpPr>
          <p:cNvPr id="7179" name="Oval 11"/>
          <p:cNvSpPr>
            <a:spLocks noChangeArrowheads="1"/>
          </p:cNvSpPr>
          <p:nvPr/>
        </p:nvSpPr>
        <p:spPr bwMode="auto">
          <a:xfrm>
            <a:off x="9572625" y="5153025"/>
            <a:ext cx="541338" cy="317500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/>
              <a:t>30</a:t>
            </a:r>
          </a:p>
        </p:txBody>
      </p:sp>
      <p:sp>
        <p:nvSpPr>
          <p:cNvPr id="9226" name="Line 12"/>
          <p:cNvSpPr>
            <a:spLocks noChangeShapeType="1"/>
          </p:cNvSpPr>
          <p:nvPr/>
        </p:nvSpPr>
        <p:spPr bwMode="auto">
          <a:xfrm flipH="1">
            <a:off x="7834313" y="4060825"/>
            <a:ext cx="482600" cy="431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27" name="Line 13"/>
          <p:cNvSpPr>
            <a:spLocks noChangeShapeType="1"/>
          </p:cNvSpPr>
          <p:nvPr/>
        </p:nvSpPr>
        <p:spPr bwMode="auto">
          <a:xfrm>
            <a:off x="8653463" y="4098926"/>
            <a:ext cx="374650" cy="3667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28" name="Line 14"/>
          <p:cNvSpPr>
            <a:spLocks noChangeShapeType="1"/>
          </p:cNvSpPr>
          <p:nvPr/>
        </p:nvSpPr>
        <p:spPr bwMode="auto">
          <a:xfrm>
            <a:off x="9261475" y="4754564"/>
            <a:ext cx="457200" cy="4143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29" name="Line 15"/>
          <p:cNvSpPr>
            <a:spLocks noChangeShapeType="1"/>
          </p:cNvSpPr>
          <p:nvPr/>
        </p:nvSpPr>
        <p:spPr bwMode="auto">
          <a:xfrm flipH="1">
            <a:off x="8550275" y="3562350"/>
            <a:ext cx="133350" cy="2238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4" name="Oval 16"/>
          <p:cNvSpPr>
            <a:spLocks noChangeArrowheads="1"/>
          </p:cNvSpPr>
          <p:nvPr/>
        </p:nvSpPr>
        <p:spPr bwMode="auto">
          <a:xfrm>
            <a:off x="6854825" y="5180013"/>
            <a:ext cx="541338" cy="317500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/>
              <a:t>3</a:t>
            </a:r>
          </a:p>
        </p:txBody>
      </p:sp>
      <p:sp>
        <p:nvSpPr>
          <p:cNvPr id="9231" name="Line 17"/>
          <p:cNvSpPr>
            <a:spLocks noChangeShapeType="1"/>
          </p:cNvSpPr>
          <p:nvPr/>
        </p:nvSpPr>
        <p:spPr bwMode="auto">
          <a:xfrm flipH="1">
            <a:off x="7177088" y="4783139"/>
            <a:ext cx="482600" cy="4333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6" name="Oval 18"/>
          <p:cNvSpPr>
            <a:spLocks noChangeArrowheads="1"/>
          </p:cNvSpPr>
          <p:nvPr/>
        </p:nvSpPr>
        <p:spPr bwMode="auto">
          <a:xfrm>
            <a:off x="8086725" y="5164139"/>
            <a:ext cx="541338" cy="319087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/>
              <a:t>7</a:t>
            </a:r>
          </a:p>
        </p:txBody>
      </p:sp>
      <p:sp>
        <p:nvSpPr>
          <p:cNvPr id="9233" name="Line 19"/>
          <p:cNvSpPr>
            <a:spLocks noChangeShapeType="1"/>
          </p:cNvSpPr>
          <p:nvPr/>
        </p:nvSpPr>
        <p:spPr bwMode="auto">
          <a:xfrm>
            <a:off x="7900989" y="4757739"/>
            <a:ext cx="407987" cy="4206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8" name="Oval 20"/>
          <p:cNvSpPr>
            <a:spLocks noChangeArrowheads="1"/>
          </p:cNvSpPr>
          <p:nvPr/>
        </p:nvSpPr>
        <p:spPr bwMode="auto">
          <a:xfrm>
            <a:off x="6194425" y="5711825"/>
            <a:ext cx="541338" cy="3175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dirty="0"/>
              <a:t>2</a:t>
            </a:r>
          </a:p>
        </p:txBody>
      </p:sp>
      <p:sp>
        <p:nvSpPr>
          <p:cNvPr id="7189" name="Oval 21"/>
          <p:cNvSpPr>
            <a:spLocks noChangeArrowheads="1"/>
          </p:cNvSpPr>
          <p:nvPr/>
        </p:nvSpPr>
        <p:spPr bwMode="auto">
          <a:xfrm>
            <a:off x="7181850" y="5719764"/>
            <a:ext cx="541338" cy="319087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/>
              <a:t>4</a:t>
            </a:r>
          </a:p>
        </p:txBody>
      </p:sp>
      <p:sp>
        <p:nvSpPr>
          <p:cNvPr id="7190" name="Oval 22"/>
          <p:cNvSpPr>
            <a:spLocks noChangeArrowheads="1"/>
          </p:cNvSpPr>
          <p:nvPr/>
        </p:nvSpPr>
        <p:spPr bwMode="auto">
          <a:xfrm>
            <a:off x="8556625" y="5659439"/>
            <a:ext cx="541338" cy="320675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/>
              <a:t>13</a:t>
            </a:r>
          </a:p>
        </p:txBody>
      </p:sp>
      <p:sp>
        <p:nvSpPr>
          <p:cNvPr id="7191" name="Oval 23"/>
          <p:cNvSpPr>
            <a:spLocks noChangeArrowheads="1"/>
          </p:cNvSpPr>
          <p:nvPr/>
        </p:nvSpPr>
        <p:spPr bwMode="auto">
          <a:xfrm>
            <a:off x="7929564" y="6043614"/>
            <a:ext cx="541337" cy="319087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/>
              <a:t>9</a:t>
            </a:r>
          </a:p>
        </p:txBody>
      </p:sp>
      <p:sp>
        <p:nvSpPr>
          <p:cNvPr id="9238" name="Line 24"/>
          <p:cNvSpPr>
            <a:spLocks noChangeShapeType="1"/>
          </p:cNvSpPr>
          <p:nvPr/>
        </p:nvSpPr>
        <p:spPr bwMode="auto">
          <a:xfrm flipH="1">
            <a:off x="6611939" y="5438775"/>
            <a:ext cx="300037" cy="2984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39" name="Line 25"/>
          <p:cNvSpPr>
            <a:spLocks noChangeShapeType="1"/>
          </p:cNvSpPr>
          <p:nvPr/>
        </p:nvSpPr>
        <p:spPr bwMode="auto">
          <a:xfrm>
            <a:off x="7213600" y="5476876"/>
            <a:ext cx="192088" cy="2714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40" name="Line 26"/>
          <p:cNvSpPr>
            <a:spLocks noChangeShapeType="1"/>
          </p:cNvSpPr>
          <p:nvPr/>
        </p:nvSpPr>
        <p:spPr bwMode="auto">
          <a:xfrm>
            <a:off x="8572501" y="5411788"/>
            <a:ext cx="277813" cy="2603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41" name="Line 27"/>
          <p:cNvSpPr>
            <a:spLocks noChangeShapeType="1"/>
          </p:cNvSpPr>
          <p:nvPr/>
        </p:nvSpPr>
        <p:spPr bwMode="auto">
          <a:xfrm flipH="1">
            <a:off x="8404225" y="5934075"/>
            <a:ext cx="228600" cy="177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15944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2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2692" grpId="0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1800226" y="141288"/>
            <a:ext cx="8723313" cy="698500"/>
          </a:xfrm>
        </p:spPr>
        <p:txBody>
          <a:bodyPr/>
          <a:lstStyle/>
          <a:p>
            <a:r>
              <a:rPr lang="en-US" altLang="en-US" sz="3600" dirty="0" smtClean="0"/>
              <a:t>BST Operations: max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815" y="936625"/>
            <a:ext cx="11464505" cy="1785938"/>
          </a:xfrm>
          <a:noFill/>
        </p:spPr>
        <p:txBody>
          <a:bodyPr/>
          <a:lstStyle/>
          <a:p>
            <a:pPr marL="533400" indent="-533400">
              <a:lnSpc>
                <a:spcPct val="80000"/>
              </a:lnSpc>
            </a:pPr>
            <a:r>
              <a:rPr lang="en-US" altLang="en-US" dirty="0" smtClean="0"/>
              <a:t>Returns a pointer to the node that contains the maximum element in the tree</a:t>
            </a:r>
          </a:p>
          <a:p>
            <a:pPr marL="914400" lvl="1" indent="-457200">
              <a:lnSpc>
                <a:spcPct val="80000"/>
              </a:lnSpc>
            </a:pPr>
            <a:r>
              <a:rPr lang="en-US" altLang="en-US" dirty="0" smtClean="0"/>
              <a:t>Notice that the node with the maximum element can be found by following </a:t>
            </a:r>
            <a:r>
              <a:rPr lang="en-US" altLang="en-US" dirty="0" smtClean="0">
                <a:solidFill>
                  <a:srgbClr val="CC3300"/>
                </a:solidFill>
              </a:rPr>
              <a:t>right </a:t>
            </a:r>
            <a:r>
              <a:rPr lang="en-US" altLang="en-US" dirty="0" smtClean="0"/>
              <a:t>child pointers from the root until a null is encountered</a:t>
            </a:r>
          </a:p>
        </p:txBody>
      </p:sp>
      <p:sp>
        <p:nvSpPr>
          <p:cNvPr id="10244" name="Text Box 6"/>
          <p:cNvSpPr txBox="1">
            <a:spLocks noChangeArrowheads="1"/>
          </p:cNvSpPr>
          <p:nvPr/>
        </p:nvSpPr>
        <p:spPr bwMode="auto">
          <a:xfrm>
            <a:off x="8407401" y="3171825"/>
            <a:ext cx="6016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</a:rPr>
              <a:t>Root</a:t>
            </a:r>
          </a:p>
        </p:txBody>
      </p:sp>
      <p:sp>
        <p:nvSpPr>
          <p:cNvPr id="7176" name="Oval 8"/>
          <p:cNvSpPr>
            <a:spLocks noChangeArrowheads="1"/>
          </p:cNvSpPr>
          <p:nvPr/>
        </p:nvSpPr>
        <p:spPr bwMode="auto">
          <a:xfrm>
            <a:off x="8240714" y="3787775"/>
            <a:ext cx="542925" cy="319088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/>
              <a:t>15</a:t>
            </a:r>
          </a:p>
        </p:txBody>
      </p:sp>
      <p:sp>
        <p:nvSpPr>
          <p:cNvPr id="7177" name="Oval 9"/>
          <p:cNvSpPr>
            <a:spLocks noChangeArrowheads="1"/>
          </p:cNvSpPr>
          <p:nvPr/>
        </p:nvSpPr>
        <p:spPr bwMode="auto">
          <a:xfrm>
            <a:off x="7483475" y="4464050"/>
            <a:ext cx="541338" cy="319088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/>
              <a:t>6</a:t>
            </a:r>
          </a:p>
        </p:txBody>
      </p:sp>
      <p:sp>
        <p:nvSpPr>
          <p:cNvPr id="7178" name="Oval 10"/>
          <p:cNvSpPr>
            <a:spLocks noChangeArrowheads="1"/>
          </p:cNvSpPr>
          <p:nvPr/>
        </p:nvSpPr>
        <p:spPr bwMode="auto">
          <a:xfrm>
            <a:off x="8858250" y="4448175"/>
            <a:ext cx="541338" cy="319088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/>
              <a:t>18</a:t>
            </a:r>
          </a:p>
        </p:txBody>
      </p:sp>
      <p:sp>
        <p:nvSpPr>
          <p:cNvPr id="7179" name="Oval 11"/>
          <p:cNvSpPr>
            <a:spLocks noChangeArrowheads="1"/>
          </p:cNvSpPr>
          <p:nvPr/>
        </p:nvSpPr>
        <p:spPr bwMode="auto">
          <a:xfrm>
            <a:off x="9572625" y="5153025"/>
            <a:ext cx="541338" cy="3175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dirty="0"/>
              <a:t>30</a:t>
            </a:r>
          </a:p>
        </p:txBody>
      </p:sp>
      <p:sp>
        <p:nvSpPr>
          <p:cNvPr id="10249" name="Line 12"/>
          <p:cNvSpPr>
            <a:spLocks noChangeShapeType="1"/>
          </p:cNvSpPr>
          <p:nvPr/>
        </p:nvSpPr>
        <p:spPr bwMode="auto">
          <a:xfrm flipH="1">
            <a:off x="7834313" y="4060825"/>
            <a:ext cx="482600" cy="431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0" name="Line 13"/>
          <p:cNvSpPr>
            <a:spLocks noChangeShapeType="1"/>
          </p:cNvSpPr>
          <p:nvPr/>
        </p:nvSpPr>
        <p:spPr bwMode="auto">
          <a:xfrm>
            <a:off x="8653463" y="4098926"/>
            <a:ext cx="374650" cy="3667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1" name="Line 14"/>
          <p:cNvSpPr>
            <a:spLocks noChangeShapeType="1"/>
          </p:cNvSpPr>
          <p:nvPr/>
        </p:nvSpPr>
        <p:spPr bwMode="auto">
          <a:xfrm>
            <a:off x="9261475" y="4754564"/>
            <a:ext cx="457200" cy="4143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2" name="Line 15"/>
          <p:cNvSpPr>
            <a:spLocks noChangeShapeType="1"/>
          </p:cNvSpPr>
          <p:nvPr/>
        </p:nvSpPr>
        <p:spPr bwMode="auto">
          <a:xfrm flipH="1">
            <a:off x="8550275" y="3562350"/>
            <a:ext cx="133350" cy="2238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4" name="Oval 16"/>
          <p:cNvSpPr>
            <a:spLocks noChangeArrowheads="1"/>
          </p:cNvSpPr>
          <p:nvPr/>
        </p:nvSpPr>
        <p:spPr bwMode="auto">
          <a:xfrm>
            <a:off x="6854825" y="5180013"/>
            <a:ext cx="541338" cy="317500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/>
              <a:t>3</a:t>
            </a:r>
          </a:p>
        </p:txBody>
      </p:sp>
      <p:sp>
        <p:nvSpPr>
          <p:cNvPr id="10254" name="Line 17"/>
          <p:cNvSpPr>
            <a:spLocks noChangeShapeType="1"/>
          </p:cNvSpPr>
          <p:nvPr/>
        </p:nvSpPr>
        <p:spPr bwMode="auto">
          <a:xfrm flipH="1">
            <a:off x="7177088" y="4783139"/>
            <a:ext cx="482600" cy="4333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6" name="Oval 18"/>
          <p:cNvSpPr>
            <a:spLocks noChangeArrowheads="1"/>
          </p:cNvSpPr>
          <p:nvPr/>
        </p:nvSpPr>
        <p:spPr bwMode="auto">
          <a:xfrm>
            <a:off x="8086725" y="5164139"/>
            <a:ext cx="541338" cy="319087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/>
              <a:t>7</a:t>
            </a:r>
          </a:p>
        </p:txBody>
      </p:sp>
      <p:sp>
        <p:nvSpPr>
          <p:cNvPr id="10256" name="Line 19"/>
          <p:cNvSpPr>
            <a:spLocks noChangeShapeType="1"/>
          </p:cNvSpPr>
          <p:nvPr/>
        </p:nvSpPr>
        <p:spPr bwMode="auto">
          <a:xfrm>
            <a:off x="7900989" y="4757739"/>
            <a:ext cx="407987" cy="4206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8" name="Oval 20"/>
          <p:cNvSpPr>
            <a:spLocks noChangeArrowheads="1"/>
          </p:cNvSpPr>
          <p:nvPr/>
        </p:nvSpPr>
        <p:spPr bwMode="auto">
          <a:xfrm>
            <a:off x="6194425" y="5711825"/>
            <a:ext cx="541338" cy="317500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/>
              <a:t>2</a:t>
            </a:r>
          </a:p>
        </p:txBody>
      </p:sp>
      <p:sp>
        <p:nvSpPr>
          <p:cNvPr id="7189" name="Oval 21"/>
          <p:cNvSpPr>
            <a:spLocks noChangeArrowheads="1"/>
          </p:cNvSpPr>
          <p:nvPr/>
        </p:nvSpPr>
        <p:spPr bwMode="auto">
          <a:xfrm>
            <a:off x="7181850" y="5719764"/>
            <a:ext cx="541338" cy="319087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/>
              <a:t>4</a:t>
            </a:r>
          </a:p>
        </p:txBody>
      </p:sp>
      <p:sp>
        <p:nvSpPr>
          <p:cNvPr id="7190" name="Oval 22"/>
          <p:cNvSpPr>
            <a:spLocks noChangeArrowheads="1"/>
          </p:cNvSpPr>
          <p:nvPr/>
        </p:nvSpPr>
        <p:spPr bwMode="auto">
          <a:xfrm>
            <a:off x="8556625" y="5659439"/>
            <a:ext cx="541338" cy="320675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/>
              <a:t>13</a:t>
            </a:r>
          </a:p>
        </p:txBody>
      </p:sp>
      <p:sp>
        <p:nvSpPr>
          <p:cNvPr id="7191" name="Oval 23"/>
          <p:cNvSpPr>
            <a:spLocks noChangeArrowheads="1"/>
          </p:cNvSpPr>
          <p:nvPr/>
        </p:nvSpPr>
        <p:spPr bwMode="auto">
          <a:xfrm>
            <a:off x="7929564" y="6043614"/>
            <a:ext cx="541337" cy="319087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/>
              <a:t>9</a:t>
            </a:r>
          </a:p>
        </p:txBody>
      </p:sp>
      <p:sp>
        <p:nvSpPr>
          <p:cNvPr id="10261" name="Line 24"/>
          <p:cNvSpPr>
            <a:spLocks noChangeShapeType="1"/>
          </p:cNvSpPr>
          <p:nvPr/>
        </p:nvSpPr>
        <p:spPr bwMode="auto">
          <a:xfrm flipH="1">
            <a:off x="6611939" y="5438775"/>
            <a:ext cx="300037" cy="2984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62" name="Line 25"/>
          <p:cNvSpPr>
            <a:spLocks noChangeShapeType="1"/>
          </p:cNvSpPr>
          <p:nvPr/>
        </p:nvSpPr>
        <p:spPr bwMode="auto">
          <a:xfrm>
            <a:off x="7213600" y="5476876"/>
            <a:ext cx="192088" cy="2714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63" name="Line 26"/>
          <p:cNvSpPr>
            <a:spLocks noChangeShapeType="1"/>
          </p:cNvSpPr>
          <p:nvPr/>
        </p:nvSpPr>
        <p:spPr bwMode="auto">
          <a:xfrm>
            <a:off x="8572501" y="5411788"/>
            <a:ext cx="277813" cy="2603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64" name="Line 27"/>
          <p:cNvSpPr>
            <a:spLocks noChangeShapeType="1"/>
          </p:cNvSpPr>
          <p:nvPr/>
        </p:nvSpPr>
        <p:spPr bwMode="auto">
          <a:xfrm flipH="1">
            <a:off x="8404225" y="5934075"/>
            <a:ext cx="228600" cy="177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Rectangle 4"/>
          <p:cNvSpPr>
            <a:spLocks noChangeArrowheads="1"/>
          </p:cNvSpPr>
          <p:nvPr/>
        </p:nvSpPr>
        <p:spPr bwMode="auto">
          <a:xfrm>
            <a:off x="1457326" y="3176588"/>
            <a:ext cx="3925888" cy="318611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533400" indent="-533400">
              <a:defRPr/>
            </a:pPr>
            <a:r>
              <a:rPr lang="en-US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BSTNode</a:t>
            </a:r>
            <a:r>
              <a:rPr lang="en-US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ax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(){</a:t>
            </a:r>
          </a:p>
          <a:p>
            <a:pPr marL="533400" indent="-533400">
              <a:defRPr/>
            </a:pPr>
            <a:r>
              <a:rPr lang="en-US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if (root ==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null) 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533400" indent="-533400"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null;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533400" indent="-533400">
              <a:defRPr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533400" indent="-533400"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BSTNode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p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= root;</a:t>
            </a:r>
          </a:p>
          <a:p>
            <a:pPr marL="533400" indent="-533400"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while 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p.right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!=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null){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533400" indent="-533400"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p =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p.right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533400" indent="-533400"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} //end-while</a:t>
            </a:r>
          </a:p>
          <a:p>
            <a:pPr marL="533400" indent="-533400">
              <a:defRPr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533400" indent="-533400"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return p;</a:t>
            </a:r>
          </a:p>
          <a:p>
            <a:pPr marL="533400" indent="-533400">
              <a:defRPr/>
            </a:pPr>
            <a:r>
              <a:rPr lang="en-US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} //</a:t>
            </a:r>
            <a:r>
              <a:rPr lang="en-US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end-max</a:t>
            </a:r>
            <a:endParaRPr lang="en-US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440599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1800226" y="141288"/>
            <a:ext cx="8723313" cy="698500"/>
          </a:xfrm>
        </p:spPr>
        <p:txBody>
          <a:bodyPr/>
          <a:lstStyle/>
          <a:p>
            <a:r>
              <a:rPr lang="en-US" altLang="en-US" sz="3600" dirty="0" smtClean="0"/>
              <a:t>BST Operations: insert(</a:t>
            </a:r>
            <a:r>
              <a:rPr lang="en-US" altLang="en-US" sz="3600" dirty="0" err="1" smtClean="0"/>
              <a:t>int</a:t>
            </a:r>
            <a:r>
              <a:rPr lang="en-US" altLang="en-US" sz="3600" dirty="0" smtClean="0"/>
              <a:t> key)</a:t>
            </a:r>
          </a:p>
        </p:txBody>
      </p:sp>
      <p:sp>
        <p:nvSpPr>
          <p:cNvPr id="10253" name="Rectangle 57"/>
          <p:cNvSpPr>
            <a:spLocks noChangeArrowheads="1"/>
          </p:cNvSpPr>
          <p:nvPr/>
        </p:nvSpPr>
        <p:spPr bwMode="auto">
          <a:xfrm>
            <a:off x="353682" y="1031875"/>
            <a:ext cx="6220155" cy="532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400" dirty="0">
                <a:latin typeface="Comic Sans MS" pitchFamily="66" charset="0"/>
              </a:rPr>
              <a:t>Create a new node “z” and initialize it with the key to insert</a:t>
            </a:r>
          </a:p>
          <a:p>
            <a:pPr marL="914400" lvl="1" indent="-457200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400" dirty="0">
                <a:latin typeface="Comic Sans MS" pitchFamily="66" charset="0"/>
              </a:rPr>
              <a:t>E.g.: Insert 14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endParaRPr lang="en-US" sz="2400" dirty="0">
              <a:latin typeface="Comic Sans MS" pitchFamily="66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400" dirty="0">
                <a:latin typeface="Comic Sans MS" pitchFamily="66" charset="0"/>
              </a:rPr>
              <a:t>Then, begin at the root and trace a path down the tree as if we are searching for the node that contains the key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endParaRPr lang="en-US" sz="2400" dirty="0">
              <a:latin typeface="Comic Sans MS" pitchFamily="66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400" dirty="0">
                <a:latin typeface="Comic Sans MS" pitchFamily="66" charset="0"/>
              </a:rPr>
              <a:t>The new node must be a child of the node where we stop the search</a:t>
            </a:r>
            <a:endParaRPr lang="en-US" sz="2800" dirty="0">
              <a:latin typeface="Comic Sans MS" pitchFamily="66" charset="0"/>
            </a:endParaRPr>
          </a:p>
          <a:p>
            <a:pPr marL="533400" indent="-533400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endParaRPr lang="en-US" sz="2000" dirty="0">
              <a:latin typeface="Comic Sans MS" pitchFamily="66" charset="0"/>
            </a:endParaRPr>
          </a:p>
        </p:txBody>
      </p:sp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8712201" y="2981325"/>
            <a:ext cx="6016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</a:rPr>
              <a:t>Root</a:t>
            </a:r>
          </a:p>
        </p:txBody>
      </p:sp>
      <p:sp>
        <p:nvSpPr>
          <p:cNvPr id="18" name="Oval 5"/>
          <p:cNvSpPr>
            <a:spLocks noChangeArrowheads="1"/>
          </p:cNvSpPr>
          <p:nvPr/>
        </p:nvSpPr>
        <p:spPr bwMode="auto">
          <a:xfrm>
            <a:off x="8545514" y="3597275"/>
            <a:ext cx="542925" cy="319088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dirty="0"/>
              <a:t>15</a:t>
            </a:r>
          </a:p>
        </p:txBody>
      </p:sp>
      <p:sp>
        <p:nvSpPr>
          <p:cNvPr id="19" name="Oval 6"/>
          <p:cNvSpPr>
            <a:spLocks noChangeArrowheads="1"/>
          </p:cNvSpPr>
          <p:nvPr/>
        </p:nvSpPr>
        <p:spPr bwMode="auto">
          <a:xfrm>
            <a:off x="7788275" y="4273550"/>
            <a:ext cx="541338" cy="319088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/>
              <a:t>6</a:t>
            </a:r>
          </a:p>
        </p:txBody>
      </p:sp>
      <p:sp>
        <p:nvSpPr>
          <p:cNvPr id="20" name="Oval 7"/>
          <p:cNvSpPr>
            <a:spLocks noChangeArrowheads="1"/>
          </p:cNvSpPr>
          <p:nvPr/>
        </p:nvSpPr>
        <p:spPr bwMode="auto">
          <a:xfrm>
            <a:off x="9163050" y="4257675"/>
            <a:ext cx="541338" cy="319088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/>
              <a:t>18</a:t>
            </a:r>
          </a:p>
        </p:txBody>
      </p:sp>
      <p:sp>
        <p:nvSpPr>
          <p:cNvPr id="21" name="Oval 8"/>
          <p:cNvSpPr>
            <a:spLocks noChangeArrowheads="1"/>
          </p:cNvSpPr>
          <p:nvPr/>
        </p:nvSpPr>
        <p:spPr bwMode="auto">
          <a:xfrm>
            <a:off x="9877425" y="4962525"/>
            <a:ext cx="541338" cy="317500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/>
              <a:t>30</a:t>
            </a:r>
          </a:p>
        </p:txBody>
      </p:sp>
      <p:sp>
        <p:nvSpPr>
          <p:cNvPr id="11273" name="Line 9"/>
          <p:cNvSpPr>
            <a:spLocks noChangeShapeType="1"/>
          </p:cNvSpPr>
          <p:nvPr/>
        </p:nvSpPr>
        <p:spPr bwMode="auto">
          <a:xfrm flipH="1">
            <a:off x="8139113" y="3871913"/>
            <a:ext cx="482600" cy="431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4" name="Line 10"/>
          <p:cNvSpPr>
            <a:spLocks noChangeShapeType="1"/>
          </p:cNvSpPr>
          <p:nvPr/>
        </p:nvSpPr>
        <p:spPr bwMode="auto">
          <a:xfrm>
            <a:off x="8958263" y="3910013"/>
            <a:ext cx="374650" cy="3667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5" name="Line 11"/>
          <p:cNvSpPr>
            <a:spLocks noChangeShapeType="1"/>
          </p:cNvSpPr>
          <p:nvPr/>
        </p:nvSpPr>
        <p:spPr bwMode="auto">
          <a:xfrm>
            <a:off x="9566275" y="4565650"/>
            <a:ext cx="457200" cy="4143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6" name="Line 12"/>
          <p:cNvSpPr>
            <a:spLocks noChangeShapeType="1"/>
          </p:cNvSpPr>
          <p:nvPr/>
        </p:nvSpPr>
        <p:spPr bwMode="auto">
          <a:xfrm flipH="1">
            <a:off x="8855075" y="3371850"/>
            <a:ext cx="133350" cy="2238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Oval 13"/>
          <p:cNvSpPr>
            <a:spLocks noChangeArrowheads="1"/>
          </p:cNvSpPr>
          <p:nvPr/>
        </p:nvSpPr>
        <p:spPr bwMode="auto">
          <a:xfrm>
            <a:off x="7159625" y="4989513"/>
            <a:ext cx="541338" cy="317500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/>
              <a:t>3</a:t>
            </a:r>
          </a:p>
        </p:txBody>
      </p:sp>
      <p:sp>
        <p:nvSpPr>
          <p:cNvPr id="11278" name="Line 14"/>
          <p:cNvSpPr>
            <a:spLocks noChangeShapeType="1"/>
          </p:cNvSpPr>
          <p:nvPr/>
        </p:nvSpPr>
        <p:spPr bwMode="auto">
          <a:xfrm flipH="1">
            <a:off x="7481888" y="4594225"/>
            <a:ext cx="482600" cy="4333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Oval 15"/>
          <p:cNvSpPr>
            <a:spLocks noChangeArrowheads="1"/>
          </p:cNvSpPr>
          <p:nvPr/>
        </p:nvSpPr>
        <p:spPr bwMode="auto">
          <a:xfrm>
            <a:off x="8391525" y="4973639"/>
            <a:ext cx="541338" cy="319087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/>
              <a:t>7</a:t>
            </a:r>
          </a:p>
        </p:txBody>
      </p:sp>
      <p:sp>
        <p:nvSpPr>
          <p:cNvPr id="11280" name="Line 16"/>
          <p:cNvSpPr>
            <a:spLocks noChangeShapeType="1"/>
          </p:cNvSpPr>
          <p:nvPr/>
        </p:nvSpPr>
        <p:spPr bwMode="auto">
          <a:xfrm>
            <a:off x="8205789" y="4568825"/>
            <a:ext cx="407987" cy="4206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" name="Oval 17"/>
          <p:cNvSpPr>
            <a:spLocks noChangeArrowheads="1"/>
          </p:cNvSpPr>
          <p:nvPr/>
        </p:nvSpPr>
        <p:spPr bwMode="auto">
          <a:xfrm>
            <a:off x="6499225" y="5521325"/>
            <a:ext cx="541338" cy="317500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/>
              <a:t>2</a:t>
            </a:r>
          </a:p>
        </p:txBody>
      </p:sp>
      <p:sp>
        <p:nvSpPr>
          <p:cNvPr id="31" name="Oval 18"/>
          <p:cNvSpPr>
            <a:spLocks noChangeArrowheads="1"/>
          </p:cNvSpPr>
          <p:nvPr/>
        </p:nvSpPr>
        <p:spPr bwMode="auto">
          <a:xfrm>
            <a:off x="7486650" y="5529264"/>
            <a:ext cx="541338" cy="319087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/>
              <a:t>4</a:t>
            </a:r>
          </a:p>
        </p:txBody>
      </p:sp>
      <p:sp>
        <p:nvSpPr>
          <p:cNvPr id="32" name="Oval 19"/>
          <p:cNvSpPr>
            <a:spLocks noChangeArrowheads="1"/>
          </p:cNvSpPr>
          <p:nvPr/>
        </p:nvSpPr>
        <p:spPr bwMode="auto">
          <a:xfrm>
            <a:off x="8861425" y="5468939"/>
            <a:ext cx="541338" cy="320675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/>
              <a:t>13</a:t>
            </a:r>
          </a:p>
        </p:txBody>
      </p:sp>
      <p:sp>
        <p:nvSpPr>
          <p:cNvPr id="33" name="Oval 20"/>
          <p:cNvSpPr>
            <a:spLocks noChangeArrowheads="1"/>
          </p:cNvSpPr>
          <p:nvPr/>
        </p:nvSpPr>
        <p:spPr bwMode="auto">
          <a:xfrm>
            <a:off x="8234364" y="5853114"/>
            <a:ext cx="541337" cy="319087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/>
              <a:t>9</a:t>
            </a:r>
          </a:p>
        </p:txBody>
      </p:sp>
      <p:sp>
        <p:nvSpPr>
          <p:cNvPr id="11285" name="Line 21"/>
          <p:cNvSpPr>
            <a:spLocks noChangeShapeType="1"/>
          </p:cNvSpPr>
          <p:nvPr/>
        </p:nvSpPr>
        <p:spPr bwMode="auto">
          <a:xfrm flipH="1">
            <a:off x="6916739" y="5249863"/>
            <a:ext cx="300037" cy="2984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86" name="Line 22"/>
          <p:cNvSpPr>
            <a:spLocks noChangeShapeType="1"/>
          </p:cNvSpPr>
          <p:nvPr/>
        </p:nvSpPr>
        <p:spPr bwMode="auto">
          <a:xfrm>
            <a:off x="7518400" y="5287963"/>
            <a:ext cx="192088" cy="2714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87" name="Line 23"/>
          <p:cNvSpPr>
            <a:spLocks noChangeShapeType="1"/>
          </p:cNvSpPr>
          <p:nvPr/>
        </p:nvSpPr>
        <p:spPr bwMode="auto">
          <a:xfrm>
            <a:off x="8877301" y="5222875"/>
            <a:ext cx="277813" cy="2603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88" name="Line 24"/>
          <p:cNvSpPr>
            <a:spLocks noChangeShapeType="1"/>
          </p:cNvSpPr>
          <p:nvPr/>
        </p:nvSpPr>
        <p:spPr bwMode="auto">
          <a:xfrm flipH="1">
            <a:off x="8709025" y="5745163"/>
            <a:ext cx="228600" cy="177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" name="Group 55"/>
          <p:cNvGrpSpPr>
            <a:grpSpLocks/>
          </p:cNvGrpSpPr>
          <p:nvPr/>
        </p:nvGrpSpPr>
        <p:grpSpPr bwMode="auto">
          <a:xfrm>
            <a:off x="7475539" y="2865438"/>
            <a:ext cx="542925" cy="1016000"/>
            <a:chOff x="5950844" y="2866089"/>
            <a:chExt cx="542925" cy="1016000"/>
          </a:xfrm>
        </p:grpSpPr>
        <p:sp>
          <p:nvSpPr>
            <p:cNvPr id="38" name="Oval 25"/>
            <p:cNvSpPr>
              <a:spLocks noChangeArrowheads="1"/>
            </p:cNvSpPr>
            <p:nvPr/>
          </p:nvSpPr>
          <p:spPr bwMode="auto">
            <a:xfrm>
              <a:off x="5950844" y="3563001"/>
              <a:ext cx="542925" cy="31908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/>
                <a:t>14</a:t>
              </a:r>
            </a:p>
          </p:txBody>
        </p:sp>
        <p:sp>
          <p:nvSpPr>
            <p:cNvPr id="11306" name="Line 26"/>
            <p:cNvSpPr>
              <a:spLocks noChangeShapeType="1"/>
            </p:cNvSpPr>
            <p:nvPr/>
          </p:nvSpPr>
          <p:spPr bwMode="auto">
            <a:xfrm>
              <a:off x="6198494" y="3182048"/>
              <a:ext cx="0" cy="39693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07" name="Text Box 27"/>
            <p:cNvSpPr txBox="1">
              <a:spLocks noChangeArrowheads="1"/>
            </p:cNvSpPr>
            <p:nvPr/>
          </p:nvSpPr>
          <p:spPr bwMode="auto">
            <a:xfrm>
              <a:off x="6082607" y="2866089"/>
              <a:ext cx="285750" cy="3667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z</a:t>
              </a:r>
            </a:p>
          </p:txBody>
        </p:sp>
      </p:grpSp>
      <p:sp>
        <p:nvSpPr>
          <p:cNvPr id="41" name="Text Box 28"/>
          <p:cNvSpPr txBox="1">
            <a:spLocks noChangeArrowheads="1"/>
          </p:cNvSpPr>
          <p:nvPr/>
        </p:nvSpPr>
        <p:spPr bwMode="auto">
          <a:xfrm>
            <a:off x="7332664" y="6281739"/>
            <a:ext cx="20542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Before Insertion</a:t>
            </a:r>
          </a:p>
        </p:txBody>
      </p:sp>
      <p:grpSp>
        <p:nvGrpSpPr>
          <p:cNvPr id="3" name="Group 54"/>
          <p:cNvGrpSpPr>
            <a:grpSpLocks/>
          </p:cNvGrpSpPr>
          <p:nvPr/>
        </p:nvGrpSpPr>
        <p:grpSpPr bwMode="auto">
          <a:xfrm>
            <a:off x="6765926" y="968375"/>
            <a:ext cx="3251885" cy="1595656"/>
            <a:chOff x="5242149" y="968868"/>
            <a:chExt cx="3251885" cy="1595656"/>
          </a:xfrm>
        </p:grpSpPr>
        <p:sp>
          <p:nvSpPr>
            <p:cNvPr id="42" name="Rectangle 43"/>
            <p:cNvSpPr>
              <a:spLocks noChangeArrowheads="1"/>
            </p:cNvSpPr>
            <p:nvPr/>
          </p:nvSpPr>
          <p:spPr bwMode="auto">
            <a:xfrm>
              <a:off x="5929537" y="1338756"/>
              <a:ext cx="1973262" cy="501650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3" name="Line 45"/>
            <p:cNvSpPr>
              <a:spLocks noChangeShapeType="1"/>
            </p:cNvSpPr>
            <p:nvPr/>
          </p:nvSpPr>
          <p:spPr bwMode="auto">
            <a:xfrm>
              <a:off x="6540724" y="1337168"/>
              <a:ext cx="1588" cy="4921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4" name="Line 46"/>
            <p:cNvSpPr>
              <a:spLocks noChangeShapeType="1"/>
            </p:cNvSpPr>
            <p:nvPr/>
          </p:nvSpPr>
          <p:spPr bwMode="auto">
            <a:xfrm>
              <a:off x="7240812" y="1324468"/>
              <a:ext cx="11112" cy="5048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5" name="Text Box 47"/>
            <p:cNvSpPr txBox="1">
              <a:spLocks noChangeArrowheads="1"/>
            </p:cNvSpPr>
            <p:nvPr/>
          </p:nvSpPr>
          <p:spPr bwMode="auto">
            <a:xfrm>
              <a:off x="6007580" y="1435692"/>
              <a:ext cx="471604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400" dirty="0" smtClean="0"/>
                <a:t>null</a:t>
              </a:r>
              <a:endParaRPr lang="en-US" sz="1400" dirty="0"/>
            </a:p>
          </p:txBody>
        </p:sp>
        <p:sp>
          <p:nvSpPr>
            <p:cNvPr id="46" name="Text Box 48"/>
            <p:cNvSpPr txBox="1">
              <a:spLocks noChangeArrowheads="1"/>
            </p:cNvSpPr>
            <p:nvPr/>
          </p:nvSpPr>
          <p:spPr bwMode="auto">
            <a:xfrm>
              <a:off x="6693124" y="1430831"/>
              <a:ext cx="42992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dirty="0"/>
                <a:t>14</a:t>
              </a:r>
            </a:p>
          </p:txBody>
        </p:sp>
        <p:sp>
          <p:nvSpPr>
            <p:cNvPr id="47" name="Line 52"/>
            <p:cNvSpPr>
              <a:spLocks noChangeShapeType="1"/>
            </p:cNvSpPr>
            <p:nvPr/>
          </p:nvSpPr>
          <p:spPr bwMode="auto">
            <a:xfrm>
              <a:off x="5550124" y="1187943"/>
              <a:ext cx="377825" cy="13811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8" name="Text Box 53"/>
            <p:cNvSpPr txBox="1">
              <a:spLocks noChangeArrowheads="1"/>
            </p:cNvSpPr>
            <p:nvPr/>
          </p:nvSpPr>
          <p:spPr bwMode="auto">
            <a:xfrm>
              <a:off x="5242149" y="968868"/>
              <a:ext cx="307975" cy="36830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dirty="0"/>
                <a:t>z</a:t>
              </a:r>
            </a:p>
          </p:txBody>
        </p:sp>
        <p:sp>
          <p:nvSpPr>
            <p:cNvPr id="49" name="Text Box 55"/>
            <p:cNvSpPr txBox="1">
              <a:spLocks noChangeArrowheads="1"/>
            </p:cNvSpPr>
            <p:nvPr/>
          </p:nvSpPr>
          <p:spPr bwMode="auto">
            <a:xfrm>
              <a:off x="5758990" y="1918193"/>
              <a:ext cx="2735044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dirty="0"/>
                <a:t>Node “z” to be inserted</a:t>
              </a:r>
            </a:p>
            <a:p>
              <a:pPr algn="ctr">
                <a:defRPr/>
              </a:pPr>
              <a:r>
                <a:rPr lang="en-US" dirty="0" err="1" smtClean="0"/>
                <a:t>z.key</a:t>
              </a:r>
              <a:r>
                <a:rPr lang="en-US" dirty="0" smtClean="0"/>
                <a:t> </a:t>
              </a:r>
              <a:r>
                <a:rPr lang="en-US" dirty="0"/>
                <a:t>= 14</a:t>
              </a:r>
            </a:p>
          </p:txBody>
        </p:sp>
        <p:sp>
          <p:nvSpPr>
            <p:cNvPr id="50" name="Text Box 58"/>
            <p:cNvSpPr txBox="1">
              <a:spLocks noChangeArrowheads="1"/>
            </p:cNvSpPr>
            <p:nvPr/>
          </p:nvSpPr>
          <p:spPr bwMode="auto">
            <a:xfrm>
              <a:off x="7275450" y="1433181"/>
              <a:ext cx="471604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400" dirty="0" smtClean="0"/>
                <a:t>null</a:t>
              </a:r>
              <a:endParaRPr lang="en-US" sz="1400" dirty="0"/>
            </a:p>
          </p:txBody>
        </p:sp>
      </p:grpSp>
      <p:grpSp>
        <p:nvGrpSpPr>
          <p:cNvPr id="4" name="Group 53"/>
          <p:cNvGrpSpPr>
            <a:grpSpLocks/>
          </p:cNvGrpSpPr>
          <p:nvPr/>
        </p:nvGrpSpPr>
        <p:grpSpPr bwMode="auto">
          <a:xfrm>
            <a:off x="9334501" y="5753100"/>
            <a:ext cx="703263" cy="547688"/>
            <a:chOff x="7809806" y="5753226"/>
            <a:chExt cx="704492" cy="547598"/>
          </a:xfrm>
        </p:grpSpPr>
        <p:sp>
          <p:nvSpPr>
            <p:cNvPr id="51" name="Oval 25"/>
            <p:cNvSpPr>
              <a:spLocks noChangeArrowheads="1"/>
            </p:cNvSpPr>
            <p:nvPr/>
          </p:nvSpPr>
          <p:spPr bwMode="auto">
            <a:xfrm>
              <a:off x="7972014" y="5981788"/>
              <a:ext cx="542284" cy="31903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/>
                <a:t>14</a:t>
              </a:r>
            </a:p>
          </p:txBody>
        </p:sp>
        <p:sp>
          <p:nvSpPr>
            <p:cNvPr id="11295" name="Line 23"/>
            <p:cNvSpPr>
              <a:spLocks noChangeShapeType="1"/>
            </p:cNvSpPr>
            <p:nvPr/>
          </p:nvSpPr>
          <p:spPr bwMode="auto">
            <a:xfrm>
              <a:off x="7809806" y="5753226"/>
              <a:ext cx="277812" cy="2603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7" name="Text Box 28"/>
          <p:cNvSpPr txBox="1">
            <a:spLocks noChangeArrowheads="1"/>
          </p:cNvSpPr>
          <p:nvPr/>
        </p:nvSpPr>
        <p:spPr bwMode="auto">
          <a:xfrm>
            <a:off x="7435851" y="6297613"/>
            <a:ext cx="1933575" cy="3683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After Insertion</a:t>
            </a:r>
          </a:p>
        </p:txBody>
      </p:sp>
    </p:spTree>
    <p:extLst>
      <p:ext uri="{BB962C8B-B14F-4D97-AF65-F5344CB8AC3E}">
        <p14:creationId xmlns:p14="http://schemas.microsoft.com/office/powerpoint/2010/main" val="19887558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7C3E9"/>
                                      </p:to>
                                    </p:animClr>
                                    <p:set>
                                      <p:cBhvr>
                                        <p:cTn id="17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7C3E9"/>
                                      </p:to>
                                    </p:animClr>
                                    <p:set>
                                      <p:cBhvr>
                                        <p:cTn id="23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7C3E9"/>
                                      </p:to>
                                    </p:animClr>
                                    <p:set>
                                      <p:cBhvr>
                                        <p:cTn id="29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7C3E9"/>
                                      </p:to>
                                    </p:animClr>
                                    <p:set>
                                      <p:cBhvr>
                                        <p:cTn id="35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57" grpId="0" animBg="1"/>
    </p:bld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14676</TotalTime>
  <Words>1528</Words>
  <Application>Microsoft Office PowerPoint</Application>
  <PresentationFormat>Widescreen</PresentationFormat>
  <Paragraphs>425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Comic Sans MS</vt:lpstr>
      <vt:lpstr>Courier New</vt:lpstr>
      <vt:lpstr>Times New Roman</vt:lpstr>
      <vt:lpstr>Wingdings</vt:lpstr>
      <vt:lpstr>Blank Presentation</vt:lpstr>
      <vt:lpstr>Today’s Material</vt:lpstr>
      <vt:lpstr>Binary Search Trees</vt:lpstr>
      <vt:lpstr>BST Declarations</vt:lpstr>
      <vt:lpstr>BST Operations: find/search</vt:lpstr>
      <vt:lpstr>BST Operations: find</vt:lpstr>
      <vt:lpstr>Iterative BST find</vt:lpstr>
      <vt:lpstr>BST Operations: min</vt:lpstr>
      <vt:lpstr>BST Operations: max</vt:lpstr>
      <vt:lpstr>BST Operations: insert(int key)</vt:lpstr>
      <vt:lpstr>BST Operations – insert(int key)</vt:lpstr>
      <vt:lpstr>BST Operations: delete(int key)</vt:lpstr>
      <vt:lpstr>Deletion: Case 1 - Deleting a leaf Node</vt:lpstr>
      <vt:lpstr>Deletion: Case 2 – A node with one child</vt:lpstr>
      <vt:lpstr>Deletion: Case 3 – Node with 2 children</vt:lpstr>
      <vt:lpstr>Sorting by inorder traversal of a BST</vt:lpstr>
      <vt:lpstr>Proof of the Claim by Induction</vt:lpstr>
      <vt:lpstr>Handling Duplicates in BSTs</vt:lpstr>
      <vt:lpstr>Threaded BSTs</vt:lpstr>
      <vt:lpstr>Threaded BSTs - More</vt:lpstr>
      <vt:lpstr>Taxonomy of BSTs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Today’s Material</dc:title>
  <dc:creator>CÜNEYT AKINLAR</dc:creator>
  <cp:lastModifiedBy>azra</cp:lastModifiedBy>
  <cp:revision>544</cp:revision>
  <dcterms:created xsi:type="dcterms:W3CDTF">2020-11-16T14:31:24Z</dcterms:created>
  <dcterms:modified xsi:type="dcterms:W3CDTF">2023-09-05T01:36:02Z</dcterms:modified>
</cp:coreProperties>
</file>