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AVL Tree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Rotations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dd, remove operations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Visualization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https://www.cs.usfca.edu/~galles/visualization/AVLtree.html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Restoring Balance in an AVL Tree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854076"/>
            <a:ext cx="11542143" cy="3063875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FD0128"/>
                </a:solidFill>
              </a:rPr>
              <a:t>Problem</a:t>
            </a:r>
            <a:r>
              <a:rPr lang="en-US" altLang="en-US" dirty="0">
                <a:solidFill>
                  <a:srgbClr val="000000"/>
                </a:solidFill>
              </a:rPr>
              <a:t>: Insert may cause balance factor to become 2 or –2 for some node </a:t>
            </a:r>
            <a:r>
              <a:rPr lang="en-US" altLang="en-US" dirty="0">
                <a:solidFill>
                  <a:srgbClr val="0000FF"/>
                </a:solidFill>
              </a:rPr>
              <a:t>on the path from root to insertion point</a:t>
            </a:r>
          </a:p>
          <a:p>
            <a:pPr marL="533400" indent="-533400">
              <a:lnSpc>
                <a:spcPct val="90000"/>
              </a:lnSpc>
            </a:pPr>
            <a:endParaRPr lang="en-US" altLang="en-US" dirty="0">
              <a:solidFill>
                <a:srgbClr val="FD0128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FD0128"/>
                </a:solidFill>
              </a:rPr>
              <a:t>Idea</a:t>
            </a:r>
            <a:r>
              <a:rPr lang="en-US" altLang="en-US" dirty="0">
                <a:solidFill>
                  <a:srgbClr val="000000"/>
                </a:solidFill>
              </a:rPr>
              <a:t>: After Inserting the new node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Back up towards root </a:t>
            </a:r>
            <a:r>
              <a:rPr lang="en-US" altLang="en-US" dirty="0">
                <a:solidFill>
                  <a:srgbClr val="0000FF"/>
                </a:solidFill>
              </a:rPr>
              <a:t>updating balance factors </a:t>
            </a:r>
            <a:r>
              <a:rPr lang="en-US" altLang="en-US" dirty="0">
                <a:solidFill>
                  <a:srgbClr val="000000"/>
                </a:solidFill>
              </a:rPr>
              <a:t>along the access path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If Balance Factor of a node = 2 or –2, </a:t>
            </a:r>
            <a:r>
              <a:rPr lang="en-US" altLang="en-US" dirty="0">
                <a:solidFill>
                  <a:srgbClr val="0000FF"/>
                </a:solidFill>
              </a:rPr>
              <a:t>adjust the tree by </a:t>
            </a:r>
            <a:r>
              <a:rPr lang="en-US" altLang="en-US" dirty="0">
                <a:solidFill>
                  <a:srgbClr val="FD0128"/>
                </a:solidFill>
              </a:rPr>
              <a:t>rotation </a:t>
            </a:r>
            <a:r>
              <a:rPr lang="en-US" altLang="en-US" dirty="0">
                <a:solidFill>
                  <a:srgbClr val="0000FF"/>
                </a:solidFill>
              </a:rPr>
              <a:t>around </a:t>
            </a:r>
            <a:r>
              <a:rPr lang="en-US" altLang="en-US" dirty="0">
                <a:solidFill>
                  <a:srgbClr val="CC3300"/>
                </a:solidFill>
              </a:rPr>
              <a:t>deepest</a:t>
            </a:r>
            <a:r>
              <a:rPr lang="en-US" altLang="en-US" dirty="0">
                <a:solidFill>
                  <a:srgbClr val="0000FF"/>
                </a:solidFill>
              </a:rPr>
              <a:t> such node.</a:t>
            </a:r>
          </a:p>
        </p:txBody>
      </p:sp>
      <p:sp>
        <p:nvSpPr>
          <p:cNvPr id="288786" name="Oval 18"/>
          <p:cNvSpPr>
            <a:spLocks noChangeArrowheads="1"/>
          </p:cNvSpPr>
          <p:nvPr/>
        </p:nvSpPr>
        <p:spPr bwMode="auto">
          <a:xfrm>
            <a:off x="8302626" y="3916364"/>
            <a:ext cx="371475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6</a:t>
            </a:r>
          </a:p>
        </p:txBody>
      </p:sp>
      <p:sp>
        <p:nvSpPr>
          <p:cNvPr id="12293" name="Oval 19"/>
          <p:cNvSpPr>
            <a:spLocks noChangeArrowheads="1"/>
          </p:cNvSpPr>
          <p:nvPr/>
        </p:nvSpPr>
        <p:spPr bwMode="auto">
          <a:xfrm>
            <a:off x="7896226" y="4549775"/>
            <a:ext cx="371475" cy="382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8788" name="Oval 20"/>
          <p:cNvSpPr>
            <a:spLocks noChangeArrowheads="1"/>
          </p:cNvSpPr>
          <p:nvPr/>
        </p:nvSpPr>
        <p:spPr bwMode="auto">
          <a:xfrm>
            <a:off x="7510464" y="5157789"/>
            <a:ext cx="371475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4</a:t>
            </a:r>
          </a:p>
        </p:txBody>
      </p:sp>
      <p:sp>
        <p:nvSpPr>
          <p:cNvPr id="12295" name="Oval 21"/>
          <p:cNvSpPr>
            <a:spLocks noChangeArrowheads="1"/>
          </p:cNvSpPr>
          <p:nvPr/>
        </p:nvSpPr>
        <p:spPr bwMode="auto">
          <a:xfrm>
            <a:off x="8705851" y="454660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296" name="Oval 22"/>
          <p:cNvSpPr>
            <a:spLocks noChangeArrowheads="1"/>
          </p:cNvSpPr>
          <p:nvPr/>
        </p:nvSpPr>
        <p:spPr bwMode="auto">
          <a:xfrm>
            <a:off x="9078914" y="521017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297" name="Line 23"/>
          <p:cNvSpPr>
            <a:spLocks noChangeShapeType="1"/>
          </p:cNvSpPr>
          <p:nvPr/>
        </p:nvSpPr>
        <p:spPr bwMode="auto">
          <a:xfrm flipH="1">
            <a:off x="8205788" y="4283076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298" name="Line 24"/>
          <p:cNvSpPr>
            <a:spLocks noChangeShapeType="1"/>
          </p:cNvSpPr>
          <p:nvPr/>
        </p:nvSpPr>
        <p:spPr bwMode="auto">
          <a:xfrm>
            <a:off x="8577264" y="4283076"/>
            <a:ext cx="179387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299" name="Line 25"/>
          <p:cNvSpPr>
            <a:spLocks noChangeShapeType="1"/>
          </p:cNvSpPr>
          <p:nvPr/>
        </p:nvSpPr>
        <p:spPr bwMode="auto">
          <a:xfrm>
            <a:off x="8997951" y="4929189"/>
            <a:ext cx="1809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00" name="Line 26"/>
          <p:cNvSpPr>
            <a:spLocks noChangeShapeType="1"/>
          </p:cNvSpPr>
          <p:nvPr/>
        </p:nvSpPr>
        <p:spPr bwMode="auto">
          <a:xfrm flipH="1">
            <a:off x="7786689" y="4919663"/>
            <a:ext cx="187325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01" name="Text Box 27"/>
          <p:cNvSpPr txBox="1">
            <a:spLocks noChangeArrowheads="1"/>
          </p:cNvSpPr>
          <p:nvPr/>
        </p:nvSpPr>
        <p:spPr bwMode="auto">
          <a:xfrm>
            <a:off x="9478963" y="5243514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9051926" y="4462463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2303" name="Text Box 29"/>
          <p:cNvSpPr txBox="1">
            <a:spLocks noChangeArrowheads="1"/>
          </p:cNvSpPr>
          <p:nvPr/>
        </p:nvSpPr>
        <p:spPr bwMode="auto">
          <a:xfrm>
            <a:off x="8662988" y="38465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4" name="Text Box 30"/>
          <p:cNvSpPr txBox="1">
            <a:spLocks noChangeArrowheads="1"/>
          </p:cNvSpPr>
          <p:nvPr/>
        </p:nvSpPr>
        <p:spPr bwMode="auto">
          <a:xfrm>
            <a:off x="7215188" y="516413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5" name="Text Box 31"/>
          <p:cNvSpPr txBox="1">
            <a:spLocks noChangeArrowheads="1"/>
          </p:cNvSpPr>
          <p:nvPr/>
        </p:nvSpPr>
        <p:spPr bwMode="auto">
          <a:xfrm>
            <a:off x="7573963" y="445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8800" name="Oval 32"/>
          <p:cNvSpPr>
            <a:spLocks noChangeArrowheads="1"/>
          </p:cNvSpPr>
          <p:nvPr/>
        </p:nvSpPr>
        <p:spPr bwMode="auto">
          <a:xfrm>
            <a:off x="7113589" y="5772151"/>
            <a:ext cx="371475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2307" name="Text Box 36"/>
          <p:cNvSpPr txBox="1">
            <a:spLocks noChangeArrowheads="1"/>
          </p:cNvSpPr>
          <p:nvPr/>
        </p:nvSpPr>
        <p:spPr bwMode="auto">
          <a:xfrm>
            <a:off x="6781800" y="579120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8" name="Text Box 38"/>
          <p:cNvSpPr txBox="1">
            <a:spLocks noChangeArrowheads="1"/>
          </p:cNvSpPr>
          <p:nvPr/>
        </p:nvSpPr>
        <p:spPr bwMode="auto">
          <a:xfrm>
            <a:off x="7821613" y="6254751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Non- AVL Tree</a:t>
            </a:r>
          </a:p>
        </p:txBody>
      </p:sp>
      <p:sp>
        <p:nvSpPr>
          <p:cNvPr id="12309" name="Line 39"/>
          <p:cNvSpPr>
            <a:spLocks noChangeShapeType="1"/>
          </p:cNvSpPr>
          <p:nvPr/>
        </p:nvSpPr>
        <p:spPr bwMode="auto">
          <a:xfrm>
            <a:off x="7131050" y="3743326"/>
            <a:ext cx="444500" cy="938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310" name="Line 40"/>
          <p:cNvSpPr>
            <a:spLocks noChangeShapeType="1"/>
          </p:cNvSpPr>
          <p:nvPr/>
        </p:nvSpPr>
        <p:spPr bwMode="auto">
          <a:xfrm flipH="1">
            <a:off x="7402513" y="5510214"/>
            <a:ext cx="176212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5138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Restoring Balance: Example</a:t>
            </a:r>
          </a:p>
        </p:txBody>
      </p:sp>
      <p:sp>
        <p:nvSpPr>
          <p:cNvPr id="13315" name="Oval 24"/>
          <p:cNvSpPr>
            <a:spLocks noChangeArrowheads="1"/>
          </p:cNvSpPr>
          <p:nvPr/>
        </p:nvSpPr>
        <p:spPr bwMode="auto">
          <a:xfrm>
            <a:off x="2911477" y="1233885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16" name="Oval 25"/>
          <p:cNvSpPr>
            <a:spLocks noChangeArrowheads="1"/>
          </p:cNvSpPr>
          <p:nvPr/>
        </p:nvSpPr>
        <p:spPr bwMode="auto">
          <a:xfrm>
            <a:off x="2505077" y="1867296"/>
            <a:ext cx="371475" cy="3825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7" name="Oval 26"/>
          <p:cNvSpPr>
            <a:spLocks noChangeArrowheads="1"/>
          </p:cNvSpPr>
          <p:nvPr/>
        </p:nvSpPr>
        <p:spPr bwMode="auto">
          <a:xfrm>
            <a:off x="2119315" y="2475310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18" name="Oval 27"/>
          <p:cNvSpPr>
            <a:spLocks noChangeArrowheads="1"/>
          </p:cNvSpPr>
          <p:nvPr/>
        </p:nvSpPr>
        <p:spPr bwMode="auto">
          <a:xfrm>
            <a:off x="3314702" y="1864122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19" name="Oval 28"/>
          <p:cNvSpPr>
            <a:spLocks noChangeArrowheads="1"/>
          </p:cNvSpPr>
          <p:nvPr/>
        </p:nvSpPr>
        <p:spPr bwMode="auto">
          <a:xfrm>
            <a:off x="3687765" y="2527697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20" name="Line 29"/>
          <p:cNvSpPr>
            <a:spLocks noChangeShapeType="1"/>
          </p:cNvSpPr>
          <p:nvPr/>
        </p:nvSpPr>
        <p:spPr bwMode="auto">
          <a:xfrm flipH="1">
            <a:off x="2814639" y="1600597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21" name="Line 30"/>
          <p:cNvSpPr>
            <a:spLocks noChangeShapeType="1"/>
          </p:cNvSpPr>
          <p:nvPr/>
        </p:nvSpPr>
        <p:spPr bwMode="auto">
          <a:xfrm>
            <a:off x="3186115" y="1600597"/>
            <a:ext cx="179387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22" name="Line 31"/>
          <p:cNvSpPr>
            <a:spLocks noChangeShapeType="1"/>
          </p:cNvSpPr>
          <p:nvPr/>
        </p:nvSpPr>
        <p:spPr bwMode="auto">
          <a:xfrm>
            <a:off x="3606802" y="2246710"/>
            <a:ext cx="1809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23" name="Line 32"/>
          <p:cNvSpPr>
            <a:spLocks noChangeShapeType="1"/>
          </p:cNvSpPr>
          <p:nvPr/>
        </p:nvSpPr>
        <p:spPr bwMode="auto">
          <a:xfrm flipH="1">
            <a:off x="2395539" y="2213372"/>
            <a:ext cx="176212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24" name="Text Box 33"/>
          <p:cNvSpPr txBox="1">
            <a:spLocks noChangeArrowheads="1"/>
          </p:cNvSpPr>
          <p:nvPr/>
        </p:nvSpPr>
        <p:spPr bwMode="auto">
          <a:xfrm>
            <a:off x="4097339" y="2526110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25" name="Text Box 34"/>
          <p:cNvSpPr txBox="1">
            <a:spLocks noChangeArrowheads="1"/>
          </p:cNvSpPr>
          <p:nvPr/>
        </p:nvSpPr>
        <p:spPr bwMode="auto">
          <a:xfrm>
            <a:off x="3660777" y="1779984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3326" name="Text Box 35"/>
          <p:cNvSpPr txBox="1">
            <a:spLocks noChangeArrowheads="1"/>
          </p:cNvSpPr>
          <p:nvPr/>
        </p:nvSpPr>
        <p:spPr bwMode="auto">
          <a:xfrm>
            <a:off x="3271839" y="1164034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1800226" y="247213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28" name="Text Box 37"/>
          <p:cNvSpPr txBox="1">
            <a:spLocks noChangeArrowheads="1"/>
          </p:cNvSpPr>
          <p:nvPr/>
        </p:nvSpPr>
        <p:spPr bwMode="auto">
          <a:xfrm>
            <a:off x="2157414" y="179427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9830" name="Oval 38"/>
          <p:cNvSpPr>
            <a:spLocks noChangeArrowheads="1"/>
          </p:cNvSpPr>
          <p:nvPr/>
        </p:nvSpPr>
        <p:spPr bwMode="auto">
          <a:xfrm>
            <a:off x="5764215" y="1233885"/>
            <a:ext cx="371475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6</a:t>
            </a:r>
          </a:p>
        </p:txBody>
      </p:sp>
      <p:sp>
        <p:nvSpPr>
          <p:cNvPr id="13330" name="Oval 39"/>
          <p:cNvSpPr>
            <a:spLocks noChangeArrowheads="1"/>
          </p:cNvSpPr>
          <p:nvPr/>
        </p:nvSpPr>
        <p:spPr bwMode="auto">
          <a:xfrm>
            <a:off x="5357815" y="1867296"/>
            <a:ext cx="371475" cy="382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9832" name="Oval 40"/>
          <p:cNvSpPr>
            <a:spLocks noChangeArrowheads="1"/>
          </p:cNvSpPr>
          <p:nvPr/>
        </p:nvSpPr>
        <p:spPr bwMode="auto">
          <a:xfrm>
            <a:off x="4972052" y="2475310"/>
            <a:ext cx="3714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4</a:t>
            </a:r>
          </a:p>
        </p:txBody>
      </p:sp>
      <p:sp>
        <p:nvSpPr>
          <p:cNvPr id="13332" name="Oval 41"/>
          <p:cNvSpPr>
            <a:spLocks noChangeArrowheads="1"/>
          </p:cNvSpPr>
          <p:nvPr/>
        </p:nvSpPr>
        <p:spPr bwMode="auto">
          <a:xfrm>
            <a:off x="6167440" y="1864122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33" name="Oval 42"/>
          <p:cNvSpPr>
            <a:spLocks noChangeArrowheads="1"/>
          </p:cNvSpPr>
          <p:nvPr/>
        </p:nvSpPr>
        <p:spPr bwMode="auto">
          <a:xfrm>
            <a:off x="6540502" y="2527697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34" name="Line 43"/>
          <p:cNvSpPr>
            <a:spLocks noChangeShapeType="1"/>
          </p:cNvSpPr>
          <p:nvPr/>
        </p:nvSpPr>
        <p:spPr bwMode="auto">
          <a:xfrm flipH="1">
            <a:off x="5667376" y="1600597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35" name="Line 44"/>
          <p:cNvSpPr>
            <a:spLocks noChangeShapeType="1"/>
          </p:cNvSpPr>
          <p:nvPr/>
        </p:nvSpPr>
        <p:spPr bwMode="auto">
          <a:xfrm>
            <a:off x="6038851" y="1600597"/>
            <a:ext cx="179388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36" name="Line 45"/>
          <p:cNvSpPr>
            <a:spLocks noChangeShapeType="1"/>
          </p:cNvSpPr>
          <p:nvPr/>
        </p:nvSpPr>
        <p:spPr bwMode="auto">
          <a:xfrm>
            <a:off x="6459540" y="2246710"/>
            <a:ext cx="1809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37" name="Line 46"/>
          <p:cNvSpPr>
            <a:spLocks noChangeShapeType="1"/>
          </p:cNvSpPr>
          <p:nvPr/>
        </p:nvSpPr>
        <p:spPr bwMode="auto">
          <a:xfrm flipH="1">
            <a:off x="5248277" y="2213372"/>
            <a:ext cx="176213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38" name="Text Box 47"/>
          <p:cNvSpPr txBox="1">
            <a:spLocks noChangeArrowheads="1"/>
          </p:cNvSpPr>
          <p:nvPr/>
        </p:nvSpPr>
        <p:spPr bwMode="auto">
          <a:xfrm>
            <a:off x="6950076" y="2526110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39" name="Text Box 48"/>
          <p:cNvSpPr txBox="1">
            <a:spLocks noChangeArrowheads="1"/>
          </p:cNvSpPr>
          <p:nvPr/>
        </p:nvSpPr>
        <p:spPr bwMode="auto">
          <a:xfrm>
            <a:off x="6513514" y="1779984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3340" name="Text Box 49"/>
          <p:cNvSpPr txBox="1">
            <a:spLocks noChangeArrowheads="1"/>
          </p:cNvSpPr>
          <p:nvPr/>
        </p:nvSpPr>
        <p:spPr bwMode="auto">
          <a:xfrm>
            <a:off x="6124576" y="1164034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41" name="Text Box 50"/>
          <p:cNvSpPr txBox="1">
            <a:spLocks noChangeArrowheads="1"/>
          </p:cNvSpPr>
          <p:nvPr/>
        </p:nvSpPr>
        <p:spPr bwMode="auto">
          <a:xfrm>
            <a:off x="4676776" y="248165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42" name="Text Box 51"/>
          <p:cNvSpPr txBox="1">
            <a:spLocks noChangeArrowheads="1"/>
          </p:cNvSpPr>
          <p:nvPr/>
        </p:nvSpPr>
        <p:spPr bwMode="auto">
          <a:xfrm>
            <a:off x="5035551" y="176887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9844" name="Oval 52"/>
          <p:cNvSpPr>
            <a:spLocks noChangeArrowheads="1"/>
          </p:cNvSpPr>
          <p:nvPr/>
        </p:nvSpPr>
        <p:spPr bwMode="auto">
          <a:xfrm>
            <a:off x="4564065" y="3100785"/>
            <a:ext cx="3714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3344" name="Line 54"/>
          <p:cNvSpPr>
            <a:spLocks noChangeShapeType="1"/>
          </p:cNvSpPr>
          <p:nvPr/>
        </p:nvSpPr>
        <p:spPr bwMode="auto">
          <a:xfrm>
            <a:off x="4144964" y="1373584"/>
            <a:ext cx="1084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45" name="Text Box 55"/>
          <p:cNvSpPr txBox="1">
            <a:spLocks noChangeArrowheads="1"/>
          </p:cNvSpPr>
          <p:nvPr/>
        </p:nvSpPr>
        <p:spPr bwMode="auto">
          <a:xfrm>
            <a:off x="4162427" y="1011634"/>
            <a:ext cx="947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Insert 3</a:t>
            </a:r>
          </a:p>
        </p:txBody>
      </p:sp>
      <p:sp>
        <p:nvSpPr>
          <p:cNvPr id="13346" name="Text Box 56"/>
          <p:cNvSpPr txBox="1">
            <a:spLocks noChangeArrowheads="1"/>
          </p:cNvSpPr>
          <p:nvPr/>
        </p:nvSpPr>
        <p:spPr bwMode="auto">
          <a:xfrm>
            <a:off x="4268789" y="315634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47" name="Text Box 57"/>
          <p:cNvSpPr txBox="1">
            <a:spLocks noChangeArrowheads="1"/>
          </p:cNvSpPr>
          <p:nvPr/>
        </p:nvSpPr>
        <p:spPr bwMode="auto">
          <a:xfrm>
            <a:off x="2646365" y="3188096"/>
            <a:ext cx="642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AVL</a:t>
            </a:r>
          </a:p>
        </p:txBody>
      </p:sp>
      <p:sp>
        <p:nvSpPr>
          <p:cNvPr id="13348" name="Text Box 58"/>
          <p:cNvSpPr txBox="1">
            <a:spLocks noChangeArrowheads="1"/>
          </p:cNvSpPr>
          <p:nvPr/>
        </p:nvSpPr>
        <p:spPr bwMode="auto">
          <a:xfrm>
            <a:off x="5367340" y="3475434"/>
            <a:ext cx="1182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Not AVL</a:t>
            </a:r>
          </a:p>
        </p:txBody>
      </p:sp>
      <p:sp>
        <p:nvSpPr>
          <p:cNvPr id="13349" name="Line 59"/>
          <p:cNvSpPr>
            <a:spLocks noChangeShapeType="1"/>
          </p:cNvSpPr>
          <p:nvPr/>
        </p:nvSpPr>
        <p:spPr bwMode="auto">
          <a:xfrm flipH="1">
            <a:off x="4862514" y="2851547"/>
            <a:ext cx="176212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50" name="Freeform 62"/>
          <p:cNvSpPr>
            <a:spLocks/>
          </p:cNvSpPr>
          <p:nvPr/>
        </p:nvSpPr>
        <p:spPr bwMode="auto">
          <a:xfrm>
            <a:off x="5195890" y="2445146"/>
            <a:ext cx="782637" cy="852488"/>
          </a:xfrm>
          <a:custGeom>
            <a:avLst/>
            <a:gdLst>
              <a:gd name="T0" fmla="*/ 2147483646 w 387"/>
              <a:gd name="T1" fmla="*/ 2147483646 h 506"/>
              <a:gd name="T2" fmla="*/ 2147483646 w 387"/>
              <a:gd name="T3" fmla="*/ 2147483646 h 506"/>
              <a:gd name="T4" fmla="*/ 2147483646 w 387"/>
              <a:gd name="T5" fmla="*/ 2147483646 h 506"/>
              <a:gd name="T6" fmla="*/ 2147483646 w 387"/>
              <a:gd name="T7" fmla="*/ 2147483646 h 506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506"/>
              <a:gd name="T14" fmla="*/ 387 w 387"/>
              <a:gd name="T15" fmla="*/ 506 h 5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506">
                <a:moveTo>
                  <a:pt x="205" y="506"/>
                </a:moveTo>
                <a:cubicBezTo>
                  <a:pt x="102" y="500"/>
                  <a:pt x="0" y="495"/>
                  <a:pt x="8" y="415"/>
                </a:cubicBezTo>
                <a:cubicBezTo>
                  <a:pt x="16" y="335"/>
                  <a:pt x="188" y="56"/>
                  <a:pt x="251" y="28"/>
                </a:cubicBezTo>
                <a:cubicBezTo>
                  <a:pt x="314" y="0"/>
                  <a:pt x="350" y="124"/>
                  <a:pt x="387" y="248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6815139" y="1459309"/>
            <a:ext cx="1084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52" name="Text Box 64"/>
          <p:cNvSpPr txBox="1">
            <a:spLocks noChangeArrowheads="1"/>
          </p:cNvSpPr>
          <p:nvPr/>
        </p:nvSpPr>
        <p:spPr bwMode="auto">
          <a:xfrm>
            <a:off x="6927852" y="1060846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Rotate</a:t>
            </a:r>
          </a:p>
        </p:txBody>
      </p:sp>
      <p:sp>
        <p:nvSpPr>
          <p:cNvPr id="289857" name="Oval 65"/>
          <p:cNvSpPr>
            <a:spLocks noChangeArrowheads="1"/>
          </p:cNvSpPr>
          <p:nvPr/>
        </p:nvSpPr>
        <p:spPr bwMode="auto">
          <a:xfrm>
            <a:off x="8916990" y="1283097"/>
            <a:ext cx="371475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6</a:t>
            </a:r>
          </a:p>
        </p:txBody>
      </p:sp>
      <p:sp>
        <p:nvSpPr>
          <p:cNvPr id="289858" name="Oval 66"/>
          <p:cNvSpPr>
            <a:spLocks noChangeArrowheads="1"/>
          </p:cNvSpPr>
          <p:nvPr/>
        </p:nvSpPr>
        <p:spPr bwMode="auto">
          <a:xfrm>
            <a:off x="8510590" y="1916510"/>
            <a:ext cx="371475" cy="3825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4</a:t>
            </a:r>
          </a:p>
        </p:txBody>
      </p:sp>
      <p:sp>
        <p:nvSpPr>
          <p:cNvPr id="289859" name="Oval 67"/>
          <p:cNvSpPr>
            <a:spLocks noChangeArrowheads="1"/>
          </p:cNvSpPr>
          <p:nvPr/>
        </p:nvSpPr>
        <p:spPr bwMode="auto">
          <a:xfrm>
            <a:off x="8124827" y="2524522"/>
            <a:ext cx="3714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3356" name="Oval 68"/>
          <p:cNvSpPr>
            <a:spLocks noChangeArrowheads="1"/>
          </p:cNvSpPr>
          <p:nvPr/>
        </p:nvSpPr>
        <p:spPr bwMode="auto">
          <a:xfrm>
            <a:off x="9320215" y="1913335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57" name="Oval 69"/>
          <p:cNvSpPr>
            <a:spLocks noChangeArrowheads="1"/>
          </p:cNvSpPr>
          <p:nvPr/>
        </p:nvSpPr>
        <p:spPr bwMode="auto">
          <a:xfrm>
            <a:off x="9693277" y="2576910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58" name="Line 70"/>
          <p:cNvSpPr>
            <a:spLocks noChangeShapeType="1"/>
          </p:cNvSpPr>
          <p:nvPr/>
        </p:nvSpPr>
        <p:spPr bwMode="auto">
          <a:xfrm flipH="1">
            <a:off x="8820151" y="1649810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59" name="Line 71"/>
          <p:cNvSpPr>
            <a:spLocks noChangeShapeType="1"/>
          </p:cNvSpPr>
          <p:nvPr/>
        </p:nvSpPr>
        <p:spPr bwMode="auto">
          <a:xfrm>
            <a:off x="9191626" y="1649809"/>
            <a:ext cx="179388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0" name="Line 72"/>
          <p:cNvSpPr>
            <a:spLocks noChangeShapeType="1"/>
          </p:cNvSpPr>
          <p:nvPr/>
        </p:nvSpPr>
        <p:spPr bwMode="auto">
          <a:xfrm>
            <a:off x="9612315" y="2295921"/>
            <a:ext cx="1809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1" name="Line 73"/>
          <p:cNvSpPr>
            <a:spLocks noChangeShapeType="1"/>
          </p:cNvSpPr>
          <p:nvPr/>
        </p:nvSpPr>
        <p:spPr bwMode="auto">
          <a:xfrm flipH="1">
            <a:off x="8401052" y="2262585"/>
            <a:ext cx="176213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2" name="Text Box 74"/>
          <p:cNvSpPr txBox="1">
            <a:spLocks noChangeArrowheads="1"/>
          </p:cNvSpPr>
          <p:nvPr/>
        </p:nvSpPr>
        <p:spPr bwMode="auto">
          <a:xfrm>
            <a:off x="9666289" y="1829196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3363" name="Text Box 75"/>
          <p:cNvSpPr txBox="1">
            <a:spLocks noChangeArrowheads="1"/>
          </p:cNvSpPr>
          <p:nvPr/>
        </p:nvSpPr>
        <p:spPr bwMode="auto">
          <a:xfrm>
            <a:off x="9277351" y="1213246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64" name="Text Box 76"/>
          <p:cNvSpPr txBox="1">
            <a:spLocks noChangeArrowheads="1"/>
          </p:cNvSpPr>
          <p:nvPr/>
        </p:nvSpPr>
        <p:spPr bwMode="auto">
          <a:xfrm>
            <a:off x="7829551" y="253087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65" name="Text Box 77"/>
          <p:cNvSpPr txBox="1">
            <a:spLocks noChangeArrowheads="1"/>
          </p:cNvSpPr>
          <p:nvPr/>
        </p:nvSpPr>
        <p:spPr bwMode="auto">
          <a:xfrm>
            <a:off x="8188326" y="1914921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66" name="Text Box 80"/>
          <p:cNvSpPr txBox="1">
            <a:spLocks noChangeArrowheads="1"/>
          </p:cNvSpPr>
          <p:nvPr/>
        </p:nvSpPr>
        <p:spPr bwMode="auto">
          <a:xfrm>
            <a:off x="8855077" y="3273822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AVL</a:t>
            </a:r>
          </a:p>
        </p:txBody>
      </p:sp>
      <p:sp>
        <p:nvSpPr>
          <p:cNvPr id="13367" name="Oval 83"/>
          <p:cNvSpPr>
            <a:spLocks noChangeArrowheads="1"/>
          </p:cNvSpPr>
          <p:nvPr/>
        </p:nvSpPr>
        <p:spPr bwMode="auto">
          <a:xfrm>
            <a:off x="8896352" y="2505471"/>
            <a:ext cx="371475" cy="382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68" name="Line 84"/>
          <p:cNvSpPr>
            <a:spLocks noChangeShapeType="1"/>
          </p:cNvSpPr>
          <p:nvPr/>
        </p:nvSpPr>
        <p:spPr bwMode="auto">
          <a:xfrm>
            <a:off x="8805865" y="2287984"/>
            <a:ext cx="179387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369" name="Text Box 85"/>
          <p:cNvSpPr txBox="1">
            <a:spLocks noChangeArrowheads="1"/>
          </p:cNvSpPr>
          <p:nvPr/>
        </p:nvSpPr>
        <p:spPr bwMode="auto">
          <a:xfrm>
            <a:off x="9213851" y="255468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70" name="Text Box 86"/>
          <p:cNvSpPr txBox="1">
            <a:spLocks noChangeArrowheads="1"/>
          </p:cNvSpPr>
          <p:nvPr/>
        </p:nvSpPr>
        <p:spPr bwMode="auto">
          <a:xfrm>
            <a:off x="10104439" y="257849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03884" y="3953830"/>
            <a:ext cx="11473132" cy="227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</a:rPr>
              <a:t>After Inserting the new node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Back up towards root </a:t>
            </a:r>
            <a:r>
              <a:rPr lang="en-US" sz="2400" kern="0" dirty="0">
                <a:solidFill>
                  <a:srgbClr val="0000FF"/>
                </a:solidFill>
              </a:rPr>
              <a:t>updating heights </a:t>
            </a:r>
            <a:r>
              <a:rPr lang="en-US" sz="2400" kern="0" dirty="0">
                <a:solidFill>
                  <a:srgbClr val="000000"/>
                </a:solidFill>
              </a:rPr>
              <a:t>along the access path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If Balance Factor of a node = 2 or –2, </a:t>
            </a:r>
            <a:r>
              <a:rPr lang="en-US" sz="2400" kern="0" dirty="0">
                <a:solidFill>
                  <a:srgbClr val="0000FF"/>
                </a:solidFill>
              </a:rPr>
              <a:t>adjust the tree by </a:t>
            </a:r>
            <a:r>
              <a:rPr lang="en-US" sz="2400" kern="0" dirty="0">
                <a:solidFill>
                  <a:srgbClr val="FD0128"/>
                </a:solidFill>
              </a:rPr>
              <a:t>rotation </a:t>
            </a:r>
            <a:r>
              <a:rPr lang="en-US" sz="2400" kern="0" dirty="0">
                <a:solidFill>
                  <a:srgbClr val="0000FF"/>
                </a:solidFill>
              </a:rPr>
              <a:t>around </a:t>
            </a:r>
            <a:r>
              <a:rPr lang="en-US" sz="2400" kern="0" dirty="0">
                <a:solidFill>
                  <a:srgbClr val="CC3300"/>
                </a:solidFill>
              </a:rPr>
              <a:t>deepest</a:t>
            </a:r>
            <a:r>
              <a:rPr lang="en-US" sz="2400" kern="0" dirty="0">
                <a:solidFill>
                  <a:srgbClr val="0000FF"/>
                </a:solidFill>
              </a:rPr>
              <a:t> such node.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0" dirty="0"/>
              <a:t>For cool AVL Tree animations look at:</a:t>
            </a:r>
            <a:r>
              <a:rPr lang="en-US" sz="2400" kern="0" dirty="0">
                <a:solidFill>
                  <a:srgbClr val="0000FF"/>
                </a:solidFill>
              </a:rPr>
              <a:t> https://www.cs.usfca.edu/~galles/visualization/AVLtree.html</a:t>
            </a:r>
          </a:p>
        </p:txBody>
      </p:sp>
    </p:spTree>
    <p:extLst>
      <p:ext uri="{BB962C8B-B14F-4D97-AF65-F5344CB8AC3E}">
        <p14:creationId xmlns:p14="http://schemas.microsoft.com/office/powerpoint/2010/main" val="3872369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AVL Tree Insertion (1)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5748339" y="1525589"/>
            <a:ext cx="371475" cy="384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289817" name="Oval 25"/>
          <p:cNvSpPr>
            <a:spLocks noChangeArrowheads="1"/>
          </p:cNvSpPr>
          <p:nvPr/>
        </p:nvSpPr>
        <p:spPr bwMode="auto">
          <a:xfrm>
            <a:off x="4813301" y="2120900"/>
            <a:ext cx="371475" cy="3825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9819" name="Oval 27"/>
          <p:cNvSpPr>
            <a:spLocks noChangeArrowheads="1"/>
          </p:cNvSpPr>
          <p:nvPr/>
        </p:nvSpPr>
        <p:spPr bwMode="auto">
          <a:xfrm>
            <a:off x="6704014" y="21431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289821" name="Line 29"/>
          <p:cNvSpPr>
            <a:spLocks noChangeShapeType="1"/>
          </p:cNvSpPr>
          <p:nvPr/>
        </p:nvSpPr>
        <p:spPr bwMode="auto">
          <a:xfrm flipH="1">
            <a:off x="5130800" y="1854201"/>
            <a:ext cx="655638" cy="322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6073776" y="1854201"/>
            <a:ext cx="639763" cy="322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3" name="Line 31"/>
          <p:cNvSpPr>
            <a:spLocks noChangeShapeType="1"/>
          </p:cNvSpPr>
          <p:nvPr/>
        </p:nvSpPr>
        <p:spPr bwMode="auto">
          <a:xfrm>
            <a:off x="7048500" y="2473326"/>
            <a:ext cx="3746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4" name="Line 32"/>
          <p:cNvSpPr>
            <a:spLocks noChangeShapeType="1"/>
          </p:cNvSpPr>
          <p:nvPr/>
        </p:nvSpPr>
        <p:spPr bwMode="auto">
          <a:xfrm flipH="1">
            <a:off x="4370388" y="2446338"/>
            <a:ext cx="450850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Isosceles Triangle 62"/>
          <p:cNvSpPr/>
          <p:nvPr/>
        </p:nvSpPr>
        <p:spPr bwMode="auto">
          <a:xfrm>
            <a:off x="3957638" y="2730500"/>
            <a:ext cx="825500" cy="1093788"/>
          </a:xfrm>
          <a:prstGeom prst="triangle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" name="Isosceles Triangle 63"/>
          <p:cNvSpPr/>
          <p:nvPr/>
        </p:nvSpPr>
        <p:spPr bwMode="auto">
          <a:xfrm>
            <a:off x="5040313" y="2730500"/>
            <a:ext cx="823912" cy="1093788"/>
          </a:xfrm>
          <a:prstGeom prst="triangl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" name="Isosceles Triangle 64"/>
          <p:cNvSpPr/>
          <p:nvPr/>
        </p:nvSpPr>
        <p:spPr bwMode="auto">
          <a:xfrm>
            <a:off x="6057901" y="2755901"/>
            <a:ext cx="823913" cy="1095375"/>
          </a:xfrm>
          <a:prstGeom prst="triangle">
            <a:avLst/>
          </a:prstGeom>
          <a:solidFill>
            <a:srgbClr val="CC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" name="Isosceles Triangle 65"/>
          <p:cNvSpPr/>
          <p:nvPr/>
        </p:nvSpPr>
        <p:spPr bwMode="auto">
          <a:xfrm>
            <a:off x="7023101" y="2755901"/>
            <a:ext cx="823913" cy="1095375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16400" y="3259138"/>
            <a:ext cx="3508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46689" y="3271838"/>
            <a:ext cx="3381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7776" y="3309939"/>
            <a:ext cx="327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07264" y="3348039"/>
            <a:ext cx="3508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5154613" y="2422526"/>
            <a:ext cx="309562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5" name="Freeform 71"/>
          <p:cNvSpPr>
            <a:spLocks noChangeArrowheads="1"/>
          </p:cNvSpPr>
          <p:nvPr/>
        </p:nvSpPr>
        <p:spPr bwMode="auto">
          <a:xfrm>
            <a:off x="5802313" y="1068388"/>
            <a:ext cx="127000" cy="455612"/>
          </a:xfrm>
          <a:custGeom>
            <a:avLst/>
            <a:gdLst>
              <a:gd name="T0" fmla="*/ 63725 w 139800"/>
              <a:gd name="T1" fmla="*/ 0 h 661585"/>
              <a:gd name="T2" fmla="*/ 27742 w 139800"/>
              <a:gd name="T3" fmla="*/ 1372 h 661585"/>
              <a:gd name="T4" fmla="*/ 6153 w 139800"/>
              <a:gd name="T5" fmla="*/ 4116 h 661585"/>
              <a:gd name="T6" fmla="*/ 34940 w 139800"/>
              <a:gd name="T7" fmla="*/ 12349 h 661585"/>
              <a:gd name="T8" fmla="*/ 56528 w 139800"/>
              <a:gd name="T9" fmla="*/ 20582 h 661585"/>
              <a:gd name="T10" fmla="*/ 49333 w 139800"/>
              <a:gd name="T11" fmla="*/ 24698 h 661585"/>
              <a:gd name="T12" fmla="*/ 42135 w 139800"/>
              <a:gd name="T13" fmla="*/ 34304 h 661585"/>
              <a:gd name="T14" fmla="*/ 63725 w 139800"/>
              <a:gd name="T15" fmla="*/ 38421 h 661585"/>
              <a:gd name="T16" fmla="*/ 70922 w 139800"/>
              <a:gd name="T17" fmla="*/ 42537 h 661585"/>
              <a:gd name="T18" fmla="*/ 56528 w 139800"/>
              <a:gd name="T19" fmla="*/ 46653 h 661585"/>
              <a:gd name="T20" fmla="*/ 70922 w 139800"/>
              <a:gd name="T21" fmla="*/ 50770 h 661585"/>
              <a:gd name="T22" fmla="*/ 63725 w 139800"/>
              <a:gd name="T23" fmla="*/ 54886 h 661585"/>
              <a:gd name="T24" fmla="*/ 49333 w 139800"/>
              <a:gd name="T25" fmla="*/ 59002 h 661585"/>
              <a:gd name="T26" fmla="*/ 42135 w 139800"/>
              <a:gd name="T27" fmla="*/ 67235 h 661585"/>
              <a:gd name="T28" fmla="*/ 78120 w 139800"/>
              <a:gd name="T29" fmla="*/ 69980 h 6615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800"/>
              <a:gd name="T46" fmla="*/ 0 h 661585"/>
              <a:gd name="T47" fmla="*/ 139800 w 139800"/>
              <a:gd name="T48" fmla="*/ 661585 h 6615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800" h="661585">
                <a:moveTo>
                  <a:pt x="114042" y="0"/>
                </a:moveTo>
                <a:cubicBezTo>
                  <a:pt x="92577" y="4293"/>
                  <a:pt x="70143" y="5192"/>
                  <a:pt x="49647" y="12878"/>
                </a:cubicBezTo>
                <a:cubicBezTo>
                  <a:pt x="35154" y="18313"/>
                  <a:pt x="16759" y="24265"/>
                  <a:pt x="11011" y="38636"/>
                </a:cubicBezTo>
                <a:cubicBezTo>
                  <a:pt x="0" y="66163"/>
                  <a:pt x="54068" y="105759"/>
                  <a:pt x="62526" y="115909"/>
                </a:cubicBezTo>
                <a:cubicBezTo>
                  <a:pt x="90266" y="149198"/>
                  <a:pt x="88255" y="154459"/>
                  <a:pt x="101163" y="193183"/>
                </a:cubicBezTo>
                <a:cubicBezTo>
                  <a:pt x="96870" y="206062"/>
                  <a:pt x="94355" y="219677"/>
                  <a:pt x="88284" y="231819"/>
                </a:cubicBezTo>
                <a:cubicBezTo>
                  <a:pt x="66178" y="276030"/>
                  <a:pt x="43368" y="265907"/>
                  <a:pt x="75405" y="321971"/>
                </a:cubicBezTo>
                <a:cubicBezTo>
                  <a:pt x="84442" y="337785"/>
                  <a:pt x="101163" y="347729"/>
                  <a:pt x="114042" y="360608"/>
                </a:cubicBezTo>
                <a:cubicBezTo>
                  <a:pt x="118335" y="373487"/>
                  <a:pt x="129153" y="385854"/>
                  <a:pt x="126921" y="399245"/>
                </a:cubicBezTo>
                <a:cubicBezTo>
                  <a:pt x="124376" y="414513"/>
                  <a:pt x="101163" y="422403"/>
                  <a:pt x="101163" y="437881"/>
                </a:cubicBezTo>
                <a:cubicBezTo>
                  <a:pt x="101163" y="453360"/>
                  <a:pt x="118335" y="463639"/>
                  <a:pt x="126921" y="476518"/>
                </a:cubicBezTo>
                <a:cubicBezTo>
                  <a:pt x="122628" y="489397"/>
                  <a:pt x="120113" y="503012"/>
                  <a:pt x="114042" y="515154"/>
                </a:cubicBezTo>
                <a:cubicBezTo>
                  <a:pt x="107120" y="528998"/>
                  <a:pt x="93179" y="539107"/>
                  <a:pt x="88284" y="553791"/>
                </a:cubicBezTo>
                <a:cubicBezTo>
                  <a:pt x="80026" y="578564"/>
                  <a:pt x="79698" y="605306"/>
                  <a:pt x="75405" y="631064"/>
                </a:cubicBezTo>
                <a:cubicBezTo>
                  <a:pt x="121186" y="661585"/>
                  <a:pt x="98563" y="656822"/>
                  <a:pt x="139800" y="65682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500332" y="4378325"/>
            <a:ext cx="11119449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</a:rPr>
              <a:t>Let the node that needs rebalancing be </a:t>
            </a:r>
            <a:r>
              <a:rPr lang="en-US" sz="2800" kern="0" dirty="0">
                <a:solidFill>
                  <a:schemeClr val="accent2"/>
                </a:solidFill>
              </a:rPr>
              <a:t>P</a:t>
            </a:r>
            <a:r>
              <a:rPr lang="en-US" sz="2800" kern="0" dirty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2"/>
                </a:solidFill>
              </a:rPr>
              <a:t>P</a:t>
            </a:r>
            <a:r>
              <a:rPr lang="en-US" sz="2400" kern="0" dirty="0">
                <a:solidFill>
                  <a:srgbClr val="000000"/>
                </a:solidFill>
              </a:rPr>
              <a:t> is called the </a:t>
            </a:r>
            <a:r>
              <a:rPr lang="en-US" sz="2400" kern="0" dirty="0">
                <a:solidFill>
                  <a:srgbClr val="C00000"/>
                </a:solidFill>
              </a:rPr>
              <a:t>pivot</a:t>
            </a:r>
            <a:r>
              <a:rPr lang="en-US" sz="2400" kern="0" dirty="0">
                <a:solidFill>
                  <a:srgbClr val="000000"/>
                </a:solidFill>
              </a:rPr>
              <a:t> node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P is the </a:t>
            </a:r>
            <a:r>
              <a:rPr lang="en-US" sz="2400" kern="0" dirty="0">
                <a:solidFill>
                  <a:srgbClr val="C00000"/>
                </a:solidFill>
              </a:rPr>
              <a:t>first</a:t>
            </a:r>
            <a:r>
              <a:rPr lang="en-US" sz="2400" kern="0" dirty="0">
                <a:solidFill>
                  <a:srgbClr val="000000"/>
                </a:solidFill>
              </a:rPr>
              <a:t> node that has a </a:t>
            </a:r>
            <a:r>
              <a:rPr lang="en-US" sz="2400" kern="0" dirty="0">
                <a:solidFill>
                  <a:srgbClr val="C00000"/>
                </a:solidFill>
              </a:rPr>
              <a:t>bf</a:t>
            </a:r>
            <a:r>
              <a:rPr lang="en-US" sz="2400" kern="0" dirty="0">
                <a:solidFill>
                  <a:srgbClr val="000000"/>
                </a:solidFill>
              </a:rPr>
              <a:t> of 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  <a:r>
              <a:rPr lang="en-US" sz="2400" kern="0" dirty="0">
                <a:solidFill>
                  <a:srgbClr val="000000"/>
                </a:solidFill>
              </a:rPr>
              <a:t> or </a:t>
            </a:r>
            <a:r>
              <a:rPr lang="en-US" sz="2400" kern="0" dirty="0">
                <a:solidFill>
                  <a:srgbClr val="C00000"/>
                </a:solidFill>
              </a:rPr>
              <a:t>-2</a:t>
            </a:r>
            <a:r>
              <a:rPr lang="en-US" sz="2400" kern="0" dirty="0">
                <a:solidFill>
                  <a:srgbClr val="000000"/>
                </a:solidFill>
              </a:rPr>
              <a:t> as we backup towards the root after an insertion</a:t>
            </a:r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 flipH="1">
            <a:off x="6456363" y="2446338"/>
            <a:ext cx="309562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237289" y="1300164"/>
            <a:ext cx="33602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P is the Pivot: </a:t>
            </a:r>
            <a:r>
              <a:rPr lang="en-US" sz="2000" dirty="0">
                <a:solidFill>
                  <a:schemeClr val="accent6"/>
                </a:solidFill>
              </a:rPr>
              <a:t>bf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1625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AVL Tree Insertion (2)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5837239" y="1344614"/>
            <a:ext cx="371475" cy="384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289817" name="Oval 25"/>
          <p:cNvSpPr>
            <a:spLocks noChangeArrowheads="1"/>
          </p:cNvSpPr>
          <p:nvPr/>
        </p:nvSpPr>
        <p:spPr bwMode="auto">
          <a:xfrm>
            <a:off x="4903789" y="1939925"/>
            <a:ext cx="371475" cy="3825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9819" name="Oval 27"/>
          <p:cNvSpPr>
            <a:spLocks noChangeArrowheads="1"/>
          </p:cNvSpPr>
          <p:nvPr/>
        </p:nvSpPr>
        <p:spPr bwMode="auto">
          <a:xfrm>
            <a:off x="6794501" y="1962151"/>
            <a:ext cx="371475" cy="3841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289821" name="Line 29"/>
          <p:cNvSpPr>
            <a:spLocks noChangeShapeType="1"/>
          </p:cNvSpPr>
          <p:nvPr/>
        </p:nvSpPr>
        <p:spPr bwMode="auto">
          <a:xfrm flipH="1">
            <a:off x="5219701" y="1674814"/>
            <a:ext cx="657225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6164263" y="1673226"/>
            <a:ext cx="639762" cy="322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3" name="Line 31"/>
          <p:cNvSpPr>
            <a:spLocks noChangeShapeType="1"/>
          </p:cNvSpPr>
          <p:nvPr/>
        </p:nvSpPr>
        <p:spPr bwMode="auto">
          <a:xfrm>
            <a:off x="7138988" y="2293939"/>
            <a:ext cx="373062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4" name="Line 32"/>
          <p:cNvSpPr>
            <a:spLocks noChangeShapeType="1"/>
          </p:cNvSpPr>
          <p:nvPr/>
        </p:nvSpPr>
        <p:spPr bwMode="auto">
          <a:xfrm flipH="1">
            <a:off x="4460875" y="2266951"/>
            <a:ext cx="450850" cy="309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5370" name="Group 24"/>
          <p:cNvGrpSpPr>
            <a:grpSpLocks/>
          </p:cNvGrpSpPr>
          <p:nvPr/>
        </p:nvGrpSpPr>
        <p:grpSpPr bwMode="auto">
          <a:xfrm>
            <a:off x="4048126" y="2549525"/>
            <a:ext cx="773113" cy="838200"/>
            <a:chOff x="2524260" y="2550014"/>
            <a:chExt cx="824248" cy="1094705"/>
          </a:xfrm>
        </p:grpSpPr>
        <p:sp>
          <p:nvSpPr>
            <p:cNvPr id="63" name="Isosceles Triangle 62"/>
            <p:cNvSpPr/>
            <p:nvPr/>
          </p:nvSpPr>
          <p:spPr bwMode="auto">
            <a:xfrm>
              <a:off x="2524260" y="2550014"/>
              <a:ext cx="824248" cy="1094705"/>
            </a:xfrm>
            <a:prstGeom prst="triangle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1520" y="3078707"/>
              <a:ext cx="376329" cy="4823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A</a:t>
              </a:r>
            </a:p>
          </p:txBody>
        </p:sp>
      </p:grpSp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5130801" y="2549525"/>
            <a:ext cx="771525" cy="838200"/>
            <a:chOff x="3606086" y="2550014"/>
            <a:chExt cx="824248" cy="1094705"/>
          </a:xfrm>
        </p:grpSpPr>
        <p:sp>
          <p:nvSpPr>
            <p:cNvPr id="64" name="Isosceles Triangle 63"/>
            <p:cNvSpPr/>
            <p:nvPr/>
          </p:nvSpPr>
          <p:spPr bwMode="auto">
            <a:xfrm>
              <a:off x="3606086" y="2550014"/>
              <a:ext cx="824248" cy="1094705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11301" y="3091147"/>
              <a:ext cx="353128" cy="4823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</a:t>
              </a:r>
            </a:p>
          </p:txBody>
        </p:sp>
      </p:grpSp>
      <p:grpSp>
        <p:nvGrpSpPr>
          <p:cNvPr id="15372" name="Group 26"/>
          <p:cNvGrpSpPr>
            <a:grpSpLocks/>
          </p:cNvGrpSpPr>
          <p:nvPr/>
        </p:nvGrpSpPr>
        <p:grpSpPr bwMode="auto">
          <a:xfrm>
            <a:off x="6146801" y="2576513"/>
            <a:ext cx="773113" cy="836612"/>
            <a:chOff x="4623516" y="2575772"/>
            <a:chExt cx="824248" cy="1094705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4623516" y="2575772"/>
              <a:ext cx="824248" cy="1094705"/>
            </a:xfrm>
            <a:prstGeom prst="triangle">
              <a:avLst/>
            </a:prstGeom>
            <a:solidFill>
              <a:srgbClr val="CC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4316" y="3130395"/>
              <a:ext cx="345566" cy="4832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</a:t>
              </a:r>
            </a:p>
          </p:txBody>
        </p:sp>
      </p:grpSp>
      <p:grpSp>
        <p:nvGrpSpPr>
          <p:cNvPr id="15373" name="Group 27"/>
          <p:cNvGrpSpPr>
            <a:grpSpLocks/>
          </p:cNvGrpSpPr>
          <p:nvPr/>
        </p:nvGrpSpPr>
        <p:grpSpPr bwMode="auto">
          <a:xfrm>
            <a:off x="7113588" y="2576513"/>
            <a:ext cx="773112" cy="836612"/>
            <a:chOff x="5589432" y="2575772"/>
            <a:chExt cx="824248" cy="1094705"/>
          </a:xfrm>
        </p:grpSpPr>
        <p:sp>
          <p:nvSpPr>
            <p:cNvPr id="66" name="Isosceles Triangle 65"/>
            <p:cNvSpPr/>
            <p:nvPr/>
          </p:nvSpPr>
          <p:spPr bwMode="auto">
            <a:xfrm>
              <a:off x="5589432" y="2575772"/>
              <a:ext cx="824248" cy="109470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72079" y="3167785"/>
              <a:ext cx="374619" cy="4832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D</a:t>
              </a:r>
            </a:p>
          </p:txBody>
        </p:sp>
      </p:grp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5245101" y="2241551"/>
            <a:ext cx="309563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75" name="Freeform 71"/>
          <p:cNvSpPr>
            <a:spLocks noChangeArrowheads="1"/>
          </p:cNvSpPr>
          <p:nvPr/>
        </p:nvSpPr>
        <p:spPr bwMode="auto">
          <a:xfrm>
            <a:off x="5891214" y="849313"/>
            <a:ext cx="153987" cy="495300"/>
          </a:xfrm>
          <a:custGeom>
            <a:avLst/>
            <a:gdLst>
              <a:gd name="T0" fmla="*/ 222432 w 139800"/>
              <a:gd name="T1" fmla="*/ 0 h 661585"/>
              <a:gd name="T2" fmla="*/ 96832 w 139800"/>
              <a:gd name="T3" fmla="*/ 1693 h 661585"/>
              <a:gd name="T4" fmla="*/ 21474 w 139800"/>
              <a:gd name="T5" fmla="*/ 5081 h 661585"/>
              <a:gd name="T6" fmla="*/ 121955 w 139800"/>
              <a:gd name="T7" fmla="*/ 15244 h 661585"/>
              <a:gd name="T8" fmla="*/ 197313 w 139800"/>
              <a:gd name="T9" fmla="*/ 25407 h 661585"/>
              <a:gd name="T10" fmla="*/ 172191 w 139800"/>
              <a:gd name="T11" fmla="*/ 30488 h 661585"/>
              <a:gd name="T12" fmla="*/ 147071 w 139800"/>
              <a:gd name="T13" fmla="*/ 42344 h 661585"/>
              <a:gd name="T14" fmla="*/ 222432 w 139800"/>
              <a:gd name="T15" fmla="*/ 47426 h 661585"/>
              <a:gd name="T16" fmla="*/ 247551 w 139800"/>
              <a:gd name="T17" fmla="*/ 52507 h 661585"/>
              <a:gd name="T18" fmla="*/ 197313 w 139800"/>
              <a:gd name="T19" fmla="*/ 57588 h 661585"/>
              <a:gd name="T20" fmla="*/ 247551 w 139800"/>
              <a:gd name="T21" fmla="*/ 62670 h 661585"/>
              <a:gd name="T22" fmla="*/ 222432 w 139800"/>
              <a:gd name="T23" fmla="*/ 67751 h 661585"/>
              <a:gd name="T24" fmla="*/ 172191 w 139800"/>
              <a:gd name="T25" fmla="*/ 72832 h 661585"/>
              <a:gd name="T26" fmla="*/ 147071 w 139800"/>
              <a:gd name="T27" fmla="*/ 82995 h 661585"/>
              <a:gd name="T28" fmla="*/ 272670 w 139800"/>
              <a:gd name="T29" fmla="*/ 86383 h 6615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800"/>
              <a:gd name="T46" fmla="*/ 0 h 661585"/>
              <a:gd name="T47" fmla="*/ 139800 w 139800"/>
              <a:gd name="T48" fmla="*/ 661585 h 6615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800" h="661585">
                <a:moveTo>
                  <a:pt x="114042" y="0"/>
                </a:moveTo>
                <a:cubicBezTo>
                  <a:pt x="92577" y="4293"/>
                  <a:pt x="70143" y="5192"/>
                  <a:pt x="49647" y="12878"/>
                </a:cubicBezTo>
                <a:cubicBezTo>
                  <a:pt x="35154" y="18313"/>
                  <a:pt x="16759" y="24265"/>
                  <a:pt x="11011" y="38636"/>
                </a:cubicBezTo>
                <a:cubicBezTo>
                  <a:pt x="0" y="66163"/>
                  <a:pt x="54068" y="105759"/>
                  <a:pt x="62526" y="115909"/>
                </a:cubicBezTo>
                <a:cubicBezTo>
                  <a:pt x="90266" y="149198"/>
                  <a:pt x="88255" y="154459"/>
                  <a:pt x="101163" y="193183"/>
                </a:cubicBezTo>
                <a:cubicBezTo>
                  <a:pt x="96870" y="206062"/>
                  <a:pt x="94355" y="219677"/>
                  <a:pt x="88284" y="231819"/>
                </a:cubicBezTo>
                <a:cubicBezTo>
                  <a:pt x="66178" y="276030"/>
                  <a:pt x="43368" y="265907"/>
                  <a:pt x="75405" y="321971"/>
                </a:cubicBezTo>
                <a:cubicBezTo>
                  <a:pt x="84442" y="337785"/>
                  <a:pt x="101163" y="347729"/>
                  <a:pt x="114042" y="360608"/>
                </a:cubicBezTo>
                <a:cubicBezTo>
                  <a:pt x="118335" y="373487"/>
                  <a:pt x="129153" y="385854"/>
                  <a:pt x="126921" y="399245"/>
                </a:cubicBezTo>
                <a:cubicBezTo>
                  <a:pt x="124376" y="414513"/>
                  <a:pt x="101163" y="422403"/>
                  <a:pt x="101163" y="437881"/>
                </a:cubicBezTo>
                <a:cubicBezTo>
                  <a:pt x="101163" y="453360"/>
                  <a:pt x="118335" y="463639"/>
                  <a:pt x="126921" y="476518"/>
                </a:cubicBezTo>
                <a:cubicBezTo>
                  <a:pt x="122628" y="489397"/>
                  <a:pt x="120113" y="503012"/>
                  <a:pt x="114042" y="515154"/>
                </a:cubicBezTo>
                <a:cubicBezTo>
                  <a:pt x="107120" y="528998"/>
                  <a:pt x="93179" y="539107"/>
                  <a:pt x="88284" y="553791"/>
                </a:cubicBezTo>
                <a:cubicBezTo>
                  <a:pt x="80026" y="578564"/>
                  <a:pt x="79698" y="605306"/>
                  <a:pt x="75405" y="631064"/>
                </a:cubicBezTo>
                <a:cubicBezTo>
                  <a:pt x="121186" y="661585"/>
                  <a:pt x="98563" y="656822"/>
                  <a:pt x="139800" y="65682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 flipH="1">
            <a:off x="6546851" y="2266951"/>
            <a:ext cx="309563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48573" y="3586165"/>
            <a:ext cx="11326483" cy="289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</a:rPr>
              <a:t>There are </a:t>
            </a:r>
            <a:r>
              <a:rPr lang="en-US" sz="2800" kern="0" dirty="0">
                <a:solidFill>
                  <a:srgbClr val="0000FF"/>
                </a:solidFill>
              </a:rPr>
              <a:t>4 cases</a:t>
            </a:r>
            <a:r>
              <a:rPr lang="en-US" sz="2800" kern="0" dirty="0">
                <a:solidFill>
                  <a:srgbClr val="000000"/>
                </a:solidFill>
              </a:rPr>
              <a:t>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solidFill>
                  <a:srgbClr val="00AF00"/>
                </a:solidFill>
              </a:rPr>
              <a:t>Outside Cases </a:t>
            </a:r>
            <a:r>
              <a:rPr lang="en-US" sz="2800" kern="0" dirty="0">
                <a:solidFill>
                  <a:srgbClr val="000000"/>
                </a:solidFill>
              </a:rPr>
              <a:t>(require </a:t>
            </a:r>
            <a:r>
              <a:rPr lang="en-US" sz="2800" kern="0" dirty="0">
                <a:solidFill>
                  <a:srgbClr val="009A9A"/>
                </a:solidFill>
              </a:rPr>
              <a:t>single rotation</a:t>
            </a:r>
            <a:r>
              <a:rPr lang="en-US" sz="2800" kern="0" dirty="0">
                <a:solidFill>
                  <a:srgbClr val="000000"/>
                </a:solidFill>
              </a:rPr>
              <a:t>) :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Insertion into </a:t>
            </a:r>
            <a:r>
              <a:rPr lang="en-US" sz="2400" kern="0" dirty="0">
                <a:solidFill>
                  <a:srgbClr val="FF3300"/>
                </a:solidFill>
              </a:rPr>
              <a:t>left </a:t>
            </a:r>
            <a:r>
              <a:rPr lang="en-US" sz="2400" kern="0" dirty="0" err="1">
                <a:solidFill>
                  <a:srgbClr val="000000"/>
                </a:solidFill>
              </a:rPr>
              <a:t>subtree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>
                <a:solidFill>
                  <a:srgbClr val="FF3300"/>
                </a:solidFill>
              </a:rPr>
              <a:t>of left </a:t>
            </a:r>
            <a:r>
              <a:rPr lang="en-US" sz="2400" kern="0" dirty="0">
                <a:solidFill>
                  <a:srgbClr val="000000"/>
                </a:solidFill>
              </a:rPr>
              <a:t>child of P (LL Imbalance).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Insertion into </a:t>
            </a:r>
            <a:r>
              <a:rPr lang="en-US" sz="2400" kern="0" dirty="0">
                <a:solidFill>
                  <a:srgbClr val="FF3300"/>
                </a:solidFill>
              </a:rPr>
              <a:t>right </a:t>
            </a:r>
            <a:r>
              <a:rPr lang="en-US" sz="2400" kern="0" dirty="0" err="1">
                <a:solidFill>
                  <a:srgbClr val="000000"/>
                </a:solidFill>
              </a:rPr>
              <a:t>subtree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>
                <a:solidFill>
                  <a:srgbClr val="FF3300"/>
                </a:solidFill>
              </a:rPr>
              <a:t>of right </a:t>
            </a:r>
            <a:r>
              <a:rPr lang="en-US" sz="2400" kern="0" dirty="0">
                <a:solidFill>
                  <a:srgbClr val="000000"/>
                </a:solidFill>
              </a:rPr>
              <a:t>child of P (RR </a:t>
            </a:r>
            <a:r>
              <a:rPr lang="en-US" sz="2400" kern="0" dirty="0" err="1">
                <a:solidFill>
                  <a:srgbClr val="000000"/>
                </a:solidFill>
              </a:rPr>
              <a:t>Imbalan</a:t>
            </a:r>
            <a:r>
              <a:rPr lang="en-US" sz="2400" kern="0" dirty="0">
                <a:solidFill>
                  <a:srgbClr val="000000"/>
                </a:solidFill>
              </a:rPr>
              <a:t>.)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800" kern="0" dirty="0">
                <a:solidFill>
                  <a:srgbClr val="00AF00"/>
                </a:solidFill>
              </a:rPr>
              <a:t>Inside Cases </a:t>
            </a:r>
            <a:r>
              <a:rPr lang="en-US" sz="2800" kern="0" dirty="0">
                <a:solidFill>
                  <a:srgbClr val="000000"/>
                </a:solidFill>
              </a:rPr>
              <a:t>(require </a:t>
            </a:r>
            <a:r>
              <a:rPr lang="en-US" sz="2800" kern="0" dirty="0">
                <a:solidFill>
                  <a:srgbClr val="009A9A"/>
                </a:solidFill>
              </a:rPr>
              <a:t>double rotation</a:t>
            </a:r>
            <a:r>
              <a:rPr lang="en-US" sz="2800" kern="0" dirty="0">
                <a:solidFill>
                  <a:srgbClr val="000000"/>
                </a:solidFill>
              </a:rPr>
              <a:t>) :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Insertion into </a:t>
            </a:r>
            <a:r>
              <a:rPr lang="en-US" sz="2400" kern="0" dirty="0">
                <a:solidFill>
                  <a:srgbClr val="FF3300"/>
                </a:solidFill>
              </a:rPr>
              <a:t>left </a:t>
            </a:r>
            <a:r>
              <a:rPr lang="en-US" sz="2400" kern="0" dirty="0" err="1">
                <a:solidFill>
                  <a:srgbClr val="000000"/>
                </a:solidFill>
              </a:rPr>
              <a:t>subtree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>
                <a:solidFill>
                  <a:srgbClr val="FF3300"/>
                </a:solidFill>
              </a:rPr>
              <a:t>of right </a:t>
            </a:r>
            <a:r>
              <a:rPr lang="en-US" sz="2400" kern="0" dirty="0">
                <a:solidFill>
                  <a:srgbClr val="000000"/>
                </a:solidFill>
              </a:rPr>
              <a:t>child of P (RL Imbalance)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Insertion into </a:t>
            </a:r>
            <a:r>
              <a:rPr lang="en-US" sz="2400" kern="0" dirty="0">
                <a:solidFill>
                  <a:srgbClr val="FF3300"/>
                </a:solidFill>
              </a:rPr>
              <a:t>right </a:t>
            </a:r>
            <a:r>
              <a:rPr lang="en-US" sz="2400" kern="0" dirty="0" err="1">
                <a:solidFill>
                  <a:srgbClr val="000000"/>
                </a:solidFill>
              </a:rPr>
              <a:t>subtree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>
                <a:solidFill>
                  <a:srgbClr val="FF3300"/>
                </a:solidFill>
              </a:rPr>
              <a:t>of left </a:t>
            </a:r>
            <a:r>
              <a:rPr lang="en-US" sz="2400" kern="0" dirty="0">
                <a:solidFill>
                  <a:srgbClr val="000000"/>
                </a:solidFill>
              </a:rPr>
              <a:t>child of P (LR Imbalance)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62689" y="1196975"/>
            <a:ext cx="33602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P is the Pivot: </a:t>
            </a:r>
            <a:r>
              <a:rPr lang="en-US" sz="2000" dirty="0">
                <a:solidFill>
                  <a:schemeClr val="accent6"/>
                </a:solidFill>
              </a:rPr>
              <a:t>bf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714556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LL</a:t>
            </a:r>
            <a:r>
              <a:rPr lang="en-US" altLang="en-US" sz="3600" dirty="0"/>
              <a:t> Imbalance &amp; Correction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3829051" y="1576389"/>
            <a:ext cx="371475" cy="384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289817" name="Oval 25"/>
          <p:cNvSpPr>
            <a:spLocks noChangeArrowheads="1"/>
          </p:cNvSpPr>
          <p:nvPr/>
        </p:nvSpPr>
        <p:spPr bwMode="auto">
          <a:xfrm>
            <a:off x="2894014" y="2171700"/>
            <a:ext cx="371475" cy="382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9819" name="Oval 27"/>
          <p:cNvSpPr>
            <a:spLocks noChangeArrowheads="1"/>
          </p:cNvSpPr>
          <p:nvPr/>
        </p:nvSpPr>
        <p:spPr bwMode="auto">
          <a:xfrm>
            <a:off x="4786314" y="2193926"/>
            <a:ext cx="371475" cy="3841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289821" name="Line 29"/>
          <p:cNvSpPr>
            <a:spLocks noChangeShapeType="1"/>
          </p:cNvSpPr>
          <p:nvPr/>
        </p:nvSpPr>
        <p:spPr bwMode="auto">
          <a:xfrm flipH="1">
            <a:off x="3211514" y="1906589"/>
            <a:ext cx="657225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4154488" y="1905001"/>
            <a:ext cx="641350" cy="322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3" name="Line 31"/>
          <p:cNvSpPr>
            <a:spLocks noChangeShapeType="1"/>
          </p:cNvSpPr>
          <p:nvPr/>
        </p:nvSpPr>
        <p:spPr bwMode="auto">
          <a:xfrm>
            <a:off x="5129213" y="2525714"/>
            <a:ext cx="3746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4" name="Line 32"/>
          <p:cNvSpPr>
            <a:spLocks noChangeShapeType="1"/>
          </p:cNvSpPr>
          <p:nvPr/>
        </p:nvSpPr>
        <p:spPr bwMode="auto">
          <a:xfrm flipH="1">
            <a:off x="2451100" y="2498726"/>
            <a:ext cx="450850" cy="309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6394" name="Group 46"/>
          <p:cNvGrpSpPr>
            <a:grpSpLocks/>
          </p:cNvGrpSpPr>
          <p:nvPr/>
        </p:nvGrpSpPr>
        <p:grpSpPr bwMode="auto">
          <a:xfrm>
            <a:off x="2103439" y="2781301"/>
            <a:ext cx="682625" cy="735013"/>
            <a:chOff x="515156" y="2781834"/>
            <a:chExt cx="824248" cy="1094705"/>
          </a:xfrm>
        </p:grpSpPr>
        <p:sp>
          <p:nvSpPr>
            <p:cNvPr id="63" name="Isosceles Triangle 62"/>
            <p:cNvSpPr/>
            <p:nvPr/>
          </p:nvSpPr>
          <p:spPr bwMode="auto">
            <a:xfrm>
              <a:off x="515156" y="2781834"/>
              <a:ext cx="824248" cy="1094705"/>
            </a:xfrm>
            <a:prstGeom prst="triangle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2015" y="3309090"/>
              <a:ext cx="426215" cy="5500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A</a:t>
              </a:r>
            </a:p>
          </p:txBody>
        </p:sp>
      </p:grpSp>
      <p:grpSp>
        <p:nvGrpSpPr>
          <p:cNvPr id="16395" name="Group 47"/>
          <p:cNvGrpSpPr>
            <a:grpSpLocks/>
          </p:cNvGrpSpPr>
          <p:nvPr/>
        </p:nvGrpSpPr>
        <p:grpSpPr bwMode="auto">
          <a:xfrm>
            <a:off x="3186114" y="2781301"/>
            <a:ext cx="682625" cy="735013"/>
            <a:chOff x="1596982" y="2781834"/>
            <a:chExt cx="824248" cy="1094705"/>
          </a:xfrm>
        </p:grpSpPr>
        <p:sp>
          <p:nvSpPr>
            <p:cNvPr id="64" name="Isosceles Triangle 63"/>
            <p:cNvSpPr/>
            <p:nvPr/>
          </p:nvSpPr>
          <p:spPr bwMode="auto">
            <a:xfrm>
              <a:off x="1596982" y="2781834"/>
              <a:ext cx="824248" cy="1094705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02085" y="3323276"/>
              <a:ext cx="399117" cy="5500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</a:t>
              </a:r>
            </a:p>
          </p:txBody>
        </p:sp>
      </p:grpSp>
      <p:grpSp>
        <p:nvGrpSpPr>
          <p:cNvPr id="16396" name="Group 48"/>
          <p:cNvGrpSpPr>
            <a:grpSpLocks/>
          </p:cNvGrpSpPr>
          <p:nvPr/>
        </p:nvGrpSpPr>
        <p:grpSpPr bwMode="auto">
          <a:xfrm>
            <a:off x="4202114" y="2808290"/>
            <a:ext cx="682625" cy="740807"/>
            <a:chOff x="2614412" y="2807592"/>
            <a:chExt cx="824248" cy="1105723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2614412" y="2807592"/>
              <a:ext cx="824248" cy="1094705"/>
            </a:xfrm>
            <a:prstGeom prst="triangle">
              <a:avLst/>
            </a:prstGeom>
            <a:solidFill>
              <a:srgbClr val="CC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4688" y="3362053"/>
              <a:ext cx="391374" cy="5512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</a:t>
              </a:r>
            </a:p>
          </p:txBody>
        </p:sp>
      </p:grpSp>
      <p:grpSp>
        <p:nvGrpSpPr>
          <p:cNvPr id="16397" name="Group 49"/>
          <p:cNvGrpSpPr>
            <a:grpSpLocks/>
          </p:cNvGrpSpPr>
          <p:nvPr/>
        </p:nvGrpSpPr>
        <p:grpSpPr bwMode="auto">
          <a:xfrm>
            <a:off x="5168901" y="2808289"/>
            <a:ext cx="682625" cy="766207"/>
            <a:chOff x="3580328" y="2807592"/>
            <a:chExt cx="824248" cy="1143635"/>
          </a:xfrm>
        </p:grpSpPr>
        <p:sp>
          <p:nvSpPr>
            <p:cNvPr id="66" name="Isosceles Triangle 65"/>
            <p:cNvSpPr/>
            <p:nvPr/>
          </p:nvSpPr>
          <p:spPr bwMode="auto">
            <a:xfrm>
              <a:off x="3580328" y="2807592"/>
              <a:ext cx="824248" cy="109470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64023" y="3399965"/>
              <a:ext cx="424278" cy="5512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D</a:t>
              </a:r>
            </a:p>
          </p:txBody>
        </p:sp>
      </p:grp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3236913" y="2473326"/>
            <a:ext cx="309562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9" name="Freeform 71"/>
          <p:cNvSpPr>
            <a:spLocks noChangeArrowheads="1"/>
          </p:cNvSpPr>
          <p:nvPr/>
        </p:nvSpPr>
        <p:spPr bwMode="auto">
          <a:xfrm>
            <a:off x="3883025" y="1081088"/>
            <a:ext cx="152400" cy="495300"/>
          </a:xfrm>
          <a:custGeom>
            <a:avLst/>
            <a:gdLst>
              <a:gd name="T0" fmla="*/ 209026 w 139800"/>
              <a:gd name="T1" fmla="*/ 0 h 661585"/>
              <a:gd name="T2" fmla="*/ 90996 w 139800"/>
              <a:gd name="T3" fmla="*/ 1693 h 661585"/>
              <a:gd name="T4" fmla="*/ 20182 w 139800"/>
              <a:gd name="T5" fmla="*/ 5081 h 661585"/>
              <a:gd name="T6" fmla="*/ 114604 w 139800"/>
              <a:gd name="T7" fmla="*/ 15244 h 661585"/>
              <a:gd name="T8" fmla="*/ 185421 w 139800"/>
              <a:gd name="T9" fmla="*/ 25407 h 661585"/>
              <a:gd name="T10" fmla="*/ 161814 w 139800"/>
              <a:gd name="T11" fmla="*/ 30488 h 661585"/>
              <a:gd name="T12" fmla="*/ 138208 w 139800"/>
              <a:gd name="T13" fmla="*/ 42344 h 661585"/>
              <a:gd name="T14" fmla="*/ 209026 w 139800"/>
              <a:gd name="T15" fmla="*/ 47426 h 661585"/>
              <a:gd name="T16" fmla="*/ 232632 w 139800"/>
              <a:gd name="T17" fmla="*/ 52507 h 661585"/>
              <a:gd name="T18" fmla="*/ 185421 w 139800"/>
              <a:gd name="T19" fmla="*/ 57588 h 661585"/>
              <a:gd name="T20" fmla="*/ 232632 w 139800"/>
              <a:gd name="T21" fmla="*/ 62670 h 661585"/>
              <a:gd name="T22" fmla="*/ 209026 w 139800"/>
              <a:gd name="T23" fmla="*/ 67751 h 661585"/>
              <a:gd name="T24" fmla="*/ 161814 w 139800"/>
              <a:gd name="T25" fmla="*/ 72832 h 661585"/>
              <a:gd name="T26" fmla="*/ 138208 w 139800"/>
              <a:gd name="T27" fmla="*/ 82995 h 661585"/>
              <a:gd name="T28" fmla="*/ 256239 w 139800"/>
              <a:gd name="T29" fmla="*/ 86383 h 6615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800"/>
              <a:gd name="T46" fmla="*/ 0 h 661585"/>
              <a:gd name="T47" fmla="*/ 139800 w 139800"/>
              <a:gd name="T48" fmla="*/ 661585 h 6615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800" h="661585">
                <a:moveTo>
                  <a:pt x="114042" y="0"/>
                </a:moveTo>
                <a:cubicBezTo>
                  <a:pt x="92577" y="4293"/>
                  <a:pt x="70143" y="5192"/>
                  <a:pt x="49647" y="12878"/>
                </a:cubicBezTo>
                <a:cubicBezTo>
                  <a:pt x="35154" y="18313"/>
                  <a:pt x="16759" y="24265"/>
                  <a:pt x="11011" y="38636"/>
                </a:cubicBezTo>
                <a:cubicBezTo>
                  <a:pt x="0" y="66163"/>
                  <a:pt x="54068" y="105759"/>
                  <a:pt x="62526" y="115909"/>
                </a:cubicBezTo>
                <a:cubicBezTo>
                  <a:pt x="90266" y="149198"/>
                  <a:pt x="88255" y="154459"/>
                  <a:pt x="101163" y="193183"/>
                </a:cubicBezTo>
                <a:cubicBezTo>
                  <a:pt x="96870" y="206062"/>
                  <a:pt x="94355" y="219677"/>
                  <a:pt x="88284" y="231819"/>
                </a:cubicBezTo>
                <a:cubicBezTo>
                  <a:pt x="66178" y="276030"/>
                  <a:pt x="43368" y="265907"/>
                  <a:pt x="75405" y="321971"/>
                </a:cubicBezTo>
                <a:cubicBezTo>
                  <a:pt x="84442" y="337785"/>
                  <a:pt x="101163" y="347729"/>
                  <a:pt x="114042" y="360608"/>
                </a:cubicBezTo>
                <a:cubicBezTo>
                  <a:pt x="118335" y="373487"/>
                  <a:pt x="129153" y="385854"/>
                  <a:pt x="126921" y="399245"/>
                </a:cubicBezTo>
                <a:cubicBezTo>
                  <a:pt x="124376" y="414513"/>
                  <a:pt x="101163" y="422403"/>
                  <a:pt x="101163" y="437881"/>
                </a:cubicBezTo>
                <a:cubicBezTo>
                  <a:pt x="101163" y="453360"/>
                  <a:pt x="118335" y="463639"/>
                  <a:pt x="126921" y="476518"/>
                </a:cubicBezTo>
                <a:cubicBezTo>
                  <a:pt x="122628" y="489397"/>
                  <a:pt x="120113" y="503012"/>
                  <a:pt x="114042" y="515154"/>
                </a:cubicBezTo>
                <a:cubicBezTo>
                  <a:pt x="107120" y="528998"/>
                  <a:pt x="93179" y="539107"/>
                  <a:pt x="88284" y="553791"/>
                </a:cubicBezTo>
                <a:cubicBezTo>
                  <a:pt x="80026" y="578564"/>
                  <a:pt x="79698" y="605306"/>
                  <a:pt x="75405" y="631064"/>
                </a:cubicBezTo>
                <a:cubicBezTo>
                  <a:pt x="121186" y="661585"/>
                  <a:pt x="98563" y="656822"/>
                  <a:pt x="139800" y="65682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 flipH="1">
            <a:off x="4537076" y="2498726"/>
            <a:ext cx="309563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4" name="Freeform 71"/>
          <p:cNvSpPr>
            <a:spLocks/>
          </p:cNvSpPr>
          <p:nvPr/>
        </p:nvSpPr>
        <p:spPr bwMode="auto">
          <a:xfrm>
            <a:off x="3584576" y="2112963"/>
            <a:ext cx="720725" cy="423862"/>
          </a:xfrm>
          <a:custGeom>
            <a:avLst/>
            <a:gdLst>
              <a:gd name="T0" fmla="*/ 2147483646 w 230"/>
              <a:gd name="T1" fmla="*/ 2147483646 h 379"/>
              <a:gd name="T2" fmla="*/ 2147483646 w 230"/>
              <a:gd name="T3" fmla="*/ 2147483646 h 379"/>
              <a:gd name="T4" fmla="*/ 2147483646 w 230"/>
              <a:gd name="T5" fmla="*/ 2147483646 h 379"/>
              <a:gd name="T6" fmla="*/ 2147483646 w 230"/>
              <a:gd name="T7" fmla="*/ 2147483646 h 379"/>
              <a:gd name="T8" fmla="*/ 2147483646 w 230"/>
              <a:gd name="T9" fmla="*/ 2147483646 h 379"/>
              <a:gd name="T10" fmla="*/ 2147483646 w 230"/>
              <a:gd name="T11" fmla="*/ 2147483646 h 379"/>
              <a:gd name="T12" fmla="*/ 0 w 230"/>
              <a:gd name="T13" fmla="*/ 2147483646 h 3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"/>
              <a:gd name="T22" fmla="*/ 0 h 379"/>
              <a:gd name="T23" fmla="*/ 230 w 230"/>
              <a:gd name="T24" fmla="*/ 379 h 3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" h="379">
                <a:moveTo>
                  <a:pt x="197" y="379"/>
                </a:moveTo>
                <a:cubicBezTo>
                  <a:pt x="213" y="302"/>
                  <a:pt x="230" y="226"/>
                  <a:pt x="227" y="167"/>
                </a:cubicBezTo>
                <a:cubicBezTo>
                  <a:pt x="224" y="108"/>
                  <a:pt x="207" y="46"/>
                  <a:pt x="181" y="23"/>
                </a:cubicBezTo>
                <a:cubicBezTo>
                  <a:pt x="155" y="0"/>
                  <a:pt x="94" y="11"/>
                  <a:pt x="68" y="30"/>
                </a:cubicBezTo>
                <a:cubicBezTo>
                  <a:pt x="42" y="49"/>
                  <a:pt x="32" y="94"/>
                  <a:pt x="22" y="136"/>
                </a:cubicBezTo>
                <a:cubicBezTo>
                  <a:pt x="12" y="178"/>
                  <a:pt x="11" y="246"/>
                  <a:pt x="7" y="280"/>
                </a:cubicBezTo>
                <a:cubicBezTo>
                  <a:pt x="3" y="314"/>
                  <a:pt x="1" y="327"/>
                  <a:pt x="0" y="34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345057" y="4521201"/>
            <a:ext cx="11568022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LL Imbalance: </a:t>
            </a:r>
            <a:r>
              <a:rPr lang="en-US" sz="2800" kern="0" dirty="0">
                <a:solidFill>
                  <a:srgbClr val="000000"/>
                </a:solidFill>
              </a:rPr>
              <a:t>We have inserted into the </a:t>
            </a:r>
            <a:r>
              <a:rPr lang="en-US" sz="2800" kern="0" dirty="0">
                <a:solidFill>
                  <a:schemeClr val="accent6"/>
                </a:solidFill>
              </a:rPr>
              <a:t>left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subtree</a:t>
            </a:r>
            <a:r>
              <a:rPr lang="en-US" sz="2800" kern="0" dirty="0">
                <a:solidFill>
                  <a:srgbClr val="000000"/>
                </a:solidFill>
              </a:rPr>
              <a:t> of the </a:t>
            </a:r>
            <a:r>
              <a:rPr lang="en-US" sz="2800" kern="0" dirty="0">
                <a:solidFill>
                  <a:schemeClr val="accent6"/>
                </a:solidFill>
              </a:rPr>
              <a:t>left</a:t>
            </a:r>
            <a:r>
              <a:rPr lang="en-US" sz="2800" kern="0" dirty="0">
                <a:solidFill>
                  <a:srgbClr val="000000"/>
                </a:solidFill>
              </a:rPr>
              <a:t> child of </a:t>
            </a:r>
            <a:r>
              <a:rPr lang="en-US" sz="2800" kern="0" dirty="0">
                <a:solidFill>
                  <a:srgbClr val="C00000"/>
                </a:solidFill>
              </a:rPr>
              <a:t>P</a:t>
            </a:r>
            <a:r>
              <a:rPr lang="en-US" sz="2800" kern="0" dirty="0">
                <a:solidFill>
                  <a:srgbClr val="000000"/>
                </a:solidFill>
              </a:rPr>
              <a:t> (into </a:t>
            </a:r>
            <a:r>
              <a:rPr lang="en-US" sz="2800" kern="0" dirty="0" err="1">
                <a:solidFill>
                  <a:srgbClr val="000000"/>
                </a:solidFill>
              </a:rPr>
              <a:t>subtree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>
                <a:solidFill>
                  <a:srgbClr val="C00000"/>
                </a:solidFill>
              </a:rPr>
              <a:t>A</a:t>
            </a:r>
            <a:r>
              <a:rPr lang="en-US" sz="2800" kern="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 is 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  <a:endParaRPr lang="en-US" sz="2400" kern="0" dirty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L is </a:t>
            </a:r>
            <a:r>
              <a:rPr lang="en-US" sz="2400" kern="0" dirty="0">
                <a:solidFill>
                  <a:srgbClr val="C00000"/>
                </a:solidFill>
              </a:rPr>
              <a:t>0 or 1</a:t>
            </a:r>
            <a:endParaRPr lang="en-US" sz="2400" kern="0" dirty="0">
              <a:solidFill>
                <a:srgbClr val="00B05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Correction: </a:t>
            </a:r>
            <a:r>
              <a:rPr lang="en-US" sz="2800" kern="0" dirty="0"/>
              <a:t>Single rotation to the </a:t>
            </a:r>
            <a:r>
              <a:rPr lang="en-US" sz="2800" kern="0" dirty="0">
                <a:solidFill>
                  <a:schemeClr val="accent6"/>
                </a:solidFill>
              </a:rPr>
              <a:t>right</a:t>
            </a:r>
            <a:r>
              <a:rPr lang="en-US" sz="2800" kern="0" dirty="0"/>
              <a:t> around P</a:t>
            </a:r>
          </a:p>
        </p:txBody>
      </p:sp>
      <p:sp>
        <p:nvSpPr>
          <p:cNvPr id="16403" name="Text Box 35"/>
          <p:cNvSpPr txBox="1">
            <a:spLocks noChangeArrowheads="1"/>
          </p:cNvSpPr>
          <p:nvPr/>
        </p:nvSpPr>
        <p:spPr bwMode="auto">
          <a:xfrm>
            <a:off x="3544889" y="14684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04" name="Text Box 35"/>
          <p:cNvSpPr txBox="1">
            <a:spLocks noChangeArrowheads="1"/>
          </p:cNvSpPr>
          <p:nvPr/>
        </p:nvSpPr>
        <p:spPr bwMode="auto">
          <a:xfrm>
            <a:off x="2205039" y="2138364"/>
            <a:ext cx="74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</a:rPr>
              <a:t>0 or 1</a:t>
            </a:r>
          </a:p>
        </p:txBody>
      </p:sp>
      <p:sp>
        <p:nvSpPr>
          <p:cNvPr id="126" name="Text Box 57"/>
          <p:cNvSpPr txBox="1">
            <a:spLocks noChangeArrowheads="1"/>
          </p:cNvSpPr>
          <p:nvPr/>
        </p:nvSpPr>
        <p:spPr bwMode="auto">
          <a:xfrm>
            <a:off x="2778125" y="3776663"/>
            <a:ext cx="2374900" cy="3683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Tree after insertion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6713539" y="889001"/>
            <a:ext cx="3081337" cy="3578225"/>
            <a:chOff x="5189538" y="889000"/>
            <a:chExt cx="3081337" cy="3578225"/>
          </a:xfrm>
        </p:grpSpPr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5922963" y="1384300"/>
              <a:ext cx="371475" cy="384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L</a:t>
              </a:r>
            </a:p>
          </p:txBody>
        </p:sp>
        <p:sp>
          <p:nvSpPr>
            <p:cNvPr id="90" name="Oval 27"/>
            <p:cNvSpPr>
              <a:spLocks noChangeArrowheads="1"/>
            </p:cNvSpPr>
            <p:nvPr/>
          </p:nvSpPr>
          <p:spPr bwMode="auto">
            <a:xfrm>
              <a:off x="7048500" y="2709863"/>
              <a:ext cx="371475" cy="38417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7391400" y="3040063"/>
              <a:ext cx="374650" cy="295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413" name="Group 100"/>
            <p:cNvGrpSpPr>
              <a:grpSpLocks/>
            </p:cNvGrpSpPr>
            <p:nvPr/>
          </p:nvGrpSpPr>
          <p:grpSpPr bwMode="auto">
            <a:xfrm>
              <a:off x="6465888" y="3322639"/>
              <a:ext cx="682625" cy="740807"/>
              <a:chOff x="2614412" y="2807592"/>
              <a:chExt cx="824248" cy="1105723"/>
            </a:xfrm>
          </p:grpSpPr>
          <p:sp>
            <p:nvSpPr>
              <p:cNvPr id="102" name="Isosceles Triangle 101"/>
              <p:cNvSpPr/>
              <p:nvPr/>
            </p:nvSpPr>
            <p:spPr bwMode="auto">
              <a:xfrm>
                <a:off x="2614412" y="2807592"/>
                <a:ext cx="824248" cy="1094705"/>
              </a:xfrm>
              <a:prstGeom prst="triangle">
                <a:avLst/>
              </a:prstGeom>
              <a:solidFill>
                <a:srgbClr val="CC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884688" y="3362053"/>
                <a:ext cx="391374" cy="5512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</a:t>
                </a:r>
              </a:p>
            </p:txBody>
          </p:sp>
        </p:grpSp>
        <p:grpSp>
          <p:nvGrpSpPr>
            <p:cNvPr id="16414" name="Group 103"/>
            <p:cNvGrpSpPr>
              <a:grpSpLocks/>
            </p:cNvGrpSpPr>
            <p:nvPr/>
          </p:nvGrpSpPr>
          <p:grpSpPr bwMode="auto">
            <a:xfrm>
              <a:off x="7431088" y="3322638"/>
              <a:ext cx="682625" cy="766207"/>
              <a:chOff x="3580328" y="2807592"/>
              <a:chExt cx="824248" cy="1143635"/>
            </a:xfrm>
          </p:grpSpPr>
          <p:sp>
            <p:nvSpPr>
              <p:cNvPr id="105" name="Isosceles Triangle 104"/>
              <p:cNvSpPr/>
              <p:nvPr/>
            </p:nvSpPr>
            <p:spPr bwMode="auto">
              <a:xfrm>
                <a:off x="3580328" y="2807592"/>
                <a:ext cx="824248" cy="1094705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864023" y="3399965"/>
                <a:ext cx="424278" cy="5512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D</a:t>
                </a:r>
              </a:p>
            </p:txBody>
          </p:sp>
        </p:grpSp>
        <p:sp>
          <p:nvSpPr>
            <p:cNvPr id="16415" name="Freeform 107"/>
            <p:cNvSpPr>
              <a:spLocks noChangeArrowheads="1"/>
            </p:cNvSpPr>
            <p:nvPr/>
          </p:nvSpPr>
          <p:spPr bwMode="auto">
            <a:xfrm>
              <a:off x="5976938" y="889000"/>
              <a:ext cx="153987" cy="493713"/>
            </a:xfrm>
            <a:custGeom>
              <a:avLst/>
              <a:gdLst>
                <a:gd name="T0" fmla="*/ 222432 w 139800"/>
                <a:gd name="T1" fmla="*/ 0 h 661585"/>
                <a:gd name="T2" fmla="*/ 96832 w 139800"/>
                <a:gd name="T3" fmla="*/ 1662 h 661585"/>
                <a:gd name="T4" fmla="*/ 21474 w 139800"/>
                <a:gd name="T5" fmla="*/ 4984 h 661585"/>
                <a:gd name="T6" fmla="*/ 121955 w 139800"/>
                <a:gd name="T7" fmla="*/ 14953 h 661585"/>
                <a:gd name="T8" fmla="*/ 197313 w 139800"/>
                <a:gd name="T9" fmla="*/ 24923 h 661585"/>
                <a:gd name="T10" fmla="*/ 172191 w 139800"/>
                <a:gd name="T11" fmla="*/ 29906 h 661585"/>
                <a:gd name="T12" fmla="*/ 147071 w 139800"/>
                <a:gd name="T13" fmla="*/ 41537 h 661585"/>
                <a:gd name="T14" fmla="*/ 222432 w 139800"/>
                <a:gd name="T15" fmla="*/ 46521 h 661585"/>
                <a:gd name="T16" fmla="*/ 247551 w 139800"/>
                <a:gd name="T17" fmla="*/ 51505 h 661585"/>
                <a:gd name="T18" fmla="*/ 197313 w 139800"/>
                <a:gd name="T19" fmla="*/ 56489 h 661585"/>
                <a:gd name="T20" fmla="*/ 247551 w 139800"/>
                <a:gd name="T21" fmla="*/ 61474 h 661585"/>
                <a:gd name="T22" fmla="*/ 222432 w 139800"/>
                <a:gd name="T23" fmla="*/ 66459 h 661585"/>
                <a:gd name="T24" fmla="*/ 172191 w 139800"/>
                <a:gd name="T25" fmla="*/ 71443 h 661585"/>
                <a:gd name="T26" fmla="*/ 147071 w 139800"/>
                <a:gd name="T27" fmla="*/ 81412 h 661585"/>
                <a:gd name="T28" fmla="*/ 272670 w 139800"/>
                <a:gd name="T29" fmla="*/ 84735 h 6615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800"/>
                <a:gd name="T46" fmla="*/ 0 h 661585"/>
                <a:gd name="T47" fmla="*/ 139800 w 139800"/>
                <a:gd name="T48" fmla="*/ 661585 h 6615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800" h="661585">
                  <a:moveTo>
                    <a:pt x="114042" y="0"/>
                  </a:moveTo>
                  <a:cubicBezTo>
                    <a:pt x="92577" y="4293"/>
                    <a:pt x="70143" y="5192"/>
                    <a:pt x="49647" y="12878"/>
                  </a:cubicBezTo>
                  <a:cubicBezTo>
                    <a:pt x="35154" y="18313"/>
                    <a:pt x="16759" y="24265"/>
                    <a:pt x="11011" y="38636"/>
                  </a:cubicBezTo>
                  <a:cubicBezTo>
                    <a:pt x="0" y="66163"/>
                    <a:pt x="54068" y="105759"/>
                    <a:pt x="62526" y="115909"/>
                  </a:cubicBezTo>
                  <a:cubicBezTo>
                    <a:pt x="90266" y="149198"/>
                    <a:pt x="88255" y="154459"/>
                    <a:pt x="101163" y="193183"/>
                  </a:cubicBezTo>
                  <a:cubicBezTo>
                    <a:pt x="96870" y="206062"/>
                    <a:pt x="94355" y="219677"/>
                    <a:pt x="88284" y="231819"/>
                  </a:cubicBezTo>
                  <a:cubicBezTo>
                    <a:pt x="66178" y="276030"/>
                    <a:pt x="43368" y="265907"/>
                    <a:pt x="75405" y="321971"/>
                  </a:cubicBezTo>
                  <a:cubicBezTo>
                    <a:pt x="84442" y="337785"/>
                    <a:pt x="101163" y="347729"/>
                    <a:pt x="114042" y="360608"/>
                  </a:cubicBezTo>
                  <a:cubicBezTo>
                    <a:pt x="118335" y="373487"/>
                    <a:pt x="129153" y="385854"/>
                    <a:pt x="126921" y="399245"/>
                  </a:cubicBezTo>
                  <a:cubicBezTo>
                    <a:pt x="124376" y="414513"/>
                    <a:pt x="101163" y="422403"/>
                    <a:pt x="101163" y="437881"/>
                  </a:cubicBezTo>
                  <a:cubicBezTo>
                    <a:pt x="101163" y="453360"/>
                    <a:pt x="118335" y="463639"/>
                    <a:pt x="126921" y="476518"/>
                  </a:cubicBezTo>
                  <a:cubicBezTo>
                    <a:pt x="122628" y="489397"/>
                    <a:pt x="120113" y="503012"/>
                    <a:pt x="114042" y="515154"/>
                  </a:cubicBezTo>
                  <a:cubicBezTo>
                    <a:pt x="107120" y="528998"/>
                    <a:pt x="93179" y="539107"/>
                    <a:pt x="88284" y="553791"/>
                  </a:cubicBezTo>
                  <a:cubicBezTo>
                    <a:pt x="80026" y="578564"/>
                    <a:pt x="79698" y="605306"/>
                    <a:pt x="75405" y="631064"/>
                  </a:cubicBezTo>
                  <a:cubicBezTo>
                    <a:pt x="121186" y="661585"/>
                    <a:pt x="98563" y="656822"/>
                    <a:pt x="139800" y="656822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H="1">
              <a:off x="6799263" y="3013075"/>
              <a:ext cx="309562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417" name="Group 110"/>
            <p:cNvGrpSpPr>
              <a:grpSpLocks/>
            </p:cNvGrpSpPr>
            <p:nvPr/>
          </p:nvGrpSpPr>
          <p:grpSpPr bwMode="auto">
            <a:xfrm>
              <a:off x="5189538" y="2009775"/>
              <a:ext cx="682625" cy="733425"/>
              <a:chOff x="515156" y="2781834"/>
              <a:chExt cx="824248" cy="1094705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>
                <a:off x="515156" y="2781834"/>
                <a:ext cx="824248" cy="1094705"/>
              </a:xfrm>
              <a:prstGeom prst="triangle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72015" y="3310231"/>
                <a:ext cx="426215" cy="5512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</a:t>
                </a:r>
              </a:p>
            </p:txBody>
          </p:sp>
        </p:grpSp>
        <p:sp>
          <p:nvSpPr>
            <p:cNvPr id="114" name="Line 32"/>
            <p:cNvSpPr>
              <a:spLocks noChangeShapeType="1"/>
            </p:cNvSpPr>
            <p:nvPr/>
          </p:nvSpPr>
          <p:spPr bwMode="auto">
            <a:xfrm flipH="1">
              <a:off x="5551488" y="1712913"/>
              <a:ext cx="450850" cy="309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6438900" y="1976438"/>
              <a:ext cx="371475" cy="3841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6237288" y="1711325"/>
              <a:ext cx="292100" cy="31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421" name="Group 116"/>
            <p:cNvGrpSpPr>
              <a:grpSpLocks/>
            </p:cNvGrpSpPr>
            <p:nvPr/>
          </p:nvGrpSpPr>
          <p:grpSpPr bwMode="auto">
            <a:xfrm>
              <a:off x="5834063" y="2717800"/>
              <a:ext cx="682625" cy="733425"/>
              <a:chOff x="1596982" y="2781834"/>
              <a:chExt cx="824248" cy="1094705"/>
            </a:xfrm>
          </p:grpSpPr>
          <p:sp>
            <p:nvSpPr>
              <p:cNvPr id="118" name="Isosceles Triangle 117"/>
              <p:cNvSpPr/>
              <p:nvPr/>
            </p:nvSpPr>
            <p:spPr bwMode="auto">
              <a:xfrm>
                <a:off x="1596982" y="2781834"/>
                <a:ext cx="824248" cy="1094705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802085" y="3322078"/>
                <a:ext cx="399117" cy="5512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</a:t>
                </a:r>
              </a:p>
            </p:txBody>
          </p:sp>
        </p:grpSp>
        <p:sp>
          <p:nvSpPr>
            <p:cNvPr id="120" name="Line 29"/>
            <p:cNvSpPr>
              <a:spLocks noChangeShapeType="1"/>
            </p:cNvSpPr>
            <p:nvPr/>
          </p:nvSpPr>
          <p:spPr bwMode="auto">
            <a:xfrm flipH="1">
              <a:off x="6181725" y="2344738"/>
              <a:ext cx="360363" cy="423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Line 30"/>
            <p:cNvSpPr>
              <a:spLocks noChangeShapeType="1"/>
            </p:cNvSpPr>
            <p:nvPr/>
          </p:nvSpPr>
          <p:spPr bwMode="auto">
            <a:xfrm>
              <a:off x="6773863" y="2279650"/>
              <a:ext cx="374650" cy="450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Text Box 57"/>
            <p:cNvSpPr txBox="1">
              <a:spLocks noChangeArrowheads="1"/>
            </p:cNvSpPr>
            <p:nvPr/>
          </p:nvSpPr>
          <p:spPr bwMode="auto">
            <a:xfrm>
              <a:off x="5400675" y="4097338"/>
              <a:ext cx="2870200" cy="36988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Tree after LL correction</a:t>
              </a: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5103814" y="1212851"/>
            <a:ext cx="1533525" cy="384175"/>
            <a:chOff x="3579813" y="1212984"/>
            <a:chExt cx="1533525" cy="384041"/>
          </a:xfrm>
        </p:grpSpPr>
        <p:cxnSp>
          <p:nvCxnSpPr>
            <p:cNvPr id="16408" name="Straight Arrow Connector 45"/>
            <p:cNvCxnSpPr>
              <a:cxnSpLocks noChangeShapeType="1"/>
            </p:cNvCxnSpPr>
            <p:nvPr/>
          </p:nvCxnSpPr>
          <p:spPr bwMode="auto">
            <a:xfrm flipV="1">
              <a:off x="3579813" y="1571625"/>
              <a:ext cx="1533525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3854450" y="1212984"/>
              <a:ext cx="914400" cy="36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412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LL</a:t>
            </a:r>
            <a:r>
              <a:rPr lang="en-US" altLang="en-US" sz="3600" dirty="0"/>
              <a:t> Imbalance Correction Example (1)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2708276" y="161448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3021013" y="1943100"/>
            <a:ext cx="21590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2205039" y="22336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3068639" y="22717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1793876" y="292893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2516189" y="1957388"/>
            <a:ext cx="269875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H="1">
            <a:off x="2038351" y="2600326"/>
            <a:ext cx="271463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17418" name="Text Box 35"/>
          <p:cNvSpPr txBox="1">
            <a:spLocks noChangeArrowheads="1"/>
          </p:cNvSpPr>
          <p:nvPr/>
        </p:nvSpPr>
        <p:spPr bwMode="auto">
          <a:xfrm>
            <a:off x="2476500" y="14938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19" name="Text Box 35"/>
          <p:cNvSpPr txBox="1">
            <a:spLocks noChangeArrowheads="1"/>
          </p:cNvSpPr>
          <p:nvPr/>
        </p:nvSpPr>
        <p:spPr bwMode="auto">
          <a:xfrm>
            <a:off x="1922463" y="22542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20" name="Text Box 35"/>
          <p:cNvSpPr txBox="1">
            <a:spLocks noChangeArrowheads="1"/>
          </p:cNvSpPr>
          <p:nvPr/>
        </p:nvSpPr>
        <p:spPr bwMode="auto">
          <a:xfrm>
            <a:off x="1562100" y="29749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21" name="Text Box 35"/>
          <p:cNvSpPr txBox="1">
            <a:spLocks noChangeArrowheads="1"/>
          </p:cNvSpPr>
          <p:nvPr/>
        </p:nvSpPr>
        <p:spPr bwMode="auto">
          <a:xfrm>
            <a:off x="3429000" y="2305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690689" y="3467100"/>
            <a:ext cx="1906587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Initial </a:t>
            </a:r>
            <a:r>
              <a:rPr lang="en-US" dirty="0" err="1"/>
              <a:t>AVLTree</a:t>
            </a:r>
            <a:endParaRPr lang="en-US" dirty="0"/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571876" y="1431926"/>
            <a:ext cx="1236663" cy="384175"/>
            <a:chOff x="2614613" y="1431925"/>
            <a:chExt cx="1236662" cy="384175"/>
          </a:xfrm>
        </p:grpSpPr>
        <p:cxnSp>
          <p:nvCxnSpPr>
            <p:cNvPr id="17483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614613" y="1803400"/>
              <a:ext cx="1236662" cy="12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2632076" y="1431925"/>
              <a:ext cx="1200149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Insert(2)</a:t>
              </a: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5819776" y="5461001"/>
            <a:ext cx="3349625" cy="11779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rgbClr val="C00000"/>
                </a:solidFill>
              </a:rPr>
              <a:t>LL Imbalance:</a:t>
            </a:r>
            <a:endParaRPr lang="en-US" sz="24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bf</a:t>
            </a:r>
            <a:r>
              <a:rPr lang="en-US" sz="2000" kern="0" dirty="0"/>
              <a:t> of P(4) is </a:t>
            </a:r>
            <a:r>
              <a:rPr lang="en-US" sz="20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bf</a:t>
            </a:r>
            <a:r>
              <a:rPr lang="en-US" sz="2000" kern="0" dirty="0"/>
              <a:t> of L(3) is </a:t>
            </a:r>
            <a:r>
              <a:rPr lang="en-US" sz="2000" kern="0" dirty="0">
                <a:solidFill>
                  <a:srgbClr val="C00000"/>
                </a:solidFill>
              </a:rPr>
              <a:t>0 or 1</a:t>
            </a:r>
          </a:p>
        </p:txBody>
      </p:sp>
      <p:sp>
        <p:nvSpPr>
          <p:cNvPr id="79" name="Freeform 99"/>
          <p:cNvSpPr>
            <a:spLocks noChangeArrowheads="1"/>
          </p:cNvSpPr>
          <p:nvPr/>
        </p:nvSpPr>
        <p:spPr bwMode="auto">
          <a:xfrm>
            <a:off x="7004051" y="2763838"/>
            <a:ext cx="252413" cy="481012"/>
          </a:xfrm>
          <a:custGeom>
            <a:avLst/>
            <a:gdLst>
              <a:gd name="T0" fmla="*/ 25404 w 242552"/>
              <a:gd name="T1" fmla="*/ 951413 h 429296"/>
              <a:gd name="T2" fmla="*/ 25404 w 242552"/>
              <a:gd name="T3" fmla="*/ 808702 h 429296"/>
              <a:gd name="T4" fmla="*/ 25404 w 242552"/>
              <a:gd name="T5" fmla="*/ 323480 h 429296"/>
              <a:gd name="T6" fmla="*/ 177834 w 242552"/>
              <a:gd name="T7" fmla="*/ 9514 h 429296"/>
              <a:gd name="T8" fmla="*/ 279453 w 242552"/>
              <a:gd name="T9" fmla="*/ 380564 h 429296"/>
              <a:gd name="T10" fmla="*/ 313326 w 242552"/>
              <a:gd name="T11" fmla="*/ 837241 h 429296"/>
              <a:gd name="T12" fmla="*/ 313326 w 242552"/>
              <a:gd name="T13" fmla="*/ 922872 h 429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2552"/>
              <a:gd name="T22" fmla="*/ 0 h 429296"/>
              <a:gd name="T23" fmla="*/ 242552 w 242552"/>
              <a:gd name="T24" fmla="*/ 429296 h 429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2552" h="429296">
                <a:moveTo>
                  <a:pt x="19318" y="429296"/>
                </a:moveTo>
                <a:lnTo>
                  <a:pt x="19318" y="364902"/>
                </a:lnTo>
                <a:cubicBezTo>
                  <a:pt x="19318" y="317680"/>
                  <a:pt x="0" y="206063"/>
                  <a:pt x="19318" y="145961"/>
                </a:cubicBezTo>
                <a:cubicBezTo>
                  <a:pt x="38636" y="85860"/>
                  <a:pt x="103031" y="0"/>
                  <a:pt x="135228" y="4293"/>
                </a:cubicBezTo>
                <a:cubicBezTo>
                  <a:pt x="167425" y="8586"/>
                  <a:pt x="195329" y="109470"/>
                  <a:pt x="212501" y="171718"/>
                </a:cubicBezTo>
                <a:cubicBezTo>
                  <a:pt x="229673" y="233966"/>
                  <a:pt x="233966" y="336997"/>
                  <a:pt x="238259" y="377780"/>
                </a:cubicBezTo>
                <a:cubicBezTo>
                  <a:pt x="242552" y="418563"/>
                  <a:pt x="240405" y="417490"/>
                  <a:pt x="238259" y="416417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3713163" y="1493838"/>
            <a:ext cx="2540000" cy="3224431"/>
            <a:chOff x="2794000" y="1493838"/>
            <a:chExt cx="2540000" cy="3224650"/>
          </a:xfrm>
        </p:grpSpPr>
        <p:sp>
          <p:nvSpPr>
            <p:cNvPr id="59" name="Oval 24"/>
            <p:cNvSpPr>
              <a:spLocks noChangeArrowheads="1"/>
            </p:cNvSpPr>
            <p:nvPr/>
          </p:nvSpPr>
          <p:spPr bwMode="auto">
            <a:xfrm>
              <a:off x="4378325" y="1616083"/>
              <a:ext cx="371475" cy="3842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4691062" y="1943131"/>
              <a:ext cx="215900" cy="3365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3876675" y="2233663"/>
              <a:ext cx="371475" cy="384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73" name="Oval 24"/>
            <p:cNvSpPr>
              <a:spLocks noChangeArrowheads="1"/>
            </p:cNvSpPr>
            <p:nvPr/>
          </p:nvSpPr>
          <p:spPr bwMode="auto">
            <a:xfrm>
              <a:off x="4738687" y="2273353"/>
              <a:ext cx="371475" cy="38420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75" name="Oval 24"/>
            <p:cNvSpPr>
              <a:spLocks noChangeArrowheads="1"/>
            </p:cNvSpPr>
            <p:nvPr/>
          </p:nvSpPr>
          <p:spPr bwMode="auto">
            <a:xfrm>
              <a:off x="3463925" y="2929035"/>
              <a:ext cx="371475" cy="384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H="1">
              <a:off x="4186237" y="1957419"/>
              <a:ext cx="269875" cy="3349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78" name="Line 32"/>
            <p:cNvSpPr>
              <a:spLocks noChangeShapeType="1"/>
            </p:cNvSpPr>
            <p:nvPr/>
          </p:nvSpPr>
          <p:spPr bwMode="auto">
            <a:xfrm flipH="1">
              <a:off x="3708400" y="2601988"/>
              <a:ext cx="271462" cy="3349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7475" name="Text Box 35"/>
            <p:cNvSpPr txBox="1">
              <a:spLocks noChangeArrowheads="1"/>
            </p:cNvSpPr>
            <p:nvPr/>
          </p:nvSpPr>
          <p:spPr bwMode="auto">
            <a:xfrm>
              <a:off x="4146550" y="149383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76" name="Text Box 35"/>
            <p:cNvSpPr txBox="1">
              <a:spLocks noChangeArrowheads="1"/>
            </p:cNvSpPr>
            <p:nvPr/>
          </p:nvSpPr>
          <p:spPr bwMode="auto">
            <a:xfrm>
              <a:off x="3232150" y="29749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77" name="Text Box 35"/>
            <p:cNvSpPr txBox="1">
              <a:spLocks noChangeArrowheads="1"/>
            </p:cNvSpPr>
            <p:nvPr/>
          </p:nvSpPr>
          <p:spPr bwMode="auto">
            <a:xfrm>
              <a:off x="5048250" y="23050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Text Box 57"/>
            <p:cNvSpPr txBox="1">
              <a:spLocks noChangeArrowheads="1"/>
            </p:cNvSpPr>
            <p:nvPr/>
          </p:nvSpPr>
          <p:spPr bwMode="auto">
            <a:xfrm>
              <a:off x="3083254" y="4072113"/>
              <a:ext cx="2032929" cy="64637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Tree right after </a:t>
              </a:r>
            </a:p>
            <a:p>
              <a:pPr algn="ctr">
                <a:defRPr/>
              </a:pPr>
              <a:r>
                <a:rPr lang="en-US" dirty="0"/>
                <a:t>insertion of 2</a:t>
              </a:r>
            </a:p>
          </p:txBody>
        </p:sp>
        <p:sp>
          <p:nvSpPr>
            <p:cNvPr id="89" name="Oval 24"/>
            <p:cNvSpPr>
              <a:spLocks noChangeArrowheads="1"/>
            </p:cNvSpPr>
            <p:nvPr/>
          </p:nvSpPr>
          <p:spPr bwMode="auto">
            <a:xfrm>
              <a:off x="3013075" y="3611707"/>
              <a:ext cx="371475" cy="3842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 flipH="1">
              <a:off x="3297237" y="3297360"/>
              <a:ext cx="219075" cy="3476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7481" name="Text Box 35"/>
            <p:cNvSpPr txBox="1">
              <a:spLocks noChangeArrowheads="1"/>
            </p:cNvSpPr>
            <p:nvPr/>
          </p:nvSpPr>
          <p:spPr bwMode="auto">
            <a:xfrm>
              <a:off x="2794000" y="364490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82" name="Text Box 35"/>
            <p:cNvSpPr txBox="1">
              <a:spLocks noChangeArrowheads="1"/>
            </p:cNvSpPr>
            <p:nvPr/>
          </p:nvSpPr>
          <p:spPr bwMode="auto">
            <a:xfrm>
              <a:off x="3618427" y="224190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116264" y="4868863"/>
            <a:ext cx="2471737" cy="101600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Now, backup the tree updating balance factors</a:t>
            </a: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6057900" y="1482726"/>
            <a:ext cx="977900" cy="384175"/>
            <a:chOff x="2614613" y="1431925"/>
            <a:chExt cx="1236662" cy="384175"/>
          </a:xfrm>
        </p:grpSpPr>
        <p:cxnSp>
          <p:nvCxnSpPr>
            <p:cNvPr id="17466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614613" y="1803400"/>
              <a:ext cx="1236662" cy="12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 Box 57"/>
            <p:cNvSpPr txBox="1">
              <a:spLocks noChangeArrowheads="1"/>
            </p:cNvSpPr>
            <p:nvPr/>
          </p:nvSpPr>
          <p:spPr bwMode="auto">
            <a:xfrm>
              <a:off x="2632682" y="1431925"/>
              <a:ext cx="11964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Backup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299201" y="4700589"/>
            <a:ext cx="2473325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Classify the type of imbalance</a:t>
            </a:r>
          </a:p>
        </p:txBody>
      </p: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5840413" y="1506539"/>
            <a:ext cx="2578100" cy="2992656"/>
            <a:chOff x="4315957" y="1506717"/>
            <a:chExt cx="2578637" cy="2992457"/>
          </a:xfrm>
        </p:grpSpPr>
        <p:sp>
          <p:nvSpPr>
            <p:cNvPr id="72" name="Text Box 57"/>
            <p:cNvSpPr txBox="1">
              <a:spLocks noChangeArrowheads="1"/>
            </p:cNvSpPr>
            <p:nvPr/>
          </p:nvSpPr>
          <p:spPr bwMode="auto">
            <a:xfrm>
              <a:off x="5244465" y="3852886"/>
              <a:ext cx="1521887" cy="6462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Identified 4</a:t>
              </a:r>
            </a:p>
            <a:p>
              <a:pPr algn="ctr">
                <a:defRPr/>
              </a:pPr>
              <a:r>
                <a:rPr lang="en-US" dirty="0"/>
                <a:t> as the pivot</a:t>
              </a:r>
            </a:p>
          </p:txBody>
        </p:sp>
        <p:sp>
          <p:nvSpPr>
            <p:cNvPr id="52" name="Oval 24"/>
            <p:cNvSpPr>
              <a:spLocks noChangeArrowheads="1"/>
            </p:cNvSpPr>
            <p:nvPr/>
          </p:nvSpPr>
          <p:spPr bwMode="auto">
            <a:xfrm>
              <a:off x="5938720" y="1628946"/>
              <a:ext cx="371552" cy="3841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6251522" y="1955949"/>
              <a:ext cx="215945" cy="336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436965" y="2246443"/>
              <a:ext cx="371552" cy="3841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55" name="Oval 24"/>
            <p:cNvSpPr>
              <a:spLocks noChangeArrowheads="1"/>
            </p:cNvSpPr>
            <p:nvPr/>
          </p:nvSpPr>
          <p:spPr bwMode="auto">
            <a:xfrm>
              <a:off x="6299157" y="2286127"/>
              <a:ext cx="371552" cy="38414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56" name="Oval 24"/>
            <p:cNvSpPr>
              <a:spLocks noChangeArrowheads="1"/>
            </p:cNvSpPr>
            <p:nvPr/>
          </p:nvSpPr>
          <p:spPr bwMode="auto">
            <a:xfrm>
              <a:off x="5024129" y="2941722"/>
              <a:ext cx="371552" cy="3841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57" name="Line 32"/>
            <p:cNvSpPr>
              <a:spLocks noChangeShapeType="1"/>
            </p:cNvSpPr>
            <p:nvPr/>
          </p:nvSpPr>
          <p:spPr bwMode="auto">
            <a:xfrm flipH="1">
              <a:off x="5746592" y="1970236"/>
              <a:ext cx="269931" cy="3349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 flipH="1">
              <a:off x="5268655" y="2614718"/>
              <a:ext cx="271519" cy="3349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7458" name="Text Box 35"/>
            <p:cNvSpPr txBox="1">
              <a:spLocks noChangeArrowheads="1"/>
            </p:cNvSpPr>
            <p:nvPr/>
          </p:nvSpPr>
          <p:spPr bwMode="auto">
            <a:xfrm>
              <a:off x="5707144" y="1506717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59" name="Text Box 35"/>
            <p:cNvSpPr txBox="1">
              <a:spLocks noChangeArrowheads="1"/>
            </p:cNvSpPr>
            <p:nvPr/>
          </p:nvSpPr>
          <p:spPr bwMode="auto">
            <a:xfrm>
              <a:off x="5178507" y="2163942"/>
              <a:ext cx="338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60" name="Text Box 35"/>
            <p:cNvSpPr txBox="1">
              <a:spLocks noChangeArrowheads="1"/>
            </p:cNvSpPr>
            <p:nvPr/>
          </p:nvSpPr>
          <p:spPr bwMode="auto">
            <a:xfrm>
              <a:off x="4792744" y="2987854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61" name="Text Box 35"/>
            <p:cNvSpPr txBox="1">
              <a:spLocks noChangeArrowheads="1"/>
            </p:cNvSpPr>
            <p:nvPr/>
          </p:nvSpPr>
          <p:spPr bwMode="auto">
            <a:xfrm>
              <a:off x="6608844" y="2317929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4" name="Oval 24"/>
            <p:cNvSpPr>
              <a:spLocks noChangeArrowheads="1"/>
            </p:cNvSpPr>
            <p:nvPr/>
          </p:nvSpPr>
          <p:spPr bwMode="auto">
            <a:xfrm>
              <a:off x="4573186" y="3624301"/>
              <a:ext cx="371552" cy="3841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H="1">
              <a:off x="4857407" y="3309997"/>
              <a:ext cx="219121" cy="3476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7464" name="Text Box 35"/>
            <p:cNvSpPr txBox="1">
              <a:spLocks noChangeArrowheads="1"/>
            </p:cNvSpPr>
            <p:nvPr/>
          </p:nvSpPr>
          <p:spPr bwMode="auto">
            <a:xfrm>
              <a:off x="4315957" y="367065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65" name="Text Box 35"/>
            <p:cNvSpPr txBox="1">
              <a:spLocks noChangeArrowheads="1"/>
            </p:cNvSpPr>
            <p:nvPr/>
          </p:nvSpPr>
          <p:spPr bwMode="auto">
            <a:xfrm>
              <a:off x="5889625" y="23050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8112125" y="1457326"/>
            <a:ext cx="930063" cy="369332"/>
            <a:chOff x="6588637" y="1457682"/>
            <a:chExt cx="929765" cy="368780"/>
          </a:xfrm>
        </p:grpSpPr>
        <p:cxnSp>
          <p:nvCxnSpPr>
            <p:cNvPr id="17448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6611669" y="1794642"/>
              <a:ext cx="875205" cy="2127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" name="Text Box 57"/>
            <p:cNvSpPr txBox="1">
              <a:spLocks noChangeArrowheads="1"/>
            </p:cNvSpPr>
            <p:nvPr/>
          </p:nvSpPr>
          <p:spPr bwMode="auto">
            <a:xfrm>
              <a:off x="6588637" y="1457682"/>
              <a:ext cx="929765" cy="368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8456613" y="1546226"/>
            <a:ext cx="2139950" cy="2710081"/>
            <a:chOff x="6932613" y="1546225"/>
            <a:chExt cx="2139950" cy="2709521"/>
          </a:xfrm>
        </p:grpSpPr>
        <p:sp>
          <p:nvSpPr>
            <p:cNvPr id="104" name="Oval 24"/>
            <p:cNvSpPr>
              <a:spLocks noChangeArrowheads="1"/>
            </p:cNvSpPr>
            <p:nvPr/>
          </p:nvSpPr>
          <p:spPr bwMode="auto">
            <a:xfrm>
              <a:off x="8078788" y="1666850"/>
              <a:ext cx="371475" cy="3840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8391525" y="1995395"/>
              <a:ext cx="215900" cy="3348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6" name="Oval 24"/>
            <p:cNvSpPr>
              <a:spLocks noChangeArrowheads="1"/>
            </p:cNvSpPr>
            <p:nvPr/>
          </p:nvSpPr>
          <p:spPr bwMode="auto">
            <a:xfrm>
              <a:off x="7950200" y="3019121"/>
              <a:ext cx="371475" cy="3840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8439150" y="2323939"/>
              <a:ext cx="371475" cy="3840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108" name="Oval 24"/>
            <p:cNvSpPr>
              <a:spLocks noChangeArrowheads="1"/>
            </p:cNvSpPr>
            <p:nvPr/>
          </p:nvSpPr>
          <p:spPr bwMode="auto">
            <a:xfrm>
              <a:off x="7164388" y="2981028"/>
              <a:ext cx="371475" cy="3840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H="1">
              <a:off x="7886700" y="2009679"/>
              <a:ext cx="269875" cy="334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 flipH="1">
              <a:off x="7408863" y="2652484"/>
              <a:ext cx="271462" cy="3348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7440" name="Text Box 35"/>
            <p:cNvSpPr txBox="1">
              <a:spLocks noChangeArrowheads="1"/>
            </p:cNvSpPr>
            <p:nvPr/>
          </p:nvSpPr>
          <p:spPr bwMode="auto">
            <a:xfrm>
              <a:off x="7847013" y="15462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1" name="Text Box 35"/>
            <p:cNvSpPr txBox="1">
              <a:spLocks noChangeArrowheads="1"/>
            </p:cNvSpPr>
            <p:nvPr/>
          </p:nvSpPr>
          <p:spPr bwMode="auto">
            <a:xfrm>
              <a:off x="7370763" y="2344738"/>
              <a:ext cx="2873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42" name="Text Box 35"/>
            <p:cNvSpPr txBox="1">
              <a:spLocks noChangeArrowheads="1"/>
            </p:cNvSpPr>
            <p:nvPr/>
          </p:nvSpPr>
          <p:spPr bwMode="auto">
            <a:xfrm>
              <a:off x="6932613" y="302736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8786813" y="234473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7640638" y="2374729"/>
              <a:ext cx="371475" cy="3840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7915275" y="2741366"/>
              <a:ext cx="176213" cy="271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7446" name="Text Box 35"/>
            <p:cNvSpPr txBox="1">
              <a:spLocks noChangeArrowheads="1"/>
            </p:cNvSpPr>
            <p:nvPr/>
          </p:nvSpPr>
          <p:spPr bwMode="auto">
            <a:xfrm>
              <a:off x="8310563" y="3027363"/>
              <a:ext cx="2873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" name="Text Box 57"/>
            <p:cNvSpPr txBox="1">
              <a:spLocks noChangeArrowheads="1"/>
            </p:cNvSpPr>
            <p:nvPr/>
          </p:nvSpPr>
          <p:spPr bwMode="auto">
            <a:xfrm>
              <a:off x="7091682" y="3609549"/>
              <a:ext cx="1871025" cy="64619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AVL Tree after</a:t>
              </a:r>
            </a:p>
            <a:p>
              <a:pPr algn="ctr">
                <a:defRPr/>
              </a:pPr>
              <a:r>
                <a:rPr lang="en-US" dirty="0"/>
                <a:t>LL correction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806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79" grpId="0" animBg="1"/>
      <p:bldP spid="82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LL</a:t>
            </a:r>
            <a:r>
              <a:rPr lang="en-US" altLang="en-US" sz="3600" dirty="0"/>
              <a:t> Imbalance Correction Example (2)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2746376" y="157638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3059113" y="1905000"/>
            <a:ext cx="21590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2244726" y="21955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3106739" y="22336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1831976" y="289083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2554289" y="1919288"/>
            <a:ext cx="269875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H="1">
            <a:off x="2078039" y="2562226"/>
            <a:ext cx="2698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18442" name="Text Box 35"/>
          <p:cNvSpPr txBox="1">
            <a:spLocks noChangeArrowheads="1"/>
          </p:cNvSpPr>
          <p:nvPr/>
        </p:nvSpPr>
        <p:spPr bwMode="auto">
          <a:xfrm>
            <a:off x="2514600" y="14557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3" name="Text Box 35"/>
          <p:cNvSpPr txBox="1">
            <a:spLocks noChangeArrowheads="1"/>
          </p:cNvSpPr>
          <p:nvPr/>
        </p:nvSpPr>
        <p:spPr bwMode="auto">
          <a:xfrm>
            <a:off x="1600200" y="29368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44" name="Text Box 35"/>
          <p:cNvSpPr txBox="1">
            <a:spLocks noChangeArrowheads="1"/>
          </p:cNvSpPr>
          <p:nvPr/>
        </p:nvSpPr>
        <p:spPr bwMode="auto">
          <a:xfrm>
            <a:off x="3454400" y="22669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708150" y="3438526"/>
            <a:ext cx="1150938" cy="6461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Initial </a:t>
            </a:r>
          </a:p>
          <a:p>
            <a:pPr algn="ctr">
              <a:defRPr/>
            </a:pPr>
            <a:r>
              <a:rPr lang="en-US" dirty="0" err="1"/>
              <a:t>AVLTree</a:t>
            </a:r>
            <a:endParaRPr lang="en-US" dirty="0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416299" y="1431926"/>
            <a:ext cx="1216844" cy="384175"/>
            <a:chOff x="2614613" y="1431925"/>
            <a:chExt cx="1348394" cy="384175"/>
          </a:xfrm>
        </p:grpSpPr>
        <p:cxnSp>
          <p:nvCxnSpPr>
            <p:cNvPr id="18518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614613" y="1803400"/>
              <a:ext cx="1236662" cy="12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2632204" y="1431925"/>
              <a:ext cx="13308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Insert(2)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7793038" y="1431926"/>
            <a:ext cx="1001500" cy="396875"/>
            <a:chOff x="5332413" y="1431925"/>
            <a:chExt cx="1140406" cy="396875"/>
          </a:xfrm>
        </p:grpSpPr>
        <p:cxnSp>
          <p:nvCxnSpPr>
            <p:cNvPr id="18516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5332413" y="1803400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57"/>
            <p:cNvSpPr txBox="1">
              <a:spLocks noChangeArrowheads="1"/>
            </p:cNvSpPr>
            <p:nvPr/>
          </p:nvSpPr>
          <p:spPr bwMode="auto">
            <a:xfrm>
              <a:off x="5413758" y="1431925"/>
              <a:ext cx="10590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2552701" y="287813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5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2544763" y="2536826"/>
            <a:ext cx="188912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18450" name="Text Box 35"/>
          <p:cNvSpPr txBox="1">
            <a:spLocks noChangeArrowheads="1"/>
          </p:cNvSpPr>
          <p:nvPr/>
        </p:nvSpPr>
        <p:spPr bwMode="auto">
          <a:xfrm>
            <a:off x="1998663" y="22034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51" name="Text Box 35"/>
          <p:cNvSpPr txBox="1">
            <a:spLocks noChangeArrowheads="1"/>
          </p:cNvSpPr>
          <p:nvPr/>
        </p:nvSpPr>
        <p:spPr bwMode="auto">
          <a:xfrm>
            <a:off x="2887663" y="29114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422" name="Freeform 75"/>
          <p:cNvSpPr>
            <a:spLocks noChangeArrowheads="1"/>
          </p:cNvSpPr>
          <p:nvPr/>
        </p:nvSpPr>
        <p:spPr bwMode="auto">
          <a:xfrm>
            <a:off x="7091364" y="2006600"/>
            <a:ext cx="352425" cy="387350"/>
          </a:xfrm>
          <a:custGeom>
            <a:avLst/>
            <a:gdLst>
              <a:gd name="T0" fmla="*/ 68276 w 313386"/>
              <a:gd name="T1" fmla="*/ 381591 h 388512"/>
              <a:gd name="T2" fmla="*/ 68276 w 313386"/>
              <a:gd name="T3" fmla="*/ 141251 h 388512"/>
              <a:gd name="T4" fmla="*/ 477932 w 313386"/>
              <a:gd name="T5" fmla="*/ 2110 h 388512"/>
              <a:gd name="T6" fmla="*/ 682760 w 313386"/>
              <a:gd name="T7" fmla="*/ 153901 h 388512"/>
              <a:gd name="T8" fmla="*/ 653499 w 313386"/>
              <a:gd name="T9" fmla="*/ 356293 h 388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3386"/>
              <a:gd name="T16" fmla="*/ 0 h 388512"/>
              <a:gd name="T17" fmla="*/ 313386 w 313386"/>
              <a:gd name="T18" fmla="*/ 388512 h 388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3386" h="388512">
                <a:moveTo>
                  <a:pt x="30051" y="388512"/>
                </a:moveTo>
                <a:cubicBezTo>
                  <a:pt x="15025" y="298359"/>
                  <a:pt x="0" y="208207"/>
                  <a:pt x="30051" y="143813"/>
                </a:cubicBezTo>
                <a:cubicBezTo>
                  <a:pt x="60102" y="79419"/>
                  <a:pt x="165279" y="0"/>
                  <a:pt x="210355" y="2146"/>
                </a:cubicBezTo>
                <a:cubicBezTo>
                  <a:pt x="255431" y="4293"/>
                  <a:pt x="287628" y="96591"/>
                  <a:pt x="300507" y="156692"/>
                </a:cubicBezTo>
                <a:cubicBezTo>
                  <a:pt x="313386" y="216793"/>
                  <a:pt x="300507" y="289773"/>
                  <a:pt x="287628" y="362754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376613" y="1587500"/>
            <a:ext cx="2540000" cy="3118069"/>
            <a:chOff x="2794000" y="1601510"/>
            <a:chExt cx="2540000" cy="3116978"/>
          </a:xfrm>
        </p:grpSpPr>
        <p:sp>
          <p:nvSpPr>
            <p:cNvPr id="18498" name="Text Box 35"/>
            <p:cNvSpPr txBox="1">
              <a:spLocks noChangeArrowheads="1"/>
            </p:cNvSpPr>
            <p:nvPr/>
          </p:nvSpPr>
          <p:spPr bwMode="auto">
            <a:xfrm>
              <a:off x="2794000" y="364490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9" name="Text Box 35"/>
            <p:cNvSpPr txBox="1">
              <a:spLocks noChangeArrowheads="1"/>
            </p:cNvSpPr>
            <p:nvPr/>
          </p:nvSpPr>
          <p:spPr bwMode="auto">
            <a:xfrm>
              <a:off x="3630613" y="22288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" name="Oval 24"/>
            <p:cNvSpPr>
              <a:spLocks noChangeArrowheads="1"/>
            </p:cNvSpPr>
            <p:nvPr/>
          </p:nvSpPr>
          <p:spPr bwMode="auto">
            <a:xfrm>
              <a:off x="4378325" y="1615793"/>
              <a:ext cx="371475" cy="3840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4691062" y="1942704"/>
              <a:ext cx="215900" cy="336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3876675" y="2233114"/>
              <a:ext cx="371475" cy="384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73" name="Oval 24"/>
            <p:cNvSpPr>
              <a:spLocks noChangeArrowheads="1"/>
            </p:cNvSpPr>
            <p:nvPr/>
          </p:nvSpPr>
          <p:spPr bwMode="auto">
            <a:xfrm>
              <a:off x="4738687" y="2272788"/>
              <a:ext cx="371475" cy="3840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75" name="Oval 24"/>
            <p:cNvSpPr>
              <a:spLocks noChangeArrowheads="1"/>
            </p:cNvSpPr>
            <p:nvPr/>
          </p:nvSpPr>
          <p:spPr bwMode="auto">
            <a:xfrm>
              <a:off x="3463925" y="2928196"/>
              <a:ext cx="371475" cy="385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H="1">
              <a:off x="4186237" y="1956986"/>
              <a:ext cx="269875" cy="334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78" name="Line 32"/>
            <p:cNvSpPr>
              <a:spLocks noChangeShapeType="1"/>
            </p:cNvSpPr>
            <p:nvPr/>
          </p:nvSpPr>
          <p:spPr bwMode="auto">
            <a:xfrm flipH="1">
              <a:off x="3708400" y="2601285"/>
              <a:ext cx="271462" cy="334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8507" name="Text Box 35"/>
            <p:cNvSpPr txBox="1">
              <a:spLocks noChangeArrowheads="1"/>
            </p:cNvSpPr>
            <p:nvPr/>
          </p:nvSpPr>
          <p:spPr bwMode="auto">
            <a:xfrm>
              <a:off x="4120115" y="160151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508" name="Text Box 35"/>
            <p:cNvSpPr txBox="1">
              <a:spLocks noChangeArrowheads="1"/>
            </p:cNvSpPr>
            <p:nvPr/>
          </p:nvSpPr>
          <p:spPr bwMode="auto">
            <a:xfrm>
              <a:off x="3232150" y="29749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509" name="Text Box 35"/>
            <p:cNvSpPr txBox="1">
              <a:spLocks noChangeArrowheads="1"/>
            </p:cNvSpPr>
            <p:nvPr/>
          </p:nvSpPr>
          <p:spPr bwMode="auto">
            <a:xfrm>
              <a:off x="5048250" y="23050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Text Box 57"/>
            <p:cNvSpPr txBox="1">
              <a:spLocks noChangeArrowheads="1"/>
            </p:cNvSpPr>
            <p:nvPr/>
          </p:nvSpPr>
          <p:spPr bwMode="auto">
            <a:xfrm>
              <a:off x="3160247" y="4072383"/>
              <a:ext cx="2032929" cy="64610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Tree right after </a:t>
              </a:r>
            </a:p>
            <a:p>
              <a:pPr algn="ctr">
                <a:defRPr/>
              </a:pPr>
              <a:r>
                <a:rPr lang="en-US" dirty="0"/>
                <a:t>insertion of 2</a:t>
              </a:r>
            </a:p>
          </p:txBody>
        </p:sp>
        <p:sp>
          <p:nvSpPr>
            <p:cNvPr id="89" name="Oval 24"/>
            <p:cNvSpPr>
              <a:spLocks noChangeArrowheads="1"/>
            </p:cNvSpPr>
            <p:nvPr/>
          </p:nvSpPr>
          <p:spPr bwMode="auto">
            <a:xfrm>
              <a:off x="3013075" y="3612169"/>
              <a:ext cx="371475" cy="3840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 flipH="1">
              <a:off x="3297237" y="3297954"/>
              <a:ext cx="219075" cy="347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72" name="Oval 24"/>
            <p:cNvSpPr>
              <a:spLocks noChangeArrowheads="1"/>
            </p:cNvSpPr>
            <p:nvPr/>
          </p:nvSpPr>
          <p:spPr bwMode="auto">
            <a:xfrm>
              <a:off x="4133850" y="2967870"/>
              <a:ext cx="371475" cy="38562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4124325" y="2612394"/>
              <a:ext cx="190500" cy="336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8515" name="Text Box 35"/>
            <p:cNvSpPr txBox="1">
              <a:spLocks noChangeArrowheads="1"/>
            </p:cNvSpPr>
            <p:nvPr/>
          </p:nvSpPr>
          <p:spPr bwMode="auto">
            <a:xfrm>
              <a:off x="4441825" y="29876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7989888" y="1662113"/>
            <a:ext cx="2540000" cy="2748181"/>
            <a:chOff x="5922963" y="1662113"/>
            <a:chExt cx="2540000" cy="2748181"/>
          </a:xfrm>
        </p:grpSpPr>
        <p:sp>
          <p:nvSpPr>
            <p:cNvPr id="18480" name="Text Box 35"/>
            <p:cNvSpPr txBox="1">
              <a:spLocks noChangeArrowheads="1"/>
            </p:cNvSpPr>
            <p:nvPr/>
          </p:nvSpPr>
          <p:spPr bwMode="auto">
            <a:xfrm>
              <a:off x="6811963" y="166211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4" name="Oval 24"/>
            <p:cNvSpPr>
              <a:spLocks noChangeArrowheads="1"/>
            </p:cNvSpPr>
            <p:nvPr/>
          </p:nvSpPr>
          <p:spPr bwMode="auto">
            <a:xfrm>
              <a:off x="7507288" y="2362200"/>
              <a:ext cx="371475" cy="3841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>
              <a:off x="7821613" y="2690813"/>
              <a:ext cx="214312" cy="334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9" name="Oval 24"/>
            <p:cNvSpPr>
              <a:spLocks noChangeArrowheads="1"/>
            </p:cNvSpPr>
            <p:nvPr/>
          </p:nvSpPr>
          <p:spPr bwMode="auto">
            <a:xfrm>
              <a:off x="7056438" y="1666875"/>
              <a:ext cx="371475" cy="384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00" name="Oval 24"/>
            <p:cNvSpPr>
              <a:spLocks noChangeArrowheads="1"/>
            </p:cNvSpPr>
            <p:nvPr/>
          </p:nvSpPr>
          <p:spPr bwMode="auto">
            <a:xfrm>
              <a:off x="7867650" y="3019425"/>
              <a:ext cx="371475" cy="384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101" name="Oval 24"/>
            <p:cNvSpPr>
              <a:spLocks noChangeArrowheads="1"/>
            </p:cNvSpPr>
            <p:nvPr/>
          </p:nvSpPr>
          <p:spPr bwMode="auto">
            <a:xfrm>
              <a:off x="6645275" y="2362200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102" name="Line 32"/>
            <p:cNvSpPr>
              <a:spLocks noChangeShapeType="1"/>
            </p:cNvSpPr>
            <p:nvPr/>
          </p:nvSpPr>
          <p:spPr bwMode="auto">
            <a:xfrm flipH="1">
              <a:off x="7315200" y="2705100"/>
              <a:ext cx="269875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3" name="Line 32"/>
            <p:cNvSpPr>
              <a:spLocks noChangeShapeType="1"/>
            </p:cNvSpPr>
            <p:nvPr/>
          </p:nvSpPr>
          <p:spPr bwMode="auto">
            <a:xfrm flipH="1">
              <a:off x="6889750" y="2035175"/>
              <a:ext cx="271463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8488" name="Text Box 35"/>
            <p:cNvSpPr txBox="1">
              <a:spLocks noChangeArrowheads="1"/>
            </p:cNvSpPr>
            <p:nvPr/>
          </p:nvSpPr>
          <p:spPr bwMode="auto">
            <a:xfrm>
              <a:off x="6413500" y="240823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89" name="Text Box 35"/>
            <p:cNvSpPr txBox="1">
              <a:spLocks noChangeArrowheads="1"/>
            </p:cNvSpPr>
            <p:nvPr/>
          </p:nvSpPr>
          <p:spPr bwMode="auto">
            <a:xfrm>
              <a:off x="8177213" y="305276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6" name="Oval 24"/>
            <p:cNvSpPr>
              <a:spLocks noChangeArrowheads="1"/>
            </p:cNvSpPr>
            <p:nvPr/>
          </p:nvSpPr>
          <p:spPr bwMode="auto">
            <a:xfrm>
              <a:off x="6194425" y="3044825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107" name="Line 32"/>
            <p:cNvSpPr>
              <a:spLocks noChangeShapeType="1"/>
            </p:cNvSpPr>
            <p:nvPr/>
          </p:nvSpPr>
          <p:spPr bwMode="auto">
            <a:xfrm flipH="1">
              <a:off x="6478588" y="2730500"/>
              <a:ext cx="219075" cy="347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8" name="Oval 24"/>
            <p:cNvSpPr>
              <a:spLocks noChangeArrowheads="1"/>
            </p:cNvSpPr>
            <p:nvPr/>
          </p:nvSpPr>
          <p:spPr bwMode="auto">
            <a:xfrm>
              <a:off x="7069138" y="2994025"/>
              <a:ext cx="371475" cy="384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7358063" y="2008188"/>
              <a:ext cx="239712" cy="374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8494" name="Text Box 35"/>
            <p:cNvSpPr txBox="1">
              <a:spLocks noChangeArrowheads="1"/>
            </p:cNvSpPr>
            <p:nvPr/>
          </p:nvSpPr>
          <p:spPr bwMode="auto">
            <a:xfrm>
              <a:off x="5922963" y="302736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5" name="Text Box 35"/>
            <p:cNvSpPr txBox="1">
              <a:spLocks noChangeArrowheads="1"/>
            </p:cNvSpPr>
            <p:nvPr/>
          </p:nvSpPr>
          <p:spPr bwMode="auto">
            <a:xfrm>
              <a:off x="7443788" y="304006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6" name="Text Box 35"/>
            <p:cNvSpPr txBox="1">
              <a:spLocks noChangeArrowheads="1"/>
            </p:cNvSpPr>
            <p:nvPr/>
          </p:nvSpPr>
          <p:spPr bwMode="auto">
            <a:xfrm>
              <a:off x="7894638" y="237013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" name="Text Box 57"/>
            <p:cNvSpPr txBox="1">
              <a:spLocks noChangeArrowheads="1"/>
            </p:cNvSpPr>
            <p:nvPr/>
          </p:nvSpPr>
          <p:spPr bwMode="auto">
            <a:xfrm>
              <a:off x="6431282" y="3763963"/>
              <a:ext cx="1871025" cy="646331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AVL Tree after</a:t>
              </a:r>
            </a:p>
            <a:p>
              <a:pPr algn="ctr">
                <a:defRPr/>
              </a:pPr>
              <a:r>
                <a:rPr lang="en-US" dirty="0"/>
                <a:t>LL Correction</a:t>
              </a:r>
            </a:p>
          </p:txBody>
        </p:sp>
      </p:grpSp>
      <p:sp>
        <p:nvSpPr>
          <p:cNvPr id="114" name="Rectangle 3"/>
          <p:cNvSpPr txBox="1">
            <a:spLocks noChangeArrowheads="1"/>
          </p:cNvSpPr>
          <p:nvPr/>
        </p:nvSpPr>
        <p:spPr bwMode="auto">
          <a:xfrm>
            <a:off x="5672139" y="5332413"/>
            <a:ext cx="3875087" cy="13192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LL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P(10) is 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L(4) is </a:t>
            </a:r>
            <a:r>
              <a:rPr lang="en-US" sz="2400" kern="0" dirty="0">
                <a:solidFill>
                  <a:srgbClr val="C00000"/>
                </a:solidFill>
              </a:rPr>
              <a:t>0 or 1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562600" y="1349376"/>
            <a:ext cx="2704251" cy="3121244"/>
            <a:chOff x="2794000" y="1455738"/>
            <a:chExt cx="2702911" cy="3121081"/>
          </a:xfrm>
        </p:grpSpPr>
        <p:sp>
          <p:nvSpPr>
            <p:cNvPr id="18462" name="Text Box 35"/>
            <p:cNvSpPr txBox="1">
              <a:spLocks noChangeArrowheads="1"/>
            </p:cNvSpPr>
            <p:nvPr/>
          </p:nvSpPr>
          <p:spPr bwMode="auto">
            <a:xfrm>
              <a:off x="2794000" y="364490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63" name="Text Box 35"/>
            <p:cNvSpPr txBox="1">
              <a:spLocks noChangeArrowheads="1"/>
            </p:cNvSpPr>
            <p:nvPr/>
          </p:nvSpPr>
          <p:spPr bwMode="auto">
            <a:xfrm>
              <a:off x="3630613" y="22288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4377540" y="1616068"/>
              <a:ext cx="372878" cy="3841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76" name="Line 30"/>
            <p:cNvSpPr>
              <a:spLocks noChangeShapeType="1"/>
            </p:cNvSpPr>
            <p:nvPr/>
          </p:nvSpPr>
          <p:spPr bwMode="auto">
            <a:xfrm>
              <a:off x="4691709" y="1943076"/>
              <a:ext cx="215793" cy="336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79" name="Oval 24"/>
            <p:cNvSpPr>
              <a:spLocks noChangeArrowheads="1"/>
            </p:cNvSpPr>
            <p:nvPr/>
          </p:nvSpPr>
          <p:spPr bwMode="auto">
            <a:xfrm>
              <a:off x="3876139" y="2233572"/>
              <a:ext cx="371291" cy="3841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739311" y="2273258"/>
              <a:ext cx="371291" cy="38415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81" name="Oval 24"/>
            <p:cNvSpPr>
              <a:spLocks noChangeArrowheads="1"/>
            </p:cNvSpPr>
            <p:nvPr/>
          </p:nvSpPr>
          <p:spPr bwMode="auto">
            <a:xfrm>
              <a:off x="3463593" y="2928861"/>
              <a:ext cx="371291" cy="3841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H="1">
              <a:off x="4185548" y="1957362"/>
              <a:ext cx="271328" cy="334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83" name="Line 32"/>
            <p:cNvSpPr>
              <a:spLocks noChangeShapeType="1"/>
            </p:cNvSpPr>
            <p:nvPr/>
          </p:nvSpPr>
          <p:spPr bwMode="auto">
            <a:xfrm flipH="1">
              <a:off x="3707947" y="2601853"/>
              <a:ext cx="271329" cy="334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8471" name="Text Box 35"/>
            <p:cNvSpPr txBox="1">
              <a:spLocks noChangeArrowheads="1"/>
            </p:cNvSpPr>
            <p:nvPr/>
          </p:nvSpPr>
          <p:spPr bwMode="auto">
            <a:xfrm>
              <a:off x="4106863" y="1455738"/>
              <a:ext cx="365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72" name="Text Box 35"/>
            <p:cNvSpPr txBox="1">
              <a:spLocks noChangeArrowheads="1"/>
            </p:cNvSpPr>
            <p:nvPr/>
          </p:nvSpPr>
          <p:spPr bwMode="auto">
            <a:xfrm>
              <a:off x="3232150" y="29749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73" name="Text Box 35"/>
            <p:cNvSpPr txBox="1">
              <a:spLocks noChangeArrowheads="1"/>
            </p:cNvSpPr>
            <p:nvPr/>
          </p:nvSpPr>
          <p:spPr bwMode="auto">
            <a:xfrm>
              <a:off x="5048250" y="23050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" name="Text Box 57"/>
            <p:cNvSpPr txBox="1">
              <a:spLocks noChangeArrowheads="1"/>
            </p:cNvSpPr>
            <p:nvPr/>
          </p:nvSpPr>
          <p:spPr bwMode="auto">
            <a:xfrm>
              <a:off x="3572338" y="3930522"/>
              <a:ext cx="1924573" cy="64629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Identified 10 as</a:t>
              </a:r>
            </a:p>
            <a:p>
              <a:pPr algn="ctr">
                <a:defRPr/>
              </a:pPr>
              <a:r>
                <a:rPr lang="en-US" dirty="0"/>
                <a:t>the pivot</a:t>
              </a:r>
            </a:p>
          </p:txBody>
        </p:sp>
        <p:sp>
          <p:nvSpPr>
            <p:cNvPr id="92" name="Oval 24"/>
            <p:cNvSpPr>
              <a:spLocks noChangeArrowheads="1"/>
            </p:cNvSpPr>
            <p:nvPr/>
          </p:nvSpPr>
          <p:spPr bwMode="auto">
            <a:xfrm>
              <a:off x="3012966" y="3611450"/>
              <a:ext cx="371291" cy="3841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3296989" y="3297142"/>
              <a:ext cx="218966" cy="3476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auto">
            <a:xfrm>
              <a:off x="4133186" y="2968547"/>
              <a:ext cx="372878" cy="38415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97" name="Line 30"/>
            <p:cNvSpPr>
              <a:spLocks noChangeShapeType="1"/>
            </p:cNvSpPr>
            <p:nvPr/>
          </p:nvSpPr>
          <p:spPr bwMode="auto">
            <a:xfrm>
              <a:off x="4123666" y="2612966"/>
              <a:ext cx="190406" cy="336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8479" name="Text Box 35"/>
            <p:cNvSpPr txBox="1">
              <a:spLocks noChangeArrowheads="1"/>
            </p:cNvSpPr>
            <p:nvPr/>
          </p:nvSpPr>
          <p:spPr bwMode="auto">
            <a:xfrm>
              <a:off x="4441825" y="29876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5580063" y="1444626"/>
            <a:ext cx="1116012" cy="384175"/>
            <a:chOff x="2614613" y="1431925"/>
            <a:chExt cx="1236662" cy="384175"/>
          </a:xfrm>
        </p:grpSpPr>
        <p:cxnSp>
          <p:nvCxnSpPr>
            <p:cNvPr id="18460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614613" y="1803400"/>
              <a:ext cx="1236662" cy="12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Text Box 57"/>
            <p:cNvSpPr txBox="1">
              <a:spLocks noChangeArrowheads="1"/>
            </p:cNvSpPr>
            <p:nvPr/>
          </p:nvSpPr>
          <p:spPr bwMode="auto">
            <a:xfrm>
              <a:off x="2632204" y="1431925"/>
              <a:ext cx="10483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Backup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118226" y="4545014"/>
            <a:ext cx="2473325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Classify the type of imbalance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895600" y="4837113"/>
            <a:ext cx="2471738" cy="101600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Now, backup the tree updating balance factors</a:t>
            </a:r>
          </a:p>
        </p:txBody>
      </p:sp>
    </p:spTree>
    <p:extLst>
      <p:ext uri="{BB962C8B-B14F-4D97-AF65-F5344CB8AC3E}">
        <p14:creationId xmlns:p14="http://schemas.microsoft.com/office/powerpoint/2010/main" val="1285828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2" grpId="0" animBg="1"/>
      <p:bldP spid="114" grpId="0" animBg="1"/>
      <p:bldP spid="111" grpId="0" animBg="1"/>
      <p:bldP spid="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RR</a:t>
            </a:r>
            <a:r>
              <a:rPr lang="en-US" altLang="en-US" sz="3600" dirty="0"/>
              <a:t> Imbalance &amp; Correction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3829051" y="1460501"/>
            <a:ext cx="371475" cy="384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289817" name="Oval 25"/>
          <p:cNvSpPr>
            <a:spLocks noChangeArrowheads="1"/>
          </p:cNvSpPr>
          <p:nvPr/>
        </p:nvSpPr>
        <p:spPr bwMode="auto">
          <a:xfrm>
            <a:off x="2894014" y="2055814"/>
            <a:ext cx="371475" cy="3825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9819" name="Oval 27"/>
          <p:cNvSpPr>
            <a:spLocks noChangeArrowheads="1"/>
          </p:cNvSpPr>
          <p:nvPr/>
        </p:nvSpPr>
        <p:spPr bwMode="auto">
          <a:xfrm>
            <a:off x="4786314" y="2078039"/>
            <a:ext cx="3714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289821" name="Line 29"/>
          <p:cNvSpPr>
            <a:spLocks noChangeShapeType="1"/>
          </p:cNvSpPr>
          <p:nvPr/>
        </p:nvSpPr>
        <p:spPr bwMode="auto">
          <a:xfrm flipH="1">
            <a:off x="3211514" y="1790701"/>
            <a:ext cx="657225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4154488" y="1789113"/>
            <a:ext cx="64135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3" name="Line 31"/>
          <p:cNvSpPr>
            <a:spLocks noChangeShapeType="1"/>
          </p:cNvSpPr>
          <p:nvPr/>
        </p:nvSpPr>
        <p:spPr bwMode="auto">
          <a:xfrm>
            <a:off x="5129213" y="2409826"/>
            <a:ext cx="3746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824" name="Line 32"/>
          <p:cNvSpPr>
            <a:spLocks noChangeShapeType="1"/>
          </p:cNvSpPr>
          <p:nvPr/>
        </p:nvSpPr>
        <p:spPr bwMode="auto">
          <a:xfrm flipH="1">
            <a:off x="2451100" y="2382838"/>
            <a:ext cx="450850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9466" name="Group 46"/>
          <p:cNvGrpSpPr>
            <a:grpSpLocks/>
          </p:cNvGrpSpPr>
          <p:nvPr/>
        </p:nvGrpSpPr>
        <p:grpSpPr bwMode="auto">
          <a:xfrm>
            <a:off x="2103439" y="2665413"/>
            <a:ext cx="682625" cy="735012"/>
            <a:chOff x="515156" y="2781834"/>
            <a:chExt cx="824248" cy="1094705"/>
          </a:xfrm>
        </p:grpSpPr>
        <p:sp>
          <p:nvSpPr>
            <p:cNvPr id="63" name="Isosceles Triangle 62"/>
            <p:cNvSpPr/>
            <p:nvPr/>
          </p:nvSpPr>
          <p:spPr bwMode="auto">
            <a:xfrm>
              <a:off x="515156" y="2781834"/>
              <a:ext cx="824248" cy="1094705"/>
            </a:xfrm>
            <a:prstGeom prst="triangle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2015" y="3309089"/>
              <a:ext cx="426215" cy="5500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A</a:t>
              </a:r>
            </a:p>
          </p:txBody>
        </p:sp>
      </p:grpSp>
      <p:grpSp>
        <p:nvGrpSpPr>
          <p:cNvPr id="19467" name="Group 47"/>
          <p:cNvGrpSpPr>
            <a:grpSpLocks/>
          </p:cNvGrpSpPr>
          <p:nvPr/>
        </p:nvGrpSpPr>
        <p:grpSpPr bwMode="auto">
          <a:xfrm>
            <a:off x="3186114" y="2665413"/>
            <a:ext cx="682625" cy="735012"/>
            <a:chOff x="1596982" y="2781834"/>
            <a:chExt cx="824248" cy="1094705"/>
          </a:xfrm>
        </p:grpSpPr>
        <p:sp>
          <p:nvSpPr>
            <p:cNvPr id="64" name="Isosceles Triangle 63"/>
            <p:cNvSpPr/>
            <p:nvPr/>
          </p:nvSpPr>
          <p:spPr bwMode="auto">
            <a:xfrm>
              <a:off x="1596982" y="2781834"/>
              <a:ext cx="824248" cy="1094705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02085" y="3323275"/>
              <a:ext cx="399117" cy="5500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</a:t>
              </a:r>
            </a:p>
          </p:txBody>
        </p:sp>
      </p:grpSp>
      <p:grpSp>
        <p:nvGrpSpPr>
          <p:cNvPr id="19468" name="Group 48"/>
          <p:cNvGrpSpPr>
            <a:grpSpLocks/>
          </p:cNvGrpSpPr>
          <p:nvPr/>
        </p:nvGrpSpPr>
        <p:grpSpPr bwMode="auto">
          <a:xfrm>
            <a:off x="4202114" y="2692402"/>
            <a:ext cx="682625" cy="740807"/>
            <a:chOff x="2614412" y="2807592"/>
            <a:chExt cx="824248" cy="1105723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2614412" y="2807592"/>
              <a:ext cx="824248" cy="1094705"/>
            </a:xfrm>
            <a:prstGeom prst="triangle">
              <a:avLst/>
            </a:prstGeom>
            <a:solidFill>
              <a:srgbClr val="CC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4688" y="3362053"/>
              <a:ext cx="391374" cy="5512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</a:t>
              </a:r>
            </a:p>
          </p:txBody>
        </p:sp>
      </p:grpSp>
      <p:grpSp>
        <p:nvGrpSpPr>
          <p:cNvPr id="19469" name="Group 49"/>
          <p:cNvGrpSpPr>
            <a:grpSpLocks/>
          </p:cNvGrpSpPr>
          <p:nvPr/>
        </p:nvGrpSpPr>
        <p:grpSpPr bwMode="auto">
          <a:xfrm>
            <a:off x="5168901" y="2692401"/>
            <a:ext cx="682625" cy="766207"/>
            <a:chOff x="3580328" y="2807592"/>
            <a:chExt cx="824248" cy="1143635"/>
          </a:xfrm>
        </p:grpSpPr>
        <p:sp>
          <p:nvSpPr>
            <p:cNvPr id="66" name="Isosceles Triangle 65"/>
            <p:cNvSpPr/>
            <p:nvPr/>
          </p:nvSpPr>
          <p:spPr bwMode="auto">
            <a:xfrm>
              <a:off x="3580328" y="2807592"/>
              <a:ext cx="824248" cy="109470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64023" y="3399965"/>
              <a:ext cx="424278" cy="5512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D</a:t>
              </a:r>
            </a:p>
          </p:txBody>
        </p:sp>
      </p:grp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3236913" y="2357438"/>
            <a:ext cx="309562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71" name="Freeform 71"/>
          <p:cNvSpPr>
            <a:spLocks noChangeArrowheads="1"/>
          </p:cNvSpPr>
          <p:nvPr/>
        </p:nvSpPr>
        <p:spPr bwMode="auto">
          <a:xfrm>
            <a:off x="3883025" y="1042988"/>
            <a:ext cx="165100" cy="417512"/>
          </a:xfrm>
          <a:custGeom>
            <a:avLst/>
            <a:gdLst>
              <a:gd name="T0" fmla="*/ 338161 w 139800"/>
              <a:gd name="T1" fmla="*/ 0 h 661585"/>
              <a:gd name="T2" fmla="*/ 147213 w 139800"/>
              <a:gd name="T3" fmla="*/ 607 h 661585"/>
              <a:gd name="T4" fmla="*/ 32650 w 139800"/>
              <a:gd name="T5" fmla="*/ 1822 h 661585"/>
              <a:gd name="T6" fmla="*/ 185404 w 139800"/>
              <a:gd name="T7" fmla="*/ 5466 h 661585"/>
              <a:gd name="T8" fmla="*/ 299974 w 139800"/>
              <a:gd name="T9" fmla="*/ 9110 h 661585"/>
              <a:gd name="T10" fmla="*/ 261782 w 139800"/>
              <a:gd name="T11" fmla="*/ 10932 h 661585"/>
              <a:gd name="T12" fmla="*/ 223594 w 139800"/>
              <a:gd name="T13" fmla="*/ 15183 h 661585"/>
              <a:gd name="T14" fmla="*/ 338161 w 139800"/>
              <a:gd name="T15" fmla="*/ 17005 h 661585"/>
              <a:gd name="T16" fmla="*/ 376354 w 139800"/>
              <a:gd name="T17" fmla="*/ 18828 h 661585"/>
              <a:gd name="T18" fmla="*/ 299974 w 139800"/>
              <a:gd name="T19" fmla="*/ 20650 h 661585"/>
              <a:gd name="T20" fmla="*/ 376354 w 139800"/>
              <a:gd name="T21" fmla="*/ 22471 h 661585"/>
              <a:gd name="T22" fmla="*/ 338161 w 139800"/>
              <a:gd name="T23" fmla="*/ 24293 h 661585"/>
              <a:gd name="T24" fmla="*/ 261782 w 139800"/>
              <a:gd name="T25" fmla="*/ 26115 h 661585"/>
              <a:gd name="T26" fmla="*/ 223594 w 139800"/>
              <a:gd name="T27" fmla="*/ 29759 h 661585"/>
              <a:gd name="T28" fmla="*/ 414540 w 139800"/>
              <a:gd name="T29" fmla="*/ 30974 h 6615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800"/>
              <a:gd name="T46" fmla="*/ 0 h 661585"/>
              <a:gd name="T47" fmla="*/ 139800 w 139800"/>
              <a:gd name="T48" fmla="*/ 661585 h 6615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800" h="661585">
                <a:moveTo>
                  <a:pt x="114042" y="0"/>
                </a:moveTo>
                <a:cubicBezTo>
                  <a:pt x="92577" y="4293"/>
                  <a:pt x="70143" y="5192"/>
                  <a:pt x="49647" y="12878"/>
                </a:cubicBezTo>
                <a:cubicBezTo>
                  <a:pt x="35154" y="18313"/>
                  <a:pt x="16759" y="24265"/>
                  <a:pt x="11011" y="38636"/>
                </a:cubicBezTo>
                <a:cubicBezTo>
                  <a:pt x="0" y="66163"/>
                  <a:pt x="54068" y="105759"/>
                  <a:pt x="62526" y="115909"/>
                </a:cubicBezTo>
                <a:cubicBezTo>
                  <a:pt x="90266" y="149198"/>
                  <a:pt x="88255" y="154459"/>
                  <a:pt x="101163" y="193183"/>
                </a:cubicBezTo>
                <a:cubicBezTo>
                  <a:pt x="96870" y="206062"/>
                  <a:pt x="94355" y="219677"/>
                  <a:pt x="88284" y="231819"/>
                </a:cubicBezTo>
                <a:cubicBezTo>
                  <a:pt x="66178" y="276030"/>
                  <a:pt x="43368" y="265907"/>
                  <a:pt x="75405" y="321971"/>
                </a:cubicBezTo>
                <a:cubicBezTo>
                  <a:pt x="84442" y="337785"/>
                  <a:pt x="101163" y="347729"/>
                  <a:pt x="114042" y="360608"/>
                </a:cubicBezTo>
                <a:cubicBezTo>
                  <a:pt x="118335" y="373487"/>
                  <a:pt x="129153" y="385854"/>
                  <a:pt x="126921" y="399245"/>
                </a:cubicBezTo>
                <a:cubicBezTo>
                  <a:pt x="124376" y="414513"/>
                  <a:pt x="101163" y="422403"/>
                  <a:pt x="101163" y="437881"/>
                </a:cubicBezTo>
                <a:cubicBezTo>
                  <a:pt x="101163" y="453360"/>
                  <a:pt x="118335" y="463639"/>
                  <a:pt x="126921" y="476518"/>
                </a:cubicBezTo>
                <a:cubicBezTo>
                  <a:pt x="122628" y="489397"/>
                  <a:pt x="120113" y="503012"/>
                  <a:pt x="114042" y="515154"/>
                </a:cubicBezTo>
                <a:cubicBezTo>
                  <a:pt x="107120" y="528998"/>
                  <a:pt x="93179" y="539107"/>
                  <a:pt x="88284" y="553791"/>
                </a:cubicBezTo>
                <a:cubicBezTo>
                  <a:pt x="80026" y="578564"/>
                  <a:pt x="79698" y="605306"/>
                  <a:pt x="75405" y="631064"/>
                </a:cubicBezTo>
                <a:cubicBezTo>
                  <a:pt x="121186" y="661585"/>
                  <a:pt x="98563" y="656822"/>
                  <a:pt x="139800" y="65682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 flipH="1">
            <a:off x="4537076" y="2382838"/>
            <a:ext cx="309563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26" name="Freeform 71"/>
          <p:cNvSpPr>
            <a:spLocks/>
          </p:cNvSpPr>
          <p:nvPr/>
        </p:nvSpPr>
        <p:spPr bwMode="auto">
          <a:xfrm>
            <a:off x="3584576" y="1997076"/>
            <a:ext cx="720725" cy="423863"/>
          </a:xfrm>
          <a:custGeom>
            <a:avLst/>
            <a:gdLst>
              <a:gd name="T0" fmla="*/ 2147483646 w 230"/>
              <a:gd name="T1" fmla="*/ 2147483646 h 379"/>
              <a:gd name="T2" fmla="*/ 2147483646 w 230"/>
              <a:gd name="T3" fmla="*/ 2147483646 h 379"/>
              <a:gd name="T4" fmla="*/ 2147483646 w 230"/>
              <a:gd name="T5" fmla="*/ 2147483646 h 379"/>
              <a:gd name="T6" fmla="*/ 2147483646 w 230"/>
              <a:gd name="T7" fmla="*/ 2147483646 h 379"/>
              <a:gd name="T8" fmla="*/ 2147483646 w 230"/>
              <a:gd name="T9" fmla="*/ 2147483646 h 379"/>
              <a:gd name="T10" fmla="*/ 2147483646 w 230"/>
              <a:gd name="T11" fmla="*/ 2147483646 h 379"/>
              <a:gd name="T12" fmla="*/ 0 w 230"/>
              <a:gd name="T13" fmla="*/ 2147483646 h 3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"/>
              <a:gd name="T22" fmla="*/ 0 h 379"/>
              <a:gd name="T23" fmla="*/ 230 w 230"/>
              <a:gd name="T24" fmla="*/ 379 h 3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" h="379">
                <a:moveTo>
                  <a:pt x="197" y="379"/>
                </a:moveTo>
                <a:cubicBezTo>
                  <a:pt x="213" y="302"/>
                  <a:pt x="230" y="226"/>
                  <a:pt x="227" y="167"/>
                </a:cubicBezTo>
                <a:cubicBezTo>
                  <a:pt x="224" y="108"/>
                  <a:pt x="207" y="46"/>
                  <a:pt x="181" y="23"/>
                </a:cubicBezTo>
                <a:cubicBezTo>
                  <a:pt x="155" y="0"/>
                  <a:pt x="94" y="11"/>
                  <a:pt x="68" y="30"/>
                </a:cubicBezTo>
                <a:cubicBezTo>
                  <a:pt x="42" y="49"/>
                  <a:pt x="32" y="94"/>
                  <a:pt x="22" y="136"/>
                </a:cubicBezTo>
                <a:cubicBezTo>
                  <a:pt x="12" y="178"/>
                  <a:pt x="11" y="246"/>
                  <a:pt x="7" y="280"/>
                </a:cubicBezTo>
                <a:cubicBezTo>
                  <a:pt x="3" y="314"/>
                  <a:pt x="1" y="327"/>
                  <a:pt x="0" y="34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310551" y="4481513"/>
            <a:ext cx="11533517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RR Imbalance: </a:t>
            </a:r>
            <a:r>
              <a:rPr lang="en-US" sz="2800" kern="0" dirty="0">
                <a:solidFill>
                  <a:srgbClr val="000000"/>
                </a:solidFill>
              </a:rPr>
              <a:t>We have inserted into the </a:t>
            </a:r>
            <a:r>
              <a:rPr lang="en-US" sz="2800" kern="0" dirty="0">
                <a:solidFill>
                  <a:schemeClr val="accent6"/>
                </a:solidFill>
              </a:rPr>
              <a:t>right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subtree</a:t>
            </a:r>
            <a:r>
              <a:rPr lang="en-US" sz="2800" kern="0" dirty="0">
                <a:solidFill>
                  <a:srgbClr val="000000"/>
                </a:solidFill>
              </a:rPr>
              <a:t> of the </a:t>
            </a:r>
            <a:r>
              <a:rPr lang="en-US" sz="2800" kern="0" dirty="0">
                <a:solidFill>
                  <a:schemeClr val="accent6"/>
                </a:solidFill>
              </a:rPr>
              <a:t>right</a:t>
            </a:r>
            <a:r>
              <a:rPr lang="en-US" sz="2800" kern="0" dirty="0">
                <a:solidFill>
                  <a:srgbClr val="000000"/>
                </a:solidFill>
              </a:rPr>
              <a:t> child of </a:t>
            </a:r>
            <a:r>
              <a:rPr lang="en-US" sz="2800" kern="0" dirty="0">
                <a:solidFill>
                  <a:srgbClr val="C00000"/>
                </a:solidFill>
              </a:rPr>
              <a:t>P</a:t>
            </a:r>
            <a:r>
              <a:rPr lang="en-US" sz="2800" kern="0" dirty="0">
                <a:solidFill>
                  <a:srgbClr val="000000"/>
                </a:solidFill>
              </a:rPr>
              <a:t> (into </a:t>
            </a:r>
            <a:r>
              <a:rPr lang="en-US" sz="2800" kern="0" dirty="0" err="1">
                <a:solidFill>
                  <a:srgbClr val="000000"/>
                </a:solidFill>
              </a:rPr>
              <a:t>subtree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>
                <a:solidFill>
                  <a:srgbClr val="C00000"/>
                </a:solidFill>
              </a:rPr>
              <a:t>D</a:t>
            </a:r>
            <a:r>
              <a:rPr lang="en-US" sz="2800" kern="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 is </a:t>
            </a:r>
            <a:r>
              <a:rPr lang="en-US" sz="2400" kern="0" dirty="0">
                <a:solidFill>
                  <a:srgbClr val="C00000"/>
                </a:solidFill>
              </a:rPr>
              <a:t>-2</a:t>
            </a:r>
            <a:endParaRPr lang="en-US" sz="2400" kern="0" dirty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R is </a:t>
            </a:r>
            <a:r>
              <a:rPr lang="en-US" sz="2400" kern="0" dirty="0">
                <a:solidFill>
                  <a:srgbClr val="C00000"/>
                </a:solidFill>
              </a:rPr>
              <a:t>0 or -1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Correction: </a:t>
            </a:r>
            <a:r>
              <a:rPr lang="en-US" sz="2800" kern="0" dirty="0"/>
              <a:t>Single rotation to the </a:t>
            </a:r>
            <a:r>
              <a:rPr lang="en-US" sz="2800" kern="0" dirty="0">
                <a:solidFill>
                  <a:schemeClr val="accent6"/>
                </a:solidFill>
              </a:rPr>
              <a:t>left</a:t>
            </a:r>
            <a:r>
              <a:rPr lang="en-US" sz="2800" kern="0" dirty="0"/>
              <a:t> around P</a:t>
            </a:r>
          </a:p>
        </p:txBody>
      </p:sp>
      <p:sp>
        <p:nvSpPr>
          <p:cNvPr id="19475" name="Text Box 35"/>
          <p:cNvSpPr txBox="1">
            <a:spLocks noChangeArrowheads="1"/>
          </p:cNvSpPr>
          <p:nvPr/>
        </p:nvSpPr>
        <p:spPr bwMode="auto">
          <a:xfrm>
            <a:off x="4176714" y="1365251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476" name="Text Box 35"/>
          <p:cNvSpPr txBox="1">
            <a:spLocks noChangeArrowheads="1"/>
          </p:cNvSpPr>
          <p:nvPr/>
        </p:nvSpPr>
        <p:spPr bwMode="auto">
          <a:xfrm>
            <a:off x="5129214" y="2073275"/>
            <a:ext cx="82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</a:rPr>
              <a:t>0 or -1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2674938" y="3570288"/>
            <a:ext cx="2374900" cy="3683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Tree after insertion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6753225" y="785814"/>
            <a:ext cx="2960688" cy="3578225"/>
            <a:chOff x="5229225" y="785610"/>
            <a:chExt cx="2960306" cy="3578404"/>
          </a:xfrm>
        </p:grpSpPr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6851441" y="1112651"/>
              <a:ext cx="371427" cy="3841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0" name="Oval 27"/>
            <p:cNvSpPr>
              <a:spLocks noChangeArrowheads="1"/>
            </p:cNvSpPr>
            <p:nvPr/>
          </p:nvSpPr>
          <p:spPr bwMode="auto">
            <a:xfrm>
              <a:off x="5773668" y="2439868"/>
              <a:ext cx="371427" cy="38419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L</a:t>
              </a: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6592712" y="2087425"/>
              <a:ext cx="296824" cy="333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485" name="Group 100"/>
            <p:cNvGrpSpPr>
              <a:grpSpLocks/>
            </p:cNvGrpSpPr>
            <p:nvPr/>
          </p:nvGrpSpPr>
          <p:grpSpPr bwMode="auto">
            <a:xfrm>
              <a:off x="6541918" y="2408115"/>
              <a:ext cx="682537" cy="740844"/>
              <a:chOff x="2614208" y="2807446"/>
              <a:chExt cx="824142" cy="1103390"/>
            </a:xfrm>
          </p:grpSpPr>
          <p:sp>
            <p:nvSpPr>
              <p:cNvPr id="102" name="Isosceles Triangle 101"/>
              <p:cNvSpPr/>
              <p:nvPr/>
            </p:nvSpPr>
            <p:spPr bwMode="auto">
              <a:xfrm>
                <a:off x="2614208" y="2807446"/>
                <a:ext cx="824142" cy="1094759"/>
              </a:xfrm>
              <a:prstGeom prst="triangle">
                <a:avLst/>
              </a:prstGeom>
              <a:solidFill>
                <a:srgbClr val="CC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884449" y="3360737"/>
                <a:ext cx="391324" cy="550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</a:t>
                </a:r>
              </a:p>
            </p:txBody>
          </p:sp>
        </p:grpSp>
        <p:grpSp>
          <p:nvGrpSpPr>
            <p:cNvPr id="19486" name="Group 103"/>
            <p:cNvGrpSpPr>
              <a:grpSpLocks/>
            </p:cNvGrpSpPr>
            <p:nvPr/>
          </p:nvGrpSpPr>
          <p:grpSpPr bwMode="auto">
            <a:xfrm>
              <a:off x="7211756" y="1738157"/>
              <a:ext cx="682537" cy="767832"/>
              <a:chOff x="3580019" y="2807397"/>
              <a:chExt cx="824142" cy="1143585"/>
            </a:xfrm>
          </p:grpSpPr>
          <p:sp>
            <p:nvSpPr>
              <p:cNvPr id="105" name="Isosceles Triangle 104"/>
              <p:cNvSpPr/>
              <p:nvPr/>
            </p:nvSpPr>
            <p:spPr bwMode="auto">
              <a:xfrm>
                <a:off x="3580019" y="2807397"/>
                <a:ext cx="824142" cy="1094759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863677" y="3400883"/>
                <a:ext cx="424223" cy="550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D</a:t>
                </a:r>
              </a:p>
            </p:txBody>
          </p:sp>
        </p:grpSp>
        <p:sp>
          <p:nvSpPr>
            <p:cNvPr id="19487" name="Freeform 107"/>
            <p:cNvSpPr>
              <a:spLocks noChangeArrowheads="1"/>
            </p:cNvSpPr>
            <p:nvPr/>
          </p:nvSpPr>
          <p:spPr bwMode="auto">
            <a:xfrm>
              <a:off x="6905624" y="785610"/>
              <a:ext cx="203513" cy="327204"/>
            </a:xfrm>
            <a:custGeom>
              <a:avLst/>
              <a:gdLst>
                <a:gd name="T0" fmla="*/ 1385319 w 139800"/>
                <a:gd name="T1" fmla="*/ 0 h 661585"/>
                <a:gd name="T2" fmla="*/ 603077 w 139800"/>
                <a:gd name="T3" fmla="*/ 119 h 661585"/>
                <a:gd name="T4" fmla="*/ 133752 w 139800"/>
                <a:gd name="T5" fmla="*/ 357 h 661585"/>
                <a:gd name="T6" fmla="*/ 759530 w 139800"/>
                <a:gd name="T7" fmla="*/ 1069 h 661585"/>
                <a:gd name="T8" fmla="*/ 1228863 w 139800"/>
                <a:gd name="T9" fmla="*/ 1781 h 661585"/>
                <a:gd name="T10" fmla="*/ 1072416 w 139800"/>
                <a:gd name="T11" fmla="*/ 2138 h 661585"/>
                <a:gd name="T12" fmla="*/ 915976 w 139800"/>
                <a:gd name="T13" fmla="*/ 2969 h 661585"/>
                <a:gd name="T14" fmla="*/ 1385319 w 139800"/>
                <a:gd name="T15" fmla="*/ 3326 h 661585"/>
                <a:gd name="T16" fmla="*/ 1541759 w 139800"/>
                <a:gd name="T17" fmla="*/ 3682 h 661585"/>
                <a:gd name="T18" fmla="*/ 1228863 w 139800"/>
                <a:gd name="T19" fmla="*/ 4038 h 661585"/>
                <a:gd name="T20" fmla="*/ 1541759 w 139800"/>
                <a:gd name="T21" fmla="*/ 4394 h 661585"/>
                <a:gd name="T22" fmla="*/ 1385319 w 139800"/>
                <a:gd name="T23" fmla="*/ 4751 h 661585"/>
                <a:gd name="T24" fmla="*/ 1072416 w 139800"/>
                <a:gd name="T25" fmla="*/ 5107 h 661585"/>
                <a:gd name="T26" fmla="*/ 915976 w 139800"/>
                <a:gd name="T27" fmla="*/ 5820 h 661585"/>
                <a:gd name="T28" fmla="*/ 1698205 w 139800"/>
                <a:gd name="T29" fmla="*/ 6057 h 6615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800"/>
                <a:gd name="T46" fmla="*/ 0 h 661585"/>
                <a:gd name="T47" fmla="*/ 139800 w 139800"/>
                <a:gd name="T48" fmla="*/ 661585 h 6615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800" h="661585">
                  <a:moveTo>
                    <a:pt x="114042" y="0"/>
                  </a:moveTo>
                  <a:cubicBezTo>
                    <a:pt x="92577" y="4293"/>
                    <a:pt x="70143" y="5192"/>
                    <a:pt x="49647" y="12878"/>
                  </a:cubicBezTo>
                  <a:cubicBezTo>
                    <a:pt x="35154" y="18313"/>
                    <a:pt x="16759" y="24265"/>
                    <a:pt x="11011" y="38636"/>
                  </a:cubicBezTo>
                  <a:cubicBezTo>
                    <a:pt x="0" y="66163"/>
                    <a:pt x="54068" y="105759"/>
                    <a:pt x="62526" y="115909"/>
                  </a:cubicBezTo>
                  <a:cubicBezTo>
                    <a:pt x="90266" y="149198"/>
                    <a:pt x="88255" y="154459"/>
                    <a:pt x="101163" y="193183"/>
                  </a:cubicBezTo>
                  <a:cubicBezTo>
                    <a:pt x="96870" y="206062"/>
                    <a:pt x="94355" y="219677"/>
                    <a:pt x="88284" y="231819"/>
                  </a:cubicBezTo>
                  <a:cubicBezTo>
                    <a:pt x="66178" y="276030"/>
                    <a:pt x="43368" y="265907"/>
                    <a:pt x="75405" y="321971"/>
                  </a:cubicBezTo>
                  <a:cubicBezTo>
                    <a:pt x="84442" y="337785"/>
                    <a:pt x="101163" y="347729"/>
                    <a:pt x="114042" y="360608"/>
                  </a:cubicBezTo>
                  <a:cubicBezTo>
                    <a:pt x="118335" y="373487"/>
                    <a:pt x="129153" y="385854"/>
                    <a:pt x="126921" y="399245"/>
                  </a:cubicBezTo>
                  <a:cubicBezTo>
                    <a:pt x="124376" y="414513"/>
                    <a:pt x="101163" y="422403"/>
                    <a:pt x="101163" y="437881"/>
                  </a:cubicBezTo>
                  <a:cubicBezTo>
                    <a:pt x="101163" y="453360"/>
                    <a:pt x="118335" y="463639"/>
                    <a:pt x="126921" y="476518"/>
                  </a:cubicBezTo>
                  <a:cubicBezTo>
                    <a:pt x="122628" y="489397"/>
                    <a:pt x="120113" y="503012"/>
                    <a:pt x="114042" y="515154"/>
                  </a:cubicBezTo>
                  <a:cubicBezTo>
                    <a:pt x="107120" y="528998"/>
                    <a:pt x="93179" y="539107"/>
                    <a:pt x="88284" y="553791"/>
                  </a:cubicBezTo>
                  <a:cubicBezTo>
                    <a:pt x="80026" y="578564"/>
                    <a:pt x="79698" y="605306"/>
                    <a:pt x="75405" y="631064"/>
                  </a:cubicBezTo>
                  <a:cubicBezTo>
                    <a:pt x="121186" y="661585"/>
                    <a:pt x="98563" y="656822"/>
                    <a:pt x="139800" y="656822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H="1">
              <a:off x="6040333" y="2125527"/>
              <a:ext cx="269840" cy="3206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489" name="Group 110"/>
            <p:cNvGrpSpPr>
              <a:grpSpLocks/>
            </p:cNvGrpSpPr>
            <p:nvPr/>
          </p:nvGrpSpPr>
          <p:grpSpPr bwMode="auto">
            <a:xfrm>
              <a:off x="5229225" y="3155866"/>
              <a:ext cx="682537" cy="733462"/>
              <a:chOff x="515156" y="2781743"/>
              <a:chExt cx="824142" cy="1094760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>
                <a:off x="515156" y="2781743"/>
                <a:ext cx="824142" cy="1094760"/>
              </a:xfrm>
              <a:prstGeom prst="triangle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71982" y="3310167"/>
                <a:ext cx="426160" cy="5512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</a:t>
                </a:r>
              </a:p>
            </p:txBody>
          </p:sp>
        </p:grpSp>
        <p:sp>
          <p:nvSpPr>
            <p:cNvPr id="114" name="Line 32"/>
            <p:cNvSpPr>
              <a:spLocks noChangeShapeType="1"/>
            </p:cNvSpPr>
            <p:nvPr/>
          </p:nvSpPr>
          <p:spPr bwMode="auto">
            <a:xfrm flipH="1">
              <a:off x="6516522" y="1442868"/>
              <a:ext cx="412697" cy="360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6245094" y="1757209"/>
              <a:ext cx="371427" cy="3841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7164138" y="1441280"/>
              <a:ext cx="382538" cy="3095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493" name="Group 116"/>
            <p:cNvGrpSpPr>
              <a:grpSpLocks/>
            </p:cNvGrpSpPr>
            <p:nvPr/>
          </p:nvGrpSpPr>
          <p:grpSpPr bwMode="auto">
            <a:xfrm>
              <a:off x="6027635" y="3143165"/>
              <a:ext cx="682537" cy="733462"/>
              <a:chOff x="1596858" y="2781741"/>
              <a:chExt cx="824142" cy="1094760"/>
            </a:xfrm>
          </p:grpSpPr>
          <p:sp>
            <p:nvSpPr>
              <p:cNvPr id="118" name="Isosceles Triangle 117"/>
              <p:cNvSpPr/>
              <p:nvPr/>
            </p:nvSpPr>
            <p:spPr bwMode="auto">
              <a:xfrm>
                <a:off x="1596858" y="2781741"/>
                <a:ext cx="824142" cy="109476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801934" y="3322013"/>
                <a:ext cx="399065" cy="5512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</a:t>
                </a:r>
              </a:p>
            </p:txBody>
          </p:sp>
        </p:grpSp>
        <p:sp>
          <p:nvSpPr>
            <p:cNvPr id="120" name="Line 29"/>
            <p:cNvSpPr>
              <a:spLocks noChangeShapeType="1"/>
            </p:cNvSpPr>
            <p:nvPr/>
          </p:nvSpPr>
          <p:spPr bwMode="auto">
            <a:xfrm flipH="1">
              <a:off x="5576843" y="2820887"/>
              <a:ext cx="295237" cy="3730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Line 30"/>
            <p:cNvSpPr>
              <a:spLocks noChangeShapeType="1"/>
            </p:cNvSpPr>
            <p:nvPr/>
          </p:nvSpPr>
          <p:spPr bwMode="auto">
            <a:xfrm>
              <a:off x="6095888" y="2793897"/>
              <a:ext cx="279364" cy="36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5284781" y="3995696"/>
              <a:ext cx="2904750" cy="3683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Tree after RR correction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5503864" y="1071564"/>
            <a:ext cx="1531937" cy="384175"/>
            <a:chOff x="3979863" y="1071316"/>
            <a:chExt cx="1531937" cy="384398"/>
          </a:xfrm>
        </p:grpSpPr>
        <p:cxnSp>
          <p:nvCxnSpPr>
            <p:cNvPr id="19480" name="Straight Arrow Connector 45"/>
            <p:cNvCxnSpPr>
              <a:cxnSpLocks noChangeShapeType="1"/>
            </p:cNvCxnSpPr>
            <p:nvPr/>
          </p:nvCxnSpPr>
          <p:spPr bwMode="auto">
            <a:xfrm flipV="1">
              <a:off x="3979863" y="1430314"/>
              <a:ext cx="153193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4292600" y="1071316"/>
              <a:ext cx="914400" cy="370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72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RR</a:t>
            </a:r>
            <a:r>
              <a:rPr lang="en-US" altLang="en-US" sz="3600" dirty="0"/>
              <a:t> Imbalance Correction Example (1)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2360614" y="143510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2674938" y="1763713"/>
            <a:ext cx="150812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1897064" y="20796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2720976" y="20923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043239" y="274955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2168526" y="1778001"/>
            <a:ext cx="269875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0489" name="Text Box 35"/>
          <p:cNvSpPr txBox="1">
            <a:spLocks noChangeArrowheads="1"/>
          </p:cNvSpPr>
          <p:nvPr/>
        </p:nvSpPr>
        <p:spPr bwMode="auto">
          <a:xfrm>
            <a:off x="2760663" y="1443039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0490" name="Text Box 35"/>
          <p:cNvSpPr txBox="1">
            <a:spLocks noChangeArrowheads="1"/>
          </p:cNvSpPr>
          <p:nvPr/>
        </p:nvSpPr>
        <p:spPr bwMode="auto">
          <a:xfrm>
            <a:off x="1652588" y="21002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881742" y="3182938"/>
            <a:ext cx="1165705" cy="64633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Initial </a:t>
            </a:r>
          </a:p>
          <a:p>
            <a:pPr algn="ctr">
              <a:defRPr/>
            </a:pPr>
            <a:r>
              <a:rPr lang="en-US" dirty="0" err="1"/>
              <a:t>AVLTree</a:t>
            </a:r>
            <a:endParaRPr lang="en-US" dirty="0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3009901" y="2433638"/>
            <a:ext cx="150813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0493" name="Text Box 35"/>
          <p:cNvSpPr txBox="1">
            <a:spLocks noChangeArrowheads="1"/>
          </p:cNvSpPr>
          <p:nvPr/>
        </p:nvSpPr>
        <p:spPr bwMode="auto">
          <a:xfrm>
            <a:off x="3378200" y="2743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94" name="Text Box 35"/>
          <p:cNvSpPr txBox="1">
            <a:spLocks noChangeArrowheads="1"/>
          </p:cNvSpPr>
          <p:nvPr/>
        </p:nvSpPr>
        <p:spPr bwMode="auto">
          <a:xfrm>
            <a:off x="3108325" y="2087564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035300" y="1303339"/>
            <a:ext cx="1342034" cy="384175"/>
            <a:chOff x="2065338" y="1393825"/>
            <a:chExt cx="1417523" cy="384175"/>
          </a:xfrm>
        </p:grpSpPr>
        <p:cxnSp>
          <p:nvCxnSpPr>
            <p:cNvPr id="20554" name="Straight Arrow Connector 124"/>
            <p:cNvCxnSpPr>
              <a:cxnSpLocks noChangeShapeType="1"/>
            </p:cNvCxnSpPr>
            <p:nvPr/>
          </p:nvCxnSpPr>
          <p:spPr bwMode="auto">
            <a:xfrm flipV="1">
              <a:off x="2125663" y="1763713"/>
              <a:ext cx="1235075" cy="142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Text Box 57"/>
            <p:cNvSpPr txBox="1">
              <a:spLocks noChangeArrowheads="1"/>
            </p:cNvSpPr>
            <p:nvPr/>
          </p:nvSpPr>
          <p:spPr bwMode="auto">
            <a:xfrm>
              <a:off x="2065338" y="1393825"/>
              <a:ext cx="14175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Insert(40)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577139" y="1290638"/>
            <a:ext cx="1055687" cy="369332"/>
            <a:chOff x="5022850" y="1381125"/>
            <a:chExt cx="1055688" cy="369332"/>
          </a:xfrm>
        </p:grpSpPr>
        <p:cxnSp>
          <p:nvCxnSpPr>
            <p:cNvPr id="20552" name="Straight Arrow Connector 126"/>
            <p:cNvCxnSpPr>
              <a:cxnSpLocks noChangeShapeType="1"/>
            </p:cNvCxnSpPr>
            <p:nvPr/>
          </p:nvCxnSpPr>
          <p:spPr bwMode="auto">
            <a:xfrm flipV="1">
              <a:off x="5022850" y="1712913"/>
              <a:ext cx="1055688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Text Box 57"/>
            <p:cNvSpPr txBox="1">
              <a:spLocks noChangeArrowheads="1"/>
            </p:cNvSpPr>
            <p:nvPr/>
          </p:nvSpPr>
          <p:spPr bwMode="auto">
            <a:xfrm>
              <a:off x="5105400" y="1381125"/>
              <a:ext cx="9300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sp>
        <p:nvSpPr>
          <p:cNvPr id="18475" name="Freeform 123"/>
          <p:cNvSpPr>
            <a:spLocks noChangeArrowheads="1"/>
          </p:cNvSpPr>
          <p:nvPr/>
        </p:nvSpPr>
        <p:spPr bwMode="auto">
          <a:xfrm>
            <a:off x="7011988" y="2528889"/>
            <a:ext cx="271462" cy="407987"/>
          </a:xfrm>
          <a:custGeom>
            <a:avLst/>
            <a:gdLst>
              <a:gd name="T0" fmla="*/ 263379 w 270456"/>
              <a:gd name="T1" fmla="*/ 408767 h 407831"/>
              <a:gd name="T2" fmla="*/ 263379 w 270456"/>
              <a:gd name="T3" fmla="*/ 176413 h 407831"/>
              <a:gd name="T4" fmla="*/ 184366 w 270456"/>
              <a:gd name="T5" fmla="*/ 8604 h 407831"/>
              <a:gd name="T6" fmla="*/ 26339 w 270456"/>
              <a:gd name="T7" fmla="*/ 124784 h 407831"/>
              <a:gd name="T8" fmla="*/ 26339 w 270456"/>
              <a:gd name="T9" fmla="*/ 357133 h 4078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0456"/>
              <a:gd name="T16" fmla="*/ 0 h 407831"/>
              <a:gd name="T17" fmla="*/ 270456 w 270456"/>
              <a:gd name="T18" fmla="*/ 407831 h 4078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0456" h="407831">
                <a:moveTo>
                  <a:pt x="257577" y="407831"/>
                </a:moveTo>
                <a:cubicBezTo>
                  <a:pt x="264016" y="325191"/>
                  <a:pt x="270456" y="242552"/>
                  <a:pt x="257577" y="176011"/>
                </a:cubicBezTo>
                <a:cubicBezTo>
                  <a:pt x="244698" y="109470"/>
                  <a:pt x="218941" y="17172"/>
                  <a:pt x="180304" y="8586"/>
                </a:cubicBezTo>
                <a:cubicBezTo>
                  <a:pt x="141667" y="0"/>
                  <a:pt x="51516" y="66541"/>
                  <a:pt x="25758" y="124496"/>
                </a:cubicBezTo>
                <a:cubicBezTo>
                  <a:pt x="0" y="182451"/>
                  <a:pt x="12879" y="269383"/>
                  <a:pt x="25758" y="356315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938839" y="1409701"/>
            <a:ext cx="2281237" cy="3154581"/>
            <a:chOff x="3244850" y="1409700"/>
            <a:chExt cx="2281238" cy="3154799"/>
          </a:xfrm>
        </p:grpSpPr>
        <p:sp>
          <p:nvSpPr>
            <p:cNvPr id="74" name="Oval 24"/>
            <p:cNvSpPr>
              <a:spLocks noChangeArrowheads="1"/>
            </p:cNvSpPr>
            <p:nvPr/>
          </p:nvSpPr>
          <p:spPr bwMode="auto">
            <a:xfrm>
              <a:off x="3952875" y="1409700"/>
              <a:ext cx="371475" cy="38420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76" name="Line 30"/>
            <p:cNvSpPr>
              <a:spLocks noChangeShapeType="1"/>
            </p:cNvSpPr>
            <p:nvPr/>
          </p:nvSpPr>
          <p:spPr bwMode="auto">
            <a:xfrm>
              <a:off x="4267200" y="1738336"/>
              <a:ext cx="150812" cy="309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79" name="Oval 24"/>
            <p:cNvSpPr>
              <a:spLocks noChangeArrowheads="1"/>
            </p:cNvSpPr>
            <p:nvPr/>
          </p:nvSpPr>
          <p:spPr bwMode="auto">
            <a:xfrm>
              <a:off x="3489325" y="2054270"/>
              <a:ext cx="371475" cy="384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4313237" y="2066970"/>
              <a:ext cx="371475" cy="38420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4635501" y="2724241"/>
              <a:ext cx="371475" cy="38420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3760787" y="1751037"/>
              <a:ext cx="269875" cy="3349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43" name="Text Box 35"/>
            <p:cNvSpPr txBox="1">
              <a:spLocks noChangeArrowheads="1"/>
            </p:cNvSpPr>
            <p:nvPr/>
          </p:nvSpPr>
          <p:spPr bwMode="auto">
            <a:xfrm>
              <a:off x="4352925" y="1417638"/>
              <a:ext cx="3556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0544" name="Text Box 35"/>
            <p:cNvSpPr txBox="1">
              <a:spLocks noChangeArrowheads="1"/>
            </p:cNvSpPr>
            <p:nvPr/>
          </p:nvSpPr>
          <p:spPr bwMode="auto">
            <a:xfrm>
              <a:off x="3244850" y="20732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4600576" y="2408307"/>
              <a:ext cx="152400" cy="309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46" name="Text Box 35"/>
            <p:cNvSpPr txBox="1">
              <a:spLocks noChangeArrowheads="1"/>
            </p:cNvSpPr>
            <p:nvPr/>
          </p:nvSpPr>
          <p:spPr bwMode="auto">
            <a:xfrm>
              <a:off x="4970463" y="2717800"/>
              <a:ext cx="3556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0547" name="Text Box 35"/>
            <p:cNvSpPr txBox="1">
              <a:spLocks noChangeArrowheads="1"/>
            </p:cNvSpPr>
            <p:nvPr/>
          </p:nvSpPr>
          <p:spPr bwMode="auto">
            <a:xfrm>
              <a:off x="4635500" y="1957388"/>
              <a:ext cx="4413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04" name="Oval 24"/>
            <p:cNvSpPr>
              <a:spLocks noChangeArrowheads="1"/>
            </p:cNvSpPr>
            <p:nvPr/>
          </p:nvSpPr>
          <p:spPr bwMode="auto">
            <a:xfrm>
              <a:off x="4906963" y="3379924"/>
              <a:ext cx="371475" cy="38420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4910138" y="3076690"/>
              <a:ext cx="150813" cy="311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50" name="Text Box 35"/>
            <p:cNvSpPr txBox="1">
              <a:spLocks noChangeArrowheads="1"/>
            </p:cNvSpPr>
            <p:nvPr/>
          </p:nvSpPr>
          <p:spPr bwMode="auto">
            <a:xfrm>
              <a:off x="5240338" y="3387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9" name="Text Box 57"/>
            <p:cNvSpPr txBox="1">
              <a:spLocks noChangeArrowheads="1"/>
            </p:cNvSpPr>
            <p:nvPr/>
          </p:nvSpPr>
          <p:spPr bwMode="auto">
            <a:xfrm>
              <a:off x="3580167" y="3918123"/>
              <a:ext cx="1699505" cy="64637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Identified 20</a:t>
              </a:r>
            </a:p>
            <a:p>
              <a:pPr algn="ctr">
                <a:defRPr/>
              </a:pPr>
              <a:r>
                <a:rPr lang="en-US" dirty="0"/>
                <a:t>as the pivot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8315325" y="1377951"/>
            <a:ext cx="2033268" cy="2664044"/>
            <a:chOff x="6000750" y="1352550"/>
            <a:chExt cx="2033533" cy="2663594"/>
          </a:xfrm>
        </p:grpSpPr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6708867" y="1384295"/>
              <a:ext cx="371523" cy="3841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108" name="Line 30"/>
            <p:cNvSpPr>
              <a:spLocks noChangeShapeType="1"/>
            </p:cNvSpPr>
            <p:nvPr/>
          </p:nvSpPr>
          <p:spPr bwMode="auto">
            <a:xfrm>
              <a:off x="7039110" y="1711264"/>
              <a:ext cx="150833" cy="3110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9" name="Oval 24"/>
            <p:cNvSpPr>
              <a:spLocks noChangeArrowheads="1"/>
            </p:cNvSpPr>
            <p:nvPr/>
          </p:nvSpPr>
          <p:spPr bwMode="auto">
            <a:xfrm>
              <a:off x="6245257" y="2027124"/>
              <a:ext cx="371523" cy="38411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auto">
            <a:xfrm>
              <a:off x="6708867" y="2709634"/>
              <a:ext cx="371523" cy="384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auto">
            <a:xfrm>
              <a:off x="7391581" y="2696936"/>
              <a:ext cx="371523" cy="3841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 flipH="1">
              <a:off x="6516755" y="1725550"/>
              <a:ext cx="269910" cy="334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28" name="Text Box 35"/>
            <p:cNvSpPr txBox="1">
              <a:spLocks noChangeArrowheads="1"/>
            </p:cNvSpPr>
            <p:nvPr/>
          </p:nvSpPr>
          <p:spPr bwMode="auto">
            <a:xfrm>
              <a:off x="7069138" y="1352550"/>
              <a:ext cx="3571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0529" name="Text Box 35"/>
            <p:cNvSpPr txBox="1">
              <a:spLocks noChangeArrowheads="1"/>
            </p:cNvSpPr>
            <p:nvPr/>
          </p:nvSpPr>
          <p:spPr bwMode="auto">
            <a:xfrm>
              <a:off x="6000750" y="20478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5" name="Line 30"/>
            <p:cNvSpPr>
              <a:spLocks noChangeShapeType="1"/>
            </p:cNvSpPr>
            <p:nvPr/>
          </p:nvSpPr>
          <p:spPr bwMode="auto">
            <a:xfrm>
              <a:off x="7358240" y="2381076"/>
              <a:ext cx="150832" cy="3110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31" name="Text Box 35"/>
            <p:cNvSpPr txBox="1">
              <a:spLocks noChangeArrowheads="1"/>
            </p:cNvSpPr>
            <p:nvPr/>
          </p:nvSpPr>
          <p:spPr bwMode="auto">
            <a:xfrm>
              <a:off x="7726363" y="2692400"/>
              <a:ext cx="2873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" name="Oval 24"/>
            <p:cNvSpPr>
              <a:spLocks noChangeArrowheads="1"/>
            </p:cNvSpPr>
            <p:nvPr/>
          </p:nvSpPr>
          <p:spPr bwMode="auto">
            <a:xfrm>
              <a:off x="7043874" y="2014426"/>
              <a:ext cx="371523" cy="3841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H="1">
              <a:off x="6929559" y="2382664"/>
              <a:ext cx="231805" cy="32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34" name="Text Box 35"/>
            <p:cNvSpPr txBox="1">
              <a:spLocks noChangeArrowheads="1"/>
            </p:cNvSpPr>
            <p:nvPr/>
          </p:nvSpPr>
          <p:spPr bwMode="auto">
            <a:xfrm>
              <a:off x="6438900" y="277018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535" name="Text Box 35"/>
            <p:cNvSpPr txBox="1">
              <a:spLocks noChangeArrowheads="1"/>
            </p:cNvSpPr>
            <p:nvPr/>
          </p:nvSpPr>
          <p:spPr bwMode="auto">
            <a:xfrm>
              <a:off x="7391400" y="1997075"/>
              <a:ext cx="2873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0" name="Text Box 57"/>
            <p:cNvSpPr txBox="1">
              <a:spLocks noChangeArrowheads="1"/>
            </p:cNvSpPr>
            <p:nvPr/>
          </p:nvSpPr>
          <p:spPr bwMode="auto">
            <a:xfrm>
              <a:off x="6163014" y="3369922"/>
              <a:ext cx="1871269" cy="64622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AVL Tree after</a:t>
              </a:r>
            </a:p>
            <a:p>
              <a:pPr algn="ctr">
                <a:defRPr/>
              </a:pPr>
              <a:r>
                <a:rPr lang="en-US" dirty="0"/>
                <a:t>RR Correction</a:t>
              </a:r>
            </a:p>
          </p:txBody>
        </p:sp>
      </p:grp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6161088" y="5461001"/>
            <a:ext cx="4081462" cy="12684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RR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P(20) is -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R(30) is </a:t>
            </a:r>
            <a:r>
              <a:rPr lang="en-US" sz="2400" kern="0" dirty="0">
                <a:solidFill>
                  <a:srgbClr val="C00000"/>
                </a:solidFill>
              </a:rPr>
              <a:t>0 or -1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878264" y="1447801"/>
            <a:ext cx="2281237" cy="3154581"/>
            <a:chOff x="3244850" y="1409700"/>
            <a:chExt cx="2281238" cy="3154799"/>
          </a:xfrm>
        </p:grpSpPr>
        <p:sp>
          <p:nvSpPr>
            <p:cNvPr id="56" name="Oval 24"/>
            <p:cNvSpPr>
              <a:spLocks noChangeArrowheads="1"/>
            </p:cNvSpPr>
            <p:nvPr/>
          </p:nvSpPr>
          <p:spPr bwMode="auto">
            <a:xfrm>
              <a:off x="3952875" y="1409700"/>
              <a:ext cx="371475" cy="38420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57" name="Line 30"/>
            <p:cNvSpPr>
              <a:spLocks noChangeShapeType="1"/>
            </p:cNvSpPr>
            <p:nvPr/>
          </p:nvSpPr>
          <p:spPr bwMode="auto">
            <a:xfrm>
              <a:off x="4267200" y="1738336"/>
              <a:ext cx="150812" cy="309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9" name="Oval 24"/>
            <p:cNvSpPr>
              <a:spLocks noChangeArrowheads="1"/>
            </p:cNvSpPr>
            <p:nvPr/>
          </p:nvSpPr>
          <p:spPr bwMode="auto">
            <a:xfrm>
              <a:off x="3489325" y="2054270"/>
              <a:ext cx="371475" cy="38420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4313237" y="2066970"/>
              <a:ext cx="371475" cy="38420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61" name="Oval 24"/>
            <p:cNvSpPr>
              <a:spLocks noChangeArrowheads="1"/>
            </p:cNvSpPr>
            <p:nvPr/>
          </p:nvSpPr>
          <p:spPr bwMode="auto">
            <a:xfrm>
              <a:off x="4635501" y="2724241"/>
              <a:ext cx="371475" cy="38420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 flipH="1">
              <a:off x="3760787" y="1751037"/>
              <a:ext cx="269875" cy="3349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13" name="Text Box 35"/>
            <p:cNvSpPr txBox="1">
              <a:spLocks noChangeArrowheads="1"/>
            </p:cNvSpPr>
            <p:nvPr/>
          </p:nvSpPr>
          <p:spPr bwMode="auto">
            <a:xfrm>
              <a:off x="4305627" y="1417638"/>
              <a:ext cx="3556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0514" name="Text Box 35"/>
            <p:cNvSpPr txBox="1">
              <a:spLocks noChangeArrowheads="1"/>
            </p:cNvSpPr>
            <p:nvPr/>
          </p:nvSpPr>
          <p:spPr bwMode="auto">
            <a:xfrm>
              <a:off x="3244850" y="20732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4600576" y="2408307"/>
              <a:ext cx="152400" cy="309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16" name="Text Box 35"/>
            <p:cNvSpPr txBox="1">
              <a:spLocks noChangeArrowheads="1"/>
            </p:cNvSpPr>
            <p:nvPr/>
          </p:nvSpPr>
          <p:spPr bwMode="auto">
            <a:xfrm>
              <a:off x="4970463" y="2717800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517" name="Text Box 35"/>
            <p:cNvSpPr txBox="1">
              <a:spLocks noChangeArrowheads="1"/>
            </p:cNvSpPr>
            <p:nvPr/>
          </p:nvSpPr>
          <p:spPr bwMode="auto">
            <a:xfrm>
              <a:off x="4635500" y="1957388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8" name="Oval 24"/>
            <p:cNvSpPr>
              <a:spLocks noChangeArrowheads="1"/>
            </p:cNvSpPr>
            <p:nvPr/>
          </p:nvSpPr>
          <p:spPr bwMode="auto">
            <a:xfrm>
              <a:off x="4906963" y="3379924"/>
              <a:ext cx="371475" cy="38420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>
              <a:off x="4910138" y="3076690"/>
              <a:ext cx="150813" cy="311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0520" name="Text Box 35"/>
            <p:cNvSpPr txBox="1">
              <a:spLocks noChangeArrowheads="1"/>
            </p:cNvSpPr>
            <p:nvPr/>
          </p:nvSpPr>
          <p:spPr bwMode="auto">
            <a:xfrm>
              <a:off x="5240338" y="3387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" name="Text Box 57"/>
            <p:cNvSpPr txBox="1">
              <a:spLocks noChangeArrowheads="1"/>
            </p:cNvSpPr>
            <p:nvPr/>
          </p:nvSpPr>
          <p:spPr bwMode="auto">
            <a:xfrm>
              <a:off x="3366622" y="3918123"/>
              <a:ext cx="2032930" cy="64637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Tree right after </a:t>
              </a:r>
            </a:p>
            <a:p>
              <a:pPr algn="ctr">
                <a:defRPr/>
              </a:pPr>
              <a:r>
                <a:rPr lang="en-US" dirty="0"/>
                <a:t>insertion of 40</a:t>
              </a:r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5345113" y="1277939"/>
            <a:ext cx="1116012" cy="384175"/>
            <a:chOff x="2614613" y="1431925"/>
            <a:chExt cx="1236662" cy="384175"/>
          </a:xfrm>
        </p:grpSpPr>
        <p:cxnSp>
          <p:nvCxnSpPr>
            <p:cNvPr id="20505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614613" y="1803400"/>
              <a:ext cx="1236662" cy="12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Text Box 57"/>
            <p:cNvSpPr txBox="1">
              <a:spLocks noChangeArrowheads="1"/>
            </p:cNvSpPr>
            <p:nvPr/>
          </p:nvSpPr>
          <p:spPr bwMode="auto">
            <a:xfrm>
              <a:off x="2632204" y="1431925"/>
              <a:ext cx="10483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Backup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183314" y="4648201"/>
            <a:ext cx="2473325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Classify the type of imbalance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13139" y="4733925"/>
            <a:ext cx="2473325" cy="101600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Now, backup the tree updating balance factors</a:t>
            </a:r>
          </a:p>
        </p:txBody>
      </p:sp>
    </p:spTree>
    <p:extLst>
      <p:ext uri="{BB962C8B-B14F-4D97-AF65-F5344CB8AC3E}">
        <p14:creationId xmlns:p14="http://schemas.microsoft.com/office/powerpoint/2010/main" val="3122470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5" grpId="0" animBg="1"/>
      <p:bldP spid="131" grpId="0" animBg="1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RR</a:t>
            </a:r>
            <a:r>
              <a:rPr lang="en-US" altLang="en-US" sz="3600" dirty="0"/>
              <a:t> Imbalance Correction Example (2)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2630489" y="143510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2944813" y="1763713"/>
            <a:ext cx="150812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2166939" y="20796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2990851" y="20923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313114" y="274955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2438401" y="1778001"/>
            <a:ext cx="269875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1513" name="Text Box 35"/>
          <p:cNvSpPr txBox="1">
            <a:spLocks noChangeArrowheads="1"/>
          </p:cNvSpPr>
          <p:nvPr/>
        </p:nvSpPr>
        <p:spPr bwMode="auto">
          <a:xfrm>
            <a:off x="3030538" y="1443039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1514" name="Text Box 35"/>
          <p:cNvSpPr txBox="1">
            <a:spLocks noChangeArrowheads="1"/>
          </p:cNvSpPr>
          <p:nvPr/>
        </p:nvSpPr>
        <p:spPr bwMode="auto">
          <a:xfrm>
            <a:off x="1922463" y="21002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863726" y="3260725"/>
            <a:ext cx="1954213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Initial </a:t>
            </a:r>
            <a:r>
              <a:rPr lang="en-US" dirty="0" err="1"/>
              <a:t>AVLTree</a:t>
            </a:r>
            <a:endParaRPr lang="en-US" dirty="0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3279776" y="2433638"/>
            <a:ext cx="150813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1517" name="Text Box 35"/>
          <p:cNvSpPr txBox="1">
            <a:spLocks noChangeArrowheads="1"/>
          </p:cNvSpPr>
          <p:nvPr/>
        </p:nvSpPr>
        <p:spPr bwMode="auto">
          <a:xfrm>
            <a:off x="3648075" y="2743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1518" name="Text Box 35"/>
          <p:cNvSpPr txBox="1">
            <a:spLocks noChangeArrowheads="1"/>
          </p:cNvSpPr>
          <p:nvPr/>
        </p:nvSpPr>
        <p:spPr bwMode="auto">
          <a:xfrm>
            <a:off x="3378200" y="2087564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498850" y="1458913"/>
            <a:ext cx="1562100" cy="646112"/>
            <a:chOff x="1975185" y="1458220"/>
            <a:chExt cx="1561646" cy="646331"/>
          </a:xfrm>
        </p:grpSpPr>
        <p:cxnSp>
          <p:nvCxnSpPr>
            <p:cNvPr id="21568" name="Straight Arrow Connector 124"/>
            <p:cNvCxnSpPr>
              <a:cxnSpLocks noChangeShapeType="1"/>
            </p:cNvCxnSpPr>
            <p:nvPr/>
          </p:nvCxnSpPr>
          <p:spPr bwMode="auto">
            <a:xfrm flipV="1">
              <a:off x="2125663" y="1763713"/>
              <a:ext cx="1235075" cy="142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Text Box 57"/>
            <p:cNvSpPr txBox="1">
              <a:spLocks noChangeArrowheads="1"/>
            </p:cNvSpPr>
            <p:nvPr/>
          </p:nvSpPr>
          <p:spPr bwMode="auto">
            <a:xfrm>
              <a:off x="1975185" y="1458220"/>
              <a:ext cx="156164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Insert(40) &amp;</a:t>
              </a:r>
            </a:p>
            <a:p>
              <a:pPr algn="ctr">
                <a:defRPr/>
              </a:pPr>
              <a:r>
                <a:rPr lang="en-US" dirty="0"/>
                <a:t>Backup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6713539" y="1381125"/>
            <a:ext cx="1057275" cy="368300"/>
            <a:chOff x="5189538" y="1381125"/>
            <a:chExt cx="1057275" cy="368300"/>
          </a:xfrm>
        </p:grpSpPr>
        <p:cxnSp>
          <p:nvCxnSpPr>
            <p:cNvPr id="21566" name="Straight Arrow Connector 126"/>
            <p:cNvCxnSpPr>
              <a:cxnSpLocks noChangeShapeType="1"/>
            </p:cNvCxnSpPr>
            <p:nvPr/>
          </p:nvCxnSpPr>
          <p:spPr bwMode="auto">
            <a:xfrm flipV="1">
              <a:off x="5189538" y="1712913"/>
              <a:ext cx="1057275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Text Box 57"/>
            <p:cNvSpPr txBox="1">
              <a:spLocks noChangeArrowheads="1"/>
            </p:cNvSpPr>
            <p:nvPr/>
          </p:nvSpPr>
          <p:spPr bwMode="auto">
            <a:xfrm>
              <a:off x="5272088" y="1381125"/>
              <a:ext cx="9144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sp>
        <p:nvSpPr>
          <p:cNvPr id="131" name="Rectangle 3"/>
          <p:cNvSpPr txBox="1">
            <a:spLocks noChangeArrowheads="1"/>
          </p:cNvSpPr>
          <p:nvPr/>
        </p:nvSpPr>
        <p:spPr bwMode="auto">
          <a:xfrm>
            <a:off x="5002213" y="5473701"/>
            <a:ext cx="4081462" cy="12303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RR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P(10) is -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R(20) is </a:t>
            </a:r>
            <a:r>
              <a:rPr lang="en-US" sz="2400" kern="0" dirty="0">
                <a:solidFill>
                  <a:srgbClr val="C00000"/>
                </a:solidFill>
              </a:rPr>
              <a:t>0 or -1</a:t>
            </a:r>
          </a:p>
        </p:txBody>
      </p:sp>
      <p:sp>
        <p:nvSpPr>
          <p:cNvPr id="51" name="Oval 24"/>
          <p:cNvSpPr>
            <a:spLocks noChangeArrowheads="1"/>
          </p:cNvSpPr>
          <p:nvPr/>
        </p:nvSpPr>
        <p:spPr bwMode="auto">
          <a:xfrm>
            <a:off x="2592389" y="273685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15</a:t>
            </a:r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H="1">
            <a:off x="2851151" y="2446338"/>
            <a:ext cx="231775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1524" name="Text Box 35"/>
          <p:cNvSpPr txBox="1">
            <a:spLocks noChangeArrowheads="1"/>
          </p:cNvSpPr>
          <p:nvPr/>
        </p:nvSpPr>
        <p:spPr bwMode="auto">
          <a:xfrm>
            <a:off x="2320925" y="27701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496" name="Freeform 123"/>
          <p:cNvSpPr>
            <a:spLocks noChangeArrowheads="1"/>
          </p:cNvSpPr>
          <p:nvPr/>
        </p:nvSpPr>
        <p:spPr bwMode="auto">
          <a:xfrm>
            <a:off x="5478464" y="1884364"/>
            <a:ext cx="269875" cy="407987"/>
          </a:xfrm>
          <a:custGeom>
            <a:avLst/>
            <a:gdLst>
              <a:gd name="T0" fmla="*/ 254275 w 270456"/>
              <a:gd name="T1" fmla="*/ 408767 h 407831"/>
              <a:gd name="T2" fmla="*/ 254275 w 270456"/>
              <a:gd name="T3" fmla="*/ 176413 h 407831"/>
              <a:gd name="T4" fmla="*/ 177992 w 270456"/>
              <a:gd name="T5" fmla="*/ 8604 h 407831"/>
              <a:gd name="T6" fmla="*/ 25428 w 270456"/>
              <a:gd name="T7" fmla="*/ 124784 h 407831"/>
              <a:gd name="T8" fmla="*/ 25428 w 270456"/>
              <a:gd name="T9" fmla="*/ 357133 h 4078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0456"/>
              <a:gd name="T16" fmla="*/ 0 h 407831"/>
              <a:gd name="T17" fmla="*/ 270456 w 270456"/>
              <a:gd name="T18" fmla="*/ 407831 h 4078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0456" h="407831">
                <a:moveTo>
                  <a:pt x="257577" y="407831"/>
                </a:moveTo>
                <a:cubicBezTo>
                  <a:pt x="264016" y="325191"/>
                  <a:pt x="270456" y="242552"/>
                  <a:pt x="257577" y="176011"/>
                </a:cubicBezTo>
                <a:cubicBezTo>
                  <a:pt x="244698" y="109470"/>
                  <a:pt x="218941" y="17172"/>
                  <a:pt x="180304" y="8586"/>
                </a:cubicBezTo>
                <a:cubicBezTo>
                  <a:pt x="141667" y="0"/>
                  <a:pt x="51516" y="66541"/>
                  <a:pt x="25758" y="124496"/>
                </a:cubicBezTo>
                <a:cubicBezTo>
                  <a:pt x="0" y="182451"/>
                  <a:pt x="12879" y="269383"/>
                  <a:pt x="25758" y="356315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768851" y="1314451"/>
            <a:ext cx="2333625" cy="3249831"/>
            <a:chOff x="3244850" y="1314450"/>
            <a:chExt cx="2333625" cy="3249831"/>
          </a:xfrm>
        </p:grpSpPr>
        <p:sp>
          <p:nvSpPr>
            <p:cNvPr id="74" name="Oval 24"/>
            <p:cNvSpPr>
              <a:spLocks noChangeArrowheads="1"/>
            </p:cNvSpPr>
            <p:nvPr/>
          </p:nvSpPr>
          <p:spPr bwMode="auto">
            <a:xfrm>
              <a:off x="3952875" y="1409700"/>
              <a:ext cx="371475" cy="3841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76" name="Line 30"/>
            <p:cNvSpPr>
              <a:spLocks noChangeShapeType="1"/>
            </p:cNvSpPr>
            <p:nvPr/>
          </p:nvSpPr>
          <p:spPr bwMode="auto">
            <a:xfrm>
              <a:off x="4267200" y="1738313"/>
              <a:ext cx="150813" cy="309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79" name="Oval 24"/>
            <p:cNvSpPr>
              <a:spLocks noChangeArrowheads="1"/>
            </p:cNvSpPr>
            <p:nvPr/>
          </p:nvSpPr>
          <p:spPr bwMode="auto">
            <a:xfrm>
              <a:off x="3489325" y="2054225"/>
              <a:ext cx="371475" cy="38417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4313238" y="2066925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4635500" y="2724150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3760788" y="1751013"/>
              <a:ext cx="269875" cy="334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1554" name="Text Box 35"/>
            <p:cNvSpPr txBox="1">
              <a:spLocks noChangeArrowheads="1"/>
            </p:cNvSpPr>
            <p:nvPr/>
          </p:nvSpPr>
          <p:spPr bwMode="auto">
            <a:xfrm>
              <a:off x="4660900" y="2060575"/>
              <a:ext cx="357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555" name="Text Box 35"/>
            <p:cNvSpPr txBox="1">
              <a:spLocks noChangeArrowheads="1"/>
            </p:cNvSpPr>
            <p:nvPr/>
          </p:nvSpPr>
          <p:spPr bwMode="auto">
            <a:xfrm>
              <a:off x="3244850" y="20732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4600575" y="2408238"/>
              <a:ext cx="152400" cy="309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1557" name="Text Box 35"/>
            <p:cNvSpPr txBox="1">
              <a:spLocks noChangeArrowheads="1"/>
            </p:cNvSpPr>
            <p:nvPr/>
          </p:nvSpPr>
          <p:spPr bwMode="auto">
            <a:xfrm>
              <a:off x="4970463" y="2717800"/>
              <a:ext cx="3556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1558" name="Text Box 35"/>
            <p:cNvSpPr txBox="1">
              <a:spLocks noChangeArrowheads="1"/>
            </p:cNvSpPr>
            <p:nvPr/>
          </p:nvSpPr>
          <p:spPr bwMode="auto">
            <a:xfrm>
              <a:off x="4262438" y="1314450"/>
              <a:ext cx="4413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04" name="Oval 24"/>
            <p:cNvSpPr>
              <a:spLocks noChangeArrowheads="1"/>
            </p:cNvSpPr>
            <p:nvPr/>
          </p:nvSpPr>
          <p:spPr bwMode="auto">
            <a:xfrm>
              <a:off x="4906963" y="3379788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4910138" y="3076575"/>
              <a:ext cx="150812" cy="31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1561" name="Text Box 35"/>
            <p:cNvSpPr txBox="1">
              <a:spLocks noChangeArrowheads="1"/>
            </p:cNvSpPr>
            <p:nvPr/>
          </p:nvSpPr>
          <p:spPr bwMode="auto">
            <a:xfrm>
              <a:off x="5292725" y="34004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9" name="Text Box 57"/>
            <p:cNvSpPr txBox="1">
              <a:spLocks noChangeArrowheads="1"/>
            </p:cNvSpPr>
            <p:nvPr/>
          </p:nvSpPr>
          <p:spPr bwMode="auto">
            <a:xfrm>
              <a:off x="3463520" y="3917950"/>
              <a:ext cx="1856598" cy="646331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Tree after </a:t>
              </a:r>
            </a:p>
            <a:p>
              <a:pPr algn="ctr">
                <a:defRPr/>
              </a:pPr>
              <a:r>
                <a:rPr lang="en-US" dirty="0"/>
                <a:t>insertion of 40</a:t>
              </a:r>
            </a:p>
          </p:txBody>
        </p:sp>
        <p:sp>
          <p:nvSpPr>
            <p:cNvPr id="59" name="Oval 24"/>
            <p:cNvSpPr>
              <a:spLocks noChangeArrowheads="1"/>
            </p:cNvSpPr>
            <p:nvPr/>
          </p:nvSpPr>
          <p:spPr bwMode="auto">
            <a:xfrm>
              <a:off x="3940175" y="2762250"/>
              <a:ext cx="371475" cy="38417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15</a:t>
              </a: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H="1">
              <a:off x="4159250" y="2433638"/>
              <a:ext cx="271463" cy="334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1565" name="Text Box 35"/>
            <p:cNvSpPr txBox="1">
              <a:spLocks noChangeArrowheads="1"/>
            </p:cNvSpPr>
            <p:nvPr/>
          </p:nvSpPr>
          <p:spPr bwMode="auto">
            <a:xfrm>
              <a:off x="3670300" y="278288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7499350" y="1422401"/>
            <a:ext cx="2546032" cy="3038694"/>
            <a:chOff x="5975350" y="1422400"/>
            <a:chExt cx="2546032" cy="3038694"/>
          </a:xfrm>
        </p:grpSpPr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6683375" y="2105025"/>
              <a:ext cx="371475" cy="3841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108" name="Line 30"/>
            <p:cNvSpPr>
              <a:spLocks noChangeShapeType="1"/>
            </p:cNvSpPr>
            <p:nvPr/>
          </p:nvSpPr>
          <p:spPr bwMode="auto">
            <a:xfrm>
              <a:off x="6996113" y="2433638"/>
              <a:ext cx="152400" cy="309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9" name="Oval 24"/>
            <p:cNvSpPr>
              <a:spLocks noChangeArrowheads="1"/>
            </p:cNvSpPr>
            <p:nvPr/>
          </p:nvSpPr>
          <p:spPr bwMode="auto">
            <a:xfrm>
              <a:off x="6219825" y="2749550"/>
              <a:ext cx="371475" cy="38417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auto">
            <a:xfrm>
              <a:off x="7854950" y="2774950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 flipH="1">
              <a:off x="6491288" y="2446338"/>
              <a:ext cx="269875" cy="334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1535" name="Text Box 35"/>
            <p:cNvSpPr txBox="1">
              <a:spLocks noChangeArrowheads="1"/>
            </p:cNvSpPr>
            <p:nvPr/>
          </p:nvSpPr>
          <p:spPr bwMode="auto">
            <a:xfrm>
              <a:off x="5975350" y="277018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5" name="Line 30"/>
            <p:cNvSpPr>
              <a:spLocks noChangeShapeType="1"/>
            </p:cNvSpPr>
            <p:nvPr/>
          </p:nvSpPr>
          <p:spPr bwMode="auto">
            <a:xfrm>
              <a:off x="7794625" y="2459038"/>
              <a:ext cx="152400" cy="309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1537" name="Text Box 35"/>
            <p:cNvSpPr txBox="1">
              <a:spLocks noChangeArrowheads="1"/>
            </p:cNvSpPr>
            <p:nvPr/>
          </p:nvSpPr>
          <p:spPr bwMode="auto">
            <a:xfrm>
              <a:off x="8189913" y="2770188"/>
              <a:ext cx="2873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" name="Oval 24"/>
            <p:cNvSpPr>
              <a:spLocks noChangeArrowheads="1"/>
            </p:cNvSpPr>
            <p:nvPr/>
          </p:nvSpPr>
          <p:spPr bwMode="auto">
            <a:xfrm>
              <a:off x="7494588" y="2105025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7340600" y="277018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40" name="Text Box 35"/>
            <p:cNvSpPr txBox="1">
              <a:spLocks noChangeArrowheads="1"/>
            </p:cNvSpPr>
            <p:nvPr/>
          </p:nvSpPr>
          <p:spPr bwMode="auto">
            <a:xfrm>
              <a:off x="7829550" y="2087563"/>
              <a:ext cx="3556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30" name="Text Box 57"/>
            <p:cNvSpPr txBox="1">
              <a:spLocks noChangeArrowheads="1"/>
            </p:cNvSpPr>
            <p:nvPr/>
          </p:nvSpPr>
          <p:spPr bwMode="auto">
            <a:xfrm>
              <a:off x="6650357" y="3814763"/>
              <a:ext cx="1871025" cy="646331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AVL Tree after</a:t>
              </a:r>
            </a:p>
            <a:p>
              <a:pPr algn="ctr">
                <a:defRPr/>
              </a:pPr>
              <a:r>
                <a:rPr lang="en-US" dirty="0"/>
                <a:t>RR Correction</a:t>
              </a:r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7108825" y="1422400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63" name="Oval 24"/>
            <p:cNvSpPr>
              <a:spLocks noChangeArrowheads="1"/>
            </p:cNvSpPr>
            <p:nvPr/>
          </p:nvSpPr>
          <p:spPr bwMode="auto">
            <a:xfrm>
              <a:off x="7005638" y="2749550"/>
              <a:ext cx="371475" cy="38417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15</a:t>
              </a:r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 flipH="1">
              <a:off x="6954838" y="1778000"/>
              <a:ext cx="269875" cy="333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7434263" y="1776413"/>
              <a:ext cx="150812" cy="309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1546" name="Text Box 35"/>
            <p:cNvSpPr txBox="1">
              <a:spLocks noChangeArrowheads="1"/>
            </p:cNvSpPr>
            <p:nvPr/>
          </p:nvSpPr>
          <p:spPr bwMode="auto">
            <a:xfrm>
              <a:off x="7456488" y="1443038"/>
              <a:ext cx="2873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6438900" y="208756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981200" y="4656138"/>
            <a:ext cx="2692400" cy="163195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As we backed up the tree, we updated balance factors and identified 10 as the pivot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99039" y="4648201"/>
            <a:ext cx="2471737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Classify the type of imbalance</a:t>
            </a:r>
          </a:p>
        </p:txBody>
      </p:sp>
    </p:spTree>
    <p:extLst>
      <p:ext uri="{BB962C8B-B14F-4D97-AF65-F5344CB8AC3E}">
        <p14:creationId xmlns:p14="http://schemas.microsoft.com/office/powerpoint/2010/main" val="3449386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9496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AVL-Tree: Motivation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889000"/>
            <a:ext cx="11335109" cy="5316538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Recall our discussion on BSTs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The height of a BST depends on the order of insertion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dirty="0" smtClean="0"/>
              <a:t>E.g., Insert keys 1, 2, 3, 4, 5, 6, 7 into an empty BST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Problem</a:t>
            </a:r>
            <a:r>
              <a:rPr lang="en-US" altLang="en-US" dirty="0" smtClean="0">
                <a:solidFill>
                  <a:srgbClr val="000000"/>
                </a:solidFill>
              </a:rPr>
              <a:t>: Lack of </a:t>
            </a:r>
            <a:r>
              <a:rPr lang="en-US" altLang="en-US" dirty="0" smtClean="0">
                <a:solidFill>
                  <a:srgbClr val="0000FF"/>
                </a:solidFill>
              </a:rPr>
              <a:t>“balance” – </a:t>
            </a:r>
            <a:r>
              <a:rPr lang="en-US" altLang="en-US" dirty="0" smtClean="0">
                <a:solidFill>
                  <a:srgbClr val="000000"/>
                </a:solidFill>
              </a:rPr>
              <a:t>Tree becomes highly asymmetric and </a:t>
            </a:r>
            <a:r>
              <a:rPr lang="en-US" altLang="en-US" dirty="0" smtClean="0"/>
              <a:t>degenerates to a linked-list!!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Since all operations take O(h) time, where </a:t>
            </a:r>
            <a:r>
              <a:rPr lang="en-US" altLang="en-US" dirty="0" smtClean="0">
                <a:solidFill>
                  <a:srgbClr val="0000FF"/>
                </a:solidFill>
              </a:rPr>
              <a:t>log N &lt;= h &lt;= N-1, </a:t>
            </a:r>
            <a:r>
              <a:rPr lang="en-US" altLang="en-US" dirty="0" smtClean="0"/>
              <a:t>worst case running time of BST operations are </a:t>
            </a:r>
            <a:r>
              <a:rPr lang="en-US" altLang="en-US" dirty="0" smtClean="0">
                <a:solidFill>
                  <a:schemeClr val="accent2"/>
                </a:solidFill>
              </a:rPr>
              <a:t>O(N)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r>
              <a:rPr lang="en-US" altLang="en-US" dirty="0" smtClean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CC3300"/>
                </a:solidFill>
              </a:rPr>
              <a:t>Question</a:t>
            </a:r>
            <a:r>
              <a:rPr lang="en-US" altLang="en-US" dirty="0" smtClean="0"/>
              <a:t>: Can we make sure that regardless of the order of key insertion, the height of the </a:t>
            </a:r>
            <a:r>
              <a:rPr lang="en-US" altLang="en-US" dirty="0" smtClean="0">
                <a:solidFill>
                  <a:srgbClr val="CC3300"/>
                </a:solidFill>
              </a:rPr>
              <a:t>BST</a:t>
            </a:r>
            <a:r>
              <a:rPr lang="en-US" altLang="en-US" dirty="0" smtClean="0"/>
              <a:t> is log(n)? 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altLang="en-US" dirty="0" smtClean="0"/>
              <a:t>In other words, </a:t>
            </a:r>
            <a:r>
              <a:rPr lang="en-US" altLang="en-US" dirty="0" smtClean="0">
                <a:solidFill>
                  <a:srgbClr val="00B050"/>
                </a:solidFill>
              </a:rPr>
              <a:t>can we keep the BST balanced</a:t>
            </a:r>
            <a:r>
              <a:rPr lang="en-US" alt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899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LR</a:t>
            </a:r>
            <a:r>
              <a:rPr lang="en-US" altLang="en-US" sz="3600" dirty="0"/>
              <a:t> Imbalance &amp; Correction</a:t>
            </a:r>
          </a:p>
        </p:txBody>
      </p: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3313114" y="1487489"/>
            <a:ext cx="371475" cy="384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2379664" y="2081214"/>
            <a:ext cx="371475" cy="3825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3859214" y="2014539"/>
            <a:ext cx="371475" cy="3841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H="1">
            <a:off x="2695576" y="1816101"/>
            <a:ext cx="657225" cy="322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3678238" y="1776413"/>
            <a:ext cx="2667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>
            <a:off x="4137026" y="2357438"/>
            <a:ext cx="180975" cy="373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 flipH="1">
            <a:off x="2025650" y="2408238"/>
            <a:ext cx="425450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2538" name="Group 79"/>
          <p:cNvGrpSpPr>
            <a:grpSpLocks/>
          </p:cNvGrpSpPr>
          <p:nvPr/>
        </p:nvGrpSpPr>
        <p:grpSpPr bwMode="auto">
          <a:xfrm>
            <a:off x="2570164" y="3155951"/>
            <a:ext cx="434975" cy="866775"/>
            <a:chOff x="1613079" y="3812145"/>
            <a:chExt cx="434734" cy="866914"/>
          </a:xfrm>
        </p:grpSpPr>
        <p:sp>
          <p:nvSpPr>
            <p:cNvPr id="81" name="Isosceles Triangle 80"/>
            <p:cNvSpPr/>
            <p:nvPr/>
          </p:nvSpPr>
          <p:spPr bwMode="auto">
            <a:xfrm>
              <a:off x="1635292" y="3812145"/>
              <a:ext cx="374442" cy="798641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3079" y="4309113"/>
              <a:ext cx="434734" cy="369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B1</a:t>
              </a:r>
            </a:p>
          </p:txBody>
        </p:sp>
      </p:grpSp>
      <p:sp>
        <p:nvSpPr>
          <p:cNvPr id="91" name="Line 31"/>
          <p:cNvSpPr>
            <a:spLocks noChangeShapeType="1"/>
          </p:cNvSpPr>
          <p:nvPr/>
        </p:nvSpPr>
        <p:spPr bwMode="auto">
          <a:xfrm>
            <a:off x="2720976" y="2384426"/>
            <a:ext cx="309563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40" name="Freeform 91"/>
          <p:cNvSpPr>
            <a:spLocks noChangeArrowheads="1"/>
          </p:cNvSpPr>
          <p:nvPr/>
        </p:nvSpPr>
        <p:spPr bwMode="auto">
          <a:xfrm>
            <a:off x="3367088" y="992188"/>
            <a:ext cx="152400" cy="493712"/>
          </a:xfrm>
          <a:custGeom>
            <a:avLst/>
            <a:gdLst>
              <a:gd name="T0" fmla="*/ 209026 w 139800"/>
              <a:gd name="T1" fmla="*/ 0 h 661585"/>
              <a:gd name="T2" fmla="*/ 90996 w 139800"/>
              <a:gd name="T3" fmla="*/ 1662 h 661585"/>
              <a:gd name="T4" fmla="*/ 20182 w 139800"/>
              <a:gd name="T5" fmla="*/ 4984 h 661585"/>
              <a:gd name="T6" fmla="*/ 114604 w 139800"/>
              <a:gd name="T7" fmla="*/ 14953 h 661585"/>
              <a:gd name="T8" fmla="*/ 185421 w 139800"/>
              <a:gd name="T9" fmla="*/ 24922 h 661585"/>
              <a:gd name="T10" fmla="*/ 161814 w 139800"/>
              <a:gd name="T11" fmla="*/ 29906 h 661585"/>
              <a:gd name="T12" fmla="*/ 138208 w 139800"/>
              <a:gd name="T13" fmla="*/ 41537 h 661585"/>
              <a:gd name="T14" fmla="*/ 209026 w 139800"/>
              <a:gd name="T15" fmla="*/ 46520 h 661585"/>
              <a:gd name="T16" fmla="*/ 232632 w 139800"/>
              <a:gd name="T17" fmla="*/ 51505 h 661585"/>
              <a:gd name="T18" fmla="*/ 185421 w 139800"/>
              <a:gd name="T19" fmla="*/ 56489 h 661585"/>
              <a:gd name="T20" fmla="*/ 232632 w 139800"/>
              <a:gd name="T21" fmla="*/ 61474 h 661585"/>
              <a:gd name="T22" fmla="*/ 209026 w 139800"/>
              <a:gd name="T23" fmla="*/ 66458 h 661585"/>
              <a:gd name="T24" fmla="*/ 161814 w 139800"/>
              <a:gd name="T25" fmla="*/ 71442 h 661585"/>
              <a:gd name="T26" fmla="*/ 138208 w 139800"/>
              <a:gd name="T27" fmla="*/ 81411 h 661585"/>
              <a:gd name="T28" fmla="*/ 256239 w 139800"/>
              <a:gd name="T29" fmla="*/ 84734 h 6615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800"/>
              <a:gd name="T46" fmla="*/ 0 h 661585"/>
              <a:gd name="T47" fmla="*/ 139800 w 139800"/>
              <a:gd name="T48" fmla="*/ 661585 h 6615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800" h="661585">
                <a:moveTo>
                  <a:pt x="114042" y="0"/>
                </a:moveTo>
                <a:cubicBezTo>
                  <a:pt x="92577" y="4293"/>
                  <a:pt x="70143" y="5192"/>
                  <a:pt x="49647" y="12878"/>
                </a:cubicBezTo>
                <a:cubicBezTo>
                  <a:pt x="35154" y="18313"/>
                  <a:pt x="16759" y="24265"/>
                  <a:pt x="11011" y="38636"/>
                </a:cubicBezTo>
                <a:cubicBezTo>
                  <a:pt x="0" y="66163"/>
                  <a:pt x="54068" y="105759"/>
                  <a:pt x="62526" y="115909"/>
                </a:cubicBezTo>
                <a:cubicBezTo>
                  <a:pt x="90266" y="149198"/>
                  <a:pt x="88255" y="154459"/>
                  <a:pt x="101163" y="193183"/>
                </a:cubicBezTo>
                <a:cubicBezTo>
                  <a:pt x="96870" y="206062"/>
                  <a:pt x="94355" y="219677"/>
                  <a:pt x="88284" y="231819"/>
                </a:cubicBezTo>
                <a:cubicBezTo>
                  <a:pt x="66178" y="276030"/>
                  <a:pt x="43368" y="265907"/>
                  <a:pt x="75405" y="321971"/>
                </a:cubicBezTo>
                <a:cubicBezTo>
                  <a:pt x="84442" y="337785"/>
                  <a:pt x="101163" y="347729"/>
                  <a:pt x="114042" y="360608"/>
                </a:cubicBezTo>
                <a:cubicBezTo>
                  <a:pt x="118335" y="373487"/>
                  <a:pt x="129153" y="385854"/>
                  <a:pt x="126921" y="399245"/>
                </a:cubicBezTo>
                <a:cubicBezTo>
                  <a:pt x="124376" y="414513"/>
                  <a:pt x="101163" y="422403"/>
                  <a:pt x="101163" y="437881"/>
                </a:cubicBezTo>
                <a:cubicBezTo>
                  <a:pt x="101163" y="453360"/>
                  <a:pt x="118335" y="463639"/>
                  <a:pt x="126921" y="476518"/>
                </a:cubicBezTo>
                <a:cubicBezTo>
                  <a:pt x="122628" y="489397"/>
                  <a:pt x="120113" y="503012"/>
                  <a:pt x="114042" y="515154"/>
                </a:cubicBezTo>
                <a:cubicBezTo>
                  <a:pt x="107120" y="528998"/>
                  <a:pt x="93179" y="539107"/>
                  <a:pt x="88284" y="553791"/>
                </a:cubicBezTo>
                <a:cubicBezTo>
                  <a:pt x="80026" y="578564"/>
                  <a:pt x="79698" y="605306"/>
                  <a:pt x="75405" y="631064"/>
                </a:cubicBezTo>
                <a:cubicBezTo>
                  <a:pt x="121186" y="661585"/>
                  <a:pt x="98563" y="656822"/>
                  <a:pt x="139800" y="65682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 flipH="1">
            <a:off x="3751264" y="2382838"/>
            <a:ext cx="219075" cy="38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42" name="Text Box 35"/>
          <p:cNvSpPr txBox="1">
            <a:spLocks noChangeArrowheads="1"/>
          </p:cNvSpPr>
          <p:nvPr/>
        </p:nvSpPr>
        <p:spPr bwMode="auto">
          <a:xfrm>
            <a:off x="3030539" y="1377951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43" name="Text Box 35"/>
          <p:cNvSpPr txBox="1">
            <a:spLocks noChangeArrowheads="1"/>
          </p:cNvSpPr>
          <p:nvPr/>
        </p:nvSpPr>
        <p:spPr bwMode="auto">
          <a:xfrm>
            <a:off x="2012950" y="2073275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1901825" y="4213225"/>
            <a:ext cx="237490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Tree after insertion</a:t>
            </a: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198688" y="2551113"/>
            <a:ext cx="582612" cy="411162"/>
            <a:chOff x="674688" y="2551113"/>
            <a:chExt cx="582612" cy="411162"/>
          </a:xfrm>
        </p:grpSpPr>
        <p:sp>
          <p:nvSpPr>
            <p:cNvPr id="22633" name="Freeform 98"/>
            <p:cNvSpPr>
              <a:spLocks noChangeArrowheads="1"/>
            </p:cNvSpPr>
            <p:nvPr/>
          </p:nvSpPr>
          <p:spPr bwMode="auto">
            <a:xfrm>
              <a:off x="674688" y="2568575"/>
              <a:ext cx="582612" cy="393700"/>
            </a:xfrm>
            <a:custGeom>
              <a:avLst/>
              <a:gdLst>
                <a:gd name="T0" fmla="*/ 542588 w 583842"/>
                <a:gd name="T1" fmla="*/ 398205 h 392805"/>
                <a:gd name="T2" fmla="*/ 542588 w 583842"/>
                <a:gd name="T3" fmla="*/ 150142 h 392805"/>
                <a:gd name="T4" fmla="*/ 339117 w 583842"/>
                <a:gd name="T5" fmla="*/ 6529 h 392805"/>
                <a:gd name="T6" fmla="*/ 46629 w 583842"/>
                <a:gd name="T7" fmla="*/ 110975 h 392805"/>
                <a:gd name="T8" fmla="*/ 59345 w 583842"/>
                <a:gd name="T9" fmla="*/ 398205 h 392805"/>
                <a:gd name="T10" fmla="*/ 59345 w 583842"/>
                <a:gd name="T11" fmla="*/ 398205 h 392805"/>
                <a:gd name="T12" fmla="*/ 59345 w 583842"/>
                <a:gd name="T13" fmla="*/ 398205 h 3928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3842"/>
                <a:gd name="T22" fmla="*/ 0 h 392805"/>
                <a:gd name="T23" fmla="*/ 583842 w 583842"/>
                <a:gd name="T24" fmla="*/ 392805 h 3928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3842" h="392805">
                  <a:moveTo>
                    <a:pt x="549498" y="392805"/>
                  </a:moveTo>
                  <a:cubicBezTo>
                    <a:pt x="566670" y="302652"/>
                    <a:pt x="583842" y="212500"/>
                    <a:pt x="549498" y="148106"/>
                  </a:cubicBezTo>
                  <a:cubicBezTo>
                    <a:pt x="515154" y="83712"/>
                    <a:pt x="427149" y="12878"/>
                    <a:pt x="343436" y="6439"/>
                  </a:cubicBezTo>
                  <a:cubicBezTo>
                    <a:pt x="259723" y="0"/>
                    <a:pt x="94445" y="45076"/>
                    <a:pt x="47222" y="109470"/>
                  </a:cubicBezTo>
                  <a:cubicBezTo>
                    <a:pt x="0" y="173864"/>
                    <a:pt x="60101" y="392805"/>
                    <a:pt x="60101" y="392805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 Box 35"/>
            <p:cNvSpPr txBox="1">
              <a:spLocks noChangeArrowheads="1"/>
            </p:cNvSpPr>
            <p:nvPr/>
          </p:nvSpPr>
          <p:spPr bwMode="auto">
            <a:xfrm>
              <a:off x="862013" y="2551113"/>
              <a:ext cx="300037" cy="36830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accent6"/>
                  </a:solidFill>
                </a:rPr>
                <a:t>1</a:t>
              </a:r>
            </a:p>
          </p:txBody>
        </p:sp>
      </p:grpSp>
      <p:grpSp>
        <p:nvGrpSpPr>
          <p:cNvPr id="5" name="Group 108"/>
          <p:cNvGrpSpPr>
            <a:grpSpLocks/>
          </p:cNvGrpSpPr>
          <p:nvPr/>
        </p:nvGrpSpPr>
        <p:grpSpPr bwMode="auto">
          <a:xfrm>
            <a:off x="3070226" y="1997076"/>
            <a:ext cx="720725" cy="449263"/>
            <a:chOff x="1546225" y="1997075"/>
            <a:chExt cx="720725" cy="449263"/>
          </a:xfrm>
        </p:grpSpPr>
        <p:sp>
          <p:nvSpPr>
            <p:cNvPr id="22631" name="Freeform 71"/>
            <p:cNvSpPr>
              <a:spLocks/>
            </p:cNvSpPr>
            <p:nvPr/>
          </p:nvSpPr>
          <p:spPr bwMode="auto">
            <a:xfrm>
              <a:off x="1546225" y="2022475"/>
              <a:ext cx="720725" cy="423863"/>
            </a:xfrm>
            <a:custGeom>
              <a:avLst/>
              <a:gdLst>
                <a:gd name="T0" fmla="*/ 2147483646 w 230"/>
                <a:gd name="T1" fmla="*/ 2147483646 h 379"/>
                <a:gd name="T2" fmla="*/ 2147483646 w 230"/>
                <a:gd name="T3" fmla="*/ 2147483646 h 379"/>
                <a:gd name="T4" fmla="*/ 2147483646 w 230"/>
                <a:gd name="T5" fmla="*/ 2147483646 h 379"/>
                <a:gd name="T6" fmla="*/ 2147483646 w 230"/>
                <a:gd name="T7" fmla="*/ 2147483646 h 379"/>
                <a:gd name="T8" fmla="*/ 2147483646 w 230"/>
                <a:gd name="T9" fmla="*/ 2147483646 h 379"/>
                <a:gd name="T10" fmla="*/ 2147483646 w 230"/>
                <a:gd name="T11" fmla="*/ 2147483646 h 379"/>
                <a:gd name="T12" fmla="*/ 0 w 230"/>
                <a:gd name="T13" fmla="*/ 2147483646 h 3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379"/>
                <a:gd name="T23" fmla="*/ 230 w 230"/>
                <a:gd name="T24" fmla="*/ 379 h 3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379">
                  <a:moveTo>
                    <a:pt x="197" y="379"/>
                  </a:moveTo>
                  <a:cubicBezTo>
                    <a:pt x="213" y="302"/>
                    <a:pt x="230" y="226"/>
                    <a:pt x="227" y="167"/>
                  </a:cubicBezTo>
                  <a:cubicBezTo>
                    <a:pt x="224" y="108"/>
                    <a:pt x="207" y="46"/>
                    <a:pt x="181" y="23"/>
                  </a:cubicBezTo>
                  <a:cubicBezTo>
                    <a:pt x="155" y="0"/>
                    <a:pt x="94" y="11"/>
                    <a:pt x="68" y="30"/>
                  </a:cubicBezTo>
                  <a:cubicBezTo>
                    <a:pt x="42" y="49"/>
                    <a:pt x="32" y="94"/>
                    <a:pt x="22" y="136"/>
                  </a:cubicBezTo>
                  <a:cubicBezTo>
                    <a:pt x="12" y="178"/>
                    <a:pt x="11" y="246"/>
                    <a:pt x="7" y="280"/>
                  </a:cubicBezTo>
                  <a:cubicBezTo>
                    <a:pt x="3" y="314"/>
                    <a:pt x="1" y="327"/>
                    <a:pt x="0" y="3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Text Box 35"/>
            <p:cNvSpPr txBox="1">
              <a:spLocks noChangeArrowheads="1"/>
            </p:cNvSpPr>
            <p:nvPr/>
          </p:nvSpPr>
          <p:spPr bwMode="auto">
            <a:xfrm>
              <a:off x="1814513" y="1997075"/>
              <a:ext cx="325730" cy="36933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  <p:grpSp>
        <p:nvGrpSpPr>
          <p:cNvPr id="22547" name="Group 103"/>
          <p:cNvGrpSpPr>
            <a:grpSpLocks/>
          </p:cNvGrpSpPr>
          <p:nvPr/>
        </p:nvGrpSpPr>
        <p:grpSpPr bwMode="auto">
          <a:xfrm>
            <a:off x="3046414" y="3181351"/>
            <a:ext cx="471487" cy="866775"/>
            <a:chOff x="1613079" y="3812145"/>
            <a:chExt cx="471604" cy="866914"/>
          </a:xfrm>
        </p:grpSpPr>
        <p:sp>
          <p:nvSpPr>
            <p:cNvPr id="107" name="Isosceles Triangle 106"/>
            <p:cNvSpPr/>
            <p:nvPr/>
          </p:nvSpPr>
          <p:spPr bwMode="auto">
            <a:xfrm>
              <a:off x="1635310" y="3812145"/>
              <a:ext cx="373155" cy="798641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13079" y="4309113"/>
              <a:ext cx="471604" cy="369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B2</a:t>
              </a:r>
            </a:p>
          </p:txBody>
        </p:sp>
      </p:grpSp>
      <p:sp>
        <p:nvSpPr>
          <p:cNvPr id="111" name="Oval 25"/>
          <p:cNvSpPr>
            <a:spLocks noChangeArrowheads="1"/>
          </p:cNvSpPr>
          <p:nvPr/>
        </p:nvSpPr>
        <p:spPr bwMode="auto">
          <a:xfrm>
            <a:off x="2855914" y="2687639"/>
            <a:ext cx="371475" cy="3825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LR</a:t>
            </a:r>
          </a:p>
        </p:txBody>
      </p:sp>
      <p:cxnSp>
        <p:nvCxnSpPr>
          <p:cNvPr id="22549" name="Straight Connector 116"/>
          <p:cNvCxnSpPr>
            <a:cxnSpLocks noChangeShapeType="1"/>
            <a:stCxn id="111" idx="3"/>
          </p:cNvCxnSpPr>
          <p:nvPr/>
        </p:nvCxnSpPr>
        <p:spPr bwMode="auto">
          <a:xfrm rot="5400000">
            <a:off x="2773364" y="3019426"/>
            <a:ext cx="142875" cy="1301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Connector 121"/>
          <p:cNvCxnSpPr>
            <a:cxnSpLocks noChangeShapeType="1"/>
            <a:stCxn id="111" idx="5"/>
          </p:cNvCxnSpPr>
          <p:nvPr/>
        </p:nvCxnSpPr>
        <p:spPr bwMode="auto">
          <a:xfrm rot="16200000" flipH="1">
            <a:off x="3130551" y="3055938"/>
            <a:ext cx="168275" cy="825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168775" y="1328739"/>
            <a:ext cx="1295400" cy="384175"/>
            <a:chOff x="2644908" y="1329075"/>
            <a:chExt cx="1296026" cy="383817"/>
          </a:xfrm>
        </p:grpSpPr>
        <p:cxnSp>
          <p:nvCxnSpPr>
            <p:cNvPr id="22627" name="Straight Arrow Connector 157"/>
            <p:cNvCxnSpPr>
              <a:cxnSpLocks noChangeShapeType="1"/>
            </p:cNvCxnSpPr>
            <p:nvPr/>
          </p:nvCxnSpPr>
          <p:spPr bwMode="auto">
            <a:xfrm flipV="1">
              <a:off x="2704562" y="1700012"/>
              <a:ext cx="1236372" cy="1288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Text Box 57"/>
            <p:cNvSpPr txBox="1">
              <a:spLocks noChangeArrowheads="1"/>
            </p:cNvSpPr>
            <p:nvPr/>
          </p:nvSpPr>
          <p:spPr bwMode="auto">
            <a:xfrm>
              <a:off x="2644908" y="1329075"/>
              <a:ext cx="1188024" cy="369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Rotate(1)</a:t>
              </a:r>
            </a:p>
          </p:txBody>
        </p:sp>
      </p:grpSp>
      <p:grpSp>
        <p:nvGrpSpPr>
          <p:cNvPr id="22552" name="Group 108"/>
          <p:cNvGrpSpPr>
            <a:grpSpLocks/>
          </p:cNvGrpSpPr>
          <p:nvPr/>
        </p:nvGrpSpPr>
        <p:grpSpPr bwMode="auto">
          <a:xfrm>
            <a:off x="1781175" y="2705100"/>
            <a:ext cx="490538" cy="914400"/>
            <a:chOff x="3503054" y="3039412"/>
            <a:chExt cx="489397" cy="914402"/>
          </a:xfrm>
        </p:grpSpPr>
        <p:sp>
          <p:nvSpPr>
            <p:cNvPr id="112" name="Isosceles Triangle 111"/>
            <p:cNvSpPr/>
            <p:nvPr/>
          </p:nvSpPr>
          <p:spPr bwMode="auto">
            <a:xfrm>
              <a:off x="3503054" y="3039412"/>
              <a:ext cx="489397" cy="914402"/>
            </a:xfrm>
            <a:prstGeom prst="triangle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82244" y="3455338"/>
              <a:ext cx="352161" cy="3693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A</a:t>
              </a:r>
            </a:p>
          </p:txBody>
        </p:sp>
      </p:grpSp>
      <p:grpSp>
        <p:nvGrpSpPr>
          <p:cNvPr id="22553" name="Group 113"/>
          <p:cNvGrpSpPr>
            <a:grpSpLocks/>
          </p:cNvGrpSpPr>
          <p:nvPr/>
        </p:nvGrpSpPr>
        <p:grpSpPr bwMode="auto">
          <a:xfrm>
            <a:off x="3468689" y="2717800"/>
            <a:ext cx="528637" cy="914400"/>
            <a:chOff x="5203065" y="2756078"/>
            <a:chExt cx="528034" cy="914401"/>
          </a:xfrm>
        </p:grpSpPr>
        <p:sp>
          <p:nvSpPr>
            <p:cNvPr id="115" name="Isosceles Triangle 114"/>
            <p:cNvSpPr/>
            <p:nvPr/>
          </p:nvSpPr>
          <p:spPr bwMode="auto">
            <a:xfrm>
              <a:off x="5203065" y="2756078"/>
              <a:ext cx="528034" cy="914401"/>
            </a:xfrm>
            <a:prstGeom prst="triangle">
              <a:avLst/>
            </a:prstGeom>
            <a:solidFill>
              <a:srgbClr val="CC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25163" y="3218042"/>
              <a:ext cx="3237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</a:t>
              </a:r>
            </a:p>
          </p:txBody>
        </p:sp>
      </p:grpSp>
      <p:grpSp>
        <p:nvGrpSpPr>
          <p:cNvPr id="22554" name="Group 117"/>
          <p:cNvGrpSpPr>
            <a:grpSpLocks/>
          </p:cNvGrpSpPr>
          <p:nvPr/>
        </p:nvGrpSpPr>
        <p:grpSpPr bwMode="auto">
          <a:xfrm>
            <a:off x="4100513" y="2705100"/>
            <a:ext cx="436562" cy="901700"/>
            <a:chOff x="5898525" y="2756077"/>
            <a:chExt cx="437882" cy="901523"/>
          </a:xfrm>
        </p:grpSpPr>
        <p:sp>
          <p:nvSpPr>
            <p:cNvPr id="119" name="Isosceles Triangle 118"/>
            <p:cNvSpPr/>
            <p:nvPr/>
          </p:nvSpPr>
          <p:spPr bwMode="auto">
            <a:xfrm>
              <a:off x="5898525" y="2756077"/>
              <a:ext cx="437882" cy="90152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959032" y="3243344"/>
              <a:ext cx="352440" cy="3692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D</a:t>
              </a:r>
            </a:p>
          </p:txBody>
        </p:sp>
      </p:grpSp>
      <p:grpSp>
        <p:nvGrpSpPr>
          <p:cNvPr id="11" name="Group 188"/>
          <p:cNvGrpSpPr>
            <a:grpSpLocks/>
          </p:cNvGrpSpPr>
          <p:nvPr/>
        </p:nvGrpSpPr>
        <p:grpSpPr bwMode="auto">
          <a:xfrm>
            <a:off x="7272339" y="1406526"/>
            <a:ext cx="1296987" cy="384175"/>
            <a:chOff x="5748717" y="1406348"/>
            <a:chExt cx="1296026" cy="383817"/>
          </a:xfrm>
        </p:grpSpPr>
        <p:cxnSp>
          <p:nvCxnSpPr>
            <p:cNvPr id="22619" name="Straight Arrow Connector 143"/>
            <p:cNvCxnSpPr>
              <a:cxnSpLocks noChangeShapeType="1"/>
            </p:cNvCxnSpPr>
            <p:nvPr/>
          </p:nvCxnSpPr>
          <p:spPr bwMode="auto">
            <a:xfrm flipV="1">
              <a:off x="5808371" y="1777285"/>
              <a:ext cx="1236372" cy="1288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Text Box 57"/>
            <p:cNvSpPr txBox="1">
              <a:spLocks noChangeArrowheads="1"/>
            </p:cNvSpPr>
            <p:nvPr/>
          </p:nvSpPr>
          <p:spPr bwMode="auto">
            <a:xfrm>
              <a:off x="5748717" y="1406348"/>
              <a:ext cx="1224642" cy="369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Rotate(2)</a:t>
              </a:r>
            </a:p>
          </p:txBody>
        </p:sp>
      </p:grpSp>
      <p:grpSp>
        <p:nvGrpSpPr>
          <p:cNvPr id="12" name="Group 173"/>
          <p:cNvGrpSpPr>
            <a:grpSpLocks/>
          </p:cNvGrpSpPr>
          <p:nvPr/>
        </p:nvGrpSpPr>
        <p:grpSpPr bwMode="auto">
          <a:xfrm>
            <a:off x="4872038" y="1042989"/>
            <a:ext cx="2601912" cy="3578225"/>
            <a:chOff x="3348506" y="1043188"/>
            <a:chExt cx="2601531" cy="3578721"/>
          </a:xfrm>
        </p:grpSpPr>
        <p:sp>
          <p:nvSpPr>
            <p:cNvPr id="128" name="Oval 24"/>
            <p:cNvSpPr>
              <a:spLocks noChangeArrowheads="1"/>
            </p:cNvSpPr>
            <p:nvPr/>
          </p:nvSpPr>
          <p:spPr bwMode="auto">
            <a:xfrm>
              <a:off x="4932599" y="1538557"/>
              <a:ext cx="371421" cy="3842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  <p:sp>
          <p:nvSpPr>
            <p:cNvPr id="129" name="Oval 25"/>
            <p:cNvSpPr>
              <a:spLocks noChangeArrowheads="1"/>
            </p:cNvSpPr>
            <p:nvPr/>
          </p:nvSpPr>
          <p:spPr bwMode="auto">
            <a:xfrm>
              <a:off x="3624691" y="2532469"/>
              <a:ext cx="371421" cy="382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L</a:t>
              </a:r>
            </a:p>
          </p:txBody>
        </p:sp>
        <p:sp>
          <p:nvSpPr>
            <p:cNvPr id="130" name="Oval 27"/>
            <p:cNvSpPr>
              <a:spLocks noChangeArrowheads="1"/>
            </p:cNvSpPr>
            <p:nvPr/>
          </p:nvSpPr>
          <p:spPr bwMode="auto">
            <a:xfrm>
              <a:off x="5323067" y="2091083"/>
              <a:ext cx="371421" cy="38422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31" name="Line 29"/>
            <p:cNvSpPr>
              <a:spLocks noChangeShapeType="1"/>
            </p:cNvSpPr>
            <p:nvPr/>
          </p:nvSpPr>
          <p:spPr bwMode="auto">
            <a:xfrm flipH="1">
              <a:off x="4546892" y="1776715"/>
              <a:ext cx="411103" cy="360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Line 30"/>
            <p:cNvSpPr>
              <a:spLocks noChangeShapeType="1"/>
            </p:cNvSpPr>
            <p:nvPr/>
          </p:nvSpPr>
          <p:spPr bwMode="auto">
            <a:xfrm>
              <a:off x="5296083" y="1827522"/>
              <a:ext cx="112696" cy="258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Line 31"/>
            <p:cNvSpPr>
              <a:spLocks noChangeShapeType="1"/>
            </p:cNvSpPr>
            <p:nvPr/>
          </p:nvSpPr>
          <p:spPr bwMode="auto">
            <a:xfrm>
              <a:off x="5615124" y="2448320"/>
              <a:ext cx="115870" cy="204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Line 32"/>
            <p:cNvSpPr>
              <a:spLocks noChangeShapeType="1"/>
            </p:cNvSpPr>
            <p:nvPr/>
          </p:nvSpPr>
          <p:spPr bwMode="auto">
            <a:xfrm flipH="1">
              <a:off x="3592945" y="2859540"/>
              <a:ext cx="103172" cy="206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2595" name="Group 103"/>
            <p:cNvGrpSpPr>
              <a:grpSpLocks/>
            </p:cNvGrpSpPr>
            <p:nvPr/>
          </p:nvGrpSpPr>
          <p:grpSpPr bwMode="auto">
            <a:xfrm>
              <a:off x="3348506" y="3038952"/>
              <a:ext cx="488878" cy="914527"/>
              <a:chOff x="3503054" y="3038952"/>
              <a:chExt cx="488878" cy="914527"/>
            </a:xfrm>
          </p:grpSpPr>
          <p:sp>
            <p:nvSpPr>
              <p:cNvPr id="136" name="Isosceles Triangle 135"/>
              <p:cNvSpPr/>
              <p:nvPr/>
            </p:nvSpPr>
            <p:spPr bwMode="auto">
              <a:xfrm>
                <a:off x="3503054" y="3038952"/>
                <a:ext cx="488878" cy="914527"/>
              </a:xfrm>
              <a:prstGeom prst="triangle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82417" y="3454935"/>
                <a:ext cx="352930" cy="3693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</a:t>
                </a:r>
              </a:p>
            </p:txBody>
          </p:sp>
        </p:grpSp>
        <p:grpSp>
          <p:nvGrpSpPr>
            <p:cNvPr id="22596" name="Group 137"/>
            <p:cNvGrpSpPr>
              <a:grpSpLocks/>
            </p:cNvGrpSpPr>
            <p:nvPr/>
          </p:nvGrpSpPr>
          <p:grpSpPr bwMode="auto">
            <a:xfrm>
              <a:off x="3879759" y="3103807"/>
              <a:ext cx="434734" cy="866914"/>
              <a:chOff x="1613079" y="3812145"/>
              <a:chExt cx="434734" cy="866914"/>
            </a:xfrm>
          </p:grpSpPr>
          <p:sp>
            <p:nvSpPr>
              <p:cNvPr id="139" name="Isosceles Triangle 138"/>
              <p:cNvSpPr/>
              <p:nvPr/>
            </p:nvSpPr>
            <p:spPr bwMode="auto">
              <a:xfrm>
                <a:off x="1635782" y="3812387"/>
                <a:ext cx="374595" cy="798623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613560" y="4309343"/>
                <a:ext cx="434911" cy="3699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B1</a:t>
                </a:r>
              </a:p>
            </p:txBody>
          </p:sp>
        </p:grpSp>
        <p:grpSp>
          <p:nvGrpSpPr>
            <p:cNvPr id="22597" name="Group 105"/>
            <p:cNvGrpSpPr>
              <a:grpSpLocks/>
            </p:cNvGrpSpPr>
            <p:nvPr/>
          </p:nvGrpSpPr>
          <p:grpSpPr bwMode="auto">
            <a:xfrm>
              <a:off x="4919901" y="2640434"/>
              <a:ext cx="528560" cy="914527"/>
              <a:chOff x="5203239" y="2756343"/>
              <a:chExt cx="528560" cy="914527"/>
            </a:xfrm>
          </p:grpSpPr>
          <p:sp>
            <p:nvSpPr>
              <p:cNvPr id="142" name="Isosceles Triangle 141"/>
              <p:cNvSpPr/>
              <p:nvPr/>
            </p:nvSpPr>
            <p:spPr bwMode="auto">
              <a:xfrm>
                <a:off x="5203239" y="2756343"/>
                <a:ext cx="528560" cy="914527"/>
              </a:xfrm>
              <a:prstGeom prst="triangle">
                <a:avLst/>
              </a:prstGeom>
              <a:solidFill>
                <a:srgbClr val="CC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25458" y="3218369"/>
                <a:ext cx="324081" cy="3693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</a:t>
                </a:r>
              </a:p>
            </p:txBody>
          </p:sp>
        </p:grpSp>
        <p:grpSp>
          <p:nvGrpSpPr>
            <p:cNvPr id="22598" name="Group 107"/>
            <p:cNvGrpSpPr>
              <a:grpSpLocks/>
            </p:cNvGrpSpPr>
            <p:nvPr/>
          </p:nvGrpSpPr>
          <p:grpSpPr bwMode="auto">
            <a:xfrm>
              <a:off x="5511951" y="2640434"/>
              <a:ext cx="438086" cy="901825"/>
              <a:chOff x="5898321" y="2756343"/>
              <a:chExt cx="438086" cy="901825"/>
            </a:xfrm>
          </p:grpSpPr>
          <p:sp>
            <p:nvSpPr>
              <p:cNvPr id="145" name="Isosceles Triangle 144"/>
              <p:cNvSpPr/>
              <p:nvPr/>
            </p:nvSpPr>
            <p:spPr bwMode="auto">
              <a:xfrm>
                <a:off x="5898321" y="2756343"/>
                <a:ext cx="438086" cy="901825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958637" y="3243773"/>
                <a:ext cx="351327" cy="3693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D</a:t>
                </a:r>
              </a:p>
            </p:txBody>
          </p:sp>
        </p:grpSp>
        <p:sp>
          <p:nvSpPr>
            <p:cNvPr id="22599" name="Freeform 146"/>
            <p:cNvSpPr>
              <a:spLocks noChangeArrowheads="1"/>
            </p:cNvSpPr>
            <p:nvPr/>
          </p:nvSpPr>
          <p:spPr bwMode="auto">
            <a:xfrm>
              <a:off x="4985991" y="1043188"/>
              <a:ext cx="152678" cy="494160"/>
            </a:xfrm>
            <a:custGeom>
              <a:avLst/>
              <a:gdLst>
                <a:gd name="T0" fmla="*/ 211325 w 139800"/>
                <a:gd name="T1" fmla="*/ 0 h 661585"/>
                <a:gd name="T2" fmla="*/ 91998 w 139800"/>
                <a:gd name="T3" fmla="*/ 1670 h 661585"/>
                <a:gd name="T4" fmla="*/ 20404 w 139800"/>
                <a:gd name="T5" fmla="*/ 5012 h 661585"/>
                <a:gd name="T6" fmla="*/ 115865 w 139800"/>
                <a:gd name="T7" fmla="*/ 15034 h 661585"/>
                <a:gd name="T8" fmla="*/ 187460 w 139800"/>
                <a:gd name="T9" fmla="*/ 25058 h 661585"/>
                <a:gd name="T10" fmla="*/ 163594 w 139800"/>
                <a:gd name="T11" fmla="*/ 30069 h 661585"/>
                <a:gd name="T12" fmla="*/ 139729 w 139800"/>
                <a:gd name="T13" fmla="*/ 41763 h 661585"/>
                <a:gd name="T14" fmla="*/ 211325 w 139800"/>
                <a:gd name="T15" fmla="*/ 46774 h 661585"/>
                <a:gd name="T16" fmla="*/ 235190 w 139800"/>
                <a:gd name="T17" fmla="*/ 51786 h 661585"/>
                <a:gd name="T18" fmla="*/ 187460 w 139800"/>
                <a:gd name="T19" fmla="*/ 56798 h 661585"/>
                <a:gd name="T20" fmla="*/ 235190 w 139800"/>
                <a:gd name="T21" fmla="*/ 61809 h 661585"/>
                <a:gd name="T22" fmla="*/ 211325 w 139800"/>
                <a:gd name="T23" fmla="*/ 66821 h 661585"/>
                <a:gd name="T24" fmla="*/ 163594 w 139800"/>
                <a:gd name="T25" fmla="*/ 71832 h 661585"/>
                <a:gd name="T26" fmla="*/ 139729 w 139800"/>
                <a:gd name="T27" fmla="*/ 81856 h 661585"/>
                <a:gd name="T28" fmla="*/ 259056 w 139800"/>
                <a:gd name="T29" fmla="*/ 85197 h 6615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800"/>
                <a:gd name="T46" fmla="*/ 0 h 661585"/>
                <a:gd name="T47" fmla="*/ 139800 w 139800"/>
                <a:gd name="T48" fmla="*/ 661585 h 6615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800" h="661585">
                  <a:moveTo>
                    <a:pt x="114042" y="0"/>
                  </a:moveTo>
                  <a:cubicBezTo>
                    <a:pt x="92577" y="4293"/>
                    <a:pt x="70143" y="5192"/>
                    <a:pt x="49647" y="12878"/>
                  </a:cubicBezTo>
                  <a:cubicBezTo>
                    <a:pt x="35154" y="18313"/>
                    <a:pt x="16759" y="24265"/>
                    <a:pt x="11011" y="38636"/>
                  </a:cubicBezTo>
                  <a:cubicBezTo>
                    <a:pt x="0" y="66163"/>
                    <a:pt x="54068" y="105759"/>
                    <a:pt x="62526" y="115909"/>
                  </a:cubicBezTo>
                  <a:cubicBezTo>
                    <a:pt x="90266" y="149198"/>
                    <a:pt x="88255" y="154459"/>
                    <a:pt x="101163" y="193183"/>
                  </a:cubicBezTo>
                  <a:cubicBezTo>
                    <a:pt x="96870" y="206062"/>
                    <a:pt x="94355" y="219677"/>
                    <a:pt x="88284" y="231819"/>
                  </a:cubicBezTo>
                  <a:cubicBezTo>
                    <a:pt x="66178" y="276030"/>
                    <a:pt x="43368" y="265907"/>
                    <a:pt x="75405" y="321971"/>
                  </a:cubicBezTo>
                  <a:cubicBezTo>
                    <a:pt x="84442" y="337785"/>
                    <a:pt x="101163" y="347729"/>
                    <a:pt x="114042" y="360608"/>
                  </a:cubicBezTo>
                  <a:cubicBezTo>
                    <a:pt x="118335" y="373487"/>
                    <a:pt x="129153" y="385854"/>
                    <a:pt x="126921" y="399245"/>
                  </a:cubicBezTo>
                  <a:cubicBezTo>
                    <a:pt x="124376" y="414513"/>
                    <a:pt x="101163" y="422403"/>
                    <a:pt x="101163" y="437881"/>
                  </a:cubicBezTo>
                  <a:cubicBezTo>
                    <a:pt x="101163" y="453360"/>
                    <a:pt x="118335" y="463639"/>
                    <a:pt x="126921" y="476518"/>
                  </a:cubicBezTo>
                  <a:cubicBezTo>
                    <a:pt x="122628" y="489397"/>
                    <a:pt x="120113" y="503012"/>
                    <a:pt x="114042" y="515154"/>
                  </a:cubicBezTo>
                  <a:cubicBezTo>
                    <a:pt x="107120" y="528998"/>
                    <a:pt x="93179" y="539107"/>
                    <a:pt x="88284" y="553791"/>
                  </a:cubicBezTo>
                  <a:cubicBezTo>
                    <a:pt x="80026" y="578564"/>
                    <a:pt x="79698" y="605306"/>
                    <a:pt x="75405" y="631064"/>
                  </a:cubicBezTo>
                  <a:cubicBezTo>
                    <a:pt x="121186" y="661585"/>
                    <a:pt x="98563" y="656822"/>
                    <a:pt x="139800" y="656822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32"/>
            <p:cNvSpPr>
              <a:spLocks noChangeShapeType="1"/>
            </p:cNvSpPr>
            <p:nvPr/>
          </p:nvSpPr>
          <p:spPr bwMode="auto">
            <a:xfrm flipH="1">
              <a:off x="5189736" y="2446733"/>
              <a:ext cx="231741" cy="206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01" name="Freeform 71"/>
            <p:cNvSpPr>
              <a:spLocks/>
            </p:cNvSpPr>
            <p:nvPr/>
          </p:nvSpPr>
          <p:spPr bwMode="auto">
            <a:xfrm>
              <a:off x="4713667" y="2009351"/>
              <a:ext cx="489395" cy="424757"/>
            </a:xfrm>
            <a:custGeom>
              <a:avLst/>
              <a:gdLst>
                <a:gd name="T0" fmla="*/ 2147483646 w 230"/>
                <a:gd name="T1" fmla="*/ 2147483646 h 379"/>
                <a:gd name="T2" fmla="*/ 2147483646 w 230"/>
                <a:gd name="T3" fmla="*/ 2147483646 h 379"/>
                <a:gd name="T4" fmla="*/ 2147483646 w 230"/>
                <a:gd name="T5" fmla="*/ 2147483646 h 379"/>
                <a:gd name="T6" fmla="*/ 2147483646 w 230"/>
                <a:gd name="T7" fmla="*/ 2147483646 h 379"/>
                <a:gd name="T8" fmla="*/ 2147483646 w 230"/>
                <a:gd name="T9" fmla="*/ 2147483646 h 379"/>
                <a:gd name="T10" fmla="*/ 2147483646 w 230"/>
                <a:gd name="T11" fmla="*/ 2147483646 h 379"/>
                <a:gd name="T12" fmla="*/ 0 w 230"/>
                <a:gd name="T13" fmla="*/ 2147483646 h 3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379"/>
                <a:gd name="T23" fmla="*/ 230 w 230"/>
                <a:gd name="T24" fmla="*/ 379 h 3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379">
                  <a:moveTo>
                    <a:pt x="197" y="379"/>
                  </a:moveTo>
                  <a:cubicBezTo>
                    <a:pt x="213" y="302"/>
                    <a:pt x="230" y="226"/>
                    <a:pt x="227" y="167"/>
                  </a:cubicBezTo>
                  <a:cubicBezTo>
                    <a:pt x="224" y="108"/>
                    <a:pt x="207" y="46"/>
                    <a:pt x="181" y="23"/>
                  </a:cubicBezTo>
                  <a:cubicBezTo>
                    <a:pt x="155" y="0"/>
                    <a:pt x="94" y="11"/>
                    <a:pt x="68" y="30"/>
                  </a:cubicBezTo>
                  <a:cubicBezTo>
                    <a:pt x="42" y="49"/>
                    <a:pt x="32" y="94"/>
                    <a:pt x="22" y="136"/>
                  </a:cubicBezTo>
                  <a:cubicBezTo>
                    <a:pt x="12" y="178"/>
                    <a:pt x="11" y="246"/>
                    <a:pt x="7" y="280"/>
                  </a:cubicBezTo>
                  <a:cubicBezTo>
                    <a:pt x="3" y="314"/>
                    <a:pt x="1" y="327"/>
                    <a:pt x="0" y="3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Text Box 35"/>
            <p:cNvSpPr txBox="1">
              <a:spLocks noChangeArrowheads="1"/>
            </p:cNvSpPr>
            <p:nvPr/>
          </p:nvSpPr>
          <p:spPr bwMode="auto">
            <a:xfrm>
              <a:off x="4815141" y="2048214"/>
              <a:ext cx="325682" cy="369383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2</a:t>
              </a:r>
            </a:p>
          </p:txBody>
        </p:sp>
        <p:grpSp>
          <p:nvGrpSpPr>
            <p:cNvPr id="22603" name="Group 150"/>
            <p:cNvGrpSpPr>
              <a:grpSpLocks/>
            </p:cNvGrpSpPr>
            <p:nvPr/>
          </p:nvGrpSpPr>
          <p:grpSpPr bwMode="auto">
            <a:xfrm>
              <a:off x="4407793" y="2601531"/>
              <a:ext cx="471604" cy="866914"/>
              <a:chOff x="1613079" y="3812145"/>
              <a:chExt cx="471604" cy="866914"/>
            </a:xfrm>
          </p:grpSpPr>
          <p:sp>
            <p:nvSpPr>
              <p:cNvPr id="152" name="Isosceles Triangle 151"/>
              <p:cNvSpPr/>
              <p:nvPr/>
            </p:nvSpPr>
            <p:spPr bwMode="auto">
              <a:xfrm>
                <a:off x="1634721" y="3811355"/>
                <a:ext cx="373008" cy="800211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612499" y="4309899"/>
                <a:ext cx="471419" cy="3699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B2</a:t>
                </a:r>
              </a:p>
            </p:txBody>
          </p:sp>
        </p:grpSp>
        <p:sp>
          <p:nvSpPr>
            <p:cNvPr id="154" name="Oval 25"/>
            <p:cNvSpPr>
              <a:spLocks noChangeArrowheads="1"/>
            </p:cNvSpPr>
            <p:nvPr/>
          </p:nvSpPr>
          <p:spPr bwMode="auto">
            <a:xfrm>
              <a:off x="4242137" y="2094259"/>
              <a:ext cx="371421" cy="382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LR</a:t>
              </a:r>
            </a:p>
          </p:txBody>
        </p:sp>
        <p:cxnSp>
          <p:nvCxnSpPr>
            <p:cNvPr id="22605" name="Straight Connector 154"/>
            <p:cNvCxnSpPr>
              <a:cxnSpLocks noChangeShapeType="1"/>
              <a:stCxn id="154" idx="2"/>
              <a:endCxn id="129" idx="7"/>
            </p:cNvCxnSpPr>
            <p:nvPr/>
          </p:nvCxnSpPr>
          <p:spPr bwMode="auto">
            <a:xfrm rot="10800000" flipV="1">
              <a:off x="3941157" y="2285942"/>
              <a:ext cx="301113" cy="30261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6" name="Straight Connector 155"/>
            <p:cNvCxnSpPr>
              <a:cxnSpLocks noChangeShapeType="1"/>
            </p:cNvCxnSpPr>
            <p:nvPr/>
          </p:nvCxnSpPr>
          <p:spPr bwMode="auto">
            <a:xfrm rot="16200000" flipH="1">
              <a:off x="4478731" y="2488942"/>
              <a:ext cx="167444" cy="8349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7" name="Straight Connector 156"/>
            <p:cNvCxnSpPr>
              <a:cxnSpLocks noChangeShapeType="1"/>
            </p:cNvCxnSpPr>
            <p:nvPr/>
          </p:nvCxnSpPr>
          <p:spPr bwMode="auto">
            <a:xfrm rot="16200000" flipH="1">
              <a:off x="3886301" y="2901065"/>
              <a:ext cx="231839" cy="17364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 Box 57"/>
            <p:cNvSpPr txBox="1">
              <a:spLocks noChangeArrowheads="1"/>
            </p:cNvSpPr>
            <p:nvPr/>
          </p:nvSpPr>
          <p:spPr bwMode="auto">
            <a:xfrm>
              <a:off x="3469138" y="4251970"/>
              <a:ext cx="2395186" cy="36993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Tree after rotate(1)</a:t>
              </a:r>
            </a:p>
          </p:txBody>
        </p:sp>
      </p:grpSp>
      <p:grpSp>
        <p:nvGrpSpPr>
          <p:cNvPr id="18" name="Group 178"/>
          <p:cNvGrpSpPr>
            <a:grpSpLocks/>
          </p:cNvGrpSpPr>
          <p:nvPr/>
        </p:nvGrpSpPr>
        <p:grpSpPr bwMode="auto">
          <a:xfrm>
            <a:off x="7697788" y="1108076"/>
            <a:ext cx="2887662" cy="3616325"/>
            <a:chOff x="6173714" y="1107584"/>
            <a:chExt cx="2887329" cy="3617356"/>
          </a:xfrm>
        </p:grpSpPr>
        <p:sp>
          <p:nvSpPr>
            <p:cNvPr id="160" name="Oval 24"/>
            <p:cNvSpPr>
              <a:spLocks noChangeArrowheads="1"/>
            </p:cNvSpPr>
            <p:nvPr/>
          </p:nvSpPr>
          <p:spPr bwMode="auto">
            <a:xfrm>
              <a:off x="7856270" y="2182628"/>
              <a:ext cx="371432" cy="38428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  <p:sp>
          <p:nvSpPr>
            <p:cNvPr id="161" name="Oval 25"/>
            <p:cNvSpPr>
              <a:spLocks noChangeArrowheads="1"/>
            </p:cNvSpPr>
            <p:nvPr/>
          </p:nvSpPr>
          <p:spPr bwMode="auto">
            <a:xfrm>
              <a:off x="6868959" y="2184216"/>
              <a:ext cx="371432" cy="38269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L</a:t>
              </a:r>
            </a:p>
          </p:txBody>
        </p:sp>
        <p:sp>
          <p:nvSpPr>
            <p:cNvPr id="162" name="Oval 27"/>
            <p:cNvSpPr>
              <a:spLocks noChangeArrowheads="1"/>
            </p:cNvSpPr>
            <p:nvPr/>
          </p:nvSpPr>
          <p:spPr bwMode="auto">
            <a:xfrm>
              <a:off x="8284846" y="2787638"/>
              <a:ext cx="371432" cy="38269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63" name="Line 30"/>
            <p:cNvSpPr>
              <a:spLocks noChangeShapeType="1"/>
            </p:cNvSpPr>
            <p:nvPr/>
          </p:nvSpPr>
          <p:spPr bwMode="auto">
            <a:xfrm>
              <a:off x="8178495" y="2511334"/>
              <a:ext cx="179367" cy="2969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Line 31"/>
            <p:cNvSpPr>
              <a:spLocks noChangeShapeType="1"/>
            </p:cNvSpPr>
            <p:nvPr/>
          </p:nvSpPr>
          <p:spPr bwMode="auto">
            <a:xfrm>
              <a:off x="8589610" y="3168746"/>
              <a:ext cx="155557" cy="244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2564" name="Group 167"/>
            <p:cNvGrpSpPr>
              <a:grpSpLocks/>
            </p:cNvGrpSpPr>
            <p:nvPr/>
          </p:nvGrpSpPr>
          <p:grpSpPr bwMode="auto">
            <a:xfrm>
              <a:off x="7150997" y="2768953"/>
              <a:ext cx="434734" cy="866914"/>
              <a:chOff x="1613079" y="3812145"/>
              <a:chExt cx="434734" cy="866914"/>
            </a:xfrm>
          </p:grpSpPr>
          <p:sp>
            <p:nvSpPr>
              <p:cNvPr id="169" name="Isosceles Triangle 168"/>
              <p:cNvSpPr/>
              <p:nvPr/>
            </p:nvSpPr>
            <p:spPr bwMode="auto">
              <a:xfrm>
                <a:off x="1635805" y="3811775"/>
                <a:ext cx="374607" cy="798741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613583" y="4308805"/>
                <a:ext cx="434925" cy="369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B1</a:t>
                </a:r>
              </a:p>
            </p:txBody>
          </p:sp>
        </p:grpSp>
        <p:sp>
          <p:nvSpPr>
            <p:cNvPr id="22565" name="Freeform 176"/>
            <p:cNvSpPr>
              <a:spLocks noChangeArrowheads="1"/>
            </p:cNvSpPr>
            <p:nvPr/>
          </p:nvSpPr>
          <p:spPr bwMode="auto">
            <a:xfrm>
              <a:off x="7458736" y="1107584"/>
              <a:ext cx="178436" cy="468394"/>
            </a:xfrm>
            <a:custGeom>
              <a:avLst/>
              <a:gdLst>
                <a:gd name="T0" fmla="*/ 629348 w 139800"/>
                <a:gd name="T1" fmla="*/ 0 h 661585"/>
                <a:gd name="T2" fmla="*/ 273982 w 139800"/>
                <a:gd name="T3" fmla="*/ 1148 h 661585"/>
                <a:gd name="T4" fmla="*/ 60763 w 139800"/>
                <a:gd name="T5" fmla="*/ 3444 h 661585"/>
                <a:gd name="T6" fmla="*/ 345054 w 139800"/>
                <a:gd name="T7" fmla="*/ 10334 h 661585"/>
                <a:gd name="T8" fmla="*/ 558276 w 139800"/>
                <a:gd name="T9" fmla="*/ 17225 h 661585"/>
                <a:gd name="T10" fmla="*/ 487202 w 139800"/>
                <a:gd name="T11" fmla="*/ 20670 h 661585"/>
                <a:gd name="T12" fmla="*/ 416129 w 139800"/>
                <a:gd name="T13" fmla="*/ 28707 h 661585"/>
                <a:gd name="T14" fmla="*/ 629348 w 139800"/>
                <a:gd name="T15" fmla="*/ 32153 h 661585"/>
                <a:gd name="T16" fmla="*/ 700426 w 139800"/>
                <a:gd name="T17" fmla="*/ 35598 h 661585"/>
                <a:gd name="T18" fmla="*/ 558276 w 139800"/>
                <a:gd name="T19" fmla="*/ 39042 h 661585"/>
                <a:gd name="T20" fmla="*/ 700426 w 139800"/>
                <a:gd name="T21" fmla="*/ 42487 h 661585"/>
                <a:gd name="T22" fmla="*/ 629348 w 139800"/>
                <a:gd name="T23" fmla="*/ 45932 h 661585"/>
                <a:gd name="T24" fmla="*/ 487202 w 139800"/>
                <a:gd name="T25" fmla="*/ 49377 h 661585"/>
                <a:gd name="T26" fmla="*/ 416129 w 139800"/>
                <a:gd name="T27" fmla="*/ 56267 h 661585"/>
                <a:gd name="T28" fmla="*/ 771496 w 139800"/>
                <a:gd name="T29" fmla="*/ 58563 h 6615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800"/>
                <a:gd name="T46" fmla="*/ 0 h 661585"/>
                <a:gd name="T47" fmla="*/ 139800 w 139800"/>
                <a:gd name="T48" fmla="*/ 661585 h 6615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800" h="661585">
                  <a:moveTo>
                    <a:pt x="114042" y="0"/>
                  </a:moveTo>
                  <a:cubicBezTo>
                    <a:pt x="92577" y="4293"/>
                    <a:pt x="70143" y="5192"/>
                    <a:pt x="49647" y="12878"/>
                  </a:cubicBezTo>
                  <a:cubicBezTo>
                    <a:pt x="35154" y="18313"/>
                    <a:pt x="16759" y="24265"/>
                    <a:pt x="11011" y="38636"/>
                  </a:cubicBezTo>
                  <a:cubicBezTo>
                    <a:pt x="0" y="66163"/>
                    <a:pt x="54068" y="105759"/>
                    <a:pt x="62526" y="115909"/>
                  </a:cubicBezTo>
                  <a:cubicBezTo>
                    <a:pt x="90266" y="149198"/>
                    <a:pt x="88255" y="154459"/>
                    <a:pt x="101163" y="193183"/>
                  </a:cubicBezTo>
                  <a:cubicBezTo>
                    <a:pt x="96870" y="206062"/>
                    <a:pt x="94355" y="219677"/>
                    <a:pt x="88284" y="231819"/>
                  </a:cubicBezTo>
                  <a:cubicBezTo>
                    <a:pt x="66178" y="276030"/>
                    <a:pt x="43368" y="265907"/>
                    <a:pt x="75405" y="321971"/>
                  </a:cubicBezTo>
                  <a:cubicBezTo>
                    <a:pt x="84442" y="337785"/>
                    <a:pt x="101163" y="347729"/>
                    <a:pt x="114042" y="360608"/>
                  </a:cubicBezTo>
                  <a:cubicBezTo>
                    <a:pt x="118335" y="373487"/>
                    <a:pt x="129153" y="385854"/>
                    <a:pt x="126921" y="399245"/>
                  </a:cubicBezTo>
                  <a:cubicBezTo>
                    <a:pt x="124376" y="414513"/>
                    <a:pt x="101163" y="422403"/>
                    <a:pt x="101163" y="437881"/>
                  </a:cubicBezTo>
                  <a:cubicBezTo>
                    <a:pt x="101163" y="453360"/>
                    <a:pt x="118335" y="463639"/>
                    <a:pt x="126921" y="476518"/>
                  </a:cubicBezTo>
                  <a:cubicBezTo>
                    <a:pt x="122628" y="489397"/>
                    <a:pt x="120113" y="503012"/>
                    <a:pt x="114042" y="515154"/>
                  </a:cubicBezTo>
                  <a:cubicBezTo>
                    <a:pt x="107120" y="528998"/>
                    <a:pt x="93179" y="539107"/>
                    <a:pt x="88284" y="553791"/>
                  </a:cubicBezTo>
                  <a:cubicBezTo>
                    <a:pt x="80026" y="578564"/>
                    <a:pt x="79698" y="605306"/>
                    <a:pt x="75405" y="631064"/>
                  </a:cubicBezTo>
                  <a:cubicBezTo>
                    <a:pt x="121186" y="661585"/>
                    <a:pt x="98563" y="656822"/>
                    <a:pt x="139800" y="656822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32"/>
            <p:cNvSpPr>
              <a:spLocks noChangeShapeType="1"/>
            </p:cNvSpPr>
            <p:nvPr/>
          </p:nvSpPr>
          <p:spPr bwMode="auto">
            <a:xfrm flipH="1">
              <a:off x="8191193" y="3168746"/>
              <a:ext cx="206351" cy="257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2567" name="Group 178"/>
            <p:cNvGrpSpPr>
              <a:grpSpLocks/>
            </p:cNvGrpSpPr>
            <p:nvPr/>
          </p:nvGrpSpPr>
          <p:grpSpPr bwMode="auto">
            <a:xfrm>
              <a:off x="7588877" y="2756074"/>
              <a:ext cx="471604" cy="866914"/>
              <a:chOff x="1613079" y="3812145"/>
              <a:chExt cx="471604" cy="866914"/>
            </a:xfrm>
          </p:grpSpPr>
          <p:sp>
            <p:nvSpPr>
              <p:cNvPr id="180" name="Isosceles Triangle 179"/>
              <p:cNvSpPr/>
              <p:nvPr/>
            </p:nvSpPr>
            <p:spPr bwMode="auto">
              <a:xfrm>
                <a:off x="1636025" y="3811950"/>
                <a:ext cx="373019" cy="798741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613803" y="4308980"/>
                <a:ext cx="471433" cy="369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B2</a:t>
                </a:r>
              </a:p>
            </p:txBody>
          </p:sp>
        </p:grpSp>
        <p:sp>
          <p:nvSpPr>
            <p:cNvPr id="182" name="Oval 25"/>
            <p:cNvSpPr>
              <a:spLocks noChangeArrowheads="1"/>
            </p:cNvSpPr>
            <p:nvPr/>
          </p:nvSpPr>
          <p:spPr bwMode="auto">
            <a:xfrm>
              <a:off x="7372138" y="1566503"/>
              <a:ext cx="371432" cy="3826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LR</a:t>
              </a:r>
            </a:p>
          </p:txBody>
        </p:sp>
        <p:cxnSp>
          <p:nvCxnSpPr>
            <p:cNvPr id="22569" name="Straight Connector 182"/>
            <p:cNvCxnSpPr>
              <a:cxnSpLocks noChangeShapeType="1"/>
              <a:stCxn id="160" idx="3"/>
            </p:cNvCxnSpPr>
            <p:nvPr/>
          </p:nvCxnSpPr>
          <p:spPr bwMode="auto">
            <a:xfrm rot="5400000">
              <a:off x="7731182" y="2577345"/>
              <a:ext cx="245708" cy="11175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Straight Connector 183"/>
            <p:cNvCxnSpPr>
              <a:cxnSpLocks noChangeShapeType="1"/>
            </p:cNvCxnSpPr>
            <p:nvPr/>
          </p:nvCxnSpPr>
          <p:spPr bwMode="auto">
            <a:xfrm rot="16200000" flipH="1">
              <a:off x="7138220" y="2546893"/>
              <a:ext cx="244718" cy="19940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Line 30"/>
            <p:cNvSpPr>
              <a:spLocks noChangeShapeType="1"/>
            </p:cNvSpPr>
            <p:nvPr/>
          </p:nvSpPr>
          <p:spPr bwMode="auto">
            <a:xfrm>
              <a:off x="7727697" y="1931732"/>
              <a:ext cx="257145" cy="269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Line 32"/>
            <p:cNvSpPr>
              <a:spLocks noChangeShapeType="1"/>
            </p:cNvSpPr>
            <p:nvPr/>
          </p:nvSpPr>
          <p:spPr bwMode="auto">
            <a:xfrm flipH="1">
              <a:off x="7148327" y="1931732"/>
              <a:ext cx="307939" cy="269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Line 32"/>
            <p:cNvSpPr>
              <a:spLocks noChangeShapeType="1"/>
            </p:cNvSpPr>
            <p:nvPr/>
          </p:nvSpPr>
          <p:spPr bwMode="auto">
            <a:xfrm flipH="1">
              <a:off x="6761021" y="2485927"/>
              <a:ext cx="180954" cy="257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2574" name="Group 120"/>
            <p:cNvGrpSpPr>
              <a:grpSpLocks/>
            </p:cNvGrpSpPr>
            <p:nvPr/>
          </p:nvGrpSpPr>
          <p:grpSpPr bwMode="auto">
            <a:xfrm>
              <a:off x="6503876" y="2730472"/>
              <a:ext cx="488894" cy="914661"/>
              <a:chOff x="3503100" y="3039565"/>
              <a:chExt cx="488894" cy="914661"/>
            </a:xfrm>
          </p:grpSpPr>
          <p:sp>
            <p:nvSpPr>
              <p:cNvPr id="123" name="Isosceles Triangle 122"/>
              <p:cNvSpPr/>
              <p:nvPr/>
            </p:nvSpPr>
            <p:spPr bwMode="auto">
              <a:xfrm>
                <a:off x="3503100" y="3039565"/>
                <a:ext cx="488894" cy="914661"/>
              </a:xfrm>
              <a:prstGeom prst="triangle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582466" y="3455609"/>
                <a:ext cx="352942" cy="3694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</a:t>
                </a:r>
              </a:p>
            </p:txBody>
          </p:sp>
        </p:grpSp>
        <p:grpSp>
          <p:nvGrpSpPr>
            <p:cNvPr id="22575" name="Group 124"/>
            <p:cNvGrpSpPr>
              <a:grpSpLocks/>
            </p:cNvGrpSpPr>
            <p:nvPr/>
          </p:nvGrpSpPr>
          <p:grpSpPr bwMode="auto">
            <a:xfrm>
              <a:off x="7919763" y="3400587"/>
              <a:ext cx="528576" cy="913074"/>
              <a:chOff x="5202323" y="2756642"/>
              <a:chExt cx="528576" cy="913074"/>
            </a:xfrm>
          </p:grpSpPr>
          <p:sp>
            <p:nvSpPr>
              <p:cNvPr id="126" name="Isosceles Triangle 125"/>
              <p:cNvSpPr/>
              <p:nvPr/>
            </p:nvSpPr>
            <p:spPr bwMode="auto">
              <a:xfrm>
                <a:off x="5202323" y="2756642"/>
                <a:ext cx="528576" cy="913074"/>
              </a:xfrm>
              <a:prstGeom prst="triangle">
                <a:avLst/>
              </a:prstGeom>
              <a:solidFill>
                <a:srgbClr val="CC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24546" y="3218737"/>
                <a:ext cx="324091" cy="3694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</a:t>
                </a:r>
              </a:p>
            </p:txBody>
          </p:sp>
        </p:grpSp>
        <p:grpSp>
          <p:nvGrpSpPr>
            <p:cNvPr id="22576" name="Group 134"/>
            <p:cNvGrpSpPr>
              <a:grpSpLocks/>
            </p:cNvGrpSpPr>
            <p:nvPr/>
          </p:nvGrpSpPr>
          <p:grpSpPr bwMode="auto">
            <a:xfrm>
              <a:off x="8538816" y="3400587"/>
              <a:ext cx="438099" cy="900370"/>
              <a:chOff x="5898651" y="2756643"/>
              <a:chExt cx="438099" cy="900370"/>
            </a:xfrm>
          </p:grpSpPr>
          <p:sp>
            <p:nvSpPr>
              <p:cNvPr id="138" name="Isosceles Triangle 137"/>
              <p:cNvSpPr/>
              <p:nvPr/>
            </p:nvSpPr>
            <p:spPr bwMode="auto">
              <a:xfrm>
                <a:off x="5898651" y="2756643"/>
                <a:ext cx="438099" cy="900370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58969" y="3244145"/>
                <a:ext cx="351337" cy="3694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D</a:t>
                </a:r>
              </a:p>
            </p:txBody>
          </p:sp>
        </p:grpSp>
        <p:sp>
          <p:nvSpPr>
            <p:cNvPr id="168" name="Text Box 57"/>
            <p:cNvSpPr txBox="1">
              <a:spLocks noChangeArrowheads="1"/>
            </p:cNvSpPr>
            <p:nvPr/>
          </p:nvSpPr>
          <p:spPr bwMode="auto">
            <a:xfrm>
              <a:off x="6173714" y="4354948"/>
              <a:ext cx="2887329" cy="36999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Tree after LR correction</a:t>
              </a:r>
            </a:p>
          </p:txBody>
        </p:sp>
      </p:grpSp>
      <p:sp>
        <p:nvSpPr>
          <p:cNvPr id="171" name="Rectangle 3"/>
          <p:cNvSpPr txBox="1">
            <a:spLocks noChangeArrowheads="1"/>
          </p:cNvSpPr>
          <p:nvPr/>
        </p:nvSpPr>
        <p:spPr bwMode="auto">
          <a:xfrm>
            <a:off x="382237" y="4833383"/>
            <a:ext cx="11487710" cy="181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rgbClr val="C00000"/>
                </a:solidFill>
              </a:rPr>
              <a:t>LR Imbalance: </a:t>
            </a:r>
            <a:r>
              <a:rPr lang="en-US" sz="2400" kern="0" dirty="0">
                <a:solidFill>
                  <a:srgbClr val="000000"/>
                </a:solidFill>
              </a:rPr>
              <a:t>We have inserted into the </a:t>
            </a:r>
            <a:r>
              <a:rPr lang="en-US" sz="2400" kern="0" dirty="0">
                <a:solidFill>
                  <a:schemeClr val="accent6"/>
                </a:solidFill>
              </a:rPr>
              <a:t>right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subtree</a:t>
            </a:r>
            <a:r>
              <a:rPr lang="en-US" sz="2400" kern="0" dirty="0">
                <a:solidFill>
                  <a:srgbClr val="000000"/>
                </a:solidFill>
              </a:rPr>
              <a:t> of the </a:t>
            </a:r>
            <a:r>
              <a:rPr lang="en-US" sz="2400" kern="0" dirty="0">
                <a:solidFill>
                  <a:schemeClr val="accent6"/>
                </a:solidFill>
              </a:rPr>
              <a:t>left</a:t>
            </a:r>
            <a:r>
              <a:rPr lang="en-US" sz="2400" kern="0" dirty="0">
                <a:solidFill>
                  <a:srgbClr val="000000"/>
                </a:solidFill>
              </a:rPr>
              <a:t> child of </a:t>
            </a:r>
            <a:r>
              <a:rPr lang="en-US" sz="2400" kern="0" dirty="0">
                <a:solidFill>
                  <a:srgbClr val="C00000"/>
                </a:solidFill>
              </a:rPr>
              <a:t>P</a:t>
            </a:r>
            <a:r>
              <a:rPr lang="en-US" sz="2400" kern="0" dirty="0">
                <a:solidFill>
                  <a:srgbClr val="000000"/>
                </a:solidFill>
              </a:rPr>
              <a:t> (into </a:t>
            </a:r>
            <a:r>
              <a:rPr lang="en-US" sz="2400" kern="0" dirty="0" err="1">
                <a:solidFill>
                  <a:srgbClr val="000000"/>
                </a:solidFill>
              </a:rPr>
              <a:t>subtree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>
                <a:solidFill>
                  <a:srgbClr val="C00000"/>
                </a:solidFill>
              </a:rPr>
              <a:t>LR</a:t>
            </a:r>
            <a:r>
              <a:rPr lang="en-US" sz="2400" kern="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bf</a:t>
            </a:r>
            <a:r>
              <a:rPr lang="en-US" sz="2000" kern="0" dirty="0"/>
              <a:t> of P is </a:t>
            </a:r>
            <a:r>
              <a:rPr lang="en-US" sz="20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bf</a:t>
            </a:r>
            <a:r>
              <a:rPr lang="en-US" sz="2000" kern="0" dirty="0"/>
              <a:t> of L is </a:t>
            </a:r>
            <a:r>
              <a:rPr lang="en-US" sz="2000" kern="0" dirty="0">
                <a:solidFill>
                  <a:srgbClr val="C00000"/>
                </a:solidFill>
              </a:rPr>
              <a:t>-1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rgbClr val="C00000"/>
                </a:solidFill>
              </a:rPr>
              <a:t>Correction: </a:t>
            </a:r>
            <a:r>
              <a:rPr lang="en-US" sz="2400" kern="0" dirty="0"/>
              <a:t>Double rotation around L &amp; P</a:t>
            </a:r>
          </a:p>
        </p:txBody>
      </p:sp>
    </p:spTree>
    <p:extLst>
      <p:ext uri="{BB962C8B-B14F-4D97-AF65-F5344CB8AC3E}">
        <p14:creationId xmlns:p14="http://schemas.microsoft.com/office/powerpoint/2010/main" val="2405789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LR </a:t>
            </a:r>
            <a:r>
              <a:rPr lang="en-US" altLang="en-US" sz="3600" dirty="0"/>
              <a:t>Imbalance Correction Example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3262314" y="133484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3575050" y="1663460"/>
            <a:ext cx="21590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2759076" y="195397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3622676" y="199207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055939" y="264929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7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3070226" y="1677748"/>
            <a:ext cx="269875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3561" name="Text Box 35"/>
          <p:cNvSpPr txBox="1">
            <a:spLocks noChangeArrowheads="1"/>
          </p:cNvSpPr>
          <p:nvPr/>
        </p:nvSpPr>
        <p:spPr bwMode="auto">
          <a:xfrm>
            <a:off x="3030538" y="121419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2" name="Text Box 35"/>
          <p:cNvSpPr txBox="1">
            <a:spLocks noChangeArrowheads="1"/>
          </p:cNvSpPr>
          <p:nvPr/>
        </p:nvSpPr>
        <p:spPr bwMode="auto">
          <a:xfrm>
            <a:off x="2476500" y="197461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63" name="Text Box 35"/>
          <p:cNvSpPr txBox="1">
            <a:spLocks noChangeArrowheads="1"/>
          </p:cNvSpPr>
          <p:nvPr/>
        </p:nvSpPr>
        <p:spPr bwMode="auto">
          <a:xfrm>
            <a:off x="3390900" y="269533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3983039" y="202541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2185988" y="3328748"/>
            <a:ext cx="1954212" cy="3683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Initial </a:t>
            </a:r>
            <a:r>
              <a:rPr lang="en-US" dirty="0" err="1"/>
              <a:t>AVLTree</a:t>
            </a:r>
            <a:endParaRPr lang="en-US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4075861" y="1222136"/>
            <a:ext cx="1454244" cy="646331"/>
            <a:chOff x="2552113" y="1463608"/>
            <a:chExt cx="1453667" cy="645947"/>
          </a:xfrm>
        </p:grpSpPr>
        <p:cxnSp>
          <p:nvCxnSpPr>
            <p:cNvPr id="23621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614410" y="1803042"/>
              <a:ext cx="1236372" cy="1288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2552113" y="1463608"/>
              <a:ext cx="1453667" cy="645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Insert(5) &amp;</a:t>
              </a:r>
            </a:p>
            <a:p>
              <a:pPr algn="ctr">
                <a:defRPr/>
              </a:pPr>
              <a:r>
                <a:rPr lang="en-US" dirty="0"/>
                <a:t>Backup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6907214" y="1190386"/>
            <a:ext cx="1055687" cy="396875"/>
            <a:chOff x="5383372" y="1432106"/>
            <a:chExt cx="1056067" cy="396694"/>
          </a:xfrm>
        </p:grpSpPr>
        <p:cxnSp>
          <p:nvCxnSpPr>
            <p:cNvPr id="23619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5383372" y="1803042"/>
              <a:ext cx="1056067" cy="2575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57"/>
            <p:cNvSpPr txBox="1">
              <a:spLocks noChangeArrowheads="1"/>
            </p:cNvSpPr>
            <p:nvPr/>
          </p:nvSpPr>
          <p:spPr bwMode="auto">
            <a:xfrm>
              <a:off x="5465952" y="1432106"/>
              <a:ext cx="930398" cy="369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5040314" y="5321061"/>
            <a:ext cx="3309937" cy="12176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LR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P(10) is 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L(4) is </a:t>
            </a:r>
            <a:r>
              <a:rPr lang="en-US" sz="2400" kern="0" dirty="0">
                <a:solidFill>
                  <a:srgbClr val="C00000"/>
                </a:solidFill>
              </a:rPr>
              <a:t>-1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3048001" y="2320686"/>
            <a:ext cx="138113" cy="309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3570" name="Text Box 35"/>
          <p:cNvSpPr txBox="1">
            <a:spLocks noChangeArrowheads="1"/>
          </p:cNvSpPr>
          <p:nvPr/>
        </p:nvSpPr>
        <p:spPr bwMode="auto">
          <a:xfrm>
            <a:off x="2166938" y="266993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6" name="Oval 24"/>
          <p:cNvSpPr>
            <a:spLocks noChangeArrowheads="1"/>
          </p:cNvSpPr>
          <p:nvPr/>
        </p:nvSpPr>
        <p:spPr bwMode="auto">
          <a:xfrm>
            <a:off x="2411414" y="263659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</a:t>
            </a:r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 flipH="1">
            <a:off x="2632076" y="2334974"/>
            <a:ext cx="231775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grpSp>
        <p:nvGrpSpPr>
          <p:cNvPr id="4" name="Group 140"/>
          <p:cNvGrpSpPr>
            <a:grpSpLocks/>
          </p:cNvGrpSpPr>
          <p:nvPr/>
        </p:nvGrpSpPr>
        <p:grpSpPr bwMode="auto">
          <a:xfrm>
            <a:off x="7627938" y="1304686"/>
            <a:ext cx="2527300" cy="2657694"/>
            <a:chOff x="6103737" y="1545935"/>
            <a:chExt cx="2528183" cy="2657733"/>
          </a:xfrm>
        </p:grpSpPr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6470102" y="3557328"/>
              <a:ext cx="1871679" cy="64634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AVL Tree after</a:t>
              </a:r>
            </a:p>
            <a:p>
              <a:pPr algn="ctr">
                <a:defRPr/>
              </a:pPr>
              <a:r>
                <a:rPr lang="en-US" dirty="0"/>
                <a:t>LR Correction</a:t>
              </a:r>
            </a:p>
          </p:txBody>
        </p:sp>
        <p:sp>
          <p:nvSpPr>
            <p:cNvPr id="99" name="Oval 24"/>
            <p:cNvSpPr>
              <a:spLocks noChangeArrowheads="1"/>
            </p:cNvSpPr>
            <p:nvPr/>
          </p:nvSpPr>
          <p:spPr bwMode="auto">
            <a:xfrm>
              <a:off x="7328127" y="1550698"/>
              <a:ext cx="371605" cy="384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7</a:t>
              </a:r>
            </a:p>
          </p:txBody>
        </p: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6786600" y="2207933"/>
              <a:ext cx="371605" cy="384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03" name="Oval 24"/>
            <p:cNvSpPr>
              <a:spLocks noChangeArrowheads="1"/>
            </p:cNvSpPr>
            <p:nvPr/>
          </p:nvSpPr>
          <p:spPr bwMode="auto">
            <a:xfrm>
              <a:off x="6361002" y="2827067"/>
              <a:ext cx="371605" cy="38418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23605" name="Text Box 35"/>
            <p:cNvSpPr txBox="1">
              <a:spLocks noChangeArrowheads="1"/>
            </p:cNvSpPr>
            <p:nvPr/>
          </p:nvSpPr>
          <p:spPr bwMode="auto">
            <a:xfrm>
              <a:off x="7365865" y="2885341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>
              <a:off x="7043865" y="2865167"/>
              <a:ext cx="371605" cy="384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106" name="Oval 24"/>
            <p:cNvSpPr>
              <a:spLocks noChangeArrowheads="1"/>
            </p:cNvSpPr>
            <p:nvPr/>
          </p:nvSpPr>
          <p:spPr bwMode="auto">
            <a:xfrm>
              <a:off x="7701320" y="2220633"/>
              <a:ext cx="371605" cy="38418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23608" name="Text Box 35"/>
            <p:cNvSpPr txBox="1">
              <a:spLocks noChangeArrowheads="1"/>
            </p:cNvSpPr>
            <p:nvPr/>
          </p:nvSpPr>
          <p:spPr bwMode="auto">
            <a:xfrm>
              <a:off x="8344662" y="2911096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" name="Oval 24"/>
            <p:cNvSpPr>
              <a:spLocks noChangeArrowheads="1"/>
            </p:cNvSpPr>
            <p:nvPr/>
          </p:nvSpPr>
          <p:spPr bwMode="auto">
            <a:xfrm>
              <a:off x="8023695" y="2890568"/>
              <a:ext cx="370017" cy="38418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H="1">
              <a:off x="7058157" y="1880903"/>
              <a:ext cx="360489" cy="360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 flipH="1">
              <a:off x="6645263" y="2601638"/>
              <a:ext cx="219152" cy="2825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11" name="Line 32"/>
            <p:cNvSpPr>
              <a:spLocks noChangeShapeType="1"/>
            </p:cNvSpPr>
            <p:nvPr/>
          </p:nvSpPr>
          <p:spPr bwMode="auto">
            <a:xfrm>
              <a:off x="7031161" y="2549250"/>
              <a:ext cx="142925" cy="334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7637798" y="1893603"/>
              <a:ext cx="166745" cy="3079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13" name="Line 32"/>
            <p:cNvSpPr>
              <a:spLocks noChangeShapeType="1"/>
            </p:cNvSpPr>
            <p:nvPr/>
          </p:nvSpPr>
          <p:spPr bwMode="auto">
            <a:xfrm>
              <a:off x="8010990" y="2576238"/>
              <a:ext cx="141337" cy="3349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3615" name="Text Box 35"/>
            <p:cNvSpPr txBox="1">
              <a:spLocks noChangeArrowheads="1"/>
            </p:cNvSpPr>
            <p:nvPr/>
          </p:nvSpPr>
          <p:spPr bwMode="auto">
            <a:xfrm>
              <a:off x="7031016" y="1545935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6" name="Text Box 35"/>
            <p:cNvSpPr txBox="1">
              <a:spLocks noChangeArrowheads="1"/>
            </p:cNvSpPr>
            <p:nvPr/>
          </p:nvSpPr>
          <p:spPr bwMode="auto">
            <a:xfrm>
              <a:off x="6580255" y="2228516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7" name="Text Box 35"/>
            <p:cNvSpPr txBox="1">
              <a:spLocks noChangeArrowheads="1"/>
            </p:cNvSpPr>
            <p:nvPr/>
          </p:nvSpPr>
          <p:spPr bwMode="auto">
            <a:xfrm>
              <a:off x="6103737" y="287246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8" name="Text Box 35"/>
            <p:cNvSpPr txBox="1">
              <a:spLocks noChangeArrowheads="1"/>
            </p:cNvSpPr>
            <p:nvPr/>
          </p:nvSpPr>
          <p:spPr bwMode="auto">
            <a:xfrm>
              <a:off x="8048447" y="2228516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</p:grpSp>
      <p:sp>
        <p:nvSpPr>
          <p:cNvPr id="85" name="Text Box 57"/>
          <p:cNvSpPr txBox="1">
            <a:spLocks noChangeArrowheads="1"/>
          </p:cNvSpPr>
          <p:nvPr/>
        </p:nvSpPr>
        <p:spPr bwMode="auto">
          <a:xfrm>
            <a:off x="5070475" y="3830398"/>
            <a:ext cx="1652588" cy="64611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Tree after </a:t>
            </a:r>
          </a:p>
          <a:p>
            <a:pPr algn="ctr">
              <a:defRPr/>
            </a:pPr>
            <a:r>
              <a:rPr lang="en-US" dirty="0"/>
              <a:t>insertion of 5</a:t>
            </a:r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4768850" y="904636"/>
            <a:ext cx="2089150" cy="2862263"/>
            <a:chOff x="3244850" y="1146175"/>
            <a:chExt cx="2089150" cy="2862263"/>
          </a:xfrm>
        </p:grpSpPr>
        <p:sp>
          <p:nvSpPr>
            <p:cNvPr id="23584" name="Text Box 35"/>
            <p:cNvSpPr txBox="1">
              <a:spLocks noChangeArrowheads="1"/>
            </p:cNvSpPr>
            <p:nvPr/>
          </p:nvSpPr>
          <p:spPr bwMode="auto">
            <a:xfrm>
              <a:off x="3244850" y="2910564"/>
              <a:ext cx="285799" cy="33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" name="Oval 24"/>
            <p:cNvSpPr>
              <a:spLocks noChangeArrowheads="1"/>
            </p:cNvSpPr>
            <p:nvPr/>
          </p:nvSpPr>
          <p:spPr bwMode="auto">
            <a:xfrm>
              <a:off x="4378325" y="1614488"/>
              <a:ext cx="371475" cy="3841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4692650" y="1943100"/>
              <a:ext cx="163513" cy="349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3876675" y="2233613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73" name="Oval 24"/>
            <p:cNvSpPr>
              <a:spLocks noChangeArrowheads="1"/>
            </p:cNvSpPr>
            <p:nvPr/>
          </p:nvSpPr>
          <p:spPr bwMode="auto">
            <a:xfrm>
              <a:off x="4738688" y="2271713"/>
              <a:ext cx="371475" cy="384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H="1">
              <a:off x="4186238" y="1957388"/>
              <a:ext cx="269875" cy="334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78" name="Line 32"/>
            <p:cNvSpPr>
              <a:spLocks noChangeShapeType="1"/>
            </p:cNvSpPr>
            <p:nvPr/>
          </p:nvSpPr>
          <p:spPr bwMode="auto">
            <a:xfrm>
              <a:off x="4148138" y="2627313"/>
              <a:ext cx="141287" cy="334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3591" name="Text Box 35"/>
            <p:cNvSpPr txBox="1">
              <a:spLocks noChangeArrowheads="1"/>
            </p:cNvSpPr>
            <p:nvPr/>
          </p:nvSpPr>
          <p:spPr bwMode="auto">
            <a:xfrm>
              <a:off x="3566876" y="2240868"/>
              <a:ext cx="356249" cy="33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3592" name="Text Box 35"/>
            <p:cNvSpPr txBox="1">
              <a:spLocks noChangeArrowheads="1"/>
            </p:cNvSpPr>
            <p:nvPr/>
          </p:nvSpPr>
          <p:spPr bwMode="auto">
            <a:xfrm>
              <a:off x="4404146" y="1146175"/>
              <a:ext cx="338612" cy="46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93" name="Text Box 35"/>
            <p:cNvSpPr txBox="1">
              <a:spLocks noChangeArrowheads="1"/>
            </p:cNvSpPr>
            <p:nvPr/>
          </p:nvSpPr>
          <p:spPr bwMode="auto">
            <a:xfrm>
              <a:off x="5048201" y="2305261"/>
              <a:ext cx="285799" cy="33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" name="Oval 24"/>
            <p:cNvSpPr>
              <a:spLocks noChangeArrowheads="1"/>
            </p:cNvSpPr>
            <p:nvPr/>
          </p:nvSpPr>
          <p:spPr bwMode="auto">
            <a:xfrm>
              <a:off x="3748088" y="3624263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56" name="Oval 24"/>
            <p:cNvSpPr>
              <a:spLocks noChangeArrowheads="1"/>
            </p:cNvSpPr>
            <p:nvPr/>
          </p:nvSpPr>
          <p:spPr bwMode="auto">
            <a:xfrm>
              <a:off x="4146550" y="2954338"/>
              <a:ext cx="371475" cy="384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7</a:t>
              </a:r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H="1">
              <a:off x="4005263" y="3322638"/>
              <a:ext cx="258762" cy="322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3489325" y="2878138"/>
              <a:ext cx="371475" cy="384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3709988" y="2574925"/>
              <a:ext cx="231775" cy="322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3599" name="Text Box 35"/>
            <p:cNvSpPr txBox="1">
              <a:spLocks noChangeArrowheads="1"/>
            </p:cNvSpPr>
            <p:nvPr/>
          </p:nvSpPr>
          <p:spPr bwMode="auto">
            <a:xfrm>
              <a:off x="4468552" y="2974957"/>
              <a:ext cx="285799" cy="33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00" name="Text Box 35"/>
            <p:cNvSpPr txBox="1">
              <a:spLocks noChangeArrowheads="1"/>
            </p:cNvSpPr>
            <p:nvPr/>
          </p:nvSpPr>
          <p:spPr bwMode="auto">
            <a:xfrm>
              <a:off x="4095000" y="3670408"/>
              <a:ext cx="285799" cy="33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5394327" y="2434985"/>
            <a:ext cx="325575" cy="412750"/>
            <a:chOff x="3870765" y="2676978"/>
            <a:chExt cx="325100" cy="412526"/>
          </a:xfrm>
        </p:grpSpPr>
        <p:sp>
          <p:nvSpPr>
            <p:cNvPr id="23582" name="Freeform 142"/>
            <p:cNvSpPr>
              <a:spLocks noChangeArrowheads="1"/>
            </p:cNvSpPr>
            <p:nvPr/>
          </p:nvSpPr>
          <p:spPr bwMode="auto">
            <a:xfrm>
              <a:off x="3870765" y="2676978"/>
              <a:ext cx="281199" cy="412526"/>
            </a:xfrm>
            <a:custGeom>
              <a:avLst/>
              <a:gdLst>
                <a:gd name="T0" fmla="*/ 197272 w 281151"/>
                <a:gd name="T1" fmla="*/ 412501 h 412531"/>
                <a:gd name="T2" fmla="*/ 276178 w 281151"/>
                <a:gd name="T3" fmla="*/ 223327 h 412531"/>
                <a:gd name="T4" fmla="*/ 165705 w 281151"/>
                <a:gd name="T5" fmla="*/ 18393 h 412531"/>
                <a:gd name="T6" fmla="*/ 23672 w 281151"/>
                <a:gd name="T7" fmla="*/ 112981 h 412531"/>
                <a:gd name="T8" fmla="*/ 23672 w 281151"/>
                <a:gd name="T9" fmla="*/ 239093 h 412531"/>
                <a:gd name="T10" fmla="*/ 55233 w 281151"/>
                <a:gd name="T11" fmla="*/ 365211 h 4125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1151"/>
                <a:gd name="T19" fmla="*/ 0 h 412531"/>
                <a:gd name="T20" fmla="*/ 281151 w 281151"/>
                <a:gd name="T21" fmla="*/ 412531 h 4125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1151" h="412531">
                  <a:moveTo>
                    <a:pt x="197068" y="412531"/>
                  </a:moveTo>
                  <a:cubicBezTo>
                    <a:pt x="239109" y="350783"/>
                    <a:pt x="281151" y="289035"/>
                    <a:pt x="275896" y="223345"/>
                  </a:cubicBezTo>
                  <a:cubicBezTo>
                    <a:pt x="270641" y="157655"/>
                    <a:pt x="207578" y="36786"/>
                    <a:pt x="165537" y="18393"/>
                  </a:cubicBezTo>
                  <a:cubicBezTo>
                    <a:pt x="123496" y="0"/>
                    <a:pt x="47296" y="76201"/>
                    <a:pt x="23648" y="112987"/>
                  </a:cubicBezTo>
                  <a:cubicBezTo>
                    <a:pt x="0" y="149773"/>
                    <a:pt x="18393" y="197070"/>
                    <a:pt x="23648" y="239111"/>
                  </a:cubicBezTo>
                  <a:cubicBezTo>
                    <a:pt x="28903" y="281152"/>
                    <a:pt x="42041" y="323193"/>
                    <a:pt x="55179" y="365235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5" name="Text Box 35"/>
            <p:cNvSpPr txBox="1">
              <a:spLocks noChangeArrowheads="1"/>
            </p:cNvSpPr>
            <p:nvPr/>
          </p:nvSpPr>
          <p:spPr bwMode="auto">
            <a:xfrm>
              <a:off x="3886617" y="2684912"/>
              <a:ext cx="309248" cy="338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6"/>
                  </a:solidFill>
                </a:rPr>
                <a:t>1</a:t>
              </a: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5857882" y="1812686"/>
            <a:ext cx="366851" cy="436563"/>
            <a:chOff x="4333299" y="2054247"/>
            <a:chExt cx="368145" cy="436175"/>
          </a:xfrm>
        </p:grpSpPr>
        <p:sp>
          <p:nvSpPr>
            <p:cNvPr id="23580" name="Freeform 143"/>
            <p:cNvSpPr>
              <a:spLocks noChangeArrowheads="1"/>
            </p:cNvSpPr>
            <p:nvPr/>
          </p:nvSpPr>
          <p:spPr bwMode="auto">
            <a:xfrm>
              <a:off x="4333299" y="2054247"/>
              <a:ext cx="360041" cy="436175"/>
            </a:xfrm>
            <a:custGeom>
              <a:avLst/>
              <a:gdLst>
                <a:gd name="T0" fmla="*/ 65755 w 359979"/>
                <a:gd name="T1" fmla="*/ 436150 h 436180"/>
                <a:gd name="T2" fmla="*/ 18411 w 359979"/>
                <a:gd name="T3" fmla="*/ 215450 h 436180"/>
                <a:gd name="T4" fmla="*/ 176228 w 359979"/>
                <a:gd name="T5" fmla="*/ 26276 h 436180"/>
                <a:gd name="T6" fmla="*/ 334049 w 359979"/>
                <a:gd name="T7" fmla="*/ 57801 h 436180"/>
                <a:gd name="T8" fmla="*/ 334049 w 359979"/>
                <a:gd name="T9" fmla="*/ 231210 h 436180"/>
                <a:gd name="T10" fmla="*/ 334049 w 359979"/>
                <a:gd name="T11" fmla="*/ 404619 h 436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979"/>
                <a:gd name="T19" fmla="*/ 0 h 436180"/>
                <a:gd name="T20" fmla="*/ 359979 w 359979"/>
                <a:gd name="T21" fmla="*/ 436180 h 436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979" h="436180">
                  <a:moveTo>
                    <a:pt x="65689" y="436180"/>
                  </a:moveTo>
                  <a:cubicBezTo>
                    <a:pt x="32844" y="359979"/>
                    <a:pt x="0" y="283779"/>
                    <a:pt x="18393" y="215462"/>
                  </a:cubicBezTo>
                  <a:cubicBezTo>
                    <a:pt x="36786" y="147145"/>
                    <a:pt x="123496" y="52552"/>
                    <a:pt x="176048" y="26276"/>
                  </a:cubicBezTo>
                  <a:cubicBezTo>
                    <a:pt x="228600" y="0"/>
                    <a:pt x="307427" y="23648"/>
                    <a:pt x="333703" y="57807"/>
                  </a:cubicBezTo>
                  <a:cubicBezTo>
                    <a:pt x="359979" y="91966"/>
                    <a:pt x="333703" y="231228"/>
                    <a:pt x="333703" y="231228"/>
                  </a:cubicBezTo>
                  <a:lnTo>
                    <a:pt x="333703" y="404649"/>
                  </a:ln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6" name="Text Box 35"/>
            <p:cNvSpPr txBox="1">
              <a:spLocks noChangeArrowheads="1"/>
            </p:cNvSpPr>
            <p:nvPr/>
          </p:nvSpPr>
          <p:spPr bwMode="auto">
            <a:xfrm>
              <a:off x="4390651" y="2070108"/>
              <a:ext cx="310793" cy="338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084388" y="4066935"/>
            <a:ext cx="2692400" cy="163195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As we backed up the tree, we updated balance factors and identified 10 as the pivot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62539" y="4535249"/>
            <a:ext cx="2473325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Classify the type of imbalance</a:t>
            </a:r>
          </a:p>
        </p:txBody>
      </p:sp>
    </p:spTree>
    <p:extLst>
      <p:ext uri="{BB962C8B-B14F-4D97-AF65-F5344CB8AC3E}">
        <p14:creationId xmlns:p14="http://schemas.microsoft.com/office/powerpoint/2010/main" val="289762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85" grpId="0" animBg="1"/>
      <p:bldP spid="68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RL </a:t>
            </a:r>
            <a:r>
              <a:rPr lang="en-US" altLang="en-US" sz="3600" dirty="0"/>
              <a:t>Imbalance &amp; Correction</a:t>
            </a:r>
          </a:p>
        </p:txBody>
      </p:sp>
      <p:sp>
        <p:nvSpPr>
          <p:cNvPr id="108" name="Oval 24"/>
          <p:cNvSpPr>
            <a:spLocks noChangeArrowheads="1"/>
          </p:cNvSpPr>
          <p:nvPr/>
        </p:nvSpPr>
        <p:spPr bwMode="auto">
          <a:xfrm>
            <a:off x="2824164" y="1268414"/>
            <a:ext cx="371475" cy="384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109" name="Oval 25"/>
          <p:cNvSpPr>
            <a:spLocks noChangeArrowheads="1"/>
          </p:cNvSpPr>
          <p:nvPr/>
        </p:nvSpPr>
        <p:spPr bwMode="auto">
          <a:xfrm>
            <a:off x="2147889" y="1939925"/>
            <a:ext cx="371475" cy="3825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114" name="Oval 27"/>
          <p:cNvSpPr>
            <a:spLocks noChangeArrowheads="1"/>
          </p:cNvSpPr>
          <p:nvPr/>
        </p:nvSpPr>
        <p:spPr bwMode="auto">
          <a:xfrm>
            <a:off x="3330576" y="1885951"/>
            <a:ext cx="3714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18" name="Line 29"/>
          <p:cNvSpPr>
            <a:spLocks noChangeShapeType="1"/>
          </p:cNvSpPr>
          <p:nvPr/>
        </p:nvSpPr>
        <p:spPr bwMode="auto">
          <a:xfrm flipH="1">
            <a:off x="2463800" y="1571626"/>
            <a:ext cx="400050" cy="423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1" name="Line 30"/>
          <p:cNvSpPr>
            <a:spLocks noChangeShapeType="1"/>
          </p:cNvSpPr>
          <p:nvPr/>
        </p:nvSpPr>
        <p:spPr bwMode="auto">
          <a:xfrm>
            <a:off x="3171826" y="1584326"/>
            <a:ext cx="246063" cy="322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5" name="Line 31"/>
          <p:cNvSpPr>
            <a:spLocks noChangeShapeType="1"/>
          </p:cNvSpPr>
          <p:nvPr/>
        </p:nvSpPr>
        <p:spPr bwMode="auto">
          <a:xfrm>
            <a:off x="3609976" y="2228851"/>
            <a:ext cx="180975" cy="373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" name="Line 32"/>
          <p:cNvSpPr>
            <a:spLocks noChangeShapeType="1"/>
          </p:cNvSpPr>
          <p:nvPr/>
        </p:nvSpPr>
        <p:spPr bwMode="auto">
          <a:xfrm flipH="1">
            <a:off x="1962151" y="2266951"/>
            <a:ext cx="257175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4586" name="Group 79"/>
          <p:cNvGrpSpPr>
            <a:grpSpLocks/>
          </p:cNvGrpSpPr>
          <p:nvPr/>
        </p:nvGrpSpPr>
        <p:grpSpPr bwMode="auto">
          <a:xfrm>
            <a:off x="2738439" y="3116264"/>
            <a:ext cx="427037" cy="866775"/>
            <a:chOff x="1613079" y="3812145"/>
            <a:chExt cx="428322" cy="866914"/>
          </a:xfrm>
        </p:grpSpPr>
        <p:sp>
          <p:nvSpPr>
            <p:cNvPr id="167" name="Isosceles Triangle 166"/>
            <p:cNvSpPr/>
            <p:nvPr/>
          </p:nvSpPr>
          <p:spPr bwMode="auto">
            <a:xfrm>
              <a:off x="1635371" y="3812145"/>
              <a:ext cx="374185" cy="798640"/>
            </a:xfrm>
            <a:prstGeom prst="triangle">
              <a:avLst/>
            </a:prstGeom>
            <a:solidFill>
              <a:srgbClr val="CC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613079" y="4309112"/>
              <a:ext cx="428322" cy="369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C1</a:t>
              </a:r>
            </a:p>
          </p:txBody>
        </p:sp>
      </p:grpSp>
      <p:sp>
        <p:nvSpPr>
          <p:cNvPr id="173" name="Line 31"/>
          <p:cNvSpPr>
            <a:spLocks noChangeShapeType="1"/>
          </p:cNvSpPr>
          <p:nvPr/>
        </p:nvSpPr>
        <p:spPr bwMode="auto">
          <a:xfrm>
            <a:off x="2387600" y="2317751"/>
            <a:ext cx="147638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88" name="Freeform 173"/>
          <p:cNvSpPr>
            <a:spLocks noChangeArrowheads="1"/>
          </p:cNvSpPr>
          <p:nvPr/>
        </p:nvSpPr>
        <p:spPr bwMode="auto">
          <a:xfrm>
            <a:off x="2916238" y="927101"/>
            <a:ext cx="88900" cy="339725"/>
          </a:xfrm>
          <a:custGeom>
            <a:avLst/>
            <a:gdLst>
              <a:gd name="T0" fmla="*/ 4762 w 139800"/>
              <a:gd name="T1" fmla="*/ 0 h 661585"/>
              <a:gd name="T2" fmla="*/ 2073 w 139800"/>
              <a:gd name="T3" fmla="*/ 121 h 661585"/>
              <a:gd name="T4" fmla="*/ 460 w 139800"/>
              <a:gd name="T5" fmla="*/ 364 h 661585"/>
              <a:gd name="T6" fmla="*/ 2611 w 139800"/>
              <a:gd name="T7" fmla="*/ 1091 h 661585"/>
              <a:gd name="T8" fmla="*/ 4224 w 139800"/>
              <a:gd name="T9" fmla="*/ 1818 h 661585"/>
              <a:gd name="T10" fmla="*/ 3687 w 139800"/>
              <a:gd name="T11" fmla="*/ 2182 h 661585"/>
              <a:gd name="T12" fmla="*/ 3149 w 139800"/>
              <a:gd name="T13" fmla="*/ 3030 h 661585"/>
              <a:gd name="T14" fmla="*/ 4762 w 139800"/>
              <a:gd name="T15" fmla="*/ 3394 h 661585"/>
              <a:gd name="T16" fmla="*/ 5300 w 139800"/>
              <a:gd name="T17" fmla="*/ 3757 h 661585"/>
              <a:gd name="T18" fmla="*/ 4224 w 139800"/>
              <a:gd name="T19" fmla="*/ 4121 h 661585"/>
              <a:gd name="T20" fmla="*/ 5300 w 139800"/>
              <a:gd name="T21" fmla="*/ 4485 h 661585"/>
              <a:gd name="T22" fmla="*/ 4762 w 139800"/>
              <a:gd name="T23" fmla="*/ 4848 h 661585"/>
              <a:gd name="T24" fmla="*/ 3687 w 139800"/>
              <a:gd name="T25" fmla="*/ 5212 h 661585"/>
              <a:gd name="T26" fmla="*/ 3149 w 139800"/>
              <a:gd name="T27" fmla="*/ 5939 h 661585"/>
              <a:gd name="T28" fmla="*/ 5838 w 139800"/>
              <a:gd name="T29" fmla="*/ 6182 h 6615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800"/>
              <a:gd name="T46" fmla="*/ 0 h 661585"/>
              <a:gd name="T47" fmla="*/ 139800 w 139800"/>
              <a:gd name="T48" fmla="*/ 661585 h 6615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800" h="661585">
                <a:moveTo>
                  <a:pt x="114042" y="0"/>
                </a:moveTo>
                <a:cubicBezTo>
                  <a:pt x="92577" y="4293"/>
                  <a:pt x="70143" y="5192"/>
                  <a:pt x="49647" y="12878"/>
                </a:cubicBezTo>
                <a:cubicBezTo>
                  <a:pt x="35154" y="18313"/>
                  <a:pt x="16759" y="24265"/>
                  <a:pt x="11011" y="38636"/>
                </a:cubicBezTo>
                <a:cubicBezTo>
                  <a:pt x="0" y="66163"/>
                  <a:pt x="54068" y="105759"/>
                  <a:pt x="62526" y="115909"/>
                </a:cubicBezTo>
                <a:cubicBezTo>
                  <a:pt x="90266" y="149198"/>
                  <a:pt x="88255" y="154459"/>
                  <a:pt x="101163" y="193183"/>
                </a:cubicBezTo>
                <a:cubicBezTo>
                  <a:pt x="96870" y="206062"/>
                  <a:pt x="94355" y="219677"/>
                  <a:pt x="88284" y="231819"/>
                </a:cubicBezTo>
                <a:cubicBezTo>
                  <a:pt x="66178" y="276030"/>
                  <a:pt x="43368" y="265907"/>
                  <a:pt x="75405" y="321971"/>
                </a:cubicBezTo>
                <a:cubicBezTo>
                  <a:pt x="84442" y="337785"/>
                  <a:pt x="101163" y="347729"/>
                  <a:pt x="114042" y="360608"/>
                </a:cubicBezTo>
                <a:cubicBezTo>
                  <a:pt x="118335" y="373487"/>
                  <a:pt x="129153" y="385854"/>
                  <a:pt x="126921" y="399245"/>
                </a:cubicBezTo>
                <a:cubicBezTo>
                  <a:pt x="124376" y="414513"/>
                  <a:pt x="101163" y="422403"/>
                  <a:pt x="101163" y="437881"/>
                </a:cubicBezTo>
                <a:cubicBezTo>
                  <a:pt x="101163" y="453360"/>
                  <a:pt x="118335" y="463639"/>
                  <a:pt x="126921" y="476518"/>
                </a:cubicBezTo>
                <a:cubicBezTo>
                  <a:pt x="122628" y="489397"/>
                  <a:pt x="120113" y="503012"/>
                  <a:pt x="114042" y="515154"/>
                </a:cubicBezTo>
                <a:cubicBezTo>
                  <a:pt x="107120" y="528998"/>
                  <a:pt x="93179" y="539107"/>
                  <a:pt x="88284" y="553791"/>
                </a:cubicBezTo>
                <a:cubicBezTo>
                  <a:pt x="80026" y="578564"/>
                  <a:pt x="79698" y="605306"/>
                  <a:pt x="75405" y="631064"/>
                </a:cubicBezTo>
                <a:cubicBezTo>
                  <a:pt x="121186" y="661585"/>
                  <a:pt x="98563" y="656822"/>
                  <a:pt x="139800" y="65682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>
            <a:off x="3224214" y="2254251"/>
            <a:ext cx="219075" cy="38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90" name="Text Box 35"/>
          <p:cNvSpPr txBox="1">
            <a:spLocks noChangeArrowheads="1"/>
          </p:cNvSpPr>
          <p:nvPr/>
        </p:nvSpPr>
        <p:spPr bwMode="auto">
          <a:xfrm>
            <a:off x="3171826" y="1198563"/>
            <a:ext cx="441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-2</a:t>
            </a:r>
          </a:p>
        </p:txBody>
      </p: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2674938" y="1739901"/>
            <a:ext cx="584200" cy="398463"/>
            <a:chOff x="1150938" y="1739900"/>
            <a:chExt cx="584200" cy="398463"/>
          </a:xfrm>
        </p:grpSpPr>
        <p:sp>
          <p:nvSpPr>
            <p:cNvPr id="24682" name="Freeform 178"/>
            <p:cNvSpPr>
              <a:spLocks noChangeArrowheads="1"/>
            </p:cNvSpPr>
            <p:nvPr/>
          </p:nvSpPr>
          <p:spPr bwMode="auto">
            <a:xfrm>
              <a:off x="1150938" y="1744663"/>
              <a:ext cx="584200" cy="393700"/>
            </a:xfrm>
            <a:custGeom>
              <a:avLst/>
              <a:gdLst>
                <a:gd name="T0" fmla="*/ 551523 w 583842"/>
                <a:gd name="T1" fmla="*/ 398205 h 392805"/>
                <a:gd name="T2" fmla="*/ 551523 w 583842"/>
                <a:gd name="T3" fmla="*/ 150142 h 392805"/>
                <a:gd name="T4" fmla="*/ 344702 w 583842"/>
                <a:gd name="T5" fmla="*/ 6529 h 392805"/>
                <a:gd name="T6" fmla="*/ 47396 w 583842"/>
                <a:gd name="T7" fmla="*/ 110975 h 392805"/>
                <a:gd name="T8" fmla="*/ 60323 w 583842"/>
                <a:gd name="T9" fmla="*/ 398205 h 392805"/>
                <a:gd name="T10" fmla="*/ 60323 w 583842"/>
                <a:gd name="T11" fmla="*/ 398205 h 392805"/>
                <a:gd name="T12" fmla="*/ 60323 w 583842"/>
                <a:gd name="T13" fmla="*/ 398205 h 3928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3842"/>
                <a:gd name="T22" fmla="*/ 0 h 392805"/>
                <a:gd name="T23" fmla="*/ 583842 w 583842"/>
                <a:gd name="T24" fmla="*/ 392805 h 3928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3842" h="392805">
                  <a:moveTo>
                    <a:pt x="549498" y="392805"/>
                  </a:moveTo>
                  <a:cubicBezTo>
                    <a:pt x="566670" y="302652"/>
                    <a:pt x="583842" y="212500"/>
                    <a:pt x="549498" y="148106"/>
                  </a:cubicBezTo>
                  <a:cubicBezTo>
                    <a:pt x="515154" y="83712"/>
                    <a:pt x="427149" y="12878"/>
                    <a:pt x="343436" y="6439"/>
                  </a:cubicBezTo>
                  <a:cubicBezTo>
                    <a:pt x="259723" y="0"/>
                    <a:pt x="94445" y="45076"/>
                    <a:pt x="47222" y="109470"/>
                  </a:cubicBezTo>
                  <a:cubicBezTo>
                    <a:pt x="0" y="173864"/>
                    <a:pt x="60101" y="392805"/>
                    <a:pt x="60101" y="392805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 Box 35"/>
            <p:cNvSpPr txBox="1">
              <a:spLocks noChangeArrowheads="1"/>
            </p:cNvSpPr>
            <p:nvPr/>
          </p:nvSpPr>
          <p:spPr bwMode="auto">
            <a:xfrm>
              <a:off x="1325563" y="1739900"/>
              <a:ext cx="325730" cy="36933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  <p:grpSp>
        <p:nvGrpSpPr>
          <p:cNvPr id="24592" name="Group 103"/>
          <p:cNvGrpSpPr>
            <a:grpSpLocks/>
          </p:cNvGrpSpPr>
          <p:nvPr/>
        </p:nvGrpSpPr>
        <p:grpSpPr bwMode="auto">
          <a:xfrm>
            <a:off x="3227389" y="3128964"/>
            <a:ext cx="465137" cy="866775"/>
            <a:chOff x="1613079" y="3812145"/>
            <a:chExt cx="465192" cy="866914"/>
          </a:xfrm>
        </p:grpSpPr>
        <p:sp>
          <p:nvSpPr>
            <p:cNvPr id="190" name="Isosceles Triangle 189"/>
            <p:cNvSpPr/>
            <p:nvPr/>
          </p:nvSpPr>
          <p:spPr bwMode="auto">
            <a:xfrm>
              <a:off x="1635307" y="3812145"/>
              <a:ext cx="373106" cy="798640"/>
            </a:xfrm>
            <a:prstGeom prst="triangle">
              <a:avLst/>
            </a:prstGeom>
            <a:solidFill>
              <a:srgbClr val="CC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613079" y="4309112"/>
              <a:ext cx="465192" cy="369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C2</a:t>
              </a:r>
            </a:p>
          </p:txBody>
        </p:sp>
      </p:grpSp>
      <p:sp>
        <p:nvSpPr>
          <p:cNvPr id="192" name="Oval 25"/>
          <p:cNvSpPr>
            <a:spLocks noChangeArrowheads="1"/>
          </p:cNvSpPr>
          <p:nvPr/>
        </p:nvSpPr>
        <p:spPr bwMode="auto">
          <a:xfrm>
            <a:off x="3035301" y="2635250"/>
            <a:ext cx="371475" cy="382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RL</a:t>
            </a:r>
          </a:p>
        </p:txBody>
      </p:sp>
      <p:cxnSp>
        <p:nvCxnSpPr>
          <p:cNvPr id="24594" name="Straight Connector 192"/>
          <p:cNvCxnSpPr>
            <a:cxnSpLocks noChangeShapeType="1"/>
            <a:stCxn id="192" idx="3"/>
          </p:cNvCxnSpPr>
          <p:nvPr/>
        </p:nvCxnSpPr>
        <p:spPr bwMode="auto">
          <a:xfrm rot="5400000">
            <a:off x="2955132" y="2967832"/>
            <a:ext cx="141288" cy="1301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193"/>
          <p:cNvCxnSpPr>
            <a:cxnSpLocks noChangeShapeType="1"/>
            <a:stCxn id="192" idx="5"/>
          </p:cNvCxnSpPr>
          <p:nvPr/>
        </p:nvCxnSpPr>
        <p:spPr bwMode="auto">
          <a:xfrm rot="16200000" flipH="1">
            <a:off x="3311525" y="3003550"/>
            <a:ext cx="166688" cy="841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108"/>
          <p:cNvGrpSpPr>
            <a:grpSpLocks/>
          </p:cNvGrpSpPr>
          <p:nvPr/>
        </p:nvGrpSpPr>
        <p:grpSpPr bwMode="auto">
          <a:xfrm>
            <a:off x="1717675" y="2562225"/>
            <a:ext cx="488950" cy="914400"/>
            <a:chOff x="3503054" y="3039412"/>
            <a:chExt cx="489397" cy="914402"/>
          </a:xfrm>
        </p:grpSpPr>
        <p:sp>
          <p:nvSpPr>
            <p:cNvPr id="196" name="Isosceles Triangle 195"/>
            <p:cNvSpPr/>
            <p:nvPr/>
          </p:nvSpPr>
          <p:spPr bwMode="auto">
            <a:xfrm>
              <a:off x="3503054" y="3039412"/>
              <a:ext cx="489397" cy="914402"/>
            </a:xfrm>
            <a:prstGeom prst="triangle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582502" y="3455338"/>
              <a:ext cx="353305" cy="3693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A</a:t>
              </a:r>
            </a:p>
          </p:txBody>
        </p:sp>
      </p:grpSp>
      <p:grpSp>
        <p:nvGrpSpPr>
          <p:cNvPr id="24597" name="Group 117"/>
          <p:cNvGrpSpPr>
            <a:grpSpLocks/>
          </p:cNvGrpSpPr>
          <p:nvPr/>
        </p:nvGrpSpPr>
        <p:grpSpPr bwMode="auto">
          <a:xfrm>
            <a:off x="3571875" y="2576513"/>
            <a:ext cx="438150" cy="900112"/>
            <a:chOff x="5898525" y="2756077"/>
            <a:chExt cx="437882" cy="901523"/>
          </a:xfrm>
        </p:grpSpPr>
        <p:sp>
          <p:nvSpPr>
            <p:cNvPr id="199" name="Isosceles Triangle 198"/>
            <p:cNvSpPr/>
            <p:nvPr/>
          </p:nvSpPr>
          <p:spPr bwMode="auto">
            <a:xfrm>
              <a:off x="5898525" y="2756077"/>
              <a:ext cx="437882" cy="90152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958813" y="3244203"/>
              <a:ext cx="351163" cy="3699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D</a:t>
              </a:r>
            </a:p>
          </p:txBody>
        </p:sp>
      </p:grpSp>
      <p:grpSp>
        <p:nvGrpSpPr>
          <p:cNvPr id="24598" name="Group 108"/>
          <p:cNvGrpSpPr>
            <a:grpSpLocks/>
          </p:cNvGrpSpPr>
          <p:nvPr/>
        </p:nvGrpSpPr>
        <p:grpSpPr bwMode="auto">
          <a:xfrm>
            <a:off x="2271713" y="2576513"/>
            <a:ext cx="488950" cy="914400"/>
            <a:chOff x="3503054" y="3039412"/>
            <a:chExt cx="489397" cy="914402"/>
          </a:xfrm>
        </p:grpSpPr>
        <p:sp>
          <p:nvSpPr>
            <p:cNvPr id="202" name="Isosceles Triangle 201"/>
            <p:cNvSpPr/>
            <p:nvPr/>
          </p:nvSpPr>
          <p:spPr bwMode="auto">
            <a:xfrm>
              <a:off x="3503054" y="3039412"/>
              <a:ext cx="489397" cy="914402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582502" y="3455338"/>
              <a:ext cx="330502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</a:t>
              </a:r>
            </a:p>
          </p:txBody>
        </p:sp>
      </p:grpSp>
      <p:grpSp>
        <p:nvGrpSpPr>
          <p:cNvPr id="9" name="Group 109"/>
          <p:cNvGrpSpPr>
            <a:grpSpLocks/>
          </p:cNvGrpSpPr>
          <p:nvPr/>
        </p:nvGrpSpPr>
        <p:grpSpPr bwMode="auto">
          <a:xfrm>
            <a:off x="3365500" y="2320925"/>
            <a:ext cx="304800" cy="508000"/>
            <a:chOff x="1841500" y="2320925"/>
            <a:chExt cx="304800" cy="508000"/>
          </a:xfrm>
        </p:grpSpPr>
        <p:sp>
          <p:nvSpPr>
            <p:cNvPr id="24672" name="Freeform 203"/>
            <p:cNvSpPr>
              <a:spLocks noChangeArrowheads="1"/>
            </p:cNvSpPr>
            <p:nvPr/>
          </p:nvSpPr>
          <p:spPr bwMode="auto">
            <a:xfrm>
              <a:off x="1865313" y="2320925"/>
              <a:ext cx="280987" cy="371475"/>
            </a:xfrm>
            <a:custGeom>
              <a:avLst/>
              <a:gdLst>
                <a:gd name="T0" fmla="*/ 14959 w 281189"/>
                <a:gd name="T1" fmla="*/ 333429 h 371340"/>
                <a:gd name="T2" fmla="*/ 14959 w 281189"/>
                <a:gd name="T3" fmla="*/ 165638 h 371340"/>
                <a:gd name="T4" fmla="*/ 104725 w 281189"/>
                <a:gd name="T5" fmla="*/ 10756 h 371340"/>
                <a:gd name="T6" fmla="*/ 207313 w 281189"/>
                <a:gd name="T7" fmla="*/ 101106 h 371340"/>
                <a:gd name="T8" fmla="*/ 271430 w 281189"/>
                <a:gd name="T9" fmla="*/ 255988 h 371340"/>
                <a:gd name="T10" fmla="*/ 258607 w 281189"/>
                <a:gd name="T11" fmla="*/ 372150 h 3713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1189"/>
                <a:gd name="T19" fmla="*/ 0 h 371340"/>
                <a:gd name="T20" fmla="*/ 281189 w 281189"/>
                <a:gd name="T21" fmla="*/ 371340 h 3713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1189" h="371340">
                  <a:moveTo>
                    <a:pt x="15025" y="332703"/>
                  </a:moveTo>
                  <a:cubicBezTo>
                    <a:pt x="7512" y="275821"/>
                    <a:pt x="0" y="218940"/>
                    <a:pt x="15025" y="165278"/>
                  </a:cubicBezTo>
                  <a:cubicBezTo>
                    <a:pt x="30050" y="111616"/>
                    <a:pt x="72980" y="21464"/>
                    <a:pt x="105177" y="10732"/>
                  </a:cubicBezTo>
                  <a:cubicBezTo>
                    <a:pt x="137374" y="0"/>
                    <a:pt x="180304" y="60101"/>
                    <a:pt x="208208" y="100884"/>
                  </a:cubicBezTo>
                  <a:cubicBezTo>
                    <a:pt x="236112" y="141667"/>
                    <a:pt x="264017" y="210354"/>
                    <a:pt x="272603" y="255430"/>
                  </a:cubicBezTo>
                  <a:cubicBezTo>
                    <a:pt x="281189" y="300506"/>
                    <a:pt x="270456" y="335923"/>
                    <a:pt x="259724" y="371340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Text Box 35"/>
            <p:cNvSpPr txBox="1">
              <a:spLocks noChangeArrowheads="1"/>
            </p:cNvSpPr>
            <p:nvPr/>
          </p:nvSpPr>
          <p:spPr bwMode="auto">
            <a:xfrm>
              <a:off x="1841500" y="2460625"/>
              <a:ext cx="300038" cy="36830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1</a:t>
              </a:r>
            </a:p>
          </p:txBody>
        </p:sp>
      </p:grpSp>
      <p:sp>
        <p:nvSpPr>
          <p:cNvPr id="206" name="Text Box 57"/>
          <p:cNvSpPr txBox="1">
            <a:spLocks noChangeArrowheads="1"/>
          </p:cNvSpPr>
          <p:nvPr/>
        </p:nvSpPr>
        <p:spPr bwMode="auto">
          <a:xfrm>
            <a:off x="1682750" y="4008438"/>
            <a:ext cx="2374900" cy="3683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Tree after insertion</a:t>
            </a:r>
          </a:p>
        </p:txBody>
      </p:sp>
      <p:grpSp>
        <p:nvGrpSpPr>
          <p:cNvPr id="10" name="Group 206"/>
          <p:cNvGrpSpPr>
            <a:grpSpLocks/>
          </p:cNvGrpSpPr>
          <p:nvPr/>
        </p:nvGrpSpPr>
        <p:grpSpPr bwMode="auto">
          <a:xfrm>
            <a:off x="4735513" y="939800"/>
            <a:ext cx="2597150" cy="3449638"/>
            <a:chOff x="391102" y="1081826"/>
            <a:chExt cx="2596798" cy="3449928"/>
          </a:xfrm>
        </p:grpSpPr>
        <p:sp>
          <p:nvSpPr>
            <p:cNvPr id="208" name="Oval 24"/>
            <p:cNvSpPr>
              <a:spLocks noChangeArrowheads="1"/>
            </p:cNvSpPr>
            <p:nvPr/>
          </p:nvSpPr>
          <p:spPr bwMode="auto">
            <a:xfrm>
              <a:off x="1532359" y="1410467"/>
              <a:ext cx="371425" cy="38420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  <p:sp>
          <p:nvSpPr>
            <p:cNvPr id="209" name="Oval 25"/>
            <p:cNvSpPr>
              <a:spLocks noChangeArrowheads="1"/>
            </p:cNvSpPr>
            <p:nvPr/>
          </p:nvSpPr>
          <p:spPr bwMode="auto">
            <a:xfrm>
              <a:off x="854589" y="2082035"/>
              <a:ext cx="371425" cy="38262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L</a:t>
              </a:r>
            </a:p>
          </p:txBody>
        </p:sp>
        <p:sp>
          <p:nvSpPr>
            <p:cNvPr id="210" name="Oval 27"/>
            <p:cNvSpPr>
              <a:spLocks noChangeArrowheads="1"/>
            </p:cNvSpPr>
            <p:nvPr/>
          </p:nvSpPr>
          <p:spPr bwMode="auto">
            <a:xfrm>
              <a:off x="2308542" y="2517047"/>
              <a:ext cx="371425" cy="384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211" name="Line 29"/>
            <p:cNvSpPr>
              <a:spLocks noChangeShapeType="1"/>
            </p:cNvSpPr>
            <p:nvPr/>
          </p:nvSpPr>
          <p:spPr bwMode="auto">
            <a:xfrm flipH="1">
              <a:off x="1172046" y="1712117"/>
              <a:ext cx="398408" cy="425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Line 30"/>
            <p:cNvSpPr>
              <a:spLocks noChangeShapeType="1"/>
            </p:cNvSpPr>
            <p:nvPr/>
          </p:nvSpPr>
          <p:spPr bwMode="auto">
            <a:xfrm>
              <a:off x="1879975" y="1726405"/>
              <a:ext cx="244442" cy="320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Line 31"/>
            <p:cNvSpPr>
              <a:spLocks noChangeShapeType="1"/>
            </p:cNvSpPr>
            <p:nvPr/>
          </p:nvSpPr>
          <p:spPr bwMode="auto">
            <a:xfrm>
              <a:off x="2587904" y="2859975"/>
              <a:ext cx="180950" cy="3730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Line 32"/>
            <p:cNvSpPr>
              <a:spLocks noChangeShapeType="1"/>
            </p:cNvSpPr>
            <p:nvPr/>
          </p:nvSpPr>
          <p:spPr bwMode="auto">
            <a:xfrm flipH="1">
              <a:off x="670464" y="2409088"/>
              <a:ext cx="257140" cy="295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4647" name="Group 79"/>
            <p:cNvGrpSpPr>
              <a:grpSpLocks/>
            </p:cNvGrpSpPr>
            <p:nvPr/>
          </p:nvGrpSpPr>
          <p:grpSpPr bwMode="auto">
            <a:xfrm>
              <a:off x="1728984" y="2485619"/>
              <a:ext cx="428322" cy="866914"/>
              <a:chOff x="1613079" y="3812145"/>
              <a:chExt cx="428322" cy="866914"/>
            </a:xfrm>
          </p:grpSpPr>
          <p:sp>
            <p:nvSpPr>
              <p:cNvPr id="238" name="Isosceles Triangle 237"/>
              <p:cNvSpPr/>
              <p:nvPr/>
            </p:nvSpPr>
            <p:spPr bwMode="auto">
              <a:xfrm>
                <a:off x="1635500" y="3811820"/>
                <a:ext cx="374599" cy="798580"/>
              </a:xfrm>
              <a:prstGeom prst="triangle">
                <a:avLst/>
              </a:prstGeom>
              <a:solidFill>
                <a:srgbClr val="CC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613278" y="4308750"/>
                <a:ext cx="428567" cy="3699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C1</a:t>
                </a:r>
              </a:p>
            </p:txBody>
          </p:sp>
        </p:grpSp>
        <p:sp>
          <p:nvSpPr>
            <p:cNvPr id="216" name="Line 31"/>
            <p:cNvSpPr>
              <a:spLocks noChangeShapeType="1"/>
            </p:cNvSpPr>
            <p:nvPr/>
          </p:nvSpPr>
          <p:spPr bwMode="auto">
            <a:xfrm>
              <a:off x="1094269" y="2459892"/>
              <a:ext cx="149205" cy="269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49" name="Freeform 216"/>
            <p:cNvSpPr>
              <a:spLocks noChangeArrowheads="1"/>
            </p:cNvSpPr>
            <p:nvPr/>
          </p:nvSpPr>
          <p:spPr bwMode="auto">
            <a:xfrm>
              <a:off x="1624603" y="1081826"/>
              <a:ext cx="139803" cy="326732"/>
            </a:xfrm>
            <a:custGeom>
              <a:avLst/>
              <a:gdLst>
                <a:gd name="T0" fmla="*/ 114056 w 139800"/>
                <a:gd name="T1" fmla="*/ 0 h 661585"/>
                <a:gd name="T2" fmla="*/ 49654 w 139800"/>
                <a:gd name="T3" fmla="*/ 92 h 661585"/>
                <a:gd name="T4" fmla="*/ 11011 w 139800"/>
                <a:gd name="T5" fmla="*/ 277 h 661585"/>
                <a:gd name="T6" fmla="*/ 62533 w 139800"/>
                <a:gd name="T7" fmla="*/ 831 h 661585"/>
                <a:gd name="T8" fmla="*/ 101177 w 139800"/>
                <a:gd name="T9" fmla="*/ 1384 h 661585"/>
                <a:gd name="T10" fmla="*/ 88298 w 139800"/>
                <a:gd name="T11" fmla="*/ 1661 h 661585"/>
                <a:gd name="T12" fmla="*/ 75419 w 139800"/>
                <a:gd name="T13" fmla="*/ 2307 h 661585"/>
                <a:gd name="T14" fmla="*/ 114056 w 139800"/>
                <a:gd name="T15" fmla="*/ 2584 h 661585"/>
                <a:gd name="T16" fmla="*/ 126942 w 139800"/>
                <a:gd name="T17" fmla="*/ 2861 h 661585"/>
                <a:gd name="T18" fmla="*/ 101177 w 139800"/>
                <a:gd name="T19" fmla="*/ 3138 h 661585"/>
                <a:gd name="T20" fmla="*/ 126942 w 139800"/>
                <a:gd name="T21" fmla="*/ 3415 h 661585"/>
                <a:gd name="T22" fmla="*/ 114056 w 139800"/>
                <a:gd name="T23" fmla="*/ 3691 h 661585"/>
                <a:gd name="T24" fmla="*/ 88298 w 139800"/>
                <a:gd name="T25" fmla="*/ 3968 h 661585"/>
                <a:gd name="T26" fmla="*/ 75419 w 139800"/>
                <a:gd name="T27" fmla="*/ 4522 h 661585"/>
                <a:gd name="T28" fmla="*/ 139821 w 139800"/>
                <a:gd name="T29" fmla="*/ 4707 h 6615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800"/>
                <a:gd name="T46" fmla="*/ 0 h 661585"/>
                <a:gd name="T47" fmla="*/ 139800 w 139800"/>
                <a:gd name="T48" fmla="*/ 661585 h 6615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800" h="661585">
                  <a:moveTo>
                    <a:pt x="114042" y="0"/>
                  </a:moveTo>
                  <a:cubicBezTo>
                    <a:pt x="92577" y="4293"/>
                    <a:pt x="70143" y="5192"/>
                    <a:pt x="49647" y="12878"/>
                  </a:cubicBezTo>
                  <a:cubicBezTo>
                    <a:pt x="35154" y="18313"/>
                    <a:pt x="16759" y="24265"/>
                    <a:pt x="11011" y="38636"/>
                  </a:cubicBezTo>
                  <a:cubicBezTo>
                    <a:pt x="0" y="66163"/>
                    <a:pt x="54068" y="105759"/>
                    <a:pt x="62526" y="115909"/>
                  </a:cubicBezTo>
                  <a:cubicBezTo>
                    <a:pt x="90266" y="149198"/>
                    <a:pt x="88255" y="154459"/>
                    <a:pt x="101163" y="193183"/>
                  </a:cubicBezTo>
                  <a:cubicBezTo>
                    <a:pt x="96870" y="206062"/>
                    <a:pt x="94355" y="219677"/>
                    <a:pt x="88284" y="231819"/>
                  </a:cubicBezTo>
                  <a:cubicBezTo>
                    <a:pt x="66178" y="276030"/>
                    <a:pt x="43368" y="265907"/>
                    <a:pt x="75405" y="321971"/>
                  </a:cubicBezTo>
                  <a:cubicBezTo>
                    <a:pt x="84442" y="337785"/>
                    <a:pt x="101163" y="347729"/>
                    <a:pt x="114042" y="360608"/>
                  </a:cubicBezTo>
                  <a:cubicBezTo>
                    <a:pt x="118335" y="373487"/>
                    <a:pt x="129153" y="385854"/>
                    <a:pt x="126921" y="399245"/>
                  </a:cubicBezTo>
                  <a:cubicBezTo>
                    <a:pt x="124376" y="414513"/>
                    <a:pt x="101163" y="422403"/>
                    <a:pt x="101163" y="437881"/>
                  </a:cubicBezTo>
                  <a:cubicBezTo>
                    <a:pt x="101163" y="453360"/>
                    <a:pt x="118335" y="463639"/>
                    <a:pt x="126921" y="476518"/>
                  </a:cubicBezTo>
                  <a:cubicBezTo>
                    <a:pt x="122628" y="489397"/>
                    <a:pt x="120113" y="503012"/>
                    <a:pt x="114042" y="515154"/>
                  </a:cubicBezTo>
                  <a:cubicBezTo>
                    <a:pt x="107120" y="528998"/>
                    <a:pt x="93179" y="539107"/>
                    <a:pt x="88284" y="553791"/>
                  </a:cubicBezTo>
                  <a:cubicBezTo>
                    <a:pt x="80026" y="578564"/>
                    <a:pt x="79698" y="605306"/>
                    <a:pt x="75405" y="631064"/>
                  </a:cubicBezTo>
                  <a:cubicBezTo>
                    <a:pt x="121186" y="661585"/>
                    <a:pt x="98563" y="656822"/>
                    <a:pt x="139800" y="656822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32"/>
            <p:cNvSpPr>
              <a:spLocks noChangeShapeType="1"/>
            </p:cNvSpPr>
            <p:nvPr/>
          </p:nvSpPr>
          <p:spPr bwMode="auto">
            <a:xfrm flipH="1">
              <a:off x="2305368" y="2885378"/>
              <a:ext cx="115871" cy="360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51" name="Text Box 35"/>
            <p:cNvSpPr txBox="1">
              <a:spLocks noChangeArrowheads="1"/>
            </p:cNvSpPr>
            <p:nvPr/>
          </p:nvSpPr>
          <p:spPr bwMode="auto">
            <a:xfrm>
              <a:off x="1879462" y="1339872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4652" name="Freeform 219"/>
            <p:cNvSpPr>
              <a:spLocks noChangeArrowheads="1"/>
            </p:cNvSpPr>
            <p:nvPr/>
          </p:nvSpPr>
          <p:spPr bwMode="auto">
            <a:xfrm>
              <a:off x="1369449" y="1912512"/>
              <a:ext cx="583842" cy="392805"/>
            </a:xfrm>
            <a:custGeom>
              <a:avLst/>
              <a:gdLst>
                <a:gd name="T0" fmla="*/ 549498 w 583842"/>
                <a:gd name="T1" fmla="*/ 392805 h 392805"/>
                <a:gd name="T2" fmla="*/ 549498 w 583842"/>
                <a:gd name="T3" fmla="*/ 148106 h 392805"/>
                <a:gd name="T4" fmla="*/ 343436 w 583842"/>
                <a:gd name="T5" fmla="*/ 6439 h 392805"/>
                <a:gd name="T6" fmla="*/ 47222 w 583842"/>
                <a:gd name="T7" fmla="*/ 109470 h 392805"/>
                <a:gd name="T8" fmla="*/ 60101 w 583842"/>
                <a:gd name="T9" fmla="*/ 392805 h 392805"/>
                <a:gd name="T10" fmla="*/ 60101 w 583842"/>
                <a:gd name="T11" fmla="*/ 392805 h 392805"/>
                <a:gd name="T12" fmla="*/ 60101 w 583842"/>
                <a:gd name="T13" fmla="*/ 392805 h 3928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3842"/>
                <a:gd name="T22" fmla="*/ 0 h 392805"/>
                <a:gd name="T23" fmla="*/ 583842 w 583842"/>
                <a:gd name="T24" fmla="*/ 392805 h 3928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3842" h="392805">
                  <a:moveTo>
                    <a:pt x="549498" y="392805"/>
                  </a:moveTo>
                  <a:cubicBezTo>
                    <a:pt x="566670" y="302652"/>
                    <a:pt x="583842" y="212500"/>
                    <a:pt x="549498" y="148106"/>
                  </a:cubicBezTo>
                  <a:cubicBezTo>
                    <a:pt x="515154" y="83712"/>
                    <a:pt x="427149" y="12878"/>
                    <a:pt x="343436" y="6439"/>
                  </a:cubicBezTo>
                  <a:cubicBezTo>
                    <a:pt x="259723" y="0"/>
                    <a:pt x="94445" y="45076"/>
                    <a:pt x="47222" y="109470"/>
                  </a:cubicBezTo>
                  <a:cubicBezTo>
                    <a:pt x="0" y="173864"/>
                    <a:pt x="60101" y="392805"/>
                    <a:pt x="60101" y="392805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Text Box 35"/>
            <p:cNvSpPr txBox="1">
              <a:spLocks noChangeArrowheads="1"/>
            </p:cNvSpPr>
            <p:nvPr/>
          </p:nvSpPr>
          <p:spPr bwMode="auto">
            <a:xfrm>
              <a:off x="1545058" y="1905808"/>
              <a:ext cx="325686" cy="369363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2</a:t>
              </a:r>
            </a:p>
          </p:txBody>
        </p:sp>
        <p:grpSp>
          <p:nvGrpSpPr>
            <p:cNvPr id="24654" name="Group 103"/>
            <p:cNvGrpSpPr>
              <a:grpSpLocks/>
            </p:cNvGrpSpPr>
            <p:nvPr/>
          </p:nvGrpSpPr>
          <p:grpSpPr bwMode="auto">
            <a:xfrm>
              <a:off x="2089595" y="3219715"/>
              <a:ext cx="465192" cy="866914"/>
              <a:chOff x="1613079" y="3812145"/>
              <a:chExt cx="465192" cy="866914"/>
            </a:xfrm>
          </p:grpSpPr>
          <p:sp>
            <p:nvSpPr>
              <p:cNvPr id="236" name="Isosceles Triangle 235"/>
              <p:cNvSpPr/>
              <p:nvPr/>
            </p:nvSpPr>
            <p:spPr bwMode="auto">
              <a:xfrm>
                <a:off x="1635203" y="3812799"/>
                <a:ext cx="373011" cy="798579"/>
              </a:xfrm>
              <a:prstGeom prst="triangle">
                <a:avLst/>
              </a:prstGeom>
              <a:solidFill>
                <a:srgbClr val="CC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612981" y="4309728"/>
                <a:ext cx="465074" cy="3699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C2</a:t>
                </a:r>
              </a:p>
            </p:txBody>
          </p:sp>
        </p:grpSp>
        <p:sp>
          <p:nvSpPr>
            <p:cNvPr id="223" name="Oval 25"/>
            <p:cNvSpPr>
              <a:spLocks noChangeArrowheads="1"/>
            </p:cNvSpPr>
            <p:nvPr/>
          </p:nvSpPr>
          <p:spPr bwMode="auto">
            <a:xfrm>
              <a:off x="2040290" y="2016943"/>
              <a:ext cx="371425" cy="3826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RL</a:t>
              </a:r>
            </a:p>
          </p:txBody>
        </p:sp>
        <p:cxnSp>
          <p:nvCxnSpPr>
            <p:cNvPr id="24656" name="Straight Connector 223"/>
            <p:cNvCxnSpPr>
              <a:cxnSpLocks noChangeShapeType="1"/>
              <a:stCxn id="223" idx="3"/>
            </p:cNvCxnSpPr>
            <p:nvPr/>
          </p:nvCxnSpPr>
          <p:spPr bwMode="auto">
            <a:xfrm rot="5400000">
              <a:off x="1958360" y="2349598"/>
              <a:ext cx="141686" cy="13035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57" name="Straight Connector 224"/>
            <p:cNvCxnSpPr>
              <a:cxnSpLocks noChangeShapeType="1"/>
              <a:stCxn id="223" idx="5"/>
            </p:cNvCxnSpPr>
            <p:nvPr/>
          </p:nvCxnSpPr>
          <p:spPr bwMode="auto">
            <a:xfrm rot="16200000" flipH="1">
              <a:off x="2315076" y="2385908"/>
              <a:ext cx="167444" cy="8349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58" name="Group 108"/>
            <p:cNvGrpSpPr>
              <a:grpSpLocks/>
            </p:cNvGrpSpPr>
            <p:nvPr/>
          </p:nvGrpSpPr>
          <p:grpSpPr bwMode="auto">
            <a:xfrm>
              <a:off x="424434" y="2704387"/>
              <a:ext cx="490472" cy="914477"/>
              <a:chOff x="3502483" y="3039239"/>
              <a:chExt cx="490472" cy="914477"/>
            </a:xfrm>
          </p:grpSpPr>
          <p:sp>
            <p:nvSpPr>
              <p:cNvPr id="234" name="Isosceles Triangle 233"/>
              <p:cNvSpPr/>
              <p:nvPr/>
            </p:nvSpPr>
            <p:spPr bwMode="auto">
              <a:xfrm>
                <a:off x="3502483" y="3039239"/>
                <a:ext cx="490472" cy="914477"/>
              </a:xfrm>
              <a:prstGeom prst="triangle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3581847" y="3455199"/>
                <a:ext cx="352934" cy="369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</a:t>
                </a:r>
              </a:p>
            </p:txBody>
          </p:sp>
        </p:grpSp>
        <p:grpSp>
          <p:nvGrpSpPr>
            <p:cNvPr id="24659" name="Group 117"/>
            <p:cNvGrpSpPr>
              <a:grpSpLocks/>
            </p:cNvGrpSpPr>
            <p:nvPr/>
          </p:nvGrpSpPr>
          <p:grpSpPr bwMode="auto">
            <a:xfrm>
              <a:off x="2549809" y="3206080"/>
              <a:ext cx="438091" cy="901776"/>
              <a:chOff x="5898316" y="2755321"/>
              <a:chExt cx="438091" cy="901776"/>
            </a:xfrm>
          </p:grpSpPr>
          <p:sp>
            <p:nvSpPr>
              <p:cNvPr id="232" name="Isosceles Triangle 231"/>
              <p:cNvSpPr/>
              <p:nvPr/>
            </p:nvSpPr>
            <p:spPr bwMode="auto">
              <a:xfrm>
                <a:off x="5898316" y="2755321"/>
                <a:ext cx="438091" cy="901776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5958633" y="3242725"/>
                <a:ext cx="351331" cy="369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D</a:t>
                </a:r>
              </a:p>
            </p:txBody>
          </p:sp>
        </p:grpSp>
        <p:grpSp>
          <p:nvGrpSpPr>
            <p:cNvPr id="24660" name="Group 108"/>
            <p:cNvGrpSpPr>
              <a:grpSpLocks/>
            </p:cNvGrpSpPr>
            <p:nvPr/>
          </p:nvGrpSpPr>
          <p:grpSpPr bwMode="auto">
            <a:xfrm>
              <a:off x="978796" y="2717440"/>
              <a:ext cx="489397" cy="914402"/>
              <a:chOff x="3503054" y="3039412"/>
              <a:chExt cx="489397" cy="914402"/>
            </a:xfrm>
          </p:grpSpPr>
          <p:sp>
            <p:nvSpPr>
              <p:cNvPr id="230" name="Isosceles Triangle 229"/>
              <p:cNvSpPr/>
              <p:nvPr/>
            </p:nvSpPr>
            <p:spPr bwMode="auto">
              <a:xfrm>
                <a:off x="3502655" y="3039060"/>
                <a:ext cx="490471" cy="914477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3582019" y="3455020"/>
                <a:ext cx="331742" cy="3699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</a:t>
                </a:r>
              </a:p>
            </p:txBody>
          </p:sp>
        </p:grpSp>
        <p:sp>
          <p:nvSpPr>
            <p:cNvPr id="229" name="Text Box 57"/>
            <p:cNvSpPr txBox="1">
              <a:spLocks noChangeArrowheads="1"/>
            </p:cNvSpPr>
            <p:nvPr/>
          </p:nvSpPr>
          <p:spPr bwMode="auto">
            <a:xfrm>
              <a:off x="391102" y="4161835"/>
              <a:ext cx="2428546" cy="36991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Tree after Rotate(1)</a:t>
              </a:r>
            </a:p>
          </p:txBody>
        </p:sp>
      </p:grpSp>
      <p:grpSp>
        <p:nvGrpSpPr>
          <p:cNvPr id="16" name="Group 239"/>
          <p:cNvGrpSpPr>
            <a:grpSpLocks/>
          </p:cNvGrpSpPr>
          <p:nvPr/>
        </p:nvGrpSpPr>
        <p:grpSpPr bwMode="auto">
          <a:xfrm>
            <a:off x="4014788" y="1084264"/>
            <a:ext cx="1295400" cy="384175"/>
            <a:chOff x="2644908" y="1329075"/>
            <a:chExt cx="1296026" cy="383817"/>
          </a:xfrm>
        </p:grpSpPr>
        <p:cxnSp>
          <p:nvCxnSpPr>
            <p:cNvPr id="24638" name="Straight Arrow Connector 240"/>
            <p:cNvCxnSpPr>
              <a:cxnSpLocks noChangeShapeType="1"/>
            </p:cNvCxnSpPr>
            <p:nvPr/>
          </p:nvCxnSpPr>
          <p:spPr bwMode="auto">
            <a:xfrm flipV="1">
              <a:off x="2704562" y="1700012"/>
              <a:ext cx="1236372" cy="1288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2" name="Text Box 57"/>
            <p:cNvSpPr txBox="1">
              <a:spLocks noChangeArrowheads="1"/>
            </p:cNvSpPr>
            <p:nvPr/>
          </p:nvSpPr>
          <p:spPr bwMode="auto">
            <a:xfrm>
              <a:off x="2644908" y="1329075"/>
              <a:ext cx="1188024" cy="369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Rotate(1)</a:t>
              </a:r>
            </a:p>
          </p:txBody>
        </p:sp>
      </p:grpSp>
      <p:grpSp>
        <p:nvGrpSpPr>
          <p:cNvPr id="17" name="Group 275"/>
          <p:cNvGrpSpPr>
            <a:grpSpLocks/>
          </p:cNvGrpSpPr>
          <p:nvPr/>
        </p:nvGrpSpPr>
        <p:grpSpPr bwMode="auto">
          <a:xfrm>
            <a:off x="7646989" y="785813"/>
            <a:ext cx="2886075" cy="3630612"/>
            <a:chOff x="6044930" y="759848"/>
            <a:chExt cx="2887329" cy="3630234"/>
          </a:xfrm>
        </p:grpSpPr>
        <p:sp>
          <p:nvSpPr>
            <p:cNvPr id="244" name="Oval 24"/>
            <p:cNvSpPr>
              <a:spLocks noChangeArrowheads="1"/>
            </p:cNvSpPr>
            <p:nvPr/>
          </p:nvSpPr>
          <p:spPr bwMode="auto">
            <a:xfrm>
              <a:off x="7172545" y="1615421"/>
              <a:ext cx="371636" cy="3841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  <p:sp>
          <p:nvSpPr>
            <p:cNvPr id="245" name="Oval 25"/>
            <p:cNvSpPr>
              <a:spLocks noChangeArrowheads="1"/>
            </p:cNvSpPr>
            <p:nvPr/>
          </p:nvSpPr>
          <p:spPr bwMode="auto">
            <a:xfrm>
              <a:off x="6765968" y="2248768"/>
              <a:ext cx="371636" cy="38254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L</a:t>
              </a:r>
            </a:p>
          </p:txBody>
        </p:sp>
        <p:sp>
          <p:nvSpPr>
            <p:cNvPr id="246" name="Oval 27"/>
            <p:cNvSpPr>
              <a:spLocks noChangeArrowheads="1"/>
            </p:cNvSpPr>
            <p:nvPr/>
          </p:nvSpPr>
          <p:spPr bwMode="auto">
            <a:xfrm>
              <a:off x="7988874" y="1628120"/>
              <a:ext cx="371636" cy="3841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247" name="Line 29"/>
            <p:cNvSpPr>
              <a:spLocks noChangeShapeType="1"/>
            </p:cNvSpPr>
            <p:nvPr/>
          </p:nvSpPr>
          <p:spPr bwMode="auto">
            <a:xfrm flipH="1">
              <a:off x="7031195" y="1983683"/>
              <a:ext cx="219170" cy="3095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Line 31"/>
            <p:cNvSpPr>
              <a:spLocks noChangeShapeType="1"/>
            </p:cNvSpPr>
            <p:nvPr/>
          </p:nvSpPr>
          <p:spPr bwMode="auto">
            <a:xfrm>
              <a:off x="8281101" y="1972572"/>
              <a:ext cx="181054" cy="371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Line 32"/>
            <p:cNvSpPr>
              <a:spLocks noChangeShapeType="1"/>
            </p:cNvSpPr>
            <p:nvPr/>
          </p:nvSpPr>
          <p:spPr bwMode="auto">
            <a:xfrm flipH="1">
              <a:off x="6581738" y="2575759"/>
              <a:ext cx="257287" cy="2968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4615" name="Group 79"/>
            <p:cNvGrpSpPr>
              <a:grpSpLocks/>
            </p:cNvGrpSpPr>
            <p:nvPr/>
          </p:nvGrpSpPr>
          <p:grpSpPr bwMode="auto">
            <a:xfrm>
              <a:off x="7292661" y="2318190"/>
              <a:ext cx="428322" cy="866914"/>
              <a:chOff x="1613079" y="3812145"/>
              <a:chExt cx="428322" cy="866914"/>
            </a:xfrm>
          </p:grpSpPr>
          <p:sp>
            <p:nvSpPr>
              <p:cNvPr id="271" name="Isosceles Triangle 270"/>
              <p:cNvSpPr/>
              <p:nvPr/>
            </p:nvSpPr>
            <p:spPr bwMode="auto">
              <a:xfrm>
                <a:off x="1635900" y="3812566"/>
                <a:ext cx="373224" cy="798429"/>
              </a:xfrm>
              <a:prstGeom prst="triangle">
                <a:avLst/>
              </a:prstGeom>
              <a:solidFill>
                <a:srgbClr val="CC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613665" y="4309401"/>
                <a:ext cx="427223" cy="3698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C1</a:t>
                </a:r>
              </a:p>
            </p:txBody>
          </p:sp>
        </p:grpSp>
        <p:sp>
          <p:nvSpPr>
            <p:cNvPr id="251" name="Line 31"/>
            <p:cNvSpPr>
              <a:spLocks noChangeShapeType="1"/>
            </p:cNvSpPr>
            <p:nvPr/>
          </p:nvSpPr>
          <p:spPr bwMode="auto">
            <a:xfrm>
              <a:off x="7005784" y="2626554"/>
              <a:ext cx="147702" cy="271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7" name="Freeform 251"/>
            <p:cNvSpPr>
              <a:spLocks noChangeArrowheads="1"/>
            </p:cNvSpPr>
            <p:nvPr/>
          </p:nvSpPr>
          <p:spPr bwMode="auto">
            <a:xfrm>
              <a:off x="7767830" y="759848"/>
              <a:ext cx="139803" cy="326732"/>
            </a:xfrm>
            <a:custGeom>
              <a:avLst/>
              <a:gdLst>
                <a:gd name="T0" fmla="*/ 114056 w 139800"/>
                <a:gd name="T1" fmla="*/ 0 h 661585"/>
                <a:gd name="T2" fmla="*/ 49654 w 139800"/>
                <a:gd name="T3" fmla="*/ 92 h 661585"/>
                <a:gd name="T4" fmla="*/ 11011 w 139800"/>
                <a:gd name="T5" fmla="*/ 277 h 661585"/>
                <a:gd name="T6" fmla="*/ 62533 w 139800"/>
                <a:gd name="T7" fmla="*/ 831 h 661585"/>
                <a:gd name="T8" fmla="*/ 101177 w 139800"/>
                <a:gd name="T9" fmla="*/ 1384 h 661585"/>
                <a:gd name="T10" fmla="*/ 88298 w 139800"/>
                <a:gd name="T11" fmla="*/ 1661 h 661585"/>
                <a:gd name="T12" fmla="*/ 75419 w 139800"/>
                <a:gd name="T13" fmla="*/ 2307 h 661585"/>
                <a:gd name="T14" fmla="*/ 114056 w 139800"/>
                <a:gd name="T15" fmla="*/ 2584 h 661585"/>
                <a:gd name="T16" fmla="*/ 126942 w 139800"/>
                <a:gd name="T17" fmla="*/ 2861 h 661585"/>
                <a:gd name="T18" fmla="*/ 101177 w 139800"/>
                <a:gd name="T19" fmla="*/ 3138 h 661585"/>
                <a:gd name="T20" fmla="*/ 126942 w 139800"/>
                <a:gd name="T21" fmla="*/ 3415 h 661585"/>
                <a:gd name="T22" fmla="*/ 114056 w 139800"/>
                <a:gd name="T23" fmla="*/ 3691 h 661585"/>
                <a:gd name="T24" fmla="*/ 88298 w 139800"/>
                <a:gd name="T25" fmla="*/ 3968 h 661585"/>
                <a:gd name="T26" fmla="*/ 75419 w 139800"/>
                <a:gd name="T27" fmla="*/ 4522 h 661585"/>
                <a:gd name="T28" fmla="*/ 139821 w 139800"/>
                <a:gd name="T29" fmla="*/ 4707 h 6615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800"/>
                <a:gd name="T46" fmla="*/ 0 h 661585"/>
                <a:gd name="T47" fmla="*/ 139800 w 139800"/>
                <a:gd name="T48" fmla="*/ 661585 h 6615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800" h="661585">
                  <a:moveTo>
                    <a:pt x="114042" y="0"/>
                  </a:moveTo>
                  <a:cubicBezTo>
                    <a:pt x="92577" y="4293"/>
                    <a:pt x="70143" y="5192"/>
                    <a:pt x="49647" y="12878"/>
                  </a:cubicBezTo>
                  <a:cubicBezTo>
                    <a:pt x="35154" y="18313"/>
                    <a:pt x="16759" y="24265"/>
                    <a:pt x="11011" y="38636"/>
                  </a:cubicBezTo>
                  <a:cubicBezTo>
                    <a:pt x="0" y="66163"/>
                    <a:pt x="54068" y="105759"/>
                    <a:pt x="62526" y="115909"/>
                  </a:cubicBezTo>
                  <a:cubicBezTo>
                    <a:pt x="90266" y="149198"/>
                    <a:pt x="88255" y="154459"/>
                    <a:pt x="101163" y="193183"/>
                  </a:cubicBezTo>
                  <a:cubicBezTo>
                    <a:pt x="96870" y="206062"/>
                    <a:pt x="94355" y="219677"/>
                    <a:pt x="88284" y="231819"/>
                  </a:cubicBezTo>
                  <a:cubicBezTo>
                    <a:pt x="66178" y="276030"/>
                    <a:pt x="43368" y="265907"/>
                    <a:pt x="75405" y="321971"/>
                  </a:cubicBezTo>
                  <a:cubicBezTo>
                    <a:pt x="84442" y="337785"/>
                    <a:pt x="101163" y="347729"/>
                    <a:pt x="114042" y="360608"/>
                  </a:cubicBezTo>
                  <a:cubicBezTo>
                    <a:pt x="118335" y="373487"/>
                    <a:pt x="129153" y="385854"/>
                    <a:pt x="126921" y="399245"/>
                  </a:cubicBezTo>
                  <a:cubicBezTo>
                    <a:pt x="124376" y="414513"/>
                    <a:pt x="101163" y="422403"/>
                    <a:pt x="101163" y="437881"/>
                  </a:cubicBezTo>
                  <a:cubicBezTo>
                    <a:pt x="101163" y="453360"/>
                    <a:pt x="118335" y="463639"/>
                    <a:pt x="126921" y="476518"/>
                  </a:cubicBezTo>
                  <a:cubicBezTo>
                    <a:pt x="122628" y="489397"/>
                    <a:pt x="120113" y="503012"/>
                    <a:pt x="114042" y="515154"/>
                  </a:cubicBezTo>
                  <a:cubicBezTo>
                    <a:pt x="107120" y="528998"/>
                    <a:pt x="93179" y="539107"/>
                    <a:pt x="88284" y="553791"/>
                  </a:cubicBezTo>
                  <a:cubicBezTo>
                    <a:pt x="80026" y="578564"/>
                    <a:pt x="79698" y="605306"/>
                    <a:pt x="75405" y="631064"/>
                  </a:cubicBezTo>
                  <a:cubicBezTo>
                    <a:pt x="121186" y="661585"/>
                    <a:pt x="98563" y="656822"/>
                    <a:pt x="139800" y="656822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32"/>
            <p:cNvSpPr>
              <a:spLocks noChangeShapeType="1"/>
            </p:cNvSpPr>
            <p:nvPr/>
          </p:nvSpPr>
          <p:spPr bwMode="auto">
            <a:xfrm flipH="1">
              <a:off x="7998403" y="1996381"/>
              <a:ext cx="115937" cy="360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4619" name="Group 103"/>
            <p:cNvGrpSpPr>
              <a:grpSpLocks/>
            </p:cNvGrpSpPr>
            <p:nvPr/>
          </p:nvGrpSpPr>
          <p:grpSpPr bwMode="auto">
            <a:xfrm>
              <a:off x="7782062" y="2331068"/>
              <a:ext cx="465192" cy="866914"/>
              <a:chOff x="1613079" y="3812145"/>
              <a:chExt cx="465192" cy="866914"/>
            </a:xfrm>
          </p:grpSpPr>
          <p:sp>
            <p:nvSpPr>
              <p:cNvPr id="269" name="Isosceles Triangle 268"/>
              <p:cNvSpPr/>
              <p:nvPr/>
            </p:nvSpPr>
            <p:spPr bwMode="auto">
              <a:xfrm>
                <a:off x="1635661" y="3812386"/>
                <a:ext cx="373224" cy="798429"/>
              </a:xfrm>
              <a:prstGeom prst="triangle">
                <a:avLst/>
              </a:prstGeom>
              <a:solidFill>
                <a:srgbClr val="CC33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1613426" y="4309221"/>
                <a:ext cx="465339" cy="3698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C2</a:t>
                </a:r>
              </a:p>
            </p:txBody>
          </p:sp>
        </p:grpSp>
        <p:sp>
          <p:nvSpPr>
            <p:cNvPr id="255" name="Oval 25"/>
            <p:cNvSpPr>
              <a:spLocks noChangeArrowheads="1"/>
            </p:cNvSpPr>
            <p:nvPr/>
          </p:nvSpPr>
          <p:spPr bwMode="auto">
            <a:xfrm>
              <a:off x="7629943" y="1064616"/>
              <a:ext cx="371636" cy="3825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RL</a:t>
              </a:r>
            </a:p>
          </p:txBody>
        </p:sp>
        <p:grpSp>
          <p:nvGrpSpPr>
            <p:cNvPr id="24621" name="Group 108"/>
            <p:cNvGrpSpPr>
              <a:grpSpLocks/>
            </p:cNvGrpSpPr>
            <p:nvPr/>
          </p:nvGrpSpPr>
          <p:grpSpPr bwMode="auto">
            <a:xfrm>
              <a:off x="6337157" y="2872590"/>
              <a:ext cx="489163" cy="914305"/>
              <a:chOff x="3503798" y="3040022"/>
              <a:chExt cx="489163" cy="914305"/>
            </a:xfrm>
          </p:grpSpPr>
          <p:sp>
            <p:nvSpPr>
              <p:cNvPr id="267" name="Isosceles Triangle 266"/>
              <p:cNvSpPr/>
              <p:nvPr/>
            </p:nvSpPr>
            <p:spPr bwMode="auto">
              <a:xfrm>
                <a:off x="3503798" y="3040022"/>
                <a:ext cx="489163" cy="914305"/>
              </a:xfrm>
              <a:prstGeom prst="triangle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583208" y="3455904"/>
                <a:ext cx="353136" cy="3692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</a:t>
                </a:r>
              </a:p>
            </p:txBody>
          </p:sp>
        </p:grpSp>
        <p:grpSp>
          <p:nvGrpSpPr>
            <p:cNvPr id="24622" name="Group 117"/>
            <p:cNvGrpSpPr>
              <a:grpSpLocks/>
            </p:cNvGrpSpPr>
            <p:nvPr/>
          </p:nvGrpSpPr>
          <p:grpSpPr bwMode="auto">
            <a:xfrm>
              <a:off x="8242984" y="2318611"/>
              <a:ext cx="436752" cy="901606"/>
              <a:chOff x="5899024" y="2756499"/>
              <a:chExt cx="436752" cy="901606"/>
            </a:xfrm>
          </p:grpSpPr>
          <p:sp>
            <p:nvSpPr>
              <p:cNvPr id="265" name="Isosceles Triangle 264"/>
              <p:cNvSpPr/>
              <p:nvPr/>
            </p:nvSpPr>
            <p:spPr bwMode="auto">
              <a:xfrm>
                <a:off x="5899024" y="2756499"/>
                <a:ext cx="436752" cy="901606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959375" y="3243810"/>
                <a:ext cx="351531" cy="3692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D</a:t>
                </a:r>
              </a:p>
            </p:txBody>
          </p:sp>
        </p:grpSp>
        <p:grpSp>
          <p:nvGrpSpPr>
            <p:cNvPr id="24623" name="Group 108"/>
            <p:cNvGrpSpPr>
              <a:grpSpLocks/>
            </p:cNvGrpSpPr>
            <p:nvPr/>
          </p:nvGrpSpPr>
          <p:grpSpPr bwMode="auto">
            <a:xfrm>
              <a:off x="6890204" y="2884860"/>
              <a:ext cx="489397" cy="914402"/>
              <a:chOff x="3503054" y="3039412"/>
              <a:chExt cx="489397" cy="914402"/>
            </a:xfrm>
          </p:grpSpPr>
          <p:sp>
            <p:nvSpPr>
              <p:cNvPr id="263" name="Isosceles Triangle 262"/>
              <p:cNvSpPr/>
              <p:nvPr/>
            </p:nvSpPr>
            <p:spPr bwMode="auto">
              <a:xfrm>
                <a:off x="3502697" y="3039841"/>
                <a:ext cx="489163" cy="914305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582106" y="3455723"/>
                <a:ext cx="330344" cy="3698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</a:t>
                </a:r>
              </a:p>
            </p:txBody>
          </p:sp>
        </p:grpSp>
        <p:sp>
          <p:nvSpPr>
            <p:cNvPr id="259" name="Text Box 57"/>
            <p:cNvSpPr txBox="1">
              <a:spLocks noChangeArrowheads="1"/>
            </p:cNvSpPr>
            <p:nvPr/>
          </p:nvSpPr>
          <p:spPr bwMode="auto">
            <a:xfrm>
              <a:off x="6044930" y="4020234"/>
              <a:ext cx="2887329" cy="36984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Tree after RL correction</a:t>
              </a:r>
            </a:p>
          </p:txBody>
        </p:sp>
        <p:sp>
          <p:nvSpPr>
            <p:cNvPr id="260" name="Line 32"/>
            <p:cNvSpPr>
              <a:spLocks noChangeShapeType="1"/>
            </p:cNvSpPr>
            <p:nvPr/>
          </p:nvSpPr>
          <p:spPr bwMode="auto">
            <a:xfrm flipH="1">
              <a:off x="7494947" y="1404306"/>
              <a:ext cx="181054" cy="257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" name="Line 31"/>
            <p:cNvSpPr>
              <a:spLocks noChangeShapeType="1"/>
            </p:cNvSpPr>
            <p:nvPr/>
          </p:nvSpPr>
          <p:spPr bwMode="auto">
            <a:xfrm>
              <a:off x="7444125" y="1958285"/>
              <a:ext cx="63528" cy="373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7933287" y="1391607"/>
              <a:ext cx="166760" cy="257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272"/>
          <p:cNvGrpSpPr>
            <a:grpSpLocks/>
          </p:cNvGrpSpPr>
          <p:nvPr/>
        </p:nvGrpSpPr>
        <p:grpSpPr bwMode="auto">
          <a:xfrm>
            <a:off x="7131050" y="1058864"/>
            <a:ext cx="1295400" cy="384175"/>
            <a:chOff x="5748717" y="1406348"/>
            <a:chExt cx="1296026" cy="383817"/>
          </a:xfrm>
        </p:grpSpPr>
        <p:cxnSp>
          <p:nvCxnSpPr>
            <p:cNvPr id="24607" name="Straight Arrow Connector 273"/>
            <p:cNvCxnSpPr>
              <a:cxnSpLocks noChangeShapeType="1"/>
            </p:cNvCxnSpPr>
            <p:nvPr/>
          </p:nvCxnSpPr>
          <p:spPr bwMode="auto">
            <a:xfrm flipV="1">
              <a:off x="5808371" y="1777285"/>
              <a:ext cx="1236372" cy="1288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 Box 57"/>
            <p:cNvSpPr txBox="1">
              <a:spLocks noChangeArrowheads="1"/>
            </p:cNvSpPr>
            <p:nvPr/>
          </p:nvSpPr>
          <p:spPr bwMode="auto">
            <a:xfrm>
              <a:off x="5748717" y="1406348"/>
              <a:ext cx="1224554" cy="369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Rotate(2)</a:t>
              </a:r>
            </a:p>
          </p:txBody>
        </p:sp>
      </p:grpSp>
      <p:sp>
        <p:nvSpPr>
          <p:cNvPr id="24605" name="Text Box 35"/>
          <p:cNvSpPr txBox="1">
            <a:spLocks noChangeArrowheads="1"/>
          </p:cNvSpPr>
          <p:nvPr/>
        </p:nvSpPr>
        <p:spPr bwMode="auto">
          <a:xfrm>
            <a:off x="3725864" y="1868488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8" name="Rectangle 3"/>
          <p:cNvSpPr txBox="1">
            <a:spLocks noChangeArrowheads="1"/>
          </p:cNvSpPr>
          <p:nvPr/>
        </p:nvSpPr>
        <p:spPr bwMode="auto">
          <a:xfrm>
            <a:off x="370936" y="4637090"/>
            <a:ext cx="11550770" cy="188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rgbClr val="C00000"/>
                </a:solidFill>
              </a:rPr>
              <a:t>RL Imbalance: </a:t>
            </a:r>
            <a:r>
              <a:rPr lang="en-US" sz="2400" kern="0" dirty="0">
                <a:solidFill>
                  <a:srgbClr val="000000"/>
                </a:solidFill>
              </a:rPr>
              <a:t>We have inserted into the </a:t>
            </a:r>
            <a:r>
              <a:rPr lang="en-US" sz="2400" kern="0" dirty="0">
                <a:solidFill>
                  <a:schemeClr val="accent6"/>
                </a:solidFill>
              </a:rPr>
              <a:t>left </a:t>
            </a:r>
            <a:r>
              <a:rPr lang="en-US" sz="2400" kern="0" dirty="0" err="1">
                <a:solidFill>
                  <a:srgbClr val="000000"/>
                </a:solidFill>
              </a:rPr>
              <a:t>subtree</a:t>
            </a:r>
            <a:r>
              <a:rPr lang="en-US" sz="2400" kern="0" dirty="0">
                <a:solidFill>
                  <a:srgbClr val="000000"/>
                </a:solidFill>
              </a:rPr>
              <a:t> of the </a:t>
            </a:r>
            <a:r>
              <a:rPr lang="en-US" sz="2400" kern="0" dirty="0">
                <a:solidFill>
                  <a:schemeClr val="accent6"/>
                </a:solidFill>
              </a:rPr>
              <a:t>right </a:t>
            </a:r>
            <a:r>
              <a:rPr lang="en-US" sz="2400" kern="0" dirty="0">
                <a:solidFill>
                  <a:srgbClr val="000000"/>
                </a:solidFill>
              </a:rPr>
              <a:t>child of </a:t>
            </a:r>
            <a:r>
              <a:rPr lang="en-US" sz="2400" kern="0" dirty="0">
                <a:solidFill>
                  <a:srgbClr val="C00000"/>
                </a:solidFill>
              </a:rPr>
              <a:t>P</a:t>
            </a:r>
            <a:r>
              <a:rPr lang="en-US" sz="2400" kern="0" dirty="0">
                <a:solidFill>
                  <a:srgbClr val="000000"/>
                </a:solidFill>
              </a:rPr>
              <a:t> (into </a:t>
            </a:r>
            <a:r>
              <a:rPr lang="en-US" sz="2400" kern="0" dirty="0" err="1">
                <a:solidFill>
                  <a:srgbClr val="000000"/>
                </a:solidFill>
              </a:rPr>
              <a:t>subtree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>
                <a:solidFill>
                  <a:srgbClr val="C00000"/>
                </a:solidFill>
              </a:rPr>
              <a:t>RL</a:t>
            </a:r>
            <a:r>
              <a:rPr lang="en-US" sz="2400" kern="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bf</a:t>
            </a:r>
            <a:r>
              <a:rPr lang="en-US" sz="2000" kern="0" dirty="0"/>
              <a:t> of P is </a:t>
            </a:r>
            <a:r>
              <a:rPr lang="en-US" sz="2000" kern="0" dirty="0">
                <a:solidFill>
                  <a:srgbClr val="C00000"/>
                </a:solidFill>
              </a:rPr>
              <a:t>-2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bf</a:t>
            </a:r>
            <a:r>
              <a:rPr lang="en-US" sz="2000" kern="0" dirty="0"/>
              <a:t> of R is </a:t>
            </a:r>
            <a:r>
              <a:rPr lang="en-US" sz="2000" kern="0" dirty="0">
                <a:solidFill>
                  <a:srgbClr val="C00000"/>
                </a:solidFill>
              </a:rPr>
              <a:t>1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rgbClr val="C00000"/>
                </a:solidFill>
              </a:rPr>
              <a:t>Correction: </a:t>
            </a:r>
            <a:r>
              <a:rPr lang="en-US" sz="2400" kern="0" dirty="0"/>
              <a:t>Double rotation around L &amp; P</a:t>
            </a:r>
          </a:p>
        </p:txBody>
      </p:sp>
    </p:spTree>
    <p:extLst>
      <p:ext uri="{BB962C8B-B14F-4D97-AF65-F5344CB8AC3E}">
        <p14:creationId xmlns:p14="http://schemas.microsoft.com/office/powerpoint/2010/main" val="881144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5138" y="192088"/>
            <a:ext cx="8723312" cy="6985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RL </a:t>
            </a:r>
            <a:r>
              <a:rPr lang="en-US" altLang="en-US" sz="3600" dirty="0"/>
              <a:t>Imbalance Correction Example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2657476" y="157638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2970213" y="1905000"/>
            <a:ext cx="21590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2179639" y="21955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3017839" y="22336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2579689" y="287813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15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2463801" y="1919288"/>
            <a:ext cx="271463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5609" name="Text Box 35"/>
          <p:cNvSpPr txBox="1">
            <a:spLocks noChangeArrowheads="1"/>
          </p:cNvSpPr>
          <p:nvPr/>
        </p:nvSpPr>
        <p:spPr bwMode="auto">
          <a:xfrm>
            <a:off x="2373313" y="1533525"/>
            <a:ext cx="35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5610" name="Text Box 35"/>
          <p:cNvSpPr txBox="1">
            <a:spLocks noChangeArrowheads="1"/>
          </p:cNvSpPr>
          <p:nvPr/>
        </p:nvSpPr>
        <p:spPr bwMode="auto">
          <a:xfrm>
            <a:off x="1871663" y="2216150"/>
            <a:ext cx="28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611" name="Text Box 35"/>
          <p:cNvSpPr txBox="1">
            <a:spLocks noChangeArrowheads="1"/>
          </p:cNvSpPr>
          <p:nvPr/>
        </p:nvSpPr>
        <p:spPr bwMode="auto">
          <a:xfrm>
            <a:off x="3378200" y="22669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838326" y="3402014"/>
            <a:ext cx="1954213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Initial </a:t>
            </a:r>
            <a:r>
              <a:rPr lang="en-US" dirty="0" err="1"/>
              <a:t>AVLTree</a:t>
            </a:r>
            <a:endParaRPr lang="en-US" dirty="0"/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3841751" y="1431926"/>
            <a:ext cx="1362703" cy="384175"/>
            <a:chOff x="2318193" y="1432105"/>
            <a:chExt cx="1361478" cy="383817"/>
          </a:xfrm>
        </p:grpSpPr>
        <p:cxnSp>
          <p:nvCxnSpPr>
            <p:cNvPr id="25669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318193" y="1803042"/>
              <a:ext cx="1236372" cy="1288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2335640" y="1432105"/>
              <a:ext cx="1344031" cy="36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Insert(17)</a:t>
              </a: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5451476" y="5370513"/>
            <a:ext cx="3529013" cy="12811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RL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P(10) is -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R(20) is </a:t>
            </a:r>
            <a:r>
              <a:rPr lang="en-US" sz="2400" kern="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3330576" y="2600326"/>
            <a:ext cx="138113" cy="309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76" name="Oval 24"/>
          <p:cNvSpPr>
            <a:spLocks noChangeArrowheads="1"/>
          </p:cNvSpPr>
          <p:nvPr/>
        </p:nvSpPr>
        <p:spPr bwMode="auto">
          <a:xfrm>
            <a:off x="3300414" y="287813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 flipH="1">
            <a:off x="2836863" y="2576514"/>
            <a:ext cx="233362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5618" name="Text Box 35"/>
          <p:cNvSpPr txBox="1">
            <a:spLocks noChangeArrowheads="1"/>
          </p:cNvSpPr>
          <p:nvPr/>
        </p:nvSpPr>
        <p:spPr bwMode="auto">
          <a:xfrm>
            <a:off x="2282825" y="2886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619" name="Text Box 35"/>
          <p:cNvSpPr txBox="1">
            <a:spLocks noChangeArrowheads="1"/>
          </p:cNvSpPr>
          <p:nvPr/>
        </p:nvSpPr>
        <p:spPr bwMode="auto">
          <a:xfrm>
            <a:off x="3673475" y="2886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3" name="Group 158"/>
          <p:cNvGrpSpPr>
            <a:grpSpLocks/>
          </p:cNvGrpSpPr>
          <p:nvPr/>
        </p:nvGrpSpPr>
        <p:grpSpPr bwMode="auto">
          <a:xfrm>
            <a:off x="7061200" y="1431926"/>
            <a:ext cx="1055688" cy="396875"/>
            <a:chOff x="5383372" y="1432106"/>
            <a:chExt cx="1056067" cy="396694"/>
          </a:xfrm>
        </p:grpSpPr>
        <p:cxnSp>
          <p:nvCxnSpPr>
            <p:cNvPr id="25667" name="Straight Arrow Connector 152"/>
            <p:cNvCxnSpPr>
              <a:cxnSpLocks noChangeShapeType="1"/>
            </p:cNvCxnSpPr>
            <p:nvPr/>
          </p:nvCxnSpPr>
          <p:spPr bwMode="auto">
            <a:xfrm flipV="1">
              <a:off x="5383372" y="1803042"/>
              <a:ext cx="1056067" cy="2575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Text Box 57"/>
            <p:cNvSpPr txBox="1">
              <a:spLocks noChangeArrowheads="1"/>
            </p:cNvSpPr>
            <p:nvPr/>
          </p:nvSpPr>
          <p:spPr bwMode="auto">
            <a:xfrm>
              <a:off x="5465952" y="1432106"/>
              <a:ext cx="930397" cy="369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7588250" y="1460500"/>
            <a:ext cx="2643188" cy="2743419"/>
            <a:chOff x="5910547" y="1461237"/>
            <a:chExt cx="2642584" cy="2742431"/>
          </a:xfrm>
        </p:grpSpPr>
        <p:sp>
          <p:nvSpPr>
            <p:cNvPr id="137" name="Oval 24"/>
            <p:cNvSpPr>
              <a:spLocks noChangeArrowheads="1"/>
            </p:cNvSpPr>
            <p:nvPr/>
          </p:nvSpPr>
          <p:spPr bwMode="auto">
            <a:xfrm>
              <a:off x="7134230" y="1461237"/>
              <a:ext cx="371390" cy="38403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15</a:t>
              </a:r>
            </a:p>
          </p:txBody>
        </p:sp>
        <p:sp>
          <p:nvSpPr>
            <p:cNvPr id="138" name="Oval 24"/>
            <p:cNvSpPr>
              <a:spLocks noChangeArrowheads="1"/>
            </p:cNvSpPr>
            <p:nvPr/>
          </p:nvSpPr>
          <p:spPr bwMode="auto">
            <a:xfrm>
              <a:off x="7610371" y="2169007"/>
              <a:ext cx="371390" cy="38403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25651" name="Text Box 35"/>
            <p:cNvSpPr txBox="1">
              <a:spLocks noChangeArrowheads="1"/>
            </p:cNvSpPr>
            <p:nvPr/>
          </p:nvSpPr>
          <p:spPr bwMode="auto">
            <a:xfrm>
              <a:off x="7971167" y="215124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0" name="Line 30"/>
            <p:cNvSpPr>
              <a:spLocks noChangeShapeType="1"/>
            </p:cNvSpPr>
            <p:nvPr/>
          </p:nvSpPr>
          <p:spPr bwMode="auto">
            <a:xfrm>
              <a:off x="7924625" y="2535588"/>
              <a:ext cx="138080" cy="311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41" name="Oval 24"/>
            <p:cNvSpPr>
              <a:spLocks noChangeArrowheads="1"/>
            </p:cNvSpPr>
            <p:nvPr/>
          </p:nvSpPr>
          <p:spPr bwMode="auto">
            <a:xfrm>
              <a:off x="7894469" y="2813300"/>
              <a:ext cx="371390" cy="3840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25654" name="Text Box 35"/>
            <p:cNvSpPr txBox="1">
              <a:spLocks noChangeArrowheads="1"/>
            </p:cNvSpPr>
            <p:nvPr/>
          </p:nvSpPr>
          <p:spPr bwMode="auto">
            <a:xfrm>
              <a:off x="8267381" y="282094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" name="Line 30"/>
            <p:cNvSpPr>
              <a:spLocks noChangeShapeType="1"/>
            </p:cNvSpPr>
            <p:nvPr/>
          </p:nvSpPr>
          <p:spPr bwMode="auto">
            <a:xfrm>
              <a:off x="7434199" y="1789732"/>
              <a:ext cx="293621" cy="374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44" name="Oval 24"/>
            <p:cNvSpPr>
              <a:spLocks noChangeArrowheads="1"/>
            </p:cNvSpPr>
            <p:nvPr/>
          </p:nvSpPr>
          <p:spPr bwMode="auto">
            <a:xfrm>
              <a:off x="7275485" y="2865669"/>
              <a:ext cx="371390" cy="38403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17</a:t>
              </a:r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>
              <a:off x="7508795" y="2537174"/>
              <a:ext cx="192043" cy="360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46" name="Oval 24"/>
            <p:cNvSpPr>
              <a:spLocks noChangeArrowheads="1"/>
            </p:cNvSpPr>
            <p:nvPr/>
          </p:nvSpPr>
          <p:spPr bwMode="auto">
            <a:xfrm>
              <a:off x="6618410" y="2169007"/>
              <a:ext cx="372978" cy="3840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147" name="Oval 24"/>
            <p:cNvSpPr>
              <a:spLocks noChangeArrowheads="1"/>
            </p:cNvSpPr>
            <p:nvPr/>
          </p:nvSpPr>
          <p:spPr bwMode="auto">
            <a:xfrm>
              <a:off x="6142269" y="2787909"/>
              <a:ext cx="371390" cy="3840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48" name="Line 32"/>
            <p:cNvSpPr>
              <a:spLocks noChangeShapeType="1"/>
            </p:cNvSpPr>
            <p:nvPr/>
          </p:nvSpPr>
          <p:spPr bwMode="auto">
            <a:xfrm flipH="1">
              <a:off x="6426367" y="2486393"/>
              <a:ext cx="231722" cy="360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0" name="Line 32"/>
            <p:cNvSpPr>
              <a:spLocks noChangeShapeType="1"/>
            </p:cNvSpPr>
            <p:nvPr/>
          </p:nvSpPr>
          <p:spPr bwMode="auto">
            <a:xfrm flipH="1">
              <a:off x="6915205" y="1802427"/>
              <a:ext cx="271400" cy="374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5662" name="Text Box 35"/>
            <p:cNvSpPr txBox="1">
              <a:spLocks noChangeArrowheads="1"/>
            </p:cNvSpPr>
            <p:nvPr/>
          </p:nvSpPr>
          <p:spPr bwMode="auto">
            <a:xfrm>
              <a:off x="7031009" y="288533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3" name="Text Box 35"/>
            <p:cNvSpPr txBox="1">
              <a:spLocks noChangeArrowheads="1"/>
            </p:cNvSpPr>
            <p:nvPr/>
          </p:nvSpPr>
          <p:spPr bwMode="auto">
            <a:xfrm>
              <a:off x="6335550" y="2151241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" name="Text Box 57"/>
            <p:cNvSpPr txBox="1">
              <a:spLocks noChangeArrowheads="1"/>
            </p:cNvSpPr>
            <p:nvPr/>
          </p:nvSpPr>
          <p:spPr bwMode="auto">
            <a:xfrm>
              <a:off x="6469538" y="3557570"/>
              <a:ext cx="1870597" cy="64609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AVL Tree after</a:t>
              </a:r>
            </a:p>
            <a:p>
              <a:pPr algn="ctr">
                <a:defRPr/>
              </a:pPr>
              <a:r>
                <a:rPr lang="en-US" dirty="0"/>
                <a:t>RL Correction</a:t>
              </a:r>
            </a:p>
          </p:txBody>
        </p:sp>
        <p:sp>
          <p:nvSpPr>
            <p:cNvPr id="25665" name="Text Box 35"/>
            <p:cNvSpPr txBox="1">
              <a:spLocks noChangeArrowheads="1"/>
            </p:cNvSpPr>
            <p:nvPr/>
          </p:nvSpPr>
          <p:spPr bwMode="auto">
            <a:xfrm>
              <a:off x="5910547" y="282094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6" name="Text Box 35"/>
            <p:cNvSpPr txBox="1">
              <a:spLocks noChangeArrowheads="1"/>
            </p:cNvSpPr>
            <p:nvPr/>
          </p:nvSpPr>
          <p:spPr bwMode="auto">
            <a:xfrm>
              <a:off x="7481769" y="1468664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219701" y="1352551"/>
            <a:ext cx="2024063" cy="2436813"/>
            <a:chOff x="3695700" y="1352550"/>
            <a:chExt cx="2024063" cy="2436813"/>
          </a:xfrm>
        </p:grpSpPr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4416425" y="1473200"/>
              <a:ext cx="371475" cy="3841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4730750" y="1801813"/>
              <a:ext cx="214313" cy="336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82" name="Oval 24"/>
            <p:cNvSpPr>
              <a:spLocks noChangeArrowheads="1"/>
            </p:cNvSpPr>
            <p:nvPr/>
          </p:nvSpPr>
          <p:spPr bwMode="auto">
            <a:xfrm>
              <a:off x="3940175" y="2092325"/>
              <a:ext cx="371475" cy="384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90" name="Oval 24"/>
            <p:cNvSpPr>
              <a:spLocks noChangeArrowheads="1"/>
            </p:cNvSpPr>
            <p:nvPr/>
          </p:nvSpPr>
          <p:spPr bwMode="auto">
            <a:xfrm>
              <a:off x="4778375" y="2130425"/>
              <a:ext cx="369888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91" name="Oval 24"/>
            <p:cNvSpPr>
              <a:spLocks noChangeArrowheads="1"/>
            </p:cNvSpPr>
            <p:nvPr/>
          </p:nvSpPr>
          <p:spPr bwMode="auto">
            <a:xfrm>
              <a:off x="4340225" y="2774950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15</a:t>
              </a:r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H="1">
              <a:off x="4224338" y="1816100"/>
              <a:ext cx="269875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5638" name="Text Box 35"/>
            <p:cNvSpPr txBox="1">
              <a:spLocks noChangeArrowheads="1"/>
            </p:cNvSpPr>
            <p:nvPr/>
          </p:nvSpPr>
          <p:spPr bwMode="auto">
            <a:xfrm>
              <a:off x="4043369" y="1352550"/>
              <a:ext cx="441073" cy="46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5639" name="Text Box 35"/>
            <p:cNvSpPr txBox="1">
              <a:spLocks noChangeArrowheads="1"/>
            </p:cNvSpPr>
            <p:nvPr/>
          </p:nvSpPr>
          <p:spPr bwMode="auto">
            <a:xfrm>
              <a:off x="3695700" y="2099574"/>
              <a:ext cx="287210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40" name="Text Box 35"/>
            <p:cNvSpPr txBox="1">
              <a:spLocks noChangeArrowheads="1"/>
            </p:cNvSpPr>
            <p:nvPr/>
          </p:nvSpPr>
          <p:spPr bwMode="auto">
            <a:xfrm>
              <a:off x="5137895" y="2112452"/>
              <a:ext cx="285703" cy="336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5091113" y="2497138"/>
              <a:ext cx="138112" cy="309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29" name="Oval 24"/>
            <p:cNvSpPr>
              <a:spLocks noChangeArrowheads="1"/>
            </p:cNvSpPr>
            <p:nvPr/>
          </p:nvSpPr>
          <p:spPr bwMode="auto">
            <a:xfrm>
              <a:off x="5060950" y="2774950"/>
              <a:ext cx="371475" cy="384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130" name="Line 32"/>
            <p:cNvSpPr>
              <a:spLocks noChangeShapeType="1"/>
            </p:cNvSpPr>
            <p:nvPr/>
          </p:nvSpPr>
          <p:spPr bwMode="auto">
            <a:xfrm flipH="1">
              <a:off x="4597400" y="2473325"/>
              <a:ext cx="231775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5644" name="Text Box 35"/>
            <p:cNvSpPr txBox="1">
              <a:spLocks noChangeArrowheads="1"/>
            </p:cNvSpPr>
            <p:nvPr/>
          </p:nvSpPr>
          <p:spPr bwMode="auto">
            <a:xfrm>
              <a:off x="4057580" y="2807957"/>
              <a:ext cx="356129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5645" name="Text Box 35"/>
            <p:cNvSpPr txBox="1">
              <a:spLocks noChangeArrowheads="1"/>
            </p:cNvSpPr>
            <p:nvPr/>
          </p:nvSpPr>
          <p:spPr bwMode="auto">
            <a:xfrm>
              <a:off x="5434060" y="2782197"/>
              <a:ext cx="285703" cy="336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" name="Oval 24"/>
            <p:cNvSpPr>
              <a:spLocks noChangeArrowheads="1"/>
            </p:cNvSpPr>
            <p:nvPr/>
          </p:nvSpPr>
          <p:spPr bwMode="auto">
            <a:xfrm>
              <a:off x="4687888" y="3405188"/>
              <a:ext cx="371475" cy="384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17</a:t>
              </a:r>
            </a:p>
          </p:txBody>
        </p:sp>
        <p:sp>
          <p:nvSpPr>
            <p:cNvPr id="134" name="Line 30"/>
            <p:cNvSpPr>
              <a:spLocks noChangeShapeType="1"/>
            </p:cNvSpPr>
            <p:nvPr/>
          </p:nvSpPr>
          <p:spPr bwMode="auto">
            <a:xfrm>
              <a:off x="4627563" y="3128963"/>
              <a:ext cx="138112" cy="309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5648" name="Text Box 35"/>
            <p:cNvSpPr txBox="1">
              <a:spLocks noChangeArrowheads="1"/>
            </p:cNvSpPr>
            <p:nvPr/>
          </p:nvSpPr>
          <p:spPr bwMode="auto">
            <a:xfrm>
              <a:off x="5022004" y="3413303"/>
              <a:ext cx="285703" cy="336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36" name="Text Box 57"/>
          <p:cNvSpPr txBox="1">
            <a:spLocks noChangeArrowheads="1"/>
          </p:cNvSpPr>
          <p:nvPr/>
        </p:nvSpPr>
        <p:spPr bwMode="auto">
          <a:xfrm>
            <a:off x="5470525" y="3852863"/>
            <a:ext cx="1754188" cy="64611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Tree after </a:t>
            </a:r>
          </a:p>
          <a:p>
            <a:pPr algn="ctr">
              <a:defRPr/>
            </a:pPr>
            <a:r>
              <a:rPr lang="en-US" dirty="0"/>
              <a:t>insertion of 17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942009" y="1906588"/>
            <a:ext cx="362241" cy="398462"/>
            <a:chOff x="4391900" y="1931988"/>
            <a:chExt cx="362987" cy="398949"/>
          </a:xfrm>
        </p:grpSpPr>
        <p:sp>
          <p:nvSpPr>
            <p:cNvPr id="25630" name="Freeform 163"/>
            <p:cNvSpPr>
              <a:spLocks noChangeArrowheads="1"/>
            </p:cNvSpPr>
            <p:nvPr/>
          </p:nvSpPr>
          <p:spPr bwMode="auto">
            <a:xfrm>
              <a:off x="4391900" y="1948839"/>
              <a:ext cx="362695" cy="382098"/>
            </a:xfrm>
            <a:custGeom>
              <a:avLst/>
              <a:gdLst>
                <a:gd name="T0" fmla="*/ 283053 w 362755"/>
                <a:gd name="T1" fmla="*/ 382223 h 382073"/>
                <a:gd name="T2" fmla="*/ 360248 w 362755"/>
                <a:gd name="T3" fmla="*/ 150313 h 382073"/>
                <a:gd name="T4" fmla="*/ 270186 w 362755"/>
                <a:gd name="T5" fmla="*/ 34355 h 382073"/>
                <a:gd name="T6" fmla="*/ 102929 w 362755"/>
                <a:gd name="T7" fmla="*/ 21471 h 382073"/>
                <a:gd name="T8" fmla="*/ 12867 w 362755"/>
                <a:gd name="T9" fmla="*/ 163198 h 382073"/>
                <a:gd name="T10" fmla="*/ 25734 w 362755"/>
                <a:gd name="T11" fmla="*/ 343568 h 3820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2755"/>
                <a:gd name="T19" fmla="*/ 0 h 382073"/>
                <a:gd name="T20" fmla="*/ 362755 w 362755"/>
                <a:gd name="T21" fmla="*/ 382073 h 3820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2755" h="382073">
                  <a:moveTo>
                    <a:pt x="283335" y="382073"/>
                  </a:moveTo>
                  <a:cubicBezTo>
                    <a:pt x="323045" y="295140"/>
                    <a:pt x="362755" y="208208"/>
                    <a:pt x="360608" y="150253"/>
                  </a:cubicBezTo>
                  <a:cubicBezTo>
                    <a:pt x="358461" y="92298"/>
                    <a:pt x="313385" y="55808"/>
                    <a:pt x="270456" y="34343"/>
                  </a:cubicBezTo>
                  <a:cubicBezTo>
                    <a:pt x="227527" y="12878"/>
                    <a:pt x="145961" y="0"/>
                    <a:pt x="103031" y="21465"/>
                  </a:cubicBezTo>
                  <a:cubicBezTo>
                    <a:pt x="60102" y="42930"/>
                    <a:pt x="25758" y="109470"/>
                    <a:pt x="12879" y="163132"/>
                  </a:cubicBezTo>
                  <a:cubicBezTo>
                    <a:pt x="0" y="216794"/>
                    <a:pt x="12879" y="280115"/>
                    <a:pt x="25758" y="343436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428487" y="1931988"/>
              <a:ext cx="326400" cy="369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6296024" y="2549526"/>
            <a:ext cx="330493" cy="403225"/>
            <a:chOff x="2698265" y="4069600"/>
            <a:chExt cx="330582" cy="403564"/>
          </a:xfrm>
        </p:grpSpPr>
        <p:sp>
          <p:nvSpPr>
            <p:cNvPr id="25628" name="Freeform 162"/>
            <p:cNvSpPr>
              <a:spLocks noChangeArrowheads="1"/>
            </p:cNvSpPr>
            <p:nvPr/>
          </p:nvSpPr>
          <p:spPr bwMode="auto">
            <a:xfrm>
              <a:off x="2698265" y="4069600"/>
              <a:ext cx="276849" cy="403564"/>
            </a:xfrm>
            <a:custGeom>
              <a:avLst/>
              <a:gdLst>
                <a:gd name="T0" fmla="*/ 19300 w 276895"/>
                <a:gd name="T1" fmla="*/ 360746 h 403538"/>
                <a:gd name="T2" fmla="*/ 19300 w 276895"/>
                <a:gd name="T3" fmla="*/ 154606 h 403538"/>
                <a:gd name="T4" fmla="*/ 135096 w 276895"/>
                <a:gd name="T5" fmla="*/ 12885 h 403538"/>
                <a:gd name="T6" fmla="*/ 238019 w 276895"/>
                <a:gd name="T7" fmla="*/ 77303 h 403538"/>
                <a:gd name="T8" fmla="*/ 276619 w 276895"/>
                <a:gd name="T9" fmla="*/ 244794 h 403538"/>
                <a:gd name="T10" fmla="*/ 238019 w 276895"/>
                <a:gd name="T11" fmla="*/ 386516 h 403538"/>
                <a:gd name="T12" fmla="*/ 238019 w 276895"/>
                <a:gd name="T13" fmla="*/ 347861 h 403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6895"/>
                <a:gd name="T22" fmla="*/ 0 h 403538"/>
                <a:gd name="T23" fmla="*/ 276895 w 276895"/>
                <a:gd name="T24" fmla="*/ 403538 h 403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6895" h="403538">
                  <a:moveTo>
                    <a:pt x="19318" y="360608"/>
                  </a:moveTo>
                  <a:cubicBezTo>
                    <a:pt x="9659" y="286554"/>
                    <a:pt x="0" y="212501"/>
                    <a:pt x="19318" y="154546"/>
                  </a:cubicBezTo>
                  <a:cubicBezTo>
                    <a:pt x="38636" y="96591"/>
                    <a:pt x="98738" y="25758"/>
                    <a:pt x="135228" y="12879"/>
                  </a:cubicBezTo>
                  <a:cubicBezTo>
                    <a:pt x="171718" y="0"/>
                    <a:pt x="214648" y="38637"/>
                    <a:pt x="238259" y="77273"/>
                  </a:cubicBezTo>
                  <a:cubicBezTo>
                    <a:pt x="261870" y="115909"/>
                    <a:pt x="276895" y="193183"/>
                    <a:pt x="276895" y="244698"/>
                  </a:cubicBezTo>
                  <a:cubicBezTo>
                    <a:pt x="276895" y="296213"/>
                    <a:pt x="244698" y="369194"/>
                    <a:pt x="238259" y="386366"/>
                  </a:cubicBezTo>
                  <a:cubicBezTo>
                    <a:pt x="231820" y="403538"/>
                    <a:pt x="235039" y="375633"/>
                    <a:pt x="238259" y="347729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6" name="Text Box 35"/>
            <p:cNvSpPr txBox="1">
              <a:spLocks noChangeArrowheads="1"/>
            </p:cNvSpPr>
            <p:nvPr/>
          </p:nvSpPr>
          <p:spPr bwMode="auto">
            <a:xfrm>
              <a:off x="2703029" y="4083900"/>
              <a:ext cx="325818" cy="369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497138" y="4308475"/>
            <a:ext cx="2690812" cy="163195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As we backed up the tree, we updated balance factors and identified 10 as the pivot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49889" y="4584701"/>
            <a:ext cx="2471737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Classify the type of imbalance</a:t>
            </a:r>
          </a:p>
        </p:txBody>
      </p:sp>
    </p:spTree>
    <p:extLst>
      <p:ext uri="{BB962C8B-B14F-4D97-AF65-F5344CB8AC3E}">
        <p14:creationId xmlns:p14="http://schemas.microsoft.com/office/powerpoint/2010/main" val="161882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36" grpId="0" animBg="1"/>
      <p:bldP spid="72" grpId="0" animBg="1"/>
      <p:bldP spid="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48573" y="1033464"/>
            <a:ext cx="11378242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90600" indent="-5334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Deletion is similar to insertion</a:t>
            </a:r>
          </a:p>
          <a:p>
            <a:endParaRPr lang="en-US" altLang="en-US" dirty="0"/>
          </a:p>
          <a:p>
            <a:r>
              <a:rPr lang="en-US" altLang="en-US" dirty="0"/>
              <a:t>First do regular BST deletion keeping track of the nodes on the path to the deleted node</a:t>
            </a:r>
          </a:p>
          <a:p>
            <a:endParaRPr lang="en-US" altLang="en-US" dirty="0"/>
          </a:p>
          <a:p>
            <a:r>
              <a:rPr lang="en-US" altLang="en-US" dirty="0"/>
              <a:t>After the node is deleted, simply backup the tree and update balance factors</a:t>
            </a:r>
          </a:p>
          <a:p>
            <a:pPr lvl="1">
              <a:buFont typeface="Comic Sans MS" panose="030F0702030302020204" pitchFamily="66" charset="0"/>
              <a:buChar char="−"/>
            </a:pPr>
            <a:r>
              <a:rPr lang="en-US" altLang="en-US" dirty="0"/>
              <a:t>If an imbalance is detected, do the appropriate rotation to restore the AVL tree property</a:t>
            </a:r>
          </a:p>
          <a:p>
            <a:pPr lvl="1">
              <a:buFont typeface="Comic Sans MS" panose="030F0702030302020204" pitchFamily="66" charset="0"/>
              <a:buChar char="−"/>
            </a:pPr>
            <a:r>
              <a:rPr lang="en-US" altLang="en-US" dirty="0"/>
              <a:t>You may have to do more than one rotation as you backup the tree</a:t>
            </a:r>
          </a:p>
        </p:txBody>
      </p:sp>
    </p:spTree>
    <p:extLst>
      <p:ext uri="{BB962C8B-B14F-4D97-AF65-F5344CB8AC3E}">
        <p14:creationId xmlns:p14="http://schemas.microsoft.com/office/powerpoint/2010/main" val="2309308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accent6"/>
                </a:solidFill>
              </a:rPr>
              <a:t>Deletion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Example (1)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2874964" y="166687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3187700" y="1995488"/>
            <a:ext cx="21590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2373314" y="228600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3235326" y="232410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1960564" y="29813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2682876" y="2009776"/>
            <a:ext cx="2698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H="1">
            <a:off x="2206626" y="2652713"/>
            <a:ext cx="269875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7659" name="Text Box 35"/>
          <p:cNvSpPr txBox="1">
            <a:spLocks noChangeArrowheads="1"/>
          </p:cNvSpPr>
          <p:nvPr/>
        </p:nvSpPr>
        <p:spPr bwMode="auto">
          <a:xfrm>
            <a:off x="2643188" y="15462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60" name="Text Box 35"/>
          <p:cNvSpPr txBox="1">
            <a:spLocks noChangeArrowheads="1"/>
          </p:cNvSpPr>
          <p:nvPr/>
        </p:nvSpPr>
        <p:spPr bwMode="auto">
          <a:xfrm>
            <a:off x="1728788" y="30273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61" name="Text Box 35"/>
          <p:cNvSpPr txBox="1">
            <a:spLocks noChangeArrowheads="1"/>
          </p:cNvSpPr>
          <p:nvPr/>
        </p:nvSpPr>
        <p:spPr bwMode="auto">
          <a:xfrm>
            <a:off x="3582988" y="23574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836738" y="3595689"/>
            <a:ext cx="1955800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Initial </a:t>
            </a:r>
            <a:r>
              <a:rPr lang="en-US" dirty="0" err="1"/>
              <a:t>AVLTree</a:t>
            </a:r>
            <a:endParaRPr lang="en-US" dirty="0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3511551" y="1431926"/>
            <a:ext cx="1355725" cy="384175"/>
            <a:chOff x="1988125" y="1431925"/>
            <a:chExt cx="1354858" cy="384175"/>
          </a:xfrm>
        </p:grpSpPr>
        <p:cxnSp>
          <p:nvCxnSpPr>
            <p:cNvPr id="27717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060816" y="1803400"/>
              <a:ext cx="1236662" cy="12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988125" y="1431925"/>
              <a:ext cx="135485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Delete(20)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5942014" y="1522414"/>
            <a:ext cx="1055687" cy="396875"/>
            <a:chOff x="4418013" y="1522077"/>
            <a:chExt cx="1055687" cy="396875"/>
          </a:xfrm>
        </p:grpSpPr>
        <p:cxnSp>
          <p:nvCxnSpPr>
            <p:cNvPr id="27715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4418013" y="1893552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57"/>
            <p:cNvSpPr txBox="1">
              <a:spLocks noChangeArrowheads="1"/>
            </p:cNvSpPr>
            <p:nvPr/>
          </p:nvSpPr>
          <p:spPr bwMode="auto">
            <a:xfrm>
              <a:off x="4498975" y="1522077"/>
              <a:ext cx="9493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Backup</a:t>
              </a:r>
            </a:p>
          </p:txBody>
        </p:sp>
      </p:grp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2681289" y="29686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5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2673351" y="2627313"/>
            <a:ext cx="188913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7667" name="Text Box 35"/>
          <p:cNvSpPr txBox="1">
            <a:spLocks noChangeArrowheads="1"/>
          </p:cNvSpPr>
          <p:nvPr/>
        </p:nvSpPr>
        <p:spPr bwMode="auto">
          <a:xfrm>
            <a:off x="2127250" y="22939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68" name="Text Box 35"/>
          <p:cNvSpPr txBox="1">
            <a:spLocks noChangeArrowheads="1"/>
          </p:cNvSpPr>
          <p:nvPr/>
        </p:nvSpPr>
        <p:spPr bwMode="auto">
          <a:xfrm>
            <a:off x="3016250" y="3001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4" name="Rectangle 3"/>
          <p:cNvSpPr txBox="1">
            <a:spLocks noChangeArrowheads="1"/>
          </p:cNvSpPr>
          <p:nvPr/>
        </p:nvSpPr>
        <p:spPr bwMode="auto">
          <a:xfrm>
            <a:off x="6096000" y="5151439"/>
            <a:ext cx="3875088" cy="15128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LL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P(10) is 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L(4) is </a:t>
            </a:r>
            <a:r>
              <a:rPr lang="en-US" sz="2400" kern="0" dirty="0">
                <a:solidFill>
                  <a:srgbClr val="C00000"/>
                </a:solidFill>
              </a:rPr>
              <a:t>0 or 1</a:t>
            </a: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4122713" y="1584326"/>
            <a:ext cx="1778051" cy="2632294"/>
            <a:chOff x="2599113" y="1584526"/>
            <a:chExt cx="1777030" cy="2631686"/>
          </a:xfrm>
        </p:grpSpPr>
        <p:sp>
          <p:nvSpPr>
            <p:cNvPr id="85" name="Text Box 57"/>
            <p:cNvSpPr txBox="1">
              <a:spLocks noChangeArrowheads="1"/>
            </p:cNvSpPr>
            <p:nvPr/>
          </p:nvSpPr>
          <p:spPr bwMode="auto">
            <a:xfrm>
              <a:off x="2599113" y="3570030"/>
              <a:ext cx="1777030" cy="64618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Tree after </a:t>
              </a:r>
            </a:p>
            <a:p>
              <a:pPr algn="ctr">
                <a:defRPr/>
              </a:pPr>
              <a:r>
                <a:rPr lang="en-US" dirty="0"/>
                <a:t>deletion of 20</a:t>
              </a:r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3746242" y="1705148"/>
              <a:ext cx="372849" cy="3840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67" name="Oval 24"/>
            <p:cNvSpPr>
              <a:spLocks noChangeArrowheads="1"/>
            </p:cNvSpPr>
            <p:nvPr/>
          </p:nvSpPr>
          <p:spPr bwMode="auto">
            <a:xfrm>
              <a:off x="3244880" y="2324130"/>
              <a:ext cx="371262" cy="38408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68" name="Oval 24"/>
            <p:cNvSpPr>
              <a:spLocks noChangeArrowheads="1"/>
            </p:cNvSpPr>
            <p:nvPr/>
          </p:nvSpPr>
          <p:spPr bwMode="auto">
            <a:xfrm>
              <a:off x="2832367" y="3019294"/>
              <a:ext cx="371262" cy="38408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H="1">
              <a:off x="3554265" y="2047969"/>
              <a:ext cx="269720" cy="334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 flipH="1">
              <a:off x="3078289" y="2690758"/>
              <a:ext cx="269720" cy="3348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7709" name="Text Box 35"/>
            <p:cNvSpPr txBox="1">
              <a:spLocks noChangeArrowheads="1"/>
            </p:cNvSpPr>
            <p:nvPr/>
          </p:nvSpPr>
          <p:spPr bwMode="auto">
            <a:xfrm>
              <a:off x="3515125" y="1584526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710" name="Text Box 35"/>
            <p:cNvSpPr txBox="1">
              <a:spLocks noChangeArrowheads="1"/>
            </p:cNvSpPr>
            <p:nvPr/>
          </p:nvSpPr>
          <p:spPr bwMode="auto">
            <a:xfrm>
              <a:off x="2600725" y="306566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9" name="Oval 24"/>
            <p:cNvSpPr>
              <a:spLocks noChangeArrowheads="1"/>
            </p:cNvSpPr>
            <p:nvPr/>
          </p:nvSpPr>
          <p:spPr bwMode="auto">
            <a:xfrm>
              <a:off x="3552678" y="3006597"/>
              <a:ext cx="371262" cy="38408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3544746" y="2665364"/>
              <a:ext cx="188804" cy="3348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7713" name="Text Box 35"/>
            <p:cNvSpPr txBox="1">
              <a:spLocks noChangeArrowheads="1"/>
            </p:cNvSpPr>
            <p:nvPr/>
          </p:nvSpPr>
          <p:spPr bwMode="auto">
            <a:xfrm>
              <a:off x="2999188" y="233223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714" name="Text Box 35"/>
            <p:cNvSpPr txBox="1">
              <a:spLocks noChangeArrowheads="1"/>
            </p:cNvSpPr>
            <p:nvPr/>
          </p:nvSpPr>
          <p:spPr bwMode="auto">
            <a:xfrm>
              <a:off x="3888188" y="304026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6184901" y="1609726"/>
            <a:ext cx="2049463" cy="2640013"/>
            <a:chOff x="4661345" y="1610284"/>
            <a:chExt cx="2048548" cy="2639744"/>
          </a:xfrm>
        </p:grpSpPr>
        <p:sp>
          <p:nvSpPr>
            <p:cNvPr id="84" name="Text Box 57"/>
            <p:cNvSpPr txBox="1">
              <a:spLocks noChangeArrowheads="1"/>
            </p:cNvSpPr>
            <p:nvPr/>
          </p:nvSpPr>
          <p:spPr bwMode="auto">
            <a:xfrm>
              <a:off x="4693081" y="3581758"/>
              <a:ext cx="2016812" cy="66827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Idenfitied</a:t>
              </a:r>
              <a:r>
                <a:rPr lang="en-US" dirty="0"/>
                <a:t> 10 as the pivot</a:t>
              </a:r>
            </a:p>
          </p:txBody>
        </p:sp>
        <p:sp>
          <p:nvSpPr>
            <p:cNvPr id="86" name="Oval 24"/>
            <p:cNvSpPr>
              <a:spLocks noChangeArrowheads="1"/>
            </p:cNvSpPr>
            <p:nvPr/>
          </p:nvSpPr>
          <p:spPr bwMode="auto">
            <a:xfrm>
              <a:off x="5807008" y="1718223"/>
              <a:ext cx="371309" cy="384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5305582" y="2337285"/>
              <a:ext cx="371309" cy="3841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91" name="Oval 24"/>
            <p:cNvSpPr>
              <a:spLocks noChangeArrowheads="1"/>
            </p:cNvSpPr>
            <p:nvPr/>
          </p:nvSpPr>
          <p:spPr bwMode="auto">
            <a:xfrm>
              <a:off x="4893017" y="3032539"/>
              <a:ext cx="371309" cy="3841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H="1">
              <a:off x="5615007" y="2061088"/>
              <a:ext cx="269755" cy="334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5138970" y="2703961"/>
              <a:ext cx="269755" cy="3349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7697" name="Text Box 35"/>
            <p:cNvSpPr txBox="1">
              <a:spLocks noChangeArrowheads="1"/>
            </p:cNvSpPr>
            <p:nvPr/>
          </p:nvSpPr>
          <p:spPr bwMode="auto">
            <a:xfrm>
              <a:off x="5524229" y="1610284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698" name="Text Box 35"/>
            <p:cNvSpPr txBox="1">
              <a:spLocks noChangeArrowheads="1"/>
            </p:cNvSpPr>
            <p:nvPr/>
          </p:nvSpPr>
          <p:spPr bwMode="auto">
            <a:xfrm>
              <a:off x="4661345" y="307854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8" name="Oval 24"/>
            <p:cNvSpPr>
              <a:spLocks noChangeArrowheads="1"/>
            </p:cNvSpPr>
            <p:nvPr/>
          </p:nvSpPr>
          <p:spPr bwMode="auto">
            <a:xfrm>
              <a:off x="5613420" y="3019840"/>
              <a:ext cx="371309" cy="3841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104" name="Line 30"/>
            <p:cNvSpPr>
              <a:spLocks noChangeShapeType="1"/>
            </p:cNvSpPr>
            <p:nvPr/>
          </p:nvSpPr>
          <p:spPr bwMode="auto">
            <a:xfrm>
              <a:off x="5605486" y="2678563"/>
              <a:ext cx="188828" cy="3349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7701" name="Text Box 35"/>
            <p:cNvSpPr txBox="1">
              <a:spLocks noChangeArrowheads="1"/>
            </p:cNvSpPr>
            <p:nvPr/>
          </p:nvSpPr>
          <p:spPr bwMode="auto">
            <a:xfrm>
              <a:off x="5059808" y="2345117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702" name="Text Box 35"/>
            <p:cNvSpPr txBox="1">
              <a:spLocks noChangeArrowheads="1"/>
            </p:cNvSpPr>
            <p:nvPr/>
          </p:nvSpPr>
          <p:spPr bwMode="auto">
            <a:xfrm>
              <a:off x="5948808" y="305314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1" name="Freeform 75"/>
          <p:cNvSpPr>
            <a:spLocks noChangeArrowheads="1"/>
          </p:cNvSpPr>
          <p:nvPr/>
        </p:nvSpPr>
        <p:spPr bwMode="auto">
          <a:xfrm>
            <a:off x="7289801" y="2200275"/>
            <a:ext cx="352425" cy="387350"/>
          </a:xfrm>
          <a:custGeom>
            <a:avLst/>
            <a:gdLst>
              <a:gd name="T0" fmla="*/ 68276 w 313386"/>
              <a:gd name="T1" fmla="*/ 381591 h 388512"/>
              <a:gd name="T2" fmla="*/ 68276 w 313386"/>
              <a:gd name="T3" fmla="*/ 141251 h 388512"/>
              <a:gd name="T4" fmla="*/ 477932 w 313386"/>
              <a:gd name="T5" fmla="*/ 2110 h 388512"/>
              <a:gd name="T6" fmla="*/ 682760 w 313386"/>
              <a:gd name="T7" fmla="*/ 153901 h 388512"/>
              <a:gd name="T8" fmla="*/ 653499 w 313386"/>
              <a:gd name="T9" fmla="*/ 356293 h 388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3386"/>
              <a:gd name="T16" fmla="*/ 0 h 388512"/>
              <a:gd name="T17" fmla="*/ 313386 w 313386"/>
              <a:gd name="T18" fmla="*/ 388512 h 388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3386" h="388512">
                <a:moveTo>
                  <a:pt x="30051" y="388512"/>
                </a:moveTo>
                <a:cubicBezTo>
                  <a:pt x="15025" y="298359"/>
                  <a:pt x="0" y="208207"/>
                  <a:pt x="30051" y="143813"/>
                </a:cubicBezTo>
                <a:cubicBezTo>
                  <a:pt x="60102" y="79419"/>
                  <a:pt x="165279" y="0"/>
                  <a:pt x="210355" y="2146"/>
                </a:cubicBezTo>
                <a:cubicBezTo>
                  <a:pt x="255431" y="4293"/>
                  <a:pt x="287628" y="96591"/>
                  <a:pt x="300507" y="156692"/>
                </a:cubicBezTo>
                <a:cubicBezTo>
                  <a:pt x="313386" y="216793"/>
                  <a:pt x="300507" y="289773"/>
                  <a:pt x="287628" y="362754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" name="Text Box 57"/>
          <p:cNvSpPr txBox="1">
            <a:spLocks noChangeArrowheads="1"/>
          </p:cNvSpPr>
          <p:nvPr/>
        </p:nvSpPr>
        <p:spPr bwMode="auto">
          <a:xfrm>
            <a:off x="6216651" y="4354513"/>
            <a:ext cx="2017713" cy="647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Classify the type</a:t>
            </a:r>
          </a:p>
          <a:p>
            <a:pPr algn="ctr">
              <a:defRPr/>
            </a:pPr>
            <a:r>
              <a:rPr lang="en-US" dirty="0"/>
              <a:t>of imbalance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73439" y="4340225"/>
            <a:ext cx="2471737" cy="101600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Now, backup the tree updating balance factors</a:t>
            </a:r>
          </a:p>
        </p:txBody>
      </p: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7874000" y="1547814"/>
            <a:ext cx="1055688" cy="396875"/>
            <a:chOff x="5332413" y="1431925"/>
            <a:chExt cx="1055687" cy="396875"/>
          </a:xfrm>
        </p:grpSpPr>
        <p:cxnSp>
          <p:nvCxnSpPr>
            <p:cNvPr id="27689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5332413" y="1803400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5413376" y="1431925"/>
              <a:ext cx="930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8477250" y="1727200"/>
            <a:ext cx="2018983" cy="2425919"/>
            <a:chOff x="6953360" y="1726617"/>
            <a:chExt cx="2018649" cy="2426099"/>
          </a:xfrm>
        </p:grpSpPr>
        <p:sp>
          <p:nvSpPr>
            <p:cNvPr id="122" name="Oval 24"/>
            <p:cNvSpPr>
              <a:spLocks noChangeArrowheads="1"/>
            </p:cNvSpPr>
            <p:nvPr/>
          </p:nvSpPr>
          <p:spPr bwMode="auto">
            <a:xfrm>
              <a:off x="7766026" y="1731380"/>
              <a:ext cx="371414" cy="3842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23" name="Oval 24"/>
            <p:cNvSpPr>
              <a:spLocks noChangeArrowheads="1"/>
            </p:cNvSpPr>
            <p:nvPr/>
          </p:nvSpPr>
          <p:spPr bwMode="auto">
            <a:xfrm>
              <a:off x="8292988" y="2348963"/>
              <a:ext cx="371414" cy="38420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27679" name="Text Box 35"/>
            <p:cNvSpPr txBox="1">
              <a:spLocks noChangeArrowheads="1"/>
            </p:cNvSpPr>
            <p:nvPr/>
          </p:nvSpPr>
          <p:spPr bwMode="auto">
            <a:xfrm>
              <a:off x="8640492" y="2370561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auto">
            <a:xfrm>
              <a:off x="7829515" y="2942732"/>
              <a:ext cx="371414" cy="3842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126" name="Oval 24"/>
            <p:cNvSpPr>
              <a:spLocks noChangeArrowheads="1"/>
            </p:cNvSpPr>
            <p:nvPr/>
          </p:nvSpPr>
          <p:spPr bwMode="auto">
            <a:xfrm>
              <a:off x="7224778" y="2363252"/>
              <a:ext cx="371414" cy="3842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H="1">
              <a:off x="7534289" y="2061605"/>
              <a:ext cx="269830" cy="3349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8091410" y="2060017"/>
              <a:ext cx="279354" cy="347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29" name="Line 32"/>
            <p:cNvSpPr>
              <a:spLocks noChangeShapeType="1"/>
            </p:cNvSpPr>
            <p:nvPr/>
          </p:nvSpPr>
          <p:spPr bwMode="auto">
            <a:xfrm flipH="1">
              <a:off x="8113631" y="2641085"/>
              <a:ext cx="231737" cy="3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7685" name="Text Box 35"/>
            <p:cNvSpPr txBox="1">
              <a:spLocks noChangeArrowheads="1"/>
            </p:cNvSpPr>
            <p:nvPr/>
          </p:nvSpPr>
          <p:spPr bwMode="auto">
            <a:xfrm>
              <a:off x="7416999" y="2950111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686" name="Text Box 35"/>
            <p:cNvSpPr txBox="1">
              <a:spLocks noChangeArrowheads="1"/>
            </p:cNvSpPr>
            <p:nvPr/>
          </p:nvSpPr>
          <p:spPr bwMode="auto">
            <a:xfrm>
              <a:off x="6953360" y="2396319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687" name="Text Box 35"/>
            <p:cNvSpPr txBox="1">
              <a:spLocks noChangeArrowheads="1"/>
            </p:cNvSpPr>
            <p:nvPr/>
          </p:nvSpPr>
          <p:spPr bwMode="auto">
            <a:xfrm>
              <a:off x="8163974" y="1726617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33" name="Text Box 57"/>
            <p:cNvSpPr txBox="1">
              <a:spLocks noChangeArrowheads="1"/>
            </p:cNvSpPr>
            <p:nvPr/>
          </p:nvSpPr>
          <p:spPr bwMode="auto">
            <a:xfrm>
              <a:off x="7101293" y="3506337"/>
              <a:ext cx="1870716" cy="64637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AVL Tree after</a:t>
              </a:r>
            </a:p>
            <a:p>
              <a:pPr algn="ctr">
                <a:defRPr/>
              </a:pPr>
              <a:r>
                <a:rPr lang="en-US" dirty="0"/>
                <a:t>LL Correction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70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1" grpId="0" animBg="1"/>
      <p:bldP spid="112" grpId="0" animBg="1"/>
      <p:bldP spid="1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accent6"/>
                </a:solidFill>
              </a:rPr>
              <a:t>Deletion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Example (2)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2838452" y="1356325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3151188" y="1684937"/>
            <a:ext cx="21590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2336802" y="1975450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3198814" y="2013550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2646364" y="1699225"/>
            <a:ext cx="2698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8680" name="Text Box 35"/>
          <p:cNvSpPr txBox="1">
            <a:spLocks noChangeArrowheads="1"/>
          </p:cNvSpPr>
          <p:nvPr/>
        </p:nvSpPr>
        <p:spPr bwMode="auto">
          <a:xfrm>
            <a:off x="2606676" y="1235674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681" name="Text Box 35"/>
          <p:cNvSpPr txBox="1">
            <a:spLocks noChangeArrowheads="1"/>
          </p:cNvSpPr>
          <p:nvPr/>
        </p:nvSpPr>
        <p:spPr bwMode="auto">
          <a:xfrm>
            <a:off x="3546476" y="204688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800226" y="3285138"/>
            <a:ext cx="1955800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Initial </a:t>
            </a:r>
            <a:r>
              <a:rPr lang="en-US" dirty="0" err="1"/>
              <a:t>AVLTree</a:t>
            </a:r>
            <a:endParaRPr lang="en-US" dirty="0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3475038" y="1121375"/>
            <a:ext cx="1354138" cy="384175"/>
            <a:chOff x="1988125" y="1431925"/>
            <a:chExt cx="1354858" cy="384175"/>
          </a:xfrm>
        </p:grpSpPr>
        <p:cxnSp>
          <p:nvCxnSpPr>
            <p:cNvPr id="28733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060816" y="1803400"/>
              <a:ext cx="1236662" cy="12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988125" y="1431925"/>
              <a:ext cx="135485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Delete(20)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5903913" y="1211863"/>
            <a:ext cx="1055688" cy="396875"/>
            <a:chOff x="4418013" y="1522077"/>
            <a:chExt cx="1055687" cy="396875"/>
          </a:xfrm>
        </p:grpSpPr>
        <p:cxnSp>
          <p:nvCxnSpPr>
            <p:cNvPr id="28731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4418013" y="1893552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57"/>
            <p:cNvSpPr txBox="1">
              <a:spLocks noChangeArrowheads="1"/>
            </p:cNvSpPr>
            <p:nvPr/>
          </p:nvSpPr>
          <p:spPr bwMode="auto">
            <a:xfrm>
              <a:off x="4498976" y="1522077"/>
              <a:ext cx="949324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Backup</a:t>
              </a:r>
            </a:p>
          </p:txBody>
        </p:sp>
      </p:grp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2644777" y="2658075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5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2636839" y="2316762"/>
            <a:ext cx="188913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8687" name="Text Box 35"/>
          <p:cNvSpPr txBox="1">
            <a:spLocks noChangeArrowheads="1"/>
          </p:cNvSpPr>
          <p:nvPr/>
        </p:nvSpPr>
        <p:spPr bwMode="auto">
          <a:xfrm>
            <a:off x="2051052" y="1983388"/>
            <a:ext cx="357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8688" name="Text Box 35"/>
          <p:cNvSpPr txBox="1">
            <a:spLocks noChangeArrowheads="1"/>
          </p:cNvSpPr>
          <p:nvPr/>
        </p:nvSpPr>
        <p:spPr bwMode="auto">
          <a:xfrm>
            <a:off x="2979738" y="2691412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4" name="Rectangle 3"/>
          <p:cNvSpPr txBox="1">
            <a:spLocks noChangeArrowheads="1"/>
          </p:cNvSpPr>
          <p:nvPr/>
        </p:nvSpPr>
        <p:spPr bwMode="auto">
          <a:xfrm>
            <a:off x="6122988" y="4840888"/>
            <a:ext cx="3284538" cy="15128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LR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P(10) is 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L(4) is </a:t>
            </a:r>
            <a:r>
              <a:rPr lang="en-US" sz="2400" kern="0" dirty="0">
                <a:solidFill>
                  <a:srgbClr val="C00000"/>
                </a:solidFill>
              </a:rPr>
              <a:t>-1</a:t>
            </a: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4084614" y="1273775"/>
            <a:ext cx="1778051" cy="2632294"/>
            <a:chOff x="2598723" y="1584526"/>
            <a:chExt cx="1777428" cy="2631686"/>
          </a:xfrm>
        </p:grpSpPr>
        <p:sp>
          <p:nvSpPr>
            <p:cNvPr id="85" name="Text Box 57"/>
            <p:cNvSpPr txBox="1">
              <a:spLocks noChangeArrowheads="1"/>
            </p:cNvSpPr>
            <p:nvPr/>
          </p:nvSpPr>
          <p:spPr bwMode="auto">
            <a:xfrm>
              <a:off x="2598723" y="3570030"/>
              <a:ext cx="1777428" cy="64618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Tree after </a:t>
              </a:r>
            </a:p>
            <a:p>
              <a:pPr algn="ctr">
                <a:defRPr/>
              </a:pPr>
              <a:r>
                <a:rPr lang="en-US" dirty="0"/>
                <a:t>deletion of 20</a:t>
              </a:r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3746108" y="1705148"/>
              <a:ext cx="372931" cy="3840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67" name="Oval 24"/>
            <p:cNvSpPr>
              <a:spLocks noChangeArrowheads="1"/>
            </p:cNvSpPr>
            <p:nvPr/>
          </p:nvSpPr>
          <p:spPr bwMode="auto">
            <a:xfrm>
              <a:off x="3244634" y="2324130"/>
              <a:ext cx="371345" cy="38408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H="1">
              <a:off x="3554088" y="2047969"/>
              <a:ext cx="271368" cy="334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8726" name="Text Box 35"/>
            <p:cNvSpPr txBox="1">
              <a:spLocks noChangeArrowheads="1"/>
            </p:cNvSpPr>
            <p:nvPr/>
          </p:nvSpPr>
          <p:spPr bwMode="auto">
            <a:xfrm>
              <a:off x="3515125" y="1584526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9" name="Oval 24"/>
            <p:cNvSpPr>
              <a:spLocks noChangeArrowheads="1"/>
            </p:cNvSpPr>
            <p:nvPr/>
          </p:nvSpPr>
          <p:spPr bwMode="auto">
            <a:xfrm>
              <a:off x="3552501" y="3006597"/>
              <a:ext cx="372931" cy="38408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3544566" y="2665364"/>
              <a:ext cx="188847" cy="3348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8729" name="Text Box 35"/>
            <p:cNvSpPr txBox="1">
              <a:spLocks noChangeArrowheads="1"/>
            </p:cNvSpPr>
            <p:nvPr/>
          </p:nvSpPr>
          <p:spPr bwMode="auto">
            <a:xfrm>
              <a:off x="2947672" y="2332238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8730" name="Text Box 35"/>
            <p:cNvSpPr txBox="1">
              <a:spLocks noChangeArrowheads="1"/>
            </p:cNvSpPr>
            <p:nvPr/>
          </p:nvSpPr>
          <p:spPr bwMode="auto">
            <a:xfrm>
              <a:off x="3888188" y="304026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6178551" y="1299175"/>
            <a:ext cx="2017712" cy="2640013"/>
            <a:chOff x="4692695" y="1610284"/>
            <a:chExt cx="2017198" cy="2639744"/>
          </a:xfrm>
        </p:grpSpPr>
        <p:sp>
          <p:nvSpPr>
            <p:cNvPr id="84" name="Text Box 57"/>
            <p:cNvSpPr txBox="1">
              <a:spLocks noChangeArrowheads="1"/>
            </p:cNvSpPr>
            <p:nvPr/>
          </p:nvSpPr>
          <p:spPr bwMode="auto">
            <a:xfrm>
              <a:off x="4692695" y="3581758"/>
              <a:ext cx="2017198" cy="66827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Idenfitied</a:t>
              </a:r>
              <a:r>
                <a:rPr lang="en-US" dirty="0"/>
                <a:t> 10 as the pivot</a:t>
              </a:r>
            </a:p>
          </p:txBody>
        </p:sp>
        <p:sp>
          <p:nvSpPr>
            <p:cNvPr id="86" name="Oval 24"/>
            <p:cNvSpPr>
              <a:spLocks noChangeArrowheads="1"/>
            </p:cNvSpPr>
            <p:nvPr/>
          </p:nvSpPr>
          <p:spPr bwMode="auto">
            <a:xfrm>
              <a:off x="5806836" y="1718223"/>
              <a:ext cx="371380" cy="384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5305314" y="2337285"/>
              <a:ext cx="371380" cy="3841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H="1">
              <a:off x="5614797" y="2061088"/>
              <a:ext cx="269806" cy="334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8717" name="Text Box 35"/>
            <p:cNvSpPr txBox="1">
              <a:spLocks noChangeArrowheads="1"/>
            </p:cNvSpPr>
            <p:nvPr/>
          </p:nvSpPr>
          <p:spPr bwMode="auto">
            <a:xfrm>
              <a:off x="5524229" y="1610284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8" name="Oval 24"/>
            <p:cNvSpPr>
              <a:spLocks noChangeArrowheads="1"/>
            </p:cNvSpPr>
            <p:nvPr/>
          </p:nvSpPr>
          <p:spPr bwMode="auto">
            <a:xfrm>
              <a:off x="5613210" y="3019840"/>
              <a:ext cx="371380" cy="3841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104" name="Line 30"/>
            <p:cNvSpPr>
              <a:spLocks noChangeShapeType="1"/>
            </p:cNvSpPr>
            <p:nvPr/>
          </p:nvSpPr>
          <p:spPr bwMode="auto">
            <a:xfrm>
              <a:off x="5605274" y="2678563"/>
              <a:ext cx="188865" cy="3349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8720" name="Text Box 35"/>
            <p:cNvSpPr txBox="1">
              <a:spLocks noChangeArrowheads="1"/>
            </p:cNvSpPr>
            <p:nvPr/>
          </p:nvSpPr>
          <p:spPr bwMode="auto">
            <a:xfrm>
              <a:off x="4995413" y="2357996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8721" name="Text Box 35"/>
            <p:cNvSpPr txBox="1">
              <a:spLocks noChangeArrowheads="1"/>
            </p:cNvSpPr>
            <p:nvPr/>
          </p:nvSpPr>
          <p:spPr bwMode="auto">
            <a:xfrm>
              <a:off x="5948808" y="305314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2" name="Text Box 57"/>
          <p:cNvSpPr txBox="1">
            <a:spLocks noChangeArrowheads="1"/>
          </p:cNvSpPr>
          <p:nvPr/>
        </p:nvSpPr>
        <p:spPr bwMode="auto">
          <a:xfrm>
            <a:off x="6178551" y="4043962"/>
            <a:ext cx="2017712" cy="647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Classify the type</a:t>
            </a:r>
          </a:p>
          <a:p>
            <a:pPr algn="ctr">
              <a:defRPr/>
            </a:pPr>
            <a:r>
              <a:rPr lang="en-US" dirty="0"/>
              <a:t>of imbalance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35339" y="4029674"/>
            <a:ext cx="2473325" cy="101600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Now, backup the tree updating balance factors</a:t>
            </a:r>
          </a:p>
        </p:txBody>
      </p: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7835902" y="1237263"/>
            <a:ext cx="1055687" cy="396875"/>
            <a:chOff x="5332413" y="1431925"/>
            <a:chExt cx="1055687" cy="396875"/>
          </a:xfrm>
        </p:grpSpPr>
        <p:cxnSp>
          <p:nvCxnSpPr>
            <p:cNvPr id="28711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5332413" y="1803400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5413375" y="1431925"/>
              <a:ext cx="93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8440739" y="1416650"/>
            <a:ext cx="1971675" cy="1819494"/>
            <a:chOff x="6953360" y="1726617"/>
            <a:chExt cx="1972882" cy="1820786"/>
          </a:xfrm>
        </p:grpSpPr>
        <p:sp>
          <p:nvSpPr>
            <p:cNvPr id="122" name="Oval 24"/>
            <p:cNvSpPr>
              <a:spLocks noChangeArrowheads="1"/>
            </p:cNvSpPr>
            <p:nvPr/>
          </p:nvSpPr>
          <p:spPr bwMode="auto">
            <a:xfrm>
              <a:off x="7765070" y="1731383"/>
              <a:ext cx="371702" cy="3844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123" name="Oval 24"/>
            <p:cNvSpPr>
              <a:spLocks noChangeArrowheads="1"/>
            </p:cNvSpPr>
            <p:nvPr/>
          </p:nvSpPr>
          <p:spPr bwMode="auto">
            <a:xfrm>
              <a:off x="8292442" y="2349359"/>
              <a:ext cx="371702" cy="3844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10</a:t>
              </a:r>
            </a:p>
          </p:txBody>
        </p:sp>
        <p:sp>
          <p:nvSpPr>
            <p:cNvPr id="28704" name="Text Box 35"/>
            <p:cNvSpPr txBox="1">
              <a:spLocks noChangeArrowheads="1"/>
            </p:cNvSpPr>
            <p:nvPr/>
          </p:nvSpPr>
          <p:spPr bwMode="auto">
            <a:xfrm>
              <a:off x="8640492" y="2370561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6" name="Oval 24"/>
            <p:cNvSpPr>
              <a:spLocks noChangeArrowheads="1"/>
            </p:cNvSpPr>
            <p:nvPr/>
          </p:nvSpPr>
          <p:spPr bwMode="auto">
            <a:xfrm>
              <a:off x="7224989" y="2362068"/>
              <a:ext cx="370113" cy="3844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H="1">
              <a:off x="7534741" y="2060229"/>
              <a:ext cx="270040" cy="335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8092295" y="2060229"/>
              <a:ext cx="279571" cy="347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8708" name="Text Box 35"/>
            <p:cNvSpPr txBox="1">
              <a:spLocks noChangeArrowheads="1"/>
            </p:cNvSpPr>
            <p:nvPr/>
          </p:nvSpPr>
          <p:spPr bwMode="auto">
            <a:xfrm>
              <a:off x="6953360" y="2396319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9" name="Text Box 35"/>
            <p:cNvSpPr txBox="1">
              <a:spLocks noChangeArrowheads="1"/>
            </p:cNvSpPr>
            <p:nvPr/>
          </p:nvSpPr>
          <p:spPr bwMode="auto">
            <a:xfrm>
              <a:off x="8163974" y="1726617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" name="Text Box 57"/>
            <p:cNvSpPr txBox="1">
              <a:spLocks noChangeArrowheads="1"/>
            </p:cNvSpPr>
            <p:nvPr/>
          </p:nvSpPr>
          <p:spPr bwMode="auto">
            <a:xfrm>
              <a:off x="7048988" y="2900613"/>
              <a:ext cx="1872171" cy="64679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AVL Tree after</a:t>
              </a:r>
            </a:p>
            <a:p>
              <a:pPr algn="ctr">
                <a:defRPr/>
              </a:pPr>
              <a:r>
                <a:rPr lang="en-US" dirty="0"/>
                <a:t>LR Correction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6805609" y="2470748"/>
            <a:ext cx="325730" cy="369332"/>
            <a:chOff x="5318974" y="2781836"/>
            <a:chExt cx="325778" cy="368777"/>
          </a:xfrm>
        </p:grpSpPr>
        <p:sp>
          <p:nvSpPr>
            <p:cNvPr id="28700" name="Freeform 75"/>
            <p:cNvSpPr>
              <a:spLocks noChangeArrowheads="1"/>
            </p:cNvSpPr>
            <p:nvPr/>
          </p:nvSpPr>
          <p:spPr bwMode="auto">
            <a:xfrm rot="10800000" flipV="1">
              <a:off x="5331850" y="2785810"/>
              <a:ext cx="270459" cy="343756"/>
            </a:xfrm>
            <a:custGeom>
              <a:avLst/>
              <a:gdLst>
                <a:gd name="T0" fmla="*/ 13947 w 313386"/>
                <a:gd name="T1" fmla="*/ 186414 h 388512"/>
                <a:gd name="T2" fmla="*/ 13947 w 313386"/>
                <a:gd name="T3" fmla="*/ 69003 h 388512"/>
                <a:gd name="T4" fmla="*/ 97628 w 313386"/>
                <a:gd name="T5" fmla="*/ 1030 h 388512"/>
                <a:gd name="T6" fmla="*/ 139469 w 313386"/>
                <a:gd name="T7" fmla="*/ 75183 h 388512"/>
                <a:gd name="T8" fmla="*/ 133491 w 313386"/>
                <a:gd name="T9" fmla="*/ 174055 h 388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3386"/>
                <a:gd name="T16" fmla="*/ 0 h 388512"/>
                <a:gd name="T17" fmla="*/ 313386 w 313386"/>
                <a:gd name="T18" fmla="*/ 388512 h 388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3386" h="388512">
                  <a:moveTo>
                    <a:pt x="30051" y="388512"/>
                  </a:moveTo>
                  <a:cubicBezTo>
                    <a:pt x="15025" y="298359"/>
                    <a:pt x="0" y="208207"/>
                    <a:pt x="30051" y="143813"/>
                  </a:cubicBezTo>
                  <a:cubicBezTo>
                    <a:pt x="60102" y="79419"/>
                    <a:pt x="165279" y="0"/>
                    <a:pt x="210355" y="2146"/>
                  </a:cubicBezTo>
                  <a:cubicBezTo>
                    <a:pt x="255431" y="4293"/>
                    <a:pt x="287628" y="96591"/>
                    <a:pt x="300507" y="156692"/>
                  </a:cubicBezTo>
                  <a:cubicBezTo>
                    <a:pt x="313386" y="216793"/>
                    <a:pt x="300507" y="289773"/>
                    <a:pt x="287628" y="362754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18974" y="2781836"/>
              <a:ext cx="325778" cy="368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251696" y="1889724"/>
            <a:ext cx="381292" cy="387350"/>
            <a:chOff x="5765018" y="2200655"/>
            <a:chExt cx="382059" cy="387350"/>
          </a:xfrm>
        </p:grpSpPr>
        <p:sp>
          <p:nvSpPr>
            <p:cNvPr id="28698" name="Freeform 75"/>
            <p:cNvSpPr>
              <a:spLocks noChangeArrowheads="1"/>
            </p:cNvSpPr>
            <p:nvPr/>
          </p:nvSpPr>
          <p:spPr bwMode="auto">
            <a:xfrm>
              <a:off x="5765018" y="2200655"/>
              <a:ext cx="352425" cy="387350"/>
            </a:xfrm>
            <a:custGeom>
              <a:avLst/>
              <a:gdLst>
                <a:gd name="T0" fmla="*/ 68276 w 313386"/>
                <a:gd name="T1" fmla="*/ 381591 h 388512"/>
                <a:gd name="T2" fmla="*/ 68276 w 313386"/>
                <a:gd name="T3" fmla="*/ 141251 h 388512"/>
                <a:gd name="T4" fmla="*/ 477932 w 313386"/>
                <a:gd name="T5" fmla="*/ 2110 h 388512"/>
                <a:gd name="T6" fmla="*/ 682760 w 313386"/>
                <a:gd name="T7" fmla="*/ 153901 h 388512"/>
                <a:gd name="T8" fmla="*/ 653499 w 313386"/>
                <a:gd name="T9" fmla="*/ 356293 h 388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3386"/>
                <a:gd name="T16" fmla="*/ 0 h 388512"/>
                <a:gd name="T17" fmla="*/ 313386 w 313386"/>
                <a:gd name="T18" fmla="*/ 388512 h 388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3386" h="388512">
                  <a:moveTo>
                    <a:pt x="30051" y="388512"/>
                  </a:moveTo>
                  <a:cubicBezTo>
                    <a:pt x="15025" y="298359"/>
                    <a:pt x="0" y="208207"/>
                    <a:pt x="30051" y="143813"/>
                  </a:cubicBezTo>
                  <a:cubicBezTo>
                    <a:pt x="60102" y="79419"/>
                    <a:pt x="165279" y="0"/>
                    <a:pt x="210355" y="2146"/>
                  </a:cubicBezTo>
                  <a:cubicBezTo>
                    <a:pt x="255431" y="4293"/>
                    <a:pt x="287628" y="96591"/>
                    <a:pt x="300507" y="156692"/>
                  </a:cubicBezTo>
                  <a:cubicBezTo>
                    <a:pt x="313386" y="216793"/>
                    <a:pt x="300507" y="289773"/>
                    <a:pt x="287628" y="362754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20692" y="2202243"/>
              <a:ext cx="32638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347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2" grpId="0" animBg="1"/>
      <p:bldP spid="1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accent6"/>
                </a:solidFill>
              </a:rPr>
              <a:t>Deletion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Example (3)</a:t>
            </a:r>
          </a:p>
        </p:txBody>
      </p: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3717926" y="13573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>
            <a:off x="4027489" y="1689101"/>
            <a:ext cx="331787" cy="3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3159126" y="200183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5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4303714" y="200025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3455989" y="1676400"/>
            <a:ext cx="293687" cy="369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9704" name="Text Box 35"/>
          <p:cNvSpPr txBox="1">
            <a:spLocks noChangeArrowheads="1"/>
          </p:cNvSpPr>
          <p:nvPr/>
        </p:nvSpPr>
        <p:spPr bwMode="auto">
          <a:xfrm>
            <a:off x="3486150" y="1276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05" name="Text Box 35"/>
          <p:cNvSpPr txBox="1">
            <a:spLocks noChangeArrowheads="1"/>
          </p:cNvSpPr>
          <p:nvPr/>
        </p:nvSpPr>
        <p:spPr bwMode="auto">
          <a:xfrm>
            <a:off x="4795838" y="33766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2887663" y="4029075"/>
            <a:ext cx="195580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Initial </a:t>
            </a:r>
            <a:r>
              <a:rPr lang="en-US" dirty="0" err="1"/>
              <a:t>AVLTree</a:t>
            </a:r>
            <a:endParaRPr lang="en-US" dirty="0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5257800" y="1316039"/>
            <a:ext cx="1354138" cy="384175"/>
            <a:chOff x="1988125" y="1431925"/>
            <a:chExt cx="1354858" cy="384175"/>
          </a:xfrm>
        </p:grpSpPr>
        <p:cxnSp>
          <p:nvCxnSpPr>
            <p:cNvPr id="29771" name="Straight Arrow Connector 85"/>
            <p:cNvCxnSpPr>
              <a:cxnSpLocks noChangeShapeType="1"/>
            </p:cNvCxnSpPr>
            <p:nvPr/>
          </p:nvCxnSpPr>
          <p:spPr bwMode="auto">
            <a:xfrm flipV="1">
              <a:off x="2060816" y="1803400"/>
              <a:ext cx="1236662" cy="12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988125" y="1431925"/>
              <a:ext cx="135485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Delete(10)</a:t>
              </a:r>
            </a:p>
          </p:txBody>
        </p:sp>
      </p:grp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3433764" y="265906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7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3454400" y="2365375"/>
            <a:ext cx="1222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9710" name="Text Box 35"/>
          <p:cNvSpPr txBox="1">
            <a:spLocks noChangeArrowheads="1"/>
          </p:cNvSpPr>
          <p:nvPr/>
        </p:nvSpPr>
        <p:spPr bwMode="auto">
          <a:xfrm>
            <a:off x="1770063" y="38703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2743201" y="265906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</a:t>
            </a:r>
          </a:p>
        </p:txBody>
      </p:sp>
      <p:sp>
        <p:nvSpPr>
          <p:cNvPr id="66" name="Oval 24"/>
          <p:cNvSpPr>
            <a:spLocks noChangeArrowheads="1"/>
          </p:cNvSpPr>
          <p:nvPr/>
        </p:nvSpPr>
        <p:spPr bwMode="auto">
          <a:xfrm>
            <a:off x="4054476" y="264636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15</a:t>
            </a:r>
          </a:p>
        </p:txBody>
      </p:sp>
      <p:sp>
        <p:nvSpPr>
          <p:cNvPr id="68" name="Oval 24"/>
          <p:cNvSpPr>
            <a:spLocks noChangeArrowheads="1"/>
          </p:cNvSpPr>
          <p:nvPr/>
        </p:nvSpPr>
        <p:spPr bwMode="auto">
          <a:xfrm>
            <a:off x="4664076" y="263207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70" name="Oval 24"/>
          <p:cNvSpPr>
            <a:spLocks noChangeArrowheads="1"/>
          </p:cNvSpPr>
          <p:nvPr/>
        </p:nvSpPr>
        <p:spPr bwMode="auto">
          <a:xfrm>
            <a:off x="5008564" y="332105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40</a:t>
            </a:r>
          </a:p>
        </p:txBody>
      </p:sp>
      <p:sp>
        <p:nvSpPr>
          <p:cNvPr id="72" name="Oval 24"/>
          <p:cNvSpPr>
            <a:spLocks noChangeArrowheads="1"/>
          </p:cNvSpPr>
          <p:nvPr/>
        </p:nvSpPr>
        <p:spPr bwMode="auto">
          <a:xfrm>
            <a:off x="2357439" y="324167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</a:t>
            </a:r>
          </a:p>
        </p:txBody>
      </p:sp>
      <p:sp>
        <p:nvSpPr>
          <p:cNvPr id="76" name="Oval 24"/>
          <p:cNvSpPr>
            <a:spLocks noChangeArrowheads="1"/>
          </p:cNvSpPr>
          <p:nvPr/>
        </p:nvSpPr>
        <p:spPr bwMode="auto">
          <a:xfrm>
            <a:off x="3100389" y="329565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2000251" y="385127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78" name="Oval 24"/>
          <p:cNvSpPr>
            <a:spLocks noChangeArrowheads="1"/>
          </p:cNvSpPr>
          <p:nvPr/>
        </p:nvSpPr>
        <p:spPr bwMode="auto">
          <a:xfrm>
            <a:off x="3725864" y="333375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8</a:t>
            </a:r>
          </a:p>
        </p:txBody>
      </p:sp>
      <p:sp>
        <p:nvSpPr>
          <p:cNvPr id="83" name="Line 32"/>
          <p:cNvSpPr>
            <a:spLocks noChangeShapeType="1"/>
          </p:cNvSpPr>
          <p:nvPr/>
        </p:nvSpPr>
        <p:spPr bwMode="auto">
          <a:xfrm flipH="1">
            <a:off x="4279901" y="2349501"/>
            <a:ext cx="138113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4600576" y="2347913"/>
            <a:ext cx="182563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 flipH="1">
            <a:off x="2994026" y="2349501"/>
            <a:ext cx="244475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 flipH="1">
            <a:off x="2609850" y="2971801"/>
            <a:ext cx="192088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94" name="Line 30"/>
          <p:cNvSpPr>
            <a:spLocks noChangeShapeType="1"/>
          </p:cNvSpPr>
          <p:nvPr/>
        </p:nvSpPr>
        <p:spPr bwMode="auto">
          <a:xfrm>
            <a:off x="3706813" y="3014663"/>
            <a:ext cx="188912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95" name="Line 30"/>
          <p:cNvSpPr>
            <a:spLocks noChangeShapeType="1"/>
          </p:cNvSpPr>
          <p:nvPr/>
        </p:nvSpPr>
        <p:spPr bwMode="auto">
          <a:xfrm>
            <a:off x="3043238" y="2987676"/>
            <a:ext cx="188912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97" name="Line 32"/>
          <p:cNvSpPr>
            <a:spLocks noChangeShapeType="1"/>
          </p:cNvSpPr>
          <p:nvPr/>
        </p:nvSpPr>
        <p:spPr bwMode="auto">
          <a:xfrm flipH="1">
            <a:off x="2265363" y="3594101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99" name="Line 30"/>
          <p:cNvSpPr>
            <a:spLocks noChangeShapeType="1"/>
          </p:cNvSpPr>
          <p:nvPr/>
        </p:nvSpPr>
        <p:spPr bwMode="auto">
          <a:xfrm>
            <a:off x="4972051" y="2997201"/>
            <a:ext cx="182563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2928938" y="2017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28" name="Text Box 35"/>
          <p:cNvSpPr txBox="1">
            <a:spLocks noChangeArrowheads="1"/>
          </p:cNvSpPr>
          <p:nvPr/>
        </p:nvSpPr>
        <p:spPr bwMode="auto">
          <a:xfrm>
            <a:off x="2519363" y="26543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29" name="Text Box 35"/>
          <p:cNvSpPr txBox="1">
            <a:spLocks noChangeArrowheads="1"/>
          </p:cNvSpPr>
          <p:nvPr/>
        </p:nvSpPr>
        <p:spPr bwMode="auto">
          <a:xfrm>
            <a:off x="2133600" y="32639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30" name="Text Box 35"/>
          <p:cNvSpPr txBox="1">
            <a:spLocks noChangeArrowheads="1"/>
          </p:cNvSpPr>
          <p:nvPr/>
        </p:nvSpPr>
        <p:spPr bwMode="auto">
          <a:xfrm>
            <a:off x="2882900" y="33004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505200" y="3352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9732" name="Text Box 35"/>
          <p:cNvSpPr txBox="1">
            <a:spLocks noChangeArrowheads="1"/>
          </p:cNvSpPr>
          <p:nvPr/>
        </p:nvSpPr>
        <p:spPr bwMode="auto">
          <a:xfrm>
            <a:off x="3133725" y="2690814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9733" name="Text Box 35"/>
          <p:cNvSpPr txBox="1">
            <a:spLocks noChangeArrowheads="1"/>
          </p:cNvSpPr>
          <p:nvPr/>
        </p:nvSpPr>
        <p:spPr bwMode="auto">
          <a:xfrm>
            <a:off x="4605338" y="1868489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9734" name="Text Box 35"/>
          <p:cNvSpPr txBox="1">
            <a:spLocks noChangeArrowheads="1"/>
          </p:cNvSpPr>
          <p:nvPr/>
        </p:nvSpPr>
        <p:spPr bwMode="auto">
          <a:xfrm>
            <a:off x="3829050" y="2673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9735" name="Text Box 35"/>
          <p:cNvSpPr txBox="1">
            <a:spLocks noChangeArrowheads="1"/>
          </p:cNvSpPr>
          <p:nvPr/>
        </p:nvSpPr>
        <p:spPr bwMode="auto">
          <a:xfrm>
            <a:off x="4976813" y="2597151"/>
            <a:ext cx="355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6102351" y="1103314"/>
            <a:ext cx="4011613" cy="4309328"/>
            <a:chOff x="4578988" y="1103348"/>
            <a:chExt cx="4011221" cy="4309794"/>
          </a:xfrm>
        </p:grpSpPr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6526661" y="1184319"/>
              <a:ext cx="371439" cy="3842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15</a:t>
              </a:r>
            </a:p>
          </p:txBody>
        </p:sp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6837780" y="1517730"/>
              <a:ext cx="330168" cy="384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17" name="Oval 24"/>
            <p:cNvSpPr>
              <a:spLocks noChangeArrowheads="1"/>
            </p:cNvSpPr>
            <p:nvPr/>
          </p:nvSpPr>
          <p:spPr bwMode="auto">
            <a:xfrm>
              <a:off x="5969502" y="1828913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7112390" y="1828913"/>
              <a:ext cx="371439" cy="3842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125" name="Line 32"/>
            <p:cNvSpPr>
              <a:spLocks noChangeShapeType="1"/>
            </p:cNvSpPr>
            <p:nvPr/>
          </p:nvSpPr>
          <p:spPr bwMode="auto">
            <a:xfrm flipH="1">
              <a:off x="6264748" y="1503441"/>
              <a:ext cx="293659" cy="371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9743" name="Text Box 35"/>
            <p:cNvSpPr txBox="1">
              <a:spLocks noChangeArrowheads="1"/>
            </p:cNvSpPr>
            <p:nvPr/>
          </p:nvSpPr>
          <p:spPr bwMode="auto">
            <a:xfrm>
              <a:off x="6295475" y="110334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44" name="Text Box 35"/>
            <p:cNvSpPr txBox="1">
              <a:spLocks noChangeArrowheads="1"/>
            </p:cNvSpPr>
            <p:nvPr/>
          </p:nvSpPr>
          <p:spPr bwMode="auto">
            <a:xfrm>
              <a:off x="7605216" y="320394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" name="Text Box 57"/>
            <p:cNvSpPr txBox="1">
              <a:spLocks noChangeArrowheads="1"/>
            </p:cNvSpPr>
            <p:nvPr/>
          </p:nvSpPr>
          <p:spPr bwMode="auto">
            <a:xfrm>
              <a:off x="5312341" y="3781750"/>
              <a:ext cx="3277868" cy="163139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/>
                <a:t>Tree after deletion of 10</a:t>
              </a:r>
            </a:p>
            <a:p>
              <a:pPr algn="ctr">
                <a:defRPr/>
              </a:pPr>
              <a:endParaRPr lang="en-US" sz="2000" dirty="0"/>
            </a:p>
            <a:p>
              <a:pPr algn="ctr">
                <a:defRPr/>
              </a:pPr>
              <a:r>
                <a:rPr lang="en-US" sz="2000" dirty="0"/>
                <a:t>We have copied the successor of 10 to root and deleted 15</a:t>
              </a:r>
            </a:p>
          </p:txBody>
        </p:sp>
        <p:sp>
          <p:nvSpPr>
            <p:cNvPr id="135" name="Oval 24"/>
            <p:cNvSpPr>
              <a:spLocks noChangeArrowheads="1"/>
            </p:cNvSpPr>
            <p:nvPr/>
          </p:nvSpPr>
          <p:spPr bwMode="auto">
            <a:xfrm>
              <a:off x="6244113" y="2486210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7</a:t>
              </a:r>
            </a:p>
          </p:txBody>
        </p:sp>
        <p:sp>
          <p:nvSpPr>
            <p:cNvPr id="136" name="Line 30"/>
            <p:cNvSpPr>
              <a:spLocks noChangeShapeType="1"/>
            </p:cNvSpPr>
            <p:nvPr/>
          </p:nvSpPr>
          <p:spPr bwMode="auto">
            <a:xfrm>
              <a:off x="6264748" y="2192491"/>
              <a:ext cx="122226" cy="3048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9748" name="Text Box 35"/>
            <p:cNvSpPr txBox="1">
              <a:spLocks noChangeArrowheads="1"/>
            </p:cNvSpPr>
            <p:nvPr/>
          </p:nvSpPr>
          <p:spPr bwMode="auto">
            <a:xfrm>
              <a:off x="4578988" y="36976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8" name="Oval 24"/>
            <p:cNvSpPr>
              <a:spLocks noChangeArrowheads="1"/>
            </p:cNvSpPr>
            <p:nvPr/>
          </p:nvSpPr>
          <p:spPr bwMode="auto">
            <a:xfrm>
              <a:off x="5552031" y="2486210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140" name="Oval 24"/>
            <p:cNvSpPr>
              <a:spLocks noChangeArrowheads="1"/>
            </p:cNvSpPr>
            <p:nvPr/>
          </p:nvSpPr>
          <p:spPr bwMode="auto">
            <a:xfrm>
              <a:off x="7472718" y="2460807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141" name="Oval 24"/>
            <p:cNvSpPr>
              <a:spLocks noChangeArrowheads="1"/>
            </p:cNvSpPr>
            <p:nvPr/>
          </p:nvSpPr>
          <p:spPr bwMode="auto">
            <a:xfrm>
              <a:off x="7818759" y="3149856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142" name="Oval 24"/>
            <p:cNvSpPr>
              <a:spLocks noChangeArrowheads="1"/>
            </p:cNvSpPr>
            <p:nvPr/>
          </p:nvSpPr>
          <p:spPr bwMode="auto">
            <a:xfrm>
              <a:off x="5167893" y="3070473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143" name="Oval 24"/>
            <p:cNvSpPr>
              <a:spLocks noChangeArrowheads="1"/>
            </p:cNvSpPr>
            <p:nvPr/>
          </p:nvSpPr>
          <p:spPr bwMode="auto">
            <a:xfrm>
              <a:off x="5909183" y="3122866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44" name="Oval 24"/>
            <p:cNvSpPr>
              <a:spLocks noChangeArrowheads="1"/>
            </p:cNvSpPr>
            <p:nvPr/>
          </p:nvSpPr>
          <p:spPr bwMode="auto">
            <a:xfrm>
              <a:off x="4809154" y="3680139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</a:t>
              </a:r>
            </a:p>
          </p:txBody>
        </p:sp>
        <p:sp>
          <p:nvSpPr>
            <p:cNvPr id="145" name="Oval 24"/>
            <p:cNvSpPr>
              <a:spLocks noChangeArrowheads="1"/>
            </p:cNvSpPr>
            <p:nvPr/>
          </p:nvSpPr>
          <p:spPr bwMode="auto">
            <a:xfrm>
              <a:off x="6534597" y="3162558"/>
              <a:ext cx="371439" cy="3842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8</a:t>
              </a:r>
            </a:p>
          </p:txBody>
        </p:sp>
        <p:sp>
          <p:nvSpPr>
            <p:cNvPr id="147" name="Line 30"/>
            <p:cNvSpPr>
              <a:spLocks noChangeShapeType="1"/>
            </p:cNvSpPr>
            <p:nvPr/>
          </p:nvSpPr>
          <p:spPr bwMode="auto">
            <a:xfrm>
              <a:off x="7409224" y="2175026"/>
              <a:ext cx="184132" cy="322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48" name="Line 32"/>
            <p:cNvSpPr>
              <a:spLocks noChangeShapeType="1"/>
            </p:cNvSpPr>
            <p:nvPr/>
          </p:nvSpPr>
          <p:spPr bwMode="auto">
            <a:xfrm flipH="1">
              <a:off x="5804418" y="2176614"/>
              <a:ext cx="244451" cy="320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 flipH="1">
              <a:off x="5418694" y="2798981"/>
              <a:ext cx="192068" cy="295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0" name="Line 30"/>
            <p:cNvSpPr>
              <a:spLocks noChangeShapeType="1"/>
            </p:cNvSpPr>
            <p:nvPr/>
          </p:nvSpPr>
          <p:spPr bwMode="auto">
            <a:xfrm>
              <a:off x="6515549" y="2841848"/>
              <a:ext cx="188895" cy="3349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1" name="Line 30"/>
            <p:cNvSpPr>
              <a:spLocks noChangeShapeType="1"/>
            </p:cNvSpPr>
            <p:nvPr/>
          </p:nvSpPr>
          <p:spPr bwMode="auto">
            <a:xfrm>
              <a:off x="5853626" y="2816445"/>
              <a:ext cx="188894" cy="3334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2" name="Line 32"/>
            <p:cNvSpPr>
              <a:spLocks noChangeShapeType="1"/>
            </p:cNvSpPr>
            <p:nvPr/>
          </p:nvSpPr>
          <p:spPr bwMode="auto">
            <a:xfrm flipH="1">
              <a:off x="5074240" y="3422936"/>
              <a:ext cx="179370" cy="2810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3" name="Line 30"/>
            <p:cNvSpPr>
              <a:spLocks noChangeShapeType="1"/>
            </p:cNvSpPr>
            <p:nvPr/>
          </p:nvSpPr>
          <p:spPr bwMode="auto">
            <a:xfrm>
              <a:off x="7780663" y="2824384"/>
              <a:ext cx="182544" cy="336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29763" name="Text Box 35"/>
            <p:cNvSpPr txBox="1">
              <a:spLocks noChangeArrowheads="1"/>
            </p:cNvSpPr>
            <p:nvPr/>
          </p:nvSpPr>
          <p:spPr bwMode="auto">
            <a:xfrm>
              <a:off x="5738884" y="1845469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64" name="Text Box 35"/>
            <p:cNvSpPr txBox="1">
              <a:spLocks noChangeArrowheads="1"/>
            </p:cNvSpPr>
            <p:nvPr/>
          </p:nvSpPr>
          <p:spPr bwMode="auto">
            <a:xfrm>
              <a:off x="5328067" y="2481574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65" name="Text Box 35"/>
            <p:cNvSpPr txBox="1">
              <a:spLocks noChangeArrowheads="1"/>
            </p:cNvSpPr>
            <p:nvPr/>
          </p:nvSpPr>
          <p:spPr bwMode="auto">
            <a:xfrm>
              <a:off x="4943754" y="3091174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66" name="Text Box 35"/>
            <p:cNvSpPr txBox="1">
              <a:spLocks noChangeArrowheads="1"/>
            </p:cNvSpPr>
            <p:nvPr/>
          </p:nvSpPr>
          <p:spPr bwMode="auto">
            <a:xfrm>
              <a:off x="5692171" y="3127807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67" name="Text Box 35"/>
            <p:cNvSpPr txBox="1">
              <a:spLocks noChangeArrowheads="1"/>
            </p:cNvSpPr>
            <p:nvPr/>
          </p:nvSpPr>
          <p:spPr bwMode="auto">
            <a:xfrm>
              <a:off x="6315024" y="318081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68" name="Text Box 35"/>
            <p:cNvSpPr txBox="1">
              <a:spLocks noChangeArrowheads="1"/>
            </p:cNvSpPr>
            <p:nvPr/>
          </p:nvSpPr>
          <p:spPr bwMode="auto">
            <a:xfrm>
              <a:off x="5943964" y="2518206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9769" name="Text Box 35"/>
            <p:cNvSpPr txBox="1">
              <a:spLocks noChangeArrowheads="1"/>
            </p:cNvSpPr>
            <p:nvPr/>
          </p:nvSpPr>
          <p:spPr bwMode="auto">
            <a:xfrm>
              <a:off x="7414955" y="1696571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9770" name="Text Box 35"/>
            <p:cNvSpPr txBox="1">
              <a:spLocks noChangeArrowheads="1"/>
            </p:cNvSpPr>
            <p:nvPr/>
          </p:nvSpPr>
          <p:spPr bwMode="auto">
            <a:xfrm>
              <a:off x="7786015" y="2425440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262814" y="5572125"/>
            <a:ext cx="2471737" cy="101600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Now, backup the tree updating balance factors</a:t>
            </a:r>
          </a:p>
        </p:txBody>
      </p:sp>
    </p:spTree>
    <p:extLst>
      <p:ext uri="{BB962C8B-B14F-4D97-AF65-F5344CB8AC3E}">
        <p14:creationId xmlns:p14="http://schemas.microsoft.com/office/powerpoint/2010/main" val="3873981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accent6"/>
                </a:solidFill>
              </a:rPr>
              <a:t>Deletion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Example (3) - continued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368551" y="4360864"/>
            <a:ext cx="2473325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Classify the type of imbalance</a:t>
            </a:r>
          </a:p>
        </p:txBody>
      </p:sp>
      <p:grpSp>
        <p:nvGrpSpPr>
          <p:cNvPr id="30724" name="Group 81"/>
          <p:cNvGrpSpPr>
            <a:grpSpLocks/>
          </p:cNvGrpSpPr>
          <p:nvPr/>
        </p:nvGrpSpPr>
        <p:grpSpPr bwMode="auto">
          <a:xfrm>
            <a:off x="1639888" y="1116014"/>
            <a:ext cx="3823450" cy="3061732"/>
            <a:chOff x="115911" y="1116227"/>
            <a:chExt cx="3823429" cy="3061995"/>
          </a:xfrm>
        </p:grpSpPr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2063762" y="1197196"/>
              <a:ext cx="371473" cy="3842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15</a:t>
              </a:r>
            </a:p>
          </p:txBody>
        </p:sp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2374911" y="1530600"/>
              <a:ext cx="330198" cy="384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17" name="Oval 24"/>
            <p:cNvSpPr>
              <a:spLocks noChangeArrowheads="1"/>
            </p:cNvSpPr>
            <p:nvPr/>
          </p:nvSpPr>
          <p:spPr bwMode="auto">
            <a:xfrm>
              <a:off x="1506553" y="1841776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2649547" y="1841776"/>
              <a:ext cx="371473" cy="3842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125" name="Line 32"/>
            <p:cNvSpPr>
              <a:spLocks noChangeShapeType="1"/>
            </p:cNvSpPr>
            <p:nvPr/>
          </p:nvSpPr>
          <p:spPr bwMode="auto">
            <a:xfrm flipH="1">
              <a:off x="1801827" y="1516311"/>
              <a:ext cx="293685" cy="3715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0774" name="Text Box 35"/>
            <p:cNvSpPr txBox="1">
              <a:spLocks noChangeArrowheads="1"/>
            </p:cNvSpPr>
            <p:nvPr/>
          </p:nvSpPr>
          <p:spPr bwMode="auto">
            <a:xfrm>
              <a:off x="1832398" y="1116227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75" name="Text Box 35"/>
            <p:cNvSpPr txBox="1">
              <a:spLocks noChangeArrowheads="1"/>
            </p:cNvSpPr>
            <p:nvPr/>
          </p:nvSpPr>
          <p:spPr bwMode="auto">
            <a:xfrm>
              <a:off x="3142139" y="3216819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5" name="Oval 24"/>
            <p:cNvSpPr>
              <a:spLocks noChangeArrowheads="1"/>
            </p:cNvSpPr>
            <p:nvPr/>
          </p:nvSpPr>
          <p:spPr bwMode="auto">
            <a:xfrm>
              <a:off x="1781189" y="2499058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7</a:t>
              </a:r>
            </a:p>
          </p:txBody>
        </p:sp>
        <p:sp>
          <p:nvSpPr>
            <p:cNvPr id="136" name="Line 30"/>
            <p:cNvSpPr>
              <a:spLocks noChangeShapeType="1"/>
            </p:cNvSpPr>
            <p:nvPr/>
          </p:nvSpPr>
          <p:spPr bwMode="auto">
            <a:xfrm>
              <a:off x="1800239" y="2205346"/>
              <a:ext cx="123824" cy="30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0778" name="Text Box 35"/>
            <p:cNvSpPr txBox="1">
              <a:spLocks noChangeArrowheads="1"/>
            </p:cNvSpPr>
            <p:nvPr/>
          </p:nvSpPr>
          <p:spPr bwMode="auto">
            <a:xfrm>
              <a:off x="115911" y="3710529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8" name="Oval 24"/>
            <p:cNvSpPr>
              <a:spLocks noChangeArrowheads="1"/>
            </p:cNvSpPr>
            <p:nvPr/>
          </p:nvSpPr>
          <p:spPr bwMode="auto">
            <a:xfrm>
              <a:off x="1089043" y="2499058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140" name="Oval 24"/>
            <p:cNvSpPr>
              <a:spLocks noChangeArrowheads="1"/>
            </p:cNvSpPr>
            <p:nvPr/>
          </p:nvSpPr>
          <p:spPr bwMode="auto">
            <a:xfrm>
              <a:off x="3009907" y="2473656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141" name="Oval 24"/>
            <p:cNvSpPr>
              <a:spLocks noChangeArrowheads="1"/>
            </p:cNvSpPr>
            <p:nvPr/>
          </p:nvSpPr>
          <p:spPr bwMode="auto">
            <a:xfrm>
              <a:off x="3354393" y="3162690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142" name="Oval 24"/>
            <p:cNvSpPr>
              <a:spLocks noChangeArrowheads="1"/>
            </p:cNvSpPr>
            <p:nvPr/>
          </p:nvSpPr>
          <p:spPr bwMode="auto">
            <a:xfrm>
              <a:off x="704870" y="3083308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143" name="Oval 24"/>
            <p:cNvSpPr>
              <a:spLocks noChangeArrowheads="1"/>
            </p:cNvSpPr>
            <p:nvPr/>
          </p:nvSpPr>
          <p:spPr bwMode="auto">
            <a:xfrm>
              <a:off x="1446229" y="3135700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44" name="Oval 24"/>
            <p:cNvSpPr>
              <a:spLocks noChangeArrowheads="1"/>
            </p:cNvSpPr>
            <p:nvPr/>
          </p:nvSpPr>
          <p:spPr bwMode="auto">
            <a:xfrm>
              <a:off x="346097" y="3692960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</a:t>
              </a:r>
            </a:p>
          </p:txBody>
        </p:sp>
        <p:sp>
          <p:nvSpPr>
            <p:cNvPr id="145" name="Oval 24"/>
            <p:cNvSpPr>
              <a:spLocks noChangeArrowheads="1"/>
            </p:cNvSpPr>
            <p:nvPr/>
          </p:nvSpPr>
          <p:spPr bwMode="auto">
            <a:xfrm>
              <a:off x="2071700" y="3175391"/>
              <a:ext cx="371473" cy="3842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8</a:t>
              </a:r>
            </a:p>
          </p:txBody>
        </p:sp>
        <p:sp>
          <p:nvSpPr>
            <p:cNvPr id="147" name="Line 30"/>
            <p:cNvSpPr>
              <a:spLocks noChangeShapeType="1"/>
            </p:cNvSpPr>
            <p:nvPr/>
          </p:nvSpPr>
          <p:spPr bwMode="auto">
            <a:xfrm>
              <a:off x="2946407" y="2187881"/>
              <a:ext cx="182562" cy="3222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48" name="Line 32"/>
            <p:cNvSpPr>
              <a:spLocks noChangeShapeType="1"/>
            </p:cNvSpPr>
            <p:nvPr/>
          </p:nvSpPr>
          <p:spPr bwMode="auto">
            <a:xfrm flipH="1">
              <a:off x="1339866" y="2189469"/>
              <a:ext cx="246062" cy="320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 flipH="1">
              <a:off x="955693" y="2811823"/>
              <a:ext cx="192087" cy="295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0" name="Line 30"/>
            <p:cNvSpPr>
              <a:spLocks noChangeShapeType="1"/>
            </p:cNvSpPr>
            <p:nvPr/>
          </p:nvSpPr>
          <p:spPr bwMode="auto">
            <a:xfrm>
              <a:off x="2052650" y="2854688"/>
              <a:ext cx="188911" cy="3349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1" name="Line 30"/>
            <p:cNvSpPr>
              <a:spLocks noChangeShapeType="1"/>
            </p:cNvSpPr>
            <p:nvPr/>
          </p:nvSpPr>
          <p:spPr bwMode="auto">
            <a:xfrm>
              <a:off x="1390666" y="2829286"/>
              <a:ext cx="188912" cy="3349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2" name="Line 32"/>
            <p:cNvSpPr>
              <a:spLocks noChangeShapeType="1"/>
            </p:cNvSpPr>
            <p:nvPr/>
          </p:nvSpPr>
          <p:spPr bwMode="auto">
            <a:xfrm flipH="1">
              <a:off x="611208" y="3435763"/>
              <a:ext cx="179386" cy="2810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53" name="Line 30"/>
            <p:cNvSpPr>
              <a:spLocks noChangeShapeType="1"/>
            </p:cNvSpPr>
            <p:nvPr/>
          </p:nvSpPr>
          <p:spPr bwMode="auto">
            <a:xfrm>
              <a:off x="3317880" y="2837225"/>
              <a:ext cx="182562" cy="3365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0793" name="Text Box 35"/>
            <p:cNvSpPr txBox="1">
              <a:spLocks noChangeArrowheads="1"/>
            </p:cNvSpPr>
            <p:nvPr/>
          </p:nvSpPr>
          <p:spPr bwMode="auto">
            <a:xfrm>
              <a:off x="1275807" y="185834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94" name="Text Box 35"/>
            <p:cNvSpPr txBox="1">
              <a:spLocks noChangeArrowheads="1"/>
            </p:cNvSpPr>
            <p:nvPr/>
          </p:nvSpPr>
          <p:spPr bwMode="auto">
            <a:xfrm>
              <a:off x="864990" y="249445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95" name="Text Box 35"/>
            <p:cNvSpPr txBox="1">
              <a:spLocks noChangeArrowheads="1"/>
            </p:cNvSpPr>
            <p:nvPr/>
          </p:nvSpPr>
          <p:spPr bwMode="auto">
            <a:xfrm>
              <a:off x="480677" y="310405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96" name="Text Box 35"/>
            <p:cNvSpPr txBox="1">
              <a:spLocks noChangeArrowheads="1"/>
            </p:cNvSpPr>
            <p:nvPr/>
          </p:nvSpPr>
          <p:spPr bwMode="auto">
            <a:xfrm>
              <a:off x="1229094" y="3140686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97" name="Text Box 35"/>
            <p:cNvSpPr txBox="1">
              <a:spLocks noChangeArrowheads="1"/>
            </p:cNvSpPr>
            <p:nvPr/>
          </p:nvSpPr>
          <p:spPr bwMode="auto">
            <a:xfrm>
              <a:off x="1851947" y="3193694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98" name="Text Box 35"/>
            <p:cNvSpPr txBox="1">
              <a:spLocks noChangeArrowheads="1"/>
            </p:cNvSpPr>
            <p:nvPr/>
          </p:nvSpPr>
          <p:spPr bwMode="auto">
            <a:xfrm>
              <a:off x="1480887" y="2531085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0799" name="Text Box 35"/>
            <p:cNvSpPr txBox="1">
              <a:spLocks noChangeArrowheads="1"/>
            </p:cNvSpPr>
            <p:nvPr/>
          </p:nvSpPr>
          <p:spPr bwMode="auto">
            <a:xfrm>
              <a:off x="2926120" y="1580660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30800" name="Text Box 35"/>
            <p:cNvSpPr txBox="1">
              <a:spLocks noChangeArrowheads="1"/>
            </p:cNvSpPr>
            <p:nvPr/>
          </p:nvSpPr>
          <p:spPr bwMode="auto">
            <a:xfrm>
              <a:off x="3322938" y="2438319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9" name="Text Box 57"/>
            <p:cNvSpPr txBox="1">
              <a:spLocks noChangeArrowheads="1"/>
            </p:cNvSpPr>
            <p:nvPr/>
          </p:nvSpPr>
          <p:spPr bwMode="auto">
            <a:xfrm>
              <a:off x="939818" y="3808858"/>
              <a:ext cx="2999522" cy="36936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Identified 20 as the pivot</a:t>
              </a:r>
            </a:p>
          </p:txBody>
        </p:sp>
      </p:grp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1730376" y="5176839"/>
            <a:ext cx="4081463" cy="15128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RR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P(20) is -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R(30) is </a:t>
            </a:r>
            <a:r>
              <a:rPr lang="en-US" sz="2400" kern="0" dirty="0">
                <a:solidFill>
                  <a:srgbClr val="C00000"/>
                </a:solidFill>
              </a:rPr>
              <a:t>0 or -1</a:t>
            </a:r>
          </a:p>
        </p:txBody>
      </p:sp>
      <p:sp>
        <p:nvSpPr>
          <p:cNvPr id="81" name="Freeform 75"/>
          <p:cNvSpPr>
            <a:spLocks noChangeArrowheads="1"/>
          </p:cNvSpPr>
          <p:nvPr/>
        </p:nvSpPr>
        <p:spPr bwMode="auto">
          <a:xfrm flipH="1">
            <a:off x="4267200" y="2305050"/>
            <a:ext cx="254000" cy="387350"/>
          </a:xfrm>
          <a:custGeom>
            <a:avLst/>
            <a:gdLst>
              <a:gd name="T0" fmla="*/ 9527 w 313386"/>
              <a:gd name="T1" fmla="*/ 381591 h 388512"/>
              <a:gd name="T2" fmla="*/ 9527 w 313386"/>
              <a:gd name="T3" fmla="*/ 141251 h 388512"/>
              <a:gd name="T4" fmla="*/ 66683 w 313386"/>
              <a:gd name="T5" fmla="*/ 2110 h 388512"/>
              <a:gd name="T6" fmla="*/ 95261 w 313386"/>
              <a:gd name="T7" fmla="*/ 153901 h 388512"/>
              <a:gd name="T8" fmla="*/ 91178 w 313386"/>
              <a:gd name="T9" fmla="*/ 356293 h 388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3386"/>
              <a:gd name="T16" fmla="*/ 0 h 388512"/>
              <a:gd name="T17" fmla="*/ 313386 w 313386"/>
              <a:gd name="T18" fmla="*/ 388512 h 388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3386" h="388512">
                <a:moveTo>
                  <a:pt x="30051" y="388512"/>
                </a:moveTo>
                <a:cubicBezTo>
                  <a:pt x="15025" y="298359"/>
                  <a:pt x="0" y="208207"/>
                  <a:pt x="30051" y="143813"/>
                </a:cubicBezTo>
                <a:cubicBezTo>
                  <a:pt x="60102" y="79419"/>
                  <a:pt x="165279" y="0"/>
                  <a:pt x="210355" y="2146"/>
                </a:cubicBezTo>
                <a:cubicBezTo>
                  <a:pt x="255431" y="4293"/>
                  <a:pt x="287628" y="96591"/>
                  <a:pt x="300507" y="156692"/>
                </a:cubicBezTo>
                <a:cubicBezTo>
                  <a:pt x="313386" y="216793"/>
                  <a:pt x="300507" y="289773"/>
                  <a:pt x="287628" y="362754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5465764" y="1109664"/>
            <a:ext cx="1055687" cy="396875"/>
            <a:chOff x="5332413" y="1431925"/>
            <a:chExt cx="1055687" cy="396875"/>
          </a:xfrm>
        </p:grpSpPr>
        <p:cxnSp>
          <p:nvCxnSpPr>
            <p:cNvPr id="30767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5332413" y="1803400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 Box 57"/>
            <p:cNvSpPr txBox="1">
              <a:spLocks noChangeArrowheads="1"/>
            </p:cNvSpPr>
            <p:nvPr/>
          </p:nvSpPr>
          <p:spPr bwMode="auto">
            <a:xfrm>
              <a:off x="5413375" y="1431925"/>
              <a:ext cx="93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6262687" y="1038225"/>
            <a:ext cx="3651929" cy="3340319"/>
            <a:chOff x="4739427" y="1038954"/>
            <a:chExt cx="3651837" cy="3339768"/>
          </a:xfrm>
        </p:grpSpPr>
        <p:sp>
          <p:nvSpPr>
            <p:cNvPr id="92" name="Oval 24"/>
            <p:cNvSpPr>
              <a:spLocks noChangeArrowheads="1"/>
            </p:cNvSpPr>
            <p:nvPr/>
          </p:nvSpPr>
          <p:spPr bwMode="auto">
            <a:xfrm>
              <a:off x="6765026" y="1119904"/>
              <a:ext cx="371466" cy="3841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15</a:t>
              </a:r>
            </a:p>
          </p:txBody>
        </p:sp>
        <p:sp>
          <p:nvSpPr>
            <p:cNvPr id="93" name="Line 30"/>
            <p:cNvSpPr>
              <a:spLocks noChangeShapeType="1"/>
            </p:cNvSpPr>
            <p:nvPr/>
          </p:nvSpPr>
          <p:spPr bwMode="auto">
            <a:xfrm>
              <a:off x="7122204" y="1429415"/>
              <a:ext cx="244469" cy="360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auto">
            <a:xfrm>
              <a:off x="6130042" y="1764322"/>
              <a:ext cx="371466" cy="3856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98" name="Oval 24"/>
            <p:cNvSpPr>
              <a:spLocks noChangeArrowheads="1"/>
            </p:cNvSpPr>
            <p:nvPr/>
          </p:nvSpPr>
          <p:spPr bwMode="auto">
            <a:xfrm>
              <a:off x="6938059" y="2394455"/>
              <a:ext cx="371466" cy="3841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6425310" y="1391321"/>
              <a:ext cx="361941" cy="4190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0739" name="Text Box 35"/>
            <p:cNvSpPr txBox="1">
              <a:spLocks noChangeArrowheads="1"/>
            </p:cNvSpPr>
            <p:nvPr/>
          </p:nvSpPr>
          <p:spPr bwMode="auto">
            <a:xfrm>
              <a:off x="6533187" y="1038954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auto">
            <a:xfrm>
              <a:off x="6404672" y="2421439"/>
              <a:ext cx="371466" cy="3841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7</a:t>
              </a:r>
            </a:p>
          </p:txBody>
        </p:sp>
        <p:sp>
          <p:nvSpPr>
            <p:cNvPr id="112" name="Line 30"/>
            <p:cNvSpPr>
              <a:spLocks noChangeShapeType="1"/>
            </p:cNvSpPr>
            <p:nvPr/>
          </p:nvSpPr>
          <p:spPr bwMode="auto">
            <a:xfrm>
              <a:off x="6423722" y="2127799"/>
              <a:ext cx="123822" cy="306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0742" name="Text Box 35"/>
            <p:cNvSpPr txBox="1">
              <a:spLocks noChangeArrowheads="1"/>
            </p:cNvSpPr>
            <p:nvPr/>
          </p:nvSpPr>
          <p:spPr bwMode="auto">
            <a:xfrm>
              <a:off x="4739427" y="3633256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" name="Oval 24"/>
            <p:cNvSpPr>
              <a:spLocks noChangeArrowheads="1"/>
            </p:cNvSpPr>
            <p:nvPr/>
          </p:nvSpPr>
          <p:spPr bwMode="auto">
            <a:xfrm>
              <a:off x="5712539" y="2423026"/>
              <a:ext cx="371466" cy="3841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120" name="Oval 24"/>
            <p:cNvSpPr>
              <a:spLocks noChangeArrowheads="1"/>
            </p:cNvSpPr>
            <p:nvPr/>
          </p:nvSpPr>
          <p:spPr bwMode="auto">
            <a:xfrm>
              <a:off x="7260313" y="1777020"/>
              <a:ext cx="371466" cy="3841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7604792" y="2415090"/>
              <a:ext cx="371466" cy="3841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122" name="Oval 24"/>
            <p:cNvSpPr>
              <a:spLocks noChangeArrowheads="1"/>
            </p:cNvSpPr>
            <p:nvPr/>
          </p:nvSpPr>
          <p:spPr bwMode="auto">
            <a:xfrm>
              <a:off x="5328374" y="3005543"/>
              <a:ext cx="371466" cy="3841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123" name="Oval 24"/>
            <p:cNvSpPr>
              <a:spLocks noChangeArrowheads="1"/>
            </p:cNvSpPr>
            <p:nvPr/>
          </p:nvSpPr>
          <p:spPr bwMode="auto">
            <a:xfrm>
              <a:off x="6069718" y="3057921"/>
              <a:ext cx="371466" cy="3841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124" name="Oval 24"/>
            <p:cNvSpPr>
              <a:spLocks noChangeArrowheads="1"/>
            </p:cNvSpPr>
            <p:nvPr/>
          </p:nvSpPr>
          <p:spPr bwMode="auto">
            <a:xfrm>
              <a:off x="4969608" y="3615042"/>
              <a:ext cx="371466" cy="3841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</a:t>
              </a:r>
            </a:p>
          </p:txBody>
        </p:sp>
        <p:sp>
          <p:nvSpPr>
            <p:cNvPr id="126" name="Oval 24"/>
            <p:cNvSpPr>
              <a:spLocks noChangeArrowheads="1"/>
            </p:cNvSpPr>
            <p:nvPr/>
          </p:nvSpPr>
          <p:spPr bwMode="auto">
            <a:xfrm>
              <a:off x="6695178" y="3097602"/>
              <a:ext cx="371466" cy="3841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8</a:t>
              </a:r>
            </a:p>
          </p:txBody>
        </p:sp>
        <p:sp>
          <p:nvSpPr>
            <p:cNvPr id="127" name="Line 30"/>
            <p:cNvSpPr>
              <a:spLocks noChangeShapeType="1"/>
            </p:cNvSpPr>
            <p:nvPr/>
          </p:nvSpPr>
          <p:spPr bwMode="auto">
            <a:xfrm>
              <a:off x="7569868" y="2110340"/>
              <a:ext cx="182558" cy="3237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H="1">
              <a:off x="5963358" y="2111927"/>
              <a:ext cx="246057" cy="322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31" name="Line 32"/>
            <p:cNvSpPr>
              <a:spLocks noChangeShapeType="1"/>
            </p:cNvSpPr>
            <p:nvPr/>
          </p:nvSpPr>
          <p:spPr bwMode="auto">
            <a:xfrm flipH="1">
              <a:off x="5579193" y="2735712"/>
              <a:ext cx="192083" cy="2936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32" name="Line 30"/>
            <p:cNvSpPr>
              <a:spLocks noChangeShapeType="1"/>
            </p:cNvSpPr>
            <p:nvPr/>
          </p:nvSpPr>
          <p:spPr bwMode="auto">
            <a:xfrm>
              <a:off x="6676128" y="2778567"/>
              <a:ext cx="188907" cy="3349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6014157" y="2751584"/>
              <a:ext cx="188908" cy="334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39" name="Line 32"/>
            <p:cNvSpPr>
              <a:spLocks noChangeShapeType="1"/>
            </p:cNvSpPr>
            <p:nvPr/>
          </p:nvSpPr>
          <p:spPr bwMode="auto">
            <a:xfrm flipH="1">
              <a:off x="5234715" y="3357909"/>
              <a:ext cx="179382" cy="2809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0756" name="Text Box 35"/>
            <p:cNvSpPr txBox="1">
              <a:spLocks noChangeArrowheads="1"/>
            </p:cNvSpPr>
            <p:nvPr/>
          </p:nvSpPr>
          <p:spPr bwMode="auto">
            <a:xfrm>
              <a:off x="5899323" y="17810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57" name="Text Box 35"/>
            <p:cNvSpPr txBox="1">
              <a:spLocks noChangeArrowheads="1"/>
            </p:cNvSpPr>
            <p:nvPr/>
          </p:nvSpPr>
          <p:spPr bwMode="auto">
            <a:xfrm>
              <a:off x="5488506" y="241718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58" name="Text Box 35"/>
            <p:cNvSpPr txBox="1">
              <a:spLocks noChangeArrowheads="1"/>
            </p:cNvSpPr>
            <p:nvPr/>
          </p:nvSpPr>
          <p:spPr bwMode="auto">
            <a:xfrm>
              <a:off x="5104193" y="302678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59" name="Text Box 35"/>
            <p:cNvSpPr txBox="1">
              <a:spLocks noChangeArrowheads="1"/>
            </p:cNvSpPr>
            <p:nvPr/>
          </p:nvSpPr>
          <p:spPr bwMode="auto">
            <a:xfrm>
              <a:off x="5852610" y="306341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60" name="Text Box 35"/>
            <p:cNvSpPr txBox="1">
              <a:spLocks noChangeArrowheads="1"/>
            </p:cNvSpPr>
            <p:nvPr/>
          </p:nvSpPr>
          <p:spPr bwMode="auto">
            <a:xfrm>
              <a:off x="6475463" y="3116421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61" name="Text Box 35"/>
            <p:cNvSpPr txBox="1">
              <a:spLocks noChangeArrowheads="1"/>
            </p:cNvSpPr>
            <p:nvPr/>
          </p:nvSpPr>
          <p:spPr bwMode="auto">
            <a:xfrm>
              <a:off x="6104403" y="2453812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71" name="Text Box 57"/>
            <p:cNvSpPr txBox="1">
              <a:spLocks noChangeArrowheads="1"/>
            </p:cNvSpPr>
            <p:nvPr/>
          </p:nvSpPr>
          <p:spPr bwMode="auto">
            <a:xfrm>
              <a:off x="5563318" y="3732498"/>
              <a:ext cx="2827946" cy="64622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Tree after RR imbalance</a:t>
              </a:r>
            </a:p>
            <a:p>
              <a:pPr algn="ctr">
                <a:defRPr/>
              </a:pPr>
              <a:r>
                <a:rPr lang="en-US" dirty="0"/>
                <a:t>is corrected</a:t>
              </a:r>
            </a:p>
          </p:txBody>
        </p:sp>
        <p:sp>
          <p:nvSpPr>
            <p:cNvPr id="172" name="Line 32"/>
            <p:cNvSpPr>
              <a:spLocks noChangeShapeType="1"/>
            </p:cNvSpPr>
            <p:nvPr/>
          </p:nvSpPr>
          <p:spPr bwMode="auto">
            <a:xfrm flipH="1">
              <a:off x="7176178" y="2129387"/>
              <a:ext cx="192083" cy="295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0764" name="Text Box 35"/>
            <p:cNvSpPr txBox="1">
              <a:spLocks noChangeArrowheads="1"/>
            </p:cNvSpPr>
            <p:nvPr/>
          </p:nvSpPr>
          <p:spPr bwMode="auto">
            <a:xfrm>
              <a:off x="7267283" y="2404114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65" name="Text Box 35"/>
            <p:cNvSpPr txBox="1">
              <a:spLocks noChangeArrowheads="1"/>
            </p:cNvSpPr>
            <p:nvPr/>
          </p:nvSpPr>
          <p:spPr bwMode="auto">
            <a:xfrm>
              <a:off x="7924105" y="24427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66" name="Text Box 35"/>
            <p:cNvSpPr txBox="1">
              <a:spLocks noChangeArrowheads="1"/>
            </p:cNvSpPr>
            <p:nvPr/>
          </p:nvSpPr>
          <p:spPr bwMode="auto">
            <a:xfrm>
              <a:off x="7589255" y="1798807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7237414" y="4579939"/>
            <a:ext cx="2471737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Is this an AVL tree?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275514" y="5416551"/>
            <a:ext cx="2473325" cy="132397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Continue backing up the tree updating balance factors</a:t>
            </a:r>
          </a:p>
        </p:txBody>
      </p:sp>
      <p:grpSp>
        <p:nvGrpSpPr>
          <p:cNvPr id="30731" name="Group 118"/>
          <p:cNvGrpSpPr>
            <a:grpSpLocks/>
          </p:cNvGrpSpPr>
          <p:nvPr/>
        </p:nvGrpSpPr>
        <p:grpSpPr bwMode="auto">
          <a:xfrm>
            <a:off x="1839914" y="1141414"/>
            <a:ext cx="1055687" cy="396875"/>
            <a:chOff x="5332413" y="1431925"/>
            <a:chExt cx="1055687" cy="396875"/>
          </a:xfrm>
        </p:grpSpPr>
        <p:cxnSp>
          <p:nvCxnSpPr>
            <p:cNvPr id="30732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5332413" y="1803400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57"/>
            <p:cNvSpPr txBox="1">
              <a:spLocks noChangeArrowheads="1"/>
            </p:cNvSpPr>
            <p:nvPr/>
          </p:nvSpPr>
          <p:spPr bwMode="auto">
            <a:xfrm>
              <a:off x="5413375" y="1431925"/>
              <a:ext cx="9460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Backup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645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80" grpId="0" animBg="1"/>
      <p:bldP spid="81" grpId="0" animBg="1"/>
      <p:bldP spid="176" grpId="0" animBg="1"/>
      <p:bldP spid="1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accent6"/>
                </a:solidFill>
              </a:rPr>
              <a:t>Deletion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Example (3) - continued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368551" y="4360864"/>
            <a:ext cx="2473325" cy="70802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Classify the type of imbalance</a:t>
            </a: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1730376" y="5176839"/>
            <a:ext cx="4081463" cy="15128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LL Imbalance:</a:t>
            </a: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P(15) is </a:t>
            </a:r>
            <a:r>
              <a:rPr lang="en-US" sz="2400" kern="0" dirty="0">
                <a:solidFill>
                  <a:srgbClr val="C00000"/>
                </a:solidFill>
              </a:rPr>
              <a:t>2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bf</a:t>
            </a:r>
            <a:r>
              <a:rPr lang="en-US" sz="2400" kern="0" dirty="0"/>
              <a:t> of L(5) is </a:t>
            </a:r>
            <a:r>
              <a:rPr lang="en-US" sz="2400" kern="0" dirty="0">
                <a:solidFill>
                  <a:srgbClr val="C00000"/>
                </a:solidFill>
              </a:rPr>
              <a:t>0 or 1</a:t>
            </a: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5465764" y="1109664"/>
            <a:ext cx="1055687" cy="396875"/>
            <a:chOff x="5332413" y="1431925"/>
            <a:chExt cx="1055687" cy="396875"/>
          </a:xfrm>
        </p:grpSpPr>
        <p:cxnSp>
          <p:nvCxnSpPr>
            <p:cNvPr id="31821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5332413" y="1803400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 Box 57"/>
            <p:cNvSpPr txBox="1">
              <a:spLocks noChangeArrowheads="1"/>
            </p:cNvSpPr>
            <p:nvPr/>
          </p:nvSpPr>
          <p:spPr bwMode="auto">
            <a:xfrm>
              <a:off x="5413375" y="1431925"/>
              <a:ext cx="93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Rotate</a:t>
              </a:r>
            </a:p>
          </p:txBody>
        </p:sp>
      </p:grpSp>
      <p:sp>
        <p:nvSpPr>
          <p:cNvPr id="92" name="Oval 24"/>
          <p:cNvSpPr>
            <a:spLocks noChangeArrowheads="1"/>
          </p:cNvSpPr>
          <p:nvPr/>
        </p:nvSpPr>
        <p:spPr bwMode="auto">
          <a:xfrm>
            <a:off x="3652839" y="1196976"/>
            <a:ext cx="371475" cy="384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15</a:t>
            </a:r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>
            <a:off x="4010026" y="1506538"/>
            <a:ext cx="24447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3017839" y="184308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5</a:t>
            </a:r>
          </a:p>
        </p:txBody>
      </p:sp>
      <p:sp>
        <p:nvSpPr>
          <p:cNvPr id="98" name="Oval 24"/>
          <p:cNvSpPr>
            <a:spLocks noChangeArrowheads="1"/>
          </p:cNvSpPr>
          <p:nvPr/>
        </p:nvSpPr>
        <p:spPr bwMode="auto">
          <a:xfrm>
            <a:off x="3825876" y="2471739"/>
            <a:ext cx="371475" cy="384175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104" name="Line 32"/>
          <p:cNvSpPr>
            <a:spLocks noChangeShapeType="1"/>
          </p:cNvSpPr>
          <p:nvPr/>
        </p:nvSpPr>
        <p:spPr bwMode="auto">
          <a:xfrm flipH="1">
            <a:off x="3313113" y="1468438"/>
            <a:ext cx="36195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31755" name="Text Box 35"/>
          <p:cNvSpPr txBox="1">
            <a:spLocks noChangeArrowheads="1"/>
          </p:cNvSpPr>
          <p:nvPr/>
        </p:nvSpPr>
        <p:spPr bwMode="auto">
          <a:xfrm>
            <a:off x="3395664" y="1077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1" name="Oval 24"/>
          <p:cNvSpPr>
            <a:spLocks noChangeArrowheads="1"/>
          </p:cNvSpPr>
          <p:nvPr/>
        </p:nvSpPr>
        <p:spPr bwMode="auto">
          <a:xfrm>
            <a:off x="3292476" y="24987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7</a:t>
            </a:r>
          </a:p>
        </p:txBody>
      </p:sp>
      <p:sp>
        <p:nvSpPr>
          <p:cNvPr id="112" name="Line 30"/>
          <p:cNvSpPr>
            <a:spLocks noChangeShapeType="1"/>
          </p:cNvSpPr>
          <p:nvPr/>
        </p:nvSpPr>
        <p:spPr bwMode="auto">
          <a:xfrm>
            <a:off x="3311526" y="2205039"/>
            <a:ext cx="123825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31758" name="Text Box 35"/>
          <p:cNvSpPr txBox="1">
            <a:spLocks noChangeArrowheads="1"/>
          </p:cNvSpPr>
          <p:nvPr/>
        </p:nvSpPr>
        <p:spPr bwMode="auto">
          <a:xfrm>
            <a:off x="1627188" y="37099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8" name="Oval 24"/>
          <p:cNvSpPr>
            <a:spLocks noChangeArrowheads="1"/>
          </p:cNvSpPr>
          <p:nvPr/>
        </p:nvSpPr>
        <p:spPr bwMode="auto">
          <a:xfrm>
            <a:off x="2600326" y="25003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</a:t>
            </a:r>
          </a:p>
        </p:txBody>
      </p:sp>
      <p:sp>
        <p:nvSpPr>
          <p:cNvPr id="120" name="Oval 24"/>
          <p:cNvSpPr>
            <a:spLocks noChangeArrowheads="1"/>
          </p:cNvSpPr>
          <p:nvPr/>
        </p:nvSpPr>
        <p:spPr bwMode="auto">
          <a:xfrm>
            <a:off x="4148139" y="185420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121" name="Oval 24"/>
          <p:cNvSpPr>
            <a:spLocks noChangeArrowheads="1"/>
          </p:cNvSpPr>
          <p:nvPr/>
        </p:nvSpPr>
        <p:spPr bwMode="auto">
          <a:xfrm>
            <a:off x="4492626" y="249237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40</a:t>
            </a:r>
          </a:p>
        </p:txBody>
      </p:sp>
      <p:sp>
        <p:nvSpPr>
          <p:cNvPr id="122" name="Oval 24"/>
          <p:cNvSpPr>
            <a:spLocks noChangeArrowheads="1"/>
          </p:cNvSpPr>
          <p:nvPr/>
        </p:nvSpPr>
        <p:spPr bwMode="auto">
          <a:xfrm>
            <a:off x="2216151" y="30829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2</a:t>
            </a:r>
          </a:p>
        </p:txBody>
      </p:sp>
      <p:sp>
        <p:nvSpPr>
          <p:cNvPr id="123" name="Oval 24"/>
          <p:cNvSpPr>
            <a:spLocks noChangeArrowheads="1"/>
          </p:cNvSpPr>
          <p:nvPr/>
        </p:nvSpPr>
        <p:spPr bwMode="auto">
          <a:xfrm>
            <a:off x="2957514" y="31353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4</a:t>
            </a:r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1857376" y="369252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3582989" y="317500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8</a:t>
            </a:r>
          </a:p>
        </p:txBody>
      </p:sp>
      <p:sp>
        <p:nvSpPr>
          <p:cNvPr id="127" name="Line 30"/>
          <p:cNvSpPr>
            <a:spLocks noChangeShapeType="1"/>
          </p:cNvSpPr>
          <p:nvPr/>
        </p:nvSpPr>
        <p:spPr bwMode="auto">
          <a:xfrm>
            <a:off x="4457701" y="2187575"/>
            <a:ext cx="182563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 flipH="1">
            <a:off x="2851151" y="2189163"/>
            <a:ext cx="246063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131" name="Line 32"/>
          <p:cNvSpPr>
            <a:spLocks noChangeShapeType="1"/>
          </p:cNvSpPr>
          <p:nvPr/>
        </p:nvSpPr>
        <p:spPr bwMode="auto">
          <a:xfrm flipH="1">
            <a:off x="2466975" y="2811464"/>
            <a:ext cx="192088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132" name="Line 30"/>
          <p:cNvSpPr>
            <a:spLocks noChangeShapeType="1"/>
          </p:cNvSpPr>
          <p:nvPr/>
        </p:nvSpPr>
        <p:spPr bwMode="auto">
          <a:xfrm>
            <a:off x="3563938" y="2854326"/>
            <a:ext cx="188912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133" name="Line 30"/>
          <p:cNvSpPr>
            <a:spLocks noChangeShapeType="1"/>
          </p:cNvSpPr>
          <p:nvPr/>
        </p:nvSpPr>
        <p:spPr bwMode="auto">
          <a:xfrm>
            <a:off x="2901951" y="2828926"/>
            <a:ext cx="188913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139" name="Line 32"/>
          <p:cNvSpPr>
            <a:spLocks noChangeShapeType="1"/>
          </p:cNvSpPr>
          <p:nvPr/>
        </p:nvSpPr>
        <p:spPr bwMode="auto">
          <a:xfrm flipH="1">
            <a:off x="2122489" y="3435350"/>
            <a:ext cx="179387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31772" name="Text Box 35"/>
          <p:cNvSpPr txBox="1">
            <a:spLocks noChangeArrowheads="1"/>
          </p:cNvSpPr>
          <p:nvPr/>
        </p:nvSpPr>
        <p:spPr bwMode="auto">
          <a:xfrm>
            <a:off x="2787650" y="1858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73" name="Text Box 35"/>
          <p:cNvSpPr txBox="1">
            <a:spLocks noChangeArrowheads="1"/>
          </p:cNvSpPr>
          <p:nvPr/>
        </p:nvSpPr>
        <p:spPr bwMode="auto">
          <a:xfrm>
            <a:off x="2376488" y="2493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74" name="Text Box 35"/>
          <p:cNvSpPr txBox="1">
            <a:spLocks noChangeArrowheads="1"/>
          </p:cNvSpPr>
          <p:nvPr/>
        </p:nvSpPr>
        <p:spPr bwMode="auto">
          <a:xfrm>
            <a:off x="1992313" y="31035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75" name="Text Box 35"/>
          <p:cNvSpPr txBox="1">
            <a:spLocks noChangeArrowheads="1"/>
          </p:cNvSpPr>
          <p:nvPr/>
        </p:nvSpPr>
        <p:spPr bwMode="auto">
          <a:xfrm>
            <a:off x="2740025" y="3140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6" name="Text Box 35"/>
          <p:cNvSpPr txBox="1">
            <a:spLocks noChangeArrowheads="1"/>
          </p:cNvSpPr>
          <p:nvPr/>
        </p:nvSpPr>
        <p:spPr bwMode="auto">
          <a:xfrm>
            <a:off x="3362325" y="3194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77" name="Text Box 35"/>
          <p:cNvSpPr txBox="1">
            <a:spLocks noChangeArrowheads="1"/>
          </p:cNvSpPr>
          <p:nvPr/>
        </p:nvSpPr>
        <p:spPr bwMode="auto">
          <a:xfrm>
            <a:off x="2992438" y="2530476"/>
            <a:ext cx="355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72" name="Line 32"/>
          <p:cNvSpPr>
            <a:spLocks noChangeShapeType="1"/>
          </p:cNvSpPr>
          <p:nvPr/>
        </p:nvSpPr>
        <p:spPr bwMode="auto">
          <a:xfrm flipH="1">
            <a:off x="4064000" y="2206626"/>
            <a:ext cx="192088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154488" y="24812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80" name="Text Box 35"/>
          <p:cNvSpPr txBox="1">
            <a:spLocks noChangeArrowheads="1"/>
          </p:cNvSpPr>
          <p:nvPr/>
        </p:nvSpPr>
        <p:spPr bwMode="auto">
          <a:xfrm>
            <a:off x="4811713" y="25193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81" name="Text Box 35"/>
          <p:cNvSpPr txBox="1">
            <a:spLocks noChangeArrowheads="1"/>
          </p:cNvSpPr>
          <p:nvPr/>
        </p:nvSpPr>
        <p:spPr bwMode="auto">
          <a:xfrm>
            <a:off x="4476750" y="18764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31782" name="Group 118"/>
          <p:cNvGrpSpPr>
            <a:grpSpLocks/>
          </p:cNvGrpSpPr>
          <p:nvPr/>
        </p:nvGrpSpPr>
        <p:grpSpPr bwMode="auto">
          <a:xfrm>
            <a:off x="1839914" y="1141414"/>
            <a:ext cx="1055687" cy="396875"/>
            <a:chOff x="5332413" y="1431925"/>
            <a:chExt cx="1055687" cy="396875"/>
          </a:xfrm>
        </p:grpSpPr>
        <p:cxnSp>
          <p:nvCxnSpPr>
            <p:cNvPr id="31819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5332413" y="1803400"/>
              <a:ext cx="1055687" cy="25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57"/>
            <p:cNvSpPr txBox="1">
              <a:spLocks noChangeArrowheads="1"/>
            </p:cNvSpPr>
            <p:nvPr/>
          </p:nvSpPr>
          <p:spPr bwMode="auto">
            <a:xfrm>
              <a:off x="5413375" y="1431925"/>
              <a:ext cx="9460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Backup</a:t>
              </a:r>
            </a:p>
          </p:txBody>
        </p:sp>
      </p:grpSp>
      <p:sp>
        <p:nvSpPr>
          <p:cNvPr id="83" name="Text Box 57"/>
          <p:cNvSpPr txBox="1">
            <a:spLocks noChangeArrowheads="1"/>
          </p:cNvSpPr>
          <p:nvPr/>
        </p:nvSpPr>
        <p:spPr bwMode="auto">
          <a:xfrm>
            <a:off x="2398714" y="3797300"/>
            <a:ext cx="2962671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Identified 15 as the pivot</a:t>
            </a:r>
          </a:p>
        </p:txBody>
      </p:sp>
      <p:sp>
        <p:nvSpPr>
          <p:cNvPr id="84" name="Freeform 75"/>
          <p:cNvSpPr>
            <a:spLocks noChangeArrowheads="1"/>
          </p:cNvSpPr>
          <p:nvPr/>
        </p:nvSpPr>
        <p:spPr bwMode="auto">
          <a:xfrm>
            <a:off x="3473450" y="1685925"/>
            <a:ext cx="596900" cy="387350"/>
          </a:xfrm>
          <a:custGeom>
            <a:avLst/>
            <a:gdLst>
              <a:gd name="T0" fmla="*/ 1611152 w 313386"/>
              <a:gd name="T1" fmla="*/ 381591 h 388512"/>
              <a:gd name="T2" fmla="*/ 1611152 w 313386"/>
              <a:gd name="T3" fmla="*/ 141251 h 388512"/>
              <a:gd name="T4" fmla="*/ 11277939 w 313386"/>
              <a:gd name="T5" fmla="*/ 2110 h 388512"/>
              <a:gd name="T6" fmla="*/ 16111371 w 313386"/>
              <a:gd name="T7" fmla="*/ 153901 h 388512"/>
              <a:gd name="T8" fmla="*/ 15420854 w 313386"/>
              <a:gd name="T9" fmla="*/ 356293 h 388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3386"/>
              <a:gd name="T16" fmla="*/ 0 h 388512"/>
              <a:gd name="T17" fmla="*/ 313386 w 313386"/>
              <a:gd name="T18" fmla="*/ 388512 h 388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3386" h="388512">
                <a:moveTo>
                  <a:pt x="30051" y="388512"/>
                </a:moveTo>
                <a:cubicBezTo>
                  <a:pt x="15025" y="298359"/>
                  <a:pt x="0" y="208207"/>
                  <a:pt x="30051" y="143813"/>
                </a:cubicBezTo>
                <a:cubicBezTo>
                  <a:pt x="60102" y="79419"/>
                  <a:pt x="165279" y="0"/>
                  <a:pt x="210355" y="2146"/>
                </a:cubicBezTo>
                <a:cubicBezTo>
                  <a:pt x="255431" y="4293"/>
                  <a:pt x="287628" y="96591"/>
                  <a:pt x="300507" y="156692"/>
                </a:cubicBezTo>
                <a:cubicBezTo>
                  <a:pt x="313386" y="216793"/>
                  <a:pt x="300507" y="289773"/>
                  <a:pt x="287628" y="362754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4" name="Group 190"/>
          <p:cNvGrpSpPr>
            <a:grpSpLocks/>
          </p:cNvGrpSpPr>
          <p:nvPr/>
        </p:nvGrpSpPr>
        <p:grpSpPr bwMode="auto">
          <a:xfrm>
            <a:off x="6070601" y="1236664"/>
            <a:ext cx="3997325" cy="2890282"/>
            <a:chOff x="4327303" y="1237069"/>
            <a:chExt cx="3998461" cy="2889638"/>
          </a:xfrm>
        </p:grpSpPr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6129628" y="1237069"/>
              <a:ext cx="371581" cy="38408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5</a:t>
              </a:r>
            </a:p>
          </p:txBody>
        </p: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6210613" y="2524244"/>
              <a:ext cx="371581" cy="38408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7</a:t>
              </a: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6463098" y="1562434"/>
              <a:ext cx="477973" cy="420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1789" name="Text Box 35"/>
            <p:cNvSpPr txBox="1">
              <a:spLocks noChangeArrowheads="1"/>
            </p:cNvSpPr>
            <p:nvPr/>
          </p:nvSpPr>
          <p:spPr bwMode="auto">
            <a:xfrm>
              <a:off x="4327303" y="310522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" name="Oval 24"/>
            <p:cNvSpPr>
              <a:spLocks noChangeArrowheads="1"/>
            </p:cNvSpPr>
            <p:nvPr/>
          </p:nvSpPr>
          <p:spPr bwMode="auto">
            <a:xfrm>
              <a:off x="5300718" y="1894148"/>
              <a:ext cx="371581" cy="38408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</a:p>
          </p:txBody>
        </p:sp>
        <p:sp>
          <p:nvSpPr>
            <p:cNvPr id="94" name="Oval 24"/>
            <p:cNvSpPr>
              <a:spLocks noChangeArrowheads="1"/>
            </p:cNvSpPr>
            <p:nvPr/>
          </p:nvSpPr>
          <p:spPr bwMode="auto">
            <a:xfrm>
              <a:off x="4916433" y="2476630"/>
              <a:ext cx="371581" cy="38567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</a:p>
          </p:txBody>
        </p: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5658006" y="2530593"/>
              <a:ext cx="371581" cy="38408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</a:t>
              </a:r>
            </a:p>
          </p:txBody>
        </p:sp>
        <p:sp>
          <p:nvSpPr>
            <p:cNvPr id="97" name="Oval 24"/>
            <p:cNvSpPr>
              <a:spLocks noChangeArrowheads="1"/>
            </p:cNvSpPr>
            <p:nvPr/>
          </p:nvSpPr>
          <p:spPr bwMode="auto">
            <a:xfrm>
              <a:off x="4557556" y="3087682"/>
              <a:ext cx="371581" cy="38408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</a:t>
              </a:r>
            </a:p>
          </p:txBody>
        </p:sp>
        <p:sp>
          <p:nvSpPr>
            <p:cNvPr id="99" name="Oval 24"/>
            <p:cNvSpPr>
              <a:spLocks noChangeArrowheads="1"/>
            </p:cNvSpPr>
            <p:nvPr/>
          </p:nvSpPr>
          <p:spPr bwMode="auto">
            <a:xfrm>
              <a:off x="6528203" y="3213066"/>
              <a:ext cx="371581" cy="38408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8</a:t>
              </a:r>
            </a:p>
          </p:txBody>
        </p:sp>
        <p:sp>
          <p:nvSpPr>
            <p:cNvPr id="100" name="Line 32"/>
            <p:cNvSpPr>
              <a:spLocks noChangeShapeType="1"/>
            </p:cNvSpPr>
            <p:nvPr/>
          </p:nvSpPr>
          <p:spPr bwMode="auto">
            <a:xfrm flipH="1">
              <a:off x="5551614" y="1544975"/>
              <a:ext cx="592305" cy="360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1" name="Line 32"/>
            <p:cNvSpPr>
              <a:spLocks noChangeShapeType="1"/>
            </p:cNvSpPr>
            <p:nvPr/>
          </p:nvSpPr>
          <p:spPr bwMode="auto">
            <a:xfrm flipH="1">
              <a:off x="5167330" y="2206815"/>
              <a:ext cx="192142" cy="295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6509148" y="2894050"/>
              <a:ext cx="188967" cy="334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3" name="Line 30"/>
            <p:cNvSpPr>
              <a:spLocks noChangeShapeType="1"/>
            </p:cNvSpPr>
            <p:nvPr/>
          </p:nvSpPr>
          <p:spPr bwMode="auto">
            <a:xfrm>
              <a:off x="5600840" y="2222686"/>
              <a:ext cx="188967" cy="334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6" name="Line 32"/>
            <p:cNvSpPr>
              <a:spLocks noChangeShapeType="1"/>
            </p:cNvSpPr>
            <p:nvPr/>
          </p:nvSpPr>
          <p:spPr bwMode="auto">
            <a:xfrm flipH="1">
              <a:off x="4822744" y="2830564"/>
              <a:ext cx="179439" cy="2809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1800" name="Text Box 35"/>
            <p:cNvSpPr txBox="1">
              <a:spLocks noChangeArrowheads="1"/>
            </p:cNvSpPr>
            <p:nvPr/>
          </p:nvSpPr>
          <p:spPr bwMode="auto">
            <a:xfrm>
              <a:off x="5860687" y="124016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801" name="Text Box 35"/>
            <p:cNvSpPr txBox="1">
              <a:spLocks noChangeArrowheads="1"/>
            </p:cNvSpPr>
            <p:nvPr/>
          </p:nvSpPr>
          <p:spPr bwMode="auto">
            <a:xfrm>
              <a:off x="5076382" y="1889146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802" name="Text Box 35"/>
            <p:cNvSpPr txBox="1">
              <a:spLocks noChangeArrowheads="1"/>
            </p:cNvSpPr>
            <p:nvPr/>
          </p:nvSpPr>
          <p:spPr bwMode="auto">
            <a:xfrm>
              <a:off x="4692069" y="2498746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803" name="Text Box 35"/>
            <p:cNvSpPr txBox="1">
              <a:spLocks noChangeArrowheads="1"/>
            </p:cNvSpPr>
            <p:nvPr/>
          </p:nvSpPr>
          <p:spPr bwMode="auto">
            <a:xfrm>
              <a:off x="5440486" y="2535379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804" name="Text Box 35"/>
            <p:cNvSpPr txBox="1">
              <a:spLocks noChangeArrowheads="1"/>
            </p:cNvSpPr>
            <p:nvPr/>
          </p:nvSpPr>
          <p:spPr bwMode="auto">
            <a:xfrm>
              <a:off x="6308037" y="3232331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6" name="Oval 24"/>
            <p:cNvSpPr>
              <a:spLocks noChangeArrowheads="1"/>
            </p:cNvSpPr>
            <p:nvPr/>
          </p:nvSpPr>
          <p:spPr bwMode="auto">
            <a:xfrm>
              <a:off x="6880728" y="1917954"/>
              <a:ext cx="371581" cy="3840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15</a:t>
              </a:r>
            </a:p>
          </p:txBody>
        </p:sp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7238018" y="2227448"/>
              <a:ext cx="244544" cy="3618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70" name="Oval 24"/>
            <p:cNvSpPr>
              <a:spLocks noChangeArrowheads="1"/>
            </p:cNvSpPr>
            <p:nvPr/>
          </p:nvSpPr>
          <p:spPr bwMode="auto">
            <a:xfrm>
              <a:off x="7053816" y="3194020"/>
              <a:ext cx="371581" cy="384089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20</a:t>
              </a:r>
            </a:p>
          </p:txBody>
        </p:sp>
        <p:sp>
          <p:nvSpPr>
            <p:cNvPr id="178" name="Oval 24"/>
            <p:cNvSpPr>
              <a:spLocks noChangeArrowheads="1"/>
            </p:cNvSpPr>
            <p:nvPr/>
          </p:nvSpPr>
          <p:spPr bwMode="auto">
            <a:xfrm>
              <a:off x="7376169" y="2576621"/>
              <a:ext cx="371581" cy="38408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30</a:t>
              </a:r>
            </a:p>
          </p:txBody>
        </p:sp>
        <p:sp>
          <p:nvSpPr>
            <p:cNvPr id="179" name="Oval 24"/>
            <p:cNvSpPr>
              <a:spLocks noChangeArrowheads="1"/>
            </p:cNvSpPr>
            <p:nvPr/>
          </p:nvSpPr>
          <p:spPr bwMode="auto">
            <a:xfrm>
              <a:off x="7720755" y="3213066"/>
              <a:ext cx="371581" cy="38408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40</a:t>
              </a:r>
            </a:p>
          </p:txBody>
        </p:sp>
        <p:sp>
          <p:nvSpPr>
            <p:cNvPr id="182" name="Line 30"/>
            <p:cNvSpPr>
              <a:spLocks noChangeShapeType="1"/>
            </p:cNvSpPr>
            <p:nvPr/>
          </p:nvSpPr>
          <p:spPr bwMode="auto">
            <a:xfrm>
              <a:off x="7685820" y="2909921"/>
              <a:ext cx="182614" cy="322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83" name="Line 32"/>
            <p:cNvSpPr>
              <a:spLocks noChangeShapeType="1"/>
            </p:cNvSpPr>
            <p:nvPr/>
          </p:nvSpPr>
          <p:spPr bwMode="auto">
            <a:xfrm flipH="1">
              <a:off x="7292008" y="2927379"/>
              <a:ext cx="192142" cy="295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1812" name="Text Box 35"/>
            <p:cNvSpPr txBox="1">
              <a:spLocks noChangeArrowheads="1"/>
            </p:cNvSpPr>
            <p:nvPr/>
          </p:nvSpPr>
          <p:spPr bwMode="auto">
            <a:xfrm>
              <a:off x="7383192" y="320260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813" name="Text Box 35"/>
            <p:cNvSpPr txBox="1">
              <a:spLocks noChangeArrowheads="1"/>
            </p:cNvSpPr>
            <p:nvPr/>
          </p:nvSpPr>
          <p:spPr bwMode="auto">
            <a:xfrm>
              <a:off x="8040014" y="3241241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814" name="Text Box 35"/>
            <p:cNvSpPr txBox="1">
              <a:spLocks noChangeArrowheads="1"/>
            </p:cNvSpPr>
            <p:nvPr/>
          </p:nvSpPr>
          <p:spPr bwMode="auto">
            <a:xfrm>
              <a:off x="7705164" y="259729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7" name="Line 32"/>
            <p:cNvSpPr>
              <a:spLocks noChangeShapeType="1"/>
            </p:cNvSpPr>
            <p:nvPr/>
          </p:nvSpPr>
          <p:spPr bwMode="auto">
            <a:xfrm flipH="1">
              <a:off x="6517088" y="2219512"/>
              <a:ext cx="400164" cy="342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31816" name="Text Box 35"/>
            <p:cNvSpPr txBox="1">
              <a:spLocks noChangeArrowheads="1"/>
            </p:cNvSpPr>
            <p:nvPr/>
          </p:nvSpPr>
          <p:spPr bwMode="auto">
            <a:xfrm>
              <a:off x="7222437" y="1905807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817" name="Text Box 35"/>
            <p:cNvSpPr txBox="1">
              <a:spLocks noChangeArrowheads="1"/>
            </p:cNvSpPr>
            <p:nvPr/>
          </p:nvSpPr>
          <p:spPr bwMode="auto">
            <a:xfrm>
              <a:off x="6526978" y="2536872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90" name="Text Box 57"/>
            <p:cNvSpPr txBox="1">
              <a:spLocks noChangeArrowheads="1"/>
            </p:cNvSpPr>
            <p:nvPr/>
          </p:nvSpPr>
          <p:spPr bwMode="auto">
            <a:xfrm>
              <a:off x="5819977" y="3757457"/>
              <a:ext cx="1329588" cy="3692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Final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569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80" grpId="0" animBg="1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Height-Balanced Search Trees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3" y="889000"/>
            <a:ext cx="11283351" cy="531653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Many efficient algorithms exist for balancing BSTs in order to achieve faster running times for the BST operations</a:t>
            </a:r>
          </a:p>
          <a:p>
            <a:pPr marL="914400" lvl="1" indent="-457200"/>
            <a:r>
              <a:rPr lang="en-US" altLang="en-US" dirty="0" smtClean="0">
                <a:solidFill>
                  <a:schemeClr val="accent2"/>
                </a:solidFill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</a:rPr>
              <a:t>delson-</a:t>
            </a:r>
            <a:r>
              <a:rPr lang="en-US" altLang="en-US" dirty="0" err="1" smtClean="0">
                <a:solidFill>
                  <a:schemeClr val="accent2"/>
                </a:solidFill>
              </a:rPr>
              <a:t>V</a:t>
            </a:r>
            <a:r>
              <a:rPr lang="en-US" altLang="en-US" dirty="0" err="1" smtClean="0">
                <a:solidFill>
                  <a:srgbClr val="000000"/>
                </a:solidFill>
              </a:rPr>
              <a:t>elskii</a:t>
            </a:r>
            <a:r>
              <a:rPr lang="en-US" altLang="en-US" dirty="0" smtClean="0">
                <a:solidFill>
                  <a:srgbClr val="000000"/>
                </a:solidFill>
              </a:rPr>
              <a:t> and </a:t>
            </a:r>
            <a:r>
              <a:rPr lang="en-US" altLang="en-US" dirty="0" smtClean="0">
                <a:solidFill>
                  <a:schemeClr val="accent2"/>
                </a:solidFill>
              </a:rPr>
              <a:t>L</a:t>
            </a:r>
            <a:r>
              <a:rPr lang="en-US" altLang="en-US" dirty="0" smtClean="0">
                <a:solidFill>
                  <a:srgbClr val="000000"/>
                </a:solidFill>
              </a:rPr>
              <a:t>andis </a:t>
            </a:r>
            <a:r>
              <a:rPr lang="en-US" altLang="en-US" dirty="0" smtClean="0">
                <a:solidFill>
                  <a:srgbClr val="0000FF"/>
                </a:solidFill>
              </a:rPr>
              <a:t>(AVL) trees </a:t>
            </a:r>
            <a:r>
              <a:rPr lang="en-US" altLang="en-US" dirty="0" smtClean="0">
                <a:solidFill>
                  <a:srgbClr val="000000"/>
                </a:solidFill>
              </a:rPr>
              <a:t>(1962)</a:t>
            </a:r>
          </a:p>
          <a:p>
            <a:pPr marL="914400" lvl="1" indent="-457200"/>
            <a:r>
              <a:rPr lang="en-US" altLang="en-US" dirty="0" smtClean="0">
                <a:solidFill>
                  <a:srgbClr val="0000FF"/>
                </a:solidFill>
              </a:rPr>
              <a:t>Splay trees </a:t>
            </a:r>
            <a:r>
              <a:rPr lang="en-US" altLang="en-US" dirty="0" smtClean="0">
                <a:solidFill>
                  <a:srgbClr val="000000"/>
                </a:solidFill>
              </a:rPr>
              <a:t>and other </a:t>
            </a:r>
            <a:r>
              <a:rPr lang="en-US" altLang="en-US" dirty="0" smtClean="0">
                <a:solidFill>
                  <a:srgbClr val="0000FF"/>
                </a:solidFill>
              </a:rPr>
              <a:t>self-adjusting </a:t>
            </a:r>
            <a:r>
              <a:rPr lang="en-US" altLang="en-US" dirty="0" smtClean="0">
                <a:solidFill>
                  <a:srgbClr val="000000"/>
                </a:solidFill>
              </a:rPr>
              <a:t>trees (1978)</a:t>
            </a:r>
          </a:p>
          <a:p>
            <a:pPr marL="914400" lvl="1" indent="-457200"/>
            <a:r>
              <a:rPr lang="en-US" altLang="en-US" dirty="0" smtClean="0">
                <a:solidFill>
                  <a:srgbClr val="0000FF"/>
                </a:solidFill>
              </a:rPr>
              <a:t>B-trees </a:t>
            </a:r>
            <a:r>
              <a:rPr lang="en-US" altLang="en-US" dirty="0" smtClean="0">
                <a:solidFill>
                  <a:srgbClr val="000000"/>
                </a:solidFill>
              </a:rPr>
              <a:t>and other </a:t>
            </a:r>
            <a:r>
              <a:rPr lang="en-US" altLang="en-US" dirty="0" smtClean="0">
                <a:solidFill>
                  <a:srgbClr val="0000FF"/>
                </a:solidFill>
              </a:rPr>
              <a:t>multiway search </a:t>
            </a:r>
            <a:r>
              <a:rPr lang="en-US" altLang="en-US" dirty="0" smtClean="0">
                <a:solidFill>
                  <a:srgbClr val="000000"/>
                </a:solidFill>
              </a:rPr>
              <a:t>trees (1972)</a:t>
            </a:r>
          </a:p>
          <a:p>
            <a:pPr marL="914400" lvl="1" indent="-457200"/>
            <a:r>
              <a:rPr lang="en-US" altLang="en-US" dirty="0">
                <a:solidFill>
                  <a:srgbClr val="0000FF"/>
                </a:solidFill>
              </a:rPr>
              <a:t>Red-Black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trees</a:t>
            </a:r>
            <a:r>
              <a:rPr lang="en-US" altLang="en-US" dirty="0" smtClean="0">
                <a:solidFill>
                  <a:srgbClr val="000000"/>
                </a:solidFill>
              </a:rPr>
              <a:t> (1972)</a:t>
            </a:r>
          </a:p>
          <a:p>
            <a:pPr marL="1295400" lvl="2" indent="-381000"/>
            <a:r>
              <a:rPr lang="en-US" altLang="en-US" dirty="0" smtClean="0">
                <a:solidFill>
                  <a:srgbClr val="000000"/>
                </a:solidFill>
              </a:rPr>
              <a:t>Also known as Symmetric Binary B-Trees</a:t>
            </a:r>
          </a:p>
        </p:txBody>
      </p:sp>
    </p:spTree>
    <p:extLst>
      <p:ext uri="{BB962C8B-B14F-4D97-AF65-F5344CB8AC3E}">
        <p14:creationId xmlns:p14="http://schemas.microsoft.com/office/powerpoint/2010/main" val="95220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Search (Find)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6816" y="1033464"/>
            <a:ext cx="11266098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Since AVL Tree is a BST, search algorithm is the same as BST search and runs in guaranteed O(</a:t>
            </a:r>
            <a:r>
              <a:rPr lang="en-US" altLang="en-US" dirty="0" err="1"/>
              <a:t>logn</a:t>
            </a:r>
            <a:r>
              <a:rPr lang="en-US" altLang="en-US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174042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Summary of AVL Trees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849439" y="1033464"/>
            <a:ext cx="848042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88189" y="946151"/>
            <a:ext cx="11550769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latin typeface="Comic Sans MS" panose="030F0702030302020204" pitchFamily="66" charset="0"/>
              </a:rPr>
              <a:t>Arguments for using AVL trees: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Search/insertion/deletion is </a:t>
            </a:r>
            <a:r>
              <a:rPr lang="en-US" altLang="en-US" sz="2400" b="0" dirty="0">
                <a:solidFill>
                  <a:srgbClr val="3366FF"/>
                </a:solidFill>
                <a:latin typeface="Comic Sans MS" panose="030F0702030302020204" pitchFamily="66" charset="0"/>
              </a:rPr>
              <a:t>O(log N)</a:t>
            </a:r>
            <a:r>
              <a:rPr lang="en-US" altLang="en-US" sz="24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since AVL trees are </a:t>
            </a:r>
            <a:r>
              <a:rPr lang="en-US" altLang="en-US" sz="2400" b="0" dirty="0">
                <a:solidFill>
                  <a:srgbClr val="3366FF"/>
                </a:solidFill>
                <a:latin typeface="Comic Sans MS" panose="030F0702030302020204" pitchFamily="66" charset="0"/>
              </a:rPr>
              <a:t>always balanced</a:t>
            </a:r>
            <a:r>
              <a:rPr lang="en-US" altLang="en-US" sz="2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The height balancing adds no more than a </a:t>
            </a:r>
            <a:r>
              <a:rPr lang="en-US" altLang="en-US" sz="2400" b="0" dirty="0">
                <a:solidFill>
                  <a:srgbClr val="3366FF"/>
                </a:solidFill>
                <a:latin typeface="Comic Sans MS" panose="030F0702030302020204" pitchFamily="66" charset="0"/>
              </a:rPr>
              <a:t>constant factor</a:t>
            </a:r>
            <a:r>
              <a:rPr lang="en-US" altLang="en-US" sz="24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to the </a:t>
            </a:r>
            <a:r>
              <a:rPr lang="en-US" altLang="en-US" sz="2400" b="0" dirty="0">
                <a:solidFill>
                  <a:srgbClr val="3366FF"/>
                </a:solidFill>
                <a:latin typeface="Comic Sans MS" panose="030F0702030302020204" pitchFamily="66" charset="0"/>
              </a:rPr>
              <a:t>speed of insertion/deletion</a:t>
            </a:r>
            <a:r>
              <a:rPr lang="en-US" altLang="en-US" sz="2400" b="0" dirty="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r>
              <a:rPr lang="en-US" altLang="en-US" sz="2800" b="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 b="0" dirty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latin typeface="Comic Sans MS" panose="030F0702030302020204" pitchFamily="66" charset="0"/>
              </a:rPr>
              <a:t>Arguments against using AVL trees: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Requires extra space for </a:t>
            </a:r>
            <a:r>
              <a:rPr lang="en-US" altLang="en-US" sz="2400" b="0" dirty="0">
                <a:solidFill>
                  <a:srgbClr val="3366FF"/>
                </a:solidFill>
                <a:latin typeface="Comic Sans MS" panose="030F0702030302020204" pitchFamily="66" charset="0"/>
              </a:rPr>
              <a:t>balancing factor (height)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latin typeface="Comic Sans MS" panose="030F0702030302020204" pitchFamily="66" charset="0"/>
              </a:rPr>
              <a:t>It may be OK to have a </a:t>
            </a:r>
            <a:r>
              <a:rPr lang="en-US" altLang="en-US" sz="2400" b="0" dirty="0">
                <a:solidFill>
                  <a:srgbClr val="3366FF"/>
                </a:solidFill>
                <a:latin typeface="Comic Sans MS" panose="030F0702030302020204" pitchFamily="66" charset="0"/>
              </a:rPr>
              <a:t>partially balanced</a:t>
            </a:r>
            <a:r>
              <a:rPr lang="en-US" altLang="en-US" sz="2400" b="0" dirty="0">
                <a:latin typeface="Comic Sans MS" panose="030F0702030302020204" pitchFamily="66" charset="0"/>
              </a:rPr>
              <a:t> tree that would give performance similar to AVL trees without requiring the balancing factor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Splay trees</a:t>
            </a:r>
          </a:p>
        </p:txBody>
      </p:sp>
    </p:spTree>
    <p:extLst>
      <p:ext uri="{BB962C8B-B14F-4D97-AF65-F5344CB8AC3E}">
        <p14:creationId xmlns:p14="http://schemas.microsoft.com/office/powerpoint/2010/main" val="395026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AVL Trees: Formal Definition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8" y="889000"/>
            <a:ext cx="11317855" cy="3151188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dirty="0" smtClean="0"/>
              <a:t>All empty trees are AVL-trees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 smtClean="0"/>
              <a:t>If T is a non-empty binary search tree with T</a:t>
            </a:r>
            <a:r>
              <a:rPr lang="en-US" altLang="en-US" sz="1800" dirty="0"/>
              <a:t>L</a:t>
            </a:r>
            <a:r>
              <a:rPr lang="en-US" altLang="en-US" dirty="0" smtClean="0"/>
              <a:t> and T</a:t>
            </a:r>
            <a:r>
              <a:rPr lang="en-US" altLang="en-US" sz="1800" dirty="0"/>
              <a:t>R</a:t>
            </a:r>
            <a:r>
              <a:rPr lang="en-US" altLang="en-US" dirty="0" smtClean="0"/>
              <a:t> as its left and right sub-trees, then T is an AVL tree </a:t>
            </a:r>
            <a:r>
              <a:rPr lang="en-US" altLang="en-US" dirty="0" err="1" smtClean="0"/>
              <a:t>iff</a:t>
            </a:r>
            <a:endParaRPr lang="en-US" altLang="en-US" dirty="0" smtClean="0"/>
          </a:p>
          <a:p>
            <a:pPr marL="914400" lvl="1" indent="-457200">
              <a:buFontTx/>
              <a:buAutoNum type="arabicPeriod"/>
            </a:pPr>
            <a:r>
              <a:rPr lang="en-US" altLang="en-US" dirty="0" smtClean="0"/>
              <a:t>T</a:t>
            </a:r>
            <a:r>
              <a:rPr lang="en-US" altLang="en-US" sz="1600" dirty="0"/>
              <a:t>L</a:t>
            </a:r>
            <a:r>
              <a:rPr lang="en-US" altLang="en-US" dirty="0" smtClean="0"/>
              <a:t> and T</a:t>
            </a:r>
            <a:r>
              <a:rPr lang="en-US" altLang="en-US" sz="1600" dirty="0"/>
              <a:t>R</a:t>
            </a:r>
            <a:r>
              <a:rPr lang="en-US" altLang="en-US" dirty="0" smtClean="0"/>
              <a:t> are AVL trees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dirty="0" smtClean="0"/>
              <a:t>|</a:t>
            </a:r>
            <a:r>
              <a:rPr lang="en-US" altLang="en-US" dirty="0" err="1" smtClean="0"/>
              <a:t>h</a:t>
            </a:r>
            <a:r>
              <a:rPr lang="en-US" altLang="en-US" sz="1600" dirty="0" err="1"/>
              <a:t>L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h</a:t>
            </a:r>
            <a:r>
              <a:rPr lang="en-US" altLang="en-US" sz="1600" dirty="0" err="1"/>
              <a:t>R</a:t>
            </a:r>
            <a:r>
              <a:rPr lang="en-US" altLang="en-US" dirty="0" smtClean="0"/>
              <a:t>| &lt;= 1, where </a:t>
            </a:r>
            <a:r>
              <a:rPr lang="en-US" altLang="en-US" dirty="0" err="1" smtClean="0"/>
              <a:t>h</a:t>
            </a:r>
            <a:r>
              <a:rPr lang="en-US" altLang="en-US" sz="1600" dirty="0" err="1"/>
              <a:t>L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h</a:t>
            </a:r>
            <a:r>
              <a:rPr lang="en-US" altLang="en-US" sz="1600" dirty="0" err="1"/>
              <a:t>R</a:t>
            </a:r>
            <a:r>
              <a:rPr lang="en-US" altLang="en-US" dirty="0" smtClean="0"/>
              <a:t> are the heights of T</a:t>
            </a:r>
            <a:r>
              <a:rPr lang="en-US" altLang="en-US" sz="1600" dirty="0"/>
              <a:t>L</a:t>
            </a:r>
            <a:r>
              <a:rPr lang="en-US" altLang="en-US" dirty="0" smtClean="0"/>
              <a:t> and T</a:t>
            </a:r>
            <a:r>
              <a:rPr lang="en-US" altLang="en-US" sz="1600" dirty="0"/>
              <a:t>R</a:t>
            </a:r>
            <a:r>
              <a:rPr lang="en-US" altLang="en-US" dirty="0" smtClean="0"/>
              <a:t> respectively</a:t>
            </a:r>
          </a:p>
        </p:txBody>
      </p:sp>
      <p:sp>
        <p:nvSpPr>
          <p:cNvPr id="283652" name="Oval 4"/>
          <p:cNvSpPr>
            <a:spLocks noChangeArrowheads="1"/>
          </p:cNvSpPr>
          <p:nvPr/>
        </p:nvSpPr>
        <p:spPr bwMode="auto">
          <a:xfrm>
            <a:off x="5253038" y="4078289"/>
            <a:ext cx="481012" cy="4349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/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5341938" y="408940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  </a:t>
            </a:r>
          </a:p>
        </p:txBody>
      </p:sp>
      <p:sp>
        <p:nvSpPr>
          <p:cNvPr id="283662" name="Line 14"/>
          <p:cNvSpPr>
            <a:spLocks noChangeShapeType="1"/>
          </p:cNvSpPr>
          <p:nvPr/>
        </p:nvSpPr>
        <p:spPr bwMode="auto">
          <a:xfrm>
            <a:off x="5686426" y="4440238"/>
            <a:ext cx="5302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83663" name="Line 15"/>
          <p:cNvSpPr>
            <a:spLocks noChangeShapeType="1"/>
          </p:cNvSpPr>
          <p:nvPr/>
        </p:nvSpPr>
        <p:spPr bwMode="auto">
          <a:xfrm flipV="1">
            <a:off x="4676776" y="4427538"/>
            <a:ext cx="612775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83666" name="Line 18"/>
          <p:cNvSpPr>
            <a:spLocks noChangeShapeType="1"/>
          </p:cNvSpPr>
          <p:nvPr/>
        </p:nvSpPr>
        <p:spPr bwMode="auto">
          <a:xfrm flipV="1">
            <a:off x="3940175" y="4881564"/>
            <a:ext cx="46038" cy="1030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83667" name="Line 19"/>
          <p:cNvSpPr>
            <a:spLocks noChangeShapeType="1"/>
          </p:cNvSpPr>
          <p:nvPr/>
        </p:nvSpPr>
        <p:spPr bwMode="auto">
          <a:xfrm flipV="1">
            <a:off x="6916738" y="4789489"/>
            <a:ext cx="0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b="1"/>
          </a:p>
        </p:txBody>
      </p: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3470275" y="5283201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h</a:t>
            </a:r>
            <a:r>
              <a:rPr lang="en-US" sz="1000" b="1" dirty="0" err="1"/>
              <a:t>L</a:t>
            </a:r>
            <a:endParaRPr lang="en-US" sz="1000" b="1" dirty="0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6975475" y="5135563"/>
            <a:ext cx="1587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h</a:t>
            </a:r>
            <a:r>
              <a:rPr lang="en-US" sz="1000" b="1" dirty="0"/>
              <a:t>L</a:t>
            </a:r>
            <a:r>
              <a:rPr lang="en-US" b="1" dirty="0"/>
              <a:t>+1 or h</a:t>
            </a:r>
            <a:r>
              <a:rPr lang="en-US" sz="1000" b="1" dirty="0"/>
              <a:t>L</a:t>
            </a:r>
            <a:r>
              <a:rPr lang="en-US" b="1" dirty="0"/>
              <a:t>-1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4073526" y="4906964"/>
            <a:ext cx="1198563" cy="1017587"/>
          </a:xfrm>
          <a:prstGeom prst="triangle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1" dirty="0"/>
              <a:t>T</a:t>
            </a:r>
            <a:r>
              <a:rPr lang="en-US" sz="1600" b="1" dirty="0"/>
              <a:t>L</a:t>
            </a:r>
            <a:endParaRPr lang="en-US" sz="2400" b="1" dirty="0"/>
          </a:p>
        </p:txBody>
      </p:sp>
      <p:sp>
        <p:nvSpPr>
          <p:cNvPr id="24" name="Isosceles Triangle 23"/>
          <p:cNvSpPr/>
          <p:nvPr/>
        </p:nvSpPr>
        <p:spPr bwMode="auto">
          <a:xfrm>
            <a:off x="5645151" y="4881563"/>
            <a:ext cx="1146175" cy="914400"/>
          </a:xfrm>
          <a:prstGeom prst="triangl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1" dirty="0"/>
              <a:t>T</a:t>
            </a:r>
            <a:r>
              <a:rPr lang="en-US" sz="1600" b="1" dirty="0"/>
              <a:t>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2494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AVL 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5" y="889001"/>
            <a:ext cx="7189370" cy="5135563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AVL trees are </a:t>
            </a:r>
            <a:r>
              <a:rPr lang="en-US" altLang="en-US" dirty="0">
                <a:solidFill>
                  <a:schemeClr val="accent2"/>
                </a:solidFill>
              </a:rPr>
              <a:t>height-balanced</a:t>
            </a:r>
            <a:r>
              <a:rPr lang="en-US" altLang="en-US" dirty="0">
                <a:solidFill>
                  <a:srgbClr val="000000"/>
                </a:solidFill>
              </a:rPr>
              <a:t> binary search trees</a:t>
            </a:r>
          </a:p>
          <a:p>
            <a:pPr marL="533400" indent="-533400">
              <a:lnSpc>
                <a:spcPct val="90000"/>
              </a:lnSpc>
            </a:pPr>
            <a:endParaRPr lang="en-US" altLang="en-US" dirty="0">
              <a:solidFill>
                <a:srgbClr val="0000FF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Balance factor </a:t>
            </a:r>
            <a:r>
              <a:rPr lang="en-US" altLang="en-US" dirty="0">
                <a:solidFill>
                  <a:srgbClr val="000000"/>
                </a:solidFill>
              </a:rPr>
              <a:t>of a node = </a:t>
            </a:r>
            <a:r>
              <a:rPr lang="en-US" altLang="en-US" dirty="0">
                <a:solidFill>
                  <a:srgbClr val="CC3300"/>
                </a:solidFill>
              </a:rPr>
              <a:t>height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chemeClr val="accent2"/>
                </a:solidFill>
              </a:rPr>
              <a:t>left subtree</a:t>
            </a:r>
            <a:r>
              <a:rPr lang="en-US" altLang="en-US" dirty="0">
                <a:solidFill>
                  <a:srgbClr val="000000"/>
                </a:solidFill>
              </a:rPr>
              <a:t>) - </a:t>
            </a:r>
            <a:r>
              <a:rPr lang="en-US" altLang="en-US" dirty="0">
                <a:solidFill>
                  <a:srgbClr val="CC3300"/>
                </a:solidFill>
              </a:rPr>
              <a:t>height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chemeClr val="accent2"/>
                </a:solidFill>
              </a:rPr>
              <a:t>right subtree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An AVL tree can only have balance factors of </a:t>
            </a:r>
            <a:r>
              <a:rPr lang="en-US" altLang="en-US" dirty="0">
                <a:solidFill>
                  <a:srgbClr val="0000FF"/>
                </a:solidFill>
              </a:rPr>
              <a:t>–1, 0, or 1 </a:t>
            </a:r>
            <a:r>
              <a:rPr lang="en-US" altLang="en-US" dirty="0">
                <a:solidFill>
                  <a:srgbClr val="000000"/>
                </a:solidFill>
              </a:rPr>
              <a:t>at </a:t>
            </a:r>
            <a:r>
              <a:rPr lang="en-US" altLang="en-US" dirty="0">
                <a:solidFill>
                  <a:srgbClr val="0000FF"/>
                </a:solidFill>
              </a:rPr>
              <a:t>every </a:t>
            </a:r>
            <a:r>
              <a:rPr lang="en-US" altLang="en-US" dirty="0">
                <a:solidFill>
                  <a:srgbClr val="000000"/>
                </a:solidFill>
              </a:rPr>
              <a:t>node</a:t>
            </a:r>
          </a:p>
          <a:p>
            <a:pPr marL="533400" indent="-53340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For every node, heights of left and right subtree differ by no more than 1</a:t>
            </a:r>
          </a:p>
        </p:txBody>
      </p:sp>
      <p:grpSp>
        <p:nvGrpSpPr>
          <p:cNvPr id="7172" name="Group 60"/>
          <p:cNvGrpSpPr>
            <a:grpSpLocks/>
          </p:cNvGrpSpPr>
          <p:nvPr/>
        </p:nvGrpSpPr>
        <p:grpSpPr bwMode="auto">
          <a:xfrm>
            <a:off x="7650164" y="1979613"/>
            <a:ext cx="2860675" cy="2654300"/>
            <a:chOff x="4095" y="1657"/>
            <a:chExt cx="1363" cy="1154"/>
          </a:xfrm>
        </p:grpSpPr>
        <p:sp>
          <p:nvSpPr>
            <p:cNvPr id="7174" name="Oval 61"/>
            <p:cNvSpPr>
              <a:spLocks noChangeArrowheads="1"/>
            </p:cNvSpPr>
            <p:nvPr/>
          </p:nvSpPr>
          <p:spPr bwMode="auto">
            <a:xfrm>
              <a:off x="4638" y="1689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175" name="Oval 62"/>
            <p:cNvSpPr>
              <a:spLocks noChangeArrowheads="1"/>
            </p:cNvSpPr>
            <p:nvPr/>
          </p:nvSpPr>
          <p:spPr bwMode="auto">
            <a:xfrm>
              <a:off x="4448" y="1978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76" name="Oval 63"/>
            <p:cNvSpPr>
              <a:spLocks noChangeArrowheads="1"/>
            </p:cNvSpPr>
            <p:nvPr/>
          </p:nvSpPr>
          <p:spPr bwMode="auto">
            <a:xfrm>
              <a:off x="4267" y="2256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77" name="Oval 64"/>
            <p:cNvSpPr>
              <a:spLocks noChangeArrowheads="1"/>
            </p:cNvSpPr>
            <p:nvPr/>
          </p:nvSpPr>
          <p:spPr bwMode="auto">
            <a:xfrm>
              <a:off x="4827" y="1977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178" name="Oval 65"/>
            <p:cNvSpPr>
              <a:spLocks noChangeArrowheads="1"/>
            </p:cNvSpPr>
            <p:nvPr/>
          </p:nvSpPr>
          <p:spPr bwMode="auto">
            <a:xfrm>
              <a:off x="5002" y="2280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179" name="Line 66"/>
            <p:cNvSpPr>
              <a:spLocks noChangeShapeType="1"/>
            </p:cNvSpPr>
            <p:nvPr/>
          </p:nvSpPr>
          <p:spPr bwMode="auto">
            <a:xfrm flipH="1">
              <a:off x="4593" y="1856"/>
              <a:ext cx="83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180" name="Line 67"/>
            <p:cNvSpPr>
              <a:spLocks noChangeShapeType="1"/>
            </p:cNvSpPr>
            <p:nvPr/>
          </p:nvSpPr>
          <p:spPr bwMode="auto">
            <a:xfrm>
              <a:off x="4767" y="1856"/>
              <a:ext cx="84" cy="1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181" name="Line 68"/>
            <p:cNvSpPr>
              <a:spLocks noChangeShapeType="1"/>
            </p:cNvSpPr>
            <p:nvPr/>
          </p:nvSpPr>
          <p:spPr bwMode="auto">
            <a:xfrm>
              <a:off x="4964" y="2151"/>
              <a:ext cx="85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182" name="Line 69"/>
            <p:cNvSpPr>
              <a:spLocks noChangeShapeType="1"/>
            </p:cNvSpPr>
            <p:nvPr/>
          </p:nvSpPr>
          <p:spPr bwMode="auto">
            <a:xfrm flipH="1">
              <a:off x="4396" y="2136"/>
              <a:ext cx="83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183" name="Text Box 70"/>
            <p:cNvSpPr txBox="1">
              <a:spLocks noChangeArrowheads="1"/>
            </p:cNvSpPr>
            <p:nvPr/>
          </p:nvSpPr>
          <p:spPr bwMode="auto">
            <a:xfrm>
              <a:off x="5194" y="2279"/>
              <a:ext cx="13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84" name="Text Box 71"/>
            <p:cNvSpPr txBox="1">
              <a:spLocks noChangeArrowheads="1"/>
            </p:cNvSpPr>
            <p:nvPr/>
          </p:nvSpPr>
          <p:spPr bwMode="auto">
            <a:xfrm>
              <a:off x="4989" y="1938"/>
              <a:ext cx="1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185" name="Text Box 72"/>
            <p:cNvSpPr txBox="1">
              <a:spLocks noChangeArrowheads="1"/>
            </p:cNvSpPr>
            <p:nvPr/>
          </p:nvSpPr>
          <p:spPr bwMode="auto">
            <a:xfrm>
              <a:off x="4807" y="1657"/>
              <a:ext cx="13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86" name="Text Box 73"/>
            <p:cNvSpPr txBox="1">
              <a:spLocks noChangeArrowheads="1"/>
            </p:cNvSpPr>
            <p:nvPr/>
          </p:nvSpPr>
          <p:spPr bwMode="auto">
            <a:xfrm>
              <a:off x="4095" y="2248"/>
              <a:ext cx="13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87" name="Text Box 74"/>
            <p:cNvSpPr txBox="1">
              <a:spLocks noChangeArrowheads="1"/>
            </p:cNvSpPr>
            <p:nvPr/>
          </p:nvSpPr>
          <p:spPr bwMode="auto">
            <a:xfrm>
              <a:off x="4285" y="1945"/>
              <a:ext cx="13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88" name="Text Box 75"/>
            <p:cNvSpPr txBox="1">
              <a:spLocks noChangeArrowheads="1"/>
            </p:cNvSpPr>
            <p:nvPr/>
          </p:nvSpPr>
          <p:spPr bwMode="auto">
            <a:xfrm>
              <a:off x="4117" y="2558"/>
              <a:ext cx="134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Red numbers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are Balance Factors</a:t>
              </a:r>
            </a:p>
          </p:txBody>
        </p:sp>
      </p:grpSp>
      <p:sp>
        <p:nvSpPr>
          <p:cNvPr id="7173" name="Text Box 76"/>
          <p:cNvSpPr txBox="1">
            <a:spLocks noChangeArrowheads="1"/>
          </p:cNvSpPr>
          <p:nvPr/>
        </p:nvSpPr>
        <p:spPr bwMode="auto">
          <a:xfrm>
            <a:off x="8386763" y="1393825"/>
            <a:ext cx="1463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An AVL Tree</a:t>
            </a:r>
          </a:p>
        </p:txBody>
      </p:sp>
    </p:spTree>
    <p:extLst>
      <p:ext uri="{BB962C8B-B14F-4D97-AF65-F5344CB8AC3E}">
        <p14:creationId xmlns:p14="http://schemas.microsoft.com/office/powerpoint/2010/main" val="93019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291" y="141288"/>
            <a:ext cx="10429335" cy="698500"/>
          </a:xfrm>
        </p:spPr>
        <p:txBody>
          <a:bodyPr/>
          <a:lstStyle/>
          <a:p>
            <a:r>
              <a:rPr lang="en-US" altLang="en-US" sz="3600" dirty="0"/>
              <a:t>AVL Trees: Examples and Non-Examples</a:t>
            </a:r>
          </a:p>
        </p:txBody>
      </p:sp>
      <p:sp>
        <p:nvSpPr>
          <p:cNvPr id="8195" name="Oval 5"/>
          <p:cNvSpPr>
            <a:spLocks noChangeArrowheads="1"/>
          </p:cNvSpPr>
          <p:nvPr/>
        </p:nvSpPr>
        <p:spPr bwMode="auto">
          <a:xfrm>
            <a:off x="2921001" y="1076325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96" name="Oval 6"/>
          <p:cNvSpPr>
            <a:spLocks noChangeArrowheads="1"/>
          </p:cNvSpPr>
          <p:nvPr/>
        </p:nvSpPr>
        <p:spPr bwMode="auto">
          <a:xfrm>
            <a:off x="2576513" y="1612900"/>
            <a:ext cx="315912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97" name="Oval 7"/>
          <p:cNvSpPr>
            <a:spLocks noChangeArrowheads="1"/>
          </p:cNvSpPr>
          <p:nvPr/>
        </p:nvSpPr>
        <p:spPr bwMode="auto">
          <a:xfrm>
            <a:off x="2247901" y="2130425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198" name="Oval 8"/>
          <p:cNvSpPr>
            <a:spLocks noChangeArrowheads="1"/>
          </p:cNvSpPr>
          <p:nvPr/>
        </p:nvSpPr>
        <p:spPr bwMode="auto">
          <a:xfrm>
            <a:off x="3263901" y="1611314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3581401" y="2174875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 flipH="1">
            <a:off x="2840038" y="1385888"/>
            <a:ext cx="150812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3155950" y="1385889"/>
            <a:ext cx="152400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3513139" y="1935164"/>
            <a:ext cx="153987" cy="255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H="1">
            <a:off x="2481263" y="1908176"/>
            <a:ext cx="150812" cy="239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3930650" y="21732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3559175" y="1538288"/>
            <a:ext cx="356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3227388" y="1016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1935163" y="21161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2279650" y="15525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3924300" y="5892800"/>
            <a:ext cx="4324350" cy="3365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Red/</a:t>
            </a:r>
            <a:r>
              <a:rPr lang="en-US" alt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Blue</a:t>
            </a: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 numbers are Balance Factors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2346325" y="2536825"/>
            <a:ext cx="1463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An AVL Tree</a:t>
            </a:r>
          </a:p>
        </p:txBody>
      </p:sp>
      <p:sp>
        <p:nvSpPr>
          <p:cNvPr id="8211" name="Oval 23"/>
          <p:cNvSpPr>
            <a:spLocks noChangeArrowheads="1"/>
          </p:cNvSpPr>
          <p:nvPr/>
        </p:nvSpPr>
        <p:spPr bwMode="auto">
          <a:xfrm>
            <a:off x="5688013" y="1101725"/>
            <a:ext cx="315912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12" name="Oval 24"/>
          <p:cNvSpPr>
            <a:spLocks noChangeArrowheads="1"/>
          </p:cNvSpPr>
          <p:nvPr/>
        </p:nvSpPr>
        <p:spPr bwMode="auto">
          <a:xfrm>
            <a:off x="5343526" y="1638300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3" name="Oval 25"/>
          <p:cNvSpPr>
            <a:spLocks noChangeArrowheads="1"/>
          </p:cNvSpPr>
          <p:nvPr/>
        </p:nvSpPr>
        <p:spPr bwMode="auto">
          <a:xfrm>
            <a:off x="5014913" y="2155825"/>
            <a:ext cx="315912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4" name="Oval 26"/>
          <p:cNvSpPr>
            <a:spLocks noChangeArrowheads="1"/>
          </p:cNvSpPr>
          <p:nvPr/>
        </p:nvSpPr>
        <p:spPr bwMode="auto">
          <a:xfrm>
            <a:off x="6030913" y="1636714"/>
            <a:ext cx="31591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15" name="Line 28"/>
          <p:cNvSpPr>
            <a:spLocks noChangeShapeType="1"/>
          </p:cNvSpPr>
          <p:nvPr/>
        </p:nvSpPr>
        <p:spPr bwMode="auto">
          <a:xfrm flipH="1">
            <a:off x="5607051" y="1411288"/>
            <a:ext cx="150813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16" name="Line 29"/>
          <p:cNvSpPr>
            <a:spLocks noChangeShapeType="1"/>
          </p:cNvSpPr>
          <p:nvPr/>
        </p:nvSpPr>
        <p:spPr bwMode="auto">
          <a:xfrm>
            <a:off x="5922963" y="1411289"/>
            <a:ext cx="152400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17" name="Line 31"/>
          <p:cNvSpPr>
            <a:spLocks noChangeShapeType="1"/>
          </p:cNvSpPr>
          <p:nvPr/>
        </p:nvSpPr>
        <p:spPr bwMode="auto">
          <a:xfrm flipH="1">
            <a:off x="5248276" y="1933576"/>
            <a:ext cx="150813" cy="239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18" name="Text Box 33"/>
          <p:cNvSpPr txBox="1">
            <a:spLocks noChangeArrowheads="1"/>
          </p:cNvSpPr>
          <p:nvPr/>
        </p:nvSpPr>
        <p:spPr bwMode="auto">
          <a:xfrm>
            <a:off x="6326188" y="15636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19" name="Text Box 34"/>
          <p:cNvSpPr txBox="1">
            <a:spLocks noChangeArrowheads="1"/>
          </p:cNvSpPr>
          <p:nvPr/>
        </p:nvSpPr>
        <p:spPr bwMode="auto">
          <a:xfrm>
            <a:off x="5994400" y="1041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20" name="Text Box 35"/>
          <p:cNvSpPr txBox="1">
            <a:spLocks noChangeArrowheads="1"/>
          </p:cNvSpPr>
          <p:nvPr/>
        </p:nvSpPr>
        <p:spPr bwMode="auto">
          <a:xfrm>
            <a:off x="4702175" y="21415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21" name="Text Box 36"/>
          <p:cNvSpPr txBox="1">
            <a:spLocks noChangeArrowheads="1"/>
          </p:cNvSpPr>
          <p:nvPr/>
        </p:nvSpPr>
        <p:spPr bwMode="auto">
          <a:xfrm>
            <a:off x="5046663" y="15779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22" name="Text Box 37"/>
          <p:cNvSpPr txBox="1">
            <a:spLocks noChangeArrowheads="1"/>
          </p:cNvSpPr>
          <p:nvPr/>
        </p:nvSpPr>
        <p:spPr bwMode="auto">
          <a:xfrm>
            <a:off x="5113338" y="2562225"/>
            <a:ext cx="1463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An AVL Tree</a:t>
            </a:r>
          </a:p>
        </p:txBody>
      </p:sp>
      <p:sp>
        <p:nvSpPr>
          <p:cNvPr id="8223" name="Oval 38"/>
          <p:cNvSpPr>
            <a:spLocks noChangeArrowheads="1"/>
          </p:cNvSpPr>
          <p:nvPr/>
        </p:nvSpPr>
        <p:spPr bwMode="auto">
          <a:xfrm>
            <a:off x="5584826" y="2179639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24" name="Line 39"/>
          <p:cNvSpPr>
            <a:spLocks noChangeShapeType="1"/>
          </p:cNvSpPr>
          <p:nvPr/>
        </p:nvSpPr>
        <p:spPr bwMode="auto">
          <a:xfrm>
            <a:off x="5573713" y="1965325"/>
            <a:ext cx="152400" cy="24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25" name="Oval 40"/>
          <p:cNvSpPr>
            <a:spLocks noChangeArrowheads="1"/>
          </p:cNvSpPr>
          <p:nvPr/>
        </p:nvSpPr>
        <p:spPr bwMode="auto">
          <a:xfrm>
            <a:off x="8383588" y="1041400"/>
            <a:ext cx="315912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26" name="Oval 41"/>
          <p:cNvSpPr>
            <a:spLocks noChangeArrowheads="1"/>
          </p:cNvSpPr>
          <p:nvPr/>
        </p:nvSpPr>
        <p:spPr bwMode="auto">
          <a:xfrm>
            <a:off x="8039101" y="1577975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27" name="Oval 42"/>
          <p:cNvSpPr>
            <a:spLocks noChangeArrowheads="1"/>
          </p:cNvSpPr>
          <p:nvPr/>
        </p:nvSpPr>
        <p:spPr bwMode="auto">
          <a:xfrm>
            <a:off x="7710488" y="2095500"/>
            <a:ext cx="315912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28" name="Oval 43"/>
          <p:cNvSpPr>
            <a:spLocks noChangeArrowheads="1"/>
          </p:cNvSpPr>
          <p:nvPr/>
        </p:nvSpPr>
        <p:spPr bwMode="auto">
          <a:xfrm>
            <a:off x="8834438" y="1563689"/>
            <a:ext cx="31591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29" name="Line 44"/>
          <p:cNvSpPr>
            <a:spLocks noChangeShapeType="1"/>
          </p:cNvSpPr>
          <p:nvPr/>
        </p:nvSpPr>
        <p:spPr bwMode="auto">
          <a:xfrm flipH="1">
            <a:off x="8302626" y="1350963"/>
            <a:ext cx="150813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30" name="Line 45"/>
          <p:cNvSpPr>
            <a:spLocks noChangeShapeType="1"/>
          </p:cNvSpPr>
          <p:nvPr/>
        </p:nvSpPr>
        <p:spPr bwMode="auto">
          <a:xfrm>
            <a:off x="8618539" y="1350963"/>
            <a:ext cx="333375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31" name="Line 46"/>
          <p:cNvSpPr>
            <a:spLocks noChangeShapeType="1"/>
          </p:cNvSpPr>
          <p:nvPr/>
        </p:nvSpPr>
        <p:spPr bwMode="auto">
          <a:xfrm flipH="1">
            <a:off x="7943851" y="1873251"/>
            <a:ext cx="150813" cy="239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32" name="Text Box 47"/>
          <p:cNvSpPr txBox="1">
            <a:spLocks noChangeArrowheads="1"/>
          </p:cNvSpPr>
          <p:nvPr/>
        </p:nvSpPr>
        <p:spPr bwMode="auto">
          <a:xfrm>
            <a:off x="9153525" y="15398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33" name="Text Box 48"/>
          <p:cNvSpPr txBox="1">
            <a:spLocks noChangeArrowheads="1"/>
          </p:cNvSpPr>
          <p:nvPr/>
        </p:nvSpPr>
        <p:spPr bwMode="auto">
          <a:xfrm>
            <a:off x="8689975" y="981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34" name="Text Box 49"/>
          <p:cNvSpPr txBox="1">
            <a:spLocks noChangeArrowheads="1"/>
          </p:cNvSpPr>
          <p:nvPr/>
        </p:nvSpPr>
        <p:spPr bwMode="auto">
          <a:xfrm>
            <a:off x="7397750" y="20812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35" name="Text Box 50"/>
          <p:cNvSpPr txBox="1">
            <a:spLocks noChangeArrowheads="1"/>
          </p:cNvSpPr>
          <p:nvPr/>
        </p:nvSpPr>
        <p:spPr bwMode="auto">
          <a:xfrm>
            <a:off x="7742238" y="1517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36" name="Text Box 51"/>
          <p:cNvSpPr txBox="1">
            <a:spLocks noChangeArrowheads="1"/>
          </p:cNvSpPr>
          <p:nvPr/>
        </p:nvSpPr>
        <p:spPr bwMode="auto">
          <a:xfrm>
            <a:off x="7808913" y="2501900"/>
            <a:ext cx="1463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An AVL Tree</a:t>
            </a:r>
          </a:p>
        </p:txBody>
      </p:sp>
      <p:sp>
        <p:nvSpPr>
          <p:cNvPr id="8237" name="Oval 52"/>
          <p:cNvSpPr>
            <a:spLocks noChangeArrowheads="1"/>
          </p:cNvSpPr>
          <p:nvPr/>
        </p:nvSpPr>
        <p:spPr bwMode="auto">
          <a:xfrm>
            <a:off x="8280401" y="2119314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38" name="Line 53"/>
          <p:cNvSpPr>
            <a:spLocks noChangeShapeType="1"/>
          </p:cNvSpPr>
          <p:nvPr/>
        </p:nvSpPr>
        <p:spPr bwMode="auto">
          <a:xfrm>
            <a:off x="8269288" y="1905000"/>
            <a:ext cx="152400" cy="24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39" name="Oval 54"/>
          <p:cNvSpPr>
            <a:spLocks noChangeArrowheads="1"/>
          </p:cNvSpPr>
          <p:nvPr/>
        </p:nvSpPr>
        <p:spPr bwMode="auto">
          <a:xfrm>
            <a:off x="8715376" y="2106614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40" name="Line 55"/>
          <p:cNvSpPr>
            <a:spLocks noChangeShapeType="1"/>
          </p:cNvSpPr>
          <p:nvPr/>
        </p:nvSpPr>
        <p:spPr bwMode="auto">
          <a:xfrm flipH="1">
            <a:off x="8880476" y="1905000"/>
            <a:ext cx="79375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41" name="Text Box 56"/>
          <p:cNvSpPr txBox="1">
            <a:spLocks noChangeArrowheads="1"/>
          </p:cNvSpPr>
          <p:nvPr/>
        </p:nvSpPr>
        <p:spPr bwMode="auto">
          <a:xfrm>
            <a:off x="9032875" y="2093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42" name="Oval 57"/>
          <p:cNvSpPr>
            <a:spLocks noChangeArrowheads="1"/>
          </p:cNvSpPr>
          <p:nvPr/>
        </p:nvSpPr>
        <p:spPr bwMode="auto">
          <a:xfrm>
            <a:off x="2884488" y="3482975"/>
            <a:ext cx="315912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43" name="Oval 58"/>
          <p:cNvSpPr>
            <a:spLocks noChangeArrowheads="1"/>
          </p:cNvSpPr>
          <p:nvPr/>
        </p:nvSpPr>
        <p:spPr bwMode="auto">
          <a:xfrm>
            <a:off x="2540001" y="4019550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44" name="Oval 59"/>
          <p:cNvSpPr>
            <a:spLocks noChangeArrowheads="1"/>
          </p:cNvSpPr>
          <p:nvPr/>
        </p:nvSpPr>
        <p:spPr bwMode="auto">
          <a:xfrm>
            <a:off x="2211388" y="4537075"/>
            <a:ext cx="315912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45" name="Oval 60"/>
          <p:cNvSpPr>
            <a:spLocks noChangeArrowheads="1"/>
          </p:cNvSpPr>
          <p:nvPr/>
        </p:nvSpPr>
        <p:spPr bwMode="auto">
          <a:xfrm>
            <a:off x="3154363" y="4017964"/>
            <a:ext cx="31591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46" name="Line 61"/>
          <p:cNvSpPr>
            <a:spLocks noChangeShapeType="1"/>
          </p:cNvSpPr>
          <p:nvPr/>
        </p:nvSpPr>
        <p:spPr bwMode="auto">
          <a:xfrm flipH="1">
            <a:off x="2803526" y="3792538"/>
            <a:ext cx="150813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47" name="Line 62"/>
          <p:cNvSpPr>
            <a:spLocks noChangeShapeType="1"/>
          </p:cNvSpPr>
          <p:nvPr/>
        </p:nvSpPr>
        <p:spPr bwMode="auto">
          <a:xfrm>
            <a:off x="3119438" y="3792538"/>
            <a:ext cx="150812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48" name="Line 63"/>
          <p:cNvSpPr>
            <a:spLocks noChangeShapeType="1"/>
          </p:cNvSpPr>
          <p:nvPr/>
        </p:nvSpPr>
        <p:spPr bwMode="auto">
          <a:xfrm flipH="1">
            <a:off x="2444751" y="4314826"/>
            <a:ext cx="150813" cy="239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49" name="Text Box 64"/>
          <p:cNvSpPr txBox="1">
            <a:spLocks noChangeArrowheads="1"/>
          </p:cNvSpPr>
          <p:nvPr/>
        </p:nvSpPr>
        <p:spPr bwMode="auto">
          <a:xfrm>
            <a:off x="3462338" y="4017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50" name="Text Box 65"/>
          <p:cNvSpPr txBox="1">
            <a:spLocks noChangeArrowheads="1"/>
          </p:cNvSpPr>
          <p:nvPr/>
        </p:nvSpPr>
        <p:spPr bwMode="auto">
          <a:xfrm>
            <a:off x="3190876" y="34226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8251" name="Text Box 66"/>
          <p:cNvSpPr txBox="1">
            <a:spLocks noChangeArrowheads="1"/>
          </p:cNvSpPr>
          <p:nvPr/>
        </p:nvSpPr>
        <p:spPr bwMode="auto">
          <a:xfrm>
            <a:off x="1898650" y="4522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52" name="Text Box 67"/>
          <p:cNvSpPr txBox="1">
            <a:spLocks noChangeArrowheads="1"/>
          </p:cNvSpPr>
          <p:nvPr/>
        </p:nvSpPr>
        <p:spPr bwMode="auto">
          <a:xfrm>
            <a:off x="2243138" y="39592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53" name="Text Box 68"/>
          <p:cNvSpPr txBox="1">
            <a:spLocks noChangeArrowheads="1"/>
          </p:cNvSpPr>
          <p:nvPr/>
        </p:nvSpPr>
        <p:spPr bwMode="auto">
          <a:xfrm>
            <a:off x="2152650" y="5400675"/>
            <a:ext cx="1610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Non-AVL Tree</a:t>
            </a:r>
          </a:p>
        </p:txBody>
      </p:sp>
      <p:sp>
        <p:nvSpPr>
          <p:cNvPr id="8254" name="Oval 71"/>
          <p:cNvSpPr>
            <a:spLocks noChangeArrowheads="1"/>
          </p:cNvSpPr>
          <p:nvPr/>
        </p:nvSpPr>
        <p:spPr bwMode="auto">
          <a:xfrm>
            <a:off x="2987676" y="4524375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55" name="Line 72"/>
          <p:cNvSpPr>
            <a:spLocks noChangeShapeType="1"/>
          </p:cNvSpPr>
          <p:nvPr/>
        </p:nvSpPr>
        <p:spPr bwMode="auto">
          <a:xfrm flipH="1">
            <a:off x="3152776" y="4322763"/>
            <a:ext cx="79375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56" name="Text Box 73"/>
          <p:cNvSpPr txBox="1">
            <a:spLocks noChangeArrowheads="1"/>
          </p:cNvSpPr>
          <p:nvPr/>
        </p:nvSpPr>
        <p:spPr bwMode="auto">
          <a:xfrm>
            <a:off x="3305176" y="45116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8257" name="Oval 74"/>
          <p:cNvSpPr>
            <a:spLocks noChangeArrowheads="1"/>
          </p:cNvSpPr>
          <p:nvPr/>
        </p:nvSpPr>
        <p:spPr bwMode="auto">
          <a:xfrm>
            <a:off x="3349626" y="4957764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58" name="Line 75"/>
          <p:cNvSpPr>
            <a:spLocks noChangeShapeType="1"/>
          </p:cNvSpPr>
          <p:nvPr/>
        </p:nvSpPr>
        <p:spPr bwMode="auto">
          <a:xfrm>
            <a:off x="3240088" y="4827588"/>
            <a:ext cx="150812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59" name="Text Box 76"/>
          <p:cNvSpPr txBox="1">
            <a:spLocks noChangeArrowheads="1"/>
          </p:cNvSpPr>
          <p:nvPr/>
        </p:nvSpPr>
        <p:spPr bwMode="auto">
          <a:xfrm>
            <a:off x="3703638" y="49561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60" name="Oval 77"/>
          <p:cNvSpPr>
            <a:spLocks noChangeArrowheads="1"/>
          </p:cNvSpPr>
          <p:nvPr/>
        </p:nvSpPr>
        <p:spPr bwMode="auto">
          <a:xfrm>
            <a:off x="8683626" y="3436939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61" name="Oval 78"/>
          <p:cNvSpPr>
            <a:spLocks noChangeArrowheads="1"/>
          </p:cNvSpPr>
          <p:nvPr/>
        </p:nvSpPr>
        <p:spPr bwMode="auto">
          <a:xfrm>
            <a:off x="8339138" y="3973514"/>
            <a:ext cx="31591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62" name="Oval 79"/>
          <p:cNvSpPr>
            <a:spLocks noChangeArrowheads="1"/>
          </p:cNvSpPr>
          <p:nvPr/>
        </p:nvSpPr>
        <p:spPr bwMode="auto">
          <a:xfrm>
            <a:off x="8010526" y="4491039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63" name="Oval 80"/>
          <p:cNvSpPr>
            <a:spLocks noChangeArrowheads="1"/>
          </p:cNvSpPr>
          <p:nvPr/>
        </p:nvSpPr>
        <p:spPr bwMode="auto">
          <a:xfrm>
            <a:off x="8953501" y="3971925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64" name="Line 81"/>
          <p:cNvSpPr>
            <a:spLocks noChangeShapeType="1"/>
          </p:cNvSpPr>
          <p:nvPr/>
        </p:nvSpPr>
        <p:spPr bwMode="auto">
          <a:xfrm flipH="1">
            <a:off x="8602663" y="3746500"/>
            <a:ext cx="150812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65" name="Line 82"/>
          <p:cNvSpPr>
            <a:spLocks noChangeShapeType="1"/>
          </p:cNvSpPr>
          <p:nvPr/>
        </p:nvSpPr>
        <p:spPr bwMode="auto">
          <a:xfrm>
            <a:off x="8918576" y="3746500"/>
            <a:ext cx="150813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66" name="Line 83"/>
          <p:cNvSpPr>
            <a:spLocks noChangeShapeType="1"/>
          </p:cNvSpPr>
          <p:nvPr/>
        </p:nvSpPr>
        <p:spPr bwMode="auto">
          <a:xfrm flipH="1">
            <a:off x="7907338" y="4749801"/>
            <a:ext cx="150812" cy="239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67" name="Text Box 84"/>
          <p:cNvSpPr txBox="1">
            <a:spLocks noChangeArrowheads="1"/>
          </p:cNvSpPr>
          <p:nvPr/>
        </p:nvSpPr>
        <p:spPr bwMode="auto">
          <a:xfrm>
            <a:off x="9261476" y="397192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8268" name="Text Box 85"/>
          <p:cNvSpPr txBox="1">
            <a:spLocks noChangeArrowheads="1"/>
          </p:cNvSpPr>
          <p:nvPr/>
        </p:nvSpPr>
        <p:spPr bwMode="auto">
          <a:xfrm>
            <a:off x="8990013" y="33766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69" name="Text Box 86"/>
          <p:cNvSpPr txBox="1">
            <a:spLocks noChangeArrowheads="1"/>
          </p:cNvSpPr>
          <p:nvPr/>
        </p:nvSpPr>
        <p:spPr bwMode="auto">
          <a:xfrm>
            <a:off x="7697788" y="44767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70" name="Text Box 87"/>
          <p:cNvSpPr txBox="1">
            <a:spLocks noChangeArrowheads="1"/>
          </p:cNvSpPr>
          <p:nvPr/>
        </p:nvSpPr>
        <p:spPr bwMode="auto">
          <a:xfrm>
            <a:off x="8042275" y="39131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71" name="Text Box 88"/>
          <p:cNvSpPr txBox="1">
            <a:spLocks noChangeArrowheads="1"/>
          </p:cNvSpPr>
          <p:nvPr/>
        </p:nvSpPr>
        <p:spPr bwMode="auto">
          <a:xfrm>
            <a:off x="7951788" y="5354638"/>
            <a:ext cx="1610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Non-AVL Tree</a:t>
            </a:r>
          </a:p>
        </p:txBody>
      </p:sp>
      <p:sp>
        <p:nvSpPr>
          <p:cNvPr id="8272" name="Oval 89"/>
          <p:cNvSpPr>
            <a:spLocks noChangeArrowheads="1"/>
          </p:cNvSpPr>
          <p:nvPr/>
        </p:nvSpPr>
        <p:spPr bwMode="auto">
          <a:xfrm>
            <a:off x="9231313" y="4478339"/>
            <a:ext cx="31591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73" name="Oval 92"/>
          <p:cNvSpPr>
            <a:spLocks noChangeArrowheads="1"/>
          </p:cNvSpPr>
          <p:nvPr/>
        </p:nvSpPr>
        <p:spPr bwMode="auto">
          <a:xfrm>
            <a:off x="9521826" y="4959350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74" name="Text Box 94"/>
          <p:cNvSpPr txBox="1">
            <a:spLocks noChangeArrowheads="1"/>
          </p:cNvSpPr>
          <p:nvPr/>
        </p:nvSpPr>
        <p:spPr bwMode="auto">
          <a:xfrm>
            <a:off x="9839325" y="4946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75" name="Oval 95"/>
          <p:cNvSpPr>
            <a:spLocks noChangeArrowheads="1"/>
          </p:cNvSpPr>
          <p:nvPr/>
        </p:nvSpPr>
        <p:spPr bwMode="auto">
          <a:xfrm>
            <a:off x="7686676" y="4913314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76" name="Line 96"/>
          <p:cNvSpPr>
            <a:spLocks noChangeShapeType="1"/>
          </p:cNvSpPr>
          <p:nvPr/>
        </p:nvSpPr>
        <p:spPr bwMode="auto">
          <a:xfrm flipH="1">
            <a:off x="8256588" y="4268788"/>
            <a:ext cx="150812" cy="239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77" name="Text Box 97"/>
          <p:cNvSpPr txBox="1">
            <a:spLocks noChangeArrowheads="1"/>
          </p:cNvSpPr>
          <p:nvPr/>
        </p:nvSpPr>
        <p:spPr bwMode="auto">
          <a:xfrm>
            <a:off x="7373938" y="48847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78" name="Line 98"/>
          <p:cNvSpPr>
            <a:spLocks noChangeShapeType="1"/>
          </p:cNvSpPr>
          <p:nvPr/>
        </p:nvSpPr>
        <p:spPr bwMode="auto">
          <a:xfrm>
            <a:off x="9170988" y="4300538"/>
            <a:ext cx="150812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79" name="Line 99"/>
          <p:cNvSpPr>
            <a:spLocks noChangeShapeType="1"/>
          </p:cNvSpPr>
          <p:nvPr/>
        </p:nvSpPr>
        <p:spPr bwMode="auto">
          <a:xfrm>
            <a:off x="9471026" y="4768850"/>
            <a:ext cx="150813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80" name="Text Box 100"/>
          <p:cNvSpPr txBox="1">
            <a:spLocks noChangeArrowheads="1"/>
          </p:cNvSpPr>
          <p:nvPr/>
        </p:nvSpPr>
        <p:spPr bwMode="auto">
          <a:xfrm>
            <a:off x="9561513" y="4465638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8281" name="Oval 101"/>
          <p:cNvSpPr>
            <a:spLocks noChangeArrowheads="1"/>
          </p:cNvSpPr>
          <p:nvPr/>
        </p:nvSpPr>
        <p:spPr bwMode="auto">
          <a:xfrm>
            <a:off x="5724526" y="3494089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82" name="Oval 102"/>
          <p:cNvSpPr>
            <a:spLocks noChangeArrowheads="1"/>
          </p:cNvSpPr>
          <p:nvPr/>
        </p:nvSpPr>
        <p:spPr bwMode="auto">
          <a:xfrm>
            <a:off x="5380038" y="4030664"/>
            <a:ext cx="31591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83" name="Oval 103"/>
          <p:cNvSpPr>
            <a:spLocks noChangeArrowheads="1"/>
          </p:cNvSpPr>
          <p:nvPr/>
        </p:nvSpPr>
        <p:spPr bwMode="auto">
          <a:xfrm>
            <a:off x="5051426" y="4548189"/>
            <a:ext cx="315913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84" name="Oval 104"/>
          <p:cNvSpPr>
            <a:spLocks noChangeArrowheads="1"/>
          </p:cNvSpPr>
          <p:nvPr/>
        </p:nvSpPr>
        <p:spPr bwMode="auto">
          <a:xfrm>
            <a:off x="5994401" y="4029075"/>
            <a:ext cx="315913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285" name="Line 105"/>
          <p:cNvSpPr>
            <a:spLocks noChangeShapeType="1"/>
          </p:cNvSpPr>
          <p:nvPr/>
        </p:nvSpPr>
        <p:spPr bwMode="auto">
          <a:xfrm flipH="1">
            <a:off x="5643563" y="3803650"/>
            <a:ext cx="150812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86" name="Line 106"/>
          <p:cNvSpPr>
            <a:spLocks noChangeShapeType="1"/>
          </p:cNvSpPr>
          <p:nvPr/>
        </p:nvSpPr>
        <p:spPr bwMode="auto">
          <a:xfrm>
            <a:off x="5959476" y="3803650"/>
            <a:ext cx="150813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87" name="Line 107"/>
          <p:cNvSpPr>
            <a:spLocks noChangeShapeType="1"/>
          </p:cNvSpPr>
          <p:nvPr/>
        </p:nvSpPr>
        <p:spPr bwMode="auto">
          <a:xfrm flipH="1">
            <a:off x="5284788" y="4325938"/>
            <a:ext cx="150812" cy="239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88" name="Text Box 108"/>
          <p:cNvSpPr txBox="1">
            <a:spLocks noChangeArrowheads="1"/>
          </p:cNvSpPr>
          <p:nvPr/>
        </p:nvSpPr>
        <p:spPr bwMode="auto">
          <a:xfrm>
            <a:off x="6302375" y="4029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89" name="Text Box 109"/>
          <p:cNvSpPr txBox="1">
            <a:spLocks noChangeArrowheads="1"/>
          </p:cNvSpPr>
          <p:nvPr/>
        </p:nvSpPr>
        <p:spPr bwMode="auto">
          <a:xfrm>
            <a:off x="6030913" y="3433763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8290" name="Text Box 110"/>
          <p:cNvSpPr txBox="1">
            <a:spLocks noChangeArrowheads="1"/>
          </p:cNvSpPr>
          <p:nvPr/>
        </p:nvSpPr>
        <p:spPr bwMode="auto">
          <a:xfrm>
            <a:off x="4738688" y="45339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1" name="Text Box 111"/>
          <p:cNvSpPr txBox="1">
            <a:spLocks noChangeArrowheads="1"/>
          </p:cNvSpPr>
          <p:nvPr/>
        </p:nvSpPr>
        <p:spPr bwMode="auto">
          <a:xfrm>
            <a:off x="5083175" y="39703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2" name="Text Box 112"/>
          <p:cNvSpPr txBox="1">
            <a:spLocks noChangeArrowheads="1"/>
          </p:cNvSpPr>
          <p:nvPr/>
        </p:nvSpPr>
        <p:spPr bwMode="auto">
          <a:xfrm>
            <a:off x="4992688" y="5411788"/>
            <a:ext cx="1610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Non-AVL Tree</a:t>
            </a:r>
          </a:p>
        </p:txBody>
      </p:sp>
      <p:sp>
        <p:nvSpPr>
          <p:cNvPr id="8293" name="Oval 113"/>
          <p:cNvSpPr>
            <a:spLocks noChangeArrowheads="1"/>
          </p:cNvSpPr>
          <p:nvPr/>
        </p:nvSpPr>
        <p:spPr bwMode="auto">
          <a:xfrm>
            <a:off x="5827713" y="4535489"/>
            <a:ext cx="31591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94" name="Line 114"/>
          <p:cNvSpPr>
            <a:spLocks noChangeShapeType="1"/>
          </p:cNvSpPr>
          <p:nvPr/>
        </p:nvSpPr>
        <p:spPr bwMode="auto">
          <a:xfrm flipH="1">
            <a:off x="5992814" y="4333875"/>
            <a:ext cx="79375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95" name="Text Box 115"/>
          <p:cNvSpPr txBox="1">
            <a:spLocks noChangeArrowheads="1"/>
          </p:cNvSpPr>
          <p:nvPr/>
        </p:nvSpPr>
        <p:spPr bwMode="auto">
          <a:xfrm>
            <a:off x="6145213" y="4522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6" name="Oval 116"/>
          <p:cNvSpPr>
            <a:spLocks noChangeArrowheads="1"/>
          </p:cNvSpPr>
          <p:nvPr/>
        </p:nvSpPr>
        <p:spPr bwMode="auto">
          <a:xfrm>
            <a:off x="6189663" y="4968875"/>
            <a:ext cx="315912" cy="325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97" name="Line 117"/>
          <p:cNvSpPr>
            <a:spLocks noChangeShapeType="1"/>
          </p:cNvSpPr>
          <p:nvPr/>
        </p:nvSpPr>
        <p:spPr bwMode="auto">
          <a:xfrm>
            <a:off x="6080126" y="4838700"/>
            <a:ext cx="150813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98" name="Text Box 118"/>
          <p:cNvSpPr txBox="1">
            <a:spLocks noChangeArrowheads="1"/>
          </p:cNvSpPr>
          <p:nvPr/>
        </p:nvSpPr>
        <p:spPr bwMode="auto">
          <a:xfrm>
            <a:off x="6483350" y="49926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9" name="Oval 119"/>
          <p:cNvSpPr>
            <a:spLocks noChangeArrowheads="1"/>
          </p:cNvSpPr>
          <p:nvPr/>
        </p:nvSpPr>
        <p:spPr bwMode="auto">
          <a:xfrm>
            <a:off x="5564188" y="4979989"/>
            <a:ext cx="31591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300" name="Line 120"/>
          <p:cNvSpPr>
            <a:spLocks noChangeShapeType="1"/>
          </p:cNvSpPr>
          <p:nvPr/>
        </p:nvSpPr>
        <p:spPr bwMode="auto">
          <a:xfrm flipH="1">
            <a:off x="5788026" y="4827589"/>
            <a:ext cx="79375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301" name="Text Box 121"/>
          <p:cNvSpPr txBox="1">
            <a:spLocks noChangeArrowheads="1"/>
          </p:cNvSpPr>
          <p:nvPr/>
        </p:nvSpPr>
        <p:spPr bwMode="auto">
          <a:xfrm>
            <a:off x="5292725" y="49926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02" name="Text Box 35"/>
          <p:cNvSpPr txBox="1">
            <a:spLocks noChangeArrowheads="1"/>
          </p:cNvSpPr>
          <p:nvPr/>
        </p:nvSpPr>
        <p:spPr bwMode="auto">
          <a:xfrm>
            <a:off x="5897563" y="21828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03" name="Text Box 35"/>
          <p:cNvSpPr txBox="1">
            <a:spLocks noChangeArrowheads="1"/>
          </p:cNvSpPr>
          <p:nvPr/>
        </p:nvSpPr>
        <p:spPr bwMode="auto">
          <a:xfrm>
            <a:off x="8058150" y="2109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090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AVL Trees: 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6" y="889001"/>
            <a:ext cx="11395493" cy="10461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To implement AVL-trees, associate a height with each node “x”</a:t>
            </a:r>
          </a:p>
        </p:txBody>
      </p:sp>
      <p:sp>
        <p:nvSpPr>
          <p:cNvPr id="7173" name="Rectangle 22"/>
          <p:cNvSpPr>
            <a:spLocks noChangeArrowheads="1"/>
          </p:cNvSpPr>
          <p:nvPr/>
        </p:nvSpPr>
        <p:spPr bwMode="auto">
          <a:xfrm>
            <a:off x="3078163" y="2700338"/>
            <a:ext cx="2393950" cy="1250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174" name="Line 23"/>
          <p:cNvSpPr>
            <a:spLocks noChangeShapeType="1"/>
          </p:cNvSpPr>
          <p:nvPr/>
        </p:nvSpPr>
        <p:spPr bwMode="auto">
          <a:xfrm>
            <a:off x="3679825" y="2700338"/>
            <a:ext cx="0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5" name="Line 24"/>
          <p:cNvSpPr>
            <a:spLocks noChangeShapeType="1"/>
          </p:cNvSpPr>
          <p:nvPr/>
        </p:nvSpPr>
        <p:spPr bwMode="auto">
          <a:xfrm>
            <a:off x="4846638" y="2700338"/>
            <a:ext cx="0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6" name="Text Box 25"/>
          <p:cNvSpPr txBox="1">
            <a:spLocks noChangeArrowheads="1"/>
          </p:cNvSpPr>
          <p:nvPr/>
        </p:nvSpPr>
        <p:spPr bwMode="auto">
          <a:xfrm>
            <a:off x="3081338" y="3082925"/>
            <a:ext cx="601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left</a:t>
            </a:r>
          </a:p>
        </p:txBody>
      </p:sp>
      <p:sp>
        <p:nvSpPr>
          <p:cNvPr id="7177" name="Text Box 26"/>
          <p:cNvSpPr txBox="1">
            <a:spLocks noChangeArrowheads="1"/>
          </p:cNvSpPr>
          <p:nvPr/>
        </p:nvSpPr>
        <p:spPr bwMode="auto">
          <a:xfrm>
            <a:off x="4824413" y="3119439"/>
            <a:ext cx="722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right</a:t>
            </a:r>
          </a:p>
        </p:txBody>
      </p:sp>
      <p:sp>
        <p:nvSpPr>
          <p:cNvPr id="7178" name="Line 27"/>
          <p:cNvSpPr>
            <a:spLocks noChangeShapeType="1"/>
          </p:cNvSpPr>
          <p:nvPr/>
        </p:nvSpPr>
        <p:spPr bwMode="auto">
          <a:xfrm>
            <a:off x="3679826" y="3265488"/>
            <a:ext cx="1166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9" name="Text Box 28"/>
          <p:cNvSpPr txBox="1">
            <a:spLocks noChangeArrowheads="1"/>
          </p:cNvSpPr>
          <p:nvPr/>
        </p:nvSpPr>
        <p:spPr bwMode="auto">
          <a:xfrm>
            <a:off x="3973514" y="2782889"/>
            <a:ext cx="568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key</a:t>
            </a:r>
          </a:p>
        </p:txBody>
      </p:sp>
      <p:sp>
        <p:nvSpPr>
          <p:cNvPr id="7180" name="Text Box 29"/>
          <p:cNvSpPr txBox="1">
            <a:spLocks noChangeArrowheads="1"/>
          </p:cNvSpPr>
          <p:nvPr/>
        </p:nvSpPr>
        <p:spPr bwMode="auto">
          <a:xfrm>
            <a:off x="3841750" y="3408364"/>
            <a:ext cx="901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height</a:t>
            </a:r>
          </a:p>
        </p:txBody>
      </p:sp>
      <p:sp>
        <p:nvSpPr>
          <p:cNvPr id="7181" name="Line 30"/>
          <p:cNvSpPr>
            <a:spLocks noChangeShapeType="1"/>
          </p:cNvSpPr>
          <p:nvPr/>
        </p:nvSpPr>
        <p:spPr bwMode="auto">
          <a:xfrm>
            <a:off x="2438401" y="2473326"/>
            <a:ext cx="639763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2" name="Text Box 31"/>
          <p:cNvSpPr txBox="1">
            <a:spLocks noChangeArrowheads="1"/>
          </p:cNvSpPr>
          <p:nvPr/>
        </p:nvSpPr>
        <p:spPr bwMode="auto">
          <a:xfrm>
            <a:off x="2132014" y="2268539"/>
            <a:ext cx="320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7183" name="Rectangle 32"/>
          <p:cNvSpPr>
            <a:spLocks noChangeArrowheads="1"/>
          </p:cNvSpPr>
          <p:nvPr/>
        </p:nvSpPr>
        <p:spPr bwMode="auto">
          <a:xfrm>
            <a:off x="370936" y="4608514"/>
            <a:ext cx="11291977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chemeClr val="accent6"/>
                </a:solidFill>
                <a:latin typeface="Comic Sans MS" pitchFamily="66" charset="0"/>
              </a:rPr>
              <a:t>Balance factor</a:t>
            </a:r>
            <a:r>
              <a:rPr lang="en-US" sz="2800" dirty="0">
                <a:latin typeface="Comic Sans MS" pitchFamily="66" charset="0"/>
              </a:rPr>
              <a:t> (</a:t>
            </a: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bf</a:t>
            </a:r>
            <a:r>
              <a:rPr lang="en-US" sz="2800" dirty="0">
                <a:latin typeface="Comic Sans MS" pitchFamily="66" charset="0"/>
              </a:rPr>
              <a:t>) of x = </a:t>
            </a:r>
            <a:r>
              <a:rPr lang="en-US" sz="2800" dirty="0">
                <a:solidFill>
                  <a:schemeClr val="accent6"/>
                </a:solidFill>
                <a:latin typeface="Comic Sans MS" pitchFamily="66" charset="0"/>
              </a:rPr>
              <a:t>height</a:t>
            </a:r>
            <a:r>
              <a:rPr lang="en-US" sz="2800" dirty="0">
                <a:latin typeface="Comic Sans MS" pitchFamily="66" charset="0"/>
              </a:rPr>
              <a:t> of </a:t>
            </a:r>
            <a:r>
              <a:rPr lang="en-US" sz="2800" dirty="0">
                <a:solidFill>
                  <a:schemeClr val="accent6"/>
                </a:solidFill>
                <a:latin typeface="Comic Sans MS" pitchFamily="66" charset="0"/>
              </a:rPr>
              <a:t>left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subtree</a:t>
            </a:r>
            <a:r>
              <a:rPr lang="en-US" sz="2800" dirty="0">
                <a:latin typeface="Comic Sans MS" pitchFamily="66" charset="0"/>
              </a:rPr>
              <a:t> of x – </a:t>
            </a:r>
            <a:r>
              <a:rPr lang="en-US" sz="2800" dirty="0">
                <a:solidFill>
                  <a:schemeClr val="accent6"/>
                </a:solidFill>
                <a:latin typeface="Comic Sans MS" pitchFamily="66" charset="0"/>
              </a:rPr>
              <a:t>height</a:t>
            </a:r>
            <a:r>
              <a:rPr lang="en-US" sz="2800" dirty="0">
                <a:latin typeface="Comic Sans MS" pitchFamily="66" charset="0"/>
              </a:rPr>
              <a:t> of </a:t>
            </a:r>
            <a:r>
              <a:rPr lang="en-US" sz="2800" dirty="0">
                <a:solidFill>
                  <a:schemeClr val="accent6"/>
                </a:solidFill>
                <a:latin typeface="Comic Sans MS" pitchFamily="66" charset="0"/>
              </a:rPr>
              <a:t>right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subtree</a:t>
            </a:r>
            <a:r>
              <a:rPr lang="en-US" sz="2800" dirty="0">
                <a:latin typeface="Comic Sans MS" pitchFamily="66" charset="0"/>
              </a:rPr>
              <a:t> of x</a:t>
            </a:r>
          </a:p>
          <a:p>
            <a:pPr marL="533400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latin typeface="Comic Sans MS" pitchFamily="66" charset="0"/>
              </a:rPr>
              <a:t>In an AVL-tree, “</a:t>
            </a: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bf</a:t>
            </a:r>
            <a:r>
              <a:rPr lang="en-US" sz="2800" dirty="0">
                <a:latin typeface="Comic Sans MS" pitchFamily="66" charset="0"/>
              </a:rPr>
              <a:t>” can be one of {-1, 0, 1}</a:t>
            </a:r>
          </a:p>
        </p:txBody>
      </p:sp>
      <p:sp>
        <p:nvSpPr>
          <p:cNvPr id="7184" name="Rectangle 33"/>
          <p:cNvSpPr>
            <a:spLocks noChangeArrowheads="1"/>
          </p:cNvSpPr>
          <p:nvPr/>
        </p:nvSpPr>
        <p:spPr bwMode="auto">
          <a:xfrm>
            <a:off x="6600826" y="1584326"/>
            <a:ext cx="3641725" cy="26511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Declaration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AVLTreeNode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key;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height;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AVLTreeNode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AVLTreeNode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3968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Good News about AVL Trees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309" y="1009651"/>
            <a:ext cx="7249755" cy="53435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Can prove: </a:t>
            </a:r>
            <a:r>
              <a:rPr lang="en-US" altLang="en-US" dirty="0" smtClean="0">
                <a:solidFill>
                  <a:srgbClr val="0000FF"/>
                </a:solidFill>
              </a:rPr>
              <a:t>Height of an AVL tree of N nodes is always O(log N)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How? Can show:</a:t>
            </a:r>
          </a:p>
          <a:p>
            <a:pPr marL="914400" lvl="1" indent="-457200"/>
            <a:r>
              <a:rPr lang="en-US" altLang="en-US" dirty="0" smtClean="0"/>
              <a:t>Height h = 1.44 log(N)</a:t>
            </a:r>
          </a:p>
          <a:p>
            <a:pPr marL="914400" lvl="1" indent="-457200"/>
            <a:r>
              <a:rPr lang="en-US" altLang="en-US" dirty="0" smtClean="0"/>
              <a:t>Prove using recurrence relation for minimum number of nodes S(h) in an AVL tree of height h:</a:t>
            </a:r>
          </a:p>
          <a:p>
            <a:pPr marL="1295400" lvl="2" indent="-381000"/>
            <a:r>
              <a:rPr lang="en-US" altLang="en-US" dirty="0" smtClean="0"/>
              <a:t>S(h) = S(h-1) + S(h-2) + 1</a:t>
            </a:r>
          </a:p>
          <a:p>
            <a:pPr marL="914400" lvl="1" indent="-457200"/>
            <a:r>
              <a:rPr lang="en-US" altLang="en-US" dirty="0" smtClean="0"/>
              <a:t>Use Fibonacci numbers to get bound on S(h) bound on height h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962900" y="1979613"/>
            <a:ext cx="2547938" cy="2654300"/>
            <a:chOff x="4095" y="1657"/>
            <a:chExt cx="1363" cy="1154"/>
          </a:xfrm>
        </p:grpSpPr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4638" y="1689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4448" y="1978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4267" y="2256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4827" y="1977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5002" y="2280"/>
              <a:ext cx="174" cy="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 flipH="1">
              <a:off x="4593" y="1856"/>
              <a:ext cx="83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4767" y="1856"/>
              <a:ext cx="84" cy="1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4964" y="2151"/>
              <a:ext cx="85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 flipH="1">
              <a:off x="4396" y="2136"/>
              <a:ext cx="83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257" name="Text Box 14"/>
            <p:cNvSpPr txBox="1">
              <a:spLocks noChangeArrowheads="1"/>
            </p:cNvSpPr>
            <p:nvPr/>
          </p:nvSpPr>
          <p:spPr bwMode="auto">
            <a:xfrm>
              <a:off x="5194" y="2279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4989" y="1938"/>
              <a:ext cx="19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259" name="Text Box 16"/>
            <p:cNvSpPr txBox="1">
              <a:spLocks noChangeArrowheads="1"/>
            </p:cNvSpPr>
            <p:nvPr/>
          </p:nvSpPr>
          <p:spPr bwMode="auto">
            <a:xfrm>
              <a:off x="4807" y="1657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095" y="2248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61" name="Text Box 18"/>
            <p:cNvSpPr txBox="1">
              <a:spLocks noChangeArrowheads="1"/>
            </p:cNvSpPr>
            <p:nvPr/>
          </p:nvSpPr>
          <p:spPr bwMode="auto">
            <a:xfrm>
              <a:off x="4285" y="1945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62" name="Text Box 19"/>
            <p:cNvSpPr txBox="1">
              <a:spLocks noChangeArrowheads="1"/>
            </p:cNvSpPr>
            <p:nvPr/>
          </p:nvSpPr>
          <p:spPr bwMode="auto">
            <a:xfrm>
              <a:off x="4117" y="2558"/>
              <a:ext cx="134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Red numbers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are Balance Factors</a:t>
              </a:r>
            </a:p>
          </p:txBody>
        </p:sp>
      </p:grpSp>
      <p:sp>
        <p:nvSpPr>
          <p:cNvPr id="10245" name="Text Box 20"/>
          <p:cNvSpPr txBox="1">
            <a:spLocks noChangeArrowheads="1"/>
          </p:cNvSpPr>
          <p:nvPr/>
        </p:nvSpPr>
        <p:spPr bwMode="auto">
          <a:xfrm>
            <a:off x="8386763" y="1393825"/>
            <a:ext cx="1463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An AVL Tree</a:t>
            </a:r>
          </a:p>
        </p:txBody>
      </p:sp>
      <p:sp>
        <p:nvSpPr>
          <p:cNvPr id="10246" name="Line 21"/>
          <p:cNvSpPr>
            <a:spLocks noChangeShapeType="1"/>
          </p:cNvSpPr>
          <p:nvPr/>
        </p:nvSpPr>
        <p:spPr bwMode="auto">
          <a:xfrm flipV="1">
            <a:off x="7780338" y="2178051"/>
            <a:ext cx="0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47" name="Text Box 22"/>
          <p:cNvSpPr txBox="1">
            <a:spLocks noChangeArrowheads="1"/>
          </p:cNvSpPr>
          <p:nvPr/>
        </p:nvSpPr>
        <p:spPr bwMode="auto">
          <a:xfrm>
            <a:off x="6772276" y="1849438"/>
            <a:ext cx="187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Height = O(logN)</a:t>
            </a:r>
          </a:p>
        </p:txBody>
      </p:sp>
    </p:spTree>
    <p:extLst>
      <p:ext uri="{BB962C8B-B14F-4D97-AF65-F5344CB8AC3E}">
        <p14:creationId xmlns:p14="http://schemas.microsoft.com/office/powerpoint/2010/main" val="361397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Good and Bad News about AVL 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574" y="781051"/>
            <a:ext cx="11309230" cy="2174875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Good News:</a:t>
            </a:r>
          </a:p>
          <a:p>
            <a:pPr marL="914400" lvl="1" indent="-457200"/>
            <a:r>
              <a:rPr lang="en-US" altLang="en-US" dirty="0"/>
              <a:t>Search takes</a:t>
            </a:r>
            <a:r>
              <a:rPr lang="en-US" altLang="en-US" dirty="0">
                <a:solidFill>
                  <a:srgbClr val="0000FF"/>
                </a:solidFill>
              </a:rPr>
              <a:t> O(h) = O(</a:t>
            </a:r>
            <a:r>
              <a:rPr lang="en-US" altLang="en-US" dirty="0" err="1">
                <a:solidFill>
                  <a:srgbClr val="0000FF"/>
                </a:solidFill>
              </a:rPr>
              <a:t>logN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Bad News</a:t>
            </a:r>
          </a:p>
          <a:p>
            <a:pPr marL="914400" lvl="1" indent="-457200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Insert and Delete may cause the tree to be unbalanced!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1268" name="Oval 24"/>
          <p:cNvSpPr>
            <a:spLocks noChangeArrowheads="1"/>
          </p:cNvSpPr>
          <p:nvPr/>
        </p:nvSpPr>
        <p:spPr bwMode="auto">
          <a:xfrm>
            <a:off x="3292476" y="324326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269" name="Oval 25"/>
          <p:cNvSpPr>
            <a:spLocks noChangeArrowheads="1"/>
          </p:cNvSpPr>
          <p:nvPr/>
        </p:nvSpPr>
        <p:spPr bwMode="auto">
          <a:xfrm>
            <a:off x="2886076" y="3876675"/>
            <a:ext cx="371475" cy="3825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70" name="Oval 26"/>
          <p:cNvSpPr>
            <a:spLocks noChangeArrowheads="1"/>
          </p:cNvSpPr>
          <p:nvPr/>
        </p:nvSpPr>
        <p:spPr bwMode="auto">
          <a:xfrm>
            <a:off x="2500314" y="448468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71" name="Oval 27"/>
          <p:cNvSpPr>
            <a:spLocks noChangeArrowheads="1"/>
          </p:cNvSpPr>
          <p:nvPr/>
        </p:nvSpPr>
        <p:spPr bwMode="auto">
          <a:xfrm>
            <a:off x="3695701" y="3873501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72" name="Oval 28"/>
          <p:cNvSpPr>
            <a:spLocks noChangeArrowheads="1"/>
          </p:cNvSpPr>
          <p:nvPr/>
        </p:nvSpPr>
        <p:spPr bwMode="auto">
          <a:xfrm>
            <a:off x="4068764" y="4537076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73" name="Line 29"/>
          <p:cNvSpPr>
            <a:spLocks noChangeShapeType="1"/>
          </p:cNvSpPr>
          <p:nvPr/>
        </p:nvSpPr>
        <p:spPr bwMode="auto">
          <a:xfrm flipH="1">
            <a:off x="3195638" y="3609976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74" name="Line 30"/>
          <p:cNvSpPr>
            <a:spLocks noChangeShapeType="1"/>
          </p:cNvSpPr>
          <p:nvPr/>
        </p:nvSpPr>
        <p:spPr bwMode="auto">
          <a:xfrm>
            <a:off x="3567114" y="3609976"/>
            <a:ext cx="179387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75" name="Line 31"/>
          <p:cNvSpPr>
            <a:spLocks noChangeShapeType="1"/>
          </p:cNvSpPr>
          <p:nvPr/>
        </p:nvSpPr>
        <p:spPr bwMode="auto">
          <a:xfrm>
            <a:off x="3987801" y="4256089"/>
            <a:ext cx="1809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2776538" y="4222751"/>
            <a:ext cx="176212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77" name="Text Box 33"/>
          <p:cNvSpPr txBox="1">
            <a:spLocks noChangeArrowheads="1"/>
          </p:cNvSpPr>
          <p:nvPr/>
        </p:nvSpPr>
        <p:spPr bwMode="auto">
          <a:xfrm>
            <a:off x="4478338" y="4535489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78" name="Text Box 34"/>
          <p:cNvSpPr txBox="1">
            <a:spLocks noChangeArrowheads="1"/>
          </p:cNvSpPr>
          <p:nvPr/>
        </p:nvSpPr>
        <p:spPr bwMode="auto">
          <a:xfrm>
            <a:off x="4041776" y="3789363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1279" name="Text Box 35"/>
          <p:cNvSpPr txBox="1">
            <a:spLocks noChangeArrowheads="1"/>
          </p:cNvSpPr>
          <p:nvPr/>
        </p:nvSpPr>
        <p:spPr bwMode="auto">
          <a:xfrm>
            <a:off x="3652838" y="31734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80" name="Text Box 36"/>
          <p:cNvSpPr txBox="1">
            <a:spLocks noChangeArrowheads="1"/>
          </p:cNvSpPr>
          <p:nvPr/>
        </p:nvSpPr>
        <p:spPr bwMode="auto">
          <a:xfrm>
            <a:off x="2133600" y="446722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81" name="Text Box 37"/>
          <p:cNvSpPr txBox="1">
            <a:spLocks noChangeArrowheads="1"/>
          </p:cNvSpPr>
          <p:nvPr/>
        </p:nvSpPr>
        <p:spPr bwMode="auto">
          <a:xfrm>
            <a:off x="2538413" y="380365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7785" name="Oval 41"/>
          <p:cNvSpPr>
            <a:spLocks noChangeArrowheads="1"/>
          </p:cNvSpPr>
          <p:nvPr/>
        </p:nvSpPr>
        <p:spPr bwMode="auto">
          <a:xfrm>
            <a:off x="7985126" y="3267076"/>
            <a:ext cx="371475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6</a:t>
            </a:r>
          </a:p>
        </p:txBody>
      </p:sp>
      <p:sp>
        <p:nvSpPr>
          <p:cNvPr id="11283" name="Oval 42"/>
          <p:cNvSpPr>
            <a:spLocks noChangeArrowheads="1"/>
          </p:cNvSpPr>
          <p:nvPr/>
        </p:nvSpPr>
        <p:spPr bwMode="auto">
          <a:xfrm>
            <a:off x="7578726" y="3900489"/>
            <a:ext cx="371475" cy="382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7787" name="Oval 43"/>
          <p:cNvSpPr>
            <a:spLocks noChangeArrowheads="1"/>
          </p:cNvSpPr>
          <p:nvPr/>
        </p:nvSpPr>
        <p:spPr bwMode="auto">
          <a:xfrm>
            <a:off x="7192964" y="4508501"/>
            <a:ext cx="371475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4</a:t>
            </a:r>
          </a:p>
        </p:txBody>
      </p:sp>
      <p:sp>
        <p:nvSpPr>
          <p:cNvPr id="11285" name="Oval 44"/>
          <p:cNvSpPr>
            <a:spLocks noChangeArrowheads="1"/>
          </p:cNvSpPr>
          <p:nvPr/>
        </p:nvSpPr>
        <p:spPr bwMode="auto">
          <a:xfrm>
            <a:off x="8388351" y="3897314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86" name="Oval 45"/>
          <p:cNvSpPr>
            <a:spLocks noChangeArrowheads="1"/>
          </p:cNvSpPr>
          <p:nvPr/>
        </p:nvSpPr>
        <p:spPr bwMode="auto">
          <a:xfrm>
            <a:off x="8761414" y="4560889"/>
            <a:ext cx="371475" cy="384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87" name="Line 46"/>
          <p:cNvSpPr>
            <a:spLocks noChangeShapeType="1"/>
          </p:cNvSpPr>
          <p:nvPr/>
        </p:nvSpPr>
        <p:spPr bwMode="auto">
          <a:xfrm flipH="1">
            <a:off x="7888288" y="3633789"/>
            <a:ext cx="1778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88" name="Line 47"/>
          <p:cNvSpPr>
            <a:spLocks noChangeShapeType="1"/>
          </p:cNvSpPr>
          <p:nvPr/>
        </p:nvSpPr>
        <p:spPr bwMode="auto">
          <a:xfrm>
            <a:off x="8259764" y="3633788"/>
            <a:ext cx="179387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89" name="Line 48"/>
          <p:cNvSpPr>
            <a:spLocks noChangeShapeType="1"/>
          </p:cNvSpPr>
          <p:nvPr/>
        </p:nvSpPr>
        <p:spPr bwMode="auto">
          <a:xfrm>
            <a:off x="8680451" y="4279900"/>
            <a:ext cx="1809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90" name="Line 49"/>
          <p:cNvSpPr>
            <a:spLocks noChangeShapeType="1"/>
          </p:cNvSpPr>
          <p:nvPr/>
        </p:nvSpPr>
        <p:spPr bwMode="auto">
          <a:xfrm flipH="1">
            <a:off x="7469188" y="4246564"/>
            <a:ext cx="176212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91" name="Text Box 50"/>
          <p:cNvSpPr txBox="1">
            <a:spLocks noChangeArrowheads="1"/>
          </p:cNvSpPr>
          <p:nvPr/>
        </p:nvSpPr>
        <p:spPr bwMode="auto">
          <a:xfrm>
            <a:off x="9170988" y="4559300"/>
            <a:ext cx="28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292" name="Text Box 51"/>
          <p:cNvSpPr txBox="1">
            <a:spLocks noChangeArrowheads="1"/>
          </p:cNvSpPr>
          <p:nvPr/>
        </p:nvSpPr>
        <p:spPr bwMode="auto">
          <a:xfrm>
            <a:off x="8734426" y="38131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1293" name="Text Box 52"/>
          <p:cNvSpPr txBox="1">
            <a:spLocks noChangeArrowheads="1"/>
          </p:cNvSpPr>
          <p:nvPr/>
        </p:nvSpPr>
        <p:spPr bwMode="auto">
          <a:xfrm>
            <a:off x="8345488" y="31972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94" name="Text Box 53"/>
          <p:cNvSpPr txBox="1">
            <a:spLocks noChangeArrowheads="1"/>
          </p:cNvSpPr>
          <p:nvPr/>
        </p:nvSpPr>
        <p:spPr bwMode="auto">
          <a:xfrm>
            <a:off x="6897688" y="451485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95" name="Text Box 54"/>
          <p:cNvSpPr txBox="1">
            <a:spLocks noChangeArrowheads="1"/>
          </p:cNvSpPr>
          <p:nvPr/>
        </p:nvSpPr>
        <p:spPr bwMode="auto">
          <a:xfrm>
            <a:off x="7256463" y="3802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7799" name="Oval 55"/>
          <p:cNvSpPr>
            <a:spLocks noChangeArrowheads="1"/>
          </p:cNvSpPr>
          <p:nvPr/>
        </p:nvSpPr>
        <p:spPr bwMode="auto">
          <a:xfrm>
            <a:off x="6796089" y="5097464"/>
            <a:ext cx="371475" cy="3841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1297" name="Line 57"/>
          <p:cNvSpPr>
            <a:spLocks noChangeShapeType="1"/>
          </p:cNvSpPr>
          <p:nvPr/>
        </p:nvSpPr>
        <p:spPr bwMode="auto">
          <a:xfrm>
            <a:off x="4754563" y="3382963"/>
            <a:ext cx="2070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298" name="Text Box 58"/>
          <p:cNvSpPr txBox="1">
            <a:spLocks noChangeArrowheads="1"/>
          </p:cNvSpPr>
          <p:nvPr/>
        </p:nvSpPr>
        <p:spPr bwMode="auto">
          <a:xfrm>
            <a:off x="5119689" y="3055938"/>
            <a:ext cx="947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Insert 3</a:t>
            </a:r>
          </a:p>
        </p:txBody>
      </p:sp>
      <p:sp>
        <p:nvSpPr>
          <p:cNvPr id="11299" name="Text Box 59"/>
          <p:cNvSpPr txBox="1">
            <a:spLocks noChangeArrowheads="1"/>
          </p:cNvSpPr>
          <p:nvPr/>
        </p:nvSpPr>
        <p:spPr bwMode="auto">
          <a:xfrm>
            <a:off x="6453188" y="512921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00" name="Text Box 60"/>
          <p:cNvSpPr txBox="1">
            <a:spLocks noChangeArrowheads="1"/>
          </p:cNvSpPr>
          <p:nvPr/>
        </p:nvSpPr>
        <p:spPr bwMode="auto">
          <a:xfrm>
            <a:off x="2617788" y="5221288"/>
            <a:ext cx="1463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An AVL Tree</a:t>
            </a:r>
          </a:p>
        </p:txBody>
      </p:sp>
      <p:sp>
        <p:nvSpPr>
          <p:cNvPr id="11301" name="Text Box 61"/>
          <p:cNvSpPr txBox="1">
            <a:spLocks noChangeArrowheads="1"/>
          </p:cNvSpPr>
          <p:nvPr/>
        </p:nvSpPr>
        <p:spPr bwMode="auto">
          <a:xfrm>
            <a:off x="7058025" y="5605463"/>
            <a:ext cx="257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No longer an AVL Tree</a:t>
            </a:r>
          </a:p>
        </p:txBody>
      </p:sp>
      <p:sp>
        <p:nvSpPr>
          <p:cNvPr id="11302" name="Line 62"/>
          <p:cNvSpPr>
            <a:spLocks noChangeShapeType="1"/>
          </p:cNvSpPr>
          <p:nvPr/>
        </p:nvSpPr>
        <p:spPr bwMode="auto">
          <a:xfrm flipH="1">
            <a:off x="7072313" y="4872039"/>
            <a:ext cx="176212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2332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14589</TotalTime>
  <Words>2581</Words>
  <Application>Microsoft Office PowerPoint</Application>
  <PresentationFormat>Widescreen</PresentationFormat>
  <Paragraphs>1023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Comic Sans MS</vt:lpstr>
      <vt:lpstr>Courier New</vt:lpstr>
      <vt:lpstr>Times New Roman</vt:lpstr>
      <vt:lpstr>Blank Presentation</vt:lpstr>
      <vt:lpstr>Today’s Material</vt:lpstr>
      <vt:lpstr>AVL-Tree: Motivation</vt:lpstr>
      <vt:lpstr>Height-Balanced Search Trees</vt:lpstr>
      <vt:lpstr>AVL Trees: Formal Definition</vt:lpstr>
      <vt:lpstr>AVL Trees</vt:lpstr>
      <vt:lpstr>AVL Trees: Examples and Non-Examples</vt:lpstr>
      <vt:lpstr>AVL Trees: Implementation</vt:lpstr>
      <vt:lpstr>Good News about AVL Trees</vt:lpstr>
      <vt:lpstr>Good and Bad News about AVL Trees</vt:lpstr>
      <vt:lpstr>Restoring Balance in an AVL Tree</vt:lpstr>
      <vt:lpstr>Restoring Balance: Example</vt:lpstr>
      <vt:lpstr>AVL Tree Insertion (1)</vt:lpstr>
      <vt:lpstr>AVL Tree Insertion (2)</vt:lpstr>
      <vt:lpstr>LL Imbalance &amp; Correction</vt:lpstr>
      <vt:lpstr>LL Imbalance Correction Example (1)</vt:lpstr>
      <vt:lpstr>LL Imbalance Correction Example (2)</vt:lpstr>
      <vt:lpstr>RR Imbalance &amp; Correction</vt:lpstr>
      <vt:lpstr>RR Imbalance Correction Example (1)</vt:lpstr>
      <vt:lpstr>RR Imbalance Correction Example (2)</vt:lpstr>
      <vt:lpstr>LR Imbalance &amp; Correction</vt:lpstr>
      <vt:lpstr>LR Imbalance Correction Example</vt:lpstr>
      <vt:lpstr>RL Imbalance &amp; Correction</vt:lpstr>
      <vt:lpstr>RL Imbalance Correction Example</vt:lpstr>
      <vt:lpstr>Deletion</vt:lpstr>
      <vt:lpstr>Deletion Example (1)</vt:lpstr>
      <vt:lpstr>Deletion Example (2)</vt:lpstr>
      <vt:lpstr>Deletion Example (3)</vt:lpstr>
      <vt:lpstr>Deletion Example (3) - continued</vt:lpstr>
      <vt:lpstr>Deletion Example (3) - continued</vt:lpstr>
      <vt:lpstr>Search (Find)</vt:lpstr>
      <vt:lpstr>Summary of AVL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541</cp:revision>
  <dcterms:created xsi:type="dcterms:W3CDTF">2020-11-16T14:31:24Z</dcterms:created>
  <dcterms:modified xsi:type="dcterms:W3CDTF">2023-08-25T02:18:34Z</dcterms:modified>
</cp:coreProperties>
</file>