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Splay Tree</a:t>
            </a:r>
          </a:p>
          <a:p>
            <a:pPr lvl="1"/>
            <a:r>
              <a:rPr lang="en-US" altLang="en-US" dirty="0" smtClean="0"/>
              <a:t>Definition</a:t>
            </a:r>
          </a:p>
          <a:p>
            <a:pPr lvl="1"/>
            <a:r>
              <a:rPr lang="en-US" altLang="en-US" dirty="0" smtClean="0"/>
              <a:t>Rotations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Visualization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https://www.cs.usfca.edu/~galles/visualization/SplayTree.html</a:t>
            </a:r>
            <a:endParaRPr lang="en-US" altLang="en-US" dirty="0" smtClean="0">
              <a:solidFill>
                <a:schemeClr val="accent6"/>
              </a:solidFill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Splay Trees: Zag-Zig Operation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177" y="933450"/>
            <a:ext cx="11430000" cy="1036638"/>
          </a:xfrm>
          <a:noFill/>
        </p:spPr>
        <p:txBody>
          <a:bodyPr/>
          <a:lstStyle/>
          <a:p>
            <a:pPr marL="533400" indent="-533400"/>
            <a:r>
              <a:rPr lang="en-US" altLang="en-US" sz="2400" dirty="0">
                <a:solidFill>
                  <a:srgbClr val="000000"/>
                </a:solidFill>
              </a:rPr>
              <a:t>“Zag-Zig” consists of  </a:t>
            </a:r>
            <a:r>
              <a:rPr lang="en-US" altLang="en-US" sz="2400" dirty="0">
                <a:solidFill>
                  <a:srgbClr val="0000FF"/>
                </a:solidFill>
              </a:rPr>
              <a:t>two rotations of the </a:t>
            </a:r>
            <a:r>
              <a:rPr lang="en-US" altLang="en-US" sz="2400" dirty="0">
                <a:solidFill>
                  <a:srgbClr val="FD0128"/>
                </a:solidFill>
              </a:rPr>
              <a:t>opposite type</a:t>
            </a:r>
          </a:p>
          <a:p>
            <a:pPr marL="533400" indent="-533400"/>
            <a:r>
              <a:rPr lang="en-US" altLang="en-US" sz="2400" dirty="0">
                <a:solidFill>
                  <a:srgbClr val="000000"/>
                </a:solidFill>
              </a:rPr>
              <a:t>Suppose </a:t>
            </a:r>
            <a:r>
              <a:rPr lang="en-US" altLang="en-US" sz="2400" dirty="0">
                <a:solidFill>
                  <a:srgbClr val="0000FF"/>
                </a:solidFill>
              </a:rPr>
              <a:t>17 </a:t>
            </a:r>
            <a:r>
              <a:rPr lang="en-US" altLang="en-US" sz="2400" dirty="0"/>
              <a:t>was the node that was accessed (e.g., using </a:t>
            </a:r>
            <a:r>
              <a:rPr lang="en-US" altLang="en-US" sz="2400" dirty="0" smtClean="0">
                <a:solidFill>
                  <a:schemeClr val="accent6"/>
                </a:solidFill>
              </a:rPr>
              <a:t>find</a:t>
            </a:r>
            <a:r>
              <a:rPr lang="en-US" altLang="en-US" sz="2400" dirty="0" smtClean="0"/>
              <a:t>)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52426" y="4929188"/>
            <a:ext cx="11430000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</a:rPr>
              <a:t>Due to “zag-zig” splaying, 17 has bubbled to the top!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Notice that this is simply an </a:t>
            </a:r>
            <a:r>
              <a:rPr lang="en-US" altLang="en-US" sz="2400" dirty="0">
                <a:solidFill>
                  <a:schemeClr val="accent2"/>
                </a:solidFill>
              </a:rPr>
              <a:t>RL imbalance correction</a:t>
            </a:r>
            <a:r>
              <a:rPr lang="en-US" altLang="en-US" sz="2400" dirty="0">
                <a:solidFill>
                  <a:srgbClr val="000000"/>
                </a:solidFill>
              </a:rPr>
              <a:t> in AVL tree terminology (first a right rotation, then a left rotation)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2809875" y="2374901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2395538" y="3054351"/>
            <a:ext cx="519112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3149600" y="3038476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>
            <a:off x="2733676" y="2679700"/>
            <a:ext cx="233363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3219451" y="2682876"/>
            <a:ext cx="2143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3498850" y="3735389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2884488" y="3736976"/>
            <a:ext cx="519112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3489325" y="3362326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2560638" y="4410076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12302" name="Oval 15"/>
          <p:cNvSpPr>
            <a:spLocks noChangeArrowheads="1"/>
          </p:cNvSpPr>
          <p:nvPr/>
        </p:nvSpPr>
        <p:spPr bwMode="auto">
          <a:xfrm>
            <a:off x="3197226" y="43989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H="1">
            <a:off x="2832101" y="4070351"/>
            <a:ext cx="207963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 flipH="1">
            <a:off x="3149600" y="3360739"/>
            <a:ext cx="1920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Rectangle 18"/>
          <p:cNvSpPr>
            <a:spLocks noChangeArrowheads="1"/>
          </p:cNvSpPr>
          <p:nvPr/>
        </p:nvSpPr>
        <p:spPr bwMode="auto">
          <a:xfrm>
            <a:off x="2798764" y="3643314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6" name="Line 20"/>
          <p:cNvSpPr>
            <a:spLocks noChangeShapeType="1"/>
          </p:cNvSpPr>
          <p:nvPr/>
        </p:nvSpPr>
        <p:spPr bwMode="auto">
          <a:xfrm flipV="1">
            <a:off x="4076701" y="2790825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Text Box 21"/>
          <p:cNvSpPr txBox="1">
            <a:spLocks noChangeArrowheads="1"/>
          </p:cNvSpPr>
          <p:nvPr/>
        </p:nvSpPr>
        <p:spPr bwMode="auto">
          <a:xfrm>
            <a:off x="3960813" y="2452688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Zig-Right</a:t>
            </a:r>
          </a:p>
        </p:txBody>
      </p:sp>
      <p:sp>
        <p:nvSpPr>
          <p:cNvPr id="12308" name="Line 29"/>
          <p:cNvSpPr>
            <a:spLocks noChangeShapeType="1"/>
          </p:cNvSpPr>
          <p:nvPr/>
        </p:nvSpPr>
        <p:spPr bwMode="auto">
          <a:xfrm>
            <a:off x="3252788" y="4067176"/>
            <a:ext cx="16510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Freeform 36"/>
          <p:cNvSpPr>
            <a:spLocks/>
          </p:cNvSpPr>
          <p:nvPr/>
        </p:nvSpPr>
        <p:spPr bwMode="auto">
          <a:xfrm>
            <a:off x="3286125" y="3413125"/>
            <a:ext cx="311150" cy="323850"/>
          </a:xfrm>
          <a:custGeom>
            <a:avLst/>
            <a:gdLst>
              <a:gd name="T0" fmla="*/ 0 w 166"/>
              <a:gd name="T1" fmla="*/ 2147483646 h 204"/>
              <a:gd name="T2" fmla="*/ 2147483646 w 166"/>
              <a:gd name="T3" fmla="*/ 2147483646 h 204"/>
              <a:gd name="T4" fmla="*/ 2147483646 w 166"/>
              <a:gd name="T5" fmla="*/ 2147483646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Oval 53"/>
          <p:cNvSpPr>
            <a:spLocks noChangeArrowheads="1"/>
          </p:cNvSpPr>
          <p:nvPr/>
        </p:nvSpPr>
        <p:spPr bwMode="auto">
          <a:xfrm>
            <a:off x="5657850" y="2351089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2311" name="Oval 54"/>
          <p:cNvSpPr>
            <a:spLocks noChangeArrowheads="1"/>
          </p:cNvSpPr>
          <p:nvPr/>
        </p:nvSpPr>
        <p:spPr bwMode="auto">
          <a:xfrm>
            <a:off x="5243513" y="3030539"/>
            <a:ext cx="519112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312" name="Oval 55"/>
          <p:cNvSpPr>
            <a:spLocks noChangeArrowheads="1"/>
          </p:cNvSpPr>
          <p:nvPr/>
        </p:nvSpPr>
        <p:spPr bwMode="auto">
          <a:xfrm>
            <a:off x="6408738" y="3727451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2313" name="Line 56"/>
          <p:cNvSpPr>
            <a:spLocks noChangeShapeType="1"/>
          </p:cNvSpPr>
          <p:nvPr/>
        </p:nvSpPr>
        <p:spPr bwMode="auto">
          <a:xfrm flipH="1">
            <a:off x="5581651" y="2655889"/>
            <a:ext cx="233363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57"/>
          <p:cNvSpPr>
            <a:spLocks noChangeShapeType="1"/>
          </p:cNvSpPr>
          <p:nvPr/>
        </p:nvSpPr>
        <p:spPr bwMode="auto">
          <a:xfrm>
            <a:off x="6067426" y="2659063"/>
            <a:ext cx="214313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Oval 58"/>
          <p:cNvSpPr>
            <a:spLocks noChangeArrowheads="1"/>
          </p:cNvSpPr>
          <p:nvPr/>
        </p:nvSpPr>
        <p:spPr bwMode="auto">
          <a:xfrm>
            <a:off x="6805613" y="4217989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2316" name="Oval 59"/>
          <p:cNvSpPr>
            <a:spLocks noChangeArrowheads="1"/>
          </p:cNvSpPr>
          <p:nvPr/>
        </p:nvSpPr>
        <p:spPr bwMode="auto">
          <a:xfrm>
            <a:off x="5999163" y="3078163"/>
            <a:ext cx="519112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2317" name="Line 60"/>
          <p:cNvSpPr>
            <a:spLocks noChangeShapeType="1"/>
          </p:cNvSpPr>
          <p:nvPr/>
        </p:nvSpPr>
        <p:spPr bwMode="auto">
          <a:xfrm>
            <a:off x="6337300" y="3338514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Oval 61"/>
          <p:cNvSpPr>
            <a:spLocks noChangeArrowheads="1"/>
          </p:cNvSpPr>
          <p:nvPr/>
        </p:nvSpPr>
        <p:spPr bwMode="auto">
          <a:xfrm>
            <a:off x="5675313" y="37512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12319" name="Oval 62"/>
          <p:cNvSpPr>
            <a:spLocks noChangeArrowheads="1"/>
          </p:cNvSpPr>
          <p:nvPr/>
        </p:nvSpPr>
        <p:spPr bwMode="auto">
          <a:xfrm>
            <a:off x="6118226" y="42338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2320" name="Line 63"/>
          <p:cNvSpPr>
            <a:spLocks noChangeShapeType="1"/>
          </p:cNvSpPr>
          <p:nvPr/>
        </p:nvSpPr>
        <p:spPr bwMode="auto">
          <a:xfrm flipH="1">
            <a:off x="5946776" y="3411538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Rectangle 65"/>
          <p:cNvSpPr>
            <a:spLocks noChangeArrowheads="1"/>
          </p:cNvSpPr>
          <p:nvPr/>
        </p:nvSpPr>
        <p:spPr bwMode="auto">
          <a:xfrm>
            <a:off x="5913439" y="2984501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22" name="Line 68"/>
          <p:cNvSpPr>
            <a:spLocks noChangeShapeType="1"/>
          </p:cNvSpPr>
          <p:nvPr/>
        </p:nvSpPr>
        <p:spPr bwMode="auto">
          <a:xfrm>
            <a:off x="6831014" y="4011613"/>
            <a:ext cx="134937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Line 69"/>
          <p:cNvSpPr>
            <a:spLocks noChangeShapeType="1"/>
          </p:cNvSpPr>
          <p:nvPr/>
        </p:nvSpPr>
        <p:spPr bwMode="auto">
          <a:xfrm flipH="1">
            <a:off x="6416675" y="4011613"/>
            <a:ext cx="17145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Oval 70"/>
          <p:cNvSpPr>
            <a:spLocks noChangeArrowheads="1"/>
          </p:cNvSpPr>
          <p:nvPr/>
        </p:nvSpPr>
        <p:spPr bwMode="auto">
          <a:xfrm>
            <a:off x="8118475" y="2954339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2325" name="Oval 71"/>
          <p:cNvSpPr>
            <a:spLocks noChangeArrowheads="1"/>
          </p:cNvSpPr>
          <p:nvPr/>
        </p:nvSpPr>
        <p:spPr bwMode="auto">
          <a:xfrm>
            <a:off x="7775576" y="3463926"/>
            <a:ext cx="519113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326" name="Oval 72"/>
          <p:cNvSpPr>
            <a:spLocks noChangeArrowheads="1"/>
          </p:cNvSpPr>
          <p:nvPr/>
        </p:nvSpPr>
        <p:spPr bwMode="auto">
          <a:xfrm>
            <a:off x="9337675" y="2970214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2327" name="Oval 75"/>
          <p:cNvSpPr>
            <a:spLocks noChangeArrowheads="1"/>
          </p:cNvSpPr>
          <p:nvPr/>
        </p:nvSpPr>
        <p:spPr bwMode="auto">
          <a:xfrm>
            <a:off x="9734550" y="3460751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2328" name="Oval 76"/>
          <p:cNvSpPr>
            <a:spLocks noChangeArrowheads="1"/>
          </p:cNvSpPr>
          <p:nvPr/>
        </p:nvSpPr>
        <p:spPr bwMode="auto">
          <a:xfrm>
            <a:off x="8712201" y="2393951"/>
            <a:ext cx="519113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2329" name="Line 77"/>
          <p:cNvSpPr>
            <a:spLocks noChangeShapeType="1"/>
          </p:cNvSpPr>
          <p:nvPr/>
        </p:nvSpPr>
        <p:spPr bwMode="auto">
          <a:xfrm>
            <a:off x="9097964" y="2652713"/>
            <a:ext cx="325437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0" name="Oval 78"/>
          <p:cNvSpPr>
            <a:spLocks noChangeArrowheads="1"/>
          </p:cNvSpPr>
          <p:nvPr/>
        </p:nvSpPr>
        <p:spPr bwMode="auto">
          <a:xfrm>
            <a:off x="8410576" y="345281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12331" name="Oval 79"/>
          <p:cNvSpPr>
            <a:spLocks noChangeArrowheads="1"/>
          </p:cNvSpPr>
          <p:nvPr/>
        </p:nvSpPr>
        <p:spPr bwMode="auto">
          <a:xfrm>
            <a:off x="9047163" y="3476626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2332" name="Line 80"/>
          <p:cNvSpPr>
            <a:spLocks noChangeShapeType="1"/>
          </p:cNvSpPr>
          <p:nvPr/>
        </p:nvSpPr>
        <p:spPr bwMode="auto">
          <a:xfrm flipH="1">
            <a:off x="8478838" y="2678113"/>
            <a:ext cx="2921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3" name="Rectangle 81"/>
          <p:cNvSpPr>
            <a:spLocks noChangeArrowheads="1"/>
          </p:cNvSpPr>
          <p:nvPr/>
        </p:nvSpPr>
        <p:spPr bwMode="auto">
          <a:xfrm>
            <a:off x="8650289" y="2336801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34" name="Line 82"/>
          <p:cNvSpPr>
            <a:spLocks noChangeShapeType="1"/>
          </p:cNvSpPr>
          <p:nvPr/>
        </p:nvSpPr>
        <p:spPr bwMode="auto">
          <a:xfrm>
            <a:off x="9759950" y="3254375"/>
            <a:ext cx="1349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5" name="Line 83"/>
          <p:cNvSpPr>
            <a:spLocks noChangeShapeType="1"/>
          </p:cNvSpPr>
          <p:nvPr/>
        </p:nvSpPr>
        <p:spPr bwMode="auto">
          <a:xfrm flipH="1">
            <a:off x="9345613" y="3254376"/>
            <a:ext cx="17145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6" name="Freeform 84"/>
          <p:cNvSpPr>
            <a:spLocks/>
          </p:cNvSpPr>
          <p:nvPr/>
        </p:nvSpPr>
        <p:spPr bwMode="auto">
          <a:xfrm>
            <a:off x="5821364" y="2703513"/>
            <a:ext cx="358775" cy="311150"/>
          </a:xfrm>
          <a:custGeom>
            <a:avLst/>
            <a:gdLst>
              <a:gd name="T0" fmla="*/ 0 w 166"/>
              <a:gd name="T1" fmla="*/ 2147483646 h 204"/>
              <a:gd name="T2" fmla="*/ 2147483646 w 166"/>
              <a:gd name="T3" fmla="*/ 2147483646 h 204"/>
              <a:gd name="T4" fmla="*/ 2147483646 w 166"/>
              <a:gd name="T5" fmla="*/ 2147483646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7" name="Line 85"/>
          <p:cNvSpPr>
            <a:spLocks noChangeShapeType="1"/>
          </p:cNvSpPr>
          <p:nvPr/>
        </p:nvSpPr>
        <p:spPr bwMode="auto">
          <a:xfrm flipV="1">
            <a:off x="6934201" y="2717800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8" name="Text Box 86"/>
          <p:cNvSpPr txBox="1">
            <a:spLocks noChangeArrowheads="1"/>
          </p:cNvSpPr>
          <p:nvPr/>
        </p:nvSpPr>
        <p:spPr bwMode="auto">
          <a:xfrm>
            <a:off x="6818314" y="2379663"/>
            <a:ext cx="1056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Zag-Left</a:t>
            </a:r>
          </a:p>
        </p:txBody>
      </p:sp>
      <p:sp>
        <p:nvSpPr>
          <p:cNvPr id="12339" name="Line 87"/>
          <p:cNvSpPr>
            <a:spLocks noChangeShapeType="1"/>
          </p:cNvSpPr>
          <p:nvPr/>
        </p:nvSpPr>
        <p:spPr bwMode="auto">
          <a:xfrm flipH="1">
            <a:off x="8081963" y="3254376"/>
            <a:ext cx="17145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Line 88"/>
          <p:cNvSpPr>
            <a:spLocks noChangeShapeType="1"/>
          </p:cNvSpPr>
          <p:nvPr/>
        </p:nvSpPr>
        <p:spPr bwMode="auto">
          <a:xfrm>
            <a:off x="8507414" y="3267075"/>
            <a:ext cx="134937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31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Splay Trees: Zag-Zag Operation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308" y="931862"/>
            <a:ext cx="11352363" cy="1038225"/>
          </a:xfrm>
          <a:noFill/>
        </p:spPr>
        <p:txBody>
          <a:bodyPr/>
          <a:lstStyle/>
          <a:p>
            <a:pPr marL="533400" indent="-533400"/>
            <a:r>
              <a:rPr lang="en-US" altLang="en-US" sz="2400" dirty="0">
                <a:solidFill>
                  <a:srgbClr val="000000"/>
                </a:solidFill>
              </a:rPr>
              <a:t>“Zag-Zag” consists of  </a:t>
            </a:r>
            <a:r>
              <a:rPr lang="en-US" altLang="en-US" sz="2400" dirty="0">
                <a:solidFill>
                  <a:srgbClr val="0000FF"/>
                </a:solidFill>
              </a:rPr>
              <a:t>two single rotations of the </a:t>
            </a:r>
            <a:r>
              <a:rPr lang="en-US" altLang="en-US" sz="2400" dirty="0">
                <a:solidFill>
                  <a:srgbClr val="FD0128"/>
                </a:solidFill>
              </a:rPr>
              <a:t>same type</a:t>
            </a:r>
          </a:p>
          <a:p>
            <a:pPr marL="533400" indent="-533400"/>
            <a:r>
              <a:rPr lang="en-US" altLang="en-US" sz="2400" dirty="0">
                <a:solidFill>
                  <a:srgbClr val="000000"/>
                </a:solidFill>
              </a:rPr>
              <a:t>Suppose </a:t>
            </a:r>
            <a:r>
              <a:rPr lang="en-US" altLang="en-US" sz="2400" dirty="0">
                <a:solidFill>
                  <a:srgbClr val="0000FF"/>
                </a:solidFill>
              </a:rPr>
              <a:t>30 </a:t>
            </a:r>
            <a:r>
              <a:rPr lang="en-US" altLang="en-US" sz="2400" dirty="0"/>
              <a:t>was the node that was accessed (e.g., using </a:t>
            </a:r>
            <a:r>
              <a:rPr lang="en-US" altLang="en-US" sz="2400" dirty="0" smtClean="0">
                <a:solidFill>
                  <a:schemeClr val="accent6"/>
                </a:solidFill>
              </a:rPr>
              <a:t>find</a:t>
            </a:r>
            <a:r>
              <a:rPr lang="en-US" altLang="en-US" sz="2400" dirty="0" smtClean="0"/>
              <a:t>)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26211" y="5124451"/>
            <a:ext cx="982746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</a:rPr>
              <a:t>Due to “zag-zag” splaying, 30 has bubbled to the top!</a:t>
            </a:r>
          </a:p>
          <a:p>
            <a:r>
              <a:rPr lang="en-US" altLang="en-US" sz="2400" u="sng" dirty="0">
                <a:solidFill>
                  <a:srgbClr val="000000"/>
                </a:solidFill>
              </a:rPr>
              <a:t>Note: </a:t>
            </a:r>
            <a:r>
              <a:rPr lang="en-US" altLang="en-US" sz="2400" u="sng" dirty="0">
                <a:solidFill>
                  <a:schemeClr val="accent2"/>
                </a:solidFill>
              </a:rPr>
              <a:t>Parent-Grandparent</a:t>
            </a:r>
            <a:r>
              <a:rPr lang="en-US" altLang="en-US" sz="2400" u="sng" dirty="0">
                <a:solidFill>
                  <a:srgbClr val="000000"/>
                </a:solidFill>
              </a:rPr>
              <a:t> is rotated </a:t>
            </a:r>
            <a:r>
              <a:rPr lang="en-US" altLang="en-US" sz="2400" u="sng" dirty="0" smtClean="0">
                <a:solidFill>
                  <a:srgbClr val="000000"/>
                </a:solidFill>
              </a:rPr>
              <a:t>first</a:t>
            </a:r>
            <a:endParaRPr lang="en-US" altLang="en-US" sz="2400" u="sng" dirty="0">
              <a:solidFill>
                <a:srgbClr val="000000"/>
              </a:solidFill>
            </a:endParaRPr>
          </a:p>
        </p:txBody>
      </p:sp>
      <p:sp>
        <p:nvSpPr>
          <p:cNvPr id="13317" name="Line 49"/>
          <p:cNvSpPr>
            <a:spLocks noChangeShapeType="1"/>
          </p:cNvSpPr>
          <p:nvPr/>
        </p:nvSpPr>
        <p:spPr bwMode="auto">
          <a:xfrm flipV="1">
            <a:off x="4267201" y="2790825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Text Box 50"/>
          <p:cNvSpPr txBox="1">
            <a:spLocks noChangeArrowheads="1"/>
          </p:cNvSpPr>
          <p:nvPr/>
        </p:nvSpPr>
        <p:spPr bwMode="auto">
          <a:xfrm>
            <a:off x="4151314" y="2452688"/>
            <a:ext cx="1056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Zag-Left</a:t>
            </a:r>
          </a:p>
        </p:txBody>
      </p:sp>
      <p:sp>
        <p:nvSpPr>
          <p:cNvPr id="13319" name="Oval 68"/>
          <p:cNvSpPr>
            <a:spLocks noChangeArrowheads="1"/>
          </p:cNvSpPr>
          <p:nvPr/>
        </p:nvSpPr>
        <p:spPr bwMode="auto">
          <a:xfrm>
            <a:off x="2809875" y="2374901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320" name="Oval 69"/>
          <p:cNvSpPr>
            <a:spLocks noChangeArrowheads="1"/>
          </p:cNvSpPr>
          <p:nvPr/>
        </p:nvSpPr>
        <p:spPr bwMode="auto">
          <a:xfrm>
            <a:off x="2395538" y="3054351"/>
            <a:ext cx="519112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321" name="Oval 70"/>
          <p:cNvSpPr>
            <a:spLocks noChangeArrowheads="1"/>
          </p:cNvSpPr>
          <p:nvPr/>
        </p:nvSpPr>
        <p:spPr bwMode="auto">
          <a:xfrm>
            <a:off x="3149600" y="3038476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3322" name="Line 71"/>
          <p:cNvSpPr>
            <a:spLocks noChangeShapeType="1"/>
          </p:cNvSpPr>
          <p:nvPr/>
        </p:nvSpPr>
        <p:spPr bwMode="auto">
          <a:xfrm flipH="1">
            <a:off x="2733676" y="2679700"/>
            <a:ext cx="233363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72"/>
          <p:cNvSpPr>
            <a:spLocks noChangeShapeType="1"/>
          </p:cNvSpPr>
          <p:nvPr/>
        </p:nvSpPr>
        <p:spPr bwMode="auto">
          <a:xfrm>
            <a:off x="3219451" y="2682876"/>
            <a:ext cx="2143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Oval 73"/>
          <p:cNvSpPr>
            <a:spLocks noChangeArrowheads="1"/>
          </p:cNvSpPr>
          <p:nvPr/>
        </p:nvSpPr>
        <p:spPr bwMode="auto">
          <a:xfrm>
            <a:off x="3509963" y="3748089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3325" name="Oval 74"/>
          <p:cNvSpPr>
            <a:spLocks noChangeArrowheads="1"/>
          </p:cNvSpPr>
          <p:nvPr/>
        </p:nvSpPr>
        <p:spPr bwMode="auto">
          <a:xfrm>
            <a:off x="2884488" y="3736976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3326" name="Line 75"/>
          <p:cNvSpPr>
            <a:spLocks noChangeShapeType="1"/>
          </p:cNvSpPr>
          <p:nvPr/>
        </p:nvSpPr>
        <p:spPr bwMode="auto">
          <a:xfrm>
            <a:off x="3489325" y="3362326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Oval 76"/>
          <p:cNvSpPr>
            <a:spLocks noChangeArrowheads="1"/>
          </p:cNvSpPr>
          <p:nvPr/>
        </p:nvSpPr>
        <p:spPr bwMode="auto">
          <a:xfrm>
            <a:off x="3209926" y="443388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13328" name="Oval 77"/>
          <p:cNvSpPr>
            <a:spLocks noChangeArrowheads="1"/>
          </p:cNvSpPr>
          <p:nvPr/>
        </p:nvSpPr>
        <p:spPr bwMode="auto">
          <a:xfrm>
            <a:off x="3846513" y="4422776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3329" name="Line 78"/>
          <p:cNvSpPr>
            <a:spLocks noChangeShapeType="1"/>
          </p:cNvSpPr>
          <p:nvPr/>
        </p:nvSpPr>
        <p:spPr bwMode="auto">
          <a:xfrm flipH="1">
            <a:off x="3481389" y="4081464"/>
            <a:ext cx="147637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79"/>
          <p:cNvSpPr>
            <a:spLocks noChangeShapeType="1"/>
          </p:cNvSpPr>
          <p:nvPr/>
        </p:nvSpPr>
        <p:spPr bwMode="auto">
          <a:xfrm flipH="1">
            <a:off x="3149600" y="3360739"/>
            <a:ext cx="1920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81"/>
          <p:cNvSpPr>
            <a:spLocks noChangeShapeType="1"/>
          </p:cNvSpPr>
          <p:nvPr/>
        </p:nvSpPr>
        <p:spPr bwMode="auto">
          <a:xfrm>
            <a:off x="3889376" y="4043363"/>
            <a:ext cx="176213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Rectangle 83"/>
          <p:cNvSpPr>
            <a:spLocks noChangeArrowheads="1"/>
          </p:cNvSpPr>
          <p:nvPr/>
        </p:nvSpPr>
        <p:spPr bwMode="auto">
          <a:xfrm>
            <a:off x="3427414" y="3656014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333" name="Freeform 84"/>
          <p:cNvSpPr>
            <a:spLocks/>
          </p:cNvSpPr>
          <p:nvPr/>
        </p:nvSpPr>
        <p:spPr bwMode="auto">
          <a:xfrm>
            <a:off x="2957514" y="2740025"/>
            <a:ext cx="358775" cy="311150"/>
          </a:xfrm>
          <a:custGeom>
            <a:avLst/>
            <a:gdLst>
              <a:gd name="T0" fmla="*/ 0 w 166"/>
              <a:gd name="T1" fmla="*/ 2147483646 h 204"/>
              <a:gd name="T2" fmla="*/ 2147483646 w 166"/>
              <a:gd name="T3" fmla="*/ 2147483646 h 204"/>
              <a:gd name="T4" fmla="*/ 2147483646 w 166"/>
              <a:gd name="T5" fmla="*/ 2147483646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Oval 85"/>
          <p:cNvSpPr>
            <a:spLocks noChangeArrowheads="1"/>
          </p:cNvSpPr>
          <p:nvPr/>
        </p:nvSpPr>
        <p:spPr bwMode="auto">
          <a:xfrm>
            <a:off x="5362575" y="2916239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335" name="Oval 86"/>
          <p:cNvSpPr>
            <a:spLocks noChangeArrowheads="1"/>
          </p:cNvSpPr>
          <p:nvPr/>
        </p:nvSpPr>
        <p:spPr bwMode="auto">
          <a:xfrm>
            <a:off x="5006976" y="3597276"/>
            <a:ext cx="519113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336" name="Oval 87"/>
          <p:cNvSpPr>
            <a:spLocks noChangeArrowheads="1"/>
          </p:cNvSpPr>
          <p:nvPr/>
        </p:nvSpPr>
        <p:spPr bwMode="auto">
          <a:xfrm>
            <a:off x="5894388" y="2413001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3337" name="Line 88"/>
          <p:cNvSpPr>
            <a:spLocks noChangeShapeType="1"/>
          </p:cNvSpPr>
          <p:nvPr/>
        </p:nvSpPr>
        <p:spPr bwMode="auto">
          <a:xfrm flipH="1">
            <a:off x="5249863" y="3208339"/>
            <a:ext cx="2333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89"/>
          <p:cNvSpPr>
            <a:spLocks noChangeShapeType="1"/>
          </p:cNvSpPr>
          <p:nvPr/>
        </p:nvSpPr>
        <p:spPr bwMode="auto">
          <a:xfrm>
            <a:off x="5721350" y="3187701"/>
            <a:ext cx="1905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Oval 90"/>
          <p:cNvSpPr>
            <a:spLocks noChangeArrowheads="1"/>
          </p:cNvSpPr>
          <p:nvPr/>
        </p:nvSpPr>
        <p:spPr bwMode="auto">
          <a:xfrm>
            <a:off x="6397625" y="2941639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3340" name="Oval 91"/>
          <p:cNvSpPr>
            <a:spLocks noChangeArrowheads="1"/>
          </p:cNvSpPr>
          <p:nvPr/>
        </p:nvSpPr>
        <p:spPr bwMode="auto">
          <a:xfrm>
            <a:off x="5638801" y="3581401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3341" name="Line 92"/>
          <p:cNvSpPr>
            <a:spLocks noChangeShapeType="1"/>
          </p:cNvSpPr>
          <p:nvPr/>
        </p:nvSpPr>
        <p:spPr bwMode="auto">
          <a:xfrm>
            <a:off x="6329363" y="2689225"/>
            <a:ext cx="26670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Oval 93"/>
          <p:cNvSpPr>
            <a:spLocks noChangeArrowheads="1"/>
          </p:cNvSpPr>
          <p:nvPr/>
        </p:nvSpPr>
        <p:spPr bwMode="auto">
          <a:xfrm>
            <a:off x="6243638" y="361473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13343" name="Oval 94"/>
          <p:cNvSpPr>
            <a:spLocks noChangeArrowheads="1"/>
          </p:cNvSpPr>
          <p:nvPr/>
        </p:nvSpPr>
        <p:spPr bwMode="auto">
          <a:xfrm>
            <a:off x="6819901" y="360521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3344" name="Line 95"/>
          <p:cNvSpPr>
            <a:spLocks noChangeShapeType="1"/>
          </p:cNvSpPr>
          <p:nvPr/>
        </p:nvSpPr>
        <p:spPr bwMode="auto">
          <a:xfrm flipH="1">
            <a:off x="6478589" y="3251200"/>
            <a:ext cx="1111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96"/>
          <p:cNvSpPr>
            <a:spLocks noChangeShapeType="1"/>
          </p:cNvSpPr>
          <p:nvPr/>
        </p:nvSpPr>
        <p:spPr bwMode="auto">
          <a:xfrm flipH="1">
            <a:off x="5737226" y="2700339"/>
            <a:ext cx="22701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97"/>
          <p:cNvSpPr>
            <a:spLocks noChangeShapeType="1"/>
          </p:cNvSpPr>
          <p:nvPr/>
        </p:nvSpPr>
        <p:spPr bwMode="auto">
          <a:xfrm>
            <a:off x="6826251" y="3224213"/>
            <a:ext cx="176213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Rectangle 98"/>
          <p:cNvSpPr>
            <a:spLocks noChangeArrowheads="1"/>
          </p:cNvSpPr>
          <p:nvPr/>
        </p:nvSpPr>
        <p:spPr bwMode="auto">
          <a:xfrm>
            <a:off x="6353176" y="2886076"/>
            <a:ext cx="625475" cy="423863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348" name="Freeform 99"/>
          <p:cNvSpPr>
            <a:spLocks/>
          </p:cNvSpPr>
          <p:nvPr/>
        </p:nvSpPr>
        <p:spPr bwMode="auto">
          <a:xfrm>
            <a:off x="6049964" y="2751138"/>
            <a:ext cx="358775" cy="311150"/>
          </a:xfrm>
          <a:custGeom>
            <a:avLst/>
            <a:gdLst>
              <a:gd name="T0" fmla="*/ 0 w 166"/>
              <a:gd name="T1" fmla="*/ 2147483646 h 204"/>
              <a:gd name="T2" fmla="*/ 2147483646 w 166"/>
              <a:gd name="T3" fmla="*/ 2147483646 h 204"/>
              <a:gd name="T4" fmla="*/ 2147483646 w 166"/>
              <a:gd name="T5" fmla="*/ 2147483646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Oval 100"/>
          <p:cNvSpPr>
            <a:spLocks noChangeArrowheads="1"/>
          </p:cNvSpPr>
          <p:nvPr/>
        </p:nvSpPr>
        <p:spPr bwMode="auto">
          <a:xfrm>
            <a:off x="7947025" y="3565526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350" name="Oval 101"/>
          <p:cNvSpPr>
            <a:spLocks noChangeArrowheads="1"/>
          </p:cNvSpPr>
          <p:nvPr/>
        </p:nvSpPr>
        <p:spPr bwMode="auto">
          <a:xfrm>
            <a:off x="7591426" y="4246564"/>
            <a:ext cx="519113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351" name="Oval 102"/>
          <p:cNvSpPr>
            <a:spLocks noChangeArrowheads="1"/>
          </p:cNvSpPr>
          <p:nvPr/>
        </p:nvSpPr>
        <p:spPr bwMode="auto">
          <a:xfrm>
            <a:off x="8478838" y="3062289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3352" name="Line 103"/>
          <p:cNvSpPr>
            <a:spLocks noChangeShapeType="1"/>
          </p:cNvSpPr>
          <p:nvPr/>
        </p:nvSpPr>
        <p:spPr bwMode="auto">
          <a:xfrm flipH="1">
            <a:off x="7834313" y="3857625"/>
            <a:ext cx="233362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104"/>
          <p:cNvSpPr>
            <a:spLocks noChangeShapeType="1"/>
          </p:cNvSpPr>
          <p:nvPr/>
        </p:nvSpPr>
        <p:spPr bwMode="auto">
          <a:xfrm>
            <a:off x="8305800" y="3836988"/>
            <a:ext cx="19050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Oval 105"/>
          <p:cNvSpPr>
            <a:spLocks noChangeArrowheads="1"/>
          </p:cNvSpPr>
          <p:nvPr/>
        </p:nvSpPr>
        <p:spPr bwMode="auto">
          <a:xfrm>
            <a:off x="8826500" y="2471739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3355" name="Oval 106"/>
          <p:cNvSpPr>
            <a:spLocks noChangeArrowheads="1"/>
          </p:cNvSpPr>
          <p:nvPr/>
        </p:nvSpPr>
        <p:spPr bwMode="auto">
          <a:xfrm>
            <a:off x="8223251" y="423068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3356" name="Line 107"/>
          <p:cNvSpPr>
            <a:spLocks noChangeShapeType="1"/>
          </p:cNvSpPr>
          <p:nvPr/>
        </p:nvSpPr>
        <p:spPr bwMode="auto">
          <a:xfrm>
            <a:off x="8866188" y="3362326"/>
            <a:ext cx="157162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Oval 108"/>
          <p:cNvSpPr>
            <a:spLocks noChangeArrowheads="1"/>
          </p:cNvSpPr>
          <p:nvPr/>
        </p:nvSpPr>
        <p:spPr bwMode="auto">
          <a:xfrm>
            <a:off x="8804276" y="36020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13358" name="Oval 109"/>
          <p:cNvSpPr>
            <a:spLocks noChangeArrowheads="1"/>
          </p:cNvSpPr>
          <p:nvPr/>
        </p:nvSpPr>
        <p:spPr bwMode="auto">
          <a:xfrm>
            <a:off x="9261476" y="3146426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3359" name="Line 110"/>
          <p:cNvSpPr>
            <a:spLocks noChangeShapeType="1"/>
          </p:cNvSpPr>
          <p:nvPr/>
        </p:nvSpPr>
        <p:spPr bwMode="auto">
          <a:xfrm flipH="1">
            <a:off x="8812214" y="2781301"/>
            <a:ext cx="206375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0" name="Line 111"/>
          <p:cNvSpPr>
            <a:spLocks noChangeShapeType="1"/>
          </p:cNvSpPr>
          <p:nvPr/>
        </p:nvSpPr>
        <p:spPr bwMode="auto">
          <a:xfrm flipH="1">
            <a:off x="8321676" y="3349626"/>
            <a:ext cx="22701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1" name="Line 112"/>
          <p:cNvSpPr>
            <a:spLocks noChangeShapeType="1"/>
          </p:cNvSpPr>
          <p:nvPr/>
        </p:nvSpPr>
        <p:spPr bwMode="auto">
          <a:xfrm>
            <a:off x="9255126" y="2754313"/>
            <a:ext cx="176213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Rectangle 113"/>
          <p:cNvSpPr>
            <a:spLocks noChangeArrowheads="1"/>
          </p:cNvSpPr>
          <p:nvPr/>
        </p:nvSpPr>
        <p:spPr bwMode="auto">
          <a:xfrm>
            <a:off x="8782051" y="2416176"/>
            <a:ext cx="650875" cy="423863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363" name="Line 115"/>
          <p:cNvSpPr>
            <a:spLocks noChangeShapeType="1"/>
          </p:cNvSpPr>
          <p:nvPr/>
        </p:nvSpPr>
        <p:spPr bwMode="auto">
          <a:xfrm flipV="1">
            <a:off x="7407276" y="2754314"/>
            <a:ext cx="9128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Text Box 116"/>
          <p:cNvSpPr txBox="1">
            <a:spLocks noChangeArrowheads="1"/>
          </p:cNvSpPr>
          <p:nvPr/>
        </p:nvSpPr>
        <p:spPr bwMode="auto">
          <a:xfrm>
            <a:off x="7291389" y="2416175"/>
            <a:ext cx="1056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Zag-Left</a:t>
            </a:r>
          </a:p>
        </p:txBody>
      </p:sp>
    </p:spTree>
    <p:extLst>
      <p:ext uri="{BB962C8B-B14F-4D97-AF65-F5344CB8AC3E}">
        <p14:creationId xmlns:p14="http://schemas.microsoft.com/office/powerpoint/2010/main" val="2238313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458075" y="2139951"/>
            <a:ext cx="661988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Splay Trees: Zag Operation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0936" y="949326"/>
            <a:ext cx="11335109" cy="1031874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“Zag” is just a </a:t>
            </a:r>
            <a:r>
              <a:rPr lang="en-US" altLang="en-US" sz="2400" dirty="0">
                <a:solidFill>
                  <a:srgbClr val="0000FF"/>
                </a:solidFill>
              </a:rPr>
              <a:t>single rotation</a:t>
            </a:r>
            <a:r>
              <a:rPr lang="en-US" altLang="en-US" sz="2400" dirty="0">
                <a:solidFill>
                  <a:srgbClr val="000000"/>
                </a:solidFill>
              </a:rPr>
              <a:t>, as in an AVL tree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Suppose </a:t>
            </a:r>
            <a:r>
              <a:rPr lang="en-US" altLang="en-US" sz="2400" dirty="0">
                <a:solidFill>
                  <a:schemeClr val="accent2"/>
                </a:solidFill>
              </a:rPr>
              <a:t>15</a:t>
            </a:r>
            <a:r>
              <a:rPr lang="en-US" altLang="en-US" sz="2400" dirty="0">
                <a:solidFill>
                  <a:srgbClr val="000000"/>
                </a:solidFill>
              </a:rPr>
              <a:t> was the node that was accessed (e.g., using </a:t>
            </a:r>
            <a:r>
              <a:rPr lang="en-US" altLang="en-US" sz="2400" dirty="0" smtClean="0">
                <a:solidFill>
                  <a:schemeClr val="accent6"/>
                </a:solidFill>
              </a:rPr>
              <a:t>find</a:t>
            </a:r>
            <a:r>
              <a:rPr lang="en-US" altLang="en-US" sz="2400" dirty="0" smtClean="0">
                <a:solidFill>
                  <a:srgbClr val="000000"/>
                </a:solidFill>
              </a:rPr>
              <a:t>)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7540625" y="2217739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7126288" y="2897189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7880350" y="2881314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7439026" y="2522539"/>
            <a:ext cx="258763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7950201" y="2525713"/>
            <a:ext cx="214313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6834188" y="3590926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7567613" y="3568701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7534275" y="3192464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7081838" y="3228976"/>
            <a:ext cx="2079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70936" y="4438651"/>
            <a:ext cx="11335109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</a:rPr>
              <a:t>“Zag-</a:t>
            </a:r>
            <a:r>
              <a:rPr lang="en-US" altLang="en-US" sz="2400" dirty="0" err="1">
                <a:solidFill>
                  <a:srgbClr val="000000"/>
                </a:solidFill>
              </a:rPr>
              <a:t>Left”moves</a:t>
            </a:r>
            <a:r>
              <a:rPr lang="en-US" altLang="en-US" sz="2400" dirty="0">
                <a:solidFill>
                  <a:srgbClr val="000000"/>
                </a:solidFill>
              </a:rPr>
              <a:t> 15 to the </a:t>
            </a:r>
            <a:r>
              <a:rPr lang="en-US" altLang="en-US" sz="2400" dirty="0" smtClean="0">
                <a:solidFill>
                  <a:srgbClr val="000000"/>
                </a:solidFill>
              </a:rPr>
              <a:t>root</a:t>
            </a:r>
            <a:endParaRPr lang="en-US" altLang="en-US" sz="2400" dirty="0">
              <a:solidFill>
                <a:srgbClr val="000000"/>
              </a:solidFill>
            </a:endParaRPr>
          </a:p>
          <a:p>
            <a:r>
              <a:rPr lang="en-US" altLang="en-US" sz="2400" dirty="0">
                <a:solidFill>
                  <a:srgbClr val="000000"/>
                </a:solidFill>
              </a:rPr>
              <a:t>Can access 15 faster next time: O(1)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Notice that this is simply a </a:t>
            </a:r>
            <a:r>
              <a:rPr lang="en-US" altLang="en-US" sz="2400" dirty="0">
                <a:solidFill>
                  <a:schemeClr val="accent2"/>
                </a:solidFill>
              </a:rPr>
              <a:t>left rotation</a:t>
            </a:r>
            <a:r>
              <a:rPr lang="en-US" altLang="en-US" sz="2400" dirty="0">
                <a:solidFill>
                  <a:srgbClr val="000000"/>
                </a:solidFill>
              </a:rPr>
              <a:t> in AVL tree terminology</a:t>
            </a:r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3821113" y="2940051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3394076" y="2295526"/>
            <a:ext cx="519113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4292600" y="3568701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>
            <a:off x="3778251" y="3232150"/>
            <a:ext cx="25876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4230688" y="3248026"/>
            <a:ext cx="214312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3101975" y="2989264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3438526" y="358298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3802064" y="2590801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H="1">
            <a:off x="3349626" y="2627313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V="1">
            <a:off x="5218113" y="3090864"/>
            <a:ext cx="1720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5583239" y="2668588"/>
            <a:ext cx="1056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Zag-Left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3725864" y="2862264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363" name="Freeform 27"/>
          <p:cNvSpPr>
            <a:spLocks/>
          </p:cNvSpPr>
          <p:nvPr/>
        </p:nvSpPr>
        <p:spPr bwMode="auto">
          <a:xfrm>
            <a:off x="3559176" y="2643188"/>
            <a:ext cx="358775" cy="311150"/>
          </a:xfrm>
          <a:custGeom>
            <a:avLst/>
            <a:gdLst>
              <a:gd name="T0" fmla="*/ 0 w 166"/>
              <a:gd name="T1" fmla="*/ 2147483646 h 204"/>
              <a:gd name="T2" fmla="*/ 2147483646 w 166"/>
              <a:gd name="T3" fmla="*/ 2147483646 h 204"/>
              <a:gd name="T4" fmla="*/ 2147483646 w 166"/>
              <a:gd name="T5" fmla="*/ 2147483646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4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Splay Trees: Example – 40 is accessed</a:t>
            </a:r>
          </a:p>
        </p:txBody>
      </p:sp>
      <p:sp>
        <p:nvSpPr>
          <p:cNvPr id="15363" name="Oval 5"/>
          <p:cNvSpPr>
            <a:spLocks noChangeArrowheads="1"/>
          </p:cNvSpPr>
          <p:nvPr/>
        </p:nvSpPr>
        <p:spPr bwMode="auto">
          <a:xfrm>
            <a:off x="3662363" y="1389064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5364" name="Oval 6"/>
          <p:cNvSpPr>
            <a:spLocks noChangeArrowheads="1"/>
          </p:cNvSpPr>
          <p:nvPr/>
        </p:nvSpPr>
        <p:spPr bwMode="auto">
          <a:xfrm>
            <a:off x="3248026" y="2055814"/>
            <a:ext cx="519113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4002088" y="2039939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85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 flipH="1">
            <a:off x="3586163" y="1681164"/>
            <a:ext cx="2333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>
            <a:off x="4071938" y="1684338"/>
            <a:ext cx="214312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Oval 10"/>
          <p:cNvSpPr>
            <a:spLocks noChangeArrowheads="1"/>
          </p:cNvSpPr>
          <p:nvPr/>
        </p:nvSpPr>
        <p:spPr bwMode="auto">
          <a:xfrm>
            <a:off x="2955925" y="2749551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5369" name="Oval 11"/>
          <p:cNvSpPr>
            <a:spLocks noChangeArrowheads="1"/>
          </p:cNvSpPr>
          <p:nvPr/>
        </p:nvSpPr>
        <p:spPr bwMode="auto">
          <a:xfrm>
            <a:off x="3689351" y="2727326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>
            <a:off x="3656014" y="2351089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 flipH="1">
            <a:off x="3203576" y="2387601"/>
            <a:ext cx="207963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Oval 14"/>
          <p:cNvSpPr>
            <a:spLocks noChangeArrowheads="1"/>
          </p:cNvSpPr>
          <p:nvPr/>
        </p:nvSpPr>
        <p:spPr bwMode="auto">
          <a:xfrm>
            <a:off x="2522538" y="3389313"/>
            <a:ext cx="519112" cy="3159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5373" name="Oval 15"/>
          <p:cNvSpPr>
            <a:spLocks noChangeArrowheads="1"/>
          </p:cNvSpPr>
          <p:nvPr/>
        </p:nvSpPr>
        <p:spPr bwMode="auto">
          <a:xfrm>
            <a:off x="3328988" y="338931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65</a:t>
            </a:r>
          </a:p>
        </p:txBody>
      </p:sp>
      <p:sp>
        <p:nvSpPr>
          <p:cNvPr id="15374" name="Line 16"/>
          <p:cNvSpPr>
            <a:spLocks noChangeShapeType="1"/>
          </p:cNvSpPr>
          <p:nvPr/>
        </p:nvSpPr>
        <p:spPr bwMode="auto">
          <a:xfrm flipH="1">
            <a:off x="2867026" y="3036888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7"/>
          <p:cNvSpPr>
            <a:spLocks noChangeShapeType="1"/>
          </p:cNvSpPr>
          <p:nvPr/>
        </p:nvSpPr>
        <p:spPr bwMode="auto">
          <a:xfrm>
            <a:off x="3330576" y="3060701"/>
            <a:ext cx="182563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Oval 58"/>
          <p:cNvSpPr>
            <a:spLocks noChangeArrowheads="1"/>
          </p:cNvSpPr>
          <p:nvPr/>
        </p:nvSpPr>
        <p:spPr bwMode="auto">
          <a:xfrm>
            <a:off x="2065338" y="4087813"/>
            <a:ext cx="519112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5377" name="Oval 59"/>
          <p:cNvSpPr>
            <a:spLocks noChangeArrowheads="1"/>
          </p:cNvSpPr>
          <p:nvPr/>
        </p:nvSpPr>
        <p:spPr bwMode="auto">
          <a:xfrm>
            <a:off x="2871788" y="408781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55</a:t>
            </a:r>
          </a:p>
        </p:txBody>
      </p:sp>
      <p:sp>
        <p:nvSpPr>
          <p:cNvPr id="15378" name="Line 60"/>
          <p:cNvSpPr>
            <a:spLocks noChangeShapeType="1"/>
          </p:cNvSpPr>
          <p:nvPr/>
        </p:nvSpPr>
        <p:spPr bwMode="auto">
          <a:xfrm flipH="1">
            <a:off x="2409826" y="3735388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61"/>
          <p:cNvSpPr>
            <a:spLocks noChangeShapeType="1"/>
          </p:cNvSpPr>
          <p:nvPr/>
        </p:nvSpPr>
        <p:spPr bwMode="auto">
          <a:xfrm>
            <a:off x="2836863" y="3733801"/>
            <a:ext cx="25400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Oval 62"/>
          <p:cNvSpPr>
            <a:spLocks noChangeArrowheads="1"/>
          </p:cNvSpPr>
          <p:nvPr/>
        </p:nvSpPr>
        <p:spPr bwMode="auto">
          <a:xfrm>
            <a:off x="1663701" y="4784726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5381" name="Oval 63"/>
          <p:cNvSpPr>
            <a:spLocks noChangeArrowheads="1"/>
          </p:cNvSpPr>
          <p:nvPr/>
        </p:nvSpPr>
        <p:spPr bwMode="auto">
          <a:xfrm>
            <a:off x="2470151" y="4784726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15382" name="Line 64"/>
          <p:cNvSpPr>
            <a:spLocks noChangeShapeType="1"/>
          </p:cNvSpPr>
          <p:nvPr/>
        </p:nvSpPr>
        <p:spPr bwMode="auto">
          <a:xfrm flipH="1">
            <a:off x="2008188" y="4432301"/>
            <a:ext cx="2079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65"/>
          <p:cNvSpPr>
            <a:spLocks noChangeShapeType="1"/>
          </p:cNvSpPr>
          <p:nvPr/>
        </p:nvSpPr>
        <p:spPr bwMode="auto">
          <a:xfrm>
            <a:off x="2435225" y="4395788"/>
            <a:ext cx="217488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Rectangle 66"/>
          <p:cNvSpPr>
            <a:spLocks noChangeArrowheads="1"/>
          </p:cNvSpPr>
          <p:nvPr/>
        </p:nvSpPr>
        <p:spPr bwMode="auto">
          <a:xfrm>
            <a:off x="2005014" y="3994151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5385" name="Text Box 67"/>
          <p:cNvSpPr txBox="1">
            <a:spLocks noChangeArrowheads="1"/>
          </p:cNvSpPr>
          <p:nvPr/>
        </p:nvSpPr>
        <p:spPr bwMode="auto">
          <a:xfrm>
            <a:off x="2214563" y="5207001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15386" name="Oval 68"/>
          <p:cNvSpPr>
            <a:spLocks noChangeArrowheads="1"/>
          </p:cNvSpPr>
          <p:nvPr/>
        </p:nvSpPr>
        <p:spPr bwMode="auto">
          <a:xfrm>
            <a:off x="5865813" y="1652589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5387" name="Oval 69"/>
          <p:cNvSpPr>
            <a:spLocks noChangeArrowheads="1"/>
          </p:cNvSpPr>
          <p:nvPr/>
        </p:nvSpPr>
        <p:spPr bwMode="auto">
          <a:xfrm>
            <a:off x="5451476" y="2319339"/>
            <a:ext cx="519113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15388" name="Oval 70"/>
          <p:cNvSpPr>
            <a:spLocks noChangeArrowheads="1"/>
          </p:cNvSpPr>
          <p:nvPr/>
        </p:nvSpPr>
        <p:spPr bwMode="auto">
          <a:xfrm>
            <a:off x="6205538" y="2303464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85</a:t>
            </a:r>
          </a:p>
        </p:txBody>
      </p:sp>
      <p:sp>
        <p:nvSpPr>
          <p:cNvPr id="15389" name="Line 71"/>
          <p:cNvSpPr>
            <a:spLocks noChangeShapeType="1"/>
          </p:cNvSpPr>
          <p:nvPr/>
        </p:nvSpPr>
        <p:spPr bwMode="auto">
          <a:xfrm flipH="1">
            <a:off x="5789613" y="1944689"/>
            <a:ext cx="2333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Line 72"/>
          <p:cNvSpPr>
            <a:spLocks noChangeShapeType="1"/>
          </p:cNvSpPr>
          <p:nvPr/>
        </p:nvSpPr>
        <p:spPr bwMode="auto">
          <a:xfrm>
            <a:off x="6275388" y="1947863"/>
            <a:ext cx="214312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Oval 74"/>
          <p:cNvSpPr>
            <a:spLocks noChangeArrowheads="1"/>
          </p:cNvSpPr>
          <p:nvPr/>
        </p:nvSpPr>
        <p:spPr bwMode="auto">
          <a:xfrm>
            <a:off x="5892801" y="2990851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5392" name="Line 75"/>
          <p:cNvSpPr>
            <a:spLocks noChangeShapeType="1"/>
          </p:cNvSpPr>
          <p:nvPr/>
        </p:nvSpPr>
        <p:spPr bwMode="auto">
          <a:xfrm>
            <a:off x="5859464" y="2614614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Line 76"/>
          <p:cNvSpPr>
            <a:spLocks noChangeShapeType="1"/>
          </p:cNvSpPr>
          <p:nvPr/>
        </p:nvSpPr>
        <p:spPr bwMode="auto">
          <a:xfrm flipH="1">
            <a:off x="5407026" y="2651126"/>
            <a:ext cx="207963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4" name="Oval 77"/>
          <p:cNvSpPr>
            <a:spLocks noChangeArrowheads="1"/>
          </p:cNvSpPr>
          <p:nvPr/>
        </p:nvSpPr>
        <p:spPr bwMode="auto">
          <a:xfrm>
            <a:off x="5360988" y="354488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5395" name="Oval 81"/>
          <p:cNvSpPr>
            <a:spLocks noChangeArrowheads="1"/>
          </p:cNvSpPr>
          <p:nvPr/>
        </p:nvSpPr>
        <p:spPr bwMode="auto">
          <a:xfrm>
            <a:off x="5037138" y="2981326"/>
            <a:ext cx="519112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5396" name="Line 83"/>
          <p:cNvSpPr>
            <a:spLocks noChangeShapeType="1"/>
          </p:cNvSpPr>
          <p:nvPr/>
        </p:nvSpPr>
        <p:spPr bwMode="auto">
          <a:xfrm flipH="1">
            <a:off x="5380038" y="3844925"/>
            <a:ext cx="1968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7" name="Line 84"/>
          <p:cNvSpPr>
            <a:spLocks noChangeShapeType="1"/>
          </p:cNvSpPr>
          <p:nvPr/>
        </p:nvSpPr>
        <p:spPr bwMode="auto">
          <a:xfrm>
            <a:off x="5722938" y="3854451"/>
            <a:ext cx="169862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8" name="Oval 85"/>
          <p:cNvSpPr>
            <a:spLocks noChangeArrowheads="1"/>
          </p:cNvSpPr>
          <p:nvPr/>
        </p:nvSpPr>
        <p:spPr bwMode="auto">
          <a:xfrm>
            <a:off x="4743451" y="3546476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5399" name="Oval 86"/>
          <p:cNvSpPr>
            <a:spLocks noChangeArrowheads="1"/>
          </p:cNvSpPr>
          <p:nvPr/>
        </p:nvSpPr>
        <p:spPr bwMode="auto">
          <a:xfrm>
            <a:off x="4984751" y="40973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15400" name="Line 87"/>
          <p:cNvSpPr>
            <a:spLocks noChangeShapeType="1"/>
          </p:cNvSpPr>
          <p:nvPr/>
        </p:nvSpPr>
        <p:spPr bwMode="auto">
          <a:xfrm flipH="1">
            <a:off x="5040314" y="3325814"/>
            <a:ext cx="147637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" name="Line 88"/>
          <p:cNvSpPr>
            <a:spLocks noChangeShapeType="1"/>
          </p:cNvSpPr>
          <p:nvPr/>
        </p:nvSpPr>
        <p:spPr bwMode="auto">
          <a:xfrm>
            <a:off x="5407025" y="3289301"/>
            <a:ext cx="120650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2" name="Text Box 90"/>
          <p:cNvSpPr txBox="1">
            <a:spLocks noChangeArrowheads="1"/>
          </p:cNvSpPr>
          <p:nvPr/>
        </p:nvSpPr>
        <p:spPr bwMode="auto">
          <a:xfrm>
            <a:off x="5487988" y="520700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(b)</a:t>
            </a:r>
          </a:p>
        </p:txBody>
      </p:sp>
      <p:sp>
        <p:nvSpPr>
          <p:cNvPr id="15403" name="Oval 93"/>
          <p:cNvSpPr>
            <a:spLocks noChangeArrowheads="1"/>
          </p:cNvSpPr>
          <p:nvPr/>
        </p:nvSpPr>
        <p:spPr bwMode="auto">
          <a:xfrm>
            <a:off x="5661026" y="408781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5404" name="Oval 94"/>
          <p:cNvSpPr>
            <a:spLocks noChangeArrowheads="1"/>
          </p:cNvSpPr>
          <p:nvPr/>
        </p:nvSpPr>
        <p:spPr bwMode="auto">
          <a:xfrm>
            <a:off x="5367338" y="46529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55</a:t>
            </a:r>
          </a:p>
        </p:txBody>
      </p:sp>
      <p:sp>
        <p:nvSpPr>
          <p:cNvPr id="15405" name="Oval 95"/>
          <p:cNvSpPr>
            <a:spLocks noChangeArrowheads="1"/>
          </p:cNvSpPr>
          <p:nvPr/>
        </p:nvSpPr>
        <p:spPr bwMode="auto">
          <a:xfrm>
            <a:off x="5934076" y="46275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65</a:t>
            </a:r>
          </a:p>
        </p:txBody>
      </p:sp>
      <p:sp>
        <p:nvSpPr>
          <p:cNvPr id="15406" name="Line 96"/>
          <p:cNvSpPr>
            <a:spLocks noChangeShapeType="1"/>
          </p:cNvSpPr>
          <p:nvPr/>
        </p:nvSpPr>
        <p:spPr bwMode="auto">
          <a:xfrm flipH="1">
            <a:off x="5664200" y="4432301"/>
            <a:ext cx="14763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7" name="Line 97"/>
          <p:cNvSpPr>
            <a:spLocks noChangeShapeType="1"/>
          </p:cNvSpPr>
          <p:nvPr/>
        </p:nvSpPr>
        <p:spPr bwMode="auto">
          <a:xfrm>
            <a:off x="6030913" y="4395788"/>
            <a:ext cx="12065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8" name="Rectangle 98"/>
          <p:cNvSpPr>
            <a:spLocks noChangeArrowheads="1"/>
          </p:cNvSpPr>
          <p:nvPr/>
        </p:nvSpPr>
        <p:spPr bwMode="auto">
          <a:xfrm>
            <a:off x="4953000" y="2887664"/>
            <a:ext cx="661988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5409" name="Line 99"/>
          <p:cNvSpPr>
            <a:spLocks noChangeShapeType="1"/>
          </p:cNvSpPr>
          <p:nvPr/>
        </p:nvSpPr>
        <p:spPr bwMode="auto">
          <a:xfrm flipV="1">
            <a:off x="3473450" y="5243514"/>
            <a:ext cx="1720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410" name="Text Box 100"/>
          <p:cNvSpPr txBox="1">
            <a:spLocks noChangeArrowheads="1"/>
          </p:cNvSpPr>
          <p:nvPr/>
        </p:nvSpPr>
        <p:spPr bwMode="auto">
          <a:xfrm>
            <a:off x="3609975" y="4895851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After Zig-zig</a:t>
            </a:r>
          </a:p>
        </p:txBody>
      </p:sp>
      <p:sp>
        <p:nvSpPr>
          <p:cNvPr id="15411" name="Oval 102"/>
          <p:cNvSpPr>
            <a:spLocks noChangeArrowheads="1"/>
          </p:cNvSpPr>
          <p:nvPr/>
        </p:nvSpPr>
        <p:spPr bwMode="auto">
          <a:xfrm>
            <a:off x="8281988" y="2222501"/>
            <a:ext cx="519112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15412" name="Line 107"/>
          <p:cNvSpPr>
            <a:spLocks noChangeShapeType="1"/>
          </p:cNvSpPr>
          <p:nvPr/>
        </p:nvSpPr>
        <p:spPr bwMode="auto">
          <a:xfrm>
            <a:off x="8739188" y="2519363"/>
            <a:ext cx="2540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3" name="Oval 109"/>
          <p:cNvSpPr>
            <a:spLocks noChangeArrowheads="1"/>
          </p:cNvSpPr>
          <p:nvPr/>
        </p:nvSpPr>
        <p:spPr bwMode="auto">
          <a:xfrm>
            <a:off x="7627938" y="284638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5414" name="Oval 110"/>
          <p:cNvSpPr>
            <a:spLocks noChangeArrowheads="1"/>
          </p:cNvSpPr>
          <p:nvPr/>
        </p:nvSpPr>
        <p:spPr bwMode="auto">
          <a:xfrm>
            <a:off x="7989888" y="1682751"/>
            <a:ext cx="519112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5415" name="Line 111"/>
          <p:cNvSpPr>
            <a:spLocks noChangeShapeType="1"/>
          </p:cNvSpPr>
          <p:nvPr/>
        </p:nvSpPr>
        <p:spPr bwMode="auto">
          <a:xfrm flipH="1">
            <a:off x="7646988" y="3146425"/>
            <a:ext cx="1968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6" name="Line 112"/>
          <p:cNvSpPr>
            <a:spLocks noChangeShapeType="1"/>
          </p:cNvSpPr>
          <p:nvPr/>
        </p:nvSpPr>
        <p:spPr bwMode="auto">
          <a:xfrm>
            <a:off x="7989888" y="3155951"/>
            <a:ext cx="169862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7" name="Oval 113"/>
          <p:cNvSpPr>
            <a:spLocks noChangeArrowheads="1"/>
          </p:cNvSpPr>
          <p:nvPr/>
        </p:nvSpPr>
        <p:spPr bwMode="auto">
          <a:xfrm>
            <a:off x="7696201" y="2247901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5418" name="Oval 114"/>
          <p:cNvSpPr>
            <a:spLocks noChangeArrowheads="1"/>
          </p:cNvSpPr>
          <p:nvPr/>
        </p:nvSpPr>
        <p:spPr bwMode="auto">
          <a:xfrm>
            <a:off x="7251701" y="33988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15419" name="Line 115"/>
          <p:cNvSpPr>
            <a:spLocks noChangeShapeType="1"/>
          </p:cNvSpPr>
          <p:nvPr/>
        </p:nvSpPr>
        <p:spPr bwMode="auto">
          <a:xfrm flipH="1">
            <a:off x="7993064" y="2027239"/>
            <a:ext cx="147637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0" name="Line 116"/>
          <p:cNvSpPr>
            <a:spLocks noChangeShapeType="1"/>
          </p:cNvSpPr>
          <p:nvPr/>
        </p:nvSpPr>
        <p:spPr bwMode="auto">
          <a:xfrm>
            <a:off x="8359775" y="1990726"/>
            <a:ext cx="120650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" name="Oval 118"/>
          <p:cNvSpPr>
            <a:spLocks noChangeArrowheads="1"/>
          </p:cNvSpPr>
          <p:nvPr/>
        </p:nvSpPr>
        <p:spPr bwMode="auto">
          <a:xfrm>
            <a:off x="7927976" y="338931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5422" name="Oval 119"/>
          <p:cNvSpPr>
            <a:spLocks noChangeArrowheads="1"/>
          </p:cNvSpPr>
          <p:nvPr/>
        </p:nvSpPr>
        <p:spPr bwMode="auto">
          <a:xfrm>
            <a:off x="7634288" y="39544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55</a:t>
            </a:r>
          </a:p>
        </p:txBody>
      </p:sp>
      <p:sp>
        <p:nvSpPr>
          <p:cNvPr id="15423" name="Oval 120"/>
          <p:cNvSpPr>
            <a:spLocks noChangeArrowheads="1"/>
          </p:cNvSpPr>
          <p:nvPr/>
        </p:nvSpPr>
        <p:spPr bwMode="auto">
          <a:xfrm>
            <a:off x="8201026" y="39290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65</a:t>
            </a:r>
          </a:p>
        </p:txBody>
      </p:sp>
      <p:sp>
        <p:nvSpPr>
          <p:cNvPr id="15424" name="Line 121"/>
          <p:cNvSpPr>
            <a:spLocks noChangeShapeType="1"/>
          </p:cNvSpPr>
          <p:nvPr/>
        </p:nvSpPr>
        <p:spPr bwMode="auto">
          <a:xfrm flipH="1">
            <a:off x="7931150" y="3733801"/>
            <a:ext cx="14763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5" name="Line 122"/>
          <p:cNvSpPr>
            <a:spLocks noChangeShapeType="1"/>
          </p:cNvSpPr>
          <p:nvPr/>
        </p:nvSpPr>
        <p:spPr bwMode="auto">
          <a:xfrm>
            <a:off x="8297863" y="3697288"/>
            <a:ext cx="12065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6" name="Rectangle 123"/>
          <p:cNvSpPr>
            <a:spLocks noChangeArrowheads="1"/>
          </p:cNvSpPr>
          <p:nvPr/>
        </p:nvSpPr>
        <p:spPr bwMode="auto">
          <a:xfrm>
            <a:off x="7905750" y="1589089"/>
            <a:ext cx="661988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5427" name="Oval 124"/>
          <p:cNvSpPr>
            <a:spLocks noChangeArrowheads="1"/>
          </p:cNvSpPr>
          <p:nvPr/>
        </p:nvSpPr>
        <p:spPr bwMode="auto">
          <a:xfrm>
            <a:off x="8891588" y="2822576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5428" name="Line 125"/>
          <p:cNvSpPr>
            <a:spLocks noChangeShapeType="1"/>
          </p:cNvSpPr>
          <p:nvPr/>
        </p:nvSpPr>
        <p:spPr bwMode="auto">
          <a:xfrm flipH="1">
            <a:off x="8910638" y="3122614"/>
            <a:ext cx="1968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9" name="Line 126"/>
          <p:cNvSpPr>
            <a:spLocks noChangeShapeType="1"/>
          </p:cNvSpPr>
          <p:nvPr/>
        </p:nvSpPr>
        <p:spPr bwMode="auto">
          <a:xfrm>
            <a:off x="9253538" y="3132138"/>
            <a:ext cx="169862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0" name="Oval 127"/>
          <p:cNvSpPr>
            <a:spLocks noChangeArrowheads="1"/>
          </p:cNvSpPr>
          <p:nvPr/>
        </p:nvSpPr>
        <p:spPr bwMode="auto">
          <a:xfrm>
            <a:off x="8515351" y="3375026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5431" name="Oval 128"/>
          <p:cNvSpPr>
            <a:spLocks noChangeArrowheads="1"/>
          </p:cNvSpPr>
          <p:nvPr/>
        </p:nvSpPr>
        <p:spPr bwMode="auto">
          <a:xfrm>
            <a:off x="9191626" y="3365501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85</a:t>
            </a:r>
          </a:p>
        </p:txBody>
      </p:sp>
      <p:sp>
        <p:nvSpPr>
          <p:cNvPr id="15432" name="Line 129"/>
          <p:cNvSpPr>
            <a:spLocks noChangeShapeType="1"/>
          </p:cNvSpPr>
          <p:nvPr/>
        </p:nvSpPr>
        <p:spPr bwMode="auto">
          <a:xfrm flipH="1">
            <a:off x="8051801" y="2544764"/>
            <a:ext cx="3524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3" name="Text Box 130"/>
          <p:cNvSpPr txBox="1">
            <a:spLocks noChangeArrowheads="1"/>
          </p:cNvSpPr>
          <p:nvPr/>
        </p:nvSpPr>
        <p:spPr bwMode="auto">
          <a:xfrm>
            <a:off x="8337550" y="51943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(c)</a:t>
            </a:r>
          </a:p>
        </p:txBody>
      </p:sp>
      <p:sp>
        <p:nvSpPr>
          <p:cNvPr id="15434" name="Line 131"/>
          <p:cNvSpPr>
            <a:spLocks noChangeShapeType="1"/>
          </p:cNvSpPr>
          <p:nvPr/>
        </p:nvSpPr>
        <p:spPr bwMode="auto">
          <a:xfrm flipV="1">
            <a:off x="6600825" y="5424489"/>
            <a:ext cx="1720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435" name="Text Box 132"/>
          <p:cNvSpPr txBox="1">
            <a:spLocks noChangeArrowheads="1"/>
          </p:cNvSpPr>
          <p:nvPr/>
        </p:nvSpPr>
        <p:spPr bwMode="auto">
          <a:xfrm>
            <a:off x="6737350" y="5076826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After Zig-zig</a:t>
            </a:r>
          </a:p>
        </p:txBody>
      </p:sp>
    </p:spTree>
    <p:extLst>
      <p:ext uri="{BB962C8B-B14F-4D97-AF65-F5344CB8AC3E}">
        <p14:creationId xmlns:p14="http://schemas.microsoft.com/office/powerpoint/2010/main" val="1030804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Splay Trees: Example – 60 is accessed</a:t>
            </a:r>
          </a:p>
        </p:txBody>
      </p:sp>
      <p:sp>
        <p:nvSpPr>
          <p:cNvPr id="16387" name="Oval 51"/>
          <p:cNvSpPr>
            <a:spLocks noChangeArrowheads="1"/>
          </p:cNvSpPr>
          <p:nvPr/>
        </p:nvSpPr>
        <p:spPr bwMode="auto">
          <a:xfrm>
            <a:off x="2976563" y="2282826"/>
            <a:ext cx="519112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16388" name="Line 52"/>
          <p:cNvSpPr>
            <a:spLocks noChangeShapeType="1"/>
          </p:cNvSpPr>
          <p:nvPr/>
        </p:nvSpPr>
        <p:spPr bwMode="auto">
          <a:xfrm>
            <a:off x="3433763" y="2579688"/>
            <a:ext cx="2540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Oval 53"/>
          <p:cNvSpPr>
            <a:spLocks noChangeArrowheads="1"/>
          </p:cNvSpPr>
          <p:nvPr/>
        </p:nvSpPr>
        <p:spPr bwMode="auto">
          <a:xfrm>
            <a:off x="2322513" y="2906713"/>
            <a:ext cx="519112" cy="3159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6390" name="Oval 54"/>
          <p:cNvSpPr>
            <a:spLocks noChangeArrowheads="1"/>
          </p:cNvSpPr>
          <p:nvPr/>
        </p:nvSpPr>
        <p:spPr bwMode="auto">
          <a:xfrm>
            <a:off x="2684463" y="1743076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6391" name="Line 55"/>
          <p:cNvSpPr>
            <a:spLocks noChangeShapeType="1"/>
          </p:cNvSpPr>
          <p:nvPr/>
        </p:nvSpPr>
        <p:spPr bwMode="auto">
          <a:xfrm flipH="1">
            <a:off x="2341563" y="3206750"/>
            <a:ext cx="1968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56"/>
          <p:cNvSpPr>
            <a:spLocks noChangeShapeType="1"/>
          </p:cNvSpPr>
          <p:nvPr/>
        </p:nvSpPr>
        <p:spPr bwMode="auto">
          <a:xfrm>
            <a:off x="2684463" y="3216276"/>
            <a:ext cx="169862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Oval 57"/>
          <p:cNvSpPr>
            <a:spLocks noChangeArrowheads="1"/>
          </p:cNvSpPr>
          <p:nvPr/>
        </p:nvSpPr>
        <p:spPr bwMode="auto">
          <a:xfrm>
            <a:off x="2390776" y="2308226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6394" name="Oval 58"/>
          <p:cNvSpPr>
            <a:spLocks noChangeArrowheads="1"/>
          </p:cNvSpPr>
          <p:nvPr/>
        </p:nvSpPr>
        <p:spPr bwMode="auto">
          <a:xfrm>
            <a:off x="1946276" y="34591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16395" name="Line 59"/>
          <p:cNvSpPr>
            <a:spLocks noChangeShapeType="1"/>
          </p:cNvSpPr>
          <p:nvPr/>
        </p:nvSpPr>
        <p:spPr bwMode="auto">
          <a:xfrm flipH="1">
            <a:off x="2687639" y="2087564"/>
            <a:ext cx="147637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60"/>
          <p:cNvSpPr>
            <a:spLocks noChangeShapeType="1"/>
          </p:cNvSpPr>
          <p:nvPr/>
        </p:nvSpPr>
        <p:spPr bwMode="auto">
          <a:xfrm>
            <a:off x="3054350" y="2051051"/>
            <a:ext cx="120650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Oval 61"/>
          <p:cNvSpPr>
            <a:spLocks noChangeArrowheads="1"/>
          </p:cNvSpPr>
          <p:nvPr/>
        </p:nvSpPr>
        <p:spPr bwMode="auto">
          <a:xfrm>
            <a:off x="2622551" y="3449638"/>
            <a:ext cx="519113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6398" name="Oval 62"/>
          <p:cNvSpPr>
            <a:spLocks noChangeArrowheads="1"/>
          </p:cNvSpPr>
          <p:nvPr/>
        </p:nvSpPr>
        <p:spPr bwMode="auto">
          <a:xfrm>
            <a:off x="2328863" y="401478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55</a:t>
            </a:r>
          </a:p>
        </p:txBody>
      </p:sp>
      <p:sp>
        <p:nvSpPr>
          <p:cNvPr id="16399" name="Oval 63"/>
          <p:cNvSpPr>
            <a:spLocks noChangeArrowheads="1"/>
          </p:cNvSpPr>
          <p:nvPr/>
        </p:nvSpPr>
        <p:spPr bwMode="auto">
          <a:xfrm>
            <a:off x="2895601" y="398938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65</a:t>
            </a:r>
          </a:p>
        </p:txBody>
      </p:sp>
      <p:sp>
        <p:nvSpPr>
          <p:cNvPr id="16400" name="Line 64"/>
          <p:cNvSpPr>
            <a:spLocks noChangeShapeType="1"/>
          </p:cNvSpPr>
          <p:nvPr/>
        </p:nvSpPr>
        <p:spPr bwMode="auto">
          <a:xfrm flipH="1">
            <a:off x="2625725" y="3794126"/>
            <a:ext cx="14763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65"/>
          <p:cNvSpPr>
            <a:spLocks noChangeShapeType="1"/>
          </p:cNvSpPr>
          <p:nvPr/>
        </p:nvSpPr>
        <p:spPr bwMode="auto">
          <a:xfrm>
            <a:off x="2992438" y="3757613"/>
            <a:ext cx="12065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Oval 67"/>
          <p:cNvSpPr>
            <a:spLocks noChangeArrowheads="1"/>
          </p:cNvSpPr>
          <p:nvPr/>
        </p:nvSpPr>
        <p:spPr bwMode="auto">
          <a:xfrm>
            <a:off x="3586163" y="2882901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6403" name="Line 68"/>
          <p:cNvSpPr>
            <a:spLocks noChangeShapeType="1"/>
          </p:cNvSpPr>
          <p:nvPr/>
        </p:nvSpPr>
        <p:spPr bwMode="auto">
          <a:xfrm flipH="1">
            <a:off x="3605213" y="3182939"/>
            <a:ext cx="1968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69"/>
          <p:cNvSpPr>
            <a:spLocks noChangeShapeType="1"/>
          </p:cNvSpPr>
          <p:nvPr/>
        </p:nvSpPr>
        <p:spPr bwMode="auto">
          <a:xfrm>
            <a:off x="3948113" y="3192463"/>
            <a:ext cx="169862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Oval 70"/>
          <p:cNvSpPr>
            <a:spLocks noChangeArrowheads="1"/>
          </p:cNvSpPr>
          <p:nvPr/>
        </p:nvSpPr>
        <p:spPr bwMode="auto">
          <a:xfrm>
            <a:off x="3209926" y="3435351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6406" name="Oval 71"/>
          <p:cNvSpPr>
            <a:spLocks noChangeArrowheads="1"/>
          </p:cNvSpPr>
          <p:nvPr/>
        </p:nvSpPr>
        <p:spPr bwMode="auto">
          <a:xfrm>
            <a:off x="3886201" y="3425826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85</a:t>
            </a:r>
          </a:p>
        </p:txBody>
      </p:sp>
      <p:sp>
        <p:nvSpPr>
          <p:cNvPr id="16407" name="Line 72"/>
          <p:cNvSpPr>
            <a:spLocks noChangeShapeType="1"/>
          </p:cNvSpPr>
          <p:nvPr/>
        </p:nvSpPr>
        <p:spPr bwMode="auto">
          <a:xfrm flipH="1">
            <a:off x="2746376" y="2605089"/>
            <a:ext cx="3524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Rectangle 76"/>
          <p:cNvSpPr>
            <a:spLocks noChangeArrowheads="1"/>
          </p:cNvSpPr>
          <p:nvPr/>
        </p:nvSpPr>
        <p:spPr bwMode="auto">
          <a:xfrm>
            <a:off x="2571750" y="3355976"/>
            <a:ext cx="661988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09" name="Oval 77"/>
          <p:cNvSpPr>
            <a:spLocks noChangeArrowheads="1"/>
          </p:cNvSpPr>
          <p:nvPr/>
        </p:nvSpPr>
        <p:spPr bwMode="auto">
          <a:xfrm>
            <a:off x="9047163" y="2332039"/>
            <a:ext cx="519112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16410" name="Line 78"/>
          <p:cNvSpPr>
            <a:spLocks noChangeShapeType="1"/>
          </p:cNvSpPr>
          <p:nvPr/>
        </p:nvSpPr>
        <p:spPr bwMode="auto">
          <a:xfrm>
            <a:off x="9405938" y="2616201"/>
            <a:ext cx="18256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Oval 79"/>
          <p:cNvSpPr>
            <a:spLocks noChangeArrowheads="1"/>
          </p:cNvSpPr>
          <p:nvPr/>
        </p:nvSpPr>
        <p:spPr bwMode="auto">
          <a:xfrm>
            <a:off x="8296276" y="2930526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6412" name="Oval 80"/>
          <p:cNvSpPr>
            <a:spLocks noChangeArrowheads="1"/>
          </p:cNvSpPr>
          <p:nvPr/>
        </p:nvSpPr>
        <p:spPr bwMode="auto">
          <a:xfrm>
            <a:off x="8007351" y="232251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6413" name="Line 81"/>
          <p:cNvSpPr>
            <a:spLocks noChangeShapeType="1"/>
          </p:cNvSpPr>
          <p:nvPr/>
        </p:nvSpPr>
        <p:spPr bwMode="auto">
          <a:xfrm flipH="1">
            <a:off x="8243888" y="3278189"/>
            <a:ext cx="1968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Line 82"/>
          <p:cNvSpPr>
            <a:spLocks noChangeShapeType="1"/>
          </p:cNvSpPr>
          <p:nvPr/>
        </p:nvSpPr>
        <p:spPr bwMode="auto">
          <a:xfrm>
            <a:off x="8586788" y="3265488"/>
            <a:ext cx="169862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Oval 83"/>
          <p:cNvSpPr>
            <a:spLocks noChangeArrowheads="1"/>
          </p:cNvSpPr>
          <p:nvPr/>
        </p:nvSpPr>
        <p:spPr bwMode="auto">
          <a:xfrm>
            <a:off x="7713663" y="28876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6416" name="Oval 84"/>
          <p:cNvSpPr>
            <a:spLocks noChangeArrowheads="1"/>
          </p:cNvSpPr>
          <p:nvPr/>
        </p:nvSpPr>
        <p:spPr bwMode="auto">
          <a:xfrm>
            <a:off x="7932738" y="3530601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16417" name="Line 85"/>
          <p:cNvSpPr>
            <a:spLocks noChangeShapeType="1"/>
          </p:cNvSpPr>
          <p:nvPr/>
        </p:nvSpPr>
        <p:spPr bwMode="auto">
          <a:xfrm flipH="1">
            <a:off x="8010525" y="2667001"/>
            <a:ext cx="14763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8" name="Line 86"/>
          <p:cNvSpPr>
            <a:spLocks noChangeShapeType="1"/>
          </p:cNvSpPr>
          <p:nvPr/>
        </p:nvSpPr>
        <p:spPr bwMode="auto">
          <a:xfrm>
            <a:off x="8377238" y="2630488"/>
            <a:ext cx="15716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9" name="Oval 87"/>
          <p:cNvSpPr>
            <a:spLocks noChangeArrowheads="1"/>
          </p:cNvSpPr>
          <p:nvPr/>
        </p:nvSpPr>
        <p:spPr bwMode="auto">
          <a:xfrm>
            <a:off x="8631238" y="1825626"/>
            <a:ext cx="519112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6420" name="Oval 88"/>
          <p:cNvSpPr>
            <a:spLocks noChangeArrowheads="1"/>
          </p:cNvSpPr>
          <p:nvPr/>
        </p:nvSpPr>
        <p:spPr bwMode="auto">
          <a:xfrm>
            <a:off x="8543926" y="354488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55</a:t>
            </a:r>
          </a:p>
        </p:txBody>
      </p:sp>
      <p:sp>
        <p:nvSpPr>
          <p:cNvPr id="16421" name="Oval 89"/>
          <p:cNvSpPr>
            <a:spLocks noChangeArrowheads="1"/>
          </p:cNvSpPr>
          <p:nvPr/>
        </p:nvSpPr>
        <p:spPr bwMode="auto">
          <a:xfrm>
            <a:off x="8883651" y="2978151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65</a:t>
            </a:r>
          </a:p>
        </p:txBody>
      </p:sp>
      <p:sp>
        <p:nvSpPr>
          <p:cNvPr id="16422" name="Line 90"/>
          <p:cNvSpPr>
            <a:spLocks noChangeShapeType="1"/>
          </p:cNvSpPr>
          <p:nvPr/>
        </p:nvSpPr>
        <p:spPr bwMode="auto">
          <a:xfrm flipH="1">
            <a:off x="9129714" y="2663825"/>
            <a:ext cx="111125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Line 91"/>
          <p:cNvSpPr>
            <a:spLocks noChangeShapeType="1"/>
          </p:cNvSpPr>
          <p:nvPr/>
        </p:nvSpPr>
        <p:spPr bwMode="auto">
          <a:xfrm>
            <a:off x="9028114" y="2124076"/>
            <a:ext cx="180975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4" name="Oval 92"/>
          <p:cNvSpPr>
            <a:spLocks noChangeArrowheads="1"/>
          </p:cNvSpPr>
          <p:nvPr/>
        </p:nvSpPr>
        <p:spPr bwMode="auto">
          <a:xfrm>
            <a:off x="9486901" y="2955926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6425" name="Line 93"/>
          <p:cNvSpPr>
            <a:spLocks noChangeShapeType="1"/>
          </p:cNvSpPr>
          <p:nvPr/>
        </p:nvSpPr>
        <p:spPr bwMode="auto">
          <a:xfrm flipH="1">
            <a:off x="9505950" y="3255964"/>
            <a:ext cx="1968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Line 94"/>
          <p:cNvSpPr>
            <a:spLocks noChangeShapeType="1"/>
          </p:cNvSpPr>
          <p:nvPr/>
        </p:nvSpPr>
        <p:spPr bwMode="auto">
          <a:xfrm>
            <a:off x="9848851" y="3265488"/>
            <a:ext cx="169863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Oval 95"/>
          <p:cNvSpPr>
            <a:spLocks noChangeArrowheads="1"/>
          </p:cNvSpPr>
          <p:nvPr/>
        </p:nvSpPr>
        <p:spPr bwMode="auto">
          <a:xfrm>
            <a:off x="9110663" y="3508376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6428" name="Oval 96"/>
          <p:cNvSpPr>
            <a:spLocks noChangeArrowheads="1"/>
          </p:cNvSpPr>
          <p:nvPr/>
        </p:nvSpPr>
        <p:spPr bwMode="auto">
          <a:xfrm>
            <a:off x="9786938" y="3498851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85</a:t>
            </a:r>
          </a:p>
        </p:txBody>
      </p:sp>
      <p:sp>
        <p:nvSpPr>
          <p:cNvPr id="16429" name="Line 97"/>
          <p:cNvSpPr>
            <a:spLocks noChangeShapeType="1"/>
          </p:cNvSpPr>
          <p:nvPr/>
        </p:nvSpPr>
        <p:spPr bwMode="auto">
          <a:xfrm flipH="1">
            <a:off x="8443913" y="2135188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0" name="Rectangle 98"/>
          <p:cNvSpPr>
            <a:spLocks noChangeArrowheads="1"/>
          </p:cNvSpPr>
          <p:nvPr/>
        </p:nvSpPr>
        <p:spPr bwMode="auto">
          <a:xfrm>
            <a:off x="8580438" y="1731964"/>
            <a:ext cx="614362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31" name="Oval 143"/>
          <p:cNvSpPr>
            <a:spLocks noChangeArrowheads="1"/>
          </p:cNvSpPr>
          <p:nvPr/>
        </p:nvSpPr>
        <p:spPr bwMode="auto">
          <a:xfrm>
            <a:off x="6070601" y="2752726"/>
            <a:ext cx="519113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16432" name="Line 144"/>
          <p:cNvSpPr>
            <a:spLocks noChangeShapeType="1"/>
          </p:cNvSpPr>
          <p:nvPr/>
        </p:nvSpPr>
        <p:spPr bwMode="auto">
          <a:xfrm>
            <a:off x="6429376" y="3036888"/>
            <a:ext cx="182563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3" name="Oval 145"/>
          <p:cNvSpPr>
            <a:spLocks noChangeArrowheads="1"/>
          </p:cNvSpPr>
          <p:nvPr/>
        </p:nvSpPr>
        <p:spPr bwMode="auto">
          <a:xfrm>
            <a:off x="5056188" y="283368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6434" name="Oval 146"/>
          <p:cNvSpPr>
            <a:spLocks noChangeArrowheads="1"/>
          </p:cNvSpPr>
          <p:nvPr/>
        </p:nvSpPr>
        <p:spPr bwMode="auto">
          <a:xfrm>
            <a:off x="5270501" y="1647826"/>
            <a:ext cx="519113" cy="3159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6435" name="Line 147"/>
          <p:cNvSpPr>
            <a:spLocks noChangeShapeType="1"/>
          </p:cNvSpPr>
          <p:nvPr/>
        </p:nvSpPr>
        <p:spPr bwMode="auto">
          <a:xfrm flipH="1">
            <a:off x="5075238" y="3133725"/>
            <a:ext cx="1968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6" name="Line 148"/>
          <p:cNvSpPr>
            <a:spLocks noChangeShapeType="1"/>
          </p:cNvSpPr>
          <p:nvPr/>
        </p:nvSpPr>
        <p:spPr bwMode="auto">
          <a:xfrm>
            <a:off x="5418138" y="3143251"/>
            <a:ext cx="169862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Oval 149"/>
          <p:cNvSpPr>
            <a:spLocks noChangeArrowheads="1"/>
          </p:cNvSpPr>
          <p:nvPr/>
        </p:nvSpPr>
        <p:spPr bwMode="auto">
          <a:xfrm>
            <a:off x="4976813" y="2212976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6438" name="Oval 150"/>
          <p:cNvSpPr>
            <a:spLocks noChangeArrowheads="1"/>
          </p:cNvSpPr>
          <p:nvPr/>
        </p:nvSpPr>
        <p:spPr bwMode="auto">
          <a:xfrm>
            <a:off x="4679951" y="33861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16439" name="Line 151"/>
          <p:cNvSpPr>
            <a:spLocks noChangeShapeType="1"/>
          </p:cNvSpPr>
          <p:nvPr/>
        </p:nvSpPr>
        <p:spPr bwMode="auto">
          <a:xfrm flipH="1">
            <a:off x="5273675" y="1992314"/>
            <a:ext cx="14763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0" name="Line 152"/>
          <p:cNvSpPr>
            <a:spLocks noChangeShapeType="1"/>
          </p:cNvSpPr>
          <p:nvPr/>
        </p:nvSpPr>
        <p:spPr bwMode="auto">
          <a:xfrm>
            <a:off x="5640388" y="1955801"/>
            <a:ext cx="144462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1" name="Oval 153"/>
          <p:cNvSpPr>
            <a:spLocks noChangeArrowheads="1"/>
          </p:cNvSpPr>
          <p:nvPr/>
        </p:nvSpPr>
        <p:spPr bwMode="auto">
          <a:xfrm>
            <a:off x="5654676" y="2246313"/>
            <a:ext cx="519113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6442" name="Oval 154"/>
          <p:cNvSpPr>
            <a:spLocks noChangeArrowheads="1"/>
          </p:cNvSpPr>
          <p:nvPr/>
        </p:nvSpPr>
        <p:spPr bwMode="auto">
          <a:xfrm>
            <a:off x="5291138" y="3400426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55</a:t>
            </a:r>
          </a:p>
        </p:txBody>
      </p:sp>
      <p:sp>
        <p:nvSpPr>
          <p:cNvPr id="16443" name="Oval 155"/>
          <p:cNvSpPr>
            <a:spLocks noChangeArrowheads="1"/>
          </p:cNvSpPr>
          <p:nvPr/>
        </p:nvSpPr>
        <p:spPr bwMode="auto">
          <a:xfrm>
            <a:off x="5907088" y="339883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65</a:t>
            </a:r>
          </a:p>
        </p:txBody>
      </p:sp>
      <p:sp>
        <p:nvSpPr>
          <p:cNvPr id="16444" name="Line 156"/>
          <p:cNvSpPr>
            <a:spLocks noChangeShapeType="1"/>
          </p:cNvSpPr>
          <p:nvPr/>
        </p:nvSpPr>
        <p:spPr bwMode="auto">
          <a:xfrm flipH="1">
            <a:off x="6153151" y="3084514"/>
            <a:ext cx="111125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5" name="Line 157"/>
          <p:cNvSpPr>
            <a:spLocks noChangeShapeType="1"/>
          </p:cNvSpPr>
          <p:nvPr/>
        </p:nvSpPr>
        <p:spPr bwMode="auto">
          <a:xfrm>
            <a:off x="6051551" y="2544763"/>
            <a:ext cx="180975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6" name="Oval 158"/>
          <p:cNvSpPr>
            <a:spLocks noChangeArrowheads="1"/>
          </p:cNvSpPr>
          <p:nvPr/>
        </p:nvSpPr>
        <p:spPr bwMode="auto">
          <a:xfrm>
            <a:off x="6510338" y="337661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6447" name="Line 159"/>
          <p:cNvSpPr>
            <a:spLocks noChangeShapeType="1"/>
          </p:cNvSpPr>
          <p:nvPr/>
        </p:nvSpPr>
        <p:spPr bwMode="auto">
          <a:xfrm flipH="1">
            <a:off x="6529388" y="3676650"/>
            <a:ext cx="1968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8" name="Line 160"/>
          <p:cNvSpPr>
            <a:spLocks noChangeShapeType="1"/>
          </p:cNvSpPr>
          <p:nvPr/>
        </p:nvSpPr>
        <p:spPr bwMode="auto">
          <a:xfrm>
            <a:off x="6872288" y="3686176"/>
            <a:ext cx="169862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9" name="Oval 161"/>
          <p:cNvSpPr>
            <a:spLocks noChangeArrowheads="1"/>
          </p:cNvSpPr>
          <p:nvPr/>
        </p:nvSpPr>
        <p:spPr bwMode="auto">
          <a:xfrm>
            <a:off x="6134101" y="39290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6450" name="Oval 162"/>
          <p:cNvSpPr>
            <a:spLocks noChangeArrowheads="1"/>
          </p:cNvSpPr>
          <p:nvPr/>
        </p:nvSpPr>
        <p:spPr bwMode="auto">
          <a:xfrm>
            <a:off x="6810376" y="39195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85</a:t>
            </a:r>
          </a:p>
        </p:txBody>
      </p:sp>
      <p:sp>
        <p:nvSpPr>
          <p:cNvPr id="16451" name="Line 163"/>
          <p:cNvSpPr>
            <a:spLocks noChangeShapeType="1"/>
          </p:cNvSpPr>
          <p:nvPr/>
        </p:nvSpPr>
        <p:spPr bwMode="auto">
          <a:xfrm flipH="1">
            <a:off x="5467350" y="2555875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2" name="Rectangle 164"/>
          <p:cNvSpPr>
            <a:spLocks noChangeArrowheads="1"/>
          </p:cNvSpPr>
          <p:nvPr/>
        </p:nvSpPr>
        <p:spPr bwMode="auto">
          <a:xfrm>
            <a:off x="5603876" y="2152651"/>
            <a:ext cx="614363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53" name="Text Box 165"/>
          <p:cNvSpPr txBox="1">
            <a:spLocks noChangeArrowheads="1"/>
          </p:cNvSpPr>
          <p:nvPr/>
        </p:nvSpPr>
        <p:spPr bwMode="auto">
          <a:xfrm>
            <a:off x="2214563" y="5207001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16454" name="Text Box 166"/>
          <p:cNvSpPr txBox="1">
            <a:spLocks noChangeArrowheads="1"/>
          </p:cNvSpPr>
          <p:nvPr/>
        </p:nvSpPr>
        <p:spPr bwMode="auto">
          <a:xfrm>
            <a:off x="5487988" y="520700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(b)</a:t>
            </a:r>
          </a:p>
        </p:txBody>
      </p:sp>
      <p:sp>
        <p:nvSpPr>
          <p:cNvPr id="16455" name="Line 167"/>
          <p:cNvSpPr>
            <a:spLocks noChangeShapeType="1"/>
          </p:cNvSpPr>
          <p:nvPr/>
        </p:nvSpPr>
        <p:spPr bwMode="auto">
          <a:xfrm flipV="1">
            <a:off x="3473450" y="5243514"/>
            <a:ext cx="1720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6456" name="Text Box 168"/>
          <p:cNvSpPr txBox="1">
            <a:spLocks noChangeArrowheads="1"/>
          </p:cNvSpPr>
          <p:nvPr/>
        </p:nvSpPr>
        <p:spPr bwMode="auto">
          <a:xfrm>
            <a:off x="3609975" y="4895851"/>
            <a:ext cx="149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After Zig-zag</a:t>
            </a:r>
          </a:p>
        </p:txBody>
      </p:sp>
      <p:sp>
        <p:nvSpPr>
          <p:cNvPr id="16457" name="Text Box 169"/>
          <p:cNvSpPr txBox="1">
            <a:spLocks noChangeArrowheads="1"/>
          </p:cNvSpPr>
          <p:nvPr/>
        </p:nvSpPr>
        <p:spPr bwMode="auto">
          <a:xfrm>
            <a:off x="8626475" y="52181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(c)</a:t>
            </a:r>
          </a:p>
        </p:txBody>
      </p:sp>
      <p:sp>
        <p:nvSpPr>
          <p:cNvPr id="16458" name="Line 170"/>
          <p:cNvSpPr>
            <a:spLocks noChangeShapeType="1"/>
          </p:cNvSpPr>
          <p:nvPr/>
        </p:nvSpPr>
        <p:spPr bwMode="auto">
          <a:xfrm flipV="1">
            <a:off x="6600825" y="5424489"/>
            <a:ext cx="1720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6459" name="Text Box 171"/>
          <p:cNvSpPr txBox="1">
            <a:spLocks noChangeArrowheads="1"/>
          </p:cNvSpPr>
          <p:nvPr/>
        </p:nvSpPr>
        <p:spPr bwMode="auto">
          <a:xfrm>
            <a:off x="6953250" y="5064125"/>
            <a:ext cx="1097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After zag</a:t>
            </a:r>
          </a:p>
        </p:txBody>
      </p:sp>
    </p:spTree>
    <p:extLst>
      <p:ext uri="{BB962C8B-B14F-4D97-AF65-F5344CB8AC3E}">
        <p14:creationId xmlns:p14="http://schemas.microsoft.com/office/powerpoint/2010/main" val="1601269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Do it yourself exercise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080" y="839788"/>
            <a:ext cx="11084943" cy="5316538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Insert the keys 1, 2, …, 7 in that order into an empty splay tree.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What happens when you access “7”?</a:t>
            </a:r>
          </a:p>
        </p:txBody>
      </p:sp>
    </p:spTree>
    <p:extLst>
      <p:ext uri="{BB962C8B-B14F-4D97-AF65-F5344CB8AC3E}">
        <p14:creationId xmlns:p14="http://schemas.microsoft.com/office/powerpoint/2010/main" val="254552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Splaying during other operations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430" y="889000"/>
            <a:ext cx="11412747" cy="5316538"/>
          </a:xfrm>
          <a:noFill/>
        </p:spPr>
        <p:txBody>
          <a:bodyPr/>
          <a:lstStyle/>
          <a:p>
            <a:pPr marL="533400" indent="-533400"/>
            <a:r>
              <a:rPr lang="en-US" altLang="en-US" sz="2400" dirty="0">
                <a:solidFill>
                  <a:srgbClr val="000000"/>
                </a:solidFill>
              </a:rPr>
              <a:t>Splaying can be done not just after </a:t>
            </a:r>
            <a:r>
              <a:rPr lang="en-US" altLang="en-US" sz="2400" dirty="0" smtClean="0">
                <a:solidFill>
                  <a:srgbClr val="000000"/>
                </a:solidFill>
              </a:rPr>
              <a:t>“</a:t>
            </a:r>
            <a:r>
              <a:rPr lang="en-US" altLang="en-US" sz="2400" dirty="0" smtClean="0">
                <a:solidFill>
                  <a:schemeClr val="accent6"/>
                </a:solidFill>
              </a:rPr>
              <a:t>find</a:t>
            </a:r>
            <a:r>
              <a:rPr lang="en-US" altLang="en-US" sz="2400" dirty="0" smtClean="0">
                <a:solidFill>
                  <a:srgbClr val="000000"/>
                </a:solidFill>
              </a:rPr>
              <a:t>”, </a:t>
            </a:r>
            <a:r>
              <a:rPr lang="en-US" altLang="en-US" sz="2400" dirty="0">
                <a:solidFill>
                  <a:srgbClr val="000000"/>
                </a:solidFill>
              </a:rPr>
              <a:t>but also after other operations such as </a:t>
            </a:r>
            <a:r>
              <a:rPr lang="en-US" altLang="en-US" sz="2400" dirty="0" smtClean="0">
                <a:solidFill>
                  <a:srgbClr val="000000"/>
                </a:solidFill>
              </a:rPr>
              <a:t>insert/delete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533400" indent="-533400"/>
            <a:endParaRPr lang="en-US" altLang="en-US" sz="2400" dirty="0">
              <a:solidFill>
                <a:srgbClr val="0000FF"/>
              </a:solidFill>
            </a:endParaRPr>
          </a:p>
          <a:p>
            <a:pPr marL="533400" indent="-533400"/>
            <a:r>
              <a:rPr lang="en-US" altLang="en-US" sz="2400" dirty="0">
                <a:solidFill>
                  <a:srgbClr val="0000FF"/>
                </a:solidFill>
              </a:rPr>
              <a:t>Insert X</a:t>
            </a:r>
            <a:r>
              <a:rPr lang="en-US" altLang="en-US" sz="2400" dirty="0">
                <a:solidFill>
                  <a:srgbClr val="000000"/>
                </a:solidFill>
              </a:rPr>
              <a:t>: After inserting X at a leaf node (as in a regular BST), splay X up to the root</a:t>
            </a:r>
          </a:p>
          <a:p>
            <a:pPr marL="533400" indent="-533400"/>
            <a:endParaRPr lang="en-US" altLang="en-US" sz="2400" dirty="0">
              <a:solidFill>
                <a:srgbClr val="0000FF"/>
              </a:solidFill>
            </a:endParaRPr>
          </a:p>
          <a:p>
            <a:pPr marL="533400" indent="-533400"/>
            <a:r>
              <a:rPr lang="en-US" altLang="en-US" sz="2400" dirty="0">
                <a:solidFill>
                  <a:srgbClr val="0000FF"/>
                </a:solidFill>
              </a:rPr>
              <a:t>Delete X</a:t>
            </a:r>
            <a:r>
              <a:rPr lang="en-US" altLang="en-US" sz="2400" dirty="0">
                <a:solidFill>
                  <a:srgbClr val="000000"/>
                </a:solidFill>
              </a:rPr>
              <a:t>: Do a </a:t>
            </a:r>
            <a:r>
              <a:rPr lang="en-US" altLang="en-US" sz="2400" dirty="0">
                <a:solidFill>
                  <a:schemeClr val="accent6"/>
                </a:solidFill>
              </a:rPr>
              <a:t>f</a:t>
            </a:r>
            <a:r>
              <a:rPr lang="en-US" altLang="en-US" sz="2400" dirty="0" smtClean="0">
                <a:solidFill>
                  <a:schemeClr val="accent6"/>
                </a:solidFill>
              </a:rPr>
              <a:t>ind</a:t>
            </a:r>
            <a:r>
              <a:rPr lang="en-US" altLang="en-US" sz="2400" dirty="0" smtClean="0">
                <a:solidFill>
                  <a:srgbClr val="000000"/>
                </a:solidFill>
              </a:rPr>
              <a:t> on </a:t>
            </a:r>
            <a:r>
              <a:rPr lang="en-US" altLang="en-US" sz="2400" dirty="0">
                <a:solidFill>
                  <a:srgbClr val="000000"/>
                </a:solidFill>
              </a:rPr>
              <a:t>X and get X up to the root. Delete X at the root and move the largest item in its left sub-tree, </a:t>
            </a:r>
            <a:r>
              <a:rPr lang="en-US" altLang="en-US" sz="2400" dirty="0" err="1">
                <a:solidFill>
                  <a:srgbClr val="000000"/>
                </a:solidFill>
              </a:rPr>
              <a:t>i.e</a:t>
            </a:r>
            <a:r>
              <a:rPr lang="en-US" altLang="en-US" sz="2400" dirty="0">
                <a:solidFill>
                  <a:srgbClr val="000000"/>
                </a:solidFill>
              </a:rPr>
              <a:t>, its predecessor, to the root using </a:t>
            </a:r>
            <a:r>
              <a:rPr lang="en-US" altLang="en-US" sz="2400" dirty="0" smtClean="0">
                <a:solidFill>
                  <a:srgbClr val="000000"/>
                </a:solidFill>
              </a:rPr>
              <a:t>splaying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533400" indent="-533400"/>
            <a:endParaRPr lang="en-US" altLang="en-US" sz="2400" dirty="0">
              <a:solidFill>
                <a:srgbClr val="0000FF"/>
              </a:solidFill>
            </a:endParaRPr>
          </a:p>
          <a:p>
            <a:pPr marL="533400" indent="-533400"/>
            <a:r>
              <a:rPr lang="en-US" altLang="en-US" sz="2400" dirty="0">
                <a:solidFill>
                  <a:srgbClr val="0000FF"/>
                </a:solidFill>
              </a:rPr>
              <a:t>Note on F</a:t>
            </a:r>
            <a:r>
              <a:rPr lang="en-US" altLang="en-US" sz="2400" dirty="0" smtClean="0">
                <a:solidFill>
                  <a:srgbClr val="0000FF"/>
                </a:solidFill>
              </a:rPr>
              <a:t>ind X</a:t>
            </a:r>
            <a:r>
              <a:rPr lang="en-US" altLang="en-US" sz="2400" dirty="0">
                <a:solidFill>
                  <a:srgbClr val="0000FF"/>
                </a:solidFill>
              </a:rPr>
              <a:t>: </a:t>
            </a:r>
            <a:r>
              <a:rPr lang="en-US" altLang="en-US" sz="2400" dirty="0">
                <a:solidFill>
                  <a:srgbClr val="000000"/>
                </a:solidFill>
              </a:rPr>
              <a:t>If X was not found, splay the leaf node that </a:t>
            </a:r>
            <a:r>
              <a:rPr lang="en-US" altLang="en-US" sz="2400" dirty="0" smtClean="0">
                <a:solidFill>
                  <a:srgbClr val="000000"/>
                </a:solidFill>
              </a:rPr>
              <a:t>“</a:t>
            </a:r>
            <a:r>
              <a:rPr lang="en-US" altLang="en-US" sz="2400" dirty="0" smtClean="0">
                <a:solidFill>
                  <a:schemeClr val="accent6"/>
                </a:solidFill>
              </a:rPr>
              <a:t>find</a:t>
            </a:r>
            <a:r>
              <a:rPr lang="en-US" altLang="en-US" sz="2400" dirty="0" smtClean="0">
                <a:solidFill>
                  <a:srgbClr val="000000"/>
                </a:solidFill>
              </a:rPr>
              <a:t>” ended </a:t>
            </a:r>
            <a:r>
              <a:rPr lang="en-US" altLang="en-US" sz="2400" dirty="0">
                <a:solidFill>
                  <a:srgbClr val="000000"/>
                </a:solidFill>
              </a:rPr>
              <a:t>up with to the </a:t>
            </a:r>
            <a:r>
              <a:rPr lang="en-US" altLang="en-US" sz="2400" dirty="0" smtClean="0">
                <a:solidFill>
                  <a:srgbClr val="000000"/>
                </a:solidFill>
              </a:rPr>
              <a:t>root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57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Summary of Splay Trees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15" y="888999"/>
            <a:ext cx="11309230" cy="5701581"/>
          </a:xfrm>
          <a:noFill/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rgbClr val="0000FF"/>
                </a:solidFill>
              </a:rPr>
              <a:t>Examples suggest that splaying causes tree to get </a:t>
            </a:r>
            <a:r>
              <a:rPr lang="en-US" altLang="en-US" dirty="0" smtClean="0">
                <a:solidFill>
                  <a:srgbClr val="0000FF"/>
                </a:solidFill>
              </a:rPr>
              <a:t>balanced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</a:rPr>
              <a:t>actual analysis is rather </a:t>
            </a:r>
            <a:r>
              <a:rPr lang="en-US" altLang="en-US" dirty="0" smtClean="0">
                <a:solidFill>
                  <a:srgbClr val="000000"/>
                </a:solidFill>
              </a:rPr>
              <a:t>advanced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Such </a:t>
            </a:r>
            <a:r>
              <a:rPr lang="en-US" altLang="en-US" dirty="0">
                <a:solidFill>
                  <a:srgbClr val="000000"/>
                </a:solidFill>
              </a:rPr>
              <a:t>analysis is called “</a:t>
            </a:r>
            <a:r>
              <a:rPr lang="en-US" altLang="en-US" dirty="0">
                <a:solidFill>
                  <a:srgbClr val="CC3300"/>
                </a:solidFill>
              </a:rPr>
              <a:t>amortized </a:t>
            </a:r>
            <a:r>
              <a:rPr lang="en-US" altLang="en-US" dirty="0" smtClean="0">
                <a:solidFill>
                  <a:srgbClr val="CC3300"/>
                </a:solidFill>
              </a:rPr>
              <a:t>analysis</a:t>
            </a:r>
            <a:r>
              <a:rPr lang="en-US" altLang="en-US" dirty="0" smtClean="0">
                <a:solidFill>
                  <a:srgbClr val="000000"/>
                </a:solidFill>
              </a:rPr>
              <a:t>”</a:t>
            </a:r>
          </a:p>
          <a:p>
            <a:pPr marL="933450" lvl="1" indent="-533400"/>
            <a:endParaRPr lang="en-US" altLang="en-US" sz="2400" dirty="0" smtClean="0">
              <a:solidFill>
                <a:srgbClr val="0000FF"/>
              </a:solidFill>
            </a:endParaRPr>
          </a:p>
          <a:p>
            <a:pPr marL="933450" lvl="1" indent="-533400"/>
            <a:r>
              <a:rPr lang="en-US" altLang="en-US" sz="2400" dirty="0" smtClean="0">
                <a:solidFill>
                  <a:srgbClr val="0000FF"/>
                </a:solidFill>
              </a:rPr>
              <a:t>Result </a:t>
            </a:r>
            <a:r>
              <a:rPr lang="en-US" altLang="en-US" sz="2400" dirty="0">
                <a:solidFill>
                  <a:srgbClr val="0000FF"/>
                </a:solidFill>
              </a:rPr>
              <a:t>of </a:t>
            </a:r>
            <a:r>
              <a:rPr lang="en-US" altLang="en-US" sz="2400" dirty="0" smtClean="0">
                <a:solidFill>
                  <a:srgbClr val="0000FF"/>
                </a:solidFill>
              </a:rPr>
              <a:t>Analysis: </a:t>
            </a:r>
            <a:r>
              <a:rPr lang="en-US" altLang="en-US" sz="2400" dirty="0" smtClean="0">
                <a:solidFill>
                  <a:srgbClr val="000000"/>
                </a:solidFill>
              </a:rPr>
              <a:t>Any </a:t>
            </a:r>
            <a:r>
              <a:rPr lang="en-US" altLang="en-US" sz="2400" dirty="0">
                <a:solidFill>
                  <a:srgbClr val="0000FF"/>
                </a:solidFill>
              </a:rPr>
              <a:t>sequence </a:t>
            </a:r>
            <a:r>
              <a:rPr lang="en-US" altLang="en-US" sz="2400" dirty="0">
                <a:solidFill>
                  <a:srgbClr val="000000"/>
                </a:solidFill>
              </a:rPr>
              <a:t>of </a:t>
            </a:r>
            <a:r>
              <a:rPr lang="en-US" altLang="en-US" sz="2400" dirty="0">
                <a:solidFill>
                  <a:srgbClr val="CC3300"/>
                </a:solidFill>
              </a:rPr>
              <a:t>M</a:t>
            </a:r>
            <a:r>
              <a:rPr lang="en-US" altLang="en-US" sz="2400" dirty="0">
                <a:solidFill>
                  <a:srgbClr val="CD0066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operations on a splay tree of size N takes </a:t>
            </a:r>
            <a:r>
              <a:rPr lang="en-US" altLang="en-US" sz="2400" dirty="0">
                <a:solidFill>
                  <a:srgbClr val="CC3300"/>
                </a:solidFill>
              </a:rPr>
              <a:t>O(M log N)</a:t>
            </a:r>
            <a:r>
              <a:rPr lang="en-US" altLang="en-US" sz="2400" dirty="0">
                <a:solidFill>
                  <a:srgbClr val="CD0066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time. So, the </a:t>
            </a:r>
            <a:r>
              <a:rPr lang="en-US" altLang="en-US" sz="2400" dirty="0">
                <a:solidFill>
                  <a:srgbClr val="CC3300"/>
                </a:solidFill>
              </a:rPr>
              <a:t>amortized</a:t>
            </a:r>
            <a:r>
              <a:rPr lang="en-US" altLang="en-US" sz="2400" dirty="0">
                <a:solidFill>
                  <a:srgbClr val="CD0066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running time for </a:t>
            </a:r>
            <a:r>
              <a:rPr lang="en-US" altLang="en-US" sz="2400" dirty="0" smtClean="0">
                <a:solidFill>
                  <a:srgbClr val="000000"/>
                </a:solidFill>
              </a:rPr>
              <a:t>one operation </a:t>
            </a:r>
            <a:r>
              <a:rPr lang="en-US" altLang="en-US" sz="2400" dirty="0">
                <a:solidFill>
                  <a:srgbClr val="000000"/>
                </a:solidFill>
              </a:rPr>
              <a:t>is </a:t>
            </a:r>
            <a:r>
              <a:rPr lang="en-US" altLang="en-US" sz="2400" dirty="0">
                <a:solidFill>
                  <a:srgbClr val="CC3300"/>
                </a:solidFill>
              </a:rPr>
              <a:t>O(log </a:t>
            </a:r>
            <a:r>
              <a:rPr lang="en-US" altLang="en-US" sz="2400" dirty="0" smtClean="0">
                <a:solidFill>
                  <a:srgbClr val="CC3300"/>
                </a:solidFill>
              </a:rPr>
              <a:t>N)</a:t>
            </a:r>
          </a:p>
          <a:p>
            <a:pPr marL="933450" lvl="1" indent="-533400"/>
            <a:endParaRPr lang="en-US" altLang="en-US" dirty="0" smtClean="0">
              <a:solidFill>
                <a:srgbClr val="00AF00"/>
              </a:solidFill>
            </a:endParaRPr>
          </a:p>
          <a:p>
            <a:pPr marL="933450" lvl="1" indent="-533400"/>
            <a:r>
              <a:rPr lang="en-US" altLang="en-US" dirty="0" smtClean="0">
                <a:solidFill>
                  <a:srgbClr val="00AF00"/>
                </a:solidFill>
              </a:rPr>
              <a:t>This </a:t>
            </a:r>
            <a:r>
              <a:rPr lang="en-US" altLang="en-US" dirty="0">
                <a:solidFill>
                  <a:srgbClr val="00AF00"/>
                </a:solidFill>
              </a:rPr>
              <a:t>guarantees that even if the depths of some nodes get very large, you cannot get a long sequence of O(N) </a:t>
            </a:r>
            <a:r>
              <a:rPr lang="en-US" altLang="en-US" dirty="0" smtClean="0">
                <a:solidFill>
                  <a:srgbClr val="00AF00"/>
                </a:solidFill>
              </a:rPr>
              <a:t>“find” operations because </a:t>
            </a:r>
            <a:r>
              <a:rPr lang="en-US" altLang="en-US" dirty="0">
                <a:solidFill>
                  <a:srgbClr val="00AF00"/>
                </a:solidFill>
              </a:rPr>
              <a:t>each </a:t>
            </a:r>
            <a:r>
              <a:rPr lang="en-US" altLang="en-US" dirty="0" smtClean="0">
                <a:solidFill>
                  <a:srgbClr val="00AF00"/>
                </a:solidFill>
              </a:rPr>
              <a:t>“find” operation </a:t>
            </a:r>
            <a:r>
              <a:rPr lang="en-US" altLang="en-US" dirty="0">
                <a:solidFill>
                  <a:srgbClr val="00AF00"/>
                </a:solidFill>
              </a:rPr>
              <a:t>causes a </a:t>
            </a:r>
            <a:r>
              <a:rPr lang="en-US" altLang="en-US" dirty="0" smtClean="0">
                <a:solidFill>
                  <a:srgbClr val="00AF00"/>
                </a:solidFill>
              </a:rPr>
              <a:t>rebalance</a:t>
            </a:r>
          </a:p>
          <a:p>
            <a:pPr marL="933450" lvl="1" indent="-533400"/>
            <a:endParaRPr lang="en-US" altLang="en-US" dirty="0" smtClean="0">
              <a:solidFill>
                <a:srgbClr val="00AF00"/>
              </a:solidFill>
            </a:endParaRPr>
          </a:p>
          <a:p>
            <a:pPr marL="933450" lvl="1" indent="-533400"/>
            <a:r>
              <a:rPr lang="en-US" altLang="en-US" dirty="0" smtClean="0">
                <a:solidFill>
                  <a:srgbClr val="00AF00"/>
                </a:solidFill>
              </a:rPr>
              <a:t>Without </a:t>
            </a:r>
            <a:r>
              <a:rPr lang="en-US" altLang="en-US" dirty="0">
                <a:solidFill>
                  <a:srgbClr val="00AF00"/>
                </a:solidFill>
              </a:rPr>
              <a:t>splaying, total time could be O(MN</a:t>
            </a:r>
            <a:r>
              <a:rPr lang="en-US" altLang="en-US" dirty="0" smtClean="0">
                <a:solidFill>
                  <a:srgbClr val="00AF00"/>
                </a:solidFill>
              </a:rPr>
              <a:t>)</a:t>
            </a:r>
            <a:endParaRPr lang="en-US" altLang="en-US" dirty="0">
              <a:solidFill>
                <a:srgbClr val="00A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26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Search Trees Overlook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89" y="889001"/>
            <a:ext cx="11464505" cy="5618163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Binary Search Trees</a:t>
            </a:r>
          </a:p>
          <a:p>
            <a:pPr marL="933450" lvl="1" indent="-533400"/>
            <a:r>
              <a:rPr lang="en-US" altLang="en-US" sz="2200" dirty="0">
                <a:solidFill>
                  <a:srgbClr val="000000"/>
                </a:solidFill>
              </a:rPr>
              <a:t>All operations O(</a:t>
            </a:r>
            <a:r>
              <a:rPr lang="en-US" altLang="en-US" sz="2200" dirty="0">
                <a:solidFill>
                  <a:schemeClr val="accent6"/>
                </a:solidFill>
              </a:rPr>
              <a:t>d</a:t>
            </a:r>
            <a:r>
              <a:rPr lang="en-US" altLang="en-US" sz="2200" dirty="0">
                <a:solidFill>
                  <a:srgbClr val="000000"/>
                </a:solidFill>
              </a:rPr>
              <a:t>), where d is the depth of the tree</a:t>
            </a:r>
          </a:p>
          <a:p>
            <a:pPr marL="933450" lvl="1" indent="-533400"/>
            <a:r>
              <a:rPr lang="en-US" altLang="en-US" sz="2200" dirty="0">
                <a:solidFill>
                  <a:srgbClr val="000000"/>
                </a:solidFill>
              </a:rPr>
              <a:t>But the shape (the depth) of the tree depends on the order of </a:t>
            </a:r>
            <a:r>
              <a:rPr lang="en-US" altLang="en-US" sz="2200" dirty="0" smtClean="0">
                <a:solidFill>
                  <a:srgbClr val="000000"/>
                </a:solidFill>
              </a:rPr>
              <a:t>key insertion</a:t>
            </a:r>
          </a:p>
          <a:p>
            <a:pPr marL="933450" lvl="1" indent="-533400"/>
            <a:endParaRPr lang="en-US" altLang="en-US" sz="2000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AVL Trees</a:t>
            </a:r>
          </a:p>
          <a:p>
            <a:pPr marL="933450" lvl="1" indent="-533400"/>
            <a:r>
              <a:rPr lang="en-US" altLang="en-US" sz="2200" dirty="0">
                <a:solidFill>
                  <a:srgbClr val="000000"/>
                </a:solidFill>
              </a:rPr>
              <a:t>A </a:t>
            </a:r>
            <a:r>
              <a:rPr lang="en-US" altLang="en-US" sz="2200" dirty="0">
                <a:solidFill>
                  <a:srgbClr val="FF0000"/>
                </a:solidFill>
              </a:rPr>
              <a:t>Height Balanced </a:t>
            </a:r>
            <a:r>
              <a:rPr lang="en-US" altLang="en-US" sz="2200" dirty="0">
                <a:solidFill>
                  <a:srgbClr val="000000"/>
                </a:solidFill>
              </a:rPr>
              <a:t>BST</a:t>
            </a:r>
          </a:p>
          <a:p>
            <a:pPr marL="933450" lvl="1" indent="-533400"/>
            <a:r>
              <a:rPr lang="en-US" altLang="en-US" sz="2200" dirty="0">
                <a:solidFill>
                  <a:schemeClr val="accent2"/>
                </a:solidFill>
              </a:rPr>
              <a:t>The depth is guaranteed to be O(</a:t>
            </a:r>
            <a:r>
              <a:rPr lang="en-US" altLang="en-US" sz="2200" dirty="0" err="1">
                <a:solidFill>
                  <a:schemeClr val="accent2"/>
                </a:solidFill>
              </a:rPr>
              <a:t>logN</a:t>
            </a:r>
            <a:r>
              <a:rPr lang="en-US" altLang="en-US" sz="2200" dirty="0">
                <a:solidFill>
                  <a:schemeClr val="accent2"/>
                </a:solidFill>
              </a:rPr>
              <a:t>)</a:t>
            </a:r>
          </a:p>
          <a:p>
            <a:pPr marL="933450" lvl="1" indent="-533400"/>
            <a:r>
              <a:rPr lang="en-US" altLang="en-US" sz="2200" dirty="0">
                <a:solidFill>
                  <a:srgbClr val="000000"/>
                </a:solidFill>
              </a:rPr>
              <a:t>But requires </a:t>
            </a:r>
            <a:r>
              <a:rPr lang="en-US" altLang="en-US" sz="2200" dirty="0" smtClean="0">
                <a:solidFill>
                  <a:srgbClr val="000000"/>
                </a:solidFill>
              </a:rPr>
              <a:t>you to keep </a:t>
            </a:r>
            <a:r>
              <a:rPr lang="en-US" altLang="en-US" sz="2200" dirty="0">
                <a:solidFill>
                  <a:srgbClr val="000000"/>
                </a:solidFill>
              </a:rPr>
              <a:t>track of the </a:t>
            </a:r>
            <a:r>
              <a:rPr lang="en-US" altLang="en-US" sz="2200" dirty="0">
                <a:solidFill>
                  <a:srgbClr val="FF0000"/>
                </a:solidFill>
              </a:rPr>
              <a:t>height</a:t>
            </a:r>
            <a:r>
              <a:rPr lang="en-US" altLang="en-US" sz="2200" dirty="0">
                <a:solidFill>
                  <a:srgbClr val="000000"/>
                </a:solidFill>
              </a:rPr>
              <a:t> of each node, which wastes space</a:t>
            </a:r>
          </a:p>
          <a:p>
            <a:pPr marL="533400" indent="-533400"/>
            <a:endParaRPr lang="en-US" altLang="en-US" sz="2400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Can we design a BST that gives the performance of the AVL without the need for the “height” field</a:t>
            </a:r>
          </a:p>
          <a:p>
            <a:pPr marL="933450" lvl="1" indent="-533400"/>
            <a:r>
              <a:rPr lang="en-US" altLang="en-US" sz="2200" dirty="0">
                <a:solidFill>
                  <a:srgbClr val="FF0000"/>
                </a:solidFill>
              </a:rPr>
              <a:t>Splay Trees</a:t>
            </a:r>
          </a:p>
        </p:txBody>
      </p:sp>
    </p:spTree>
    <p:extLst>
      <p:ext uri="{BB962C8B-B14F-4D97-AF65-F5344CB8AC3E}">
        <p14:creationId xmlns:p14="http://schemas.microsoft.com/office/powerpoint/2010/main" val="30732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Splay Trees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298" y="889000"/>
            <a:ext cx="11602528" cy="5316538"/>
          </a:xfrm>
          <a:noFill/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rgbClr val="FF0000"/>
                </a:solidFill>
              </a:rPr>
              <a:t>Splay trees </a:t>
            </a:r>
            <a:r>
              <a:rPr lang="en-US" altLang="en-US" dirty="0">
                <a:solidFill>
                  <a:srgbClr val="000000"/>
                </a:solidFill>
              </a:rPr>
              <a:t>are binary search trees (BSTs) that:</a:t>
            </a:r>
          </a:p>
          <a:p>
            <a:pPr marL="914400" lvl="1" indent="-457200"/>
            <a:r>
              <a:rPr lang="en-US" altLang="en-US" dirty="0">
                <a:solidFill>
                  <a:srgbClr val="000000"/>
                </a:solidFill>
              </a:rPr>
              <a:t>Are not perfectly balanced all the time</a:t>
            </a:r>
          </a:p>
          <a:p>
            <a:pPr marL="914400" lvl="1" indent="-457200"/>
            <a:r>
              <a:rPr lang="en-US" altLang="en-US" dirty="0">
                <a:solidFill>
                  <a:srgbClr val="000000"/>
                </a:solidFill>
              </a:rPr>
              <a:t>Allow </a:t>
            </a:r>
            <a:r>
              <a:rPr lang="en-US" altLang="en-US" dirty="0">
                <a:solidFill>
                  <a:schemeClr val="accent2"/>
                </a:solidFill>
              </a:rPr>
              <a:t>search </a:t>
            </a:r>
            <a:r>
              <a:rPr lang="en-US" altLang="en-US" dirty="0" smtClean="0"/>
              <a:t>or </a:t>
            </a:r>
            <a:r>
              <a:rPr lang="en-US" altLang="en-US" dirty="0" smtClean="0">
                <a:solidFill>
                  <a:schemeClr val="accent2"/>
                </a:solidFill>
              </a:rPr>
              <a:t>insertion/deletion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operations </a:t>
            </a:r>
            <a:r>
              <a:rPr lang="en-US" altLang="en-US" dirty="0">
                <a:solidFill>
                  <a:schemeClr val="accent2"/>
                </a:solidFill>
              </a:rPr>
              <a:t>to try to balance</a:t>
            </a:r>
            <a:r>
              <a:rPr lang="en-US" altLang="en-US" dirty="0">
                <a:solidFill>
                  <a:srgbClr val="000000"/>
                </a:solidFill>
              </a:rPr>
              <a:t> the tree so that </a:t>
            </a:r>
            <a:r>
              <a:rPr lang="en-US" altLang="en-US" dirty="0">
                <a:solidFill>
                  <a:schemeClr val="accent2"/>
                </a:solidFill>
              </a:rPr>
              <a:t>future operations may run faster</a:t>
            </a:r>
          </a:p>
          <a:p>
            <a:pPr marL="533400" indent="-533400"/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Based on the heuristic:</a:t>
            </a:r>
          </a:p>
          <a:p>
            <a:pPr marL="914400" lvl="1" indent="-457200"/>
            <a:r>
              <a:rPr lang="en-US" altLang="en-US" dirty="0">
                <a:solidFill>
                  <a:srgbClr val="0000FF"/>
                </a:solidFill>
              </a:rPr>
              <a:t>If X is accessed once, it is likely to be accessed </a:t>
            </a:r>
            <a:r>
              <a:rPr lang="en-US" altLang="en-US" dirty="0" smtClean="0">
                <a:solidFill>
                  <a:srgbClr val="0000FF"/>
                </a:solidFill>
              </a:rPr>
              <a:t>again</a:t>
            </a:r>
            <a:endParaRPr lang="en-US" altLang="en-US" dirty="0">
              <a:solidFill>
                <a:srgbClr val="0000FF"/>
              </a:solidFill>
            </a:endParaRPr>
          </a:p>
          <a:p>
            <a:pPr marL="914400" lvl="1" indent="-457200"/>
            <a:r>
              <a:rPr lang="en-US" altLang="en-US" dirty="0">
                <a:solidFill>
                  <a:srgbClr val="00AF00"/>
                </a:solidFill>
              </a:rPr>
              <a:t>After node X is accessed, perform </a:t>
            </a:r>
            <a:r>
              <a:rPr lang="en-US" altLang="en-US" dirty="0">
                <a:solidFill>
                  <a:srgbClr val="FD0128"/>
                </a:solidFill>
              </a:rPr>
              <a:t>“splaying” </a:t>
            </a:r>
            <a:r>
              <a:rPr lang="en-US" altLang="en-US" dirty="0">
                <a:solidFill>
                  <a:srgbClr val="00AF00"/>
                </a:solidFill>
              </a:rPr>
              <a:t>operations to </a:t>
            </a:r>
            <a:r>
              <a:rPr lang="en-US" altLang="en-US" dirty="0">
                <a:solidFill>
                  <a:srgbClr val="0000FF"/>
                </a:solidFill>
              </a:rPr>
              <a:t>bring X up to the root </a:t>
            </a:r>
            <a:r>
              <a:rPr lang="en-US" altLang="en-US" dirty="0">
                <a:solidFill>
                  <a:srgbClr val="00AF00"/>
                </a:solidFill>
              </a:rPr>
              <a:t>of the </a:t>
            </a:r>
            <a:r>
              <a:rPr lang="en-US" altLang="en-US" dirty="0" smtClean="0">
                <a:solidFill>
                  <a:srgbClr val="00AF00"/>
                </a:solidFill>
              </a:rPr>
              <a:t>tree</a:t>
            </a:r>
            <a:endParaRPr lang="en-US" altLang="en-US" dirty="0">
              <a:solidFill>
                <a:srgbClr val="00AF00"/>
              </a:solidFill>
            </a:endParaRPr>
          </a:p>
          <a:p>
            <a:pPr marL="914400" lvl="1" indent="-457200"/>
            <a:r>
              <a:rPr lang="en-US" altLang="en-US" dirty="0">
                <a:solidFill>
                  <a:srgbClr val="00AF00"/>
                </a:solidFill>
              </a:rPr>
              <a:t>Do this in a way that </a:t>
            </a:r>
            <a:r>
              <a:rPr lang="en-US" altLang="en-US" dirty="0">
                <a:solidFill>
                  <a:srgbClr val="0000FF"/>
                </a:solidFill>
              </a:rPr>
              <a:t>leaves the tree more or less balanced </a:t>
            </a:r>
            <a:r>
              <a:rPr lang="en-US" altLang="en-US" dirty="0">
                <a:solidFill>
                  <a:srgbClr val="00AF00"/>
                </a:solidFill>
              </a:rPr>
              <a:t>as a </a:t>
            </a:r>
            <a:r>
              <a:rPr lang="en-US" altLang="en-US" dirty="0" smtClean="0">
                <a:solidFill>
                  <a:srgbClr val="00AF00"/>
                </a:solidFill>
              </a:rPr>
              <a:t>whole</a:t>
            </a:r>
            <a:endParaRPr lang="en-US" altLang="en-US" dirty="0">
              <a:solidFill>
                <a:srgbClr val="00A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3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Motivating Example</a:t>
            </a:r>
          </a:p>
        </p:txBody>
      </p:sp>
      <p:sp>
        <p:nvSpPr>
          <p:cNvPr id="6147" name="Text Box 30"/>
          <p:cNvSpPr txBox="1">
            <a:spLocks noChangeArrowheads="1"/>
          </p:cNvSpPr>
          <p:nvPr/>
        </p:nvSpPr>
        <p:spPr bwMode="auto">
          <a:xfrm>
            <a:off x="2665414" y="3857626"/>
            <a:ext cx="1425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Initial tree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3478213" y="927100"/>
            <a:ext cx="622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Root</a:t>
            </a:r>
          </a:p>
        </p:txBody>
      </p:sp>
      <p:sp>
        <p:nvSpPr>
          <p:cNvPr id="6149" name="Oval 7"/>
          <p:cNvSpPr>
            <a:spLocks noChangeArrowheads="1"/>
          </p:cNvSpPr>
          <p:nvPr/>
        </p:nvSpPr>
        <p:spPr bwMode="auto">
          <a:xfrm>
            <a:off x="3317875" y="1531939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6150" name="Oval 8"/>
          <p:cNvSpPr>
            <a:spLocks noChangeArrowheads="1"/>
          </p:cNvSpPr>
          <p:nvPr/>
        </p:nvSpPr>
        <p:spPr bwMode="auto">
          <a:xfrm>
            <a:off x="2590801" y="2198689"/>
            <a:ext cx="519113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6151" name="Oval 9"/>
          <p:cNvSpPr>
            <a:spLocks noChangeArrowheads="1"/>
          </p:cNvSpPr>
          <p:nvPr/>
        </p:nvSpPr>
        <p:spPr bwMode="auto">
          <a:xfrm>
            <a:off x="3910013" y="2182814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18</a:t>
            </a:r>
          </a:p>
        </p:txBody>
      </p:sp>
      <p:sp>
        <p:nvSpPr>
          <p:cNvPr id="6152" name="Line 11"/>
          <p:cNvSpPr>
            <a:spLocks noChangeShapeType="1"/>
          </p:cNvSpPr>
          <p:nvPr/>
        </p:nvSpPr>
        <p:spPr bwMode="auto">
          <a:xfrm flipH="1">
            <a:off x="2927350" y="1800225"/>
            <a:ext cx="46355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12"/>
          <p:cNvSpPr>
            <a:spLocks noChangeShapeType="1"/>
          </p:cNvSpPr>
          <p:nvPr/>
        </p:nvSpPr>
        <p:spPr bwMode="auto">
          <a:xfrm>
            <a:off x="3714751" y="1838325"/>
            <a:ext cx="358775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4"/>
          <p:cNvSpPr>
            <a:spLocks noChangeShapeType="1"/>
          </p:cNvSpPr>
          <p:nvPr/>
        </p:nvSpPr>
        <p:spPr bwMode="auto">
          <a:xfrm flipH="1">
            <a:off x="3614739" y="1309688"/>
            <a:ext cx="1285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Oval 15"/>
          <p:cNvSpPr>
            <a:spLocks noChangeArrowheads="1"/>
          </p:cNvSpPr>
          <p:nvPr/>
        </p:nvSpPr>
        <p:spPr bwMode="auto">
          <a:xfrm>
            <a:off x="1985963" y="2903539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6156" name="Line 16"/>
          <p:cNvSpPr>
            <a:spLocks noChangeShapeType="1"/>
          </p:cNvSpPr>
          <p:nvPr/>
        </p:nvSpPr>
        <p:spPr bwMode="auto">
          <a:xfrm flipH="1">
            <a:off x="2295525" y="2513014"/>
            <a:ext cx="463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8"/>
          <p:cNvSpPr>
            <a:spLocks noChangeShapeType="1"/>
          </p:cNvSpPr>
          <p:nvPr/>
        </p:nvSpPr>
        <p:spPr bwMode="auto">
          <a:xfrm>
            <a:off x="2990851" y="2487614"/>
            <a:ext cx="392113" cy="41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Oval 21"/>
          <p:cNvSpPr>
            <a:spLocks noChangeArrowheads="1"/>
          </p:cNvSpPr>
          <p:nvPr/>
        </p:nvSpPr>
        <p:spPr bwMode="auto">
          <a:xfrm>
            <a:off x="3284538" y="2870201"/>
            <a:ext cx="519112" cy="3159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12</a:t>
            </a:r>
          </a:p>
        </p:txBody>
      </p:sp>
      <p:sp>
        <p:nvSpPr>
          <p:cNvPr id="6159" name="Oval 22"/>
          <p:cNvSpPr>
            <a:spLocks noChangeArrowheads="1"/>
          </p:cNvSpPr>
          <p:nvPr/>
        </p:nvSpPr>
        <p:spPr bwMode="auto">
          <a:xfrm>
            <a:off x="2767013" y="3371851"/>
            <a:ext cx="519112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6160" name="Line 25"/>
          <p:cNvSpPr>
            <a:spLocks noChangeShapeType="1"/>
          </p:cNvSpPr>
          <p:nvPr/>
        </p:nvSpPr>
        <p:spPr bwMode="auto">
          <a:xfrm>
            <a:off x="3636963" y="3132139"/>
            <a:ext cx="2667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26"/>
          <p:cNvSpPr>
            <a:spLocks noChangeShapeType="1"/>
          </p:cNvSpPr>
          <p:nvPr/>
        </p:nvSpPr>
        <p:spPr bwMode="auto">
          <a:xfrm flipH="1">
            <a:off x="3136901" y="3167063"/>
            <a:ext cx="244475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59"/>
          <p:cNvSpPr>
            <a:spLocks noChangeShapeType="1"/>
          </p:cNvSpPr>
          <p:nvPr/>
        </p:nvSpPr>
        <p:spPr bwMode="auto">
          <a:xfrm>
            <a:off x="4629150" y="2093913"/>
            <a:ext cx="265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Oval 76"/>
          <p:cNvSpPr>
            <a:spLocks noChangeArrowheads="1"/>
          </p:cNvSpPr>
          <p:nvPr/>
        </p:nvSpPr>
        <p:spPr bwMode="auto">
          <a:xfrm>
            <a:off x="3711576" y="3371851"/>
            <a:ext cx="519113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14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7429501" y="938214"/>
            <a:ext cx="2792413" cy="2999819"/>
            <a:chOff x="5905500" y="938213"/>
            <a:chExt cx="2792413" cy="2999819"/>
          </a:xfrm>
        </p:grpSpPr>
        <p:sp>
          <p:nvSpPr>
            <p:cNvPr id="6174" name="Oval 17"/>
            <p:cNvSpPr>
              <a:spLocks noChangeArrowheads="1"/>
            </p:cNvSpPr>
            <p:nvPr/>
          </p:nvSpPr>
          <p:spPr bwMode="auto">
            <a:xfrm>
              <a:off x="7493000" y="2867025"/>
              <a:ext cx="519113" cy="3143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14</a:t>
              </a:r>
            </a:p>
          </p:txBody>
        </p:sp>
        <p:sp>
          <p:nvSpPr>
            <p:cNvPr id="6175" name="Text Box 61"/>
            <p:cNvSpPr txBox="1">
              <a:spLocks noChangeArrowheads="1"/>
            </p:cNvSpPr>
            <p:nvPr/>
          </p:nvSpPr>
          <p:spPr bwMode="auto">
            <a:xfrm>
              <a:off x="7283450" y="938213"/>
              <a:ext cx="6223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Root</a:t>
              </a:r>
            </a:p>
          </p:txBody>
        </p:sp>
        <p:sp>
          <p:nvSpPr>
            <p:cNvPr id="6176" name="Oval 62"/>
            <p:cNvSpPr>
              <a:spLocks noChangeArrowheads="1"/>
            </p:cNvSpPr>
            <p:nvPr/>
          </p:nvSpPr>
          <p:spPr bwMode="auto">
            <a:xfrm>
              <a:off x="7123113" y="1543050"/>
              <a:ext cx="520700" cy="314325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12</a:t>
              </a:r>
            </a:p>
          </p:txBody>
        </p:sp>
        <p:sp>
          <p:nvSpPr>
            <p:cNvPr id="6177" name="Oval 63"/>
            <p:cNvSpPr>
              <a:spLocks noChangeArrowheads="1"/>
            </p:cNvSpPr>
            <p:nvPr/>
          </p:nvSpPr>
          <p:spPr bwMode="auto">
            <a:xfrm>
              <a:off x="6396038" y="2209800"/>
              <a:ext cx="519112" cy="3143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178" name="Oval 64"/>
            <p:cNvSpPr>
              <a:spLocks noChangeArrowheads="1"/>
            </p:cNvSpPr>
            <p:nvPr/>
          </p:nvSpPr>
          <p:spPr bwMode="auto">
            <a:xfrm>
              <a:off x="7715250" y="2193925"/>
              <a:ext cx="520700" cy="3143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15</a:t>
              </a:r>
            </a:p>
          </p:txBody>
        </p:sp>
        <p:sp>
          <p:nvSpPr>
            <p:cNvPr id="6179" name="Line 65"/>
            <p:cNvSpPr>
              <a:spLocks noChangeShapeType="1"/>
            </p:cNvSpPr>
            <p:nvPr/>
          </p:nvSpPr>
          <p:spPr bwMode="auto">
            <a:xfrm flipH="1">
              <a:off x="6732588" y="1811338"/>
              <a:ext cx="463550" cy="425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66"/>
            <p:cNvSpPr>
              <a:spLocks noChangeShapeType="1"/>
            </p:cNvSpPr>
            <p:nvPr/>
          </p:nvSpPr>
          <p:spPr bwMode="auto">
            <a:xfrm>
              <a:off x="7519988" y="1849438"/>
              <a:ext cx="358775" cy="36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67"/>
            <p:cNvSpPr>
              <a:spLocks noChangeShapeType="1"/>
            </p:cNvSpPr>
            <p:nvPr/>
          </p:nvSpPr>
          <p:spPr bwMode="auto">
            <a:xfrm flipH="1">
              <a:off x="7419975" y="1320800"/>
              <a:ext cx="128588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68"/>
            <p:cNvSpPr>
              <a:spLocks noChangeArrowheads="1"/>
            </p:cNvSpPr>
            <p:nvPr/>
          </p:nvSpPr>
          <p:spPr bwMode="auto">
            <a:xfrm>
              <a:off x="5983288" y="2817813"/>
              <a:ext cx="520700" cy="3143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183" name="Line 69"/>
            <p:cNvSpPr>
              <a:spLocks noChangeShapeType="1"/>
            </p:cNvSpPr>
            <p:nvPr/>
          </p:nvSpPr>
          <p:spPr bwMode="auto">
            <a:xfrm flipH="1">
              <a:off x="6365875" y="2524125"/>
              <a:ext cx="198438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71"/>
            <p:cNvSpPr>
              <a:spLocks noChangeShapeType="1"/>
            </p:cNvSpPr>
            <p:nvPr/>
          </p:nvSpPr>
          <p:spPr bwMode="auto">
            <a:xfrm>
              <a:off x="6796088" y="2498725"/>
              <a:ext cx="211137" cy="365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Oval 72"/>
            <p:cNvSpPr>
              <a:spLocks noChangeArrowheads="1"/>
            </p:cNvSpPr>
            <p:nvPr/>
          </p:nvSpPr>
          <p:spPr bwMode="auto">
            <a:xfrm>
              <a:off x="6789738" y="2870200"/>
              <a:ext cx="519112" cy="31591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186" name="Oval 77"/>
            <p:cNvSpPr>
              <a:spLocks noChangeArrowheads="1"/>
            </p:cNvSpPr>
            <p:nvPr/>
          </p:nvSpPr>
          <p:spPr bwMode="auto">
            <a:xfrm>
              <a:off x="8178800" y="2878138"/>
              <a:ext cx="519113" cy="3143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18</a:t>
              </a:r>
            </a:p>
          </p:txBody>
        </p:sp>
        <p:sp>
          <p:nvSpPr>
            <p:cNvPr id="6187" name="Line 78"/>
            <p:cNvSpPr>
              <a:spLocks noChangeShapeType="1"/>
            </p:cNvSpPr>
            <p:nvPr/>
          </p:nvSpPr>
          <p:spPr bwMode="auto">
            <a:xfrm flipH="1">
              <a:off x="7762875" y="2524125"/>
              <a:ext cx="149225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79"/>
            <p:cNvSpPr>
              <a:spLocks noChangeShapeType="1"/>
            </p:cNvSpPr>
            <p:nvPr/>
          </p:nvSpPr>
          <p:spPr bwMode="auto">
            <a:xfrm>
              <a:off x="8131175" y="2474913"/>
              <a:ext cx="222250" cy="412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Text Box 80"/>
            <p:cNvSpPr txBox="1">
              <a:spLocks noChangeArrowheads="1"/>
            </p:cNvSpPr>
            <p:nvPr/>
          </p:nvSpPr>
          <p:spPr bwMode="auto">
            <a:xfrm>
              <a:off x="5905500" y="3568700"/>
              <a:ext cx="2576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</a:rPr>
                <a:t>After splaying with 12</a:t>
              </a:r>
            </a:p>
          </p:txBody>
        </p:sp>
      </p:grpSp>
      <p:sp>
        <p:nvSpPr>
          <p:cNvPr id="6165" name="Text Box 81"/>
          <p:cNvSpPr txBox="1">
            <a:spLocks noChangeArrowheads="1"/>
          </p:cNvSpPr>
          <p:nvPr/>
        </p:nvSpPr>
        <p:spPr bwMode="auto">
          <a:xfrm>
            <a:off x="4987926" y="1584326"/>
            <a:ext cx="1737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3300"/>
                </a:solidFill>
              </a:rPr>
              <a:t>After </a:t>
            </a:r>
            <a:r>
              <a:rPr lang="en-US" altLang="en-US" sz="1800" dirty="0" smtClean="0">
                <a:solidFill>
                  <a:srgbClr val="CC3300"/>
                </a:solidFill>
              </a:rPr>
              <a:t>find(12</a:t>
            </a:r>
            <a:r>
              <a:rPr lang="en-US" altLang="en-US" sz="1800" dirty="0">
                <a:solidFill>
                  <a:srgbClr val="CC3300"/>
                </a:solidFill>
              </a:rPr>
              <a:t>)</a:t>
            </a:r>
          </a:p>
        </p:txBody>
      </p:sp>
      <p:sp>
        <p:nvSpPr>
          <p:cNvPr id="6166" name="Text Box 82"/>
          <p:cNvSpPr txBox="1">
            <a:spLocks noChangeArrowheads="1"/>
          </p:cNvSpPr>
          <p:nvPr/>
        </p:nvSpPr>
        <p:spPr bwMode="auto">
          <a:xfrm>
            <a:off x="4860790" y="2233613"/>
            <a:ext cx="21291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Splay idea:</a:t>
            </a:r>
            <a:r>
              <a:rPr lang="en-US" altLang="en-US" sz="1800"/>
              <a:t> Get 12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up to the root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using rotations </a:t>
            </a:r>
          </a:p>
        </p:txBody>
      </p:sp>
      <p:sp>
        <p:nvSpPr>
          <p:cNvPr id="3111" name="Rectangle 83"/>
          <p:cNvSpPr>
            <a:spLocks noGrp="1" noChangeArrowheads="1"/>
          </p:cNvSpPr>
          <p:nvPr>
            <p:ph type="body" idx="1"/>
          </p:nvPr>
        </p:nvSpPr>
        <p:spPr>
          <a:xfrm>
            <a:off x="301924" y="4497388"/>
            <a:ext cx="11533517" cy="2024181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Not only splaying with 12 makes the tree </a:t>
            </a:r>
            <a:r>
              <a:rPr lang="en-US" altLang="en-US" sz="2400" dirty="0">
                <a:solidFill>
                  <a:schemeClr val="accent2"/>
                </a:solidFill>
              </a:rPr>
              <a:t>balanced</a:t>
            </a:r>
            <a:r>
              <a:rPr lang="en-US" altLang="en-US" sz="2400" dirty="0"/>
              <a:t>, subsequent accesses for 12 will take </a:t>
            </a:r>
            <a:r>
              <a:rPr lang="en-US" altLang="en-US" sz="2400" dirty="0">
                <a:solidFill>
                  <a:schemeClr val="accent2"/>
                </a:solidFill>
              </a:rPr>
              <a:t>O(1)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time</a:t>
            </a:r>
          </a:p>
          <a:p>
            <a:pPr marL="533400" indent="-533400">
              <a:lnSpc>
                <a:spcPct val="90000"/>
              </a:lnSpc>
            </a:pPr>
            <a:endParaRPr lang="en-US" altLang="en-US" sz="2400" dirty="0"/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Active (recently accessed)</a:t>
            </a:r>
            <a:r>
              <a:rPr lang="en-US" altLang="en-US" sz="2400" dirty="0"/>
              <a:t> nodes will move towards the root and </a:t>
            </a:r>
            <a:r>
              <a:rPr lang="en-US" altLang="en-US" sz="2400" dirty="0">
                <a:solidFill>
                  <a:schemeClr val="accent2"/>
                </a:solidFill>
              </a:rPr>
              <a:t>inactive</a:t>
            </a:r>
            <a:r>
              <a:rPr lang="en-US" altLang="en-US" sz="2400" dirty="0"/>
              <a:t> nodes will slowly move further from the root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2628900" y="2627313"/>
            <a:ext cx="515938" cy="450850"/>
            <a:chOff x="1105437" y="2627290"/>
            <a:chExt cx="515154" cy="450761"/>
          </a:xfrm>
        </p:grpSpPr>
        <p:sp>
          <p:nvSpPr>
            <p:cNvPr id="6172" name="Freeform 40"/>
            <p:cNvSpPr>
              <a:spLocks noChangeArrowheads="1"/>
            </p:cNvSpPr>
            <p:nvPr/>
          </p:nvSpPr>
          <p:spPr bwMode="auto">
            <a:xfrm>
              <a:off x="1105437" y="2638023"/>
              <a:ext cx="515154" cy="440028"/>
            </a:xfrm>
            <a:custGeom>
              <a:avLst/>
              <a:gdLst>
                <a:gd name="T0" fmla="*/ 465786 w 515154"/>
                <a:gd name="T1" fmla="*/ 440028 h 440028"/>
                <a:gd name="T2" fmla="*/ 478664 w 515154"/>
                <a:gd name="T3" fmla="*/ 156692 h 440028"/>
                <a:gd name="T4" fmla="*/ 246845 w 515154"/>
                <a:gd name="T5" fmla="*/ 2146 h 440028"/>
                <a:gd name="T6" fmla="*/ 27904 w 515154"/>
                <a:gd name="T7" fmla="*/ 143814 h 440028"/>
                <a:gd name="T8" fmla="*/ 79419 w 515154"/>
                <a:gd name="T9" fmla="*/ 414270 h 4400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5154"/>
                <a:gd name="T16" fmla="*/ 0 h 440028"/>
                <a:gd name="T17" fmla="*/ 515154 w 515154"/>
                <a:gd name="T18" fmla="*/ 440028 h 4400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5154" h="440028">
                  <a:moveTo>
                    <a:pt x="465786" y="440028"/>
                  </a:moveTo>
                  <a:cubicBezTo>
                    <a:pt x="490470" y="334850"/>
                    <a:pt x="515154" y="229672"/>
                    <a:pt x="478664" y="156692"/>
                  </a:cubicBezTo>
                  <a:cubicBezTo>
                    <a:pt x="442174" y="83712"/>
                    <a:pt x="321972" y="4292"/>
                    <a:pt x="246845" y="2146"/>
                  </a:cubicBezTo>
                  <a:cubicBezTo>
                    <a:pt x="171718" y="0"/>
                    <a:pt x="55808" y="75127"/>
                    <a:pt x="27904" y="143814"/>
                  </a:cubicBezTo>
                  <a:cubicBezTo>
                    <a:pt x="0" y="212501"/>
                    <a:pt x="39709" y="313385"/>
                    <a:pt x="79419" y="414270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22733" y="2627290"/>
              <a:ext cx="288423" cy="3692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6"/>
                  </a:solidFill>
                </a:rPr>
                <a:t>1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3211514" y="1970088"/>
            <a:ext cx="617537" cy="463550"/>
            <a:chOff x="1687132" y="1970467"/>
            <a:chExt cx="618187" cy="463640"/>
          </a:xfrm>
        </p:grpSpPr>
        <p:sp>
          <p:nvSpPr>
            <p:cNvPr id="6170" name="Freeform 41"/>
            <p:cNvSpPr>
              <a:spLocks noChangeArrowheads="1"/>
            </p:cNvSpPr>
            <p:nvPr/>
          </p:nvSpPr>
          <p:spPr bwMode="auto">
            <a:xfrm>
              <a:off x="1687132" y="1970467"/>
              <a:ext cx="618187" cy="463640"/>
            </a:xfrm>
            <a:custGeom>
              <a:avLst/>
              <a:gdLst>
                <a:gd name="T0" fmla="*/ 67586 w 721217"/>
                <a:gd name="T1" fmla="*/ 351711 h 532327"/>
                <a:gd name="T2" fmla="*/ 10814 w 721217"/>
                <a:gd name="T3" fmla="*/ 173019 h 532327"/>
                <a:gd name="T4" fmla="*/ 132469 w 721217"/>
                <a:gd name="T5" fmla="*/ 28364 h 532327"/>
                <a:gd name="T6" fmla="*/ 310897 w 721217"/>
                <a:gd name="T7" fmla="*/ 28364 h 532327"/>
                <a:gd name="T8" fmla="*/ 440662 w 721217"/>
                <a:gd name="T9" fmla="*/ 198547 h 532327"/>
                <a:gd name="T10" fmla="*/ 392000 w 721217"/>
                <a:gd name="T11" fmla="*/ 326184 h 5323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1217"/>
                <a:gd name="T19" fmla="*/ 0 h 532327"/>
                <a:gd name="T20" fmla="*/ 721217 w 721217"/>
                <a:gd name="T21" fmla="*/ 532327 h 5323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1217" h="532327">
                  <a:moveTo>
                    <a:pt x="107324" y="532327"/>
                  </a:moveTo>
                  <a:cubicBezTo>
                    <a:pt x="53662" y="437882"/>
                    <a:pt x="0" y="343437"/>
                    <a:pt x="17172" y="261871"/>
                  </a:cubicBezTo>
                  <a:cubicBezTo>
                    <a:pt x="34344" y="180305"/>
                    <a:pt x="130935" y="79420"/>
                    <a:pt x="210355" y="42930"/>
                  </a:cubicBezTo>
                  <a:cubicBezTo>
                    <a:pt x="289775" y="6440"/>
                    <a:pt x="412124" y="0"/>
                    <a:pt x="493690" y="42930"/>
                  </a:cubicBezTo>
                  <a:cubicBezTo>
                    <a:pt x="575256" y="85860"/>
                    <a:pt x="678287" y="225381"/>
                    <a:pt x="699752" y="300508"/>
                  </a:cubicBezTo>
                  <a:cubicBezTo>
                    <a:pt x="721217" y="375635"/>
                    <a:pt x="671848" y="434663"/>
                    <a:pt x="622479" y="493691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53994" y="1970467"/>
              <a:ext cx="326073" cy="3694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6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226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Splay Tree Terminology</a:t>
            </a:r>
          </a:p>
        </p:txBody>
      </p:sp>
      <p:sp>
        <p:nvSpPr>
          <p:cNvPr id="7171" name="Oval 6"/>
          <p:cNvSpPr>
            <a:spLocks noChangeArrowheads="1"/>
          </p:cNvSpPr>
          <p:nvPr/>
        </p:nvSpPr>
        <p:spPr bwMode="auto">
          <a:xfrm>
            <a:off x="2243138" y="4592639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1638300" y="5297489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173" name="Line 12"/>
          <p:cNvSpPr>
            <a:spLocks noChangeShapeType="1"/>
          </p:cNvSpPr>
          <p:nvPr/>
        </p:nvSpPr>
        <p:spPr bwMode="auto">
          <a:xfrm flipH="1">
            <a:off x="1947863" y="4906964"/>
            <a:ext cx="463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414068" y="900113"/>
            <a:ext cx="9988820" cy="286385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Let X be a </a:t>
            </a:r>
            <a:r>
              <a:rPr lang="en-US" altLang="en-US" sz="2400" dirty="0">
                <a:solidFill>
                  <a:schemeClr val="accent2"/>
                </a:solidFill>
              </a:rPr>
              <a:t>non-root</a:t>
            </a:r>
            <a:r>
              <a:rPr lang="en-US" altLang="en-US" sz="2400" dirty="0"/>
              <a:t> node, i.e., has at least 1 </a:t>
            </a:r>
            <a:r>
              <a:rPr lang="en-US" altLang="en-US" sz="2400" dirty="0" smtClean="0"/>
              <a:t>ancestor</a:t>
            </a:r>
            <a:endParaRPr lang="en-US" altLang="en-US" sz="2400" dirty="0"/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Let P be its </a:t>
            </a:r>
            <a:r>
              <a:rPr lang="en-US" altLang="en-US" sz="2400" dirty="0">
                <a:solidFill>
                  <a:schemeClr val="accent2"/>
                </a:solidFill>
              </a:rPr>
              <a:t>parent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node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Let G be its </a:t>
            </a:r>
            <a:r>
              <a:rPr lang="en-US" altLang="en-US" sz="2400" dirty="0">
                <a:solidFill>
                  <a:schemeClr val="accent2"/>
                </a:solidFill>
              </a:rPr>
              <a:t>grandparent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node (if it exists)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Consider a path from </a:t>
            </a:r>
            <a:r>
              <a:rPr lang="en-US" altLang="en-US" sz="2400" dirty="0">
                <a:solidFill>
                  <a:schemeClr val="accent2"/>
                </a:solidFill>
              </a:rPr>
              <a:t>G to X</a:t>
            </a:r>
            <a:r>
              <a:rPr lang="en-US" altLang="en-US" sz="2400" dirty="0">
                <a:solidFill>
                  <a:srgbClr val="000000"/>
                </a:solidFill>
              </a:rPr>
              <a:t>: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Each time we go </a:t>
            </a:r>
            <a:r>
              <a:rPr lang="en-US" altLang="en-US" sz="2000" dirty="0">
                <a:solidFill>
                  <a:schemeClr val="accent2"/>
                </a:solidFill>
              </a:rPr>
              <a:t>left</a:t>
            </a:r>
            <a:r>
              <a:rPr lang="en-US" altLang="en-US" sz="2000" dirty="0">
                <a:solidFill>
                  <a:srgbClr val="000000"/>
                </a:solidFill>
              </a:rPr>
              <a:t>, we say that we “</a:t>
            </a:r>
            <a:r>
              <a:rPr lang="en-US" altLang="en-US" sz="2000" dirty="0">
                <a:solidFill>
                  <a:srgbClr val="CC3300"/>
                </a:solidFill>
              </a:rPr>
              <a:t>zig</a:t>
            </a:r>
            <a:r>
              <a:rPr lang="en-US" altLang="en-US" sz="2000" dirty="0">
                <a:solidFill>
                  <a:srgbClr val="000000"/>
                </a:solidFill>
              </a:rPr>
              <a:t>”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Each time we go </a:t>
            </a:r>
            <a:r>
              <a:rPr lang="en-US" altLang="en-US" sz="2000" dirty="0">
                <a:solidFill>
                  <a:schemeClr val="accent2"/>
                </a:solidFill>
              </a:rPr>
              <a:t>right</a:t>
            </a:r>
            <a:r>
              <a:rPr lang="en-US" altLang="en-US" sz="2000" dirty="0">
                <a:solidFill>
                  <a:srgbClr val="000000"/>
                </a:solidFill>
              </a:rPr>
              <a:t>, we say that we “</a:t>
            </a:r>
            <a:r>
              <a:rPr lang="en-US" altLang="en-US" sz="2000" dirty="0">
                <a:solidFill>
                  <a:srgbClr val="CC3300"/>
                </a:solidFill>
              </a:rPr>
              <a:t>zag</a:t>
            </a:r>
            <a:r>
              <a:rPr lang="en-US" altLang="en-US" sz="2000" dirty="0">
                <a:solidFill>
                  <a:srgbClr val="000000"/>
                </a:solidFill>
              </a:rPr>
              <a:t>”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There are 6 possible cases:</a:t>
            </a:r>
            <a:endParaRPr lang="en-US" altLang="en-US" sz="2400" dirty="0"/>
          </a:p>
        </p:txBody>
      </p:sp>
      <p:sp>
        <p:nvSpPr>
          <p:cNvPr id="7175" name="Oval 39"/>
          <p:cNvSpPr>
            <a:spLocks noChangeArrowheads="1"/>
          </p:cNvSpPr>
          <p:nvPr/>
        </p:nvSpPr>
        <p:spPr bwMode="auto">
          <a:xfrm>
            <a:off x="5089525" y="3937001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7176" name="Oval 40"/>
          <p:cNvSpPr>
            <a:spLocks noChangeArrowheads="1"/>
          </p:cNvSpPr>
          <p:nvPr/>
        </p:nvSpPr>
        <p:spPr bwMode="auto">
          <a:xfrm>
            <a:off x="4592638" y="4652964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7177" name="Line 41"/>
          <p:cNvSpPr>
            <a:spLocks noChangeShapeType="1"/>
          </p:cNvSpPr>
          <p:nvPr/>
        </p:nvSpPr>
        <p:spPr bwMode="auto">
          <a:xfrm flipH="1">
            <a:off x="4856163" y="4241800"/>
            <a:ext cx="46355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Oval 42"/>
          <p:cNvSpPr>
            <a:spLocks noChangeArrowheads="1"/>
          </p:cNvSpPr>
          <p:nvPr/>
        </p:nvSpPr>
        <p:spPr bwMode="auto">
          <a:xfrm>
            <a:off x="4864100" y="5310189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179" name="Line 43"/>
          <p:cNvSpPr>
            <a:spLocks noChangeShapeType="1"/>
          </p:cNvSpPr>
          <p:nvPr/>
        </p:nvSpPr>
        <p:spPr bwMode="auto">
          <a:xfrm>
            <a:off x="4965700" y="4967289"/>
            <a:ext cx="185738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Oval 44"/>
          <p:cNvSpPr>
            <a:spLocks noChangeArrowheads="1"/>
          </p:cNvSpPr>
          <p:nvPr/>
        </p:nvSpPr>
        <p:spPr bwMode="auto">
          <a:xfrm>
            <a:off x="6408738" y="3930651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7181" name="Oval 45"/>
          <p:cNvSpPr>
            <a:spLocks noChangeArrowheads="1"/>
          </p:cNvSpPr>
          <p:nvPr/>
        </p:nvSpPr>
        <p:spPr bwMode="auto">
          <a:xfrm>
            <a:off x="6813551" y="4705351"/>
            <a:ext cx="519113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7182" name="Line 46"/>
          <p:cNvSpPr>
            <a:spLocks noChangeShapeType="1"/>
          </p:cNvSpPr>
          <p:nvPr/>
        </p:nvSpPr>
        <p:spPr bwMode="auto">
          <a:xfrm>
            <a:off x="6745288" y="4232276"/>
            <a:ext cx="3175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Oval 47"/>
          <p:cNvSpPr>
            <a:spLocks noChangeArrowheads="1"/>
          </p:cNvSpPr>
          <p:nvPr/>
        </p:nvSpPr>
        <p:spPr bwMode="auto">
          <a:xfrm>
            <a:off x="6278563" y="5373689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184" name="Line 48"/>
          <p:cNvSpPr>
            <a:spLocks noChangeShapeType="1"/>
          </p:cNvSpPr>
          <p:nvPr/>
        </p:nvSpPr>
        <p:spPr bwMode="auto">
          <a:xfrm flipH="1">
            <a:off x="6661151" y="5019675"/>
            <a:ext cx="307975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Oval 49"/>
          <p:cNvSpPr>
            <a:spLocks noChangeArrowheads="1"/>
          </p:cNvSpPr>
          <p:nvPr/>
        </p:nvSpPr>
        <p:spPr bwMode="auto">
          <a:xfrm>
            <a:off x="7697788" y="3946526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7186" name="Oval 50"/>
          <p:cNvSpPr>
            <a:spLocks noChangeArrowheads="1"/>
          </p:cNvSpPr>
          <p:nvPr/>
        </p:nvSpPr>
        <p:spPr bwMode="auto">
          <a:xfrm>
            <a:off x="8234363" y="4662489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7187" name="Line 51"/>
          <p:cNvSpPr>
            <a:spLocks noChangeShapeType="1"/>
          </p:cNvSpPr>
          <p:nvPr/>
        </p:nvSpPr>
        <p:spPr bwMode="auto">
          <a:xfrm>
            <a:off x="8105775" y="4225926"/>
            <a:ext cx="3175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Oval 52"/>
          <p:cNvSpPr>
            <a:spLocks noChangeArrowheads="1"/>
          </p:cNvSpPr>
          <p:nvPr/>
        </p:nvSpPr>
        <p:spPr bwMode="auto">
          <a:xfrm>
            <a:off x="8747125" y="5330826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189" name="Line 53"/>
          <p:cNvSpPr>
            <a:spLocks noChangeShapeType="1"/>
          </p:cNvSpPr>
          <p:nvPr/>
        </p:nvSpPr>
        <p:spPr bwMode="auto">
          <a:xfrm>
            <a:off x="8618539" y="4940300"/>
            <a:ext cx="269875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Oval 54"/>
          <p:cNvSpPr>
            <a:spLocks noChangeArrowheads="1"/>
          </p:cNvSpPr>
          <p:nvPr/>
        </p:nvSpPr>
        <p:spPr bwMode="auto">
          <a:xfrm>
            <a:off x="4016375" y="3914776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7191" name="Oval 55"/>
          <p:cNvSpPr>
            <a:spLocks noChangeArrowheads="1"/>
          </p:cNvSpPr>
          <p:nvPr/>
        </p:nvSpPr>
        <p:spPr bwMode="auto">
          <a:xfrm>
            <a:off x="3422651" y="4618039"/>
            <a:ext cx="519113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7192" name="Line 56"/>
          <p:cNvSpPr>
            <a:spLocks noChangeShapeType="1"/>
          </p:cNvSpPr>
          <p:nvPr/>
        </p:nvSpPr>
        <p:spPr bwMode="auto">
          <a:xfrm flipH="1">
            <a:off x="3759200" y="4219575"/>
            <a:ext cx="46355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Oval 57"/>
          <p:cNvSpPr>
            <a:spLocks noChangeArrowheads="1"/>
          </p:cNvSpPr>
          <p:nvPr/>
        </p:nvSpPr>
        <p:spPr bwMode="auto">
          <a:xfrm>
            <a:off x="2817813" y="5322889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194" name="Line 58"/>
          <p:cNvSpPr>
            <a:spLocks noChangeShapeType="1"/>
          </p:cNvSpPr>
          <p:nvPr/>
        </p:nvSpPr>
        <p:spPr bwMode="auto">
          <a:xfrm flipH="1">
            <a:off x="3127375" y="4932364"/>
            <a:ext cx="463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Oval 59"/>
          <p:cNvSpPr>
            <a:spLocks noChangeArrowheads="1"/>
          </p:cNvSpPr>
          <p:nvPr/>
        </p:nvSpPr>
        <p:spPr bwMode="auto">
          <a:xfrm>
            <a:off x="9472613" y="4651376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7196" name="Oval 60"/>
          <p:cNvSpPr>
            <a:spLocks noChangeArrowheads="1"/>
          </p:cNvSpPr>
          <p:nvPr/>
        </p:nvSpPr>
        <p:spPr bwMode="auto">
          <a:xfrm>
            <a:off x="9985375" y="5319714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197" name="Line 61"/>
          <p:cNvSpPr>
            <a:spLocks noChangeShapeType="1"/>
          </p:cNvSpPr>
          <p:nvPr/>
        </p:nvSpPr>
        <p:spPr bwMode="auto">
          <a:xfrm>
            <a:off x="9856789" y="4929188"/>
            <a:ext cx="269875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Text Box 62"/>
          <p:cNvSpPr txBox="1">
            <a:spLocks noChangeArrowheads="1"/>
          </p:cNvSpPr>
          <p:nvPr/>
        </p:nvSpPr>
        <p:spPr bwMode="auto">
          <a:xfrm>
            <a:off x="1638300" y="5743576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1. zig</a:t>
            </a:r>
          </a:p>
        </p:txBody>
      </p:sp>
      <p:sp>
        <p:nvSpPr>
          <p:cNvPr id="7199" name="Text Box 63"/>
          <p:cNvSpPr txBox="1">
            <a:spLocks noChangeArrowheads="1"/>
          </p:cNvSpPr>
          <p:nvPr/>
        </p:nvSpPr>
        <p:spPr bwMode="auto">
          <a:xfrm>
            <a:off x="2822575" y="5732463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2. zig-zig</a:t>
            </a:r>
          </a:p>
        </p:txBody>
      </p:sp>
      <p:sp>
        <p:nvSpPr>
          <p:cNvPr id="7200" name="Text Box 64"/>
          <p:cNvSpPr txBox="1">
            <a:spLocks noChangeArrowheads="1"/>
          </p:cNvSpPr>
          <p:nvPr/>
        </p:nvSpPr>
        <p:spPr bwMode="auto">
          <a:xfrm>
            <a:off x="4568825" y="574516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3. zig-zag</a:t>
            </a:r>
          </a:p>
        </p:txBody>
      </p:sp>
      <p:sp>
        <p:nvSpPr>
          <p:cNvPr id="7201" name="Text Box 65"/>
          <p:cNvSpPr txBox="1">
            <a:spLocks noChangeArrowheads="1"/>
          </p:cNvSpPr>
          <p:nvPr/>
        </p:nvSpPr>
        <p:spPr bwMode="auto">
          <a:xfrm>
            <a:off x="6203950" y="5767388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4. zag-zig</a:t>
            </a:r>
          </a:p>
        </p:txBody>
      </p:sp>
      <p:sp>
        <p:nvSpPr>
          <p:cNvPr id="7202" name="Text Box 66"/>
          <p:cNvSpPr txBox="1">
            <a:spLocks noChangeArrowheads="1"/>
          </p:cNvSpPr>
          <p:nvPr/>
        </p:nvSpPr>
        <p:spPr bwMode="auto">
          <a:xfrm>
            <a:off x="7996238" y="5778501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5. zag-zag</a:t>
            </a:r>
          </a:p>
        </p:txBody>
      </p:sp>
      <p:sp>
        <p:nvSpPr>
          <p:cNvPr id="7203" name="Text Box 67"/>
          <p:cNvSpPr txBox="1">
            <a:spLocks noChangeArrowheads="1"/>
          </p:cNvSpPr>
          <p:nvPr/>
        </p:nvSpPr>
        <p:spPr bwMode="auto">
          <a:xfrm>
            <a:off x="9752013" y="5780088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6. zag</a:t>
            </a:r>
          </a:p>
        </p:txBody>
      </p:sp>
    </p:spTree>
    <p:extLst>
      <p:ext uri="{BB962C8B-B14F-4D97-AF65-F5344CB8AC3E}">
        <p14:creationId xmlns:p14="http://schemas.microsoft.com/office/powerpoint/2010/main" val="1716782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Splay Tree Operations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889000"/>
            <a:ext cx="11240219" cy="5316538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When node X is accessed, apply one of </a:t>
            </a:r>
            <a:r>
              <a:rPr lang="en-US" altLang="en-US" dirty="0" smtClean="0">
                <a:solidFill>
                  <a:srgbClr val="0000FF"/>
                </a:solidFill>
              </a:rPr>
              <a:t>six </a:t>
            </a:r>
            <a:r>
              <a:rPr lang="en-US" altLang="en-US" dirty="0" smtClean="0">
                <a:solidFill>
                  <a:srgbClr val="000000"/>
                </a:solidFill>
              </a:rPr>
              <a:t>rotation operations:</a:t>
            </a:r>
          </a:p>
          <a:p>
            <a:pPr marL="914400" lvl="1" indent="-457200"/>
            <a:r>
              <a:rPr lang="en-US" altLang="en-US" dirty="0" smtClean="0">
                <a:solidFill>
                  <a:srgbClr val="CD0066"/>
                </a:solidFill>
              </a:rPr>
              <a:t> Single Rotations (X has a P but no G)</a:t>
            </a:r>
          </a:p>
          <a:p>
            <a:pPr marL="1295400" lvl="2" indent="-381000"/>
            <a:r>
              <a:rPr lang="en-US" altLang="en-US" dirty="0" smtClean="0">
                <a:solidFill>
                  <a:srgbClr val="0000FF"/>
                </a:solidFill>
              </a:rPr>
              <a:t>zig, zag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1295400" lvl="2" indent="-381000"/>
            <a:endParaRPr lang="en-US" altLang="en-US" dirty="0" smtClean="0">
              <a:solidFill>
                <a:srgbClr val="CD0066"/>
              </a:solidFill>
            </a:endParaRPr>
          </a:p>
          <a:p>
            <a:pPr marL="914400" lvl="1" indent="-457200"/>
            <a:r>
              <a:rPr lang="en-US" altLang="en-US" dirty="0" smtClean="0">
                <a:solidFill>
                  <a:srgbClr val="CD0066"/>
                </a:solidFill>
              </a:rPr>
              <a:t> Double Rotations (X has both a P and a G)</a:t>
            </a:r>
          </a:p>
          <a:p>
            <a:pPr marL="1295400" lvl="2" indent="-381000"/>
            <a:r>
              <a:rPr lang="en-US" altLang="en-US" dirty="0" smtClean="0">
                <a:solidFill>
                  <a:srgbClr val="0000FF"/>
                </a:solidFill>
              </a:rPr>
              <a:t>zig-zig, zig-zag</a:t>
            </a:r>
          </a:p>
          <a:p>
            <a:pPr marL="1295400" lvl="2" indent="-381000"/>
            <a:r>
              <a:rPr lang="en-US" altLang="en-US" dirty="0" smtClean="0">
                <a:solidFill>
                  <a:srgbClr val="0000FF"/>
                </a:solidFill>
              </a:rPr>
              <a:t>zag-zig, zag-zag</a:t>
            </a:r>
          </a:p>
        </p:txBody>
      </p:sp>
    </p:spTree>
    <p:extLst>
      <p:ext uri="{BB962C8B-B14F-4D97-AF65-F5344CB8AC3E}">
        <p14:creationId xmlns:p14="http://schemas.microsoft.com/office/powerpoint/2010/main" val="3033366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2"/>
          <p:cNvSpPr>
            <a:spLocks noChangeArrowheads="1"/>
          </p:cNvSpPr>
          <p:nvPr/>
        </p:nvSpPr>
        <p:spPr bwMode="auto">
          <a:xfrm>
            <a:off x="3341689" y="2947989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Splay Trees: Zig Operation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190" y="966789"/>
            <a:ext cx="11317856" cy="10922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“Zig” is just a </a:t>
            </a:r>
            <a:r>
              <a:rPr lang="en-US" altLang="en-US" sz="2400" dirty="0">
                <a:solidFill>
                  <a:srgbClr val="0000FF"/>
                </a:solidFill>
              </a:rPr>
              <a:t>single rotation</a:t>
            </a:r>
            <a:r>
              <a:rPr lang="en-US" altLang="en-US" sz="2400" dirty="0">
                <a:solidFill>
                  <a:srgbClr val="000000"/>
                </a:solidFill>
              </a:rPr>
              <a:t>, as in an AVL tree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Suppose 6 was the node that was accessed (e.g. using </a:t>
            </a:r>
            <a:r>
              <a:rPr lang="en-US" altLang="en-US" sz="2400" dirty="0" smtClean="0">
                <a:solidFill>
                  <a:schemeClr val="accent6"/>
                </a:solidFill>
              </a:rPr>
              <a:t>find</a:t>
            </a:r>
            <a:r>
              <a:rPr lang="en-US" altLang="en-US" sz="2400" dirty="0" smtClean="0">
                <a:solidFill>
                  <a:srgbClr val="000000"/>
                </a:solidFill>
              </a:rPr>
              <a:t>)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9221" name="Oval 7"/>
          <p:cNvSpPr>
            <a:spLocks noChangeArrowheads="1"/>
          </p:cNvSpPr>
          <p:nvPr/>
        </p:nvSpPr>
        <p:spPr bwMode="auto">
          <a:xfrm>
            <a:off x="3821113" y="2339976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9222" name="Oval 8"/>
          <p:cNvSpPr>
            <a:spLocks noChangeArrowheads="1"/>
          </p:cNvSpPr>
          <p:nvPr/>
        </p:nvSpPr>
        <p:spPr bwMode="auto">
          <a:xfrm>
            <a:off x="3406776" y="3019426"/>
            <a:ext cx="519113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23" name="Oval 9"/>
          <p:cNvSpPr>
            <a:spLocks noChangeArrowheads="1"/>
          </p:cNvSpPr>
          <p:nvPr/>
        </p:nvSpPr>
        <p:spPr bwMode="auto">
          <a:xfrm>
            <a:off x="4160838" y="3003551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 flipH="1">
            <a:off x="3719513" y="2644775"/>
            <a:ext cx="25876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>
            <a:off x="4230688" y="2647951"/>
            <a:ext cx="214312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Oval 13"/>
          <p:cNvSpPr>
            <a:spLocks noChangeArrowheads="1"/>
          </p:cNvSpPr>
          <p:nvPr/>
        </p:nvSpPr>
        <p:spPr bwMode="auto">
          <a:xfrm>
            <a:off x="3114675" y="3713164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27" name="Oval 16"/>
          <p:cNvSpPr>
            <a:spLocks noChangeArrowheads="1"/>
          </p:cNvSpPr>
          <p:nvPr/>
        </p:nvSpPr>
        <p:spPr bwMode="auto">
          <a:xfrm>
            <a:off x="3848101" y="36909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9228" name="Line 18"/>
          <p:cNvSpPr>
            <a:spLocks noChangeShapeType="1"/>
          </p:cNvSpPr>
          <p:nvPr/>
        </p:nvSpPr>
        <p:spPr bwMode="auto">
          <a:xfrm>
            <a:off x="3814764" y="3314701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9"/>
          <p:cNvSpPr>
            <a:spLocks noChangeShapeType="1"/>
          </p:cNvSpPr>
          <p:nvPr/>
        </p:nvSpPr>
        <p:spPr bwMode="auto">
          <a:xfrm flipH="1">
            <a:off x="3362326" y="3351213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Rectangle 21"/>
          <p:cNvSpPr>
            <a:spLocks noChangeArrowheads="1"/>
          </p:cNvSpPr>
          <p:nvPr/>
        </p:nvSpPr>
        <p:spPr bwMode="auto">
          <a:xfrm>
            <a:off x="526211" y="4378325"/>
            <a:ext cx="10791646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</a:rPr>
              <a:t>“Zig-Right” moves 6 to the </a:t>
            </a:r>
            <a:r>
              <a:rPr lang="en-US" altLang="en-US" sz="2400" dirty="0" smtClean="0">
                <a:solidFill>
                  <a:srgbClr val="000000"/>
                </a:solidFill>
              </a:rPr>
              <a:t>root</a:t>
            </a:r>
            <a:endParaRPr lang="en-US" altLang="en-US" sz="2400" dirty="0">
              <a:solidFill>
                <a:srgbClr val="000000"/>
              </a:solidFill>
            </a:endParaRPr>
          </a:p>
          <a:p>
            <a:r>
              <a:rPr lang="en-US" altLang="en-US" sz="2400" dirty="0">
                <a:solidFill>
                  <a:srgbClr val="000000"/>
                </a:solidFill>
              </a:rPr>
              <a:t>Can access 6 faster next time: O(1)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Notice that this is simply a </a:t>
            </a:r>
            <a:r>
              <a:rPr lang="en-US" altLang="en-US" sz="2400" dirty="0">
                <a:solidFill>
                  <a:schemeClr val="accent2"/>
                </a:solidFill>
              </a:rPr>
              <a:t>right rotation</a:t>
            </a:r>
            <a:r>
              <a:rPr lang="en-US" altLang="en-US" sz="2400" dirty="0">
                <a:solidFill>
                  <a:srgbClr val="000000"/>
                </a:solidFill>
              </a:rPr>
              <a:t> in AVL tree </a:t>
            </a:r>
            <a:r>
              <a:rPr lang="en-US" altLang="en-US" sz="2400" dirty="0" smtClean="0">
                <a:solidFill>
                  <a:srgbClr val="000000"/>
                </a:solidFill>
              </a:rPr>
              <a:t>terminology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9231" name="Oval 24"/>
          <p:cNvSpPr>
            <a:spLocks noChangeArrowheads="1"/>
          </p:cNvSpPr>
          <p:nvPr/>
        </p:nvSpPr>
        <p:spPr bwMode="auto">
          <a:xfrm>
            <a:off x="7599363" y="3108326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9232" name="Oval 25"/>
          <p:cNvSpPr>
            <a:spLocks noChangeArrowheads="1"/>
          </p:cNvSpPr>
          <p:nvPr/>
        </p:nvSpPr>
        <p:spPr bwMode="auto">
          <a:xfrm>
            <a:off x="7172326" y="2463801"/>
            <a:ext cx="519113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33" name="Oval 26"/>
          <p:cNvSpPr>
            <a:spLocks noChangeArrowheads="1"/>
          </p:cNvSpPr>
          <p:nvPr/>
        </p:nvSpPr>
        <p:spPr bwMode="auto">
          <a:xfrm>
            <a:off x="8070850" y="3736976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9234" name="Line 27"/>
          <p:cNvSpPr>
            <a:spLocks noChangeShapeType="1"/>
          </p:cNvSpPr>
          <p:nvPr/>
        </p:nvSpPr>
        <p:spPr bwMode="auto">
          <a:xfrm flipH="1">
            <a:off x="7556501" y="3400425"/>
            <a:ext cx="25876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28"/>
          <p:cNvSpPr>
            <a:spLocks noChangeShapeType="1"/>
          </p:cNvSpPr>
          <p:nvPr/>
        </p:nvSpPr>
        <p:spPr bwMode="auto">
          <a:xfrm>
            <a:off x="8008938" y="3416301"/>
            <a:ext cx="214312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Oval 29"/>
          <p:cNvSpPr>
            <a:spLocks noChangeArrowheads="1"/>
          </p:cNvSpPr>
          <p:nvPr/>
        </p:nvSpPr>
        <p:spPr bwMode="auto">
          <a:xfrm>
            <a:off x="6880225" y="3157539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37" name="Oval 30"/>
          <p:cNvSpPr>
            <a:spLocks noChangeArrowheads="1"/>
          </p:cNvSpPr>
          <p:nvPr/>
        </p:nvSpPr>
        <p:spPr bwMode="auto">
          <a:xfrm>
            <a:off x="7216776" y="37512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9238" name="Line 31"/>
          <p:cNvSpPr>
            <a:spLocks noChangeShapeType="1"/>
          </p:cNvSpPr>
          <p:nvPr/>
        </p:nvSpPr>
        <p:spPr bwMode="auto">
          <a:xfrm>
            <a:off x="7580314" y="2759076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32"/>
          <p:cNvSpPr>
            <a:spLocks noChangeShapeType="1"/>
          </p:cNvSpPr>
          <p:nvPr/>
        </p:nvSpPr>
        <p:spPr bwMode="auto">
          <a:xfrm flipH="1">
            <a:off x="7127876" y="2795588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33"/>
          <p:cNvSpPr>
            <a:spLocks noChangeShapeType="1"/>
          </p:cNvSpPr>
          <p:nvPr/>
        </p:nvSpPr>
        <p:spPr bwMode="auto">
          <a:xfrm flipV="1">
            <a:off x="4951413" y="3260725"/>
            <a:ext cx="1720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9241" name="Text Box 34"/>
          <p:cNvSpPr txBox="1">
            <a:spLocks noChangeArrowheads="1"/>
          </p:cNvSpPr>
          <p:nvPr/>
        </p:nvSpPr>
        <p:spPr bwMode="auto">
          <a:xfrm>
            <a:off x="5316538" y="2838451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Zig-Right</a:t>
            </a:r>
          </a:p>
        </p:txBody>
      </p:sp>
      <p:sp>
        <p:nvSpPr>
          <p:cNvPr id="9242" name="Rectangle 35"/>
          <p:cNvSpPr>
            <a:spLocks noChangeArrowheads="1"/>
          </p:cNvSpPr>
          <p:nvPr/>
        </p:nvSpPr>
        <p:spPr bwMode="auto">
          <a:xfrm>
            <a:off x="7119939" y="2393951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43" name="Freeform 36"/>
          <p:cNvSpPr>
            <a:spLocks/>
          </p:cNvSpPr>
          <p:nvPr/>
        </p:nvSpPr>
        <p:spPr bwMode="auto">
          <a:xfrm>
            <a:off x="3944939" y="2690813"/>
            <a:ext cx="358775" cy="311150"/>
          </a:xfrm>
          <a:custGeom>
            <a:avLst/>
            <a:gdLst>
              <a:gd name="T0" fmla="*/ 0 w 166"/>
              <a:gd name="T1" fmla="*/ 2147483646 h 204"/>
              <a:gd name="T2" fmla="*/ 2147483646 w 166"/>
              <a:gd name="T3" fmla="*/ 2147483646 h 204"/>
              <a:gd name="T4" fmla="*/ 2147483646 w 166"/>
              <a:gd name="T5" fmla="*/ 2147483646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Splay Trees: Zig-Zig Operation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6429" y="1003300"/>
            <a:ext cx="11455879" cy="12192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“Zig-Zig” consists of  </a:t>
            </a:r>
            <a:r>
              <a:rPr lang="en-US" altLang="en-US" sz="2400" dirty="0">
                <a:solidFill>
                  <a:srgbClr val="0000FF"/>
                </a:solidFill>
              </a:rPr>
              <a:t>two single rotations of the </a:t>
            </a:r>
            <a:r>
              <a:rPr lang="en-US" altLang="en-US" sz="2400" dirty="0">
                <a:solidFill>
                  <a:srgbClr val="FD0128"/>
                </a:solidFill>
              </a:rPr>
              <a:t>same type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Suppose </a:t>
            </a:r>
            <a:r>
              <a:rPr lang="en-US" altLang="en-US" sz="2400" dirty="0">
                <a:solidFill>
                  <a:srgbClr val="0000FF"/>
                </a:solidFill>
              </a:rPr>
              <a:t>3 </a:t>
            </a:r>
            <a:r>
              <a:rPr lang="en-US" altLang="en-US" sz="2400" dirty="0"/>
              <a:t>was the node that was accessed (e.g., using </a:t>
            </a:r>
            <a:r>
              <a:rPr lang="en-US" altLang="en-US" sz="2400" dirty="0" smtClean="0">
                <a:solidFill>
                  <a:schemeClr val="accent6"/>
                </a:solidFill>
              </a:rPr>
              <a:t>find</a:t>
            </a:r>
            <a:r>
              <a:rPr lang="en-US" altLang="en-US" sz="2400" dirty="0" smtClean="0"/>
              <a:t>)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0244" name="Rectangle 14"/>
          <p:cNvSpPr>
            <a:spLocks noChangeArrowheads="1"/>
          </p:cNvSpPr>
          <p:nvPr/>
        </p:nvSpPr>
        <p:spPr bwMode="auto">
          <a:xfrm>
            <a:off x="448575" y="5124451"/>
            <a:ext cx="9905102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</a:rPr>
              <a:t>Due to “zig-zig” splaying, 3 has bubbled to the top!</a:t>
            </a:r>
          </a:p>
          <a:p>
            <a:r>
              <a:rPr lang="en-US" altLang="en-US" sz="2400" u="sng" dirty="0">
                <a:solidFill>
                  <a:srgbClr val="000000"/>
                </a:solidFill>
              </a:rPr>
              <a:t>Note: </a:t>
            </a:r>
            <a:r>
              <a:rPr lang="en-US" altLang="en-US" sz="2400" u="sng" dirty="0">
                <a:solidFill>
                  <a:schemeClr val="accent2"/>
                </a:solidFill>
              </a:rPr>
              <a:t>Parent-Grandparent</a:t>
            </a:r>
            <a:r>
              <a:rPr lang="en-US" altLang="en-US" sz="2400" u="sng" dirty="0">
                <a:solidFill>
                  <a:srgbClr val="000000"/>
                </a:solidFill>
              </a:rPr>
              <a:t> is rotated </a:t>
            </a:r>
            <a:r>
              <a:rPr lang="en-US" altLang="en-US" sz="2400" u="sng" dirty="0" smtClean="0">
                <a:solidFill>
                  <a:srgbClr val="000000"/>
                </a:solidFill>
              </a:rPr>
              <a:t>first</a:t>
            </a:r>
            <a:endParaRPr lang="en-US" altLang="en-US" sz="2400" u="sng" dirty="0">
              <a:solidFill>
                <a:srgbClr val="000000"/>
              </a:solidFill>
            </a:endParaRPr>
          </a:p>
        </p:txBody>
      </p:sp>
      <p:sp>
        <p:nvSpPr>
          <p:cNvPr id="10245" name="Oval 28"/>
          <p:cNvSpPr>
            <a:spLocks noChangeArrowheads="1"/>
          </p:cNvSpPr>
          <p:nvPr/>
        </p:nvSpPr>
        <p:spPr bwMode="auto">
          <a:xfrm>
            <a:off x="3101975" y="2374901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0246" name="Oval 29"/>
          <p:cNvSpPr>
            <a:spLocks noChangeArrowheads="1"/>
          </p:cNvSpPr>
          <p:nvPr/>
        </p:nvSpPr>
        <p:spPr bwMode="auto">
          <a:xfrm>
            <a:off x="2687638" y="3054351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247" name="Oval 30"/>
          <p:cNvSpPr>
            <a:spLocks noChangeArrowheads="1"/>
          </p:cNvSpPr>
          <p:nvPr/>
        </p:nvSpPr>
        <p:spPr bwMode="auto">
          <a:xfrm>
            <a:off x="3441700" y="3038476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0248" name="Line 31"/>
          <p:cNvSpPr>
            <a:spLocks noChangeShapeType="1"/>
          </p:cNvSpPr>
          <p:nvPr/>
        </p:nvSpPr>
        <p:spPr bwMode="auto">
          <a:xfrm flipH="1">
            <a:off x="3025776" y="2679700"/>
            <a:ext cx="233363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32"/>
          <p:cNvSpPr>
            <a:spLocks noChangeShapeType="1"/>
          </p:cNvSpPr>
          <p:nvPr/>
        </p:nvSpPr>
        <p:spPr bwMode="auto">
          <a:xfrm>
            <a:off x="3511551" y="2682876"/>
            <a:ext cx="2143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Oval 33"/>
          <p:cNvSpPr>
            <a:spLocks noChangeArrowheads="1"/>
          </p:cNvSpPr>
          <p:nvPr/>
        </p:nvSpPr>
        <p:spPr bwMode="auto">
          <a:xfrm>
            <a:off x="2395538" y="3748089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51" name="Oval 34"/>
          <p:cNvSpPr>
            <a:spLocks noChangeArrowheads="1"/>
          </p:cNvSpPr>
          <p:nvPr/>
        </p:nvSpPr>
        <p:spPr bwMode="auto">
          <a:xfrm>
            <a:off x="3128963" y="37258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0252" name="Line 35"/>
          <p:cNvSpPr>
            <a:spLocks noChangeShapeType="1"/>
          </p:cNvSpPr>
          <p:nvPr/>
        </p:nvSpPr>
        <p:spPr bwMode="auto">
          <a:xfrm>
            <a:off x="3095625" y="3349626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36"/>
          <p:cNvSpPr>
            <a:spLocks noChangeShapeType="1"/>
          </p:cNvSpPr>
          <p:nvPr/>
        </p:nvSpPr>
        <p:spPr bwMode="auto">
          <a:xfrm flipH="1">
            <a:off x="2643188" y="3386138"/>
            <a:ext cx="207962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Oval 37"/>
          <p:cNvSpPr>
            <a:spLocks noChangeArrowheads="1"/>
          </p:cNvSpPr>
          <p:nvPr/>
        </p:nvSpPr>
        <p:spPr bwMode="auto">
          <a:xfrm>
            <a:off x="1962151" y="4387851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55" name="Oval 38"/>
          <p:cNvSpPr>
            <a:spLocks noChangeArrowheads="1"/>
          </p:cNvSpPr>
          <p:nvPr/>
        </p:nvSpPr>
        <p:spPr bwMode="auto">
          <a:xfrm>
            <a:off x="2768601" y="4387851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56" name="Line 39"/>
          <p:cNvSpPr>
            <a:spLocks noChangeShapeType="1"/>
          </p:cNvSpPr>
          <p:nvPr/>
        </p:nvSpPr>
        <p:spPr bwMode="auto">
          <a:xfrm flipH="1">
            <a:off x="2306638" y="4035426"/>
            <a:ext cx="2079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40"/>
          <p:cNvSpPr>
            <a:spLocks noChangeShapeType="1"/>
          </p:cNvSpPr>
          <p:nvPr/>
        </p:nvSpPr>
        <p:spPr bwMode="auto">
          <a:xfrm>
            <a:off x="2770189" y="4059239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Rectangle 41"/>
          <p:cNvSpPr>
            <a:spLocks noChangeArrowheads="1"/>
          </p:cNvSpPr>
          <p:nvPr/>
        </p:nvSpPr>
        <p:spPr bwMode="auto">
          <a:xfrm>
            <a:off x="2309814" y="3656014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59" name="Freeform 42"/>
          <p:cNvSpPr>
            <a:spLocks/>
          </p:cNvSpPr>
          <p:nvPr/>
        </p:nvSpPr>
        <p:spPr bwMode="auto">
          <a:xfrm>
            <a:off x="3211514" y="2768600"/>
            <a:ext cx="371475" cy="323850"/>
          </a:xfrm>
          <a:custGeom>
            <a:avLst/>
            <a:gdLst>
              <a:gd name="T0" fmla="*/ 0 w 166"/>
              <a:gd name="T1" fmla="*/ 2147483646 h 204"/>
              <a:gd name="T2" fmla="*/ 2147483646 w 166"/>
              <a:gd name="T3" fmla="*/ 2147483646 h 204"/>
              <a:gd name="T4" fmla="*/ 2147483646 w 166"/>
              <a:gd name="T5" fmla="*/ 2147483646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Oval 43"/>
          <p:cNvSpPr>
            <a:spLocks noChangeArrowheads="1"/>
          </p:cNvSpPr>
          <p:nvPr/>
        </p:nvSpPr>
        <p:spPr bwMode="auto">
          <a:xfrm>
            <a:off x="6111875" y="3759201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0261" name="Oval 44"/>
          <p:cNvSpPr>
            <a:spLocks noChangeArrowheads="1"/>
          </p:cNvSpPr>
          <p:nvPr/>
        </p:nvSpPr>
        <p:spPr bwMode="auto">
          <a:xfrm>
            <a:off x="5819776" y="2405064"/>
            <a:ext cx="519113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262" name="Oval 45"/>
          <p:cNvSpPr>
            <a:spLocks noChangeArrowheads="1"/>
          </p:cNvSpPr>
          <p:nvPr/>
        </p:nvSpPr>
        <p:spPr bwMode="auto">
          <a:xfrm>
            <a:off x="6707188" y="3762376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0263" name="Oval 48"/>
          <p:cNvSpPr>
            <a:spLocks noChangeArrowheads="1"/>
          </p:cNvSpPr>
          <p:nvPr/>
        </p:nvSpPr>
        <p:spPr bwMode="auto">
          <a:xfrm>
            <a:off x="5249863" y="3124201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64" name="Oval 49"/>
          <p:cNvSpPr>
            <a:spLocks noChangeArrowheads="1"/>
          </p:cNvSpPr>
          <p:nvPr/>
        </p:nvSpPr>
        <p:spPr bwMode="auto">
          <a:xfrm>
            <a:off x="6307138" y="3101976"/>
            <a:ext cx="519112" cy="315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0265" name="Line 50"/>
          <p:cNvSpPr>
            <a:spLocks noChangeShapeType="1"/>
          </p:cNvSpPr>
          <p:nvPr/>
        </p:nvSpPr>
        <p:spPr bwMode="auto">
          <a:xfrm>
            <a:off x="6299200" y="2714626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51"/>
          <p:cNvSpPr>
            <a:spLocks noChangeShapeType="1"/>
          </p:cNvSpPr>
          <p:nvPr/>
        </p:nvSpPr>
        <p:spPr bwMode="auto">
          <a:xfrm flipH="1">
            <a:off x="5519739" y="2689225"/>
            <a:ext cx="3778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Oval 52"/>
          <p:cNvSpPr>
            <a:spLocks noChangeArrowheads="1"/>
          </p:cNvSpPr>
          <p:nvPr/>
        </p:nvSpPr>
        <p:spPr bwMode="auto">
          <a:xfrm>
            <a:off x="4816476" y="37639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68" name="Oval 53"/>
          <p:cNvSpPr>
            <a:spLocks noChangeArrowheads="1"/>
          </p:cNvSpPr>
          <p:nvPr/>
        </p:nvSpPr>
        <p:spPr bwMode="auto">
          <a:xfrm>
            <a:off x="5489576" y="3752851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69" name="Line 54"/>
          <p:cNvSpPr>
            <a:spLocks noChangeShapeType="1"/>
          </p:cNvSpPr>
          <p:nvPr/>
        </p:nvSpPr>
        <p:spPr bwMode="auto">
          <a:xfrm flipH="1">
            <a:off x="5160963" y="3411538"/>
            <a:ext cx="207962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Line 55"/>
          <p:cNvSpPr>
            <a:spLocks noChangeShapeType="1"/>
          </p:cNvSpPr>
          <p:nvPr/>
        </p:nvSpPr>
        <p:spPr bwMode="auto">
          <a:xfrm>
            <a:off x="6696076" y="3398838"/>
            <a:ext cx="1571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Line 58"/>
          <p:cNvSpPr>
            <a:spLocks noChangeShapeType="1"/>
          </p:cNvSpPr>
          <p:nvPr/>
        </p:nvSpPr>
        <p:spPr bwMode="auto">
          <a:xfrm flipH="1">
            <a:off x="6353175" y="3435350"/>
            <a:ext cx="14763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Line 59"/>
          <p:cNvSpPr>
            <a:spLocks noChangeShapeType="1"/>
          </p:cNvSpPr>
          <p:nvPr/>
        </p:nvSpPr>
        <p:spPr bwMode="auto">
          <a:xfrm>
            <a:off x="5613401" y="3424238"/>
            <a:ext cx="1571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Oval 60"/>
          <p:cNvSpPr>
            <a:spLocks noChangeArrowheads="1"/>
          </p:cNvSpPr>
          <p:nvPr/>
        </p:nvSpPr>
        <p:spPr bwMode="auto">
          <a:xfrm>
            <a:off x="9170988" y="4294189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0274" name="Oval 61"/>
          <p:cNvSpPr>
            <a:spLocks noChangeArrowheads="1"/>
          </p:cNvSpPr>
          <p:nvPr/>
        </p:nvSpPr>
        <p:spPr bwMode="auto">
          <a:xfrm>
            <a:off x="8878888" y="2940051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275" name="Oval 62"/>
          <p:cNvSpPr>
            <a:spLocks noChangeArrowheads="1"/>
          </p:cNvSpPr>
          <p:nvPr/>
        </p:nvSpPr>
        <p:spPr bwMode="auto">
          <a:xfrm>
            <a:off x="9766300" y="4297364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0276" name="Oval 63"/>
          <p:cNvSpPr>
            <a:spLocks noChangeArrowheads="1"/>
          </p:cNvSpPr>
          <p:nvPr/>
        </p:nvSpPr>
        <p:spPr bwMode="auto">
          <a:xfrm>
            <a:off x="8355013" y="2347914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77" name="Oval 64"/>
          <p:cNvSpPr>
            <a:spLocks noChangeArrowheads="1"/>
          </p:cNvSpPr>
          <p:nvPr/>
        </p:nvSpPr>
        <p:spPr bwMode="auto">
          <a:xfrm>
            <a:off x="9366251" y="3636963"/>
            <a:ext cx="519113" cy="315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0278" name="Line 65"/>
          <p:cNvSpPr>
            <a:spLocks noChangeShapeType="1"/>
          </p:cNvSpPr>
          <p:nvPr/>
        </p:nvSpPr>
        <p:spPr bwMode="auto">
          <a:xfrm>
            <a:off x="9321800" y="3249614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9" name="Oval 67"/>
          <p:cNvSpPr>
            <a:spLocks noChangeArrowheads="1"/>
          </p:cNvSpPr>
          <p:nvPr/>
        </p:nvSpPr>
        <p:spPr bwMode="auto">
          <a:xfrm>
            <a:off x="7921626" y="2987676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80" name="Oval 68"/>
          <p:cNvSpPr>
            <a:spLocks noChangeArrowheads="1"/>
          </p:cNvSpPr>
          <p:nvPr/>
        </p:nvSpPr>
        <p:spPr bwMode="auto">
          <a:xfrm>
            <a:off x="8547101" y="3556001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81" name="Line 69"/>
          <p:cNvSpPr>
            <a:spLocks noChangeShapeType="1"/>
          </p:cNvSpPr>
          <p:nvPr/>
        </p:nvSpPr>
        <p:spPr bwMode="auto">
          <a:xfrm flipH="1">
            <a:off x="8266113" y="2635251"/>
            <a:ext cx="2079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2" name="Line 70"/>
          <p:cNvSpPr>
            <a:spLocks noChangeShapeType="1"/>
          </p:cNvSpPr>
          <p:nvPr/>
        </p:nvSpPr>
        <p:spPr bwMode="auto">
          <a:xfrm>
            <a:off x="9755189" y="3933826"/>
            <a:ext cx="204787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3" name="Line 71"/>
          <p:cNvSpPr>
            <a:spLocks noChangeShapeType="1"/>
          </p:cNvSpPr>
          <p:nvPr/>
        </p:nvSpPr>
        <p:spPr bwMode="auto">
          <a:xfrm flipH="1">
            <a:off x="9412289" y="3970338"/>
            <a:ext cx="14763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4" name="Line 72"/>
          <p:cNvSpPr>
            <a:spLocks noChangeShapeType="1"/>
          </p:cNvSpPr>
          <p:nvPr/>
        </p:nvSpPr>
        <p:spPr bwMode="auto">
          <a:xfrm>
            <a:off x="8804275" y="2635251"/>
            <a:ext cx="204788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5" name="Freeform 73"/>
          <p:cNvSpPr>
            <a:spLocks/>
          </p:cNvSpPr>
          <p:nvPr/>
        </p:nvSpPr>
        <p:spPr bwMode="auto">
          <a:xfrm>
            <a:off x="5884863" y="2759075"/>
            <a:ext cx="493712" cy="300038"/>
          </a:xfrm>
          <a:custGeom>
            <a:avLst/>
            <a:gdLst>
              <a:gd name="T0" fmla="*/ 0 w 166"/>
              <a:gd name="T1" fmla="*/ 2147483646 h 204"/>
              <a:gd name="T2" fmla="*/ 2147483646 w 166"/>
              <a:gd name="T3" fmla="*/ 2147483646 h 204"/>
              <a:gd name="T4" fmla="*/ 2147483646 w 166"/>
              <a:gd name="T5" fmla="*/ 2147483646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6" name="Line 74"/>
          <p:cNvSpPr>
            <a:spLocks noChangeShapeType="1"/>
          </p:cNvSpPr>
          <p:nvPr/>
        </p:nvSpPr>
        <p:spPr bwMode="auto">
          <a:xfrm flipH="1">
            <a:off x="8905875" y="3260725"/>
            <a:ext cx="14763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7" name="Line 75"/>
          <p:cNvSpPr>
            <a:spLocks noChangeShapeType="1"/>
          </p:cNvSpPr>
          <p:nvPr/>
        </p:nvSpPr>
        <p:spPr bwMode="auto">
          <a:xfrm flipV="1">
            <a:off x="6865938" y="2851150"/>
            <a:ext cx="9128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8" name="Text Box 76"/>
          <p:cNvSpPr txBox="1">
            <a:spLocks noChangeArrowheads="1"/>
          </p:cNvSpPr>
          <p:nvPr/>
        </p:nvSpPr>
        <p:spPr bwMode="auto">
          <a:xfrm>
            <a:off x="6750051" y="2516188"/>
            <a:ext cx="1236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Zig-Right</a:t>
            </a:r>
          </a:p>
        </p:txBody>
      </p:sp>
      <p:sp>
        <p:nvSpPr>
          <p:cNvPr id="10289" name="Line 77"/>
          <p:cNvSpPr>
            <a:spLocks noChangeShapeType="1"/>
          </p:cNvSpPr>
          <p:nvPr/>
        </p:nvSpPr>
        <p:spPr bwMode="auto">
          <a:xfrm flipV="1">
            <a:off x="4267201" y="2790825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0" name="Text Box 78"/>
          <p:cNvSpPr txBox="1">
            <a:spLocks noChangeArrowheads="1"/>
          </p:cNvSpPr>
          <p:nvPr/>
        </p:nvSpPr>
        <p:spPr bwMode="auto">
          <a:xfrm>
            <a:off x="4151313" y="2455863"/>
            <a:ext cx="1236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Zig-Right</a:t>
            </a:r>
          </a:p>
        </p:txBody>
      </p:sp>
      <p:sp>
        <p:nvSpPr>
          <p:cNvPr id="10291" name="Rectangle 79"/>
          <p:cNvSpPr>
            <a:spLocks noChangeArrowheads="1"/>
          </p:cNvSpPr>
          <p:nvPr/>
        </p:nvSpPr>
        <p:spPr bwMode="auto">
          <a:xfrm>
            <a:off x="5160964" y="3030539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92" name="Rectangle 80"/>
          <p:cNvSpPr>
            <a:spLocks noChangeArrowheads="1"/>
          </p:cNvSpPr>
          <p:nvPr/>
        </p:nvSpPr>
        <p:spPr bwMode="auto">
          <a:xfrm>
            <a:off x="8277225" y="2260601"/>
            <a:ext cx="661988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98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Splay Trees: Zig-Zag Operation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309" y="920194"/>
            <a:ext cx="11404121" cy="1049894"/>
          </a:xfrm>
          <a:noFill/>
        </p:spPr>
        <p:txBody>
          <a:bodyPr/>
          <a:lstStyle/>
          <a:p>
            <a:pPr marL="533400" indent="-533400"/>
            <a:r>
              <a:rPr lang="en-US" altLang="en-US" sz="2400" dirty="0">
                <a:solidFill>
                  <a:srgbClr val="000000"/>
                </a:solidFill>
              </a:rPr>
              <a:t>“Zig-Zag” consists of  </a:t>
            </a:r>
            <a:r>
              <a:rPr lang="en-US" altLang="en-US" sz="2400" dirty="0">
                <a:solidFill>
                  <a:srgbClr val="0000FF"/>
                </a:solidFill>
              </a:rPr>
              <a:t>two rotations of the </a:t>
            </a:r>
            <a:r>
              <a:rPr lang="en-US" altLang="en-US" sz="2400" dirty="0">
                <a:solidFill>
                  <a:srgbClr val="FD0128"/>
                </a:solidFill>
              </a:rPr>
              <a:t>opposite type</a:t>
            </a:r>
          </a:p>
          <a:p>
            <a:pPr marL="533400" indent="-533400"/>
            <a:r>
              <a:rPr lang="en-US" altLang="en-US" sz="2400" dirty="0">
                <a:solidFill>
                  <a:srgbClr val="000000"/>
                </a:solidFill>
              </a:rPr>
              <a:t>Suppose </a:t>
            </a:r>
            <a:r>
              <a:rPr lang="en-US" altLang="en-US" sz="2400" dirty="0">
                <a:solidFill>
                  <a:srgbClr val="0000FF"/>
                </a:solidFill>
              </a:rPr>
              <a:t>12 </a:t>
            </a:r>
            <a:r>
              <a:rPr lang="en-US" altLang="en-US" sz="2400" dirty="0"/>
              <a:t>was the node that was accessed (e.g., using </a:t>
            </a:r>
            <a:r>
              <a:rPr lang="en-US" altLang="en-US" sz="2400" dirty="0" smtClean="0">
                <a:solidFill>
                  <a:schemeClr val="accent6"/>
                </a:solidFill>
              </a:rPr>
              <a:t>find</a:t>
            </a:r>
            <a:r>
              <a:rPr lang="en-US" altLang="en-US" sz="2400" dirty="0" smtClean="0"/>
              <a:t>)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10774" y="4966495"/>
            <a:ext cx="11300603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</a:rPr>
              <a:t>Due to “zig-zag” splaying, 12 has bubbled to the top!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Notice that this is simply an </a:t>
            </a:r>
            <a:r>
              <a:rPr lang="en-US" altLang="en-US" sz="2400" dirty="0">
                <a:solidFill>
                  <a:schemeClr val="accent2"/>
                </a:solidFill>
              </a:rPr>
              <a:t>LR imbalance correction</a:t>
            </a:r>
            <a:r>
              <a:rPr lang="en-US" altLang="en-US" sz="2400" dirty="0">
                <a:solidFill>
                  <a:srgbClr val="000000"/>
                </a:solidFill>
              </a:rPr>
              <a:t> in AVL tree terminology (first a left rotation, then a right rotation)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3101975" y="2374901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2687638" y="3054351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3441700" y="3038476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3025776" y="2679700"/>
            <a:ext cx="233363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3511551" y="2682876"/>
            <a:ext cx="2143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2395538" y="3748089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3128963" y="3725863"/>
            <a:ext cx="519112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3095625" y="3349626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>
            <a:off x="2643188" y="3386138"/>
            <a:ext cx="207962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805113" y="43989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3609976" y="43767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3076576" y="4059238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3551239" y="4059239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43239" y="3632201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283" name="Freeform 19"/>
          <p:cNvSpPr>
            <a:spLocks/>
          </p:cNvSpPr>
          <p:nvPr/>
        </p:nvSpPr>
        <p:spPr bwMode="auto">
          <a:xfrm>
            <a:off x="2838450" y="3405188"/>
            <a:ext cx="287338" cy="323850"/>
          </a:xfrm>
          <a:custGeom>
            <a:avLst/>
            <a:gdLst>
              <a:gd name="T0" fmla="*/ 0 w 166"/>
              <a:gd name="T1" fmla="*/ 2147483646 h 204"/>
              <a:gd name="T2" fmla="*/ 2147483646 w 166"/>
              <a:gd name="T3" fmla="*/ 2147483646 h 204"/>
              <a:gd name="T4" fmla="*/ 2147483646 w 166"/>
              <a:gd name="T5" fmla="*/ 2147483646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49"/>
          <p:cNvSpPr>
            <a:spLocks noChangeShapeType="1"/>
          </p:cNvSpPr>
          <p:nvPr/>
        </p:nvSpPr>
        <p:spPr bwMode="auto">
          <a:xfrm flipV="1">
            <a:off x="4178301" y="2790825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Text Box 50"/>
          <p:cNvSpPr txBox="1">
            <a:spLocks noChangeArrowheads="1"/>
          </p:cNvSpPr>
          <p:nvPr/>
        </p:nvSpPr>
        <p:spPr bwMode="auto">
          <a:xfrm>
            <a:off x="4062414" y="2452688"/>
            <a:ext cx="1056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Zag-Left</a:t>
            </a:r>
          </a:p>
        </p:txBody>
      </p:sp>
      <p:sp>
        <p:nvSpPr>
          <p:cNvPr id="11286" name="Oval 53"/>
          <p:cNvSpPr>
            <a:spLocks noChangeArrowheads="1"/>
          </p:cNvSpPr>
          <p:nvPr/>
        </p:nvSpPr>
        <p:spPr bwMode="auto">
          <a:xfrm>
            <a:off x="5727700" y="2441576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1287" name="Oval 54"/>
          <p:cNvSpPr>
            <a:spLocks noChangeArrowheads="1"/>
          </p:cNvSpPr>
          <p:nvPr/>
        </p:nvSpPr>
        <p:spPr bwMode="auto">
          <a:xfrm>
            <a:off x="4891088" y="3746501"/>
            <a:ext cx="5080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288" name="Oval 55"/>
          <p:cNvSpPr>
            <a:spLocks noChangeArrowheads="1"/>
          </p:cNvSpPr>
          <p:nvPr/>
        </p:nvSpPr>
        <p:spPr bwMode="auto">
          <a:xfrm>
            <a:off x="6067425" y="3105151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1289" name="Line 56"/>
          <p:cNvSpPr>
            <a:spLocks noChangeShapeType="1"/>
          </p:cNvSpPr>
          <p:nvPr/>
        </p:nvSpPr>
        <p:spPr bwMode="auto">
          <a:xfrm flipH="1">
            <a:off x="5651501" y="2746375"/>
            <a:ext cx="233363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57"/>
          <p:cNvSpPr>
            <a:spLocks noChangeShapeType="1"/>
          </p:cNvSpPr>
          <p:nvPr/>
        </p:nvSpPr>
        <p:spPr bwMode="auto">
          <a:xfrm>
            <a:off x="6137276" y="2749551"/>
            <a:ext cx="2143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Oval 58"/>
          <p:cNvSpPr>
            <a:spLocks noChangeArrowheads="1"/>
          </p:cNvSpPr>
          <p:nvPr/>
        </p:nvSpPr>
        <p:spPr bwMode="auto">
          <a:xfrm>
            <a:off x="4576764" y="4306889"/>
            <a:ext cx="509587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292" name="Oval 59"/>
          <p:cNvSpPr>
            <a:spLocks noChangeArrowheads="1"/>
          </p:cNvSpPr>
          <p:nvPr/>
        </p:nvSpPr>
        <p:spPr bwMode="auto">
          <a:xfrm>
            <a:off x="5297488" y="3106738"/>
            <a:ext cx="508000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1293" name="Line 60"/>
          <p:cNvSpPr>
            <a:spLocks noChangeShapeType="1"/>
          </p:cNvSpPr>
          <p:nvPr/>
        </p:nvSpPr>
        <p:spPr bwMode="auto">
          <a:xfrm>
            <a:off x="5265738" y="4043364"/>
            <a:ext cx="1651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61"/>
          <p:cNvSpPr>
            <a:spLocks noChangeShapeType="1"/>
          </p:cNvSpPr>
          <p:nvPr/>
        </p:nvSpPr>
        <p:spPr bwMode="auto">
          <a:xfrm flipH="1">
            <a:off x="4884739" y="4041775"/>
            <a:ext cx="180975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Oval 62"/>
          <p:cNvSpPr>
            <a:spLocks noChangeArrowheads="1"/>
          </p:cNvSpPr>
          <p:nvPr/>
        </p:nvSpPr>
        <p:spPr bwMode="auto">
          <a:xfrm>
            <a:off x="5262563" y="4306888"/>
            <a:ext cx="508000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296" name="Oval 63"/>
          <p:cNvSpPr>
            <a:spLocks noChangeArrowheads="1"/>
          </p:cNvSpPr>
          <p:nvPr/>
        </p:nvSpPr>
        <p:spPr bwMode="auto">
          <a:xfrm>
            <a:off x="5778500" y="3757613"/>
            <a:ext cx="508000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1297" name="Line 64"/>
          <p:cNvSpPr>
            <a:spLocks noChangeShapeType="1"/>
          </p:cNvSpPr>
          <p:nvPr/>
        </p:nvSpPr>
        <p:spPr bwMode="auto">
          <a:xfrm flipH="1">
            <a:off x="5245100" y="3440113"/>
            <a:ext cx="2032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Line 65"/>
          <p:cNvSpPr>
            <a:spLocks noChangeShapeType="1"/>
          </p:cNvSpPr>
          <p:nvPr/>
        </p:nvSpPr>
        <p:spPr bwMode="auto">
          <a:xfrm>
            <a:off x="5719764" y="3440114"/>
            <a:ext cx="21272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9" name="Rectangle 66"/>
          <p:cNvSpPr>
            <a:spLocks noChangeArrowheads="1"/>
          </p:cNvSpPr>
          <p:nvPr/>
        </p:nvSpPr>
        <p:spPr bwMode="auto">
          <a:xfrm>
            <a:off x="5211763" y="3013076"/>
            <a:ext cx="647700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300" name="Freeform 68"/>
          <p:cNvSpPr>
            <a:spLocks/>
          </p:cNvSpPr>
          <p:nvPr/>
        </p:nvSpPr>
        <p:spPr bwMode="auto">
          <a:xfrm>
            <a:off x="5875339" y="2787650"/>
            <a:ext cx="371475" cy="323850"/>
          </a:xfrm>
          <a:custGeom>
            <a:avLst/>
            <a:gdLst>
              <a:gd name="T0" fmla="*/ 0 w 166"/>
              <a:gd name="T1" fmla="*/ 2147483646 h 204"/>
              <a:gd name="T2" fmla="*/ 2147483646 w 166"/>
              <a:gd name="T3" fmla="*/ 2147483646 h 204"/>
              <a:gd name="T4" fmla="*/ 2147483646 w 166"/>
              <a:gd name="T5" fmla="*/ 2147483646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1" name="Oval 69"/>
          <p:cNvSpPr>
            <a:spLocks noChangeArrowheads="1"/>
          </p:cNvSpPr>
          <p:nvPr/>
        </p:nvSpPr>
        <p:spPr bwMode="auto">
          <a:xfrm>
            <a:off x="9096375" y="3103564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1302" name="Oval 70"/>
          <p:cNvSpPr>
            <a:spLocks noChangeArrowheads="1"/>
          </p:cNvSpPr>
          <p:nvPr/>
        </p:nvSpPr>
        <p:spPr bwMode="auto">
          <a:xfrm>
            <a:off x="7910513" y="3071814"/>
            <a:ext cx="5080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303" name="Oval 71"/>
          <p:cNvSpPr>
            <a:spLocks noChangeArrowheads="1"/>
          </p:cNvSpPr>
          <p:nvPr/>
        </p:nvSpPr>
        <p:spPr bwMode="auto">
          <a:xfrm>
            <a:off x="9412288" y="3609976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1304" name="Oval 74"/>
          <p:cNvSpPr>
            <a:spLocks noChangeArrowheads="1"/>
          </p:cNvSpPr>
          <p:nvPr/>
        </p:nvSpPr>
        <p:spPr bwMode="auto">
          <a:xfrm>
            <a:off x="7524750" y="3632201"/>
            <a:ext cx="509588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305" name="Oval 75"/>
          <p:cNvSpPr>
            <a:spLocks noChangeArrowheads="1"/>
          </p:cNvSpPr>
          <p:nvPr/>
        </p:nvSpPr>
        <p:spPr bwMode="auto">
          <a:xfrm>
            <a:off x="8569325" y="2419351"/>
            <a:ext cx="508000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1306" name="Line 76"/>
          <p:cNvSpPr>
            <a:spLocks noChangeShapeType="1"/>
          </p:cNvSpPr>
          <p:nvPr/>
        </p:nvSpPr>
        <p:spPr bwMode="auto">
          <a:xfrm>
            <a:off x="8213725" y="3368676"/>
            <a:ext cx="1651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7" name="Line 77"/>
          <p:cNvSpPr>
            <a:spLocks noChangeShapeType="1"/>
          </p:cNvSpPr>
          <p:nvPr/>
        </p:nvSpPr>
        <p:spPr bwMode="auto">
          <a:xfrm flipH="1">
            <a:off x="7832726" y="3367089"/>
            <a:ext cx="180975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8" name="Oval 78"/>
          <p:cNvSpPr>
            <a:spLocks noChangeArrowheads="1"/>
          </p:cNvSpPr>
          <p:nvPr/>
        </p:nvSpPr>
        <p:spPr bwMode="auto">
          <a:xfrm>
            <a:off x="8210550" y="3632201"/>
            <a:ext cx="508000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309" name="Oval 79"/>
          <p:cNvSpPr>
            <a:spLocks noChangeArrowheads="1"/>
          </p:cNvSpPr>
          <p:nvPr/>
        </p:nvSpPr>
        <p:spPr bwMode="auto">
          <a:xfrm>
            <a:off x="8786813" y="3624263"/>
            <a:ext cx="508000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1310" name="Line 80"/>
          <p:cNvSpPr>
            <a:spLocks noChangeShapeType="1"/>
          </p:cNvSpPr>
          <p:nvPr/>
        </p:nvSpPr>
        <p:spPr bwMode="auto">
          <a:xfrm flipH="1">
            <a:off x="8242300" y="2655889"/>
            <a:ext cx="39370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1" name="Line 81"/>
          <p:cNvSpPr>
            <a:spLocks noChangeShapeType="1"/>
          </p:cNvSpPr>
          <p:nvPr/>
        </p:nvSpPr>
        <p:spPr bwMode="auto">
          <a:xfrm>
            <a:off x="8980488" y="2692400"/>
            <a:ext cx="36830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2" name="Rectangle 82"/>
          <p:cNvSpPr>
            <a:spLocks noChangeArrowheads="1"/>
          </p:cNvSpPr>
          <p:nvPr/>
        </p:nvSpPr>
        <p:spPr bwMode="auto">
          <a:xfrm>
            <a:off x="8483600" y="2325689"/>
            <a:ext cx="647700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313" name="Line 84"/>
          <p:cNvSpPr>
            <a:spLocks noChangeShapeType="1"/>
          </p:cNvSpPr>
          <p:nvPr/>
        </p:nvSpPr>
        <p:spPr bwMode="auto">
          <a:xfrm flipH="1">
            <a:off x="9059864" y="3402014"/>
            <a:ext cx="180975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4" name="Line 85"/>
          <p:cNvSpPr>
            <a:spLocks noChangeShapeType="1"/>
          </p:cNvSpPr>
          <p:nvPr/>
        </p:nvSpPr>
        <p:spPr bwMode="auto">
          <a:xfrm>
            <a:off x="9513888" y="3405189"/>
            <a:ext cx="1651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" name="Line 86"/>
          <p:cNvSpPr>
            <a:spLocks noChangeShapeType="1"/>
          </p:cNvSpPr>
          <p:nvPr/>
        </p:nvSpPr>
        <p:spPr bwMode="auto">
          <a:xfrm flipV="1">
            <a:off x="6861176" y="2743200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6" name="Text Box 87"/>
          <p:cNvSpPr txBox="1">
            <a:spLocks noChangeArrowheads="1"/>
          </p:cNvSpPr>
          <p:nvPr/>
        </p:nvSpPr>
        <p:spPr bwMode="auto">
          <a:xfrm>
            <a:off x="6745288" y="240506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Zig-Right</a:t>
            </a:r>
          </a:p>
        </p:txBody>
      </p:sp>
    </p:spTree>
    <p:extLst>
      <p:ext uri="{BB962C8B-B14F-4D97-AF65-F5344CB8AC3E}">
        <p14:creationId xmlns:p14="http://schemas.microsoft.com/office/powerpoint/2010/main" val="3516374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14589</TotalTime>
  <Words>1262</Words>
  <Application>Microsoft Office PowerPoint</Application>
  <PresentationFormat>Widescreen</PresentationFormat>
  <Paragraphs>340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Comic Sans MS</vt:lpstr>
      <vt:lpstr>Times New Roman</vt:lpstr>
      <vt:lpstr>Blank Presentation</vt:lpstr>
      <vt:lpstr>Today’s Material</vt:lpstr>
      <vt:lpstr>Search Trees Overlook</vt:lpstr>
      <vt:lpstr>Splay Trees</vt:lpstr>
      <vt:lpstr>Motivating Example</vt:lpstr>
      <vt:lpstr>Splay Tree Terminology</vt:lpstr>
      <vt:lpstr>Splay Tree Operations</vt:lpstr>
      <vt:lpstr>Splay Trees: Zig Operation</vt:lpstr>
      <vt:lpstr>Splay Trees: Zig-Zig Operation</vt:lpstr>
      <vt:lpstr>Splay Trees: Zig-Zag Operation</vt:lpstr>
      <vt:lpstr>Splay Trees: Zag-Zig Operation</vt:lpstr>
      <vt:lpstr>Splay Trees: Zag-Zag Operation</vt:lpstr>
      <vt:lpstr>Splay Trees: Zag Operation</vt:lpstr>
      <vt:lpstr>Splay Trees: Example – 40 is accessed</vt:lpstr>
      <vt:lpstr>Splay Trees: Example – 60 is accessed</vt:lpstr>
      <vt:lpstr>Do it yourself exercise</vt:lpstr>
      <vt:lpstr>Splaying during other operations</vt:lpstr>
      <vt:lpstr>Summary of Splay Trees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539</cp:revision>
  <dcterms:created xsi:type="dcterms:W3CDTF">2020-11-16T14:31:24Z</dcterms:created>
  <dcterms:modified xsi:type="dcterms:W3CDTF">2023-09-04T14:11:39Z</dcterms:modified>
</cp:coreProperties>
</file>