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9" r:id="rId4"/>
    <p:sldId id="430" r:id="rId5"/>
    <p:sldId id="431" r:id="rId6"/>
    <p:sldId id="449" r:id="rId7"/>
    <p:sldId id="433" r:id="rId8"/>
    <p:sldId id="451" r:id="rId9"/>
    <p:sldId id="434" r:id="rId10"/>
    <p:sldId id="435" r:id="rId11"/>
    <p:sldId id="453" r:id="rId12"/>
    <p:sldId id="452" r:id="rId13"/>
    <p:sldId id="438" r:id="rId14"/>
    <p:sldId id="439" r:id="rId15"/>
    <p:sldId id="454" r:id="rId16"/>
    <p:sldId id="440" r:id="rId17"/>
    <p:sldId id="441" r:id="rId18"/>
    <p:sldId id="442" r:id="rId19"/>
    <p:sldId id="444" r:id="rId20"/>
    <p:sldId id="443" r:id="rId21"/>
    <p:sldId id="446" r:id="rId22"/>
    <p:sldId id="447" r:id="rId23"/>
    <p:sldId id="448" r:id="rId24"/>
    <p:sldId id="4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2-3 Tree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Operations: find, insert, delete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Visualization: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https://www.cs.usfca.edu/~galles/visualization/BTree.html</a:t>
            </a:r>
            <a:endParaRPr lang="en-US" alt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Insertion: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641846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some cases, the push may propagate up to the root and increase the height of the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22" y="4127201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3274" y="4127201"/>
            <a:ext cx="841248" cy="50292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74" y="2815037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7130" y="4127201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567746" y="3317957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1783898" y="3317957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204133" y="3317957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2861474" y="3099817"/>
            <a:ext cx="153755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99523" y="2699707"/>
            <a:ext cx="1359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Insert 37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1922" y="410863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626" y="4108637"/>
            <a:ext cx="841248" cy="50292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84962" y="4108637"/>
            <a:ext cx="841248" cy="50292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67262" y="410863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67564" y="3299393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5413382" y="3299393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>
            <a:off x="5884962" y="3316516"/>
            <a:ext cx="460560" cy="84421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345522" y="3316516"/>
            <a:ext cx="1090759" cy="80876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032693" y="2813596"/>
            <a:ext cx="1312829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40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40262" y="3109715"/>
            <a:ext cx="2017724" cy="2962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709271" y="2709605"/>
            <a:ext cx="211468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 the parent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6738" y="515121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67442" y="515121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29778" y="515121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212078" y="515121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412380" y="4341969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9403229" y="4307208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H="1">
            <a:off x="10590338" y="4341969"/>
            <a:ext cx="174688" cy="86133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11404570" y="4359092"/>
            <a:ext cx="276527" cy="80876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8717598" y="3821411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58198" y="2848357"/>
            <a:ext cx="846641" cy="50292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550402" y="3839049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 flipH="1">
            <a:off x="9187898" y="3334154"/>
            <a:ext cx="655613" cy="48725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10313811" y="3370890"/>
            <a:ext cx="706891" cy="46815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445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No restructuring needed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at least one more key in the node after the deletion</a:t>
            </a:r>
          </a:p>
          <a:p>
            <a:pPr lvl="1"/>
            <a:r>
              <a:rPr lang="en-US" dirty="0"/>
              <a:t>We are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7611" y="443532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10, 15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3763" y="443532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3763" y="3123163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4307619" y="443532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378235" y="3626083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3594387" y="3626083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4014622" y="3626083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5010818" y="3523273"/>
            <a:ext cx="153755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867" y="3123163"/>
            <a:ext cx="133241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15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59166" y="4513149"/>
            <a:ext cx="930450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64520" y="45131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64520" y="3200985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8376" y="45131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6924391" y="3703905"/>
            <a:ext cx="913282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8185144" y="3703905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8605379" y="3703905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2324003" y="4585865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2378235" y="4532846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56828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Restructuring: </a:t>
            </a:r>
            <a:r>
              <a:rPr lang="en-US" altLang="en-US" sz="3600" dirty="0">
                <a:solidFill>
                  <a:srgbClr val="FF0000"/>
                </a:solidFill>
              </a:rPr>
              <a:t>k</a:t>
            </a:r>
            <a:r>
              <a:rPr lang="en-US" altLang="en-US" sz="3600" dirty="0" smtClean="0">
                <a:solidFill>
                  <a:srgbClr val="FF0000"/>
                </a:solidFill>
              </a:rPr>
              <a:t>ey Shift </a:t>
            </a:r>
            <a:r>
              <a:rPr lang="en-US" altLang="en-US" sz="3600" dirty="0" smtClean="0">
                <a:solidFill>
                  <a:schemeClr val="tx1"/>
                </a:solidFill>
              </a:rPr>
              <a:t>or</a:t>
            </a:r>
            <a:r>
              <a:rPr lang="en-US" altLang="en-US" sz="3600" dirty="0" smtClean="0">
                <a:solidFill>
                  <a:srgbClr val="FF0000"/>
                </a:solidFill>
              </a:rPr>
              <a:t> adopt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48797" y="36703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97371" y="36703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1210455" y="487499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1889652" y="4874997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2539737" y="487499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9" name="AutoShape 16"/>
          <p:cNvSpPr>
            <a:spLocks noChangeArrowheads="1"/>
          </p:cNvSpPr>
          <p:nvPr/>
        </p:nvSpPr>
        <p:spPr bwMode="auto">
          <a:xfrm>
            <a:off x="3343077" y="4922093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T4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1467896" y="3996783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2153299" y="3996781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2638670" y="3996781"/>
            <a:ext cx="14665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 flipH="1">
            <a:off x="3577875" y="4043880"/>
            <a:ext cx="9624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187293" y="2971710"/>
            <a:ext cx="520698" cy="7094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3672089" y="37174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-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120663" y="3717494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13001" y="261033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61575" y="2610338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3160440" y="2278371"/>
            <a:ext cx="103113" cy="3319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152235" y="2936724"/>
            <a:ext cx="968428" cy="78995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11971" y="3893085"/>
            <a:ext cx="1058714" cy="20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661199" y="3481058"/>
            <a:ext cx="91563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Adopt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2815033" y="4185590"/>
            <a:ext cx="737753" cy="250297"/>
          </a:xfrm>
          <a:custGeom>
            <a:avLst/>
            <a:gdLst>
              <a:gd name="connsiteX0" fmla="*/ 0 w 737753"/>
              <a:gd name="connsiteY0" fmla="*/ 250297 h 250297"/>
              <a:gd name="connsiteX1" fmla="*/ 293298 w 737753"/>
              <a:gd name="connsiteY1" fmla="*/ 131 h 250297"/>
              <a:gd name="connsiteX2" fmla="*/ 698740 w 737753"/>
              <a:gd name="connsiteY2" fmla="*/ 215791 h 250297"/>
              <a:gd name="connsiteX3" fmla="*/ 698740 w 737753"/>
              <a:gd name="connsiteY3" fmla="*/ 224418 h 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753" h="250297">
                <a:moveTo>
                  <a:pt x="0" y="250297"/>
                </a:moveTo>
                <a:cubicBezTo>
                  <a:pt x="88420" y="128089"/>
                  <a:pt x="176841" y="5882"/>
                  <a:pt x="293298" y="131"/>
                </a:cubicBezTo>
                <a:cubicBezTo>
                  <a:pt x="409755" y="-5620"/>
                  <a:pt x="631166" y="178410"/>
                  <a:pt x="698740" y="215791"/>
                </a:cubicBezTo>
                <a:cubicBezTo>
                  <a:pt x="766314" y="253172"/>
                  <a:pt x="732527" y="238795"/>
                  <a:pt x="698740" y="22441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06719" y="3641486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517659" y="3096405"/>
            <a:ext cx="364833" cy="5150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2990374" y="3042430"/>
            <a:ext cx="635621" cy="568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2711036" y="2619945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55979" y="2278371"/>
            <a:ext cx="3012267" cy="3999737"/>
            <a:chOff x="7455979" y="2278371"/>
            <a:chExt cx="3012267" cy="3999737"/>
          </a:xfrm>
        </p:grpSpPr>
        <p:sp>
          <p:nvSpPr>
            <p:cNvPr id="74" name="Rectangle 73"/>
            <p:cNvSpPr/>
            <p:nvPr/>
          </p:nvSpPr>
          <p:spPr bwMode="auto">
            <a:xfrm>
              <a:off x="7994321" y="367039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88" name="AutoShape 16"/>
            <p:cNvSpPr>
              <a:spLocks noChangeArrowheads="1"/>
            </p:cNvSpPr>
            <p:nvPr/>
          </p:nvSpPr>
          <p:spPr bwMode="auto">
            <a:xfrm>
              <a:off x="7455979" y="4874996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89" name="AutoShape 16"/>
            <p:cNvSpPr>
              <a:spLocks noChangeArrowheads="1"/>
            </p:cNvSpPr>
            <p:nvPr/>
          </p:nvSpPr>
          <p:spPr bwMode="auto">
            <a:xfrm>
              <a:off x="8135176" y="4874997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0" name="AutoShape 16"/>
            <p:cNvSpPr>
              <a:spLocks noChangeArrowheads="1"/>
            </p:cNvSpPr>
            <p:nvPr/>
          </p:nvSpPr>
          <p:spPr bwMode="auto">
            <a:xfrm>
              <a:off x="9162562" y="4839269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1" name="AutoShape 16"/>
            <p:cNvSpPr>
              <a:spLocks noChangeArrowheads="1"/>
            </p:cNvSpPr>
            <p:nvPr/>
          </p:nvSpPr>
          <p:spPr bwMode="auto">
            <a:xfrm>
              <a:off x="9881386" y="4839272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7713420" y="3996783"/>
              <a:ext cx="319989" cy="8782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 flipH="1">
              <a:off x="8398823" y="3996781"/>
              <a:ext cx="63616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 flipH="1">
              <a:off x="9432812" y="3998196"/>
              <a:ext cx="155539" cy="8881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10042948" y="4022939"/>
              <a:ext cx="78594" cy="8163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>
              <a:off x="8432817" y="2971710"/>
              <a:ext cx="520698" cy="7094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9571098" y="368177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0019672" y="3681770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958525" y="261033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+mj-lt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9407099" y="261033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101" name="Line 8"/>
            <p:cNvSpPr>
              <a:spLocks noChangeShapeType="1"/>
            </p:cNvSpPr>
            <p:nvPr/>
          </p:nvSpPr>
          <p:spPr bwMode="auto">
            <a:xfrm>
              <a:off x="9307902" y="2278371"/>
              <a:ext cx="98062" cy="3319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8"/>
            <p:cNvSpPr>
              <a:spLocks noChangeShapeType="1"/>
            </p:cNvSpPr>
            <p:nvPr/>
          </p:nvSpPr>
          <p:spPr bwMode="auto">
            <a:xfrm>
              <a:off x="9397759" y="2936724"/>
              <a:ext cx="641521" cy="78077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8451047" y="3670393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</p:grpSp>
      <p:sp>
        <p:nvSpPr>
          <p:cNvPr id="112" name="Content Placeholder 2"/>
          <p:cNvSpPr txBox="1">
            <a:spLocks/>
          </p:cNvSpPr>
          <p:nvPr/>
        </p:nvSpPr>
        <p:spPr>
          <a:xfrm>
            <a:off x="173991" y="988697"/>
            <a:ext cx="11780520" cy="67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dirty="0" smtClean="0"/>
              <a:t>the node is empty after deletion, adopt from left/right siblings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2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adopt </a:t>
            </a:r>
            <a:r>
              <a:rPr lang="en-US" altLang="en-US" sz="3600" dirty="0" smtClean="0">
                <a:solidFill>
                  <a:schemeClr val="accent6"/>
                </a:solidFill>
              </a:rPr>
              <a:t>(from the left sibling)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</a:t>
            </a:r>
            <a:r>
              <a:rPr lang="en-US" dirty="0" smtClean="0"/>
              <a:t>more </a:t>
            </a:r>
            <a:r>
              <a:rPr lang="en-US" dirty="0"/>
              <a:t>keys in the node after the only key is </a:t>
            </a:r>
            <a:r>
              <a:rPr lang="en-US" dirty="0" smtClean="0"/>
              <a:t>deleted</a:t>
            </a:r>
            <a:endParaRPr lang="en-US" dirty="0"/>
          </a:p>
          <a:p>
            <a:pPr lvl="1"/>
            <a:r>
              <a:rPr lang="en-US" dirty="0"/>
              <a:t>Borrow from the left sibling if possible. If not, then try borrowing from the right sibling if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2672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10, 15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8824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824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2680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553296" y="3840092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769448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3189683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4489785" y="3694868"/>
            <a:ext cx="2811353" cy="186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557650" y="3239927"/>
            <a:ext cx="2919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30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one key from the left sibling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5473" y="4649336"/>
            <a:ext cx="930450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0827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0827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44683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7770698" y="3840092"/>
            <a:ext cx="913282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031451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9451686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2550575" y="4799874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2604807" y="4746855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348824" y="3383460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00155" y="4704029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879984" y="3987211"/>
            <a:ext cx="609857" cy="5979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92264" y="3982835"/>
            <a:ext cx="46996" cy="666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128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>
                <a:solidFill>
                  <a:srgbClr val="FF0000"/>
                </a:solidFill>
              </a:rPr>
              <a:t>a</a:t>
            </a:r>
            <a:r>
              <a:rPr lang="en-US" altLang="en-US" sz="3600" dirty="0" smtClean="0">
                <a:solidFill>
                  <a:srgbClr val="FF0000"/>
                </a:solidFill>
              </a:rPr>
              <a:t>dopt</a:t>
            </a:r>
            <a:r>
              <a:rPr lang="en-US" altLang="en-US" sz="3600" dirty="0" smtClean="0"/>
              <a:t> (from the right sibling)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</a:t>
            </a:r>
            <a:r>
              <a:rPr lang="en-US" dirty="0" smtClean="0"/>
              <a:t>more </a:t>
            </a:r>
            <a:r>
              <a:rPr lang="en-US" dirty="0"/>
              <a:t>keys in the node after the only key is </a:t>
            </a:r>
            <a:r>
              <a:rPr lang="en-US" dirty="0" smtClean="0"/>
              <a:t>deleted</a:t>
            </a:r>
            <a:endParaRPr lang="en-US" dirty="0"/>
          </a:p>
          <a:p>
            <a:pPr lvl="1"/>
            <a:r>
              <a:rPr lang="en-US" dirty="0"/>
              <a:t>Borrow from the left sibling if possible. If not, then try borrowing from the right sibling if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2672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8824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824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2680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553296" y="3840092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769448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3189683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4665368" y="3735238"/>
            <a:ext cx="2868824" cy="1067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599848" y="3245605"/>
            <a:ext cx="333699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30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one key from the right sibling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9246" y="4649336"/>
            <a:ext cx="930450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74600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74600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8456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8134471" y="3840092"/>
            <a:ext cx="913282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395224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>
            <a:endCxn id="16" idx="0"/>
          </p:cNvCxnSpPr>
          <p:nvPr/>
        </p:nvCxnSpPr>
        <p:spPr>
          <a:xfrm>
            <a:off x="9815459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2550575" y="4799874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2604807" y="4746855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3487136" y="4695624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764033" y="3402776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116921" y="3945764"/>
            <a:ext cx="551816" cy="6232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910075" y="3889117"/>
            <a:ext cx="46996" cy="666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58310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2-3 Tree Restructuring: </a:t>
            </a:r>
            <a:r>
              <a:rPr lang="en-US" altLang="en-US" sz="3600" dirty="0" smtClean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5874" y="3649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04448" y="364997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1517532" y="485457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2196729" y="4854577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1774973" y="3976363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2460376" y="3976361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489144" y="2923763"/>
            <a:ext cx="979924" cy="70940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3469069" y="2570081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3906990" y="2243691"/>
            <a:ext cx="103113" cy="3319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906990" y="2923762"/>
            <a:ext cx="1160508" cy="76193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770156" y="3812874"/>
            <a:ext cx="1058714" cy="20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806706" y="3305043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45713" y="3394195"/>
            <a:ext cx="1820448" cy="3026394"/>
            <a:chOff x="8718241" y="2669576"/>
            <a:chExt cx="1820448" cy="3026394"/>
          </a:xfrm>
        </p:grpSpPr>
        <p:sp>
          <p:nvSpPr>
            <p:cNvPr id="69" name="Rectangle 68"/>
            <p:cNvSpPr/>
            <p:nvPr/>
          </p:nvSpPr>
          <p:spPr bwMode="auto">
            <a:xfrm>
              <a:off x="9256583" y="308825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9705157" y="3088255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73" name="AutoShape 16"/>
            <p:cNvSpPr>
              <a:spLocks noChangeArrowheads="1"/>
            </p:cNvSpPr>
            <p:nvPr/>
          </p:nvSpPr>
          <p:spPr bwMode="auto">
            <a:xfrm>
              <a:off x="8718241" y="4292858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9397438" y="4292859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" name="AutoShape 16"/>
            <p:cNvSpPr>
              <a:spLocks noChangeArrowheads="1"/>
            </p:cNvSpPr>
            <p:nvPr/>
          </p:nvSpPr>
          <p:spPr bwMode="auto">
            <a:xfrm>
              <a:off x="10047523" y="4292858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15" name="Line 8"/>
            <p:cNvSpPr>
              <a:spLocks noChangeShapeType="1"/>
            </p:cNvSpPr>
            <p:nvPr/>
          </p:nvSpPr>
          <p:spPr bwMode="auto">
            <a:xfrm flipH="1">
              <a:off x="8975682" y="3414645"/>
              <a:ext cx="319989" cy="8782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>
              <a:off x="9661085" y="3414643"/>
              <a:ext cx="63616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10146456" y="3414643"/>
              <a:ext cx="146650" cy="8782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 flipH="1">
              <a:off x="9705157" y="2669576"/>
              <a:ext cx="60121" cy="43005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3458416" y="2564646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635729" y="3009309"/>
            <a:ext cx="9456" cy="6238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136383" y="3120062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demote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09541" y="37051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058115" y="370515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9" name="AutoShape 16"/>
          <p:cNvSpPr>
            <a:spLocks noChangeArrowheads="1"/>
          </p:cNvSpPr>
          <p:nvPr/>
        </p:nvSpPr>
        <p:spPr bwMode="auto">
          <a:xfrm>
            <a:off x="4071199" y="490975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 flipH="1">
            <a:off x="4328640" y="4031543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73991" y="988697"/>
            <a:ext cx="11780520" cy="67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dirty="0" smtClean="0"/>
              <a:t>we can’t adopt from the siblings, then merge with one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merge </a:t>
            </a:r>
            <a:r>
              <a:rPr lang="en-US" altLang="en-US" sz="3600" dirty="0" smtClean="0">
                <a:solidFill>
                  <a:schemeClr val="accent6"/>
                </a:solidFill>
              </a:rPr>
              <a:t>(with the left sibling)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</a:t>
            </a:r>
            <a:r>
              <a:rPr lang="en-US" dirty="0" smtClean="0"/>
              <a:t>more </a:t>
            </a:r>
            <a:r>
              <a:rPr lang="en-US" dirty="0"/>
              <a:t>keys in the node after the only key is </a:t>
            </a:r>
            <a:r>
              <a:rPr lang="en-US" dirty="0" smtClean="0"/>
              <a:t>deleted</a:t>
            </a:r>
            <a:endParaRPr lang="en-US" dirty="0"/>
          </a:p>
          <a:p>
            <a:pPr lvl="1"/>
            <a:r>
              <a:rPr lang="en-US" dirty="0"/>
              <a:t>If can’t borrow keys from the left or right sibling, then merge with the left or right sibling, and then propagate the deletion towards the root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2672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8824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824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2680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553296" y="3840092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769448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3189683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4494120" y="3735421"/>
            <a:ext cx="2811353" cy="186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401467" y="3229051"/>
            <a:ext cx="34412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30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 with the left sibling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778" y="4649336"/>
            <a:ext cx="930450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0827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453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8342003" y="3840092"/>
            <a:ext cx="465225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9198767" y="3840092"/>
            <a:ext cx="49431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2550575" y="4799874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2604807" y="4746855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338822" y="3383460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310227" y="4721422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1971188" y="4378564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8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merge</a:t>
            </a:r>
            <a:r>
              <a:rPr lang="en-US" altLang="en-US" sz="3600" dirty="0" smtClean="0"/>
              <a:t> (with the right sibling)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</a:t>
            </a:r>
            <a:r>
              <a:rPr lang="en-US" dirty="0" smtClean="0"/>
              <a:t>more </a:t>
            </a:r>
            <a:r>
              <a:rPr lang="en-US" dirty="0"/>
              <a:t>keys in the node after the only key is </a:t>
            </a:r>
            <a:r>
              <a:rPr lang="en-US" dirty="0" smtClean="0"/>
              <a:t>deleted</a:t>
            </a:r>
            <a:endParaRPr lang="en-US" dirty="0"/>
          </a:p>
          <a:p>
            <a:pPr lvl="1"/>
            <a:r>
              <a:rPr lang="en-US" dirty="0"/>
              <a:t>If can’t borrow keys from the left or right sibling, then merge with the left or right sibling, and then propagate the deletion towards the root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2672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8824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824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2680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553296" y="3840092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769448" y="3840092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3189683" y="3840092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4494120" y="3735421"/>
            <a:ext cx="2811353" cy="186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403168" y="3195097"/>
            <a:ext cx="36668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10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 with the right sibling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76778" y="4649336"/>
            <a:ext cx="930450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20, 30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0827" y="3337172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453" y="464933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</a:t>
            </a:r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8342003" y="3840092"/>
            <a:ext cx="465225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9198767" y="3840092"/>
            <a:ext cx="49431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1334423" y="4799874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1388655" y="4746855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342868" y="3409076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45161" y="4733189"/>
            <a:ext cx="448574" cy="3591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1999738" y="4294627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9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merge</a:t>
            </a:r>
            <a:r>
              <a:rPr lang="en-US" altLang="en-US" sz="3600" dirty="0" smtClean="0"/>
              <a:t> &amp; </a:t>
            </a:r>
            <a:r>
              <a:rPr lang="en-US" altLang="en-US" sz="3600" dirty="0" smtClean="0">
                <a:solidFill>
                  <a:srgbClr val="FF0000"/>
                </a:solidFill>
              </a:rPr>
              <a:t>adopt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690" y="44287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8026" y="44287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2776" y="443711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0628" y="3619553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1621477" y="3584792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2808586" y="3656123"/>
            <a:ext cx="503655" cy="8247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stCxn id="13" idx="2"/>
            <a:endCxn id="6" idx="0"/>
          </p:cNvCxnSpPr>
          <p:nvPr/>
        </p:nvCxnSpPr>
        <p:spPr>
          <a:xfrm>
            <a:off x="3763400" y="3656123"/>
            <a:ext cx="0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935846" y="3098995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85265" y="204308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3100" y="3153203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40, 60</a:t>
            </a: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1406146" y="2500793"/>
            <a:ext cx="979119" cy="5982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3231906" y="2563387"/>
            <a:ext cx="531494" cy="589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76549" y="44287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61184" y="44287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70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4233700" y="3656123"/>
            <a:ext cx="548108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V="1">
            <a:off x="4718214" y="3151056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11342" y="2753592"/>
            <a:ext cx="15497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30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478759" y="4579335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1532991" y="4526316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7980670" y="442047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75420" y="44287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63272" y="3611233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H="1">
            <a:off x="8441230" y="3647803"/>
            <a:ext cx="503655" cy="8247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/>
          <p:cNvCxnSpPr>
            <a:stCxn id="31" idx="2"/>
            <a:endCxn id="24" idx="0"/>
          </p:cNvCxnSpPr>
          <p:nvPr/>
        </p:nvCxnSpPr>
        <p:spPr>
          <a:xfrm>
            <a:off x="9396044" y="3647803"/>
            <a:ext cx="0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6568490" y="3090675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17909" y="203476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25744" y="3144883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40, 60</a:t>
            </a:r>
          </a:p>
        </p:txBody>
      </p:sp>
      <p:cxnSp>
        <p:nvCxnSpPr>
          <p:cNvPr id="32" name="Straight Arrow Connector 31"/>
          <p:cNvCxnSpPr>
            <a:endCxn id="29" idx="0"/>
          </p:cNvCxnSpPr>
          <p:nvPr/>
        </p:nvCxnSpPr>
        <p:spPr>
          <a:xfrm flipH="1">
            <a:off x="7038790" y="2492473"/>
            <a:ext cx="979119" cy="5982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/>
          <p:cNvCxnSpPr>
            <a:endCxn id="31" idx="0"/>
          </p:cNvCxnSpPr>
          <p:nvPr/>
        </p:nvCxnSpPr>
        <p:spPr>
          <a:xfrm>
            <a:off x="8864550" y="2555067"/>
            <a:ext cx="531494" cy="589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909193" y="442047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3828" y="442047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70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9866344" y="3647803"/>
            <a:ext cx="548108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 flipV="1">
            <a:off x="10414452" y="3162263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0140398" y="2645371"/>
            <a:ext cx="219355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from 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the right sibling</a:t>
            </a:r>
          </a:p>
        </p:txBody>
      </p:sp>
      <p:sp>
        <p:nvSpPr>
          <p:cNvPr id="39" name="Right Brace 38"/>
          <p:cNvSpPr/>
          <p:nvPr/>
        </p:nvSpPr>
        <p:spPr bwMode="auto">
          <a:xfrm rot="5400000">
            <a:off x="1041626" y="4054310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1514140" y="5102937"/>
            <a:ext cx="4826275" cy="782744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3451" y="5460010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818848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</a:t>
            </a:r>
            <a:r>
              <a:rPr lang="en-US" altLang="en-US" sz="3600" dirty="0">
                <a:solidFill>
                  <a:srgbClr val="FF0000"/>
                </a:solidFill>
              </a:rPr>
              <a:t>merge</a:t>
            </a:r>
            <a:r>
              <a:rPr lang="en-US" altLang="en-US" sz="3600" dirty="0"/>
              <a:t> &amp; </a:t>
            </a:r>
            <a:r>
              <a:rPr lang="en-US" altLang="en-US" sz="3600" dirty="0">
                <a:solidFill>
                  <a:srgbClr val="FF0000"/>
                </a:solidFill>
              </a:rPr>
              <a:t>adopt</a:t>
            </a:r>
            <a:endParaRPr lang="en-US" altLang="en-US" sz="3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8190680" y="420481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614011" y="420481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67610" y="3387253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8398031" y="3369615"/>
            <a:ext cx="213273" cy="8352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 flipH="1">
            <a:off x="10041318" y="3423823"/>
            <a:ext cx="310747" cy="75389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7472828" y="2866695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22247" y="181078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115265" y="2920903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</a:t>
            </a:r>
          </a:p>
        </p:txBody>
      </p:sp>
      <p:cxnSp>
        <p:nvCxnSpPr>
          <p:cNvPr id="47" name="Straight Arrow Connector 46"/>
          <p:cNvCxnSpPr>
            <a:endCxn id="44" idx="0"/>
          </p:cNvCxnSpPr>
          <p:nvPr/>
        </p:nvCxnSpPr>
        <p:spPr>
          <a:xfrm flipH="1">
            <a:off x="7943128" y="2268493"/>
            <a:ext cx="979119" cy="5982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9768888" y="2331087"/>
            <a:ext cx="816677" cy="589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6813531" y="41964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650574" y="42066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70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10848175" y="3396719"/>
            <a:ext cx="223023" cy="80992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2450041" y="41964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44791" y="420481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32643" y="3387253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flipH="1">
            <a:off x="2910601" y="3423823"/>
            <a:ext cx="503655" cy="82476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>
            <a:stCxn id="59" idx="2"/>
            <a:endCxn id="53" idx="0"/>
          </p:cNvCxnSpPr>
          <p:nvPr/>
        </p:nvCxnSpPr>
        <p:spPr>
          <a:xfrm>
            <a:off x="3865415" y="3423823"/>
            <a:ext cx="0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037861" y="2866695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87280" y="181078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95115" y="2920903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40, 60</a:t>
            </a: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1508161" y="2268493"/>
            <a:ext cx="979119" cy="59820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/>
          <p:cNvCxnSpPr>
            <a:endCxn id="59" idx="0"/>
          </p:cNvCxnSpPr>
          <p:nvPr/>
        </p:nvCxnSpPr>
        <p:spPr>
          <a:xfrm>
            <a:off x="3333921" y="2331087"/>
            <a:ext cx="531494" cy="5898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378564" y="41964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63199" y="41964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70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4335715" y="3423823"/>
            <a:ext cx="548108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>
          <a:xfrm flipV="1">
            <a:off x="4883823" y="2938283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790618" y="2459238"/>
            <a:ext cx="214980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from 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the right sibling</a:t>
            </a:r>
          </a:p>
        </p:txBody>
      </p:sp>
      <p:sp>
        <p:nvSpPr>
          <p:cNvPr id="32" name="Right Brace 31"/>
          <p:cNvSpPr/>
          <p:nvPr/>
        </p:nvSpPr>
        <p:spPr bwMode="auto">
          <a:xfrm rot="5400000">
            <a:off x="1741199" y="3464117"/>
            <a:ext cx="230087" cy="2955357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872901" y="5005740"/>
            <a:ext cx="6070227" cy="620593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9769" y="5220958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adopt</a:t>
            </a:r>
          </a:p>
        </p:txBody>
      </p:sp>
    </p:spTree>
    <p:extLst>
      <p:ext uri="{BB962C8B-B14F-4D97-AF65-F5344CB8AC3E}">
        <p14:creationId xmlns:p14="http://schemas.microsoft.com/office/powerpoint/2010/main" val="303259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2-3 Tree - 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8" y="906253"/>
            <a:ext cx="11706045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We have seen the following search trees so far: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Binary Search Tree (BST)</a:t>
            </a:r>
            <a:r>
              <a:rPr lang="en-US" altLang="en-US" dirty="0" smtClean="0"/>
              <a:t>: Not height balanced!</a:t>
            </a:r>
          </a:p>
          <a:p>
            <a:pPr marL="933450" lvl="1" indent="-533400"/>
            <a:endParaRPr lang="en-US" altLang="en-US" dirty="0" smtClean="0">
              <a:solidFill>
                <a:schemeClr val="accent6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AVL Tree</a:t>
            </a:r>
            <a:r>
              <a:rPr lang="en-US" altLang="en-US" dirty="0" smtClean="0"/>
              <a:t>: Height balanced BST, but need to maintain </a:t>
            </a:r>
            <a:r>
              <a:rPr lang="en-US" altLang="en-US" dirty="0" smtClean="0">
                <a:solidFill>
                  <a:srgbClr val="00B050"/>
                </a:solidFill>
              </a:rPr>
              <a:t>height/balance factor </a:t>
            </a:r>
            <a:r>
              <a:rPr lang="en-US" altLang="en-US" dirty="0" smtClean="0"/>
              <a:t>to balance the tree after insertions/deletions</a:t>
            </a:r>
          </a:p>
          <a:p>
            <a:pPr marL="933450" lvl="1" indent="-533400"/>
            <a:endParaRPr lang="en-US" altLang="en-US" dirty="0" smtClean="0">
              <a:solidFill>
                <a:schemeClr val="accent6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Splay Tree</a:t>
            </a:r>
            <a:r>
              <a:rPr lang="en-US" altLang="en-US" dirty="0" smtClean="0"/>
              <a:t>: BST with splay operations</a:t>
            </a:r>
          </a:p>
          <a:p>
            <a:pPr marL="933450" lvl="1" indent="-533400"/>
            <a:endParaRPr lang="en-US" altLang="en-US" dirty="0"/>
          </a:p>
          <a:p>
            <a:pPr marL="533400" indent="-533400"/>
            <a:r>
              <a:rPr lang="en-US" altLang="en-US" dirty="0" smtClean="0">
                <a:solidFill>
                  <a:srgbClr val="C00000"/>
                </a:solidFill>
              </a:rPr>
              <a:t>Question</a:t>
            </a:r>
            <a:r>
              <a:rPr lang="en-US" altLang="en-US" dirty="0" smtClean="0"/>
              <a:t>: Can we design a </a:t>
            </a:r>
            <a:r>
              <a:rPr lang="en-US" altLang="en-US" dirty="0" smtClean="0">
                <a:solidFill>
                  <a:schemeClr val="accent6"/>
                </a:solidFill>
              </a:rPr>
              <a:t>search tree </a:t>
            </a:r>
            <a:r>
              <a:rPr lang="en-US" altLang="en-US" dirty="0" smtClean="0"/>
              <a:t>that is </a:t>
            </a:r>
            <a:r>
              <a:rPr lang="en-US" altLang="en-US" dirty="0" smtClean="0">
                <a:solidFill>
                  <a:srgbClr val="FF0000"/>
                </a:solidFill>
              </a:rPr>
              <a:t>perfectly balanced?</a:t>
            </a:r>
            <a:endParaRPr lang="en-US" altLang="en-US" dirty="0" smtClean="0"/>
          </a:p>
          <a:p>
            <a:pPr marL="933450" lvl="1" indent="-533400"/>
            <a:r>
              <a:rPr lang="en-US" altLang="en-US" dirty="0" smtClean="0">
                <a:solidFill>
                  <a:srgbClr val="C00000"/>
                </a:solidFill>
              </a:rPr>
              <a:t>2-3 Tree</a:t>
            </a:r>
          </a:p>
          <a:p>
            <a:pPr marL="933450" lvl="1" indent="-533400"/>
            <a:endParaRPr lang="en-US" altLang="en-US" dirty="0" smtClean="0"/>
          </a:p>
          <a:p>
            <a:pPr marL="914400" lvl="1" indent="-4572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41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Another example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7777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8596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62715" y="3222739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1371954" y="3215323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1767972" y="3222739"/>
            <a:ext cx="841248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867933" y="2702181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20, 35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82731" y="1695764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672710" y="2756389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</a:t>
            </a:r>
          </a:p>
        </p:txBody>
      </p:sp>
      <p:cxnSp>
        <p:nvCxnSpPr>
          <p:cNvPr id="47" name="Straight Arrow Connector 46"/>
          <p:cNvCxnSpPr>
            <a:endCxn id="44" idx="0"/>
          </p:cNvCxnSpPr>
          <p:nvPr/>
        </p:nvCxnSpPr>
        <p:spPr>
          <a:xfrm flipH="1">
            <a:off x="1338233" y="2198684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3308955" y="2198684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208636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3271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4400740" y="3259309"/>
            <a:ext cx="313155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4867247" y="2756388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905727" y="2369500"/>
            <a:ext cx="13451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51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08955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51</a:t>
            </a: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 flipH="1">
            <a:off x="3729579" y="3250989"/>
            <a:ext cx="317781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>
            <a:off x="3473750" y="4129502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H="1">
            <a:off x="3527982" y="4076483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786291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57110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131229" y="3222739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>
            <a:off x="6940468" y="3215323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/>
          <p:cNvCxnSpPr>
            <a:endCxn id="59" idx="0"/>
          </p:cNvCxnSpPr>
          <p:nvPr/>
        </p:nvCxnSpPr>
        <p:spPr>
          <a:xfrm>
            <a:off x="7336486" y="3222739"/>
            <a:ext cx="841248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6436447" y="2702181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20, 35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51245" y="1695764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241224" y="2756389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>
            <a:endCxn id="63" idx="0"/>
          </p:cNvCxnSpPr>
          <p:nvPr/>
        </p:nvCxnSpPr>
        <p:spPr>
          <a:xfrm flipH="1">
            <a:off x="6906747" y="2198684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Straight Arrow Connector 66"/>
          <p:cNvCxnSpPr>
            <a:endCxn id="65" idx="0"/>
          </p:cNvCxnSpPr>
          <p:nvPr/>
        </p:nvCxnSpPr>
        <p:spPr>
          <a:xfrm>
            <a:off x="8877469" y="2198684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777150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877469" y="403198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9298093" y="3250989"/>
            <a:ext cx="317781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>
          <a:xfrm flipV="1">
            <a:off x="10333397" y="2756388"/>
            <a:ext cx="1553803" cy="158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0261563" y="2335979"/>
            <a:ext cx="196750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from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the left sibling</a:t>
            </a:r>
          </a:p>
        </p:txBody>
      </p:sp>
      <p:sp>
        <p:nvSpPr>
          <p:cNvPr id="37" name="Right Brace 36"/>
          <p:cNvSpPr/>
          <p:nvPr/>
        </p:nvSpPr>
        <p:spPr bwMode="auto">
          <a:xfrm rot="5400000">
            <a:off x="4241381" y="3699341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713895" y="4747968"/>
            <a:ext cx="4826275" cy="782744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73206" y="5105041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574378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Another example (cont.)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56394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27213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601332" y="3258498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>
          <a:xfrm>
            <a:off x="1410571" y="3251082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>
            <a:endCxn id="100" idx="0"/>
          </p:cNvCxnSpPr>
          <p:nvPr/>
        </p:nvCxnSpPr>
        <p:spPr>
          <a:xfrm>
            <a:off x="1806589" y="3258498"/>
            <a:ext cx="841248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906550" y="2737940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20, 35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21348" y="1731523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711327" y="2792148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07" name="Straight Arrow Connector 106"/>
          <p:cNvCxnSpPr>
            <a:endCxn id="104" idx="0"/>
          </p:cNvCxnSpPr>
          <p:nvPr/>
        </p:nvCxnSpPr>
        <p:spPr>
          <a:xfrm flipH="1">
            <a:off x="1376850" y="2234443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Straight Arrow Connector 107"/>
          <p:cNvCxnSpPr>
            <a:endCxn id="106" idx="0"/>
          </p:cNvCxnSpPr>
          <p:nvPr/>
        </p:nvCxnSpPr>
        <p:spPr>
          <a:xfrm>
            <a:off x="3347572" y="2234443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247253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347572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111" name="Straight Arrow Connector 110"/>
          <p:cNvCxnSpPr>
            <a:endCxn id="110" idx="0"/>
          </p:cNvCxnSpPr>
          <p:nvPr/>
        </p:nvCxnSpPr>
        <p:spPr>
          <a:xfrm flipH="1">
            <a:off x="3768196" y="3286748"/>
            <a:ext cx="317781" cy="78099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>
          <a:xfrm flipV="1">
            <a:off x="4984655" y="2829307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4881362" y="2321475"/>
            <a:ext cx="196750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Borrow from </a:t>
            </a:r>
          </a:p>
          <a:p>
            <a:endParaRPr lang="en-US" sz="20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the left sibling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693517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571411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7038455" y="3258498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>
          <a:xfrm>
            <a:off x="7847694" y="3251082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Straight Arrow Connector 117"/>
          <p:cNvCxnSpPr>
            <a:endCxn id="115" idx="0"/>
          </p:cNvCxnSpPr>
          <p:nvPr/>
        </p:nvCxnSpPr>
        <p:spPr>
          <a:xfrm flipH="1">
            <a:off x="9992035" y="3274172"/>
            <a:ext cx="406907" cy="79357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7343673" y="2737940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958471" y="1731523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148450" y="2792148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122" name="Straight Arrow Connector 121"/>
          <p:cNvCxnSpPr>
            <a:endCxn id="119" idx="0"/>
          </p:cNvCxnSpPr>
          <p:nvPr/>
        </p:nvCxnSpPr>
        <p:spPr>
          <a:xfrm flipH="1">
            <a:off x="7813973" y="2234443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Straight Arrow Connector 122"/>
          <p:cNvCxnSpPr>
            <a:endCxn id="121" idx="0"/>
          </p:cNvCxnSpPr>
          <p:nvPr/>
        </p:nvCxnSpPr>
        <p:spPr>
          <a:xfrm>
            <a:off x="9784695" y="2234443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tangle 123"/>
          <p:cNvSpPr/>
          <p:nvPr/>
        </p:nvSpPr>
        <p:spPr>
          <a:xfrm>
            <a:off x="6684376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750322" y="4067742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10924896" y="3295068"/>
            <a:ext cx="246050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ight Brace 30"/>
          <p:cNvSpPr/>
          <p:nvPr/>
        </p:nvSpPr>
        <p:spPr bwMode="auto">
          <a:xfrm rot="5400000">
            <a:off x="3235976" y="3754971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3708490" y="4803598"/>
            <a:ext cx="6539691" cy="782744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7848" y="5186232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dopt</a:t>
            </a:r>
          </a:p>
        </p:txBody>
      </p:sp>
    </p:spTree>
    <p:extLst>
      <p:ext uri="{BB962C8B-B14F-4D97-AF65-F5344CB8AC3E}">
        <p14:creationId xmlns:p14="http://schemas.microsoft.com/office/powerpoint/2010/main" val="158958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Yet another example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72964" y="3036341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1191626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69520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36564" y="3465532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1345803" y="3458116"/>
            <a:ext cx="254969" cy="8440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>
          <a:xfrm flipH="1">
            <a:off x="3490144" y="3481206"/>
            <a:ext cx="406907" cy="79357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841782" y="2944974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56580" y="193855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46559" y="2999182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80" name="Straight Arrow Connector 79"/>
          <p:cNvCxnSpPr>
            <a:endCxn id="77" idx="0"/>
          </p:cNvCxnSpPr>
          <p:nvPr/>
        </p:nvCxnSpPr>
        <p:spPr>
          <a:xfrm flipH="1">
            <a:off x="1312082" y="2441477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/>
          <p:cNvCxnSpPr>
            <a:endCxn id="79" idx="0"/>
          </p:cNvCxnSpPr>
          <p:nvPr/>
        </p:nvCxnSpPr>
        <p:spPr>
          <a:xfrm>
            <a:off x="3282804" y="2441477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182485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48431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>
            <a:off x="4423005" y="3502102"/>
            <a:ext cx="246050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68429" y="2607151"/>
            <a:ext cx="14221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Delete 30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710781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177825" y="3465532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endCxn id="86" idx="0"/>
          </p:cNvCxnSpPr>
          <p:nvPr/>
        </p:nvCxnSpPr>
        <p:spPr>
          <a:xfrm flipH="1">
            <a:off x="9131405" y="3481206"/>
            <a:ext cx="406907" cy="79357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6483043" y="2944974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97841" y="1938557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287820" y="2999182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92" name="Straight Arrow Connector 91"/>
          <p:cNvCxnSpPr>
            <a:endCxn id="89" idx="0"/>
          </p:cNvCxnSpPr>
          <p:nvPr/>
        </p:nvCxnSpPr>
        <p:spPr>
          <a:xfrm flipH="1">
            <a:off x="6953343" y="2441477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Straight Arrow Connector 92"/>
          <p:cNvCxnSpPr>
            <a:endCxn id="91" idx="0"/>
          </p:cNvCxnSpPr>
          <p:nvPr/>
        </p:nvCxnSpPr>
        <p:spPr>
          <a:xfrm>
            <a:off x="8924065" y="2441477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5823746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889692" y="4274776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96" name="Straight Arrow Connector 95"/>
          <p:cNvCxnSpPr>
            <a:endCxn id="95" idx="0"/>
          </p:cNvCxnSpPr>
          <p:nvPr/>
        </p:nvCxnSpPr>
        <p:spPr>
          <a:xfrm>
            <a:off x="10064266" y="3502102"/>
            <a:ext cx="246050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1405583" y="4365362"/>
            <a:ext cx="437745" cy="23346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 flipH="1">
            <a:off x="1459815" y="4312343"/>
            <a:ext cx="365178" cy="307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9" name="Straight Arrow Connector 98"/>
          <p:cNvCxnSpPr/>
          <p:nvPr/>
        </p:nvCxnSpPr>
        <p:spPr>
          <a:xfrm flipV="1">
            <a:off x="10576401" y="3199237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0502565" y="2688602"/>
            <a:ext cx="15566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Reduce the</a:t>
            </a:r>
          </a:p>
          <a:p>
            <a:endParaRPr lang="en-US" sz="2000" dirty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 height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870179" y="4878752"/>
            <a:ext cx="4826275" cy="782744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ight Brace 33"/>
          <p:cNvSpPr/>
          <p:nvPr/>
        </p:nvSpPr>
        <p:spPr bwMode="auto">
          <a:xfrm rot="5400000">
            <a:off x="1058576" y="3853486"/>
            <a:ext cx="266099" cy="2170890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6465" y="5251316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83939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Deletion: Yet another example (cont.)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481599" y="2593619"/>
            <a:ext cx="1422135" cy="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10252" y="377444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077296" y="2965200"/>
            <a:ext cx="51610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Straight Arrow Connector 57"/>
          <p:cNvCxnSpPr>
            <a:endCxn id="56" idx="0"/>
          </p:cNvCxnSpPr>
          <p:nvPr/>
        </p:nvCxnSpPr>
        <p:spPr>
          <a:xfrm flipH="1">
            <a:off x="4030876" y="2980874"/>
            <a:ext cx="406907" cy="79357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1382514" y="2444642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97312" y="1438225"/>
            <a:ext cx="846641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87291" y="2498850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</a:t>
            </a:r>
          </a:p>
        </p:txBody>
      </p:sp>
      <p:cxnSp>
        <p:nvCxnSpPr>
          <p:cNvPr id="62" name="Straight Arrow Connector 61"/>
          <p:cNvCxnSpPr>
            <a:endCxn id="59" idx="0"/>
          </p:cNvCxnSpPr>
          <p:nvPr/>
        </p:nvCxnSpPr>
        <p:spPr>
          <a:xfrm flipH="1">
            <a:off x="1852814" y="1941145"/>
            <a:ext cx="1159524" cy="50349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Straight Arrow Connector 62"/>
          <p:cNvCxnSpPr>
            <a:endCxn id="61" idx="0"/>
          </p:cNvCxnSpPr>
          <p:nvPr/>
        </p:nvCxnSpPr>
        <p:spPr>
          <a:xfrm>
            <a:off x="3823536" y="1941145"/>
            <a:ext cx="834055" cy="55770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723217" y="377444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89163" y="377444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4963737" y="3001770"/>
            <a:ext cx="246050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461099" y="2085787"/>
            <a:ext cx="18572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Reduce the</a:t>
            </a:r>
          </a:p>
          <a:p>
            <a:endParaRPr lang="en-US" sz="2000" dirty="0">
              <a:solidFill>
                <a:prstClr val="black"/>
              </a:solidFill>
              <a:latin typeface="+mj-lt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 height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506934" y="38125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86604" y="38125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10, 20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85845" y="381259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55, 60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506934" y="2516107"/>
            <a:ext cx="940600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35, 50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8931196" y="3039923"/>
            <a:ext cx="575738" cy="77267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/>
          <p:cNvCxnSpPr>
            <a:endCxn id="68" idx="0"/>
          </p:cNvCxnSpPr>
          <p:nvPr/>
        </p:nvCxnSpPr>
        <p:spPr>
          <a:xfrm>
            <a:off x="9927558" y="3029475"/>
            <a:ext cx="0" cy="78312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Straight Arrow Connector 101"/>
          <p:cNvCxnSpPr>
            <a:endCxn id="70" idx="0"/>
          </p:cNvCxnSpPr>
          <p:nvPr/>
        </p:nvCxnSpPr>
        <p:spPr>
          <a:xfrm>
            <a:off x="10447534" y="3016414"/>
            <a:ext cx="658935" cy="796183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Freeform 22"/>
          <p:cNvSpPr/>
          <p:nvPr/>
        </p:nvSpPr>
        <p:spPr bwMode="auto">
          <a:xfrm>
            <a:off x="3077459" y="4660831"/>
            <a:ext cx="6850099" cy="600913"/>
          </a:xfrm>
          <a:custGeom>
            <a:avLst/>
            <a:gdLst>
              <a:gd name="connsiteX0" fmla="*/ 0 w 7445828"/>
              <a:gd name="connsiteY0" fmla="*/ 195942 h 406697"/>
              <a:gd name="connsiteX1" fmla="*/ 4021493 w 7445828"/>
              <a:gd name="connsiteY1" fmla="*/ 401216 h 406697"/>
              <a:gd name="connsiteX2" fmla="*/ 7445828 w 7445828"/>
              <a:gd name="connsiteY2" fmla="*/ 0 h 4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5828" h="406697">
                <a:moveTo>
                  <a:pt x="0" y="195942"/>
                </a:moveTo>
                <a:cubicBezTo>
                  <a:pt x="1390261" y="314907"/>
                  <a:pt x="2780522" y="433873"/>
                  <a:pt x="4021493" y="401216"/>
                </a:cubicBezTo>
                <a:cubicBezTo>
                  <a:pt x="5262464" y="368559"/>
                  <a:pt x="6354146" y="184279"/>
                  <a:pt x="744582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2988627" y="1869763"/>
            <a:ext cx="329673" cy="5252465"/>
          </a:xfrm>
          <a:prstGeom prst="rightBrace">
            <a:avLst>
              <a:gd name="adj1" fmla="val 8333"/>
              <a:gd name="adj2" fmla="val 51316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8363" y="4861634"/>
            <a:ext cx="11343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461022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2-3 Tree Recap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2860" y="966159"/>
            <a:ext cx="11024559" cy="53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solidFill>
                  <a:srgbClr val="FF0000"/>
                </a:solidFill>
              </a:rPr>
              <a:t>Pro</a:t>
            </a:r>
            <a:r>
              <a:rPr lang="en-US" altLang="en-US" kern="0" dirty="0" smtClean="0"/>
              <a:t>: </a:t>
            </a:r>
            <a:r>
              <a:rPr lang="en-US" altLang="en-US" kern="0" dirty="0" smtClean="0">
                <a:solidFill>
                  <a:schemeClr val="accent6"/>
                </a:solidFill>
              </a:rPr>
              <a:t>Perfectly balanced </a:t>
            </a:r>
            <a:r>
              <a:rPr lang="en-US" altLang="en-US" kern="0" dirty="0" smtClean="0">
                <a:solidFill>
                  <a:srgbClr val="00B050"/>
                </a:solidFill>
              </a:rPr>
              <a:t>multi-way search tree</a:t>
            </a:r>
          </a:p>
          <a:p>
            <a:pPr lvl="1"/>
            <a:r>
              <a:rPr lang="en-US" altLang="en-US" kern="0" dirty="0" smtClean="0"/>
              <a:t>All operations (find/insert/delete) are O(</a:t>
            </a:r>
            <a:r>
              <a:rPr lang="en-US" altLang="en-US" kern="0" dirty="0" err="1" smtClean="0"/>
              <a:t>logN</a:t>
            </a:r>
            <a:r>
              <a:rPr lang="en-US" altLang="en-US" kern="0" dirty="0" smtClean="0"/>
              <a:t>)</a:t>
            </a:r>
          </a:p>
          <a:p>
            <a:pPr lvl="1"/>
            <a:endParaRPr lang="en-US" altLang="en-US" kern="0" dirty="0"/>
          </a:p>
          <a:p>
            <a:pPr>
              <a:buFontTx/>
              <a:buChar char="-"/>
            </a:pPr>
            <a:r>
              <a:rPr lang="en-US" altLang="en-US" kern="0" dirty="0" smtClean="0">
                <a:solidFill>
                  <a:srgbClr val="FF0000"/>
                </a:solidFill>
              </a:rPr>
              <a:t>Cons</a:t>
            </a:r>
            <a:r>
              <a:rPr lang="en-US" altLang="en-US" kern="0" dirty="0" smtClean="0"/>
              <a:t>:</a:t>
            </a:r>
          </a:p>
          <a:p>
            <a:pPr lvl="1">
              <a:buFontTx/>
              <a:buChar char="-"/>
            </a:pPr>
            <a:r>
              <a:rPr lang="en-US" altLang="en-US" kern="0" dirty="0" smtClean="0"/>
              <a:t>Nodes have variable number of children/keys</a:t>
            </a:r>
          </a:p>
          <a:p>
            <a:pPr lvl="1">
              <a:buFontTx/>
              <a:buChar char="-"/>
            </a:pPr>
            <a:r>
              <a:rPr lang="en-US" altLang="en-US" kern="0" dirty="0" smtClean="0"/>
              <a:t>Need to distinguish between the internal &amp; leaf nodes</a:t>
            </a:r>
          </a:p>
          <a:p>
            <a:pPr marL="457200" lvl="1" indent="0">
              <a:buNone/>
            </a:pPr>
            <a:r>
              <a:rPr lang="en-US" altLang="en-US" kern="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altLang="en-US" kern="0" dirty="0" smtClean="0">
                <a:solidFill>
                  <a:schemeClr val="accent6"/>
                </a:solidFill>
              </a:rPr>
              <a:t>Difficult </a:t>
            </a:r>
            <a:r>
              <a:rPr lang="en-US" altLang="en-US" kern="0" smtClean="0">
                <a:solidFill>
                  <a:schemeClr val="accent6"/>
                </a:solidFill>
              </a:rPr>
              <a:t>to implement!</a:t>
            </a:r>
            <a:endParaRPr lang="en-US" altLang="en-US" kern="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92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2-3 Tree: 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419" y="906253"/>
            <a:ext cx="11507638" cy="191458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2-3 Tree </a:t>
            </a:r>
            <a:r>
              <a:rPr lang="en-US" altLang="en-US" dirty="0" smtClean="0"/>
              <a:t>is a </a:t>
            </a:r>
            <a:r>
              <a:rPr lang="en-US" altLang="en-US" dirty="0" smtClean="0">
                <a:solidFill>
                  <a:schemeClr val="accent6"/>
                </a:solidFill>
              </a:rPr>
              <a:t>multi-way search tree</a:t>
            </a:r>
            <a:r>
              <a:rPr lang="en-US" altLang="en-US" dirty="0" smtClean="0"/>
              <a:t>, where</a:t>
            </a:r>
          </a:p>
          <a:p>
            <a:pPr marL="933450" lvl="1" indent="-533400"/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FF0000"/>
                </a:solidFill>
              </a:rPr>
              <a:t>internal node </a:t>
            </a:r>
            <a:r>
              <a:rPr lang="en-US" altLang="en-US" dirty="0" smtClean="0"/>
              <a:t>has either </a:t>
            </a:r>
            <a:r>
              <a:rPr lang="en-US" altLang="en-US" dirty="0" smtClean="0">
                <a:solidFill>
                  <a:schemeClr val="accent6"/>
                </a:solidFill>
              </a:rPr>
              <a:t>2 </a:t>
            </a:r>
            <a:r>
              <a:rPr lang="en-US" altLang="en-US" dirty="0" smtClean="0"/>
              <a:t>or</a:t>
            </a:r>
            <a:r>
              <a:rPr lang="en-US" altLang="en-US" dirty="0" smtClean="0">
                <a:solidFill>
                  <a:schemeClr val="accent6"/>
                </a:solidFill>
              </a:rPr>
              <a:t> 3 children </a:t>
            </a:r>
            <a:r>
              <a:rPr lang="en-US" altLang="en-US" dirty="0" smtClean="0"/>
              <a:t>(alternatively, 1 or 2 keys)</a:t>
            </a:r>
          </a:p>
          <a:p>
            <a:pPr marL="933450" lvl="1" indent="-533400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leaf node </a:t>
            </a:r>
            <a:r>
              <a:rPr lang="en-US" altLang="en-US" dirty="0" smtClean="0"/>
              <a:t>has either </a:t>
            </a:r>
            <a:r>
              <a:rPr lang="en-US" altLang="en-US" dirty="0" smtClean="0">
                <a:solidFill>
                  <a:schemeClr val="accent6"/>
                </a:solidFill>
              </a:rPr>
              <a:t>1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accent6"/>
                </a:solidFill>
              </a:rPr>
              <a:t>2 keys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All leaf nodes are at the same level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perfectly balanced</a:t>
            </a:r>
            <a:r>
              <a:rPr lang="en-US" altLang="en-US" dirty="0" smtClean="0"/>
              <a:t>)</a:t>
            </a:r>
          </a:p>
          <a:p>
            <a:pPr marL="400050" lvl="1" indent="0">
              <a:buNone/>
            </a:pPr>
            <a:endParaRPr lang="en-US" altLang="en-US" dirty="0"/>
          </a:p>
        </p:txBody>
      </p:sp>
      <p:grpSp>
        <p:nvGrpSpPr>
          <p:cNvPr id="4112" name="Group 4111"/>
          <p:cNvGrpSpPr/>
          <p:nvPr/>
        </p:nvGrpSpPr>
        <p:grpSpPr>
          <a:xfrm>
            <a:off x="7165992" y="3575001"/>
            <a:ext cx="1392214" cy="3035049"/>
            <a:chOff x="713124" y="3454468"/>
            <a:chExt cx="1392214" cy="3035049"/>
          </a:xfrm>
        </p:grpSpPr>
        <p:sp>
          <p:nvSpPr>
            <p:cNvPr id="17" name="Rectangle 16"/>
            <p:cNvSpPr/>
            <p:nvPr/>
          </p:nvSpPr>
          <p:spPr>
            <a:xfrm>
              <a:off x="1045356" y="3905983"/>
              <a:ext cx="841248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970994" y="4257007"/>
              <a:ext cx="227768" cy="62554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1690468" y="4257007"/>
              <a:ext cx="125914" cy="62554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" name="Isosceles Triangle 28"/>
            <p:cNvSpPr/>
            <p:nvPr/>
          </p:nvSpPr>
          <p:spPr bwMode="auto">
            <a:xfrm>
              <a:off x="713124" y="4813541"/>
              <a:ext cx="577912" cy="100066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1527426" y="4813541"/>
              <a:ext cx="577912" cy="100066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970993" y="3454468"/>
              <a:ext cx="10102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2-node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783202" y="6089407"/>
              <a:ext cx="11817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A &lt; b &lt; C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1281780" y="3978160"/>
              <a:ext cx="3369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b</a:t>
              </a:r>
              <a:endParaRPr lang="en-US" sz="2000" dirty="0"/>
            </a:p>
          </p:txBody>
        </p:sp>
      </p:grpSp>
      <p:grpSp>
        <p:nvGrpSpPr>
          <p:cNvPr id="4113" name="Group 4112"/>
          <p:cNvGrpSpPr/>
          <p:nvPr/>
        </p:nvGrpSpPr>
        <p:grpSpPr>
          <a:xfrm>
            <a:off x="9620567" y="3575001"/>
            <a:ext cx="2154490" cy="3038756"/>
            <a:chOff x="3283796" y="3450761"/>
            <a:chExt cx="2154490" cy="3038756"/>
          </a:xfrm>
        </p:grpSpPr>
        <p:sp>
          <p:nvSpPr>
            <p:cNvPr id="36" name="Rectangle 35"/>
            <p:cNvSpPr/>
            <p:nvPr/>
          </p:nvSpPr>
          <p:spPr>
            <a:xfrm>
              <a:off x="3616028" y="3905983"/>
              <a:ext cx="1231844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541666" y="4232014"/>
              <a:ext cx="264400" cy="650538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>
            <a:xfrm>
              <a:off x="4215247" y="4232014"/>
              <a:ext cx="171807" cy="650538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>
              <a:off x="3283796" y="4813541"/>
              <a:ext cx="577912" cy="100066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40" name="Isosceles Triangle 39"/>
            <p:cNvSpPr/>
            <p:nvPr/>
          </p:nvSpPr>
          <p:spPr bwMode="auto">
            <a:xfrm>
              <a:off x="4098098" y="4813541"/>
              <a:ext cx="577912" cy="100066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806066" y="3450761"/>
              <a:ext cx="101021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3-node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353874" y="6089407"/>
              <a:ext cx="199605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A &lt; b &lt; C &lt; d &lt; E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878295" y="4006529"/>
              <a:ext cx="3369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4355341" y="4006529"/>
              <a:ext cx="3369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4860374" y="4813541"/>
              <a:ext cx="577912" cy="100066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>
              <a:off x="4692293" y="4232014"/>
              <a:ext cx="457037" cy="581527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114" name="Group 4113"/>
          <p:cNvGrpSpPr/>
          <p:nvPr/>
        </p:nvGrpSpPr>
        <p:grpSpPr>
          <a:xfrm>
            <a:off x="422333" y="3050098"/>
            <a:ext cx="5409111" cy="3559952"/>
            <a:chOff x="6365946" y="2929565"/>
            <a:chExt cx="5409111" cy="3559952"/>
          </a:xfrm>
        </p:grpSpPr>
        <p:sp>
          <p:nvSpPr>
            <p:cNvPr id="49" name="Rectangle 48"/>
            <p:cNvSpPr/>
            <p:nvPr/>
          </p:nvSpPr>
          <p:spPr>
            <a:xfrm>
              <a:off x="8339076" y="3754087"/>
              <a:ext cx="964425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4, 11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29193" y="4897187"/>
              <a:ext cx="619367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0844" y="4851438"/>
              <a:ext cx="560891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068905" y="4783751"/>
              <a:ext cx="964425" cy="5029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15, 20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65946" y="5986597"/>
              <a:ext cx="51793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38877" y="5986597"/>
              <a:ext cx="492055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867118" y="5986597"/>
              <a:ext cx="78500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5, 7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53871" y="5986597"/>
              <a:ext cx="51793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5729" y="5986597"/>
              <a:ext cx="51793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471079" y="5986597"/>
              <a:ext cx="51793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57124" y="5986597"/>
              <a:ext cx="517933" cy="502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7384506" y="4257007"/>
              <a:ext cx="986163" cy="6401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endCxn id="55" idx="0"/>
            </p:cNvCxnSpPr>
            <p:nvPr/>
          </p:nvCxnSpPr>
          <p:spPr>
            <a:xfrm>
              <a:off x="8794143" y="4238258"/>
              <a:ext cx="27147" cy="6131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endCxn id="56" idx="0"/>
            </p:cNvCxnSpPr>
            <p:nvPr/>
          </p:nvCxnSpPr>
          <p:spPr>
            <a:xfrm>
              <a:off x="9303500" y="4235721"/>
              <a:ext cx="1247618" cy="54803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Straight Arrow Connector 73"/>
            <p:cNvCxnSpPr>
              <a:endCxn id="57" idx="0"/>
            </p:cNvCxnSpPr>
            <p:nvPr/>
          </p:nvCxnSpPr>
          <p:spPr>
            <a:xfrm flipH="1">
              <a:off x="6624913" y="5400107"/>
              <a:ext cx="303782" cy="58649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endCxn id="58" idx="0"/>
            </p:cNvCxnSpPr>
            <p:nvPr/>
          </p:nvCxnSpPr>
          <p:spPr>
            <a:xfrm>
              <a:off x="7321717" y="5408048"/>
              <a:ext cx="63188" cy="57854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endCxn id="59" idx="0"/>
            </p:cNvCxnSpPr>
            <p:nvPr/>
          </p:nvCxnSpPr>
          <p:spPr>
            <a:xfrm flipH="1">
              <a:off x="8259620" y="5348297"/>
              <a:ext cx="333092" cy="63830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Straight Arrow Connector 81"/>
            <p:cNvCxnSpPr>
              <a:endCxn id="61" idx="0"/>
            </p:cNvCxnSpPr>
            <p:nvPr/>
          </p:nvCxnSpPr>
          <p:spPr>
            <a:xfrm>
              <a:off x="9076297" y="5348297"/>
              <a:ext cx="136541" cy="63830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4" name="Straight Arrow Connector 83"/>
            <p:cNvCxnSpPr>
              <a:endCxn id="62" idx="0"/>
            </p:cNvCxnSpPr>
            <p:nvPr/>
          </p:nvCxnSpPr>
          <p:spPr>
            <a:xfrm flipH="1">
              <a:off x="9964696" y="5286671"/>
              <a:ext cx="204234" cy="69992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7" name="Straight Arrow Connector 86"/>
            <p:cNvCxnSpPr>
              <a:endCxn id="63" idx="0"/>
            </p:cNvCxnSpPr>
            <p:nvPr/>
          </p:nvCxnSpPr>
          <p:spPr>
            <a:xfrm>
              <a:off x="10559704" y="5287935"/>
              <a:ext cx="170342" cy="698662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endCxn id="64" idx="0"/>
            </p:cNvCxnSpPr>
            <p:nvPr/>
          </p:nvCxnSpPr>
          <p:spPr>
            <a:xfrm>
              <a:off x="11014630" y="5281630"/>
              <a:ext cx="501461" cy="704967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1" name="TextBox 90"/>
            <p:cNvSpPr txBox="1"/>
            <p:nvPr/>
          </p:nvSpPr>
          <p:spPr bwMode="auto">
            <a:xfrm>
              <a:off x="6800015" y="2929565"/>
              <a:ext cx="4689104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/>
                <a:t>A 2-3 Tree containing the keys:</a:t>
              </a:r>
            </a:p>
            <a:p>
              <a:pPr>
                <a:defRPr/>
              </a:pPr>
              <a:r>
                <a:rPr lang="en-US" sz="2000" dirty="0" smtClean="0"/>
                <a:t>1, 2, 3, 4, 7, 8, 9, 11, 14, 15, 18, 20, 23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900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More 2-3 Tree Examples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0090" y="302703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6242" y="302703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6242" y="1714873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20098" y="3027037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1590714" y="2217793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/>
          <p:cNvCxnSpPr>
            <a:stCxn id="17" idx="2"/>
            <a:endCxn id="16" idx="0"/>
          </p:cNvCxnSpPr>
          <p:nvPr/>
        </p:nvCxnSpPr>
        <p:spPr>
          <a:xfrm>
            <a:off x="2806866" y="2217793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3227101" y="2217793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55958" y="4405042"/>
            <a:ext cx="3910933" cy="876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/>
              <a:t>2-3 Tree containing the keys: </a:t>
            </a:r>
          </a:p>
          <a:p>
            <a:pPr marL="0" indent="0">
              <a:buNone/>
            </a:pPr>
            <a:r>
              <a:rPr lang="en-US" sz="2000" kern="0" dirty="0" smtClean="0"/>
              <a:t>   10, 20, 30, 40, 50, 60, 35</a:t>
            </a:r>
            <a:endParaRPr lang="en-US" sz="2000" kern="0" dirty="0"/>
          </a:p>
        </p:txBody>
      </p:sp>
      <p:sp>
        <p:nvSpPr>
          <p:cNvPr id="27" name="Rectangle 26"/>
          <p:cNvSpPr/>
          <p:nvPr/>
        </p:nvSpPr>
        <p:spPr>
          <a:xfrm>
            <a:off x="6288240" y="34872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10285" y="34872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66166" y="2175085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47158" y="34872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 flipH="1">
            <a:off x="6708864" y="2696878"/>
            <a:ext cx="574236" cy="7903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9129499" y="2696878"/>
            <a:ext cx="522034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9970746" y="2696878"/>
            <a:ext cx="597036" cy="7903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8326479" y="1188118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41977" y="2193958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49262" y="3487249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7625113" y="2696878"/>
            <a:ext cx="344773" cy="79037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7462601" y="1655047"/>
            <a:ext cx="1081521" cy="538911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endCxn id="29" idx="0"/>
          </p:cNvCxnSpPr>
          <p:nvPr/>
        </p:nvCxnSpPr>
        <p:spPr>
          <a:xfrm>
            <a:off x="8964746" y="1675620"/>
            <a:ext cx="922044" cy="49946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6791636" y="4291817"/>
            <a:ext cx="3910933" cy="876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/>
              <a:t>2-3 Tree containing the keys: </a:t>
            </a:r>
          </a:p>
          <a:p>
            <a:pPr marL="0" indent="0">
              <a:buNone/>
            </a:pPr>
            <a:r>
              <a:rPr lang="en-US" sz="2000" kern="0" dirty="0" smtClean="0"/>
              <a:t>   </a:t>
            </a:r>
            <a:r>
              <a:rPr lang="en-US" sz="2000" dirty="0"/>
              <a:t>10, 20, 30, 40, 50, 60, 35, </a:t>
            </a:r>
            <a:r>
              <a:rPr lang="en-US" sz="2000" dirty="0" smtClean="0"/>
              <a:t>37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69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2-3 Tree Operations: Find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to BST search except that we may have a 3-way branching at internal node that has 3 children</a:t>
            </a:r>
          </a:p>
          <a:p>
            <a:pPr lvl="1"/>
            <a:r>
              <a:rPr lang="en-US" dirty="0" smtClean="0"/>
              <a:t>Otherwise, it is pretty much the same search algorithm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03253" y="4803696"/>
            <a:ext cx="5946087" cy="7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(35): Nodes visited are colored blue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2435" y="406280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28587" y="4062808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28587" y="2750644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62443" y="406280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46" name="Straight Arrow Connector 45"/>
          <p:cNvCxnSpPr>
            <a:endCxn id="42" idx="0"/>
          </p:cNvCxnSpPr>
          <p:nvPr/>
        </p:nvCxnSpPr>
        <p:spPr>
          <a:xfrm flipH="1">
            <a:off x="1633059" y="3253564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44" idx="2"/>
            <a:endCxn id="43" idx="0"/>
          </p:cNvCxnSpPr>
          <p:nvPr/>
        </p:nvCxnSpPr>
        <p:spPr>
          <a:xfrm>
            <a:off x="2849211" y="3253564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>
            <a:endCxn id="45" idx="0"/>
          </p:cNvCxnSpPr>
          <p:nvPr/>
        </p:nvCxnSpPr>
        <p:spPr>
          <a:xfrm>
            <a:off x="3269446" y="3253564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986607" y="5701586"/>
            <a:ext cx="5960978" cy="73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(37): Nodes visited are colored blue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87247" y="4941825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09292" y="4941825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37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65173" y="3629661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46165" y="4941825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54" name="Straight Arrow Connector 53"/>
          <p:cNvCxnSpPr>
            <a:endCxn id="50" idx="0"/>
          </p:cNvCxnSpPr>
          <p:nvPr/>
        </p:nvCxnSpPr>
        <p:spPr>
          <a:xfrm flipH="1">
            <a:off x="7007871" y="4151454"/>
            <a:ext cx="574236" cy="7903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flipH="1">
            <a:off x="9428506" y="4151454"/>
            <a:ext cx="522034" cy="80924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10269753" y="4151454"/>
            <a:ext cx="597036" cy="7903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8625486" y="2642694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40984" y="3648534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48269" y="4941825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7924120" y="4151454"/>
            <a:ext cx="344773" cy="7903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/>
          <p:cNvCxnSpPr>
            <a:endCxn id="58" idx="0"/>
          </p:cNvCxnSpPr>
          <p:nvPr/>
        </p:nvCxnSpPr>
        <p:spPr>
          <a:xfrm flipH="1">
            <a:off x="7761608" y="3109623"/>
            <a:ext cx="1081521" cy="53891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/>
          <p:cNvCxnSpPr>
            <a:endCxn id="52" idx="0"/>
          </p:cNvCxnSpPr>
          <p:nvPr/>
        </p:nvCxnSpPr>
        <p:spPr>
          <a:xfrm>
            <a:off x="9263753" y="3130196"/>
            <a:ext cx="922044" cy="49946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636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9"/>
            <a:ext cx="8723313" cy="942975"/>
          </a:xfrm>
        </p:spPr>
        <p:txBody>
          <a:bodyPr/>
          <a:lstStyle/>
          <a:p>
            <a:r>
              <a:rPr lang="en-US" altLang="en-US" sz="3600" dirty="0" smtClean="0"/>
              <a:t>2-3 Tree Restructuring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0" y="1084264"/>
            <a:ext cx="11680166" cy="519112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During </a:t>
            </a:r>
            <a:r>
              <a:rPr lang="en-US" altLang="en-US" dirty="0" smtClean="0">
                <a:solidFill>
                  <a:schemeClr val="accent6"/>
                </a:solidFill>
              </a:rPr>
              <a:t>insertion </a:t>
            </a:r>
            <a:r>
              <a:rPr lang="en-US" altLang="en-US" dirty="0" smtClean="0">
                <a:solidFill>
                  <a:srgbClr val="000000"/>
                </a:solidFill>
              </a:rPr>
              <a:t>or </a:t>
            </a:r>
            <a:r>
              <a:rPr lang="en-US" altLang="en-US" dirty="0" smtClean="0">
                <a:solidFill>
                  <a:schemeClr val="accent6"/>
                </a:solidFill>
              </a:rPr>
              <a:t>deletion </a:t>
            </a:r>
            <a:r>
              <a:rPr lang="en-US" altLang="en-US" dirty="0" smtClean="0">
                <a:solidFill>
                  <a:srgbClr val="000000"/>
                </a:solidFill>
              </a:rPr>
              <a:t>we may have to restructure the tree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Insertion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Split</a:t>
            </a:r>
            <a:r>
              <a:rPr lang="en-US" altLang="en-US" dirty="0" smtClean="0">
                <a:solidFill>
                  <a:srgbClr val="000000"/>
                </a:solidFill>
              </a:rPr>
              <a:t> if the node is full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Deletion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Adopt </a:t>
            </a:r>
            <a:r>
              <a:rPr lang="en-US" altLang="en-US" dirty="0" smtClean="0"/>
              <a:t>from sibling (if possible)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Deletion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Merge</a:t>
            </a:r>
            <a:r>
              <a:rPr lang="en-US" altLang="en-US" dirty="0" smtClean="0">
                <a:solidFill>
                  <a:srgbClr val="000000"/>
                </a:solidFill>
              </a:rPr>
              <a:t> with a sibling (if adoption is NOT possible)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15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Insertion: No restructuring is needed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leaf node has enough space, i.e., has only one key, then simply put the new key in the node, and we are done.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3660" y="428649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9812" y="428649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9812" y="2974330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3668" y="4286494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254284" y="3477250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470436" y="3477250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890671" y="3477250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7652749" y="4160521"/>
            <a:ext cx="841248" cy="50292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8901" y="4160521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68901" y="2848357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20, 40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02757" y="4160521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50, 60</a:t>
            </a:r>
          </a:p>
        </p:txBody>
      </p: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8073373" y="3351277"/>
            <a:ext cx="86868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stCxn id="13" idx="2"/>
            <a:endCxn id="12" idx="0"/>
          </p:cNvCxnSpPr>
          <p:nvPr/>
        </p:nvCxnSpPr>
        <p:spPr>
          <a:xfrm>
            <a:off x="9289525" y="3351277"/>
            <a:ext cx="0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9709760" y="3351277"/>
            <a:ext cx="713621" cy="809244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4558089" y="3225790"/>
            <a:ext cx="2643394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73271" y="2848357"/>
            <a:ext cx="13179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Insert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15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448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 Tree Restructuring: </a:t>
            </a:r>
            <a:r>
              <a:rPr lang="en-US" altLang="en-US" sz="3600" dirty="0" smtClean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64578" y="31571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13152" y="3157193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61726" y="3157192"/>
            <a:ext cx="448574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>
            <a:off x="1626236" y="436179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6" name="AutoShape 16"/>
          <p:cNvSpPr>
            <a:spLocks noChangeArrowheads="1"/>
          </p:cNvSpPr>
          <p:nvPr/>
        </p:nvSpPr>
        <p:spPr bwMode="auto">
          <a:xfrm>
            <a:off x="2305433" y="4361797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T2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2955518" y="4361796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3597106" y="4361794"/>
            <a:ext cx="491166" cy="140311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T4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 flipH="1">
            <a:off x="1883677" y="3483583"/>
            <a:ext cx="319989" cy="8782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2569080" y="3483581"/>
            <a:ext cx="63616" cy="8782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3054451" y="3483581"/>
            <a:ext cx="146650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3527957" y="3483581"/>
            <a:ext cx="291541" cy="8782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823746" y="3159337"/>
            <a:ext cx="1368258" cy="2267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0773" y="2773766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</a:t>
            </a:r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861567" y="2570671"/>
            <a:ext cx="161071" cy="58651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27131" y="2078549"/>
            <a:ext cx="3318582" cy="3686357"/>
            <a:chOff x="7315320" y="1707614"/>
            <a:chExt cx="3318582" cy="3686357"/>
          </a:xfrm>
        </p:grpSpPr>
        <p:sp>
          <p:nvSpPr>
            <p:cNvPr id="89" name="Rectangle 88"/>
            <p:cNvSpPr/>
            <p:nvPr/>
          </p:nvSpPr>
          <p:spPr bwMode="auto">
            <a:xfrm>
              <a:off x="7690283" y="281425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8709001" y="1707614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94" name="AutoShape 16"/>
            <p:cNvSpPr>
              <a:spLocks noChangeArrowheads="1"/>
            </p:cNvSpPr>
            <p:nvPr/>
          </p:nvSpPr>
          <p:spPr bwMode="auto">
            <a:xfrm>
              <a:off x="7315320" y="3990859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T1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95" name="AutoShape 16"/>
            <p:cNvSpPr>
              <a:spLocks noChangeArrowheads="1"/>
            </p:cNvSpPr>
            <p:nvPr/>
          </p:nvSpPr>
          <p:spPr bwMode="auto">
            <a:xfrm>
              <a:off x="7994517" y="3990860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 flipH="1">
              <a:off x="7572760" y="3112644"/>
              <a:ext cx="194237" cy="87821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"/>
            <p:cNvSpPr>
              <a:spLocks noChangeShapeType="1"/>
            </p:cNvSpPr>
            <p:nvPr/>
          </p:nvSpPr>
          <p:spPr bwMode="auto">
            <a:xfrm>
              <a:off x="8089534" y="3112644"/>
              <a:ext cx="168630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136434" y="1709533"/>
              <a:ext cx="1077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+mj-lt"/>
                </a:rPr>
                <a:t>promote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8943392" y="2061297"/>
              <a:ext cx="960" cy="435633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 flipH="1">
              <a:off x="7982040" y="2419517"/>
              <a:ext cx="107493" cy="3667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9838502" y="2814258"/>
              <a:ext cx="448574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endParaRP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9463539" y="3990859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T3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10142736" y="3990860"/>
              <a:ext cx="491166" cy="1403111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Comic Sans MS" pitchFamily="66" charset="0"/>
                </a:rPr>
                <a:t>T4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9720979" y="3112644"/>
              <a:ext cx="194237" cy="87821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0237753" y="3112644"/>
              <a:ext cx="168630" cy="878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9954705" y="2419517"/>
              <a:ext cx="114992" cy="3667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73991" y="988697"/>
            <a:ext cx="11780520" cy="67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dirty="0" smtClean="0"/>
              <a:t>the node is full after insertion, </a:t>
            </a:r>
            <a:r>
              <a:rPr lang="en-US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6"/>
                </a:solidFill>
              </a:rPr>
              <a:t>promote</a:t>
            </a:r>
            <a:r>
              <a:rPr lang="en-US" dirty="0" smtClean="0"/>
              <a:t> the middle key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1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Insertion: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" y="986821"/>
            <a:ext cx="11475720" cy="139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leaf node does not have enough space for the new key, </a:t>
            </a:r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it into two nodes, and </a:t>
            </a:r>
            <a:r>
              <a:rPr lang="en-US" dirty="0" smtClean="0">
                <a:solidFill>
                  <a:schemeClr val="accent6"/>
                </a:solidFill>
              </a:rPr>
              <a:t>promote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middle key </a:t>
            </a:r>
            <a:r>
              <a:rPr lang="en-US" dirty="0" smtClean="0"/>
              <a:t>to </a:t>
            </a:r>
            <a:r>
              <a:rPr lang="en-US" dirty="0"/>
              <a:t>the parent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203" y="442337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673" y="442337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8938" y="3165787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flipH="1">
            <a:off x="1226827" y="3668707"/>
            <a:ext cx="623240" cy="7546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2270691" y="3668707"/>
            <a:ext cx="581606" cy="7546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>
            <a:off x="3154479" y="3417247"/>
            <a:ext cx="153755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292528" y="301713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+mj-lt"/>
              </a:rPr>
              <a:t>Insert 40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8921" y="442337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4391" y="4423378"/>
            <a:ext cx="1183026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30, 35,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1656" y="3165787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819545" y="3668707"/>
            <a:ext cx="623240" cy="7546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5863409" y="3668707"/>
            <a:ext cx="752495" cy="7546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8028363" y="4428243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3209" y="442337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9763" y="4423378"/>
            <a:ext cx="841248" cy="5029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33209" y="3165787"/>
            <a:ext cx="841248" cy="5029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641696" y="3668707"/>
            <a:ext cx="623240" cy="75467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9653833" y="3662483"/>
            <a:ext cx="15863" cy="76089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10067976" y="3662483"/>
            <a:ext cx="802411" cy="76089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Oval 22"/>
          <p:cNvSpPr/>
          <p:nvPr/>
        </p:nvSpPr>
        <p:spPr>
          <a:xfrm>
            <a:off x="6456249" y="4423377"/>
            <a:ext cx="341453" cy="502920"/>
          </a:xfrm>
          <a:prstGeom prst="ellipse">
            <a:avLst/>
          </a:prstGeom>
          <a:solidFill>
            <a:srgbClr val="5B9BD5">
              <a:lumMod val="20000"/>
              <a:lumOff val="80000"/>
              <a:alpha val="44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26234" y="3417247"/>
            <a:ext cx="2443377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456249" y="2401584"/>
            <a:ext cx="2405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+mj-lt"/>
              </a:rPr>
              <a:t>Split the node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nd push 35 to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he parent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811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14981</TotalTime>
  <Words>1216</Words>
  <Application>Microsoft Office PowerPoint</Application>
  <PresentationFormat>Widescreen</PresentationFormat>
  <Paragraphs>371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Times New Roman</vt:lpstr>
      <vt:lpstr>Wingdings</vt:lpstr>
      <vt:lpstr>Blank Presentation</vt:lpstr>
      <vt:lpstr>Today’s Material</vt:lpstr>
      <vt:lpstr>2-3 Tree - Motivation</vt:lpstr>
      <vt:lpstr>2-3 Tree: Definition</vt:lpstr>
      <vt:lpstr>More 2-3 Tree Examples</vt:lpstr>
      <vt:lpstr>2-3 Tree Operations: Find</vt:lpstr>
      <vt:lpstr>2-3 Tree Restructuring Operations</vt:lpstr>
      <vt:lpstr>Insertion: No restructuring is needed</vt:lpstr>
      <vt:lpstr>B Tree Restructuring: Split</vt:lpstr>
      <vt:lpstr>Insertion: split</vt:lpstr>
      <vt:lpstr>Insertion: split</vt:lpstr>
      <vt:lpstr>Deletion: No restructuring needed</vt:lpstr>
      <vt:lpstr>B Tree Restructuring: key Shift or adopt</vt:lpstr>
      <vt:lpstr>Deletion: adopt (from the left sibling)</vt:lpstr>
      <vt:lpstr>Deletion: adopt (from the right sibling)</vt:lpstr>
      <vt:lpstr>2-3 Tree Restructuring: Merge</vt:lpstr>
      <vt:lpstr>Deletion: merge (with the left sibling)</vt:lpstr>
      <vt:lpstr>Deletion: merge (with the right sibling)</vt:lpstr>
      <vt:lpstr>Deletion: merge &amp; adopt</vt:lpstr>
      <vt:lpstr>Deletion: merge &amp; adopt</vt:lpstr>
      <vt:lpstr>Deletion: Another example</vt:lpstr>
      <vt:lpstr>Deletion: Another example (cont.)</vt:lpstr>
      <vt:lpstr>Deletion: Yet another example</vt:lpstr>
      <vt:lpstr>Deletion: Yet another example (cont.)</vt:lpstr>
      <vt:lpstr>2-3 Tree 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560</cp:revision>
  <dcterms:created xsi:type="dcterms:W3CDTF">2020-11-16T14:31:24Z</dcterms:created>
  <dcterms:modified xsi:type="dcterms:W3CDTF">2023-09-03T22:34:22Z</dcterms:modified>
</cp:coreProperties>
</file>