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44" r:id="rId5"/>
    <p:sldId id="429" r:id="rId6"/>
    <p:sldId id="430" r:id="rId7"/>
    <p:sldId id="435" r:id="rId8"/>
    <p:sldId id="433" r:id="rId9"/>
    <p:sldId id="434" r:id="rId10"/>
    <p:sldId id="437" r:id="rId11"/>
    <p:sldId id="432" r:id="rId12"/>
    <p:sldId id="438" r:id="rId13"/>
    <p:sldId id="431" r:id="rId14"/>
    <p:sldId id="440" r:id="rId15"/>
    <p:sldId id="442" r:id="rId16"/>
    <p:sldId id="441" r:id="rId17"/>
    <p:sldId id="443" r:id="rId18"/>
    <p:sldId id="445" r:id="rId19"/>
    <p:sldId id="446" r:id="rId20"/>
    <p:sldId id="447" r:id="rId21"/>
    <p:sldId id="4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Red-Black Trees</a:t>
            </a:r>
          </a:p>
          <a:p>
            <a:pPr lvl="1"/>
            <a:r>
              <a:rPr lang="en-US" altLang="en-US" dirty="0" smtClean="0"/>
              <a:t>Motivation</a:t>
            </a:r>
          </a:p>
          <a:p>
            <a:pPr lvl="1"/>
            <a:r>
              <a:rPr lang="en-US" altLang="en-US" dirty="0" smtClean="0"/>
              <a:t>Conversion from 2-3 Trees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AA-Tree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Visualization: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https://www.cs.usfca.edu/~galles/visualization/RedBlack.html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 rot="19116912">
            <a:off x="8855545" y="3268687"/>
            <a:ext cx="1849379" cy="882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19805531">
            <a:off x="7159724" y="1785894"/>
            <a:ext cx="2085953" cy="882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67528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LLRB Tree: DIY Exercise</a:t>
            </a:r>
            <a:endParaRPr lang="en-US" altLang="en-US" sz="3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D3EE027B-5C6A-44C6-A84C-CA43A4B612C9}"/>
              </a:ext>
            </a:extLst>
          </p:cNvPr>
          <p:cNvSpPr txBox="1"/>
          <p:nvPr/>
        </p:nvSpPr>
        <p:spPr>
          <a:xfrm>
            <a:off x="292760" y="5083214"/>
            <a:ext cx="1149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Insert 87 into this 2-3 tree and show the corresponding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L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LRB Tree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124972" y="2045177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</a:rPr>
              <a:t>60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80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15089" y="3188277"/>
            <a:ext cx="619367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326740" y="3142528"/>
            <a:ext cx="56089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66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854801" y="3074841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85, 90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1170402" y="2548097"/>
            <a:ext cx="986163" cy="640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Straight Arrow Connector 143"/>
          <p:cNvCxnSpPr>
            <a:endCxn id="141" idx="0"/>
          </p:cNvCxnSpPr>
          <p:nvPr/>
        </p:nvCxnSpPr>
        <p:spPr>
          <a:xfrm>
            <a:off x="2580039" y="2529348"/>
            <a:ext cx="27147" cy="613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Straight Arrow Connector 144"/>
          <p:cNvCxnSpPr>
            <a:endCxn id="142" idx="0"/>
          </p:cNvCxnSpPr>
          <p:nvPr/>
        </p:nvCxnSpPr>
        <p:spPr>
          <a:xfrm>
            <a:off x="3089396" y="2526811"/>
            <a:ext cx="1247618" cy="54803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 bwMode="auto">
          <a:xfrm>
            <a:off x="1829621" y="1559430"/>
            <a:ext cx="1527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2-3 Tree</a:t>
            </a:r>
            <a:endParaRPr lang="en-US" sz="2000" dirty="0"/>
          </a:p>
        </p:txBody>
      </p:sp>
      <p:sp>
        <p:nvSpPr>
          <p:cNvPr id="147" name="Oval 146"/>
          <p:cNvSpPr/>
          <p:nvPr/>
        </p:nvSpPr>
        <p:spPr bwMode="auto">
          <a:xfrm>
            <a:off x="8224699" y="1786799"/>
            <a:ext cx="801978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80</a:t>
            </a:r>
          </a:p>
        </p:txBody>
      </p:sp>
      <p:sp>
        <p:nvSpPr>
          <p:cNvPr id="148" name="Oval 147"/>
          <p:cNvSpPr/>
          <p:nvPr/>
        </p:nvSpPr>
        <p:spPr bwMode="auto">
          <a:xfrm>
            <a:off x="7312892" y="2305505"/>
            <a:ext cx="797049" cy="4851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60</a:t>
            </a:r>
          </a:p>
        </p:txBody>
      </p:sp>
      <p:cxnSp>
        <p:nvCxnSpPr>
          <p:cNvPr id="150" name="Straight Arrow Connector 149"/>
          <p:cNvCxnSpPr>
            <a:endCxn id="155" idx="1"/>
          </p:cNvCxnSpPr>
          <p:nvPr/>
        </p:nvCxnSpPr>
        <p:spPr>
          <a:xfrm>
            <a:off x="8923275" y="2190673"/>
            <a:ext cx="901094" cy="105001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Oval 150"/>
          <p:cNvSpPr/>
          <p:nvPr/>
        </p:nvSpPr>
        <p:spPr bwMode="auto">
          <a:xfrm>
            <a:off x="6054237" y="3330217"/>
            <a:ext cx="726125" cy="43322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55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7165229" y="3391627"/>
            <a:ext cx="726125" cy="43322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66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9706922" y="3171394"/>
            <a:ext cx="801978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90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9026677" y="3790572"/>
            <a:ext cx="797049" cy="4851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85</a:t>
            </a:r>
          </a:p>
        </p:txBody>
      </p:sp>
      <p:cxnSp>
        <p:nvCxnSpPr>
          <p:cNvPr id="157" name="Straight Arrow Connector 156"/>
          <p:cNvCxnSpPr>
            <a:stCxn id="147" idx="3"/>
            <a:endCxn id="148" idx="7"/>
          </p:cNvCxnSpPr>
          <p:nvPr/>
        </p:nvCxnSpPr>
        <p:spPr>
          <a:xfrm flipH="1">
            <a:off x="7993216" y="2190674"/>
            <a:ext cx="348930" cy="18588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0" name="TextBox 159"/>
          <p:cNvSpPr txBox="1"/>
          <p:nvPr/>
        </p:nvSpPr>
        <p:spPr bwMode="auto">
          <a:xfrm>
            <a:off x="6596561" y="1051561"/>
            <a:ext cx="32271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Corresponding LLRB Tree</a:t>
            </a:r>
            <a:endParaRPr lang="en-US" sz="2000" dirty="0"/>
          </a:p>
        </p:txBody>
      </p:sp>
      <p:cxnSp>
        <p:nvCxnSpPr>
          <p:cNvPr id="32" name="Straight Arrow Connector 31"/>
          <p:cNvCxnSpPr>
            <a:endCxn id="151" idx="7"/>
          </p:cNvCxnSpPr>
          <p:nvPr/>
        </p:nvCxnSpPr>
        <p:spPr>
          <a:xfrm flipH="1">
            <a:off x="6674023" y="2673719"/>
            <a:ext cx="755594" cy="71994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Straight Arrow Connector 33"/>
          <p:cNvCxnSpPr>
            <a:endCxn id="152" idx="7"/>
          </p:cNvCxnSpPr>
          <p:nvPr/>
        </p:nvCxnSpPr>
        <p:spPr>
          <a:xfrm flipH="1">
            <a:off x="7785015" y="2771982"/>
            <a:ext cx="29469" cy="68308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Straight Arrow Connector 36"/>
          <p:cNvCxnSpPr>
            <a:endCxn id="156" idx="7"/>
          </p:cNvCxnSpPr>
          <p:nvPr/>
        </p:nvCxnSpPr>
        <p:spPr>
          <a:xfrm flipH="1">
            <a:off x="9707001" y="3613984"/>
            <a:ext cx="239967" cy="24764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5336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dirty="0" smtClean="0"/>
              <a:t>RB Tree Path Length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6" y="888999"/>
            <a:ext cx="11524890" cy="5701581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What’s the shortest path from the root to a leaf look like?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All BLACK nodes</a:t>
            </a:r>
          </a:p>
          <a:p>
            <a:pPr marL="933450" lvl="1" indent="-533400"/>
            <a:endParaRPr lang="en-US" altLang="en-US" sz="1600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What’s the longest path from the root to a leaf look like?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Alternating from one BLACK to one RED node</a:t>
            </a:r>
          </a:p>
          <a:p>
            <a:pPr marL="933450" lvl="1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Therefore, </a:t>
            </a:r>
            <a:r>
              <a:rPr lang="en-US" altLang="en-US" dirty="0" smtClean="0">
                <a:solidFill>
                  <a:schemeClr val="accent6"/>
                </a:solidFill>
              </a:rPr>
              <a:t>the length of the longest path </a:t>
            </a:r>
            <a:r>
              <a:rPr lang="en-US" altLang="en-US" dirty="0" smtClean="0">
                <a:solidFill>
                  <a:srgbClr val="000000"/>
                </a:solidFill>
              </a:rPr>
              <a:t>is </a:t>
            </a:r>
            <a:r>
              <a:rPr lang="en-US" altLang="en-US" dirty="0" smtClean="0">
                <a:solidFill>
                  <a:srgbClr val="FF0000"/>
                </a:solidFill>
              </a:rPr>
              <a:t>at most twice </a:t>
            </a:r>
            <a:r>
              <a:rPr lang="en-US" altLang="en-US" dirty="0" smtClean="0">
                <a:solidFill>
                  <a:schemeClr val="accent6"/>
                </a:solidFill>
              </a:rPr>
              <a:t>the length of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61282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4234" y="141288"/>
            <a:ext cx="10938294" cy="698500"/>
          </a:xfrm>
        </p:spPr>
        <p:txBody>
          <a:bodyPr/>
          <a:lstStyle/>
          <a:p>
            <a:r>
              <a:rPr lang="en-US" altLang="en-US" dirty="0" smtClean="0"/>
              <a:t>Average Height of a LLRB/RLRB Tree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6" y="974785"/>
            <a:ext cx="11524890" cy="2106781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Turns </a:t>
            </a:r>
            <a:r>
              <a:rPr lang="en-US" altLang="en-US" dirty="0">
                <a:solidFill>
                  <a:srgbClr val="000000"/>
                </a:solidFill>
              </a:rPr>
              <a:t>out that </a:t>
            </a:r>
            <a:r>
              <a:rPr lang="en-US" altLang="en-US" dirty="0" smtClean="0">
                <a:solidFill>
                  <a:srgbClr val="000000"/>
                </a:solidFill>
              </a:rPr>
              <a:t>a LLRB tree looks </a:t>
            </a:r>
            <a:r>
              <a:rPr lang="en-US" altLang="en-US" dirty="0">
                <a:solidFill>
                  <a:srgbClr val="000000"/>
                </a:solidFill>
              </a:rPr>
              <a:t>more like </a:t>
            </a:r>
            <a:r>
              <a:rPr lang="en-US" altLang="en-US" dirty="0" smtClean="0">
                <a:solidFill>
                  <a:srgbClr val="000000"/>
                </a:solidFill>
              </a:rPr>
              <a:t>this in practice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The height of a </a:t>
            </a:r>
            <a:r>
              <a:rPr lang="en-US" altLang="en-US" dirty="0" smtClean="0">
                <a:solidFill>
                  <a:srgbClr val="000000"/>
                </a:solidFill>
              </a:rPr>
              <a:t>LLRB with </a:t>
            </a:r>
            <a:r>
              <a:rPr lang="en-US" altLang="en-US" dirty="0">
                <a:solidFill>
                  <a:srgbClr val="000000"/>
                </a:solidFill>
              </a:rPr>
              <a:t>“n” nodes is never greater than </a:t>
            </a:r>
            <a:r>
              <a:rPr lang="en-US" altLang="en-US" dirty="0">
                <a:solidFill>
                  <a:srgbClr val="FF0000"/>
                </a:solidFill>
              </a:rPr>
              <a:t>2log</a:t>
            </a:r>
            <a:r>
              <a:rPr lang="en-US" altLang="en-US" sz="14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(N+1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This means that all operations are guaranteed </a:t>
            </a:r>
            <a:r>
              <a:rPr lang="en-US" altLang="en-US" dirty="0" smtClean="0">
                <a:solidFill>
                  <a:srgbClr val="FF0000"/>
                </a:solidFill>
              </a:rPr>
              <a:t>O(</a:t>
            </a:r>
            <a:r>
              <a:rPr lang="en-US" altLang="en-US" dirty="0" err="1" smtClean="0">
                <a:solidFill>
                  <a:srgbClr val="FF0000"/>
                </a:solidFill>
              </a:rPr>
              <a:t>logN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Recall that for AVL trees, max. height is at most </a:t>
            </a:r>
            <a:r>
              <a:rPr lang="en-US" altLang="en-US" dirty="0">
                <a:solidFill>
                  <a:srgbClr val="FF0000"/>
                </a:solidFill>
              </a:rPr>
              <a:t>1.44log</a:t>
            </a:r>
            <a:r>
              <a:rPr lang="en-US" altLang="en-US" sz="16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(N)</a:t>
            </a:r>
          </a:p>
          <a:p>
            <a:pPr marL="933450" lvl="1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4" y="3081566"/>
            <a:ext cx="10058400" cy="35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8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58901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Red-Black Tree: Format Definition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925" y="928838"/>
            <a:ext cx="11559395" cy="57048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(1) Each node is either </a:t>
            </a:r>
            <a:r>
              <a:rPr lang="en-US" altLang="en-US" dirty="0">
                <a:solidFill>
                  <a:srgbClr val="FF0000"/>
                </a:solidFill>
              </a:rPr>
              <a:t>red</a:t>
            </a:r>
            <a:r>
              <a:rPr lang="en-US" altLang="en-US" dirty="0"/>
              <a:t> or </a:t>
            </a:r>
            <a:r>
              <a:rPr lang="en-US" altLang="en-US" dirty="0" smtClean="0"/>
              <a:t>black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(2) The </a:t>
            </a:r>
            <a:r>
              <a:rPr lang="en-US" altLang="en-US" dirty="0">
                <a:solidFill>
                  <a:schemeClr val="accent6"/>
                </a:solidFill>
              </a:rPr>
              <a:t>root</a:t>
            </a:r>
            <a:r>
              <a:rPr lang="en-US" altLang="en-US" dirty="0"/>
              <a:t> is </a:t>
            </a:r>
            <a:r>
              <a:rPr lang="en-US" altLang="en-US" dirty="0" smtClean="0"/>
              <a:t>black</a:t>
            </a:r>
          </a:p>
          <a:p>
            <a:pPr marL="457200" lvl="1" indent="0"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Since </a:t>
            </a:r>
            <a:r>
              <a:rPr lang="en-US" altLang="en-US" dirty="0"/>
              <a:t>it either arises as a 2-node or the top node of a </a:t>
            </a:r>
            <a:r>
              <a:rPr lang="en-US" altLang="en-US" dirty="0" smtClean="0"/>
              <a:t>3-node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(3) All null pointers are treated as if they point to black </a:t>
            </a:r>
            <a:r>
              <a:rPr lang="en-US" altLang="en-US" dirty="0" smtClean="0"/>
              <a:t>nodes</a:t>
            </a:r>
          </a:p>
          <a:p>
            <a:pPr marL="457200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sym typeface="Wingdings" panose="05000000000000000000" pitchFamily="2" charset="2"/>
              </a:rPr>
              <a:t>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/>
              <a:t>conceptual convenience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(4) If a node is </a:t>
            </a:r>
            <a:r>
              <a:rPr lang="en-US" altLang="en-US" dirty="0">
                <a:solidFill>
                  <a:srgbClr val="FF0000"/>
                </a:solidFill>
              </a:rPr>
              <a:t>red</a:t>
            </a:r>
            <a:r>
              <a:rPr lang="en-US" altLang="en-US" dirty="0"/>
              <a:t>, then both its children are </a:t>
            </a:r>
            <a:r>
              <a:rPr lang="en-US" altLang="en-US" dirty="0" smtClean="0"/>
              <a:t>black</a:t>
            </a:r>
          </a:p>
          <a:p>
            <a:pPr marL="457200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Since </a:t>
            </a:r>
            <a:r>
              <a:rPr lang="en-US" altLang="en-US" dirty="0"/>
              <a:t>the children of a 3-node </a:t>
            </a:r>
            <a:r>
              <a:rPr lang="en-US" altLang="en-US" dirty="0" smtClean="0"/>
              <a:t>are either </a:t>
            </a:r>
            <a:r>
              <a:rPr lang="en-US" altLang="en-US" dirty="0"/>
              <a:t>2-nodes or the top of another 3-node </a:t>
            </a:r>
            <a:r>
              <a:rPr lang="en-US" altLang="en-US" dirty="0" smtClean="0"/>
              <a:t>pair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(5) Every path from a given node to any of its null descendants contains the same </a:t>
            </a:r>
            <a:r>
              <a:rPr lang="en-US" altLang="en-US" dirty="0" smtClean="0"/>
              <a:t>number of </a:t>
            </a:r>
            <a:r>
              <a:rPr lang="en-US" altLang="en-US" dirty="0"/>
              <a:t>black </a:t>
            </a:r>
            <a:r>
              <a:rPr lang="en-US" altLang="en-US" dirty="0" smtClean="0"/>
              <a:t>nodes</a:t>
            </a:r>
          </a:p>
          <a:p>
            <a:pPr marL="457200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Since </a:t>
            </a:r>
            <a:r>
              <a:rPr lang="en-US" altLang="en-US" dirty="0"/>
              <a:t>all leaf nodes in a 2-3 tree are at the same </a:t>
            </a:r>
            <a:r>
              <a:rPr lang="en-US" altLang="en-US" dirty="0" smtClean="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3599118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58901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General RB Tree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925" y="928839"/>
            <a:ext cx="11559395" cy="1141501"/>
          </a:xfrm>
        </p:spPr>
        <p:txBody>
          <a:bodyPr/>
          <a:lstStyle/>
          <a:p>
            <a:r>
              <a:rPr lang="en-US" altLang="en-US" dirty="0" smtClean="0"/>
              <a:t>This definition of </a:t>
            </a:r>
            <a:r>
              <a:rPr lang="en-US" altLang="en-US" dirty="0" smtClean="0">
                <a:solidFill>
                  <a:srgbClr val="C00000"/>
                </a:solidFill>
              </a:rPr>
              <a:t>general RB Tree </a:t>
            </a:r>
            <a:r>
              <a:rPr lang="en-US" altLang="en-US" dirty="0" smtClean="0"/>
              <a:t>allows RB trees of the following sort, which is NOT a 2-3 tree! </a:t>
            </a: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H="1">
            <a:off x="5015692" y="2829913"/>
            <a:ext cx="4699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57042" y="2139351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Root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496704" y="2629888"/>
            <a:ext cx="520700" cy="314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b="0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5793567" y="2407638"/>
            <a:ext cx="128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710098" y="3205160"/>
            <a:ext cx="520700" cy="3143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b="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6256472" y="3187666"/>
            <a:ext cx="520700" cy="3143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b="0" dirty="0" smtClean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939617" y="2829913"/>
            <a:ext cx="495689" cy="357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01924" y="4048566"/>
            <a:ext cx="11559395" cy="147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In fact, the </a:t>
            </a:r>
            <a:r>
              <a:rPr lang="en-US" altLang="en-US" kern="0" dirty="0" smtClean="0">
                <a:solidFill>
                  <a:srgbClr val="C00000"/>
                </a:solidFill>
              </a:rPr>
              <a:t>general RB Tree </a:t>
            </a:r>
            <a:r>
              <a:rPr lang="en-US" altLang="en-US" kern="0" dirty="0" smtClean="0"/>
              <a:t>is equivalent to a </a:t>
            </a:r>
            <a:r>
              <a:rPr lang="en-US" altLang="en-US" kern="0" dirty="0" smtClean="0">
                <a:solidFill>
                  <a:schemeClr val="accent6"/>
                </a:solidFill>
              </a:rPr>
              <a:t>2-3-4 tree</a:t>
            </a:r>
            <a:r>
              <a:rPr lang="en-US" altLang="en-US" kern="0" dirty="0" smtClean="0"/>
              <a:t>, which is a variant of 2-3 tree, where an internal node can have 2, 3 or 4 children </a:t>
            </a:r>
          </a:p>
        </p:txBody>
      </p:sp>
    </p:spTree>
    <p:extLst>
      <p:ext uri="{BB962C8B-B14F-4D97-AF65-F5344CB8AC3E}">
        <p14:creationId xmlns:p14="http://schemas.microsoft.com/office/powerpoint/2010/main" val="321192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67528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An example 2-3-4 Tree</a:t>
            </a:r>
            <a:endParaRPr lang="en-US" alt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3219934" y="2073672"/>
            <a:ext cx="10080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</a:rPr>
              <a:t>3, 6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31581" y="3081669"/>
            <a:ext cx="59980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1, 2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333837" y="3081669"/>
            <a:ext cx="59980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4, 5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136093" y="3081669"/>
            <a:ext cx="59980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7, 8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47267" y="3081669"/>
            <a:ext cx="857048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10, 11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47721" y="1235722"/>
            <a:ext cx="10080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</a:rPr>
              <a:t>9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82972" y="3078849"/>
            <a:ext cx="857048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13, 14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211496" y="2073672"/>
            <a:ext cx="150118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</a:rPr>
              <a:t>12, 15, 18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18677" y="3078849"/>
            <a:ext cx="857048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16, 17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054382" y="3078849"/>
            <a:ext cx="857048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19, 20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162908" y="1545359"/>
            <a:ext cx="1478543" cy="57155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Straight Arrow Connector 81"/>
          <p:cNvCxnSpPr>
            <a:endCxn id="40" idx="0"/>
          </p:cNvCxnSpPr>
          <p:nvPr/>
        </p:nvCxnSpPr>
        <p:spPr>
          <a:xfrm flipH="1">
            <a:off x="2831484" y="2370852"/>
            <a:ext cx="567324" cy="71081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Straight Arrow Connector 82"/>
          <p:cNvCxnSpPr>
            <a:endCxn id="63" idx="0"/>
          </p:cNvCxnSpPr>
          <p:nvPr/>
        </p:nvCxnSpPr>
        <p:spPr>
          <a:xfrm flipH="1">
            <a:off x="3633740" y="2428881"/>
            <a:ext cx="58366" cy="6527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>
            <a:off x="4111116" y="2428881"/>
            <a:ext cx="294292" cy="65278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Straight Arrow Connector 87"/>
          <p:cNvCxnSpPr>
            <a:endCxn id="67" idx="0"/>
          </p:cNvCxnSpPr>
          <p:nvPr/>
        </p:nvCxnSpPr>
        <p:spPr>
          <a:xfrm flipH="1">
            <a:off x="6075791" y="2428881"/>
            <a:ext cx="1313179" cy="6527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Straight Arrow Connector 88"/>
          <p:cNvCxnSpPr>
            <a:endCxn id="71" idx="0"/>
          </p:cNvCxnSpPr>
          <p:nvPr/>
        </p:nvCxnSpPr>
        <p:spPr>
          <a:xfrm flipH="1">
            <a:off x="7211496" y="2407336"/>
            <a:ext cx="557405" cy="67151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Straight Arrow Connector 90"/>
          <p:cNvCxnSpPr>
            <a:endCxn id="74" idx="0"/>
          </p:cNvCxnSpPr>
          <p:nvPr/>
        </p:nvCxnSpPr>
        <p:spPr>
          <a:xfrm>
            <a:off x="8111908" y="2428881"/>
            <a:ext cx="235293" cy="64996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Straight Arrow Connector 91"/>
          <p:cNvCxnSpPr>
            <a:endCxn id="76" idx="0"/>
          </p:cNvCxnSpPr>
          <p:nvPr/>
        </p:nvCxnSpPr>
        <p:spPr>
          <a:xfrm>
            <a:off x="8552272" y="2370852"/>
            <a:ext cx="930634" cy="7079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4" name="Straight Arrow Connector 93"/>
          <p:cNvCxnSpPr>
            <a:endCxn id="73" idx="0"/>
          </p:cNvCxnSpPr>
          <p:nvPr/>
        </p:nvCxnSpPr>
        <p:spPr>
          <a:xfrm>
            <a:off x="6229706" y="1517856"/>
            <a:ext cx="1732381" cy="55581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Rectangle 3"/>
          <p:cNvSpPr txBox="1">
            <a:spLocks noChangeArrowheads="1"/>
          </p:cNvSpPr>
          <p:nvPr/>
        </p:nvSpPr>
        <p:spPr bwMode="auto">
          <a:xfrm>
            <a:off x="301924" y="4193022"/>
            <a:ext cx="11559395" cy="207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We know how to convert 3 nodes to RB tree nodes</a:t>
            </a:r>
          </a:p>
          <a:p>
            <a:pPr lvl="1"/>
            <a:r>
              <a:rPr lang="en-US" altLang="en-US" kern="0" dirty="0" smtClean="0"/>
              <a:t>Either create a LLRB tree node or a RLRB tree node</a:t>
            </a:r>
          </a:p>
          <a:p>
            <a:pPr lvl="1"/>
            <a:endParaRPr lang="en-US" altLang="en-US" kern="0" dirty="0" smtClean="0"/>
          </a:p>
          <a:p>
            <a:r>
              <a:rPr lang="en-US" altLang="en-US" kern="0" dirty="0" smtClean="0"/>
              <a:t>How do we convert 4 nodes to general RB tree nodes?</a:t>
            </a:r>
          </a:p>
        </p:txBody>
      </p:sp>
      <p:sp>
        <p:nvSpPr>
          <p:cNvPr id="119" name="Text Box 6"/>
          <p:cNvSpPr txBox="1">
            <a:spLocks noChangeArrowheads="1"/>
          </p:cNvSpPr>
          <p:nvPr/>
        </p:nvSpPr>
        <p:spPr bwMode="auto">
          <a:xfrm>
            <a:off x="7911443" y="1736329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4-node</a:t>
            </a:r>
            <a:endParaRPr lang="en-US" altLang="en-US" sz="1600" dirty="0"/>
          </a:p>
        </p:txBody>
      </p:sp>
      <p:sp>
        <p:nvSpPr>
          <p:cNvPr id="120" name="Text Box 6"/>
          <p:cNvSpPr txBox="1">
            <a:spLocks noChangeArrowheads="1"/>
          </p:cNvSpPr>
          <p:nvPr/>
        </p:nvSpPr>
        <p:spPr bwMode="auto">
          <a:xfrm>
            <a:off x="5606632" y="901179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2-node</a:t>
            </a:r>
            <a:endParaRPr lang="en-US" altLang="en-US" sz="1600" dirty="0"/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3316341" y="1723254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3-node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130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02" y="167528"/>
            <a:ext cx="11550770" cy="769937"/>
          </a:xfrm>
        </p:spPr>
        <p:txBody>
          <a:bodyPr/>
          <a:lstStyle/>
          <a:p>
            <a:r>
              <a:rPr lang="en-US" altLang="en-US" sz="3600" dirty="0" smtClean="0"/>
              <a:t>Converting a 4-node to a general RB Tree node</a:t>
            </a:r>
            <a:endParaRPr lang="en-US" alt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275288" y="2321519"/>
            <a:ext cx="196028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25993" y="2599261"/>
            <a:ext cx="242410" cy="629816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>
            <a:off x="2922643" y="2621792"/>
            <a:ext cx="123672" cy="676296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Isosceles Triangle 7"/>
          <p:cNvSpPr/>
          <p:nvPr/>
        </p:nvSpPr>
        <p:spPr bwMode="auto">
          <a:xfrm>
            <a:off x="1943057" y="3229077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9" name="Isosceles Triangle 8"/>
          <p:cNvSpPr/>
          <p:nvPr/>
        </p:nvSpPr>
        <p:spPr bwMode="auto">
          <a:xfrm>
            <a:off x="2757359" y="3229077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77343" y="1749435"/>
            <a:ext cx="3187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accent6"/>
                </a:solidFill>
              </a:rPr>
              <a:t>4-node</a:t>
            </a:r>
            <a:r>
              <a:rPr lang="en-US" sz="2000" dirty="0" smtClean="0"/>
              <a:t> in a 2-3-4 Tree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933284" y="4426610"/>
            <a:ext cx="28039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&lt; b &lt; C &lt; d &lt; E &lt; f &lt; G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2537556" y="2422065"/>
            <a:ext cx="336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033937" y="2401481"/>
            <a:ext cx="336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4" name="Isosceles Triangle 13"/>
          <p:cNvSpPr/>
          <p:nvPr/>
        </p:nvSpPr>
        <p:spPr bwMode="auto">
          <a:xfrm>
            <a:off x="3519635" y="3229077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3496124" y="2706967"/>
            <a:ext cx="312467" cy="52211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 bwMode="auto">
          <a:xfrm>
            <a:off x="7276806" y="1548666"/>
            <a:ext cx="279756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/>
              <a:t>Corresponding </a:t>
            </a:r>
          </a:p>
          <a:p>
            <a:pPr algn="ctr">
              <a:defRPr/>
            </a:pPr>
            <a:r>
              <a:rPr lang="en-US" sz="2000" dirty="0" smtClean="0"/>
              <a:t>General RB Tree node</a:t>
            </a:r>
            <a:endParaRPr lang="en-US" sz="2000" dirty="0"/>
          </a:p>
        </p:txBody>
      </p:sp>
      <p:cxnSp>
        <p:nvCxnSpPr>
          <p:cNvPr id="36" name="Straight Arrow Connector 35"/>
          <p:cNvCxnSpPr>
            <a:stCxn id="39" idx="5"/>
            <a:endCxn id="41" idx="1"/>
          </p:cNvCxnSpPr>
          <p:nvPr/>
        </p:nvCxnSpPr>
        <p:spPr>
          <a:xfrm>
            <a:off x="8856967" y="2703768"/>
            <a:ext cx="457273" cy="414554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Isosceles Triangle 31"/>
          <p:cNvSpPr/>
          <p:nvPr/>
        </p:nvSpPr>
        <p:spPr bwMode="auto">
          <a:xfrm>
            <a:off x="4249990" y="3236651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652254" y="2399206"/>
            <a:ext cx="32092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f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endCxn id="32" idx="0"/>
          </p:cNvCxnSpPr>
          <p:nvPr/>
        </p:nvCxnSpPr>
        <p:spPr>
          <a:xfrm>
            <a:off x="4121058" y="2706967"/>
            <a:ext cx="417888" cy="5296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8419075" y="2295943"/>
            <a:ext cx="513022" cy="47779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810536" y="3064655"/>
            <a:ext cx="503098" cy="46686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9240563" y="3049951"/>
            <a:ext cx="503098" cy="46686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</a:t>
            </a:r>
          </a:p>
        </p:txBody>
      </p:sp>
      <p:cxnSp>
        <p:nvCxnSpPr>
          <p:cNvPr id="42" name="Straight Arrow Connector 41"/>
          <p:cNvCxnSpPr>
            <a:stCxn id="40" idx="3"/>
            <a:endCxn id="44" idx="0"/>
          </p:cNvCxnSpPr>
          <p:nvPr/>
        </p:nvCxnSpPr>
        <p:spPr>
          <a:xfrm flipH="1">
            <a:off x="7626578" y="3463150"/>
            <a:ext cx="257635" cy="63884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/>
          <p:cNvCxnSpPr>
            <a:stCxn id="40" idx="5"/>
            <a:endCxn id="45" idx="0"/>
          </p:cNvCxnSpPr>
          <p:nvPr/>
        </p:nvCxnSpPr>
        <p:spPr>
          <a:xfrm>
            <a:off x="8239957" y="3463150"/>
            <a:ext cx="200923" cy="63884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Isosceles Triangle 43"/>
          <p:cNvSpPr/>
          <p:nvPr/>
        </p:nvSpPr>
        <p:spPr bwMode="auto">
          <a:xfrm>
            <a:off x="7337622" y="4101993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45" name="Isosceles Triangle 44"/>
          <p:cNvSpPr/>
          <p:nvPr/>
        </p:nvSpPr>
        <p:spPr bwMode="auto">
          <a:xfrm>
            <a:off x="8151924" y="4101993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7327849" y="5299526"/>
            <a:ext cx="28039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&lt; b &lt; C &lt; d &lt; E &lt; f &lt; G</a:t>
            </a:r>
            <a:endParaRPr lang="en-US" sz="2000" dirty="0"/>
          </a:p>
        </p:txBody>
      </p:sp>
      <p:sp>
        <p:nvSpPr>
          <p:cNvPr id="47" name="Isosceles Triangle 46"/>
          <p:cNvSpPr/>
          <p:nvPr/>
        </p:nvSpPr>
        <p:spPr bwMode="auto">
          <a:xfrm>
            <a:off x="8914200" y="4101993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</a:t>
            </a:r>
          </a:p>
        </p:txBody>
      </p:sp>
      <p:cxnSp>
        <p:nvCxnSpPr>
          <p:cNvPr id="48" name="Straight Arrow Connector 47"/>
          <p:cNvCxnSpPr>
            <a:stCxn id="41" idx="3"/>
            <a:endCxn id="47" idx="0"/>
          </p:cNvCxnSpPr>
          <p:nvPr/>
        </p:nvCxnSpPr>
        <p:spPr>
          <a:xfrm flipH="1">
            <a:off x="9203156" y="3448446"/>
            <a:ext cx="111084" cy="65354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Isosceles Triangle 48"/>
          <p:cNvSpPr/>
          <p:nvPr/>
        </p:nvSpPr>
        <p:spPr bwMode="auto">
          <a:xfrm>
            <a:off x="9644555" y="4109567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</a:t>
            </a:r>
          </a:p>
        </p:txBody>
      </p:sp>
      <p:cxnSp>
        <p:nvCxnSpPr>
          <p:cNvPr id="50" name="Straight Arrow Connector 49"/>
          <p:cNvCxnSpPr>
            <a:stCxn id="41" idx="5"/>
            <a:endCxn id="49" idx="0"/>
          </p:cNvCxnSpPr>
          <p:nvPr/>
        </p:nvCxnSpPr>
        <p:spPr>
          <a:xfrm>
            <a:off x="9669984" y="3448446"/>
            <a:ext cx="263527" cy="66112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>
            <a:stCxn id="39" idx="3"/>
            <a:endCxn id="40" idx="0"/>
          </p:cNvCxnSpPr>
          <p:nvPr/>
        </p:nvCxnSpPr>
        <p:spPr>
          <a:xfrm flipH="1">
            <a:off x="8062085" y="2703768"/>
            <a:ext cx="432120" cy="360887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3057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/>
          <p:cNvSpPr/>
          <p:nvPr/>
        </p:nvSpPr>
        <p:spPr bwMode="auto">
          <a:xfrm rot="2951352">
            <a:off x="2268497" y="4331360"/>
            <a:ext cx="1446654" cy="878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6877198" y="4207552"/>
            <a:ext cx="4302795" cy="1392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55" y="167528"/>
            <a:ext cx="11757803" cy="769937"/>
          </a:xfrm>
        </p:spPr>
        <p:txBody>
          <a:bodyPr/>
          <a:lstStyle/>
          <a:p>
            <a:r>
              <a:rPr lang="en-US" altLang="en-US" sz="3600" dirty="0" smtClean="0"/>
              <a:t>An example 2-3-4 Tree &amp; the corresponding RB Tree</a:t>
            </a:r>
            <a:endParaRPr lang="en-US" alt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3150923" y="2001788"/>
            <a:ext cx="10080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</a:rPr>
              <a:t>3, 6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62570" y="3009785"/>
            <a:ext cx="59980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1, 2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64826" y="3009785"/>
            <a:ext cx="59980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4, 5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67082" y="3009785"/>
            <a:ext cx="59980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7, 8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578256" y="3009785"/>
            <a:ext cx="857048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10, 11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378710" y="1163838"/>
            <a:ext cx="10080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</a:rPr>
              <a:t>9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961" y="3006965"/>
            <a:ext cx="857048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13, 14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142485" y="2001788"/>
            <a:ext cx="150118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</a:rPr>
              <a:t>12, 15, 18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9666" y="3006965"/>
            <a:ext cx="857048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16, 17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985371" y="3006965"/>
            <a:ext cx="857048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19, 20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093897" y="1473475"/>
            <a:ext cx="1478543" cy="57155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Straight Arrow Connector 81"/>
          <p:cNvCxnSpPr>
            <a:endCxn id="40" idx="0"/>
          </p:cNvCxnSpPr>
          <p:nvPr/>
        </p:nvCxnSpPr>
        <p:spPr>
          <a:xfrm flipH="1">
            <a:off x="2762473" y="2482011"/>
            <a:ext cx="518931" cy="5277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Straight Arrow Connector 82"/>
          <p:cNvCxnSpPr>
            <a:endCxn id="63" idx="0"/>
          </p:cNvCxnSpPr>
          <p:nvPr/>
        </p:nvCxnSpPr>
        <p:spPr>
          <a:xfrm flipH="1">
            <a:off x="3564729" y="2434228"/>
            <a:ext cx="73702" cy="57555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>
            <a:off x="4042105" y="2356997"/>
            <a:ext cx="294292" cy="65278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Straight Arrow Connector 87"/>
          <p:cNvCxnSpPr>
            <a:endCxn id="67" idx="0"/>
          </p:cNvCxnSpPr>
          <p:nvPr/>
        </p:nvCxnSpPr>
        <p:spPr>
          <a:xfrm flipH="1">
            <a:off x="6006780" y="2356997"/>
            <a:ext cx="1313179" cy="6527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Straight Arrow Connector 88"/>
          <p:cNvCxnSpPr>
            <a:endCxn id="71" idx="0"/>
          </p:cNvCxnSpPr>
          <p:nvPr/>
        </p:nvCxnSpPr>
        <p:spPr>
          <a:xfrm flipH="1">
            <a:off x="7142485" y="2335452"/>
            <a:ext cx="557405" cy="67151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Straight Arrow Connector 90"/>
          <p:cNvCxnSpPr>
            <a:endCxn id="74" idx="0"/>
          </p:cNvCxnSpPr>
          <p:nvPr/>
        </p:nvCxnSpPr>
        <p:spPr>
          <a:xfrm>
            <a:off x="8042897" y="2356997"/>
            <a:ext cx="235293" cy="64996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Straight Arrow Connector 91"/>
          <p:cNvCxnSpPr>
            <a:endCxn id="76" idx="0"/>
          </p:cNvCxnSpPr>
          <p:nvPr/>
        </p:nvCxnSpPr>
        <p:spPr>
          <a:xfrm>
            <a:off x="8483261" y="2298968"/>
            <a:ext cx="930634" cy="7079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4" name="Straight Arrow Connector 93"/>
          <p:cNvCxnSpPr>
            <a:endCxn id="73" idx="0"/>
          </p:cNvCxnSpPr>
          <p:nvPr/>
        </p:nvCxnSpPr>
        <p:spPr>
          <a:xfrm>
            <a:off x="6160695" y="1445972"/>
            <a:ext cx="1732381" cy="55581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Oval 94"/>
          <p:cNvSpPr/>
          <p:nvPr/>
        </p:nvSpPr>
        <p:spPr bwMode="auto">
          <a:xfrm>
            <a:off x="2462570" y="4317747"/>
            <a:ext cx="530759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00" name="Oval 99"/>
          <p:cNvSpPr/>
          <p:nvPr/>
        </p:nvSpPr>
        <p:spPr bwMode="auto">
          <a:xfrm>
            <a:off x="2925797" y="4870992"/>
            <a:ext cx="527497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6</a:t>
            </a:r>
          </a:p>
        </p:txBody>
      </p:sp>
      <p:cxnSp>
        <p:nvCxnSpPr>
          <p:cNvPr id="102" name="Straight Arrow Connector 101"/>
          <p:cNvCxnSpPr>
            <a:stCxn id="95" idx="5"/>
          </p:cNvCxnSpPr>
          <p:nvPr/>
        </p:nvCxnSpPr>
        <p:spPr>
          <a:xfrm>
            <a:off x="2915601" y="4707949"/>
            <a:ext cx="145260" cy="2656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04" name="Oval 103"/>
          <p:cNvSpPr/>
          <p:nvPr/>
        </p:nvSpPr>
        <p:spPr bwMode="auto">
          <a:xfrm>
            <a:off x="1194487" y="5644662"/>
            <a:ext cx="530759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1657714" y="6197907"/>
            <a:ext cx="527497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2</a:t>
            </a:r>
          </a:p>
        </p:txBody>
      </p:sp>
      <p:cxnSp>
        <p:nvCxnSpPr>
          <p:cNvPr id="107" name="Straight Arrow Connector 106"/>
          <p:cNvCxnSpPr>
            <a:stCxn id="104" idx="5"/>
          </p:cNvCxnSpPr>
          <p:nvPr/>
        </p:nvCxnSpPr>
        <p:spPr>
          <a:xfrm>
            <a:off x="1647518" y="6034864"/>
            <a:ext cx="145260" cy="2656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09" name="Oval 108"/>
          <p:cNvSpPr/>
          <p:nvPr/>
        </p:nvSpPr>
        <p:spPr bwMode="auto">
          <a:xfrm>
            <a:off x="2245809" y="5614101"/>
            <a:ext cx="530759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4</a:t>
            </a:r>
          </a:p>
        </p:txBody>
      </p:sp>
      <p:sp>
        <p:nvSpPr>
          <p:cNvPr id="110" name="Oval 109"/>
          <p:cNvSpPr/>
          <p:nvPr/>
        </p:nvSpPr>
        <p:spPr bwMode="auto">
          <a:xfrm>
            <a:off x="2709036" y="6167346"/>
            <a:ext cx="527497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5</a:t>
            </a:r>
          </a:p>
        </p:txBody>
      </p:sp>
      <p:cxnSp>
        <p:nvCxnSpPr>
          <p:cNvPr id="111" name="Straight Arrow Connector 110"/>
          <p:cNvCxnSpPr>
            <a:stCxn id="109" idx="5"/>
          </p:cNvCxnSpPr>
          <p:nvPr/>
        </p:nvCxnSpPr>
        <p:spPr>
          <a:xfrm>
            <a:off x="2698840" y="6004303"/>
            <a:ext cx="145260" cy="2656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4" name="Oval 113"/>
          <p:cNvSpPr/>
          <p:nvPr/>
        </p:nvSpPr>
        <p:spPr bwMode="auto">
          <a:xfrm>
            <a:off x="3333872" y="5577714"/>
            <a:ext cx="530759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7</a:t>
            </a:r>
          </a:p>
        </p:txBody>
      </p:sp>
      <p:sp>
        <p:nvSpPr>
          <p:cNvPr id="115" name="Oval 114"/>
          <p:cNvSpPr/>
          <p:nvPr/>
        </p:nvSpPr>
        <p:spPr bwMode="auto">
          <a:xfrm>
            <a:off x="3797099" y="6130959"/>
            <a:ext cx="527497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8</a:t>
            </a:r>
          </a:p>
        </p:txBody>
      </p:sp>
      <p:cxnSp>
        <p:nvCxnSpPr>
          <p:cNvPr id="116" name="Straight Arrow Connector 115"/>
          <p:cNvCxnSpPr>
            <a:stCxn id="114" idx="5"/>
          </p:cNvCxnSpPr>
          <p:nvPr/>
        </p:nvCxnSpPr>
        <p:spPr>
          <a:xfrm>
            <a:off x="3786903" y="5967916"/>
            <a:ext cx="145260" cy="2656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252638" y="1699866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3-node</a:t>
            </a:r>
            <a:endParaRPr lang="en-US" altLang="en-US" sz="1600" dirty="0"/>
          </a:p>
        </p:txBody>
      </p:sp>
      <p:cxnSp>
        <p:nvCxnSpPr>
          <p:cNvPr id="37" name="Straight Arrow Connector 36"/>
          <p:cNvCxnSpPr>
            <a:endCxn id="104" idx="0"/>
          </p:cNvCxnSpPr>
          <p:nvPr/>
        </p:nvCxnSpPr>
        <p:spPr>
          <a:xfrm flipH="1">
            <a:off x="1459867" y="4707949"/>
            <a:ext cx="1077075" cy="93671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endCxn id="109" idx="0"/>
          </p:cNvCxnSpPr>
          <p:nvPr/>
        </p:nvCxnSpPr>
        <p:spPr>
          <a:xfrm flipH="1">
            <a:off x="2511189" y="5285192"/>
            <a:ext cx="509146" cy="32890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/>
          <p:cNvCxnSpPr>
            <a:endCxn id="114" idx="0"/>
          </p:cNvCxnSpPr>
          <p:nvPr/>
        </p:nvCxnSpPr>
        <p:spPr>
          <a:xfrm>
            <a:off x="3322884" y="5303430"/>
            <a:ext cx="276368" cy="27428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5572440" y="3860597"/>
            <a:ext cx="530759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9</a:t>
            </a:r>
          </a:p>
        </p:txBody>
      </p:sp>
      <p:cxnSp>
        <p:nvCxnSpPr>
          <p:cNvPr id="47" name="Straight Arrow Connector 46"/>
          <p:cNvCxnSpPr>
            <a:stCxn id="46" idx="2"/>
            <a:endCxn id="95" idx="7"/>
          </p:cNvCxnSpPr>
          <p:nvPr/>
        </p:nvCxnSpPr>
        <p:spPr>
          <a:xfrm flipH="1">
            <a:off x="2915601" y="4089172"/>
            <a:ext cx="2656839" cy="29552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8758473" y="4427784"/>
            <a:ext cx="740995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15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7240380" y="4908568"/>
            <a:ext cx="652695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10154000" y="5014448"/>
            <a:ext cx="682113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18</a:t>
            </a:r>
          </a:p>
        </p:txBody>
      </p:sp>
      <p:cxnSp>
        <p:nvCxnSpPr>
          <p:cNvPr id="54" name="Straight Arrow Connector 53"/>
          <p:cNvCxnSpPr>
            <a:stCxn id="46" idx="6"/>
            <a:endCxn id="51" idx="1"/>
          </p:cNvCxnSpPr>
          <p:nvPr/>
        </p:nvCxnSpPr>
        <p:spPr>
          <a:xfrm>
            <a:off x="6103199" y="4089172"/>
            <a:ext cx="2763790" cy="40556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>
            <a:stCxn id="51" idx="3"/>
            <a:endCxn id="52" idx="7"/>
          </p:cNvCxnSpPr>
          <p:nvPr/>
        </p:nvCxnSpPr>
        <p:spPr>
          <a:xfrm flipH="1">
            <a:off x="7797490" y="4817986"/>
            <a:ext cx="1069499" cy="15923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Straight Arrow Connector 59"/>
          <p:cNvCxnSpPr>
            <a:stCxn id="51" idx="5"/>
            <a:endCxn id="53" idx="1"/>
          </p:cNvCxnSpPr>
          <p:nvPr/>
        </p:nvCxnSpPr>
        <p:spPr>
          <a:xfrm>
            <a:off x="9390952" y="4817986"/>
            <a:ext cx="862941" cy="26511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6086095" y="5739341"/>
            <a:ext cx="660321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10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649714" y="6292586"/>
            <a:ext cx="556667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11</a:t>
            </a:r>
          </a:p>
        </p:txBody>
      </p:sp>
      <p:cxnSp>
        <p:nvCxnSpPr>
          <p:cNvPr id="70" name="Straight Arrow Connector 69"/>
          <p:cNvCxnSpPr>
            <a:stCxn id="66" idx="5"/>
          </p:cNvCxnSpPr>
          <p:nvPr/>
        </p:nvCxnSpPr>
        <p:spPr>
          <a:xfrm>
            <a:off x="6649714" y="6129543"/>
            <a:ext cx="164234" cy="2656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7523380" y="5752508"/>
            <a:ext cx="660321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13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8086999" y="6305753"/>
            <a:ext cx="619715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14</a:t>
            </a:r>
          </a:p>
        </p:txBody>
      </p:sp>
      <p:cxnSp>
        <p:nvCxnSpPr>
          <p:cNvPr id="77" name="Straight Arrow Connector 76"/>
          <p:cNvCxnSpPr>
            <a:stCxn id="72" idx="5"/>
          </p:cNvCxnSpPr>
          <p:nvPr/>
        </p:nvCxnSpPr>
        <p:spPr>
          <a:xfrm>
            <a:off x="8086999" y="6142710"/>
            <a:ext cx="164234" cy="2656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79" name="Oval 78"/>
          <p:cNvSpPr/>
          <p:nvPr/>
        </p:nvSpPr>
        <p:spPr bwMode="auto">
          <a:xfrm>
            <a:off x="9257171" y="5722225"/>
            <a:ext cx="660321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16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9820790" y="6275470"/>
            <a:ext cx="703436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17</a:t>
            </a:r>
          </a:p>
        </p:txBody>
      </p:sp>
      <p:cxnSp>
        <p:nvCxnSpPr>
          <p:cNvPr id="81" name="Straight Arrow Connector 80"/>
          <p:cNvCxnSpPr>
            <a:stCxn id="79" idx="5"/>
          </p:cNvCxnSpPr>
          <p:nvPr/>
        </p:nvCxnSpPr>
        <p:spPr>
          <a:xfrm>
            <a:off x="9820790" y="6112427"/>
            <a:ext cx="164234" cy="2656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10894260" y="5672393"/>
            <a:ext cx="660321" cy="4571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19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11326483" y="6305753"/>
            <a:ext cx="688063" cy="4687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20</a:t>
            </a:r>
          </a:p>
        </p:txBody>
      </p:sp>
      <p:cxnSp>
        <p:nvCxnSpPr>
          <p:cNvPr id="87" name="Straight Arrow Connector 86"/>
          <p:cNvCxnSpPr>
            <a:stCxn id="84" idx="5"/>
          </p:cNvCxnSpPr>
          <p:nvPr/>
        </p:nvCxnSpPr>
        <p:spPr>
          <a:xfrm>
            <a:off x="11457879" y="6062595"/>
            <a:ext cx="164234" cy="26565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0" name="Straight Arrow Connector 89"/>
          <p:cNvCxnSpPr>
            <a:stCxn id="52" idx="3"/>
            <a:endCxn id="66" idx="7"/>
          </p:cNvCxnSpPr>
          <p:nvPr/>
        </p:nvCxnSpPr>
        <p:spPr>
          <a:xfrm flipH="1">
            <a:off x="6649714" y="5308678"/>
            <a:ext cx="686251" cy="49761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Straight Arrow Connector 92"/>
          <p:cNvCxnSpPr>
            <a:stCxn id="52" idx="4"/>
            <a:endCxn id="72" idx="0"/>
          </p:cNvCxnSpPr>
          <p:nvPr/>
        </p:nvCxnSpPr>
        <p:spPr>
          <a:xfrm>
            <a:off x="7566728" y="5377326"/>
            <a:ext cx="286813" cy="37518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95"/>
          <p:cNvCxnSpPr>
            <a:stCxn id="53" idx="3"/>
            <a:endCxn id="79" idx="7"/>
          </p:cNvCxnSpPr>
          <p:nvPr/>
        </p:nvCxnSpPr>
        <p:spPr>
          <a:xfrm flipH="1">
            <a:off x="9820790" y="5414558"/>
            <a:ext cx="433103" cy="37461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96"/>
          <p:cNvCxnSpPr>
            <a:stCxn id="53" idx="5"/>
            <a:endCxn id="84" idx="1"/>
          </p:cNvCxnSpPr>
          <p:nvPr/>
        </p:nvCxnSpPr>
        <p:spPr>
          <a:xfrm>
            <a:off x="10736220" y="5414558"/>
            <a:ext cx="254742" cy="32478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7847423" y="1693191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4-node</a:t>
            </a:r>
            <a:endParaRPr lang="en-US" altLang="en-US" sz="1600" dirty="0"/>
          </a:p>
        </p:txBody>
      </p: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5526078" y="862859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</a:t>
            </a:r>
            <a:r>
              <a:rPr lang="en-US" altLang="en-US" sz="1600" dirty="0" smtClean="0"/>
              <a:t>-node</a:t>
            </a:r>
            <a:endParaRPr lang="en-US" altLang="en-US" sz="1600" dirty="0"/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1728771" y="4089172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chemeClr val="accent6"/>
                </a:solidFill>
              </a:rPr>
              <a:t>3-node</a:t>
            </a: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10149065" y="4228634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chemeClr val="accent6"/>
                </a:solidFill>
              </a:rPr>
              <a:t>4-node</a:t>
            </a:r>
            <a:endParaRPr lang="en-US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29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05774" y="141288"/>
            <a:ext cx="10317192" cy="698500"/>
          </a:xfrm>
        </p:spPr>
        <p:txBody>
          <a:bodyPr/>
          <a:lstStyle/>
          <a:p>
            <a:r>
              <a:rPr lang="en-US" altLang="en-US" dirty="0" smtClean="0"/>
              <a:t>AA Tree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6" y="914401"/>
            <a:ext cx="11524890" cy="567618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Implementing </a:t>
            </a:r>
            <a:r>
              <a:rPr lang="en-US" altLang="en-US" dirty="0" smtClean="0">
                <a:solidFill>
                  <a:srgbClr val="C00000"/>
                </a:solidFill>
              </a:rPr>
              <a:t>general RB trees </a:t>
            </a:r>
            <a:r>
              <a:rPr lang="en-US" altLang="en-US" dirty="0" smtClean="0">
                <a:solidFill>
                  <a:srgbClr val="000000"/>
                </a:solidFill>
              </a:rPr>
              <a:t>is quite </a:t>
            </a:r>
            <a:r>
              <a:rPr lang="en-US" altLang="en-US" dirty="0" smtClean="0">
                <a:solidFill>
                  <a:srgbClr val="000000"/>
                </a:solidFill>
              </a:rPr>
              <a:t>messy </a:t>
            </a:r>
            <a:r>
              <a:rPr lang="en-US" altLang="en-US" dirty="0" smtClean="0">
                <a:solidFill>
                  <a:srgbClr val="000000"/>
                </a:solidFill>
              </a:rPr>
              <a:t>due to many special cases that arise</a:t>
            </a: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That’s why people usually implement a variant named </a:t>
            </a:r>
            <a:r>
              <a:rPr lang="en-US" altLang="en-US" dirty="0" smtClean="0">
                <a:solidFill>
                  <a:srgbClr val="C00000"/>
                </a:solidFill>
              </a:rPr>
              <a:t>AA-Tree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Named after </a:t>
            </a:r>
            <a:r>
              <a:rPr lang="en-US" altLang="en-US" dirty="0">
                <a:solidFill>
                  <a:srgbClr val="000000"/>
                </a:solidFill>
              </a:rPr>
              <a:t>its inventor </a:t>
            </a:r>
            <a:r>
              <a:rPr lang="en-US" altLang="en-US" dirty="0">
                <a:solidFill>
                  <a:schemeClr val="accent6"/>
                </a:solidFill>
              </a:rPr>
              <a:t>Arne </a:t>
            </a:r>
            <a:r>
              <a:rPr lang="en-US" altLang="en-US" dirty="0" smtClean="0">
                <a:solidFill>
                  <a:schemeClr val="accent6"/>
                </a:solidFill>
              </a:rPr>
              <a:t>Anderson </a:t>
            </a:r>
            <a:r>
              <a:rPr lang="en-US" altLang="en-US" dirty="0" smtClean="0">
                <a:solidFill>
                  <a:srgbClr val="000000"/>
                </a:solidFill>
              </a:rPr>
              <a:t>(1993)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AA tree is a </a:t>
            </a:r>
            <a:r>
              <a:rPr lang="en-US" altLang="en-US" dirty="0" smtClean="0">
                <a:solidFill>
                  <a:srgbClr val="FF0000"/>
                </a:solidFill>
              </a:rPr>
              <a:t>RLRB</a:t>
            </a:r>
            <a:r>
              <a:rPr lang="en-US" altLang="en-US" dirty="0" smtClean="0">
                <a:solidFill>
                  <a:srgbClr val="000000"/>
                </a:solidFill>
              </a:rPr>
              <a:t> implementation</a:t>
            </a:r>
          </a:p>
          <a:p>
            <a:pPr marL="933450" lvl="1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AA tree enforces RLRB by the following condition</a:t>
            </a:r>
          </a:p>
          <a:p>
            <a:pPr marL="400050" lvl="1" indent="0">
              <a:buNone/>
            </a:pPr>
            <a:r>
              <a:rPr lang="en-US" dirty="0"/>
              <a:t>(6) </a:t>
            </a:r>
            <a:r>
              <a:rPr lang="en-US" dirty="0">
                <a:solidFill>
                  <a:schemeClr val="accent6"/>
                </a:solidFill>
              </a:rPr>
              <a:t>Each red node </a:t>
            </a:r>
            <a:r>
              <a:rPr lang="en-US" dirty="0"/>
              <a:t>can arise only </a:t>
            </a:r>
            <a:r>
              <a:rPr lang="en-US" dirty="0">
                <a:solidFill>
                  <a:srgbClr val="FF0000"/>
                </a:solidFill>
              </a:rPr>
              <a:t>as the right child of a black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</a:p>
          <a:p>
            <a:pPr marL="40005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This condition is enforced through </a:t>
            </a:r>
            <a:r>
              <a:rPr lang="en-US" altLang="en-US" dirty="0" smtClean="0">
                <a:solidFill>
                  <a:schemeClr val="accent6"/>
                </a:solidFill>
              </a:rPr>
              <a:t>restructuring rotations</a:t>
            </a:r>
          </a:p>
        </p:txBody>
      </p:sp>
    </p:spTree>
    <p:extLst>
      <p:ext uri="{BB962C8B-B14F-4D97-AF65-F5344CB8AC3E}">
        <p14:creationId xmlns:p14="http://schemas.microsoft.com/office/powerpoint/2010/main" val="4146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05774" y="141288"/>
            <a:ext cx="10317192" cy="698500"/>
          </a:xfrm>
        </p:spPr>
        <p:txBody>
          <a:bodyPr/>
          <a:lstStyle/>
          <a:p>
            <a:r>
              <a:rPr lang="en-US" altLang="en-US" dirty="0" smtClean="0"/>
              <a:t>AA Tree structuring: </a:t>
            </a:r>
            <a:r>
              <a:rPr lang="en-US" altLang="en-US" dirty="0" smtClean="0">
                <a:solidFill>
                  <a:srgbClr val="C00000"/>
                </a:solidFill>
              </a:rPr>
              <a:t>skew</a:t>
            </a:r>
            <a:r>
              <a:rPr lang="en-US" altLang="en-US" dirty="0" smtClean="0"/>
              <a:t>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38" y="1068326"/>
            <a:ext cx="7018577" cy="3653678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0936" y="4951561"/>
            <a:ext cx="11524890" cy="163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>
                <a:solidFill>
                  <a:srgbClr val="000000"/>
                </a:solidFill>
              </a:rPr>
              <a:t>If p is black and has a </a:t>
            </a:r>
            <a:r>
              <a:rPr lang="en-US" altLang="en-US" kern="0" dirty="0">
                <a:solidFill>
                  <a:srgbClr val="FF0000"/>
                </a:solidFill>
              </a:rPr>
              <a:t>red</a:t>
            </a:r>
            <a:r>
              <a:rPr lang="en-US" altLang="en-US" kern="0" dirty="0">
                <a:solidFill>
                  <a:srgbClr val="000000"/>
                </a:solidFill>
              </a:rPr>
              <a:t> left child, rotate so that the red child is now on </a:t>
            </a:r>
            <a:r>
              <a:rPr lang="en-US" altLang="en-US" kern="0" dirty="0" smtClean="0">
                <a:solidFill>
                  <a:srgbClr val="000000"/>
                </a:solidFill>
              </a:rPr>
              <a:t>the right</a:t>
            </a:r>
          </a:p>
        </p:txBody>
      </p:sp>
    </p:spTree>
    <p:extLst>
      <p:ext uri="{BB962C8B-B14F-4D97-AF65-F5344CB8AC3E}">
        <p14:creationId xmlns:p14="http://schemas.microsoft.com/office/powerpoint/2010/main" val="1888367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36539"/>
            <a:ext cx="11283350" cy="769937"/>
          </a:xfrm>
        </p:spPr>
        <p:txBody>
          <a:bodyPr/>
          <a:lstStyle/>
          <a:p>
            <a:r>
              <a:rPr lang="en-US" altLang="en-US" sz="3600" dirty="0" smtClean="0"/>
              <a:t>Red-Black Trees: Motivation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1006477"/>
            <a:ext cx="11481758" cy="5270500"/>
          </a:xfrm>
        </p:spPr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</a:rPr>
              <a:t>2-3 Trees are </a:t>
            </a:r>
            <a:r>
              <a:rPr lang="en-US" altLang="en-US" dirty="0" smtClean="0">
                <a:solidFill>
                  <a:schemeClr val="accent6"/>
                </a:solidFill>
              </a:rPr>
              <a:t>great</a:t>
            </a:r>
          </a:p>
          <a:p>
            <a:pPr lvl="1"/>
            <a:r>
              <a:rPr lang="en-US" altLang="en-US" dirty="0" smtClean="0"/>
              <a:t>They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rgbClr val="FF0000"/>
                </a:solidFill>
              </a:rPr>
              <a:t>perfectly-balanced</a:t>
            </a:r>
            <a:r>
              <a:rPr lang="en-US" altLang="en-US" dirty="0"/>
              <a:t>, and give guaranteed </a:t>
            </a:r>
            <a:r>
              <a:rPr lang="en-US" altLang="en-US" dirty="0">
                <a:solidFill>
                  <a:srgbClr val="FF0000"/>
                </a:solidFill>
              </a:rPr>
              <a:t>O(</a:t>
            </a:r>
            <a:r>
              <a:rPr lang="en-US" altLang="en-US" dirty="0" err="1">
                <a:solidFill>
                  <a:srgbClr val="FF0000"/>
                </a:solidFill>
              </a:rPr>
              <a:t>logN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dirty="0"/>
              <a:t>insertion/deletion/search performance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BUT</a:t>
            </a:r>
            <a:r>
              <a:rPr lang="en-US" altLang="en-US" dirty="0">
                <a:solidFill>
                  <a:srgbClr val="FF0000"/>
                </a:solidFill>
              </a:rPr>
              <a:t>: They are hard to </a:t>
            </a:r>
            <a:r>
              <a:rPr lang="en-US" altLang="en-US" dirty="0" smtClean="0">
                <a:solidFill>
                  <a:srgbClr val="FF0000"/>
                </a:solidFill>
              </a:rPr>
              <a:t>implement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There are some </a:t>
            </a:r>
            <a:r>
              <a:rPr lang="en-US" altLang="en-US" dirty="0">
                <a:solidFill>
                  <a:schemeClr val="accent6"/>
                </a:solidFill>
              </a:rPr>
              <a:t>2-nodes </a:t>
            </a:r>
            <a:r>
              <a:rPr lang="en-US" altLang="en-US" dirty="0"/>
              <a:t>and some </a:t>
            </a:r>
            <a:r>
              <a:rPr lang="en-US" altLang="en-US" dirty="0">
                <a:solidFill>
                  <a:schemeClr val="accent6"/>
                </a:solidFill>
              </a:rPr>
              <a:t>3-nodes</a:t>
            </a:r>
          </a:p>
          <a:p>
            <a:pPr lvl="1"/>
            <a:r>
              <a:rPr lang="en-US" altLang="en-US" dirty="0"/>
              <a:t>You also have to distinguish between the </a:t>
            </a:r>
            <a:r>
              <a:rPr lang="en-US" altLang="en-US" dirty="0">
                <a:solidFill>
                  <a:srgbClr val="00B050"/>
                </a:solidFill>
              </a:rPr>
              <a:t>internal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B050"/>
                </a:solidFill>
              </a:rPr>
              <a:t>leaf nodes</a:t>
            </a:r>
            <a:r>
              <a:rPr lang="en-US" altLang="en-US" dirty="0"/>
              <a:t>, which makes life difficult!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265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05774" y="141288"/>
            <a:ext cx="10317192" cy="698500"/>
          </a:xfrm>
        </p:spPr>
        <p:txBody>
          <a:bodyPr/>
          <a:lstStyle/>
          <a:p>
            <a:r>
              <a:rPr lang="en-US" altLang="en-US" dirty="0" smtClean="0"/>
              <a:t>AA Tree structuring: </a:t>
            </a:r>
            <a:r>
              <a:rPr lang="en-US" altLang="en-US" dirty="0" smtClean="0">
                <a:solidFill>
                  <a:srgbClr val="C00000"/>
                </a:solidFill>
              </a:rPr>
              <a:t>split </a:t>
            </a:r>
            <a:r>
              <a:rPr lang="en-US" altLang="en-US" dirty="0" smtClean="0"/>
              <a:t>operation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0936" y="4641011"/>
            <a:ext cx="11524890" cy="194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If p is black and has a chain of two consecutive red nodes to its </a:t>
            </a:r>
            <a:r>
              <a:rPr lang="en-US" dirty="0" smtClean="0"/>
              <a:t>right, </a:t>
            </a:r>
            <a:r>
              <a:rPr lang="en-US" dirty="0"/>
              <a:t>split this triple by performing a left rotation at </a:t>
            </a:r>
            <a:r>
              <a:rPr lang="en-US" dirty="0" smtClean="0"/>
              <a:t>p and </a:t>
            </a:r>
            <a:r>
              <a:rPr lang="en-US" dirty="0"/>
              <a:t>promoting p’s right child, call it q, to the next higher level</a:t>
            </a:r>
            <a:endParaRPr lang="en-US" altLang="en-US" kern="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67" y="1007045"/>
            <a:ext cx="7394133" cy="32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68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58901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AVL Tree vs RB Tree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1" y="928838"/>
            <a:ext cx="11455879" cy="5704875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AVL trees </a:t>
            </a:r>
            <a:r>
              <a:rPr lang="en-US" dirty="0"/>
              <a:t>provide </a:t>
            </a:r>
            <a:r>
              <a:rPr lang="en-US" dirty="0">
                <a:solidFill>
                  <a:schemeClr val="accent6"/>
                </a:solidFill>
              </a:rPr>
              <a:t>faster lookups </a:t>
            </a:r>
            <a:r>
              <a:rPr lang="en-US" dirty="0"/>
              <a:t>than </a:t>
            </a:r>
            <a:r>
              <a:rPr lang="en-US" dirty="0" smtClean="0">
                <a:solidFill>
                  <a:srgbClr val="C00000"/>
                </a:solidFill>
              </a:rPr>
              <a:t>RB Trees </a:t>
            </a:r>
            <a:r>
              <a:rPr lang="en-US" dirty="0"/>
              <a:t>because they are more strictly </a:t>
            </a:r>
            <a:r>
              <a:rPr lang="en-US" dirty="0" smtClean="0"/>
              <a:t>balanced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RB Trees </a:t>
            </a:r>
            <a:r>
              <a:rPr lang="en-US" dirty="0"/>
              <a:t>provide </a:t>
            </a:r>
            <a:r>
              <a:rPr lang="en-US" dirty="0">
                <a:solidFill>
                  <a:schemeClr val="accent6"/>
                </a:solidFill>
              </a:rPr>
              <a:t>faster insertion </a:t>
            </a:r>
            <a:r>
              <a:rPr lang="en-US" dirty="0"/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deletion </a:t>
            </a:r>
            <a:r>
              <a:rPr lang="en-US" dirty="0" smtClean="0"/>
              <a:t>than </a:t>
            </a:r>
            <a:r>
              <a:rPr lang="en-US" dirty="0"/>
              <a:t>AVL trees as fewer rotations are </a:t>
            </a:r>
            <a:r>
              <a:rPr lang="en-US" dirty="0" smtClean="0"/>
              <a:t>needed due </a:t>
            </a:r>
            <a:r>
              <a:rPr lang="en-US" dirty="0"/>
              <a:t>to relatively relaxed balancing</a:t>
            </a:r>
          </a:p>
          <a:p>
            <a:endParaRPr lang="en-US" dirty="0"/>
          </a:p>
          <a:p>
            <a:r>
              <a:rPr lang="en-US" dirty="0"/>
              <a:t>Due to their better overall performance, </a:t>
            </a:r>
            <a:r>
              <a:rPr lang="en-US" dirty="0">
                <a:solidFill>
                  <a:srgbClr val="C00000"/>
                </a:solidFill>
              </a:rPr>
              <a:t>RB Trees </a:t>
            </a:r>
            <a:r>
              <a:rPr lang="en-US"/>
              <a:t>are </a:t>
            </a:r>
            <a:r>
              <a:rPr lang="en-US" smtClean="0"/>
              <a:t>usually preferred </a:t>
            </a:r>
            <a:r>
              <a:rPr lang="en-US" dirty="0"/>
              <a:t>in practice compared to AVL trees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C++ </a:t>
            </a:r>
            <a:r>
              <a:rPr lang="en-US" dirty="0">
                <a:solidFill>
                  <a:schemeClr val="accent6"/>
                </a:solidFill>
              </a:rPr>
              <a:t>set, multiset, map, </a:t>
            </a:r>
            <a:r>
              <a:rPr lang="en-US" dirty="0" err="1">
                <a:solidFill>
                  <a:schemeClr val="accent6"/>
                </a:solidFill>
              </a:rPr>
              <a:t>multimap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TreeSet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6"/>
                </a:solidFill>
              </a:rPr>
              <a:t>TreeMap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C# </a:t>
            </a:r>
            <a:r>
              <a:rPr lang="en-US" dirty="0">
                <a:solidFill>
                  <a:schemeClr val="accent6"/>
                </a:solidFill>
              </a:rPr>
              <a:t>Dictionary</a:t>
            </a:r>
            <a:r>
              <a:rPr lang="en-US" dirty="0"/>
              <a:t> use </a:t>
            </a:r>
            <a:r>
              <a:rPr lang="en-US" dirty="0" smtClean="0">
                <a:solidFill>
                  <a:srgbClr val="C00000"/>
                </a:solidFill>
              </a:rPr>
              <a:t>RB </a:t>
            </a:r>
            <a:r>
              <a:rPr lang="en-US" dirty="0">
                <a:solidFill>
                  <a:srgbClr val="C00000"/>
                </a:solidFill>
              </a:rPr>
              <a:t>Trees </a:t>
            </a:r>
            <a:r>
              <a:rPr lang="en-US" dirty="0"/>
              <a:t>as the underlying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59182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58901"/>
            <a:ext cx="11455879" cy="769937"/>
          </a:xfrm>
        </p:spPr>
        <p:txBody>
          <a:bodyPr/>
          <a:lstStyle/>
          <a:p>
            <a:r>
              <a:rPr lang="en-US" altLang="en-US" sz="3600" dirty="0"/>
              <a:t>Red-Black Trees: Motivation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925" y="928838"/>
            <a:ext cx="11559395" cy="5704875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Question</a:t>
            </a:r>
            <a:r>
              <a:rPr lang="en-US" altLang="en-US" dirty="0" smtClean="0"/>
              <a:t>: Can </a:t>
            </a:r>
            <a:r>
              <a:rPr lang="en-US" altLang="en-US" dirty="0"/>
              <a:t>we get all the good sides of 2-3 trees, and avoid its </a:t>
            </a:r>
            <a:r>
              <a:rPr lang="en-US" altLang="en-US" dirty="0" smtClean="0"/>
              <a:t>peculiarities?</a:t>
            </a:r>
          </a:p>
          <a:p>
            <a:pPr lvl="1"/>
            <a:r>
              <a:rPr lang="en-US" altLang="en-US" dirty="0" smtClean="0"/>
              <a:t>That </a:t>
            </a:r>
            <a:r>
              <a:rPr lang="en-US" altLang="en-US" dirty="0"/>
              <a:t>is, </a:t>
            </a:r>
            <a:r>
              <a:rPr lang="en-US" altLang="en-US" dirty="0">
                <a:solidFill>
                  <a:srgbClr val="FF0000"/>
                </a:solidFill>
              </a:rPr>
              <a:t>can we implement a 2-3 tree </a:t>
            </a:r>
            <a:r>
              <a:rPr lang="en-US" altLang="en-US" dirty="0"/>
              <a:t>as 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accent6"/>
                </a:solidFill>
              </a:rPr>
              <a:t>binary search tree?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C00000"/>
                </a:solidFill>
              </a:rPr>
              <a:t>Red-Black </a:t>
            </a:r>
            <a:r>
              <a:rPr lang="en-US" altLang="en-US" dirty="0">
                <a:solidFill>
                  <a:srgbClr val="C00000"/>
                </a:solidFill>
              </a:rPr>
              <a:t>BST</a:t>
            </a:r>
            <a:r>
              <a:rPr lang="en-US" altLang="en-US" dirty="0"/>
              <a:t> or simply </a:t>
            </a:r>
            <a:r>
              <a:rPr lang="en-US" altLang="en-US" dirty="0">
                <a:solidFill>
                  <a:srgbClr val="C00000"/>
                </a:solidFill>
              </a:rPr>
              <a:t>Red-Black </a:t>
            </a:r>
            <a:r>
              <a:rPr lang="en-US" altLang="en-US" dirty="0" smtClean="0">
                <a:solidFill>
                  <a:srgbClr val="C00000"/>
                </a:solidFill>
              </a:rPr>
              <a:t>Tree </a:t>
            </a:r>
            <a:r>
              <a:rPr lang="en-US" altLang="en-US" dirty="0">
                <a:solidFill>
                  <a:srgbClr val="C00000"/>
                </a:solidFill>
              </a:rPr>
              <a:t>(RB </a:t>
            </a:r>
            <a:r>
              <a:rPr lang="en-US" altLang="en-US" dirty="0" smtClean="0">
                <a:solidFill>
                  <a:srgbClr val="C00000"/>
                </a:solidFill>
              </a:rPr>
              <a:t>Tree)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The RB-Tree we will look at here is </a:t>
            </a:r>
            <a:r>
              <a:rPr lang="en-US" altLang="en-US" dirty="0" smtClean="0"/>
              <a:t>a </a:t>
            </a:r>
            <a:r>
              <a:rPr lang="en-US" altLang="en-US" dirty="0"/>
              <a:t>variant of </a:t>
            </a:r>
            <a:r>
              <a:rPr lang="en-US" altLang="en-US" dirty="0" smtClean="0">
                <a:solidFill>
                  <a:srgbClr val="00B050"/>
                </a:solidFill>
              </a:rPr>
              <a:t>general RB Trees </a:t>
            </a:r>
            <a:r>
              <a:rPr lang="en-US" altLang="en-US" dirty="0" smtClean="0"/>
              <a:t>called </a:t>
            </a:r>
            <a:r>
              <a:rPr lang="en-US" altLang="en-US" dirty="0"/>
              <a:t>the </a:t>
            </a:r>
            <a:r>
              <a:rPr lang="en-US" altLang="en-US" dirty="0" smtClean="0">
                <a:solidFill>
                  <a:srgbClr val="C00000"/>
                </a:solidFill>
              </a:rPr>
              <a:t>Right-leaning </a:t>
            </a:r>
            <a:r>
              <a:rPr lang="en-US" altLang="en-US" dirty="0">
                <a:solidFill>
                  <a:srgbClr val="C00000"/>
                </a:solidFill>
              </a:rPr>
              <a:t>RB </a:t>
            </a:r>
            <a:r>
              <a:rPr lang="en-US" altLang="en-US" dirty="0" smtClean="0">
                <a:solidFill>
                  <a:srgbClr val="C00000"/>
                </a:solidFill>
              </a:rPr>
              <a:t>Tree/Left-leaning RB Tree</a:t>
            </a:r>
          </a:p>
          <a:p>
            <a:pPr lvl="1"/>
            <a:r>
              <a:rPr lang="en-US" altLang="en-US" dirty="0" smtClean="0">
                <a:solidFill>
                  <a:schemeClr val="accent6"/>
                </a:solidFill>
              </a:rPr>
              <a:t>Right-leaning/Left-leaning </a:t>
            </a:r>
            <a:r>
              <a:rPr lang="en-US" altLang="en-US" dirty="0">
                <a:solidFill>
                  <a:schemeClr val="accent6"/>
                </a:solidFill>
              </a:rPr>
              <a:t>RB Trees are easier to implement</a:t>
            </a:r>
            <a:r>
              <a:rPr lang="en-US" altLang="en-US" dirty="0"/>
              <a:t>, but possess all the good properties of </a:t>
            </a:r>
            <a:r>
              <a:rPr lang="en-US" altLang="en-US" dirty="0">
                <a:solidFill>
                  <a:srgbClr val="00B050"/>
                </a:solidFill>
              </a:rPr>
              <a:t>general RB </a:t>
            </a:r>
            <a:r>
              <a:rPr lang="en-US" altLang="en-US" dirty="0" smtClean="0">
                <a:solidFill>
                  <a:srgbClr val="00B050"/>
                </a:solidFill>
              </a:rPr>
              <a:t>Trees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293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67528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Represent this 2-3 Tree as a Binary Search Tree</a:t>
            </a:r>
            <a:endParaRPr lang="en-US" alt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5220714" y="1560293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4, 11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10831" y="2703393"/>
            <a:ext cx="619367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22482" y="2657644"/>
            <a:ext cx="56089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50543" y="2589957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15, 20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47584" y="3792803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20515" y="3792803"/>
            <a:ext cx="49205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748756" y="3792803"/>
            <a:ext cx="78500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5, 7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5509" y="3792803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87367" y="3792803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52717" y="3792803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38762" y="3792803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266144" y="2063213"/>
            <a:ext cx="986163" cy="640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endCxn id="32" idx="0"/>
          </p:cNvCxnSpPr>
          <p:nvPr/>
        </p:nvCxnSpPr>
        <p:spPr>
          <a:xfrm>
            <a:off x="5675781" y="2044464"/>
            <a:ext cx="27147" cy="613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endCxn id="37" idx="0"/>
          </p:cNvCxnSpPr>
          <p:nvPr/>
        </p:nvCxnSpPr>
        <p:spPr>
          <a:xfrm>
            <a:off x="6185138" y="2041927"/>
            <a:ext cx="1247618" cy="54803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3506551" y="3206313"/>
            <a:ext cx="303782" cy="58649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/>
          <p:cNvCxnSpPr>
            <a:endCxn id="39" idx="0"/>
          </p:cNvCxnSpPr>
          <p:nvPr/>
        </p:nvCxnSpPr>
        <p:spPr>
          <a:xfrm>
            <a:off x="4203355" y="3214254"/>
            <a:ext cx="63188" cy="57854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/>
          <p:cNvCxnSpPr>
            <a:endCxn id="40" idx="0"/>
          </p:cNvCxnSpPr>
          <p:nvPr/>
        </p:nvCxnSpPr>
        <p:spPr>
          <a:xfrm flipH="1">
            <a:off x="5141258" y="3154503"/>
            <a:ext cx="333092" cy="6383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/>
          <p:cNvCxnSpPr>
            <a:endCxn id="41" idx="0"/>
          </p:cNvCxnSpPr>
          <p:nvPr/>
        </p:nvCxnSpPr>
        <p:spPr>
          <a:xfrm>
            <a:off x="5957935" y="3154503"/>
            <a:ext cx="136541" cy="6383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Straight Arrow Connector 51"/>
          <p:cNvCxnSpPr>
            <a:endCxn id="42" idx="0"/>
          </p:cNvCxnSpPr>
          <p:nvPr/>
        </p:nvCxnSpPr>
        <p:spPr>
          <a:xfrm flipH="1">
            <a:off x="6846334" y="3092877"/>
            <a:ext cx="204234" cy="69992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/>
          <p:cNvCxnSpPr>
            <a:endCxn id="43" idx="0"/>
          </p:cNvCxnSpPr>
          <p:nvPr/>
        </p:nvCxnSpPr>
        <p:spPr>
          <a:xfrm>
            <a:off x="7441342" y="3094141"/>
            <a:ext cx="170342" cy="69866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>
            <a:endCxn id="44" idx="0"/>
          </p:cNvCxnSpPr>
          <p:nvPr/>
        </p:nvCxnSpPr>
        <p:spPr>
          <a:xfrm>
            <a:off x="7896268" y="3087836"/>
            <a:ext cx="501461" cy="70496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2" name="TextBox 111"/>
          <p:cNvSpPr txBox="1"/>
          <p:nvPr/>
        </p:nvSpPr>
        <p:spPr bwMode="auto">
          <a:xfrm>
            <a:off x="4925363" y="1074546"/>
            <a:ext cx="1527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2-3 Tree</a:t>
            </a:r>
            <a:endParaRPr lang="en-US" sz="2000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405441" y="4712937"/>
            <a:ext cx="11559395" cy="192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2-nodes</a:t>
            </a:r>
            <a:r>
              <a:rPr lang="en-US" altLang="en-US" kern="0" dirty="0" smtClean="0">
                <a:sym typeface="Wingdings" panose="05000000000000000000" pitchFamily="2" charset="2"/>
              </a:rPr>
              <a:t>Nothing to do. Already binary tree nodes</a:t>
            </a:r>
          </a:p>
          <a:p>
            <a:endParaRPr lang="en-US" altLang="en-US" kern="0" dirty="0" smtClean="0"/>
          </a:p>
          <a:p>
            <a:r>
              <a:rPr lang="en-US" kern="0" dirty="0" smtClean="0"/>
              <a:t>How can we represent 3 nodes as binary tree nodes?</a:t>
            </a:r>
            <a:endParaRPr lang="en-US" altLang="en-US" kern="0" dirty="0" smtClean="0"/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3421721" y="2388248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2-node</a:t>
            </a:r>
            <a:endParaRPr lang="en-US" altLang="en-US" sz="1600" dirty="0"/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7356264" y="2290733"/>
            <a:ext cx="841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3-node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7141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67528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Converting a 3-node to a Right-Leaning RB Tree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925" y="937466"/>
            <a:ext cx="11559395" cy="1237456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represent a 3-node as a </a:t>
            </a:r>
            <a:r>
              <a:rPr lang="en-US" dirty="0" smtClean="0"/>
              <a:t>BST </a:t>
            </a:r>
            <a:r>
              <a:rPr lang="en-US" dirty="0"/>
              <a:t>node, we create a two-node </a:t>
            </a:r>
            <a:r>
              <a:rPr lang="en-US" dirty="0" smtClean="0"/>
              <a:t>combination as follows (</a:t>
            </a:r>
            <a:r>
              <a:rPr lang="en-US" dirty="0" smtClean="0">
                <a:solidFill>
                  <a:schemeClr val="accent6"/>
                </a:solidFill>
              </a:rPr>
              <a:t>Right-leaning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RB Tree </a:t>
            </a:r>
            <a:r>
              <a:rPr lang="en-US" dirty="0" smtClean="0"/>
              <a:t>node):</a:t>
            </a:r>
            <a:endParaRPr lang="en-US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77213" y="3417748"/>
            <a:ext cx="1231844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02851" y="3786996"/>
            <a:ext cx="257602" cy="60732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>
            <a:off x="3252158" y="3786996"/>
            <a:ext cx="96081" cy="60732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Isosceles Triangle 7"/>
          <p:cNvSpPr/>
          <p:nvPr/>
        </p:nvSpPr>
        <p:spPr bwMode="auto">
          <a:xfrm>
            <a:off x="2244981" y="4325306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9" name="Isosceles Triangle 8"/>
          <p:cNvSpPr/>
          <p:nvPr/>
        </p:nvSpPr>
        <p:spPr bwMode="auto">
          <a:xfrm>
            <a:off x="3059283" y="4325306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886941" y="2898800"/>
            <a:ext cx="29225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3-node in a 2-3 Tree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2315059" y="5601172"/>
            <a:ext cx="19960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&lt; b &lt; C &lt; d &lt; 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2839480" y="3518294"/>
            <a:ext cx="336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316526" y="3518294"/>
            <a:ext cx="336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4" name="Isosceles Triangle 13"/>
          <p:cNvSpPr/>
          <p:nvPr/>
        </p:nvSpPr>
        <p:spPr bwMode="auto">
          <a:xfrm>
            <a:off x="3821559" y="4325306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3726611" y="3786996"/>
            <a:ext cx="383904" cy="53831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/>
          <p:cNvCxnSpPr>
            <a:stCxn id="2" idx="3"/>
          </p:cNvCxnSpPr>
          <p:nvPr/>
        </p:nvCxnSpPr>
        <p:spPr>
          <a:xfrm flipH="1">
            <a:off x="7694898" y="3607488"/>
            <a:ext cx="108020" cy="79440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/>
          <p:cNvCxnSpPr>
            <a:stCxn id="34" idx="3"/>
          </p:cNvCxnSpPr>
          <p:nvPr/>
        </p:nvCxnSpPr>
        <p:spPr>
          <a:xfrm flipH="1">
            <a:off x="8540285" y="4012683"/>
            <a:ext cx="161693" cy="38920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Isosceles Triangle 18"/>
          <p:cNvSpPr/>
          <p:nvPr/>
        </p:nvSpPr>
        <p:spPr bwMode="auto">
          <a:xfrm>
            <a:off x="7437027" y="4332880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8251329" y="4332880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601475" y="2408058"/>
            <a:ext cx="344677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/>
              <a:t>Corresponding 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6"/>
                </a:solidFill>
              </a:rPr>
              <a:t>Right-leaning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RB Tree </a:t>
            </a:r>
            <a:r>
              <a:rPr lang="en-US" sz="2000" dirty="0" smtClean="0"/>
              <a:t>node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507105" y="5608746"/>
            <a:ext cx="19960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&lt; b &lt; C &lt; d &lt; E</a:t>
            </a:r>
            <a:endParaRPr lang="en-US" sz="2000" dirty="0"/>
          </a:p>
        </p:txBody>
      </p:sp>
      <p:sp>
        <p:nvSpPr>
          <p:cNvPr id="25" name="Isosceles Triangle 24"/>
          <p:cNvSpPr/>
          <p:nvPr/>
        </p:nvSpPr>
        <p:spPr bwMode="auto">
          <a:xfrm>
            <a:off x="9013605" y="4332880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013605" y="4004689"/>
            <a:ext cx="288956" cy="32819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Oval 1"/>
          <p:cNvSpPr/>
          <p:nvPr/>
        </p:nvSpPr>
        <p:spPr bwMode="auto">
          <a:xfrm>
            <a:off x="7725983" y="3203613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825589" y="3238320"/>
            <a:ext cx="336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625043" y="3608808"/>
            <a:ext cx="525346" cy="47316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724649" y="3643515"/>
            <a:ext cx="336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d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>
            <a:off x="8262147" y="3485940"/>
            <a:ext cx="439831" cy="19216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8659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 bwMode="auto">
          <a:xfrm rot="2668530">
            <a:off x="7886199" y="4886837"/>
            <a:ext cx="1665583" cy="781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 rot="1283147">
            <a:off x="9948261" y="3729727"/>
            <a:ext cx="1643207" cy="854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 rot="1862619">
            <a:off x="8493801" y="1877944"/>
            <a:ext cx="1721365" cy="767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67528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Converting a 2-3 Tree to a Right-Leaning RB Tree</a:t>
            </a:r>
            <a:endParaRPr lang="en-US" alt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2451452" y="1741447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4, 11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41569" y="2884547"/>
            <a:ext cx="619367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3220" y="2838798"/>
            <a:ext cx="56089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81281" y="2771111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15, 20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8322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51253" y="3973957"/>
            <a:ext cx="49205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79494" y="3973957"/>
            <a:ext cx="78500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5, 7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66247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18105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83455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69500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496882" y="2244367"/>
            <a:ext cx="986163" cy="640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endCxn id="32" idx="0"/>
          </p:cNvCxnSpPr>
          <p:nvPr/>
        </p:nvCxnSpPr>
        <p:spPr>
          <a:xfrm>
            <a:off x="2906519" y="2225618"/>
            <a:ext cx="27147" cy="613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endCxn id="37" idx="0"/>
          </p:cNvCxnSpPr>
          <p:nvPr/>
        </p:nvCxnSpPr>
        <p:spPr>
          <a:xfrm>
            <a:off x="3415876" y="2223081"/>
            <a:ext cx="1247618" cy="54803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37289" y="3387467"/>
            <a:ext cx="303782" cy="58649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/>
          <p:cNvCxnSpPr>
            <a:endCxn id="39" idx="0"/>
          </p:cNvCxnSpPr>
          <p:nvPr/>
        </p:nvCxnSpPr>
        <p:spPr>
          <a:xfrm>
            <a:off x="1434093" y="3395408"/>
            <a:ext cx="63188" cy="57854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/>
          <p:cNvCxnSpPr>
            <a:endCxn id="40" idx="0"/>
          </p:cNvCxnSpPr>
          <p:nvPr/>
        </p:nvCxnSpPr>
        <p:spPr>
          <a:xfrm flipH="1">
            <a:off x="2371996" y="3335657"/>
            <a:ext cx="333092" cy="6383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/>
          <p:cNvCxnSpPr>
            <a:endCxn id="41" idx="0"/>
          </p:cNvCxnSpPr>
          <p:nvPr/>
        </p:nvCxnSpPr>
        <p:spPr>
          <a:xfrm>
            <a:off x="3188673" y="3335657"/>
            <a:ext cx="136541" cy="6383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Straight Arrow Connector 51"/>
          <p:cNvCxnSpPr>
            <a:endCxn id="42" idx="0"/>
          </p:cNvCxnSpPr>
          <p:nvPr/>
        </p:nvCxnSpPr>
        <p:spPr>
          <a:xfrm flipH="1">
            <a:off x="4077072" y="3274031"/>
            <a:ext cx="204234" cy="69992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/>
          <p:cNvCxnSpPr>
            <a:endCxn id="43" idx="0"/>
          </p:cNvCxnSpPr>
          <p:nvPr/>
        </p:nvCxnSpPr>
        <p:spPr>
          <a:xfrm>
            <a:off x="4672080" y="3275295"/>
            <a:ext cx="170342" cy="69866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>
            <a:endCxn id="44" idx="0"/>
          </p:cNvCxnSpPr>
          <p:nvPr/>
        </p:nvCxnSpPr>
        <p:spPr>
          <a:xfrm>
            <a:off x="5127006" y="3268990"/>
            <a:ext cx="501461" cy="70496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8601123" y="1771198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4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9432252" y="2276397"/>
            <a:ext cx="589880" cy="4940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11</a:t>
            </a:r>
          </a:p>
        </p:txBody>
      </p:sp>
      <p:cxnSp>
        <p:nvCxnSpPr>
          <p:cNvPr id="58" name="Straight Arrow Connector 57"/>
          <p:cNvCxnSpPr>
            <a:stCxn id="56" idx="5"/>
            <a:endCxn id="57" idx="1"/>
          </p:cNvCxnSpPr>
          <p:nvPr/>
        </p:nvCxnSpPr>
        <p:spPr>
          <a:xfrm>
            <a:off x="9049534" y="2175073"/>
            <a:ext cx="469104" cy="17367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6864070" y="3781898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469352" y="4697254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7257371" y="4693111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62" name="Straight Arrow Connector 61"/>
          <p:cNvCxnSpPr>
            <a:stCxn id="59" idx="3"/>
          </p:cNvCxnSpPr>
          <p:nvPr/>
        </p:nvCxnSpPr>
        <p:spPr>
          <a:xfrm flipH="1">
            <a:off x="6766594" y="4185773"/>
            <a:ext cx="174411" cy="56702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Straight Arrow Connector 63"/>
          <p:cNvCxnSpPr>
            <a:endCxn id="61" idx="0"/>
          </p:cNvCxnSpPr>
          <p:nvPr/>
        </p:nvCxnSpPr>
        <p:spPr>
          <a:xfrm>
            <a:off x="7290884" y="4185772"/>
            <a:ext cx="229160" cy="50733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Straight Arrow Connector 65"/>
          <p:cNvCxnSpPr>
            <a:stCxn id="56" idx="3"/>
            <a:endCxn id="59" idx="0"/>
          </p:cNvCxnSpPr>
          <p:nvPr/>
        </p:nvCxnSpPr>
        <p:spPr>
          <a:xfrm flipH="1">
            <a:off x="7126743" y="2175073"/>
            <a:ext cx="1551315" cy="160682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8290615" y="3712603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8152712" y="4708111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8754594" y="5322604"/>
            <a:ext cx="589880" cy="4940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7</a:t>
            </a:r>
          </a:p>
        </p:txBody>
      </p:sp>
      <p:cxnSp>
        <p:nvCxnSpPr>
          <p:cNvPr id="73" name="Straight Arrow Connector 72"/>
          <p:cNvCxnSpPr>
            <a:stCxn id="70" idx="5"/>
            <a:endCxn id="72" idx="1"/>
          </p:cNvCxnSpPr>
          <p:nvPr/>
        </p:nvCxnSpPr>
        <p:spPr>
          <a:xfrm>
            <a:off x="8601123" y="5111986"/>
            <a:ext cx="239857" cy="28296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75" name="Straight Arrow Connector 74"/>
          <p:cNvCxnSpPr>
            <a:endCxn id="70" idx="0"/>
          </p:cNvCxnSpPr>
          <p:nvPr/>
        </p:nvCxnSpPr>
        <p:spPr>
          <a:xfrm flipH="1">
            <a:off x="8415385" y="4149023"/>
            <a:ext cx="106297" cy="5590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8981732" y="4581377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cxnSp>
        <p:nvCxnSpPr>
          <p:cNvPr id="79" name="Straight Arrow Connector 78"/>
          <p:cNvCxnSpPr>
            <a:stCxn id="68" idx="5"/>
            <a:endCxn id="77" idx="0"/>
          </p:cNvCxnSpPr>
          <p:nvPr/>
        </p:nvCxnSpPr>
        <p:spPr>
          <a:xfrm>
            <a:off x="8739026" y="4116478"/>
            <a:ext cx="505379" cy="46489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Straight Arrow Connector 80"/>
          <p:cNvCxnSpPr>
            <a:stCxn id="57" idx="3"/>
            <a:endCxn id="68" idx="0"/>
          </p:cNvCxnSpPr>
          <p:nvPr/>
        </p:nvCxnSpPr>
        <p:spPr>
          <a:xfrm flipH="1">
            <a:off x="8553288" y="2698067"/>
            <a:ext cx="965350" cy="10145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10051645" y="3781898"/>
            <a:ext cx="653459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15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10779356" y="4157206"/>
            <a:ext cx="680746" cy="4940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20</a:t>
            </a:r>
          </a:p>
        </p:txBody>
      </p:sp>
      <p:cxnSp>
        <p:nvCxnSpPr>
          <p:cNvPr id="87" name="Straight Arrow Connector 86"/>
          <p:cNvCxnSpPr>
            <a:stCxn id="57" idx="5"/>
            <a:endCxn id="84" idx="0"/>
          </p:cNvCxnSpPr>
          <p:nvPr/>
        </p:nvCxnSpPr>
        <p:spPr>
          <a:xfrm>
            <a:off x="9935746" y="2698067"/>
            <a:ext cx="442629" cy="108383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9563703" y="4910048"/>
            <a:ext cx="653459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14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0342897" y="4899692"/>
            <a:ext cx="653459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98" name="Oval 97"/>
          <p:cNvSpPr/>
          <p:nvPr/>
        </p:nvSpPr>
        <p:spPr bwMode="auto">
          <a:xfrm>
            <a:off x="11133372" y="4910048"/>
            <a:ext cx="727947" cy="5078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23</a:t>
            </a:r>
          </a:p>
        </p:txBody>
      </p:sp>
      <p:cxnSp>
        <p:nvCxnSpPr>
          <p:cNvPr id="99" name="Straight Arrow Connector 98"/>
          <p:cNvCxnSpPr>
            <a:stCxn id="84" idx="3"/>
            <a:endCxn id="96" idx="0"/>
          </p:cNvCxnSpPr>
          <p:nvPr/>
        </p:nvCxnSpPr>
        <p:spPr>
          <a:xfrm flipH="1">
            <a:off x="9890433" y="4185773"/>
            <a:ext cx="256909" cy="72427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Straight Arrow Connector 100"/>
          <p:cNvCxnSpPr>
            <a:endCxn id="97" idx="0"/>
          </p:cNvCxnSpPr>
          <p:nvPr/>
        </p:nvCxnSpPr>
        <p:spPr>
          <a:xfrm flipH="1">
            <a:off x="10669627" y="4549226"/>
            <a:ext cx="242224" cy="35046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/>
          <p:cNvCxnSpPr>
            <a:endCxn id="98" idx="0"/>
          </p:cNvCxnSpPr>
          <p:nvPr/>
        </p:nvCxnSpPr>
        <p:spPr>
          <a:xfrm>
            <a:off x="11302798" y="4595854"/>
            <a:ext cx="194548" cy="31419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2" name="TextBox 111"/>
          <p:cNvSpPr txBox="1"/>
          <p:nvPr/>
        </p:nvSpPr>
        <p:spPr bwMode="auto">
          <a:xfrm>
            <a:off x="2156101" y="1255700"/>
            <a:ext cx="1527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2-3 Tree</a:t>
            </a:r>
            <a:endParaRPr lang="en-US" sz="2000" dirty="0"/>
          </a:p>
        </p:txBody>
      </p:sp>
      <p:sp>
        <p:nvSpPr>
          <p:cNvPr id="113" name="TextBox 112"/>
          <p:cNvSpPr txBox="1"/>
          <p:nvPr/>
        </p:nvSpPr>
        <p:spPr bwMode="auto">
          <a:xfrm>
            <a:off x="7389032" y="1143254"/>
            <a:ext cx="32480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Corresponding RLRB Tree</a:t>
            </a:r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 bwMode="auto">
          <a:xfrm>
            <a:off x="288920" y="6167754"/>
            <a:ext cx="113431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/>
              <a:t>All nodes are marked BLACK. Only the </a:t>
            </a:r>
            <a:r>
              <a:rPr lang="en-US" sz="2400" dirty="0" smtClean="0">
                <a:solidFill>
                  <a:schemeClr val="accent6"/>
                </a:solidFill>
              </a:rPr>
              <a:t>second</a:t>
            </a:r>
            <a:r>
              <a:rPr lang="en-US" sz="2400" dirty="0" smtClean="0"/>
              <a:t> child of a 3-node is marked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/>
          <p:cNvCxnSpPr>
            <a:stCxn id="84" idx="5"/>
            <a:endCxn id="85" idx="1"/>
          </p:cNvCxnSpPr>
          <p:nvPr/>
        </p:nvCxnSpPr>
        <p:spPr>
          <a:xfrm>
            <a:off x="10609407" y="4185773"/>
            <a:ext cx="269642" cy="4378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63579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ounded Rectangle 158"/>
          <p:cNvSpPr/>
          <p:nvPr/>
        </p:nvSpPr>
        <p:spPr bwMode="auto">
          <a:xfrm rot="2157722">
            <a:off x="8723251" y="3586374"/>
            <a:ext cx="2028390" cy="882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 bwMode="auto">
          <a:xfrm rot="1862619">
            <a:off x="6904465" y="2108984"/>
            <a:ext cx="2103798" cy="80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67528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RLRB Tree: DIY Exercise</a:t>
            </a:r>
            <a:endParaRPr lang="en-US" altLang="en-US" sz="3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D3EE027B-5C6A-44C6-A84C-CA43A4B612C9}"/>
              </a:ext>
            </a:extLst>
          </p:cNvPr>
          <p:cNvSpPr txBox="1"/>
          <p:nvPr/>
        </p:nvSpPr>
        <p:spPr>
          <a:xfrm>
            <a:off x="292760" y="5083214"/>
            <a:ext cx="1149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Insert 87 into this 2-3 tree and show the corresponding RLRB Tree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124972" y="2045177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</a:rPr>
              <a:t>60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80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15089" y="3188277"/>
            <a:ext cx="619367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326740" y="3142528"/>
            <a:ext cx="56089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66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854801" y="3074841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85, 90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1170402" y="2548097"/>
            <a:ext cx="986163" cy="640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Straight Arrow Connector 143"/>
          <p:cNvCxnSpPr>
            <a:endCxn id="141" idx="0"/>
          </p:cNvCxnSpPr>
          <p:nvPr/>
        </p:nvCxnSpPr>
        <p:spPr>
          <a:xfrm>
            <a:off x="2580039" y="2529348"/>
            <a:ext cx="27147" cy="613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Straight Arrow Connector 144"/>
          <p:cNvCxnSpPr>
            <a:endCxn id="142" idx="0"/>
          </p:cNvCxnSpPr>
          <p:nvPr/>
        </p:nvCxnSpPr>
        <p:spPr>
          <a:xfrm>
            <a:off x="3089396" y="2526811"/>
            <a:ext cx="1247618" cy="54803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 bwMode="auto">
          <a:xfrm>
            <a:off x="1829621" y="1559430"/>
            <a:ext cx="1527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2-3 Tree</a:t>
            </a:r>
            <a:endParaRPr lang="en-US" sz="2000" dirty="0"/>
          </a:p>
        </p:txBody>
      </p:sp>
      <p:sp>
        <p:nvSpPr>
          <p:cNvPr id="147" name="Oval 146"/>
          <p:cNvSpPr/>
          <p:nvPr/>
        </p:nvSpPr>
        <p:spPr bwMode="auto">
          <a:xfrm>
            <a:off x="7047782" y="1993912"/>
            <a:ext cx="801978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60</a:t>
            </a:r>
          </a:p>
        </p:txBody>
      </p:sp>
      <p:sp>
        <p:nvSpPr>
          <p:cNvPr id="148" name="Oval 147"/>
          <p:cNvSpPr/>
          <p:nvPr/>
        </p:nvSpPr>
        <p:spPr bwMode="auto">
          <a:xfrm>
            <a:off x="8056493" y="2621360"/>
            <a:ext cx="797049" cy="4851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80</a:t>
            </a:r>
          </a:p>
        </p:txBody>
      </p:sp>
      <p:cxnSp>
        <p:nvCxnSpPr>
          <p:cNvPr id="149" name="Straight Arrow Connector 148"/>
          <p:cNvCxnSpPr>
            <a:stCxn id="147" idx="5"/>
            <a:endCxn id="148" idx="1"/>
          </p:cNvCxnSpPr>
          <p:nvPr/>
        </p:nvCxnSpPr>
        <p:spPr>
          <a:xfrm>
            <a:off x="7732313" y="2397787"/>
            <a:ext cx="440905" cy="294627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0" name="Straight Arrow Connector 149"/>
          <p:cNvCxnSpPr>
            <a:stCxn id="147" idx="3"/>
          </p:cNvCxnSpPr>
          <p:nvPr/>
        </p:nvCxnSpPr>
        <p:spPr>
          <a:xfrm flipH="1">
            <a:off x="6425715" y="2397787"/>
            <a:ext cx="739514" cy="96177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Oval 150"/>
          <p:cNvSpPr/>
          <p:nvPr/>
        </p:nvSpPr>
        <p:spPr bwMode="auto">
          <a:xfrm>
            <a:off x="6054237" y="3330217"/>
            <a:ext cx="726125" cy="43322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55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7165229" y="3391627"/>
            <a:ext cx="726125" cy="43322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66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Arrow Connector 152"/>
          <p:cNvCxnSpPr>
            <a:stCxn id="148" idx="3"/>
            <a:endCxn id="152" idx="7"/>
          </p:cNvCxnSpPr>
          <p:nvPr/>
        </p:nvCxnSpPr>
        <p:spPr>
          <a:xfrm flipH="1">
            <a:off x="7785015" y="3035490"/>
            <a:ext cx="388203" cy="41958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4" name="Straight Arrow Connector 153"/>
          <p:cNvCxnSpPr>
            <a:stCxn id="148" idx="5"/>
          </p:cNvCxnSpPr>
          <p:nvPr/>
        </p:nvCxnSpPr>
        <p:spPr>
          <a:xfrm>
            <a:off x="8736817" y="3035490"/>
            <a:ext cx="388203" cy="41958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5" name="Oval 154"/>
          <p:cNvSpPr/>
          <p:nvPr/>
        </p:nvSpPr>
        <p:spPr bwMode="auto">
          <a:xfrm>
            <a:off x="8868492" y="3418977"/>
            <a:ext cx="801978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85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9709387" y="4098068"/>
            <a:ext cx="797049" cy="4851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90</a:t>
            </a:r>
          </a:p>
        </p:txBody>
      </p:sp>
      <p:cxnSp>
        <p:nvCxnSpPr>
          <p:cNvPr id="157" name="Straight Arrow Connector 156"/>
          <p:cNvCxnSpPr>
            <a:stCxn id="155" idx="5"/>
            <a:endCxn id="156" idx="1"/>
          </p:cNvCxnSpPr>
          <p:nvPr/>
        </p:nvCxnSpPr>
        <p:spPr>
          <a:xfrm>
            <a:off x="9553023" y="3822852"/>
            <a:ext cx="273089" cy="34627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0" name="TextBox 159"/>
          <p:cNvSpPr txBox="1"/>
          <p:nvPr/>
        </p:nvSpPr>
        <p:spPr bwMode="auto">
          <a:xfrm>
            <a:off x="6225757" y="1161038"/>
            <a:ext cx="32480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Corresponding RLRB 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627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67528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Converting a 2-3 Tree to a Left-Leaning RB Tree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925" y="937465"/>
            <a:ext cx="11559395" cy="1023087"/>
          </a:xfrm>
        </p:spPr>
        <p:txBody>
          <a:bodyPr/>
          <a:lstStyle/>
          <a:p>
            <a:r>
              <a:rPr lang="en-US" altLang="en-US" dirty="0" smtClean="0"/>
              <a:t>Notice that it is also possible to encode a 3-node as a </a:t>
            </a:r>
            <a:r>
              <a:rPr lang="en-US" altLang="en-US" dirty="0" smtClean="0">
                <a:solidFill>
                  <a:schemeClr val="accent6"/>
                </a:solidFill>
              </a:rPr>
              <a:t>Left Leaning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C00000"/>
                </a:solidFill>
              </a:rPr>
              <a:t>RB Tree </a:t>
            </a:r>
            <a:r>
              <a:rPr lang="en-US" altLang="en-US" dirty="0" smtClean="0"/>
              <a:t>node as follows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740029" y="3794260"/>
            <a:ext cx="161693" cy="38920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Isosceles Triangle 44"/>
          <p:cNvSpPr/>
          <p:nvPr/>
        </p:nvSpPr>
        <p:spPr bwMode="auto">
          <a:xfrm>
            <a:off x="7428402" y="4099966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46" name="Isosceles Triangle 45"/>
          <p:cNvSpPr/>
          <p:nvPr/>
        </p:nvSpPr>
        <p:spPr bwMode="auto">
          <a:xfrm>
            <a:off x="8242704" y="4099966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6645749" y="2175144"/>
            <a:ext cx="334097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/>
              <a:t>Corresponding 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6"/>
                </a:solidFill>
              </a:rPr>
              <a:t>Left-leaning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RB Tree </a:t>
            </a:r>
            <a:r>
              <a:rPr lang="en-US" sz="2000" dirty="0" smtClean="0"/>
              <a:t>node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 bwMode="auto">
          <a:xfrm>
            <a:off x="7498480" y="5375832"/>
            <a:ext cx="19960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&lt; b &lt; C &lt; d &lt; E</a:t>
            </a:r>
            <a:endParaRPr lang="en-US" sz="2000" dirty="0"/>
          </a:p>
        </p:txBody>
      </p:sp>
      <p:sp>
        <p:nvSpPr>
          <p:cNvPr id="49" name="Isosceles Triangle 48"/>
          <p:cNvSpPr/>
          <p:nvPr/>
        </p:nvSpPr>
        <p:spPr bwMode="auto">
          <a:xfrm>
            <a:off x="9004980" y="4099966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</a:t>
            </a:r>
          </a:p>
        </p:txBody>
      </p:sp>
      <p:cxnSp>
        <p:nvCxnSpPr>
          <p:cNvPr id="50" name="Straight Arrow Connector 49"/>
          <p:cNvCxnSpPr>
            <a:stCxn id="58" idx="5"/>
            <a:endCxn id="49" idx="0"/>
          </p:cNvCxnSpPr>
          <p:nvPr/>
        </p:nvCxnSpPr>
        <p:spPr>
          <a:xfrm>
            <a:off x="9028394" y="3338662"/>
            <a:ext cx="265542" cy="76130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7791755" y="3441854"/>
            <a:ext cx="549988" cy="4664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289177" y="3830705"/>
            <a:ext cx="288956" cy="32819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8579983" y="2934787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</a:t>
            </a: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8261199" y="3314154"/>
            <a:ext cx="361541" cy="196004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2608803" y="3194215"/>
            <a:ext cx="1231844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534441" y="3563463"/>
            <a:ext cx="257602" cy="60732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>
          <a:xfrm>
            <a:off x="3283748" y="3563463"/>
            <a:ext cx="96081" cy="60732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Isosceles Triangle 63"/>
          <p:cNvSpPr/>
          <p:nvPr/>
        </p:nvSpPr>
        <p:spPr bwMode="auto">
          <a:xfrm>
            <a:off x="2276571" y="4101773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65" name="Isosceles Triangle 64"/>
          <p:cNvSpPr/>
          <p:nvPr/>
        </p:nvSpPr>
        <p:spPr bwMode="auto">
          <a:xfrm>
            <a:off x="3090873" y="4101773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1918531" y="2675267"/>
            <a:ext cx="29225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3-node in a 2-3 Tree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 bwMode="auto">
          <a:xfrm>
            <a:off x="2346649" y="5377639"/>
            <a:ext cx="19960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&lt; b &lt; C &lt; d &lt; E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 bwMode="auto">
          <a:xfrm>
            <a:off x="2871070" y="3294761"/>
            <a:ext cx="336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 bwMode="auto">
          <a:xfrm>
            <a:off x="3348116" y="3294761"/>
            <a:ext cx="336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70" name="Isosceles Triangle 69"/>
          <p:cNvSpPr/>
          <p:nvPr/>
        </p:nvSpPr>
        <p:spPr bwMode="auto">
          <a:xfrm>
            <a:off x="3853149" y="4101773"/>
            <a:ext cx="577912" cy="1000664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</a:t>
            </a:r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>
            <a:off x="3758201" y="3563463"/>
            <a:ext cx="383904" cy="53831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13886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 bwMode="auto">
          <a:xfrm rot="18003276">
            <a:off x="7327830" y="4877980"/>
            <a:ext cx="1643207" cy="854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 rot="19216248">
            <a:off x="9620535" y="2952226"/>
            <a:ext cx="1804243" cy="9875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 rot="19805531">
            <a:off x="7988180" y="1659376"/>
            <a:ext cx="1761791" cy="882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1" y="167528"/>
            <a:ext cx="11455879" cy="769937"/>
          </a:xfrm>
        </p:spPr>
        <p:txBody>
          <a:bodyPr/>
          <a:lstStyle/>
          <a:p>
            <a:r>
              <a:rPr lang="en-US" altLang="en-US" sz="3600" dirty="0" smtClean="0"/>
              <a:t>Converting a 2-3 Tree to a Left-Leaning RB Tree</a:t>
            </a:r>
            <a:endParaRPr lang="en-US" alt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2451452" y="1741447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4, 11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41569" y="2884547"/>
            <a:ext cx="619367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3220" y="2838798"/>
            <a:ext cx="56089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81281" y="2771111"/>
            <a:ext cx="964425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15, 20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8322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51253" y="3973957"/>
            <a:ext cx="492055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79494" y="3973957"/>
            <a:ext cx="78500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5, 7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66247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18105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83455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69500" y="3973957"/>
            <a:ext cx="517933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496882" y="2244367"/>
            <a:ext cx="986163" cy="640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endCxn id="32" idx="0"/>
          </p:cNvCxnSpPr>
          <p:nvPr/>
        </p:nvCxnSpPr>
        <p:spPr>
          <a:xfrm>
            <a:off x="2906519" y="2225618"/>
            <a:ext cx="27147" cy="6131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endCxn id="37" idx="0"/>
          </p:cNvCxnSpPr>
          <p:nvPr/>
        </p:nvCxnSpPr>
        <p:spPr>
          <a:xfrm>
            <a:off x="3415876" y="2223081"/>
            <a:ext cx="1247618" cy="54803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37289" y="3387467"/>
            <a:ext cx="303782" cy="58649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/>
          <p:cNvCxnSpPr>
            <a:endCxn id="39" idx="0"/>
          </p:cNvCxnSpPr>
          <p:nvPr/>
        </p:nvCxnSpPr>
        <p:spPr>
          <a:xfrm>
            <a:off x="1434093" y="3395408"/>
            <a:ext cx="63188" cy="57854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/>
          <p:cNvCxnSpPr>
            <a:endCxn id="40" idx="0"/>
          </p:cNvCxnSpPr>
          <p:nvPr/>
        </p:nvCxnSpPr>
        <p:spPr>
          <a:xfrm flipH="1">
            <a:off x="2371996" y="3335657"/>
            <a:ext cx="333092" cy="6383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/>
          <p:cNvCxnSpPr>
            <a:endCxn id="41" idx="0"/>
          </p:cNvCxnSpPr>
          <p:nvPr/>
        </p:nvCxnSpPr>
        <p:spPr>
          <a:xfrm>
            <a:off x="3188673" y="3335657"/>
            <a:ext cx="136541" cy="63830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Straight Arrow Connector 51"/>
          <p:cNvCxnSpPr>
            <a:endCxn id="42" idx="0"/>
          </p:cNvCxnSpPr>
          <p:nvPr/>
        </p:nvCxnSpPr>
        <p:spPr>
          <a:xfrm flipH="1">
            <a:off x="4077072" y="3274031"/>
            <a:ext cx="204234" cy="69992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/>
          <p:cNvCxnSpPr>
            <a:endCxn id="43" idx="0"/>
          </p:cNvCxnSpPr>
          <p:nvPr/>
        </p:nvCxnSpPr>
        <p:spPr>
          <a:xfrm>
            <a:off x="4672080" y="3275295"/>
            <a:ext cx="170342" cy="69866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>
            <a:endCxn id="44" idx="0"/>
          </p:cNvCxnSpPr>
          <p:nvPr/>
        </p:nvCxnSpPr>
        <p:spPr>
          <a:xfrm>
            <a:off x="5127006" y="3268990"/>
            <a:ext cx="501461" cy="70496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9013034" y="1663676"/>
            <a:ext cx="573915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11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8121383" y="2080892"/>
            <a:ext cx="589880" cy="4940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4</a:t>
            </a:r>
          </a:p>
        </p:txBody>
      </p:sp>
      <p:cxnSp>
        <p:nvCxnSpPr>
          <p:cNvPr id="58" name="Straight Arrow Connector 57"/>
          <p:cNvCxnSpPr>
            <a:stCxn id="56" idx="2"/>
            <a:endCxn id="57" idx="7"/>
          </p:cNvCxnSpPr>
          <p:nvPr/>
        </p:nvCxnSpPr>
        <p:spPr>
          <a:xfrm flipH="1">
            <a:off x="8624877" y="1900261"/>
            <a:ext cx="388157" cy="25297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6864070" y="3781898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469352" y="4697254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7153543" y="4693112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62" name="Straight Arrow Connector 61"/>
          <p:cNvCxnSpPr>
            <a:stCxn id="59" idx="3"/>
          </p:cNvCxnSpPr>
          <p:nvPr/>
        </p:nvCxnSpPr>
        <p:spPr>
          <a:xfrm flipH="1">
            <a:off x="6766594" y="4185773"/>
            <a:ext cx="174411" cy="56702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Straight Arrow Connector 63"/>
          <p:cNvCxnSpPr>
            <a:stCxn id="59" idx="5"/>
            <a:endCxn id="61" idx="0"/>
          </p:cNvCxnSpPr>
          <p:nvPr/>
        </p:nvCxnSpPr>
        <p:spPr>
          <a:xfrm>
            <a:off x="7312481" y="4185773"/>
            <a:ext cx="103735" cy="50733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Straight Arrow Connector 65"/>
          <p:cNvCxnSpPr>
            <a:stCxn id="57" idx="3"/>
            <a:endCxn id="59" idx="0"/>
          </p:cNvCxnSpPr>
          <p:nvPr/>
        </p:nvCxnSpPr>
        <p:spPr>
          <a:xfrm flipH="1">
            <a:off x="7126743" y="2502562"/>
            <a:ext cx="1081026" cy="12793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8547794" y="3704699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8085287" y="4705695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7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636386" y="5409525"/>
            <a:ext cx="589880" cy="4940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5</a:t>
            </a:r>
          </a:p>
        </p:txBody>
      </p:sp>
      <p:cxnSp>
        <p:nvCxnSpPr>
          <p:cNvPr id="75" name="Straight Arrow Connector 74"/>
          <p:cNvCxnSpPr>
            <a:stCxn id="68" idx="3"/>
            <a:endCxn id="70" idx="0"/>
          </p:cNvCxnSpPr>
          <p:nvPr/>
        </p:nvCxnSpPr>
        <p:spPr>
          <a:xfrm flipH="1">
            <a:off x="8347960" y="4108574"/>
            <a:ext cx="276769" cy="59712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8918956" y="4736176"/>
            <a:ext cx="525346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cxnSp>
        <p:nvCxnSpPr>
          <p:cNvPr id="79" name="Straight Arrow Connector 78"/>
          <p:cNvCxnSpPr>
            <a:stCxn id="68" idx="5"/>
            <a:endCxn id="77" idx="0"/>
          </p:cNvCxnSpPr>
          <p:nvPr/>
        </p:nvCxnSpPr>
        <p:spPr>
          <a:xfrm>
            <a:off x="8996205" y="4108574"/>
            <a:ext cx="185424" cy="62760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Straight Arrow Connector 80"/>
          <p:cNvCxnSpPr>
            <a:stCxn id="57" idx="4"/>
            <a:endCxn id="68" idx="0"/>
          </p:cNvCxnSpPr>
          <p:nvPr/>
        </p:nvCxnSpPr>
        <p:spPr>
          <a:xfrm>
            <a:off x="8416323" y="2574909"/>
            <a:ext cx="394144" cy="112979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10479913" y="2884547"/>
            <a:ext cx="718112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20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9851677" y="3498262"/>
            <a:ext cx="680746" cy="4940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15</a:t>
            </a:r>
          </a:p>
        </p:txBody>
      </p:sp>
      <p:cxnSp>
        <p:nvCxnSpPr>
          <p:cNvPr id="87" name="Straight Arrow Connector 86"/>
          <p:cNvCxnSpPr>
            <a:stCxn id="56" idx="5"/>
            <a:endCxn id="84" idx="1"/>
          </p:cNvCxnSpPr>
          <p:nvPr/>
        </p:nvCxnSpPr>
        <p:spPr>
          <a:xfrm>
            <a:off x="9502901" y="2067551"/>
            <a:ext cx="1082177" cy="88629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9555943" y="4886042"/>
            <a:ext cx="653459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14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0342897" y="4899692"/>
            <a:ext cx="653459" cy="4731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98" name="Oval 97"/>
          <p:cNvSpPr/>
          <p:nvPr/>
        </p:nvSpPr>
        <p:spPr bwMode="auto">
          <a:xfrm>
            <a:off x="11133372" y="4910048"/>
            <a:ext cx="727947" cy="5078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23</a:t>
            </a:r>
          </a:p>
        </p:txBody>
      </p:sp>
      <p:cxnSp>
        <p:nvCxnSpPr>
          <p:cNvPr id="99" name="Straight Arrow Connector 98"/>
          <p:cNvCxnSpPr>
            <a:stCxn id="85" idx="3"/>
            <a:endCxn id="96" idx="0"/>
          </p:cNvCxnSpPr>
          <p:nvPr/>
        </p:nvCxnSpPr>
        <p:spPr>
          <a:xfrm flipH="1">
            <a:off x="9882673" y="3919932"/>
            <a:ext cx="68697" cy="96611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Straight Arrow Connector 100"/>
          <p:cNvCxnSpPr>
            <a:stCxn id="85" idx="5"/>
            <a:endCxn id="97" idx="0"/>
          </p:cNvCxnSpPr>
          <p:nvPr/>
        </p:nvCxnSpPr>
        <p:spPr>
          <a:xfrm>
            <a:off x="10432730" y="3919932"/>
            <a:ext cx="236897" cy="97976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/>
          <p:cNvCxnSpPr>
            <a:stCxn id="84" idx="5"/>
            <a:endCxn id="98" idx="0"/>
          </p:cNvCxnSpPr>
          <p:nvPr/>
        </p:nvCxnSpPr>
        <p:spPr>
          <a:xfrm>
            <a:off x="11092860" y="3288422"/>
            <a:ext cx="404486" cy="162162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2" name="TextBox 111"/>
          <p:cNvSpPr txBox="1"/>
          <p:nvPr/>
        </p:nvSpPr>
        <p:spPr bwMode="auto">
          <a:xfrm>
            <a:off x="2156101" y="1255700"/>
            <a:ext cx="1527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 2-3 Tree</a:t>
            </a:r>
            <a:endParaRPr lang="en-US" sz="2000" dirty="0"/>
          </a:p>
        </p:txBody>
      </p:sp>
      <p:sp>
        <p:nvSpPr>
          <p:cNvPr id="113" name="TextBox 112"/>
          <p:cNvSpPr txBox="1"/>
          <p:nvPr/>
        </p:nvSpPr>
        <p:spPr bwMode="auto">
          <a:xfrm>
            <a:off x="7520044" y="935828"/>
            <a:ext cx="32271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Corresponding LLRB Tree</a:t>
            </a:r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 bwMode="auto">
          <a:xfrm>
            <a:off x="288920" y="6167754"/>
            <a:ext cx="110466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/>
              <a:t>All nodes are marked BLACK. Only the </a:t>
            </a:r>
            <a:r>
              <a:rPr lang="en-US" sz="2400" dirty="0" smtClean="0">
                <a:solidFill>
                  <a:schemeClr val="accent6"/>
                </a:solidFill>
              </a:rPr>
              <a:t>first</a:t>
            </a:r>
            <a:r>
              <a:rPr lang="en-US" sz="2400" dirty="0" smtClean="0"/>
              <a:t> child of a 3-node is marked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stCxn id="84" idx="3"/>
            <a:endCxn id="85" idx="7"/>
          </p:cNvCxnSpPr>
          <p:nvPr/>
        </p:nvCxnSpPr>
        <p:spPr>
          <a:xfrm flipH="1">
            <a:off x="10432730" y="3288422"/>
            <a:ext cx="152348" cy="282187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3" name="Straight Arrow Connector 92"/>
          <p:cNvCxnSpPr>
            <a:stCxn id="70" idx="3"/>
          </p:cNvCxnSpPr>
          <p:nvPr/>
        </p:nvCxnSpPr>
        <p:spPr>
          <a:xfrm flipH="1">
            <a:off x="7997037" y="5109570"/>
            <a:ext cx="165185" cy="326446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89813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14929</TotalTime>
  <Words>1268</Words>
  <Application>Microsoft Office PowerPoint</Application>
  <PresentationFormat>Widescreen</PresentationFormat>
  <Paragraphs>288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Comic Sans MS</vt:lpstr>
      <vt:lpstr>Times New Roman</vt:lpstr>
      <vt:lpstr>Wingdings</vt:lpstr>
      <vt:lpstr>Blank Presentation</vt:lpstr>
      <vt:lpstr>Today’s Material</vt:lpstr>
      <vt:lpstr>Red-Black Trees: Motivation</vt:lpstr>
      <vt:lpstr>Red-Black Trees: Motivation</vt:lpstr>
      <vt:lpstr>Represent this 2-3 Tree as a Binary Search Tree</vt:lpstr>
      <vt:lpstr>Converting a 3-node to a Right-Leaning RB Tree</vt:lpstr>
      <vt:lpstr>Converting a 2-3 Tree to a Right-Leaning RB Tree</vt:lpstr>
      <vt:lpstr>RLRB Tree: DIY Exercise</vt:lpstr>
      <vt:lpstr>Converting a 2-3 Tree to a Left-Leaning RB Tree</vt:lpstr>
      <vt:lpstr>Converting a 2-3 Tree to a Left-Leaning RB Tree</vt:lpstr>
      <vt:lpstr>LLRB Tree: DIY Exercise</vt:lpstr>
      <vt:lpstr>RB Tree Path Length</vt:lpstr>
      <vt:lpstr>Average Height of a LLRB/RLRB Tree</vt:lpstr>
      <vt:lpstr>Red-Black Tree: Format Definition</vt:lpstr>
      <vt:lpstr>General RB Tree</vt:lpstr>
      <vt:lpstr>An example 2-3-4 Tree</vt:lpstr>
      <vt:lpstr>Converting a 4-node to a general RB Tree node</vt:lpstr>
      <vt:lpstr>An example 2-3-4 Tree &amp; the corresponding RB Tree</vt:lpstr>
      <vt:lpstr>AA Tree</vt:lpstr>
      <vt:lpstr>AA Tree structuring: skew operation</vt:lpstr>
      <vt:lpstr>AA Tree structuring: split operation</vt:lpstr>
      <vt:lpstr>AVL Tree vs RB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591</cp:revision>
  <dcterms:created xsi:type="dcterms:W3CDTF">2020-11-16T14:31:24Z</dcterms:created>
  <dcterms:modified xsi:type="dcterms:W3CDTF">2023-09-04T13:44:59Z</dcterms:modified>
</cp:coreProperties>
</file>