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77" r:id="rId4"/>
    <p:sldId id="429" r:id="rId5"/>
    <p:sldId id="432" r:id="rId6"/>
    <p:sldId id="433" r:id="rId7"/>
    <p:sldId id="434" r:id="rId8"/>
    <p:sldId id="460" r:id="rId9"/>
    <p:sldId id="462" r:id="rId10"/>
    <p:sldId id="478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57" r:id="rId23"/>
    <p:sldId id="475" r:id="rId24"/>
    <p:sldId id="448" r:id="rId25"/>
    <p:sldId id="476" r:id="rId26"/>
    <p:sldId id="454" r:id="rId27"/>
    <p:sldId id="45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B Tree</a:t>
            </a:r>
          </a:p>
          <a:p>
            <a:pPr lvl="1"/>
            <a:r>
              <a:rPr lang="en-US" altLang="en-US" dirty="0" smtClean="0"/>
              <a:t>Motivation</a:t>
            </a:r>
          </a:p>
          <a:p>
            <a:pPr lvl="1"/>
            <a:r>
              <a:rPr lang="en-US" altLang="en-US" dirty="0" smtClean="0"/>
              <a:t>Definition</a:t>
            </a:r>
          </a:p>
          <a:p>
            <a:pPr lvl="1"/>
            <a:r>
              <a:rPr lang="en-US" altLang="en-US" dirty="0" smtClean="0"/>
              <a:t>Operations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B+ Tree</a:t>
            </a:r>
          </a:p>
          <a:p>
            <a:endParaRPr lang="en-US" altLang="en-US" dirty="0"/>
          </a:p>
          <a:p>
            <a:r>
              <a:rPr lang="en-US" altLang="en-US" dirty="0"/>
              <a:t>Visualization: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https://www.cs.usfca.edu/~</a:t>
            </a:r>
            <a:r>
              <a:rPr lang="en-US" altLang="en-US" dirty="0" smtClean="0">
                <a:solidFill>
                  <a:schemeClr val="accent6"/>
                </a:solidFill>
              </a:rPr>
              <a:t>galles/visualization/BTree.html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https://www.cs.usfca.edu/~galles/visualization/BPlusTree.html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2-3 Tree Restructuring: </a:t>
            </a:r>
            <a:r>
              <a:rPr lang="en-US" altLang="en-US" sz="3600" dirty="0" smtClean="0">
                <a:solidFill>
                  <a:srgbClr val="FF0000"/>
                </a:solidFill>
              </a:rPr>
              <a:t>Split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35502" y="261797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16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984076" y="261797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27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432650" y="261796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44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881224" y="261796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63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329798" y="261796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76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75" name="AutoShape 16"/>
          <p:cNvSpPr>
            <a:spLocks noChangeArrowheads="1"/>
          </p:cNvSpPr>
          <p:nvPr/>
        </p:nvSpPr>
        <p:spPr bwMode="auto">
          <a:xfrm>
            <a:off x="997160" y="3822573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T1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6" name="AutoShape 16"/>
          <p:cNvSpPr>
            <a:spLocks noChangeArrowheads="1"/>
          </p:cNvSpPr>
          <p:nvPr/>
        </p:nvSpPr>
        <p:spPr bwMode="auto">
          <a:xfrm>
            <a:off x="1676357" y="3822574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T2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77" name="AutoShape 16"/>
          <p:cNvSpPr>
            <a:spLocks noChangeArrowheads="1"/>
          </p:cNvSpPr>
          <p:nvPr/>
        </p:nvSpPr>
        <p:spPr bwMode="auto">
          <a:xfrm>
            <a:off x="2326442" y="3822573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T3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78" name="AutoShape 16"/>
          <p:cNvSpPr>
            <a:spLocks noChangeArrowheads="1"/>
          </p:cNvSpPr>
          <p:nvPr/>
        </p:nvSpPr>
        <p:spPr bwMode="auto">
          <a:xfrm>
            <a:off x="2968030" y="3822571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T4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79" name="AutoShape 16"/>
          <p:cNvSpPr>
            <a:spLocks noChangeArrowheads="1"/>
          </p:cNvSpPr>
          <p:nvPr/>
        </p:nvSpPr>
        <p:spPr bwMode="auto">
          <a:xfrm>
            <a:off x="3565546" y="3822570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T5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80" name="Line 8"/>
          <p:cNvSpPr>
            <a:spLocks noChangeShapeType="1"/>
          </p:cNvSpPr>
          <p:nvPr/>
        </p:nvSpPr>
        <p:spPr bwMode="auto">
          <a:xfrm flipH="1">
            <a:off x="1254601" y="2944360"/>
            <a:ext cx="319989" cy="87821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8"/>
          <p:cNvSpPr>
            <a:spLocks noChangeShapeType="1"/>
          </p:cNvSpPr>
          <p:nvPr/>
        </p:nvSpPr>
        <p:spPr bwMode="auto">
          <a:xfrm flipH="1">
            <a:off x="1940004" y="2944358"/>
            <a:ext cx="63616" cy="87821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8"/>
          <p:cNvSpPr>
            <a:spLocks noChangeShapeType="1"/>
          </p:cNvSpPr>
          <p:nvPr/>
        </p:nvSpPr>
        <p:spPr bwMode="auto">
          <a:xfrm>
            <a:off x="2425375" y="2944358"/>
            <a:ext cx="146650" cy="8782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8"/>
          <p:cNvSpPr>
            <a:spLocks noChangeShapeType="1"/>
          </p:cNvSpPr>
          <p:nvPr/>
        </p:nvSpPr>
        <p:spPr bwMode="auto">
          <a:xfrm>
            <a:off x="2898881" y="2944358"/>
            <a:ext cx="291541" cy="8782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8"/>
          <p:cNvSpPr>
            <a:spLocks noChangeShapeType="1"/>
          </p:cNvSpPr>
          <p:nvPr/>
        </p:nvSpPr>
        <p:spPr bwMode="auto">
          <a:xfrm>
            <a:off x="3339915" y="2958004"/>
            <a:ext cx="471214" cy="86456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AutoShape 16"/>
          <p:cNvSpPr>
            <a:spLocks noChangeArrowheads="1"/>
          </p:cNvSpPr>
          <p:nvPr/>
        </p:nvSpPr>
        <p:spPr bwMode="auto">
          <a:xfrm>
            <a:off x="4218466" y="3822570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T6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>
            <a:off x="3779331" y="2951181"/>
            <a:ext cx="673385" cy="871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211935" y="2788402"/>
            <a:ext cx="1368258" cy="2267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579091" y="2280570"/>
            <a:ext cx="76335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+mj-lt"/>
              </a:rPr>
              <a:t>Split</a:t>
            </a:r>
          </a:p>
          <a:p>
            <a:pPr algn="ctr"/>
            <a:endParaRPr lang="en-US" sz="200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sz="2000" dirty="0" smtClean="0">
                <a:solidFill>
                  <a:prstClr val="black"/>
                </a:solidFill>
                <a:latin typeface="+mj-lt"/>
              </a:rPr>
              <a:t>M=5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8" name="Line 8"/>
          <p:cNvSpPr>
            <a:spLocks noChangeShapeType="1"/>
          </p:cNvSpPr>
          <p:nvPr/>
        </p:nvSpPr>
        <p:spPr bwMode="auto">
          <a:xfrm flipH="1">
            <a:off x="2638735" y="1690708"/>
            <a:ext cx="282964" cy="92182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38413" y="1626842"/>
            <a:ext cx="3712472" cy="3681565"/>
            <a:chOff x="7238413" y="1626842"/>
            <a:chExt cx="3712472" cy="3681565"/>
          </a:xfrm>
        </p:grpSpPr>
        <p:sp>
          <p:nvSpPr>
            <p:cNvPr id="89" name="Rectangle 88"/>
            <p:cNvSpPr/>
            <p:nvPr/>
          </p:nvSpPr>
          <p:spPr bwMode="auto">
            <a:xfrm>
              <a:off x="7776755" y="2700692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</a:rPr>
                <a:t>16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8225329" y="2700692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</a:rPr>
                <a:t>27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8941969" y="1626842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</a:rPr>
                <a:t>44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9644284" y="270069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</a:rPr>
                <a:t>63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10092858" y="2700692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</a:rPr>
                <a:t>76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endParaRPr>
            </a:p>
          </p:txBody>
        </p:sp>
        <p:sp>
          <p:nvSpPr>
            <p:cNvPr id="94" name="AutoShape 16"/>
            <p:cNvSpPr>
              <a:spLocks noChangeArrowheads="1"/>
            </p:cNvSpPr>
            <p:nvPr/>
          </p:nvSpPr>
          <p:spPr bwMode="auto">
            <a:xfrm>
              <a:off x="7238413" y="3905295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T1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95" name="AutoShape 16"/>
            <p:cNvSpPr>
              <a:spLocks noChangeArrowheads="1"/>
            </p:cNvSpPr>
            <p:nvPr/>
          </p:nvSpPr>
          <p:spPr bwMode="auto">
            <a:xfrm>
              <a:off x="7917610" y="3905296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96" name="AutoShape 16"/>
            <p:cNvSpPr>
              <a:spLocks noChangeArrowheads="1"/>
            </p:cNvSpPr>
            <p:nvPr/>
          </p:nvSpPr>
          <p:spPr bwMode="auto">
            <a:xfrm>
              <a:off x="8567695" y="3905295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T3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97" name="AutoShape 16"/>
            <p:cNvSpPr>
              <a:spLocks noChangeArrowheads="1"/>
            </p:cNvSpPr>
            <p:nvPr/>
          </p:nvSpPr>
          <p:spPr bwMode="auto">
            <a:xfrm>
              <a:off x="9209283" y="3905293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T4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98" name="AutoShape 16"/>
            <p:cNvSpPr>
              <a:spLocks noChangeArrowheads="1"/>
            </p:cNvSpPr>
            <p:nvPr/>
          </p:nvSpPr>
          <p:spPr bwMode="auto">
            <a:xfrm>
              <a:off x="9806799" y="3905292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T5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99" name="Line 8"/>
            <p:cNvSpPr>
              <a:spLocks noChangeShapeType="1"/>
            </p:cNvSpPr>
            <p:nvPr/>
          </p:nvSpPr>
          <p:spPr bwMode="auto">
            <a:xfrm flipH="1">
              <a:off x="7495854" y="3027082"/>
              <a:ext cx="319989" cy="8782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8"/>
            <p:cNvSpPr>
              <a:spLocks noChangeShapeType="1"/>
            </p:cNvSpPr>
            <p:nvPr/>
          </p:nvSpPr>
          <p:spPr bwMode="auto">
            <a:xfrm flipH="1">
              <a:off x="8181257" y="3027080"/>
              <a:ext cx="63616" cy="8782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8"/>
            <p:cNvSpPr>
              <a:spLocks noChangeShapeType="1"/>
            </p:cNvSpPr>
            <p:nvPr/>
          </p:nvSpPr>
          <p:spPr bwMode="auto">
            <a:xfrm>
              <a:off x="8666628" y="3027080"/>
              <a:ext cx="146650" cy="8782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8"/>
            <p:cNvSpPr>
              <a:spLocks noChangeShapeType="1"/>
            </p:cNvSpPr>
            <p:nvPr/>
          </p:nvSpPr>
          <p:spPr bwMode="auto">
            <a:xfrm flipH="1">
              <a:off x="9431675" y="3027080"/>
              <a:ext cx="189969" cy="8782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8"/>
            <p:cNvSpPr>
              <a:spLocks noChangeShapeType="1"/>
            </p:cNvSpPr>
            <p:nvPr/>
          </p:nvSpPr>
          <p:spPr bwMode="auto">
            <a:xfrm flipH="1">
              <a:off x="10052382" y="3027080"/>
              <a:ext cx="40476" cy="8782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AutoShape 16"/>
            <p:cNvSpPr>
              <a:spLocks noChangeArrowheads="1"/>
            </p:cNvSpPr>
            <p:nvPr/>
          </p:nvSpPr>
          <p:spPr bwMode="auto">
            <a:xfrm>
              <a:off x="10459719" y="3905292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T6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5" name="Line 8"/>
            <p:cNvSpPr>
              <a:spLocks noChangeShapeType="1"/>
            </p:cNvSpPr>
            <p:nvPr/>
          </p:nvSpPr>
          <p:spPr bwMode="auto">
            <a:xfrm>
              <a:off x="10523596" y="3054375"/>
              <a:ext cx="170373" cy="8509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369402" y="1628761"/>
              <a:ext cx="1077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+mj-lt"/>
                </a:rPr>
                <a:t>promote</a:t>
              </a:r>
              <a:endParaRPr lang="en-US" sz="2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 flipV="1">
              <a:off x="9176360" y="1980525"/>
              <a:ext cx="960" cy="435633"/>
            </a:xfrm>
            <a:prstGeom prst="straightConnector1">
              <a:avLst/>
            </a:prstGeom>
            <a:noFill/>
            <a:ln w="31750" cap="flat" cmpd="sng" algn="ctr">
              <a:solidFill>
                <a:srgbClr val="FF000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111" name="Line 8"/>
            <p:cNvSpPr>
              <a:spLocks noChangeShapeType="1"/>
            </p:cNvSpPr>
            <p:nvPr/>
          </p:nvSpPr>
          <p:spPr bwMode="auto">
            <a:xfrm flipH="1">
              <a:off x="8212241" y="2346385"/>
              <a:ext cx="53564" cy="36673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8"/>
            <p:cNvSpPr>
              <a:spLocks noChangeShapeType="1"/>
            </p:cNvSpPr>
            <p:nvPr/>
          </p:nvSpPr>
          <p:spPr bwMode="auto">
            <a:xfrm>
              <a:off x="10008325" y="2346385"/>
              <a:ext cx="60049" cy="36673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59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 Tree Operations: Insert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71614" y="974255"/>
            <a:ext cx="11585274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Insert</a:t>
            </a:r>
            <a:r>
              <a:rPr lang="en-US" altLang="en-US" dirty="0" smtClean="0"/>
              <a:t>(29): Split the node and propagate the split up the tree</a:t>
            </a:r>
            <a:endParaRPr lang="en-US" altLang="en-US" sz="1800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91591" y="186677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740165" y="186677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8739" y="186676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637313" y="186676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328467" y="339544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777041" y="339544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225615" y="339544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674189" y="339544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055079" y="339544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503653" y="339544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952227" y="339544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400801" y="339544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82651" y="436160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82651" y="471529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882651" y="506897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82651" y="542265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552754" y="436160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552754" y="471529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552754" y="506897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552754" y="542265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225615" y="436160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225615" y="471529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219233" y="5412272"/>
            <a:ext cx="448574" cy="3536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19233" y="576595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898476" y="436160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898476" y="471529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898476" y="506897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898476" y="542265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4" name="Line 8"/>
          <p:cNvSpPr>
            <a:spLocks noChangeShapeType="1"/>
          </p:cNvSpPr>
          <p:nvPr/>
        </p:nvSpPr>
        <p:spPr bwMode="auto">
          <a:xfrm flipH="1">
            <a:off x="1106938" y="3749127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8"/>
          <p:cNvSpPr>
            <a:spLocks noChangeShapeType="1"/>
          </p:cNvSpPr>
          <p:nvPr/>
        </p:nvSpPr>
        <p:spPr bwMode="auto">
          <a:xfrm>
            <a:off x="1757177" y="3749126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8"/>
          <p:cNvSpPr>
            <a:spLocks noChangeShapeType="1"/>
          </p:cNvSpPr>
          <p:nvPr/>
        </p:nvSpPr>
        <p:spPr bwMode="auto">
          <a:xfrm>
            <a:off x="2239522" y="3725650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>
            <a:off x="2688096" y="3725650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8"/>
          <p:cNvSpPr>
            <a:spLocks noChangeShapeType="1"/>
          </p:cNvSpPr>
          <p:nvPr/>
        </p:nvSpPr>
        <p:spPr bwMode="auto">
          <a:xfrm flipH="1">
            <a:off x="2139347" y="2194342"/>
            <a:ext cx="1150661" cy="119529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"/>
          <p:cNvSpPr>
            <a:spLocks noChangeShapeType="1"/>
          </p:cNvSpPr>
          <p:nvPr/>
        </p:nvSpPr>
        <p:spPr bwMode="auto">
          <a:xfrm>
            <a:off x="3738582" y="2220451"/>
            <a:ext cx="2201319" cy="11691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8"/>
          <p:cNvSpPr>
            <a:spLocks noChangeShapeType="1"/>
          </p:cNvSpPr>
          <p:nvPr/>
        </p:nvSpPr>
        <p:spPr bwMode="auto">
          <a:xfrm flipH="1">
            <a:off x="4821225" y="3778415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8"/>
          <p:cNvSpPr>
            <a:spLocks noChangeShapeType="1"/>
          </p:cNvSpPr>
          <p:nvPr/>
        </p:nvSpPr>
        <p:spPr bwMode="auto">
          <a:xfrm>
            <a:off x="5471464" y="3778414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8"/>
          <p:cNvSpPr>
            <a:spLocks noChangeShapeType="1"/>
          </p:cNvSpPr>
          <p:nvPr/>
        </p:nvSpPr>
        <p:spPr bwMode="auto">
          <a:xfrm>
            <a:off x="5953809" y="3754938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8"/>
          <p:cNvSpPr>
            <a:spLocks noChangeShapeType="1"/>
          </p:cNvSpPr>
          <p:nvPr/>
        </p:nvSpPr>
        <p:spPr bwMode="auto">
          <a:xfrm>
            <a:off x="6402383" y="3754938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Rectangle 100"/>
          <p:cNvSpPr/>
          <p:nvPr/>
        </p:nvSpPr>
        <p:spPr bwMode="auto">
          <a:xfrm>
            <a:off x="4574316" y="436160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4574316" y="471529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574316" y="506897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4574316" y="542265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5258325" y="436160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5258325" y="471529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5258325" y="506897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5258325" y="542265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5902931" y="435579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5902931" y="470948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5902931" y="506316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5902931" y="541684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612322" y="435579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612322" y="470948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612322" y="506316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612322" y="541684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3552631" y="436160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552631" y="471529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3552631" y="506897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3552631" y="542265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6" name="Line 8"/>
          <p:cNvSpPr>
            <a:spLocks noChangeShapeType="1"/>
          </p:cNvSpPr>
          <p:nvPr/>
        </p:nvSpPr>
        <p:spPr bwMode="auto">
          <a:xfrm>
            <a:off x="3100871" y="3725650"/>
            <a:ext cx="67604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Rectangle 186"/>
          <p:cNvSpPr/>
          <p:nvPr/>
        </p:nvSpPr>
        <p:spPr bwMode="auto">
          <a:xfrm>
            <a:off x="2225615" y="507415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304207" y="3437768"/>
            <a:ext cx="2097117" cy="2327570"/>
            <a:chOff x="9909272" y="3104773"/>
            <a:chExt cx="2097117" cy="2327570"/>
          </a:xfrm>
        </p:grpSpPr>
        <p:sp>
          <p:nvSpPr>
            <p:cNvPr id="188" name="Rectangle 187"/>
            <p:cNvSpPr/>
            <p:nvPr/>
          </p:nvSpPr>
          <p:spPr bwMode="auto">
            <a:xfrm>
              <a:off x="9915654" y="402799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9915654" y="4381678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9909272" y="507866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9915654" y="474054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11170388" y="402112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11170388" y="437480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11164006" y="5071788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11170388" y="473367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10454412" y="3114055"/>
              <a:ext cx="448574" cy="353683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0928850" y="3104773"/>
              <a:ext cx="1077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+mj-lt"/>
                </a:rPr>
                <a:t>promote</a:t>
              </a:r>
              <a:endParaRPr lang="en-US" sz="2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 flipV="1">
              <a:off x="10692678" y="3456537"/>
              <a:ext cx="960" cy="435633"/>
            </a:xfrm>
            <a:prstGeom prst="straightConnector1">
              <a:avLst/>
            </a:prstGeom>
            <a:noFill/>
            <a:ln w="31750" cap="flat" cmpd="sng" algn="ctr">
              <a:solidFill>
                <a:srgbClr val="FF0000"/>
              </a:solidFill>
              <a:prstDash val="sysDash"/>
              <a:miter lim="800000"/>
              <a:tailEnd type="triangle"/>
            </a:ln>
            <a:effectLst/>
          </p:spPr>
        </p:cxnSp>
      </p:grpSp>
      <p:sp>
        <p:nvSpPr>
          <p:cNvPr id="208" name="Right Brace 207"/>
          <p:cNvSpPr/>
          <p:nvPr/>
        </p:nvSpPr>
        <p:spPr bwMode="auto">
          <a:xfrm rot="5400000">
            <a:off x="2294637" y="5908879"/>
            <a:ext cx="239932" cy="606110"/>
          </a:xfrm>
          <a:prstGeom prst="rightBrace">
            <a:avLst>
              <a:gd name="adj1" fmla="val 8333"/>
              <a:gd name="adj2" fmla="val 51316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9" name="Freeform 208"/>
          <p:cNvSpPr/>
          <p:nvPr/>
        </p:nvSpPr>
        <p:spPr bwMode="auto">
          <a:xfrm>
            <a:off x="2628591" y="6113829"/>
            <a:ext cx="7445828" cy="406697"/>
          </a:xfrm>
          <a:custGeom>
            <a:avLst/>
            <a:gdLst>
              <a:gd name="connsiteX0" fmla="*/ 0 w 7445828"/>
              <a:gd name="connsiteY0" fmla="*/ 195942 h 406697"/>
              <a:gd name="connsiteX1" fmla="*/ 4021493 w 7445828"/>
              <a:gd name="connsiteY1" fmla="*/ 401216 h 406697"/>
              <a:gd name="connsiteX2" fmla="*/ 7445828 w 7445828"/>
              <a:gd name="connsiteY2" fmla="*/ 0 h 40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5828" h="406697">
                <a:moveTo>
                  <a:pt x="0" y="195942"/>
                </a:moveTo>
                <a:cubicBezTo>
                  <a:pt x="1390261" y="314907"/>
                  <a:pt x="2780522" y="433873"/>
                  <a:pt x="4021493" y="401216"/>
                </a:cubicBezTo>
                <a:cubicBezTo>
                  <a:pt x="5262464" y="368559"/>
                  <a:pt x="6354146" y="184279"/>
                  <a:pt x="7445828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969829" y="6131845"/>
            <a:ext cx="7633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2133136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 Tree Operations: Insert (</a:t>
            </a:r>
            <a:r>
              <a:rPr lang="en-US" altLang="en-US" sz="3600" dirty="0" err="1" smtClean="0"/>
              <a:t>cont</a:t>
            </a:r>
            <a:r>
              <a:rPr lang="en-US" altLang="en-US" sz="3600" dirty="0" smtClean="0"/>
              <a:t>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680554" y="189265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129128" y="189265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577702" y="18926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026276" y="189264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7430" y="342132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166004" y="342132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079477" y="342336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536677" y="342336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587257" y="339988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035831" y="339988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484405" y="339988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932979" y="339988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71614" y="438748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71614" y="474117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71614" y="509485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71614" y="544853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941717" y="438748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941717" y="474117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941717" y="509485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941717" y="544853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709208" y="438089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709208" y="473458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709208" y="508826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709208" y="544194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4" name="Line 8"/>
          <p:cNvSpPr>
            <a:spLocks noChangeShapeType="1"/>
          </p:cNvSpPr>
          <p:nvPr/>
        </p:nvSpPr>
        <p:spPr bwMode="auto">
          <a:xfrm flipH="1">
            <a:off x="495901" y="3775007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8"/>
          <p:cNvSpPr>
            <a:spLocks noChangeShapeType="1"/>
          </p:cNvSpPr>
          <p:nvPr/>
        </p:nvSpPr>
        <p:spPr bwMode="auto">
          <a:xfrm>
            <a:off x="1146140" y="3775006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8"/>
          <p:cNvSpPr>
            <a:spLocks noChangeShapeType="1"/>
          </p:cNvSpPr>
          <p:nvPr/>
        </p:nvSpPr>
        <p:spPr bwMode="auto">
          <a:xfrm>
            <a:off x="1628485" y="3751530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>
            <a:off x="2498828" y="3744941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8"/>
          <p:cNvSpPr>
            <a:spLocks noChangeShapeType="1"/>
          </p:cNvSpPr>
          <p:nvPr/>
        </p:nvSpPr>
        <p:spPr bwMode="auto">
          <a:xfrm flipH="1">
            <a:off x="1528310" y="2220222"/>
            <a:ext cx="1150661" cy="119529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"/>
          <p:cNvSpPr>
            <a:spLocks noChangeShapeType="1"/>
          </p:cNvSpPr>
          <p:nvPr/>
        </p:nvSpPr>
        <p:spPr bwMode="auto">
          <a:xfrm>
            <a:off x="3127545" y="2246331"/>
            <a:ext cx="2203580" cy="11438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8"/>
          <p:cNvSpPr>
            <a:spLocks noChangeShapeType="1"/>
          </p:cNvSpPr>
          <p:nvPr/>
        </p:nvSpPr>
        <p:spPr bwMode="auto">
          <a:xfrm flipH="1">
            <a:off x="4353403" y="3782854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8"/>
          <p:cNvSpPr>
            <a:spLocks noChangeShapeType="1"/>
          </p:cNvSpPr>
          <p:nvPr/>
        </p:nvSpPr>
        <p:spPr bwMode="auto">
          <a:xfrm>
            <a:off x="5003642" y="3782853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8"/>
          <p:cNvSpPr>
            <a:spLocks noChangeShapeType="1"/>
          </p:cNvSpPr>
          <p:nvPr/>
        </p:nvSpPr>
        <p:spPr bwMode="auto">
          <a:xfrm>
            <a:off x="5485987" y="3759377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8"/>
          <p:cNvSpPr>
            <a:spLocks noChangeShapeType="1"/>
          </p:cNvSpPr>
          <p:nvPr/>
        </p:nvSpPr>
        <p:spPr bwMode="auto">
          <a:xfrm>
            <a:off x="5934561" y="3759377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Rectangle 100"/>
          <p:cNvSpPr/>
          <p:nvPr/>
        </p:nvSpPr>
        <p:spPr bwMode="auto">
          <a:xfrm>
            <a:off x="4106494" y="436604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4106494" y="471972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106494" y="507341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4106494" y="542709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4790503" y="436604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4790503" y="471972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4790503" y="507341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4790503" y="542709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5435109" y="436023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5435109" y="471392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5435109" y="506760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5435109" y="542128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144500" y="436023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144500" y="471392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144500" y="506760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144500" y="542128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3363363" y="438089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363363" y="473458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3363363" y="508826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3363363" y="544194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6" name="Line 8"/>
          <p:cNvSpPr>
            <a:spLocks noChangeShapeType="1"/>
          </p:cNvSpPr>
          <p:nvPr/>
        </p:nvSpPr>
        <p:spPr bwMode="auto">
          <a:xfrm>
            <a:off x="2911603" y="3744941"/>
            <a:ext cx="67604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Rectangle 187"/>
          <p:cNvSpPr/>
          <p:nvPr/>
        </p:nvSpPr>
        <p:spPr bwMode="auto">
          <a:xfrm>
            <a:off x="1558093" y="438230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9" name="Rectangle 188"/>
          <p:cNvSpPr/>
          <p:nvPr/>
        </p:nvSpPr>
        <p:spPr bwMode="auto">
          <a:xfrm>
            <a:off x="1558093" y="473598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1560337" y="54415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1558093" y="508622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3" name="Rectangle 192"/>
          <p:cNvSpPr/>
          <p:nvPr/>
        </p:nvSpPr>
        <p:spPr bwMode="auto">
          <a:xfrm>
            <a:off x="2136841" y="439128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4" name="Rectangle 193"/>
          <p:cNvSpPr/>
          <p:nvPr/>
        </p:nvSpPr>
        <p:spPr bwMode="auto">
          <a:xfrm>
            <a:off x="2136841" y="474496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5" name="Rectangle 194"/>
          <p:cNvSpPr/>
          <p:nvPr/>
        </p:nvSpPr>
        <p:spPr bwMode="auto">
          <a:xfrm>
            <a:off x="2147711" y="545057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7" name="Rectangle 196"/>
          <p:cNvSpPr/>
          <p:nvPr/>
        </p:nvSpPr>
        <p:spPr bwMode="auto">
          <a:xfrm>
            <a:off x="2145467" y="509520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625816" y="3421324"/>
            <a:ext cx="448574" cy="3536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>
            <a:off x="2084725" y="3751530"/>
            <a:ext cx="304669" cy="63771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676454" y="2364266"/>
            <a:ext cx="4187523" cy="3442806"/>
            <a:chOff x="7676454" y="2364266"/>
            <a:chExt cx="4187523" cy="3442806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8122270" y="342617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8570844" y="342617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0451343" y="3402701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0908543" y="340270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7676454" y="439234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7676454" y="474602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7676454" y="509970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7676454" y="545338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8346557" y="439234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8346557" y="474602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8346557" y="509970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+mj-lt"/>
                </a:rPr>
                <a:t>13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8346557" y="545338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10761248" y="4360237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10761248" y="471392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10761248" y="506760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10761248" y="542128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3" name="Line 8"/>
            <p:cNvSpPr>
              <a:spLocks noChangeShapeType="1"/>
            </p:cNvSpPr>
            <p:nvPr/>
          </p:nvSpPr>
          <p:spPr bwMode="auto">
            <a:xfrm flipH="1">
              <a:off x="7900741" y="3779860"/>
              <a:ext cx="307796" cy="6066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8"/>
            <p:cNvSpPr>
              <a:spLocks noChangeShapeType="1"/>
            </p:cNvSpPr>
            <p:nvPr/>
          </p:nvSpPr>
          <p:spPr bwMode="auto">
            <a:xfrm>
              <a:off x="8550980" y="3779859"/>
              <a:ext cx="19864" cy="6066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8"/>
            <p:cNvSpPr>
              <a:spLocks noChangeShapeType="1"/>
            </p:cNvSpPr>
            <p:nvPr/>
          </p:nvSpPr>
          <p:spPr bwMode="auto">
            <a:xfrm>
              <a:off x="9033325" y="3756383"/>
              <a:ext cx="187757" cy="6301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8"/>
            <p:cNvSpPr>
              <a:spLocks noChangeShapeType="1"/>
            </p:cNvSpPr>
            <p:nvPr/>
          </p:nvSpPr>
          <p:spPr bwMode="auto">
            <a:xfrm>
              <a:off x="10919091" y="3779858"/>
              <a:ext cx="66444" cy="57456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1415403" y="4360237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1415403" y="471392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1415403" y="506760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11415403" y="542128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1" name="Line 8"/>
            <p:cNvSpPr>
              <a:spLocks noChangeShapeType="1"/>
            </p:cNvSpPr>
            <p:nvPr/>
          </p:nvSpPr>
          <p:spPr bwMode="auto">
            <a:xfrm>
              <a:off x="11365743" y="3724280"/>
              <a:ext cx="273947" cy="6301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8962933" y="438715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8962933" y="474083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8965177" y="5446447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8962933" y="509108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0188881" y="4370621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10188881" y="472430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10199751" y="5429912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10197507" y="507454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9501780" y="2386025"/>
              <a:ext cx="448574" cy="353683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1" name="Line 8"/>
            <p:cNvSpPr>
              <a:spLocks noChangeShapeType="1"/>
            </p:cNvSpPr>
            <p:nvPr/>
          </p:nvSpPr>
          <p:spPr bwMode="auto">
            <a:xfrm flipH="1">
              <a:off x="10441434" y="3756383"/>
              <a:ext cx="37241" cy="612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9917708" y="2364266"/>
              <a:ext cx="1077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+mj-lt"/>
                </a:rPr>
                <a:t>promote</a:t>
              </a:r>
              <a:endParaRPr lang="en-US" sz="2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83" name="Straight Arrow Connector 182"/>
            <p:cNvCxnSpPr/>
            <p:nvPr/>
          </p:nvCxnSpPr>
          <p:spPr>
            <a:xfrm flipV="1">
              <a:off x="9724666" y="2716030"/>
              <a:ext cx="960" cy="435633"/>
            </a:xfrm>
            <a:prstGeom prst="straightConnector1">
              <a:avLst/>
            </a:prstGeom>
            <a:noFill/>
            <a:ln w="31750" cap="flat" cmpd="sng" algn="ctr">
              <a:solidFill>
                <a:srgbClr val="FF0000"/>
              </a:solidFill>
              <a:prstDash val="sysDash"/>
              <a:miter lim="800000"/>
              <a:tailEnd type="triangle"/>
            </a:ln>
            <a:effectLst/>
          </p:spPr>
        </p:cxnSp>
      </p:grpSp>
      <p:sp>
        <p:nvSpPr>
          <p:cNvPr id="3" name="Right Brace 2"/>
          <p:cNvSpPr/>
          <p:nvPr/>
        </p:nvSpPr>
        <p:spPr bwMode="auto">
          <a:xfrm rot="5400000">
            <a:off x="1903124" y="4091306"/>
            <a:ext cx="363201" cy="3803530"/>
          </a:xfrm>
          <a:prstGeom prst="rightBrace">
            <a:avLst>
              <a:gd name="adj1" fmla="val 8333"/>
              <a:gd name="adj2" fmla="val 51316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2080727" y="6027576"/>
            <a:ext cx="7445828" cy="406697"/>
          </a:xfrm>
          <a:custGeom>
            <a:avLst/>
            <a:gdLst>
              <a:gd name="connsiteX0" fmla="*/ 0 w 7445828"/>
              <a:gd name="connsiteY0" fmla="*/ 195942 h 406697"/>
              <a:gd name="connsiteX1" fmla="*/ 4021493 w 7445828"/>
              <a:gd name="connsiteY1" fmla="*/ 401216 h 406697"/>
              <a:gd name="connsiteX2" fmla="*/ 7445828 w 7445828"/>
              <a:gd name="connsiteY2" fmla="*/ 0 h 40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5828" h="406697">
                <a:moveTo>
                  <a:pt x="0" y="195942"/>
                </a:moveTo>
                <a:cubicBezTo>
                  <a:pt x="1390261" y="314907"/>
                  <a:pt x="2780522" y="433873"/>
                  <a:pt x="4021493" y="401216"/>
                </a:cubicBezTo>
                <a:cubicBezTo>
                  <a:pt x="5262464" y="368559"/>
                  <a:pt x="6354146" y="184279"/>
                  <a:pt x="7445828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327016" y="6357782"/>
            <a:ext cx="7633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Split</a:t>
            </a:r>
          </a:p>
        </p:txBody>
      </p:sp>
      <p:sp>
        <p:nvSpPr>
          <p:cNvPr id="185" name="Rectangle 3"/>
          <p:cNvSpPr>
            <a:spLocks noChangeArrowheads="1"/>
          </p:cNvSpPr>
          <p:nvPr/>
        </p:nvSpPr>
        <p:spPr bwMode="auto">
          <a:xfrm>
            <a:off x="271614" y="974255"/>
            <a:ext cx="11585274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Insert</a:t>
            </a:r>
            <a:r>
              <a:rPr lang="en-US" altLang="en-US" dirty="0" smtClean="0"/>
              <a:t>(29): Split the node and propagate the split up the tree</a:t>
            </a:r>
            <a:endParaRPr lang="en-US" altLang="en-U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39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 Tree Operations: Insert (</a:t>
            </a:r>
            <a:r>
              <a:rPr lang="en-US" altLang="en-US" sz="3600" dirty="0" err="1" smtClean="0"/>
              <a:t>cont</a:t>
            </a:r>
            <a:r>
              <a:rPr lang="en-US" altLang="en-US" sz="3600" dirty="0" smtClean="0"/>
              <a:t>)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71614" y="974255"/>
            <a:ext cx="11585274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Insert</a:t>
            </a:r>
            <a:r>
              <a:rPr lang="en-US" altLang="en-US" dirty="0" smtClean="0"/>
              <a:t>(29): Final Tree</a:t>
            </a:r>
            <a:endParaRPr lang="en-US" altLang="en-US" sz="1800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41007" y="181501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889581" y="181501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49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338155" y="18150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86729" y="181501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477883" y="334368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926457" y="334368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7347710" y="332224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796284" y="332224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44858" y="332224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8693432" y="332224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32067" y="43098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032067" y="466353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032067" y="501721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032067" y="537089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702170" y="43098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3702170" y="466353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02170" y="501721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702170" y="537089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4" name="Line 8"/>
          <p:cNvSpPr>
            <a:spLocks noChangeShapeType="1"/>
          </p:cNvSpPr>
          <p:nvPr/>
        </p:nvSpPr>
        <p:spPr bwMode="auto">
          <a:xfrm flipH="1">
            <a:off x="3256354" y="3697369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8"/>
          <p:cNvSpPr>
            <a:spLocks noChangeShapeType="1"/>
          </p:cNvSpPr>
          <p:nvPr/>
        </p:nvSpPr>
        <p:spPr bwMode="auto">
          <a:xfrm>
            <a:off x="3906593" y="3697368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8"/>
          <p:cNvSpPr>
            <a:spLocks noChangeShapeType="1"/>
          </p:cNvSpPr>
          <p:nvPr/>
        </p:nvSpPr>
        <p:spPr bwMode="auto">
          <a:xfrm>
            <a:off x="4388938" y="3673892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8"/>
          <p:cNvSpPr>
            <a:spLocks noChangeShapeType="1"/>
          </p:cNvSpPr>
          <p:nvPr/>
        </p:nvSpPr>
        <p:spPr bwMode="auto">
          <a:xfrm flipH="1">
            <a:off x="4288763" y="2142584"/>
            <a:ext cx="1150661" cy="119529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"/>
          <p:cNvSpPr>
            <a:spLocks noChangeShapeType="1"/>
          </p:cNvSpPr>
          <p:nvPr/>
        </p:nvSpPr>
        <p:spPr bwMode="auto">
          <a:xfrm>
            <a:off x="6338154" y="2168693"/>
            <a:ext cx="1753423" cy="11438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8"/>
          <p:cNvSpPr>
            <a:spLocks noChangeShapeType="1"/>
          </p:cNvSpPr>
          <p:nvPr/>
        </p:nvSpPr>
        <p:spPr bwMode="auto">
          <a:xfrm flipH="1">
            <a:off x="7113856" y="3659042"/>
            <a:ext cx="241068" cy="65284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8"/>
          <p:cNvSpPr>
            <a:spLocks noChangeShapeType="1"/>
          </p:cNvSpPr>
          <p:nvPr/>
        </p:nvSpPr>
        <p:spPr bwMode="auto">
          <a:xfrm flipH="1">
            <a:off x="7783958" y="3691145"/>
            <a:ext cx="21121" cy="62074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8"/>
          <p:cNvSpPr>
            <a:spLocks noChangeShapeType="1"/>
          </p:cNvSpPr>
          <p:nvPr/>
        </p:nvSpPr>
        <p:spPr bwMode="auto">
          <a:xfrm>
            <a:off x="8246440" y="3681739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8"/>
          <p:cNvSpPr>
            <a:spLocks noChangeShapeType="1"/>
          </p:cNvSpPr>
          <p:nvPr/>
        </p:nvSpPr>
        <p:spPr bwMode="auto">
          <a:xfrm>
            <a:off x="8695014" y="3681739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Rectangle 100"/>
          <p:cNvSpPr/>
          <p:nvPr/>
        </p:nvSpPr>
        <p:spPr bwMode="auto">
          <a:xfrm>
            <a:off x="6866947" y="428840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6866947" y="464209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866947" y="499577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66947" y="534945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7550956" y="428840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7550956" y="464209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7550956" y="499577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7550956" y="534945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195562" y="428259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195562" y="463628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195562" y="498996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195562" y="534364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904953" y="428259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904953" y="463628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904953" y="498996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904953" y="534364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4318546" y="430466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9" name="Rectangle 188"/>
          <p:cNvSpPr/>
          <p:nvPr/>
        </p:nvSpPr>
        <p:spPr bwMode="auto">
          <a:xfrm>
            <a:off x="4318546" y="465834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4320790" y="536395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4318546" y="500858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5232115" y="333746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5689315" y="333746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5542020" y="429499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542020" y="464868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5542020" y="500236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5542020" y="535604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6" name="Line 8"/>
          <p:cNvSpPr>
            <a:spLocks noChangeShapeType="1"/>
          </p:cNvSpPr>
          <p:nvPr/>
        </p:nvSpPr>
        <p:spPr bwMode="auto">
          <a:xfrm>
            <a:off x="5699863" y="3714620"/>
            <a:ext cx="66444" cy="57456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Rectangle 166"/>
          <p:cNvSpPr/>
          <p:nvPr/>
        </p:nvSpPr>
        <p:spPr bwMode="auto">
          <a:xfrm>
            <a:off x="6196175" y="429499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6196175" y="464868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6196175" y="500236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6196175" y="535604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1" name="Line 8"/>
          <p:cNvSpPr>
            <a:spLocks noChangeShapeType="1"/>
          </p:cNvSpPr>
          <p:nvPr/>
        </p:nvSpPr>
        <p:spPr bwMode="auto">
          <a:xfrm>
            <a:off x="6146515" y="3659042"/>
            <a:ext cx="27394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Rectangle 175"/>
          <p:cNvSpPr/>
          <p:nvPr/>
        </p:nvSpPr>
        <p:spPr bwMode="auto">
          <a:xfrm>
            <a:off x="4969653" y="430538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4969653" y="46590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4980523" y="536467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4978279" y="500930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1" name="Line 8"/>
          <p:cNvSpPr>
            <a:spLocks noChangeShapeType="1"/>
          </p:cNvSpPr>
          <p:nvPr/>
        </p:nvSpPr>
        <p:spPr bwMode="auto">
          <a:xfrm flipH="1">
            <a:off x="5222206" y="3691145"/>
            <a:ext cx="37241" cy="612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8"/>
          <p:cNvSpPr>
            <a:spLocks noChangeShapeType="1"/>
          </p:cNvSpPr>
          <p:nvPr/>
        </p:nvSpPr>
        <p:spPr bwMode="auto">
          <a:xfrm flipH="1">
            <a:off x="5698658" y="2168692"/>
            <a:ext cx="182297" cy="116295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22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 Tree Restructuring: </a:t>
            </a:r>
            <a:r>
              <a:rPr lang="en-US" altLang="en-US" sz="3600" dirty="0" smtClean="0">
                <a:solidFill>
                  <a:srgbClr val="FF0000"/>
                </a:solidFill>
              </a:rPr>
              <a:t>Key Shift </a:t>
            </a:r>
            <a:r>
              <a:rPr lang="en-US" altLang="en-US" sz="3600" dirty="0" smtClean="0">
                <a:solidFill>
                  <a:schemeClr val="tx1"/>
                </a:solidFill>
              </a:rPr>
              <a:t>or</a:t>
            </a:r>
            <a:r>
              <a:rPr lang="en-US" altLang="en-US" sz="3600" dirty="0" smtClean="0">
                <a:solidFill>
                  <a:srgbClr val="FF0000"/>
                </a:solidFill>
              </a:rPr>
              <a:t> adopt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02257" y="280775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16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250831" y="280775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27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99405" y="280775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44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47979" y="28077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75" name="AutoShape 16"/>
          <p:cNvSpPr>
            <a:spLocks noChangeArrowheads="1"/>
          </p:cNvSpPr>
          <p:nvPr/>
        </p:nvSpPr>
        <p:spPr bwMode="auto">
          <a:xfrm>
            <a:off x="263915" y="4012354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T1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6" name="AutoShape 16"/>
          <p:cNvSpPr>
            <a:spLocks noChangeArrowheads="1"/>
          </p:cNvSpPr>
          <p:nvPr/>
        </p:nvSpPr>
        <p:spPr bwMode="auto">
          <a:xfrm>
            <a:off x="943112" y="4012355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T2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77" name="AutoShape 16"/>
          <p:cNvSpPr>
            <a:spLocks noChangeArrowheads="1"/>
          </p:cNvSpPr>
          <p:nvPr/>
        </p:nvSpPr>
        <p:spPr bwMode="auto">
          <a:xfrm>
            <a:off x="1593197" y="4012354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T3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78" name="AutoShape 16"/>
          <p:cNvSpPr>
            <a:spLocks noChangeArrowheads="1"/>
          </p:cNvSpPr>
          <p:nvPr/>
        </p:nvSpPr>
        <p:spPr bwMode="auto">
          <a:xfrm>
            <a:off x="2234785" y="4012352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T4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79" name="AutoShape 16"/>
          <p:cNvSpPr>
            <a:spLocks noChangeArrowheads="1"/>
          </p:cNvSpPr>
          <p:nvPr/>
        </p:nvSpPr>
        <p:spPr bwMode="auto">
          <a:xfrm>
            <a:off x="3257684" y="4059453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T5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80" name="Line 8"/>
          <p:cNvSpPr>
            <a:spLocks noChangeShapeType="1"/>
          </p:cNvSpPr>
          <p:nvPr/>
        </p:nvSpPr>
        <p:spPr bwMode="auto">
          <a:xfrm flipH="1">
            <a:off x="521356" y="3134141"/>
            <a:ext cx="319989" cy="87821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8"/>
          <p:cNvSpPr>
            <a:spLocks noChangeShapeType="1"/>
          </p:cNvSpPr>
          <p:nvPr/>
        </p:nvSpPr>
        <p:spPr bwMode="auto">
          <a:xfrm flipH="1">
            <a:off x="1206759" y="3134139"/>
            <a:ext cx="63616" cy="87821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8"/>
          <p:cNvSpPr>
            <a:spLocks noChangeShapeType="1"/>
          </p:cNvSpPr>
          <p:nvPr/>
        </p:nvSpPr>
        <p:spPr bwMode="auto">
          <a:xfrm>
            <a:off x="1692130" y="3134139"/>
            <a:ext cx="146650" cy="8782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8"/>
          <p:cNvSpPr>
            <a:spLocks noChangeShapeType="1"/>
          </p:cNvSpPr>
          <p:nvPr/>
        </p:nvSpPr>
        <p:spPr bwMode="auto">
          <a:xfrm>
            <a:off x="2165636" y="3134139"/>
            <a:ext cx="291541" cy="8782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8"/>
          <p:cNvSpPr>
            <a:spLocks noChangeShapeType="1"/>
          </p:cNvSpPr>
          <p:nvPr/>
        </p:nvSpPr>
        <p:spPr bwMode="auto">
          <a:xfrm flipH="1">
            <a:off x="3492482" y="3181240"/>
            <a:ext cx="96240" cy="8782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AutoShape 16"/>
          <p:cNvSpPr>
            <a:spLocks noChangeArrowheads="1"/>
          </p:cNvSpPr>
          <p:nvPr/>
        </p:nvSpPr>
        <p:spPr bwMode="auto">
          <a:xfrm>
            <a:off x="3910604" y="4059453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T6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>
            <a:off x="4007776" y="3181241"/>
            <a:ext cx="166870" cy="87821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8"/>
          <p:cNvSpPr>
            <a:spLocks noChangeShapeType="1"/>
          </p:cNvSpPr>
          <p:nvPr/>
        </p:nvSpPr>
        <p:spPr bwMode="auto">
          <a:xfrm flipH="1">
            <a:off x="1905490" y="2092917"/>
            <a:ext cx="979924" cy="70940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3586696" y="285485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63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035270" y="285485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483844" y="285485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932418" y="285485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436841" y="173923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885415" y="173923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57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333989" y="173923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782563" y="173923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 flipH="1">
            <a:off x="3323336" y="1412845"/>
            <a:ext cx="103113" cy="33196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3323336" y="2092916"/>
            <a:ext cx="1160508" cy="76193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695769" y="2976112"/>
            <a:ext cx="1058714" cy="207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750754" y="2468281"/>
            <a:ext cx="915635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+mj-lt"/>
              </a:rPr>
              <a:t>Adopt</a:t>
            </a:r>
          </a:p>
          <a:p>
            <a:pPr algn="ctr"/>
            <a:endParaRPr lang="en-US" sz="200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sz="2000" dirty="0" smtClean="0">
                <a:solidFill>
                  <a:prstClr val="black"/>
                </a:solidFill>
                <a:latin typeface="+mj-lt"/>
              </a:rPr>
              <a:t>M=5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2562045" y="3510820"/>
            <a:ext cx="737753" cy="250297"/>
          </a:xfrm>
          <a:custGeom>
            <a:avLst/>
            <a:gdLst>
              <a:gd name="connsiteX0" fmla="*/ 0 w 737753"/>
              <a:gd name="connsiteY0" fmla="*/ 250297 h 250297"/>
              <a:gd name="connsiteX1" fmla="*/ 293298 w 737753"/>
              <a:gd name="connsiteY1" fmla="*/ 131 h 250297"/>
              <a:gd name="connsiteX2" fmla="*/ 698740 w 737753"/>
              <a:gd name="connsiteY2" fmla="*/ 215791 h 250297"/>
              <a:gd name="connsiteX3" fmla="*/ 698740 w 737753"/>
              <a:gd name="connsiteY3" fmla="*/ 224418 h 2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753" h="250297">
                <a:moveTo>
                  <a:pt x="0" y="250297"/>
                </a:moveTo>
                <a:cubicBezTo>
                  <a:pt x="88420" y="128089"/>
                  <a:pt x="176841" y="5882"/>
                  <a:pt x="293298" y="131"/>
                </a:cubicBezTo>
                <a:cubicBezTo>
                  <a:pt x="409755" y="-5620"/>
                  <a:pt x="631166" y="178410"/>
                  <a:pt x="698740" y="215791"/>
                </a:cubicBezTo>
                <a:cubicBezTo>
                  <a:pt x="766314" y="253172"/>
                  <a:pt x="732527" y="238795"/>
                  <a:pt x="698740" y="224418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699405" y="2802319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884938" y="1719378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165636" y="2192243"/>
            <a:ext cx="846558" cy="609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3207112" y="2181192"/>
            <a:ext cx="531865" cy="5396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6647902" y="1412845"/>
            <a:ext cx="5117077" cy="4032734"/>
            <a:chOff x="6647902" y="1412845"/>
            <a:chExt cx="5117077" cy="4032734"/>
          </a:xfrm>
        </p:grpSpPr>
        <p:sp>
          <p:nvSpPr>
            <p:cNvPr id="69" name="Rectangle 68"/>
            <p:cNvSpPr/>
            <p:nvPr/>
          </p:nvSpPr>
          <p:spPr bwMode="auto">
            <a:xfrm>
              <a:off x="7186244" y="2807751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16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7634818" y="2807751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27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8083392" y="280775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-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8531966" y="280774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73" name="AutoShape 16"/>
            <p:cNvSpPr>
              <a:spLocks noChangeArrowheads="1"/>
            </p:cNvSpPr>
            <p:nvPr/>
          </p:nvSpPr>
          <p:spPr bwMode="auto">
            <a:xfrm>
              <a:off x="6647902" y="4012354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T1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107" name="AutoShape 16"/>
            <p:cNvSpPr>
              <a:spLocks noChangeArrowheads="1"/>
            </p:cNvSpPr>
            <p:nvPr/>
          </p:nvSpPr>
          <p:spPr bwMode="auto">
            <a:xfrm>
              <a:off x="7327099" y="4012355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" name="AutoShape 16"/>
            <p:cNvSpPr>
              <a:spLocks noChangeArrowheads="1"/>
            </p:cNvSpPr>
            <p:nvPr/>
          </p:nvSpPr>
          <p:spPr bwMode="auto">
            <a:xfrm>
              <a:off x="7977184" y="4012354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T3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13" name="AutoShape 16"/>
            <p:cNvSpPr>
              <a:spLocks noChangeArrowheads="1"/>
            </p:cNvSpPr>
            <p:nvPr/>
          </p:nvSpPr>
          <p:spPr bwMode="auto">
            <a:xfrm>
              <a:off x="9409609" y="4042467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T4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14" name="AutoShape 16"/>
            <p:cNvSpPr>
              <a:spLocks noChangeArrowheads="1"/>
            </p:cNvSpPr>
            <p:nvPr/>
          </p:nvSpPr>
          <p:spPr bwMode="auto">
            <a:xfrm>
              <a:off x="10110302" y="4042468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T5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15" name="Line 8"/>
            <p:cNvSpPr>
              <a:spLocks noChangeShapeType="1"/>
            </p:cNvSpPr>
            <p:nvPr/>
          </p:nvSpPr>
          <p:spPr bwMode="auto">
            <a:xfrm flipH="1">
              <a:off x="6905343" y="3134141"/>
              <a:ext cx="319989" cy="8782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8"/>
            <p:cNvSpPr>
              <a:spLocks noChangeShapeType="1"/>
            </p:cNvSpPr>
            <p:nvPr/>
          </p:nvSpPr>
          <p:spPr bwMode="auto">
            <a:xfrm flipH="1">
              <a:off x="7590746" y="3134139"/>
              <a:ext cx="63616" cy="8782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8"/>
            <p:cNvSpPr>
              <a:spLocks noChangeShapeType="1"/>
            </p:cNvSpPr>
            <p:nvPr/>
          </p:nvSpPr>
          <p:spPr bwMode="auto">
            <a:xfrm>
              <a:off x="8076117" y="3134139"/>
              <a:ext cx="146650" cy="8782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8"/>
            <p:cNvSpPr>
              <a:spLocks noChangeShapeType="1"/>
            </p:cNvSpPr>
            <p:nvPr/>
          </p:nvSpPr>
          <p:spPr bwMode="auto">
            <a:xfrm flipH="1">
              <a:off x="9669166" y="3181240"/>
              <a:ext cx="327730" cy="8782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8"/>
            <p:cNvSpPr>
              <a:spLocks noChangeShapeType="1"/>
            </p:cNvSpPr>
            <p:nvPr/>
          </p:nvSpPr>
          <p:spPr bwMode="auto">
            <a:xfrm flipH="1">
              <a:off x="10345100" y="3164255"/>
              <a:ext cx="96240" cy="8782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AutoShape 16"/>
            <p:cNvSpPr>
              <a:spLocks noChangeArrowheads="1"/>
            </p:cNvSpPr>
            <p:nvPr/>
          </p:nvSpPr>
          <p:spPr bwMode="auto">
            <a:xfrm>
              <a:off x="10763222" y="4042468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T6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21" name="Line 8"/>
            <p:cNvSpPr>
              <a:spLocks noChangeShapeType="1"/>
            </p:cNvSpPr>
            <p:nvPr/>
          </p:nvSpPr>
          <p:spPr bwMode="auto">
            <a:xfrm>
              <a:off x="10860394" y="3164256"/>
              <a:ext cx="166870" cy="87821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8"/>
            <p:cNvSpPr>
              <a:spLocks noChangeShapeType="1"/>
            </p:cNvSpPr>
            <p:nvPr/>
          </p:nvSpPr>
          <p:spPr bwMode="auto">
            <a:xfrm flipH="1">
              <a:off x="8289477" y="2092917"/>
              <a:ext cx="979924" cy="70940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9970683" y="285485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</a:rPr>
                <a:t>57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10419257" y="285485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63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10867831" y="285485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11316405" y="2854852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8820828" y="173923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+mj-lt"/>
                </a:rPr>
                <a:t>…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9269402" y="173923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</a:rPr>
                <a:t>44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9717976" y="173923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+mj-lt"/>
                </a:rPr>
                <a:t>…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10166550" y="173923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131" name="Line 8"/>
            <p:cNvSpPr>
              <a:spLocks noChangeShapeType="1"/>
            </p:cNvSpPr>
            <p:nvPr/>
          </p:nvSpPr>
          <p:spPr bwMode="auto">
            <a:xfrm flipH="1">
              <a:off x="9707323" y="1412845"/>
              <a:ext cx="103113" cy="33196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"/>
            <p:cNvSpPr>
              <a:spLocks noChangeShapeType="1"/>
            </p:cNvSpPr>
            <p:nvPr/>
          </p:nvSpPr>
          <p:spPr bwMode="auto">
            <a:xfrm>
              <a:off x="9707323" y="2092916"/>
              <a:ext cx="1160508" cy="76193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413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 Tree Operations: Delete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71614" y="974255"/>
            <a:ext cx="11585274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Delete</a:t>
            </a:r>
            <a:r>
              <a:rPr lang="en-US" altLang="en-US" dirty="0" smtClean="0"/>
              <a:t>(54)</a:t>
            </a:r>
            <a:endParaRPr lang="en-US" altLang="en-US" sz="1800" dirty="0">
              <a:solidFill>
                <a:schemeClr val="accent6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999732" y="173737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448306" y="173737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896880" y="173737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345454" y="173737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1036608" y="326605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485182" y="326605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933756" y="32660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382330" y="326604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763220" y="326605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211794" y="326605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660368" y="326605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6108942" y="32660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590792" y="42322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90792" y="45858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590792" y="49395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590792" y="529326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1260895" y="42322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1260895" y="45858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1260895" y="49395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1260895" y="529326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1933756" y="42322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1933756" y="45858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1929267" y="529844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2606617" y="42322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606617" y="45858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2606617" y="49395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2606617" y="529326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1" name="Line 8"/>
          <p:cNvSpPr>
            <a:spLocks noChangeShapeType="1"/>
          </p:cNvSpPr>
          <p:nvPr/>
        </p:nvSpPr>
        <p:spPr bwMode="auto">
          <a:xfrm flipH="1">
            <a:off x="815079" y="3619731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8"/>
          <p:cNvSpPr>
            <a:spLocks noChangeShapeType="1"/>
          </p:cNvSpPr>
          <p:nvPr/>
        </p:nvSpPr>
        <p:spPr bwMode="auto">
          <a:xfrm>
            <a:off x="1465318" y="3619730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8"/>
          <p:cNvSpPr>
            <a:spLocks noChangeShapeType="1"/>
          </p:cNvSpPr>
          <p:nvPr/>
        </p:nvSpPr>
        <p:spPr bwMode="auto">
          <a:xfrm>
            <a:off x="1947663" y="3596254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8"/>
          <p:cNvSpPr>
            <a:spLocks noChangeShapeType="1"/>
          </p:cNvSpPr>
          <p:nvPr/>
        </p:nvSpPr>
        <p:spPr bwMode="auto">
          <a:xfrm>
            <a:off x="2396237" y="3596254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8"/>
          <p:cNvSpPr>
            <a:spLocks noChangeShapeType="1"/>
          </p:cNvSpPr>
          <p:nvPr/>
        </p:nvSpPr>
        <p:spPr bwMode="auto">
          <a:xfrm flipH="1">
            <a:off x="1847488" y="2064946"/>
            <a:ext cx="1150661" cy="119529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8"/>
          <p:cNvSpPr>
            <a:spLocks noChangeShapeType="1"/>
          </p:cNvSpPr>
          <p:nvPr/>
        </p:nvSpPr>
        <p:spPr bwMode="auto">
          <a:xfrm>
            <a:off x="3446723" y="2091055"/>
            <a:ext cx="2201319" cy="11691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8"/>
          <p:cNvSpPr>
            <a:spLocks noChangeShapeType="1"/>
          </p:cNvSpPr>
          <p:nvPr/>
        </p:nvSpPr>
        <p:spPr bwMode="auto">
          <a:xfrm flipH="1">
            <a:off x="4529366" y="3649019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8"/>
          <p:cNvSpPr>
            <a:spLocks noChangeShapeType="1"/>
          </p:cNvSpPr>
          <p:nvPr/>
        </p:nvSpPr>
        <p:spPr bwMode="auto">
          <a:xfrm>
            <a:off x="5179605" y="3649018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8"/>
          <p:cNvSpPr>
            <a:spLocks noChangeShapeType="1"/>
          </p:cNvSpPr>
          <p:nvPr/>
        </p:nvSpPr>
        <p:spPr bwMode="auto">
          <a:xfrm>
            <a:off x="5661950" y="3625542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8"/>
          <p:cNvSpPr>
            <a:spLocks noChangeShapeType="1"/>
          </p:cNvSpPr>
          <p:nvPr/>
        </p:nvSpPr>
        <p:spPr bwMode="auto">
          <a:xfrm>
            <a:off x="6110524" y="3625542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Rectangle 160"/>
          <p:cNvSpPr/>
          <p:nvPr/>
        </p:nvSpPr>
        <p:spPr bwMode="auto">
          <a:xfrm>
            <a:off x="4282457" y="42322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4282457" y="4585894"/>
            <a:ext cx="448574" cy="3536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4282457" y="49395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4282457" y="529326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4966466" y="42322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4966466" y="45858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4966466" y="49395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4966466" y="529326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5611072" y="422640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611072" y="458008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611072" y="493376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5611072" y="528745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6320463" y="422640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6320463" y="458008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6320463" y="493376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6320463" y="528745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3260772" y="42322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3260772" y="45858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3260772" y="49395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3260772" y="529326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1" name="Line 8"/>
          <p:cNvSpPr>
            <a:spLocks noChangeShapeType="1"/>
          </p:cNvSpPr>
          <p:nvPr/>
        </p:nvSpPr>
        <p:spPr bwMode="auto">
          <a:xfrm>
            <a:off x="2809012" y="3596254"/>
            <a:ext cx="67604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Rectangle 181"/>
          <p:cNvSpPr/>
          <p:nvPr/>
        </p:nvSpPr>
        <p:spPr bwMode="auto">
          <a:xfrm>
            <a:off x="1933756" y="494476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06217" y="3295335"/>
            <a:ext cx="2486580" cy="2380894"/>
            <a:chOff x="8587039" y="3450611"/>
            <a:chExt cx="2486580" cy="2380894"/>
          </a:xfrm>
        </p:grpSpPr>
        <p:sp>
          <p:nvSpPr>
            <p:cNvPr id="244" name="Rectangle 243"/>
            <p:cNvSpPr/>
            <p:nvPr/>
          </p:nvSpPr>
          <p:spPr bwMode="auto">
            <a:xfrm>
              <a:off x="9067802" y="345061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</a:rPr>
                <a:t>58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9516376" y="345061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9964950" y="3450612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71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0413524" y="3450611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8" name="Line 8"/>
            <p:cNvSpPr>
              <a:spLocks noChangeShapeType="1"/>
            </p:cNvSpPr>
            <p:nvPr/>
          </p:nvSpPr>
          <p:spPr bwMode="auto">
            <a:xfrm flipH="1">
              <a:off x="8833948" y="3833581"/>
              <a:ext cx="307796" cy="6066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8"/>
            <p:cNvSpPr>
              <a:spLocks noChangeShapeType="1"/>
            </p:cNvSpPr>
            <p:nvPr/>
          </p:nvSpPr>
          <p:spPr bwMode="auto">
            <a:xfrm>
              <a:off x="9484187" y="3833580"/>
              <a:ext cx="19864" cy="6066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8"/>
            <p:cNvSpPr>
              <a:spLocks noChangeShapeType="1"/>
            </p:cNvSpPr>
            <p:nvPr/>
          </p:nvSpPr>
          <p:spPr bwMode="auto">
            <a:xfrm>
              <a:off x="9966532" y="3810104"/>
              <a:ext cx="187757" cy="6301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8"/>
            <p:cNvSpPr>
              <a:spLocks noChangeShapeType="1"/>
            </p:cNvSpPr>
            <p:nvPr/>
          </p:nvSpPr>
          <p:spPr bwMode="auto">
            <a:xfrm>
              <a:off x="10415106" y="3810104"/>
              <a:ext cx="434667" cy="6301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8587039" y="441677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8587039" y="477045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</a:rPr>
                <a:t>56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8587039" y="512413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8587039" y="5477822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9271048" y="441677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9271048" y="477045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9271048" y="512413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9271048" y="5477822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9915654" y="441096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+mj-lt"/>
                </a:rPr>
                <a:t>67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9915654" y="4764647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9915654" y="511833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70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9915654" y="547201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0625045" y="441096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72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0625045" y="4764647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74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10625045" y="511833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10625045" y="547201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sp>
        <p:nvSpPr>
          <p:cNvPr id="268" name="Right Brace 267"/>
          <p:cNvSpPr/>
          <p:nvPr/>
        </p:nvSpPr>
        <p:spPr bwMode="auto">
          <a:xfrm rot="5400000">
            <a:off x="5312755" y="4463905"/>
            <a:ext cx="462673" cy="2799492"/>
          </a:xfrm>
          <a:prstGeom prst="rightBrace">
            <a:avLst>
              <a:gd name="adj1" fmla="val 8333"/>
              <a:gd name="adj2" fmla="val 51316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9" name="Freeform 268"/>
          <p:cNvSpPr/>
          <p:nvPr/>
        </p:nvSpPr>
        <p:spPr bwMode="auto">
          <a:xfrm>
            <a:off x="5544091" y="5879696"/>
            <a:ext cx="3842889" cy="518809"/>
          </a:xfrm>
          <a:custGeom>
            <a:avLst/>
            <a:gdLst>
              <a:gd name="connsiteX0" fmla="*/ 0 w 7445828"/>
              <a:gd name="connsiteY0" fmla="*/ 195942 h 406697"/>
              <a:gd name="connsiteX1" fmla="*/ 4021493 w 7445828"/>
              <a:gd name="connsiteY1" fmla="*/ 401216 h 406697"/>
              <a:gd name="connsiteX2" fmla="*/ 7445828 w 7445828"/>
              <a:gd name="connsiteY2" fmla="*/ 0 h 40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5828" h="406697">
                <a:moveTo>
                  <a:pt x="0" y="195942"/>
                </a:moveTo>
                <a:cubicBezTo>
                  <a:pt x="1390261" y="314907"/>
                  <a:pt x="2780522" y="433873"/>
                  <a:pt x="4021493" y="401216"/>
                </a:cubicBezTo>
                <a:cubicBezTo>
                  <a:pt x="5262464" y="368559"/>
                  <a:pt x="6354146" y="184279"/>
                  <a:pt x="7445828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7161676" y="5998395"/>
            <a:ext cx="91563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Adopt</a:t>
            </a:r>
          </a:p>
        </p:txBody>
      </p:sp>
      <p:sp>
        <p:nvSpPr>
          <p:cNvPr id="271" name="Oval 270"/>
          <p:cNvSpPr/>
          <p:nvPr/>
        </p:nvSpPr>
        <p:spPr bwMode="auto">
          <a:xfrm>
            <a:off x="4946909" y="4216752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2" name="Oval 271"/>
          <p:cNvSpPr/>
          <p:nvPr/>
        </p:nvSpPr>
        <p:spPr bwMode="auto">
          <a:xfrm>
            <a:off x="4740963" y="3276080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3" name="Straight Arrow Connector 272"/>
          <p:cNvCxnSpPr/>
          <p:nvPr/>
        </p:nvCxnSpPr>
        <p:spPr bwMode="auto">
          <a:xfrm flipH="1" flipV="1">
            <a:off x="5066484" y="3720740"/>
            <a:ext cx="24659" cy="4017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74" name="Straight Arrow Connector 273"/>
          <p:cNvCxnSpPr/>
          <p:nvPr/>
        </p:nvCxnSpPr>
        <p:spPr bwMode="auto">
          <a:xfrm flipH="1">
            <a:off x="4683265" y="3720740"/>
            <a:ext cx="227085" cy="4646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93496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 Tree Operations: Delete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71614" y="974255"/>
            <a:ext cx="11585274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Delete</a:t>
            </a:r>
            <a:r>
              <a:rPr lang="en-US" altLang="en-US" dirty="0" smtClean="0"/>
              <a:t>(54): Final Tree</a:t>
            </a:r>
            <a:endParaRPr lang="en-US" altLang="en-US" sz="1800" dirty="0">
              <a:solidFill>
                <a:schemeClr val="accent6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259852" y="192715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5708426" y="192715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6157000" y="192715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6605574" y="192715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3296728" y="345583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745302" y="345583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4193876" y="345583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642450" y="345582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2850912" y="442199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2850912" y="477567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2850912" y="512935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2850912" y="548304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3521015" y="442199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21015" y="477567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3521015" y="512935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3521015" y="548304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4193876" y="442199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4193876" y="477567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4189387" y="548822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4866737" y="442199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866737" y="477567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4866737" y="512935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866737" y="548304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1" name="Line 8"/>
          <p:cNvSpPr>
            <a:spLocks noChangeShapeType="1"/>
          </p:cNvSpPr>
          <p:nvPr/>
        </p:nvSpPr>
        <p:spPr bwMode="auto">
          <a:xfrm flipH="1">
            <a:off x="3075199" y="3809512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8"/>
          <p:cNvSpPr>
            <a:spLocks noChangeShapeType="1"/>
          </p:cNvSpPr>
          <p:nvPr/>
        </p:nvSpPr>
        <p:spPr bwMode="auto">
          <a:xfrm>
            <a:off x="3725438" y="3809511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8"/>
          <p:cNvSpPr>
            <a:spLocks noChangeShapeType="1"/>
          </p:cNvSpPr>
          <p:nvPr/>
        </p:nvSpPr>
        <p:spPr bwMode="auto">
          <a:xfrm>
            <a:off x="4207783" y="3786035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8"/>
          <p:cNvSpPr>
            <a:spLocks noChangeShapeType="1"/>
          </p:cNvSpPr>
          <p:nvPr/>
        </p:nvSpPr>
        <p:spPr bwMode="auto">
          <a:xfrm>
            <a:off x="4656357" y="3786035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8"/>
          <p:cNvSpPr>
            <a:spLocks noChangeShapeType="1"/>
          </p:cNvSpPr>
          <p:nvPr/>
        </p:nvSpPr>
        <p:spPr bwMode="auto">
          <a:xfrm flipH="1">
            <a:off x="4107608" y="2254727"/>
            <a:ext cx="1150661" cy="119529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8"/>
          <p:cNvSpPr>
            <a:spLocks noChangeShapeType="1"/>
          </p:cNvSpPr>
          <p:nvPr/>
        </p:nvSpPr>
        <p:spPr bwMode="auto">
          <a:xfrm>
            <a:off x="5706843" y="2280836"/>
            <a:ext cx="2201319" cy="11691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Rectangle 176"/>
          <p:cNvSpPr/>
          <p:nvPr/>
        </p:nvSpPr>
        <p:spPr bwMode="auto">
          <a:xfrm>
            <a:off x="5520892" y="442199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5520892" y="477567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5520892" y="512935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5520892" y="548304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1" name="Line 8"/>
          <p:cNvSpPr>
            <a:spLocks noChangeShapeType="1"/>
          </p:cNvSpPr>
          <p:nvPr/>
        </p:nvSpPr>
        <p:spPr bwMode="auto">
          <a:xfrm>
            <a:off x="5069132" y="3786035"/>
            <a:ext cx="67604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Rectangle 181"/>
          <p:cNvSpPr/>
          <p:nvPr/>
        </p:nvSpPr>
        <p:spPr bwMode="auto">
          <a:xfrm>
            <a:off x="4193876" y="513454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7012394" y="345246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7460968" y="345246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6" name="Rectangle 245"/>
          <p:cNvSpPr/>
          <p:nvPr/>
        </p:nvSpPr>
        <p:spPr bwMode="auto">
          <a:xfrm>
            <a:off x="7909542" y="345246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8358116" y="34524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8" name="Line 8"/>
          <p:cNvSpPr>
            <a:spLocks noChangeShapeType="1"/>
          </p:cNvSpPr>
          <p:nvPr/>
        </p:nvSpPr>
        <p:spPr bwMode="auto">
          <a:xfrm flipH="1">
            <a:off x="6778540" y="3835436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8"/>
          <p:cNvSpPr>
            <a:spLocks noChangeShapeType="1"/>
          </p:cNvSpPr>
          <p:nvPr/>
        </p:nvSpPr>
        <p:spPr bwMode="auto">
          <a:xfrm>
            <a:off x="7428779" y="3835435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8"/>
          <p:cNvSpPr>
            <a:spLocks noChangeShapeType="1"/>
          </p:cNvSpPr>
          <p:nvPr/>
        </p:nvSpPr>
        <p:spPr bwMode="auto">
          <a:xfrm>
            <a:off x="7911124" y="3811959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Line 8"/>
          <p:cNvSpPr>
            <a:spLocks noChangeShapeType="1"/>
          </p:cNvSpPr>
          <p:nvPr/>
        </p:nvSpPr>
        <p:spPr bwMode="auto">
          <a:xfrm>
            <a:off x="8359698" y="3811959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Rectangle 251"/>
          <p:cNvSpPr/>
          <p:nvPr/>
        </p:nvSpPr>
        <p:spPr bwMode="auto">
          <a:xfrm>
            <a:off x="6531631" y="441862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6531631" y="47723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6531631" y="51259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6531631" y="54796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7215640" y="441862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7215640" y="47723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7215640" y="51259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7215640" y="54796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7860246" y="441281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7860246" y="476650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7860246" y="512018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3" name="Rectangle 262"/>
          <p:cNvSpPr/>
          <p:nvPr/>
        </p:nvSpPr>
        <p:spPr bwMode="auto">
          <a:xfrm>
            <a:off x="7860246" y="547386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8569637" y="441281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5" name="Rectangle 264"/>
          <p:cNvSpPr/>
          <p:nvPr/>
        </p:nvSpPr>
        <p:spPr bwMode="auto">
          <a:xfrm>
            <a:off x="8569637" y="476650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6" name="Rectangle 265"/>
          <p:cNvSpPr/>
          <p:nvPr/>
        </p:nvSpPr>
        <p:spPr bwMode="auto">
          <a:xfrm>
            <a:off x="8569637" y="512018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7" name="Rectangle 266"/>
          <p:cNvSpPr/>
          <p:nvPr/>
        </p:nvSpPr>
        <p:spPr bwMode="auto">
          <a:xfrm>
            <a:off x="8569637" y="547386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8115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 Tree Restructuring: </a:t>
            </a:r>
            <a:r>
              <a:rPr lang="en-US" altLang="en-US" sz="3600" dirty="0" smtClean="0">
                <a:solidFill>
                  <a:srgbClr val="FF0000"/>
                </a:solidFill>
              </a:rPr>
              <a:t>Merge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122098" y="293714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16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570672" y="293714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27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019246" y="293714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467820" y="293714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75" name="AutoShape 16"/>
          <p:cNvSpPr>
            <a:spLocks noChangeArrowheads="1"/>
          </p:cNvSpPr>
          <p:nvPr/>
        </p:nvSpPr>
        <p:spPr bwMode="auto">
          <a:xfrm>
            <a:off x="1583756" y="4141750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T1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6" name="AutoShape 16"/>
          <p:cNvSpPr>
            <a:spLocks noChangeArrowheads="1"/>
          </p:cNvSpPr>
          <p:nvPr/>
        </p:nvSpPr>
        <p:spPr bwMode="auto">
          <a:xfrm>
            <a:off x="2262953" y="4141751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T2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77" name="AutoShape 16"/>
          <p:cNvSpPr>
            <a:spLocks noChangeArrowheads="1"/>
          </p:cNvSpPr>
          <p:nvPr/>
        </p:nvSpPr>
        <p:spPr bwMode="auto">
          <a:xfrm>
            <a:off x="2913038" y="4141750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T3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79" name="AutoShape 16"/>
          <p:cNvSpPr>
            <a:spLocks noChangeArrowheads="1"/>
          </p:cNvSpPr>
          <p:nvPr/>
        </p:nvSpPr>
        <p:spPr bwMode="auto">
          <a:xfrm>
            <a:off x="4577525" y="4188849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T4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80" name="Line 8"/>
          <p:cNvSpPr>
            <a:spLocks noChangeShapeType="1"/>
          </p:cNvSpPr>
          <p:nvPr/>
        </p:nvSpPr>
        <p:spPr bwMode="auto">
          <a:xfrm flipH="1">
            <a:off x="1841197" y="3263537"/>
            <a:ext cx="319989" cy="87821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8"/>
          <p:cNvSpPr>
            <a:spLocks noChangeShapeType="1"/>
          </p:cNvSpPr>
          <p:nvPr/>
        </p:nvSpPr>
        <p:spPr bwMode="auto">
          <a:xfrm flipH="1">
            <a:off x="2526600" y="3263535"/>
            <a:ext cx="63616" cy="87821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8"/>
          <p:cNvSpPr>
            <a:spLocks noChangeShapeType="1"/>
          </p:cNvSpPr>
          <p:nvPr/>
        </p:nvSpPr>
        <p:spPr bwMode="auto">
          <a:xfrm>
            <a:off x="3011971" y="3263535"/>
            <a:ext cx="146650" cy="8782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8"/>
          <p:cNvSpPr>
            <a:spLocks noChangeShapeType="1"/>
          </p:cNvSpPr>
          <p:nvPr/>
        </p:nvSpPr>
        <p:spPr bwMode="auto">
          <a:xfrm flipH="1">
            <a:off x="4812323" y="3310636"/>
            <a:ext cx="96240" cy="8782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AutoShape 16"/>
          <p:cNvSpPr>
            <a:spLocks noChangeArrowheads="1"/>
          </p:cNvSpPr>
          <p:nvPr/>
        </p:nvSpPr>
        <p:spPr bwMode="auto">
          <a:xfrm>
            <a:off x="5230445" y="4188849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T5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>
            <a:off x="5327617" y="3310637"/>
            <a:ext cx="166870" cy="87821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8"/>
          <p:cNvSpPr>
            <a:spLocks noChangeShapeType="1"/>
          </p:cNvSpPr>
          <p:nvPr/>
        </p:nvSpPr>
        <p:spPr bwMode="auto">
          <a:xfrm flipH="1">
            <a:off x="3225331" y="2222313"/>
            <a:ext cx="979924" cy="70940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4906537" y="298425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63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355111" y="298425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803685" y="29842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252259" y="298424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756682" y="186863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205256" y="186863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44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53830" y="186863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102404" y="186862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 flipH="1">
            <a:off x="4643177" y="1542241"/>
            <a:ext cx="103113" cy="33196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4643177" y="2222312"/>
            <a:ext cx="1160508" cy="76193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015610" y="3105508"/>
            <a:ext cx="1058714" cy="207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7052160" y="2597677"/>
            <a:ext cx="952505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+mj-lt"/>
              </a:rPr>
              <a:t>Merge</a:t>
            </a:r>
          </a:p>
          <a:p>
            <a:pPr algn="ctr"/>
            <a:endParaRPr lang="en-US" sz="200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sz="2000" dirty="0" smtClean="0">
                <a:solidFill>
                  <a:prstClr val="black"/>
                </a:solidFill>
                <a:latin typeface="+mj-lt"/>
              </a:rPr>
              <a:t>M=5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67743" y="2501660"/>
            <a:ext cx="3188479" cy="3043202"/>
            <a:chOff x="7967743" y="2501660"/>
            <a:chExt cx="3188479" cy="3043202"/>
          </a:xfrm>
        </p:grpSpPr>
        <p:sp>
          <p:nvSpPr>
            <p:cNvPr id="69" name="Rectangle 68"/>
            <p:cNvSpPr/>
            <p:nvPr/>
          </p:nvSpPr>
          <p:spPr bwMode="auto">
            <a:xfrm>
              <a:off x="8506085" y="2937147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16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8954659" y="2937147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27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9403233" y="293714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44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9851807" y="293714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63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73" name="AutoShape 16"/>
            <p:cNvSpPr>
              <a:spLocks noChangeArrowheads="1"/>
            </p:cNvSpPr>
            <p:nvPr/>
          </p:nvSpPr>
          <p:spPr bwMode="auto">
            <a:xfrm>
              <a:off x="7967743" y="4141750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T1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107" name="AutoShape 16"/>
            <p:cNvSpPr>
              <a:spLocks noChangeArrowheads="1"/>
            </p:cNvSpPr>
            <p:nvPr/>
          </p:nvSpPr>
          <p:spPr bwMode="auto">
            <a:xfrm>
              <a:off x="8646940" y="4141751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" name="AutoShape 16"/>
            <p:cNvSpPr>
              <a:spLocks noChangeArrowheads="1"/>
            </p:cNvSpPr>
            <p:nvPr/>
          </p:nvSpPr>
          <p:spPr bwMode="auto">
            <a:xfrm>
              <a:off x="9297025" y="4141750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T3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13" name="AutoShape 16"/>
            <p:cNvSpPr>
              <a:spLocks noChangeArrowheads="1"/>
            </p:cNvSpPr>
            <p:nvPr/>
          </p:nvSpPr>
          <p:spPr bwMode="auto">
            <a:xfrm>
              <a:off x="9964363" y="4141750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T4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14" name="AutoShape 16"/>
            <p:cNvSpPr>
              <a:spLocks noChangeArrowheads="1"/>
            </p:cNvSpPr>
            <p:nvPr/>
          </p:nvSpPr>
          <p:spPr bwMode="auto">
            <a:xfrm>
              <a:off x="10665056" y="4141751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T5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15" name="Line 8"/>
            <p:cNvSpPr>
              <a:spLocks noChangeShapeType="1"/>
            </p:cNvSpPr>
            <p:nvPr/>
          </p:nvSpPr>
          <p:spPr bwMode="auto">
            <a:xfrm flipH="1">
              <a:off x="8225184" y="3263537"/>
              <a:ext cx="319989" cy="8782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8"/>
            <p:cNvSpPr>
              <a:spLocks noChangeShapeType="1"/>
            </p:cNvSpPr>
            <p:nvPr/>
          </p:nvSpPr>
          <p:spPr bwMode="auto">
            <a:xfrm flipH="1">
              <a:off x="8910587" y="3263535"/>
              <a:ext cx="63616" cy="8782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8"/>
            <p:cNvSpPr>
              <a:spLocks noChangeShapeType="1"/>
            </p:cNvSpPr>
            <p:nvPr/>
          </p:nvSpPr>
          <p:spPr bwMode="auto">
            <a:xfrm>
              <a:off x="9395958" y="3263535"/>
              <a:ext cx="146650" cy="8782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8"/>
            <p:cNvSpPr>
              <a:spLocks noChangeShapeType="1"/>
            </p:cNvSpPr>
            <p:nvPr/>
          </p:nvSpPr>
          <p:spPr bwMode="auto">
            <a:xfrm flipH="1">
              <a:off x="9395957" y="2501660"/>
              <a:ext cx="60121" cy="43005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>
              <a:off x="9877310" y="3290828"/>
              <a:ext cx="332635" cy="8509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8"/>
            <p:cNvSpPr>
              <a:spLocks noChangeShapeType="1"/>
            </p:cNvSpPr>
            <p:nvPr/>
          </p:nvSpPr>
          <p:spPr bwMode="auto">
            <a:xfrm>
              <a:off x="10306933" y="3277181"/>
              <a:ext cx="634243" cy="86456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4211984" y="1863199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>
            <a:off x="4371916" y="2307859"/>
            <a:ext cx="9456" cy="6238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3872570" y="2418612"/>
            <a:ext cx="9845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+mj-lt"/>
              </a:rPr>
              <a:t>demote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7700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 Tree Operations: Delete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71614" y="974255"/>
            <a:ext cx="11585274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Delete</a:t>
            </a:r>
            <a:r>
              <a:rPr lang="en-US" altLang="en-US" dirty="0" smtClean="0"/>
              <a:t>(53)</a:t>
            </a:r>
            <a:endParaRPr lang="en-US" altLang="en-US" sz="1800" dirty="0">
              <a:solidFill>
                <a:schemeClr val="accent6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887588" y="193578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336162" y="193578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784736" y="193578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233310" y="193577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924464" y="346445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373038" y="346445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821612" y="346445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70186" y="346445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78648" y="443061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8648" y="478430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478648" y="513798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478648" y="549166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1148751" y="443061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1148751" y="478430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1148751" y="513798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1148751" y="549166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1821612" y="443061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1821612" y="478430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1817123" y="549685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2494473" y="443061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494473" y="478430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2494473" y="513798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2494473" y="549166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1" name="Line 8"/>
          <p:cNvSpPr>
            <a:spLocks noChangeShapeType="1"/>
          </p:cNvSpPr>
          <p:nvPr/>
        </p:nvSpPr>
        <p:spPr bwMode="auto">
          <a:xfrm flipH="1">
            <a:off x="702935" y="3818138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8"/>
          <p:cNvSpPr>
            <a:spLocks noChangeShapeType="1"/>
          </p:cNvSpPr>
          <p:nvPr/>
        </p:nvSpPr>
        <p:spPr bwMode="auto">
          <a:xfrm>
            <a:off x="1353174" y="3818137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8"/>
          <p:cNvSpPr>
            <a:spLocks noChangeShapeType="1"/>
          </p:cNvSpPr>
          <p:nvPr/>
        </p:nvSpPr>
        <p:spPr bwMode="auto">
          <a:xfrm>
            <a:off x="1835519" y="3794661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8"/>
          <p:cNvSpPr>
            <a:spLocks noChangeShapeType="1"/>
          </p:cNvSpPr>
          <p:nvPr/>
        </p:nvSpPr>
        <p:spPr bwMode="auto">
          <a:xfrm>
            <a:off x="2284093" y="3794661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8"/>
          <p:cNvSpPr>
            <a:spLocks noChangeShapeType="1"/>
          </p:cNvSpPr>
          <p:nvPr/>
        </p:nvSpPr>
        <p:spPr bwMode="auto">
          <a:xfrm flipH="1">
            <a:off x="1735344" y="2263353"/>
            <a:ext cx="1150661" cy="119529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8"/>
          <p:cNvSpPr>
            <a:spLocks noChangeShapeType="1"/>
          </p:cNvSpPr>
          <p:nvPr/>
        </p:nvSpPr>
        <p:spPr bwMode="auto">
          <a:xfrm>
            <a:off x="3334579" y="2289462"/>
            <a:ext cx="2201319" cy="11691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Rectangle 181"/>
          <p:cNvSpPr/>
          <p:nvPr/>
        </p:nvSpPr>
        <p:spPr bwMode="auto">
          <a:xfrm>
            <a:off x="1821612" y="514316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4640130" y="34610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5088704" y="34610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6" name="Rectangle 245"/>
          <p:cNvSpPr/>
          <p:nvPr/>
        </p:nvSpPr>
        <p:spPr bwMode="auto">
          <a:xfrm>
            <a:off x="5537278" y="346109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5985852" y="346109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8" name="Line 8"/>
          <p:cNvSpPr>
            <a:spLocks noChangeShapeType="1"/>
          </p:cNvSpPr>
          <p:nvPr/>
        </p:nvSpPr>
        <p:spPr bwMode="auto">
          <a:xfrm flipH="1">
            <a:off x="4406276" y="3844062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8"/>
          <p:cNvSpPr>
            <a:spLocks noChangeShapeType="1"/>
          </p:cNvSpPr>
          <p:nvPr/>
        </p:nvSpPr>
        <p:spPr bwMode="auto">
          <a:xfrm>
            <a:off x="5056515" y="3844061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8"/>
          <p:cNvSpPr>
            <a:spLocks noChangeShapeType="1"/>
          </p:cNvSpPr>
          <p:nvPr/>
        </p:nvSpPr>
        <p:spPr bwMode="auto">
          <a:xfrm>
            <a:off x="5538860" y="3820585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Rectangle 251"/>
          <p:cNvSpPr/>
          <p:nvPr/>
        </p:nvSpPr>
        <p:spPr bwMode="auto">
          <a:xfrm>
            <a:off x="4159367" y="4427254"/>
            <a:ext cx="448574" cy="3536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4159367" y="478093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4159367" y="513462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4159367" y="548830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4843376" y="442725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4843376" y="478093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4843376" y="513462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4843376" y="548830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5487982" y="442144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5487982" y="477512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5487982" y="51288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3" name="Right Brace 62"/>
          <p:cNvSpPr/>
          <p:nvPr/>
        </p:nvSpPr>
        <p:spPr bwMode="auto">
          <a:xfrm rot="5400000">
            <a:off x="4456778" y="5314374"/>
            <a:ext cx="462673" cy="1333016"/>
          </a:xfrm>
          <a:prstGeom prst="rightBrace">
            <a:avLst>
              <a:gd name="adj1" fmla="val 8333"/>
              <a:gd name="adj2" fmla="val 51316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4899485" y="5845350"/>
            <a:ext cx="3842889" cy="518809"/>
          </a:xfrm>
          <a:custGeom>
            <a:avLst/>
            <a:gdLst>
              <a:gd name="connsiteX0" fmla="*/ 0 w 7445828"/>
              <a:gd name="connsiteY0" fmla="*/ 195942 h 406697"/>
              <a:gd name="connsiteX1" fmla="*/ 4021493 w 7445828"/>
              <a:gd name="connsiteY1" fmla="*/ 401216 h 406697"/>
              <a:gd name="connsiteX2" fmla="*/ 7445828 w 7445828"/>
              <a:gd name="connsiteY2" fmla="*/ 0 h 40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5828" h="406697">
                <a:moveTo>
                  <a:pt x="0" y="195942"/>
                </a:moveTo>
                <a:cubicBezTo>
                  <a:pt x="1390261" y="314907"/>
                  <a:pt x="2780522" y="433873"/>
                  <a:pt x="4021493" y="401216"/>
                </a:cubicBezTo>
                <a:cubicBezTo>
                  <a:pt x="5262464" y="368559"/>
                  <a:pt x="6354146" y="184279"/>
                  <a:pt x="7445828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17070" y="5964049"/>
            <a:ext cx="9525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Merge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93800" y="1908894"/>
            <a:ext cx="3066076" cy="3940426"/>
            <a:chOff x="8293800" y="1908894"/>
            <a:chExt cx="3066076" cy="3940426"/>
          </a:xfrm>
        </p:grpSpPr>
        <p:sp>
          <p:nvSpPr>
            <p:cNvPr id="66" name="Rectangle 65"/>
            <p:cNvSpPr/>
            <p:nvPr/>
          </p:nvSpPr>
          <p:spPr bwMode="auto">
            <a:xfrm>
              <a:off x="9565580" y="345370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0014154" y="345370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0462728" y="345370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0911302" y="345370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>
              <a:off x="9331726" y="3836674"/>
              <a:ext cx="307796" cy="6066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8"/>
            <p:cNvSpPr>
              <a:spLocks noChangeShapeType="1"/>
            </p:cNvSpPr>
            <p:nvPr/>
          </p:nvSpPr>
          <p:spPr bwMode="auto">
            <a:xfrm>
              <a:off x="10039535" y="3836674"/>
              <a:ext cx="187757" cy="6301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9084817" y="441986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9084817" y="477354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9084817" y="5127232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9084817" y="548091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9988657" y="443753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+mj-lt"/>
                </a:rPr>
                <a:t>67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9988657" y="4791217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9988657" y="514490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9989179" y="5495637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7" name="Line 8"/>
            <p:cNvSpPr>
              <a:spLocks noChangeShapeType="1"/>
            </p:cNvSpPr>
            <p:nvPr/>
          </p:nvSpPr>
          <p:spPr bwMode="auto">
            <a:xfrm>
              <a:off x="8742374" y="2233050"/>
              <a:ext cx="1720354" cy="121465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8293800" y="190889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8742374" y="190889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9190948" y="190889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9639522" y="190889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9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 Tree Operations: Delete (</a:t>
            </a:r>
            <a:r>
              <a:rPr lang="en-US" altLang="en-US" sz="3600" dirty="0" err="1" smtClean="0"/>
              <a:t>cont</a:t>
            </a:r>
            <a:r>
              <a:rPr lang="en-US" altLang="en-US" sz="3600" dirty="0" smtClean="0"/>
              <a:t>)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71614" y="974255"/>
            <a:ext cx="4930114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Delete</a:t>
            </a:r>
            <a:r>
              <a:rPr lang="en-US" altLang="en-US" dirty="0" smtClean="0"/>
              <a:t>(53): After merge</a:t>
            </a:r>
            <a:endParaRPr lang="en-US" altLang="en-US" sz="1800" dirty="0">
              <a:solidFill>
                <a:schemeClr val="accent6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887588" y="193578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336162" y="193578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784736" y="193578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233310" y="193577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924464" y="346445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373038" y="346445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821612" y="346445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70186" y="346445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78648" y="443061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8648" y="478430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478648" y="513798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478648" y="549166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1148751" y="443061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1148751" y="478430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1148751" y="513798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1148751" y="549166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1821612" y="443061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1821612" y="478430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1817123" y="549685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2494473" y="443061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494473" y="478430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2494473" y="513798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2494473" y="549166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1" name="Line 8"/>
          <p:cNvSpPr>
            <a:spLocks noChangeShapeType="1"/>
          </p:cNvSpPr>
          <p:nvPr/>
        </p:nvSpPr>
        <p:spPr bwMode="auto">
          <a:xfrm flipH="1">
            <a:off x="702935" y="3818138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8"/>
          <p:cNvSpPr>
            <a:spLocks noChangeShapeType="1"/>
          </p:cNvSpPr>
          <p:nvPr/>
        </p:nvSpPr>
        <p:spPr bwMode="auto">
          <a:xfrm>
            <a:off x="1353174" y="3818137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8"/>
          <p:cNvSpPr>
            <a:spLocks noChangeShapeType="1"/>
          </p:cNvSpPr>
          <p:nvPr/>
        </p:nvSpPr>
        <p:spPr bwMode="auto">
          <a:xfrm>
            <a:off x="1835519" y="3794661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8"/>
          <p:cNvSpPr>
            <a:spLocks noChangeShapeType="1"/>
          </p:cNvSpPr>
          <p:nvPr/>
        </p:nvSpPr>
        <p:spPr bwMode="auto">
          <a:xfrm>
            <a:off x="2284093" y="3794661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8"/>
          <p:cNvSpPr>
            <a:spLocks noChangeShapeType="1"/>
          </p:cNvSpPr>
          <p:nvPr/>
        </p:nvSpPr>
        <p:spPr bwMode="auto">
          <a:xfrm flipH="1">
            <a:off x="1735344" y="2263353"/>
            <a:ext cx="1150661" cy="119529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8"/>
          <p:cNvSpPr>
            <a:spLocks noChangeShapeType="1"/>
          </p:cNvSpPr>
          <p:nvPr/>
        </p:nvSpPr>
        <p:spPr bwMode="auto">
          <a:xfrm>
            <a:off x="3334579" y="2289462"/>
            <a:ext cx="1524853" cy="113865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Rectangle 181"/>
          <p:cNvSpPr/>
          <p:nvPr/>
        </p:nvSpPr>
        <p:spPr bwMode="auto">
          <a:xfrm>
            <a:off x="1821612" y="514316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987781" y="345740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66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436355" y="345740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4884929" y="345740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333503" y="345739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flipH="1">
            <a:off x="3753927" y="3840369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461736" y="3840369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Rectangle 72"/>
          <p:cNvSpPr/>
          <p:nvPr/>
        </p:nvSpPr>
        <p:spPr bwMode="auto">
          <a:xfrm>
            <a:off x="3507018" y="442356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507018" y="477724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507018" y="513092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507018" y="548461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410858" y="444122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4410858" y="479491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410858" y="514859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4411380" y="549933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1" name="Freeform 70"/>
          <p:cNvSpPr/>
          <p:nvPr/>
        </p:nvSpPr>
        <p:spPr bwMode="auto">
          <a:xfrm>
            <a:off x="2777945" y="3936121"/>
            <a:ext cx="737753" cy="250297"/>
          </a:xfrm>
          <a:custGeom>
            <a:avLst/>
            <a:gdLst>
              <a:gd name="connsiteX0" fmla="*/ 0 w 737753"/>
              <a:gd name="connsiteY0" fmla="*/ 250297 h 250297"/>
              <a:gd name="connsiteX1" fmla="*/ 293298 w 737753"/>
              <a:gd name="connsiteY1" fmla="*/ 131 h 250297"/>
              <a:gd name="connsiteX2" fmla="*/ 698740 w 737753"/>
              <a:gd name="connsiteY2" fmla="*/ 215791 h 250297"/>
              <a:gd name="connsiteX3" fmla="*/ 698740 w 737753"/>
              <a:gd name="connsiteY3" fmla="*/ 224418 h 2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753" h="250297">
                <a:moveTo>
                  <a:pt x="0" y="250297"/>
                </a:moveTo>
                <a:cubicBezTo>
                  <a:pt x="88420" y="128089"/>
                  <a:pt x="176841" y="5882"/>
                  <a:pt x="293298" y="131"/>
                </a:cubicBezTo>
                <a:cubicBezTo>
                  <a:pt x="409755" y="-5620"/>
                  <a:pt x="631166" y="178410"/>
                  <a:pt x="698740" y="215791"/>
                </a:cubicBezTo>
                <a:cubicBezTo>
                  <a:pt x="766314" y="253172"/>
                  <a:pt x="732527" y="238795"/>
                  <a:pt x="698740" y="224418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2880489" y="1927636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 flipV="1">
            <a:off x="2044405" y="2429245"/>
            <a:ext cx="876077" cy="9805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3241085" y="2396181"/>
            <a:ext cx="1080749" cy="9272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93" name="Oval 92"/>
          <p:cNvSpPr/>
          <p:nvPr/>
        </p:nvSpPr>
        <p:spPr bwMode="auto">
          <a:xfrm>
            <a:off x="1804697" y="3435671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8" name="Right Brace 97"/>
          <p:cNvSpPr/>
          <p:nvPr/>
        </p:nvSpPr>
        <p:spPr bwMode="auto">
          <a:xfrm rot="5400000">
            <a:off x="2481455" y="5750299"/>
            <a:ext cx="462673" cy="699170"/>
          </a:xfrm>
          <a:prstGeom prst="rightBrace">
            <a:avLst>
              <a:gd name="adj1" fmla="val 8333"/>
              <a:gd name="adj2" fmla="val 51316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9" name="Freeform 98"/>
          <p:cNvSpPr/>
          <p:nvPr/>
        </p:nvSpPr>
        <p:spPr bwMode="auto">
          <a:xfrm>
            <a:off x="2963484" y="5979245"/>
            <a:ext cx="6629090" cy="518809"/>
          </a:xfrm>
          <a:custGeom>
            <a:avLst/>
            <a:gdLst>
              <a:gd name="connsiteX0" fmla="*/ 0 w 7445828"/>
              <a:gd name="connsiteY0" fmla="*/ 195942 h 406697"/>
              <a:gd name="connsiteX1" fmla="*/ 4021493 w 7445828"/>
              <a:gd name="connsiteY1" fmla="*/ 401216 h 406697"/>
              <a:gd name="connsiteX2" fmla="*/ 7445828 w 7445828"/>
              <a:gd name="connsiteY2" fmla="*/ 0 h 40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5828" h="406697">
                <a:moveTo>
                  <a:pt x="0" y="195942"/>
                </a:moveTo>
                <a:cubicBezTo>
                  <a:pt x="1390261" y="314907"/>
                  <a:pt x="2780522" y="433873"/>
                  <a:pt x="4021493" y="401216"/>
                </a:cubicBezTo>
                <a:cubicBezTo>
                  <a:pt x="5262464" y="368559"/>
                  <a:pt x="6354146" y="184279"/>
                  <a:pt x="7445828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869658" y="6099884"/>
            <a:ext cx="91563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Adopt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901630" y="1909668"/>
            <a:ext cx="4829785" cy="3923108"/>
            <a:chOff x="6901630" y="1909668"/>
            <a:chExt cx="4829785" cy="3923108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8836926" y="190967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9285500" y="190967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9734074" y="190966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10182648" y="1909668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7347446" y="344669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7796020" y="344669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8244594" y="3446698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8693168" y="3446697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901630" y="441286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901630" y="476654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901630" y="512022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901630" y="547390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7571733" y="441286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7571733" y="476654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7571733" y="512022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+mj-lt"/>
                </a:rPr>
                <a:t>13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7571733" y="547390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8244594" y="441286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8244594" y="476654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8240105" y="547909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9450564" y="4398698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9450564" y="4752381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9450564" y="510606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9450564" y="5459747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6" name="Line 8"/>
            <p:cNvSpPr>
              <a:spLocks noChangeShapeType="1"/>
            </p:cNvSpPr>
            <p:nvPr/>
          </p:nvSpPr>
          <p:spPr bwMode="auto">
            <a:xfrm flipH="1">
              <a:off x="7125917" y="3800380"/>
              <a:ext cx="307796" cy="6066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8"/>
            <p:cNvSpPr>
              <a:spLocks noChangeShapeType="1"/>
            </p:cNvSpPr>
            <p:nvPr/>
          </p:nvSpPr>
          <p:spPr bwMode="auto">
            <a:xfrm>
              <a:off x="7776156" y="3800379"/>
              <a:ext cx="19864" cy="6066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8"/>
            <p:cNvSpPr>
              <a:spLocks noChangeShapeType="1"/>
            </p:cNvSpPr>
            <p:nvPr/>
          </p:nvSpPr>
          <p:spPr bwMode="auto">
            <a:xfrm>
              <a:off x="8258501" y="3776903"/>
              <a:ext cx="187757" cy="6301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"/>
            <p:cNvSpPr>
              <a:spLocks noChangeShapeType="1"/>
            </p:cNvSpPr>
            <p:nvPr/>
          </p:nvSpPr>
          <p:spPr bwMode="auto">
            <a:xfrm flipH="1">
              <a:off x="9697475" y="3776215"/>
              <a:ext cx="364316" cy="628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8"/>
            <p:cNvSpPr>
              <a:spLocks noChangeShapeType="1"/>
            </p:cNvSpPr>
            <p:nvPr/>
          </p:nvSpPr>
          <p:spPr bwMode="auto">
            <a:xfrm flipH="1">
              <a:off x="8226622" y="2237242"/>
              <a:ext cx="608720" cy="120876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"/>
            <p:cNvSpPr>
              <a:spLocks noChangeShapeType="1"/>
            </p:cNvSpPr>
            <p:nvPr/>
          </p:nvSpPr>
          <p:spPr bwMode="auto">
            <a:xfrm>
              <a:off x="9283917" y="2263351"/>
              <a:ext cx="1524853" cy="113865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8244594" y="512541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9937119" y="343129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49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0385693" y="343129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0834267" y="343128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1282841" y="3431288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5" name="Line 8"/>
            <p:cNvSpPr>
              <a:spLocks noChangeShapeType="1"/>
            </p:cNvSpPr>
            <p:nvPr/>
          </p:nvSpPr>
          <p:spPr bwMode="auto">
            <a:xfrm flipH="1">
              <a:off x="10271172" y="3777561"/>
              <a:ext cx="148940" cy="62113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8"/>
            <p:cNvSpPr>
              <a:spLocks noChangeShapeType="1"/>
            </p:cNvSpPr>
            <p:nvPr/>
          </p:nvSpPr>
          <p:spPr bwMode="auto">
            <a:xfrm>
              <a:off x="10820125" y="3777561"/>
              <a:ext cx="187757" cy="6301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10099144" y="4398698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10099144" y="4752381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10099144" y="510606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10099144" y="5459747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10769247" y="4378421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+mj-lt"/>
                </a:rPr>
                <a:t>67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10769247" y="473210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10769247" y="5085787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10769769" y="543652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sp>
        <p:nvSpPr>
          <p:cNvPr id="171" name="Rectangle 3"/>
          <p:cNvSpPr>
            <a:spLocks noChangeArrowheads="1"/>
          </p:cNvSpPr>
          <p:nvPr/>
        </p:nvSpPr>
        <p:spPr bwMode="auto">
          <a:xfrm>
            <a:off x="7047782" y="1042535"/>
            <a:ext cx="4851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Delete</a:t>
            </a:r>
            <a:r>
              <a:rPr lang="en-US" altLang="en-US" dirty="0" smtClean="0"/>
              <a:t>(53): After adopt</a:t>
            </a:r>
            <a:endParaRPr lang="en-US" altLang="en-U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00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 Trees - Motivation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079" y="889000"/>
            <a:ext cx="11404121" cy="5316538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Recall our discussion on </a:t>
            </a:r>
            <a:r>
              <a:rPr lang="en-US" altLang="en-US" dirty="0" smtClean="0">
                <a:solidFill>
                  <a:schemeClr val="accent6"/>
                </a:solidFill>
              </a:rPr>
              <a:t>height-balanced BSTs 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AVL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RB Tree</a:t>
            </a:r>
            <a:r>
              <a:rPr lang="en-US" altLang="en-US" dirty="0" smtClean="0"/>
              <a:t>)</a:t>
            </a:r>
          </a:p>
          <a:p>
            <a:pPr marL="933450" lvl="1" indent="-533400"/>
            <a:r>
              <a:rPr lang="en-US" altLang="en-US" dirty="0" smtClean="0"/>
              <a:t>The maximum height of an height-balanced BST with </a:t>
            </a:r>
            <a:r>
              <a:rPr lang="en-US" altLang="en-US" dirty="0"/>
              <a:t>N</a:t>
            </a:r>
            <a:r>
              <a:rPr lang="en-US" altLang="en-US" dirty="0" smtClean="0"/>
              <a:t>-nodes is log</a:t>
            </a:r>
            <a:r>
              <a:rPr lang="en-US" altLang="en-US" sz="1000" dirty="0" smtClean="0"/>
              <a:t>2</a:t>
            </a:r>
            <a:r>
              <a:rPr lang="en-US" altLang="en-US" dirty="0" smtClean="0"/>
              <a:t>(N) since the </a:t>
            </a:r>
            <a:r>
              <a:rPr lang="en-US" altLang="en-US" dirty="0" smtClean="0">
                <a:solidFill>
                  <a:srgbClr val="CC3300"/>
                </a:solidFill>
              </a:rPr>
              <a:t>branching factor</a:t>
            </a:r>
            <a:r>
              <a:rPr lang="en-US" altLang="en-US" dirty="0" smtClean="0"/>
              <a:t> (degree, </a:t>
            </a:r>
            <a:r>
              <a:rPr lang="en-US" altLang="en-US" dirty="0" err="1" smtClean="0"/>
              <a:t>fanout</a:t>
            </a:r>
            <a:r>
              <a:rPr lang="en-US" altLang="en-US" dirty="0" smtClean="0"/>
              <a:t>) of each node is 2</a:t>
            </a:r>
          </a:p>
          <a:p>
            <a:pPr marL="933450" lvl="1" indent="-533400"/>
            <a:endParaRPr lang="en-US" altLang="en-US" dirty="0" smtClean="0"/>
          </a:p>
          <a:p>
            <a:pPr marL="914400" lvl="1" indent="-457200"/>
            <a:r>
              <a:rPr lang="en-US" altLang="en-US" dirty="0" smtClean="0"/>
              <a:t>If we have 1 million nodes in the tree, the height is log</a:t>
            </a:r>
            <a:r>
              <a:rPr lang="en-US" altLang="en-US" sz="1400" dirty="0"/>
              <a:t>2</a:t>
            </a:r>
            <a:r>
              <a:rPr lang="en-US" altLang="en-US" dirty="0" smtClean="0"/>
              <a:t>(1 million) ~ 20</a:t>
            </a:r>
          </a:p>
          <a:p>
            <a:pPr marL="914400" lvl="1" indent="-457200"/>
            <a:endParaRPr lang="en-US" altLang="en-US" dirty="0" smtClean="0"/>
          </a:p>
          <a:p>
            <a:pPr marL="914400" lvl="1" indent="-457200"/>
            <a:r>
              <a:rPr lang="en-US" altLang="en-US" dirty="0" smtClean="0"/>
              <a:t>If we have 1 billion nodes in the tree, the height is log</a:t>
            </a:r>
            <a:r>
              <a:rPr lang="en-US" altLang="en-US" sz="1400" dirty="0"/>
              <a:t>2</a:t>
            </a:r>
            <a:r>
              <a:rPr lang="en-US" altLang="en-US" dirty="0" smtClean="0"/>
              <a:t>(1 billion) ~ 30</a:t>
            </a:r>
          </a:p>
          <a:p>
            <a:pPr marL="914400" lvl="1" indent="-457200"/>
            <a:endParaRPr lang="en-US" altLang="en-US" dirty="0"/>
          </a:p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To reach an element residing at the deepest level</a:t>
            </a:r>
          </a:p>
          <a:p>
            <a:pPr marL="933450" lvl="1" indent="-533400"/>
            <a:r>
              <a:rPr lang="en-US" altLang="en-US" dirty="0">
                <a:solidFill>
                  <a:srgbClr val="000000"/>
                </a:solidFill>
              </a:rPr>
              <a:t>Have to visit 20/30 nodes starting at the </a:t>
            </a:r>
            <a:r>
              <a:rPr lang="en-US" altLang="en-US" dirty="0" smtClean="0">
                <a:solidFill>
                  <a:srgbClr val="000000"/>
                </a:solidFill>
              </a:rPr>
              <a:t>root</a:t>
            </a:r>
            <a:endParaRPr lang="en-US" altLang="en-US" dirty="0" smtClean="0"/>
          </a:p>
          <a:p>
            <a:pPr marL="914400" lvl="1" indent="-45720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80790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 Tree Operations: Delete (another example)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71614" y="974255"/>
            <a:ext cx="11585274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Delete</a:t>
            </a:r>
            <a:r>
              <a:rPr lang="en-US" altLang="en-US" dirty="0" smtClean="0"/>
              <a:t>(53)</a:t>
            </a:r>
            <a:endParaRPr lang="en-US" altLang="en-US" sz="1800" dirty="0">
              <a:solidFill>
                <a:schemeClr val="accent6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310118" y="190889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2758692" y="190889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207266" y="190889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655840" y="19088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1071142" y="347055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519716" y="347055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968290" y="347055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416864" y="347055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625326" y="443672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625326" y="479040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625326" y="514408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625326" y="549776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1295429" y="443672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1295429" y="479040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1295429" y="514408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1295429" y="549776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1" name="Line 8"/>
          <p:cNvSpPr>
            <a:spLocks noChangeShapeType="1"/>
          </p:cNvSpPr>
          <p:nvPr/>
        </p:nvSpPr>
        <p:spPr bwMode="auto">
          <a:xfrm flipH="1">
            <a:off x="849613" y="3824240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8"/>
          <p:cNvSpPr>
            <a:spLocks noChangeShapeType="1"/>
          </p:cNvSpPr>
          <p:nvPr/>
        </p:nvSpPr>
        <p:spPr bwMode="auto">
          <a:xfrm>
            <a:off x="1499852" y="3824239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8"/>
          <p:cNvSpPr>
            <a:spLocks noChangeShapeType="1"/>
          </p:cNvSpPr>
          <p:nvPr/>
        </p:nvSpPr>
        <p:spPr bwMode="auto">
          <a:xfrm flipH="1">
            <a:off x="1966704" y="2262577"/>
            <a:ext cx="415773" cy="120798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8"/>
          <p:cNvSpPr>
            <a:spLocks noChangeShapeType="1"/>
          </p:cNvSpPr>
          <p:nvPr/>
        </p:nvSpPr>
        <p:spPr bwMode="auto">
          <a:xfrm>
            <a:off x="2757109" y="2262577"/>
            <a:ext cx="1520971" cy="116431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Rectangle 243"/>
          <p:cNvSpPr/>
          <p:nvPr/>
        </p:nvSpPr>
        <p:spPr bwMode="auto">
          <a:xfrm>
            <a:off x="3380932" y="345618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3829506" y="345618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6" name="Rectangle 245"/>
          <p:cNvSpPr/>
          <p:nvPr/>
        </p:nvSpPr>
        <p:spPr bwMode="auto">
          <a:xfrm>
            <a:off x="4278080" y="345618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4726654" y="345618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8" name="Line 8"/>
          <p:cNvSpPr>
            <a:spLocks noChangeShapeType="1"/>
          </p:cNvSpPr>
          <p:nvPr/>
        </p:nvSpPr>
        <p:spPr bwMode="auto">
          <a:xfrm flipH="1">
            <a:off x="3147078" y="3839150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8"/>
          <p:cNvSpPr>
            <a:spLocks noChangeShapeType="1"/>
          </p:cNvSpPr>
          <p:nvPr/>
        </p:nvSpPr>
        <p:spPr bwMode="auto">
          <a:xfrm>
            <a:off x="3797317" y="3839149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8"/>
          <p:cNvSpPr>
            <a:spLocks noChangeShapeType="1"/>
          </p:cNvSpPr>
          <p:nvPr/>
        </p:nvSpPr>
        <p:spPr bwMode="auto">
          <a:xfrm>
            <a:off x="4279662" y="3815673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Rectangle 251"/>
          <p:cNvSpPr/>
          <p:nvPr/>
        </p:nvSpPr>
        <p:spPr bwMode="auto">
          <a:xfrm>
            <a:off x="2900169" y="4422342"/>
            <a:ext cx="448574" cy="3536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2900169" y="477602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2900169" y="512970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2900169" y="548339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3584178" y="442234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3584178" y="477602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3584178" y="512970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3584178" y="548339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4228784" y="441653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4228784" y="477021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4228784" y="512389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3" name="Right Brace 62"/>
          <p:cNvSpPr/>
          <p:nvPr/>
        </p:nvSpPr>
        <p:spPr bwMode="auto">
          <a:xfrm rot="5400000">
            <a:off x="3197580" y="5309462"/>
            <a:ext cx="462673" cy="1333016"/>
          </a:xfrm>
          <a:prstGeom prst="rightBrace">
            <a:avLst>
              <a:gd name="adj1" fmla="val 8333"/>
              <a:gd name="adj2" fmla="val 51316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4067992" y="5975970"/>
            <a:ext cx="5236301" cy="518809"/>
          </a:xfrm>
          <a:custGeom>
            <a:avLst/>
            <a:gdLst>
              <a:gd name="connsiteX0" fmla="*/ 0 w 7445828"/>
              <a:gd name="connsiteY0" fmla="*/ 195942 h 406697"/>
              <a:gd name="connsiteX1" fmla="*/ 4021493 w 7445828"/>
              <a:gd name="connsiteY1" fmla="*/ 401216 h 406697"/>
              <a:gd name="connsiteX2" fmla="*/ 7445828 w 7445828"/>
              <a:gd name="connsiteY2" fmla="*/ 0 h 40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5828" h="406697">
                <a:moveTo>
                  <a:pt x="0" y="195942"/>
                </a:moveTo>
                <a:cubicBezTo>
                  <a:pt x="1390261" y="314907"/>
                  <a:pt x="2780522" y="433873"/>
                  <a:pt x="4021493" y="401216"/>
                </a:cubicBezTo>
                <a:cubicBezTo>
                  <a:pt x="5262464" y="368559"/>
                  <a:pt x="6354146" y="184279"/>
                  <a:pt x="7445828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05617" y="6094669"/>
            <a:ext cx="9525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Merge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22630" y="1908894"/>
            <a:ext cx="4637246" cy="3940426"/>
            <a:chOff x="6722630" y="1908894"/>
            <a:chExt cx="4637246" cy="3940426"/>
          </a:xfrm>
        </p:grpSpPr>
        <p:sp>
          <p:nvSpPr>
            <p:cNvPr id="66" name="Rectangle 65"/>
            <p:cNvSpPr/>
            <p:nvPr/>
          </p:nvSpPr>
          <p:spPr bwMode="auto">
            <a:xfrm>
              <a:off x="9565580" y="345370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0014154" y="345370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0462728" y="345370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0911302" y="345370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>
              <a:off x="9331726" y="3836674"/>
              <a:ext cx="307796" cy="6066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8"/>
            <p:cNvSpPr>
              <a:spLocks noChangeShapeType="1"/>
            </p:cNvSpPr>
            <p:nvPr/>
          </p:nvSpPr>
          <p:spPr bwMode="auto">
            <a:xfrm>
              <a:off x="10039535" y="3836674"/>
              <a:ext cx="187757" cy="6301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9084817" y="441986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9084817" y="477354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9084817" y="5127232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9084817" y="548091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9988657" y="443753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+mj-lt"/>
                </a:rPr>
                <a:t>67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9988657" y="4791217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9988657" y="514490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9989179" y="5495637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7" name="Line 8"/>
            <p:cNvSpPr>
              <a:spLocks noChangeShapeType="1"/>
            </p:cNvSpPr>
            <p:nvPr/>
          </p:nvSpPr>
          <p:spPr bwMode="auto">
            <a:xfrm>
              <a:off x="8742374" y="2233050"/>
              <a:ext cx="1720354" cy="121465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8293800" y="190889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8742374" y="190889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9190948" y="190889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9639522" y="190889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7168446" y="3455831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617020" y="3455831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8065594" y="345583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8514168" y="345582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6722630" y="4421992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6722630" y="477567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6722630" y="5129358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6722630" y="5483041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7392733" y="4421992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7392733" y="477567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7392733" y="5129358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+mj-lt"/>
                </a:rPr>
                <a:t>13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7392733" y="5483041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8" name="Line 8"/>
            <p:cNvSpPr>
              <a:spLocks noChangeShapeType="1"/>
            </p:cNvSpPr>
            <p:nvPr/>
          </p:nvSpPr>
          <p:spPr bwMode="auto">
            <a:xfrm flipH="1">
              <a:off x="6946917" y="3809512"/>
              <a:ext cx="307796" cy="6066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8"/>
            <p:cNvSpPr>
              <a:spLocks noChangeShapeType="1"/>
            </p:cNvSpPr>
            <p:nvPr/>
          </p:nvSpPr>
          <p:spPr bwMode="auto">
            <a:xfrm>
              <a:off x="7597156" y="3809511"/>
              <a:ext cx="19864" cy="6066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8"/>
            <p:cNvSpPr>
              <a:spLocks noChangeShapeType="1"/>
            </p:cNvSpPr>
            <p:nvPr/>
          </p:nvSpPr>
          <p:spPr bwMode="auto">
            <a:xfrm flipH="1">
              <a:off x="8046191" y="2252893"/>
              <a:ext cx="280245" cy="121156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7475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 Tree Operations: Delete (another example)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71614" y="974255"/>
            <a:ext cx="579275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Delete</a:t>
            </a:r>
            <a:r>
              <a:rPr lang="en-US" altLang="en-US" dirty="0" smtClean="0"/>
              <a:t>(53): After first merge</a:t>
            </a:r>
            <a:endParaRPr lang="en-US" altLang="en-US" sz="1800" dirty="0">
              <a:solidFill>
                <a:schemeClr val="accent6"/>
              </a:solidFill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2287439" y="6037860"/>
            <a:ext cx="6297465" cy="456919"/>
          </a:xfrm>
          <a:custGeom>
            <a:avLst/>
            <a:gdLst>
              <a:gd name="connsiteX0" fmla="*/ 0 w 7445828"/>
              <a:gd name="connsiteY0" fmla="*/ 195942 h 406697"/>
              <a:gd name="connsiteX1" fmla="*/ 4021493 w 7445828"/>
              <a:gd name="connsiteY1" fmla="*/ 401216 h 406697"/>
              <a:gd name="connsiteX2" fmla="*/ 7445828 w 7445828"/>
              <a:gd name="connsiteY2" fmla="*/ 0 h 40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5828" h="406697">
                <a:moveTo>
                  <a:pt x="0" y="195942"/>
                </a:moveTo>
                <a:cubicBezTo>
                  <a:pt x="1390261" y="314907"/>
                  <a:pt x="2780522" y="433873"/>
                  <a:pt x="4021493" y="401216"/>
                </a:cubicBezTo>
                <a:cubicBezTo>
                  <a:pt x="5262464" y="368559"/>
                  <a:pt x="6354146" y="184279"/>
                  <a:pt x="7445828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41136" y="6094669"/>
            <a:ext cx="9525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Merge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114564" y="328218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66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563138" y="328218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4011712" y="328218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4460286" y="328218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flipH="1">
            <a:off x="2880710" y="3665152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3588519" y="3665152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Rectangle 72"/>
          <p:cNvSpPr/>
          <p:nvPr/>
        </p:nvSpPr>
        <p:spPr bwMode="auto">
          <a:xfrm>
            <a:off x="2633801" y="424834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633801" y="460202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633801" y="495571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633801" y="530939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537641" y="426601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537641" y="461969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3537641" y="497337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3538163" y="532411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7" name="Line 8"/>
          <p:cNvSpPr>
            <a:spLocks noChangeShapeType="1"/>
          </p:cNvSpPr>
          <p:nvPr/>
        </p:nvSpPr>
        <p:spPr bwMode="auto">
          <a:xfrm>
            <a:off x="2291358" y="2061528"/>
            <a:ext cx="1720354" cy="121465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Rectangle 97"/>
          <p:cNvSpPr/>
          <p:nvPr/>
        </p:nvSpPr>
        <p:spPr bwMode="auto">
          <a:xfrm>
            <a:off x="1842784" y="173737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49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2291358" y="173737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2739932" y="173737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3188506" y="173737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7430" y="328430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166004" y="328430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14578" y="328430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063152" y="328430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71614" y="425047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71614" y="460415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271614" y="495783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271614" y="531151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941717" y="425047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941717" y="460415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941717" y="495783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941717" y="531151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8" name="Line 8"/>
          <p:cNvSpPr>
            <a:spLocks noChangeShapeType="1"/>
          </p:cNvSpPr>
          <p:nvPr/>
        </p:nvSpPr>
        <p:spPr bwMode="auto">
          <a:xfrm flipH="1">
            <a:off x="495901" y="3637990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8"/>
          <p:cNvSpPr>
            <a:spLocks noChangeShapeType="1"/>
          </p:cNvSpPr>
          <p:nvPr/>
        </p:nvSpPr>
        <p:spPr bwMode="auto">
          <a:xfrm>
            <a:off x="1146140" y="3637989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8"/>
          <p:cNvSpPr>
            <a:spLocks noChangeShapeType="1"/>
          </p:cNvSpPr>
          <p:nvPr/>
        </p:nvSpPr>
        <p:spPr bwMode="auto">
          <a:xfrm flipH="1">
            <a:off x="1595175" y="2081371"/>
            <a:ext cx="280245" cy="12115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3" name="Straight Arrow Connector 152"/>
          <p:cNvCxnSpPr/>
          <p:nvPr/>
        </p:nvCxnSpPr>
        <p:spPr bwMode="auto">
          <a:xfrm flipH="1">
            <a:off x="2070215" y="2119792"/>
            <a:ext cx="9456" cy="6238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1570869" y="2230545"/>
            <a:ext cx="9845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+mj-lt"/>
              </a:rPr>
              <a:t>demote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35551" y="2541080"/>
            <a:ext cx="5145775" cy="3220319"/>
            <a:chOff x="6435551" y="2541080"/>
            <a:chExt cx="5145775" cy="3220319"/>
          </a:xfrm>
        </p:grpSpPr>
        <p:sp>
          <p:nvSpPr>
            <p:cNvPr id="115" name="Line 8"/>
            <p:cNvSpPr>
              <a:spLocks noChangeShapeType="1"/>
            </p:cNvSpPr>
            <p:nvPr/>
          </p:nvSpPr>
          <p:spPr bwMode="auto">
            <a:xfrm>
              <a:off x="8826705" y="3625230"/>
              <a:ext cx="363469" cy="701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8"/>
            <p:cNvSpPr>
              <a:spLocks noChangeShapeType="1"/>
            </p:cNvSpPr>
            <p:nvPr/>
          </p:nvSpPr>
          <p:spPr bwMode="auto">
            <a:xfrm>
              <a:off x="9253309" y="3625230"/>
              <a:ext cx="774092" cy="701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8953564" y="4333721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8953564" y="468740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8953564" y="5041087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8953564" y="539477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9721104" y="434961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+mj-lt"/>
                </a:rPr>
                <a:t>67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9721104" y="470329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9721104" y="505697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9721626" y="5407716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7916606" y="327154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8365180" y="3271549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49</a:t>
              </a: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8813754" y="3271548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66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9262328" y="3271547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7466227" y="4326512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7466227" y="468019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7466227" y="5033878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7466227" y="5387561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8136330" y="4326512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8136330" y="468019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8136330" y="5033878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+mj-lt"/>
                </a:rPr>
                <a:t>13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8136330" y="5387561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8" name="Line 8"/>
            <p:cNvSpPr>
              <a:spLocks noChangeShapeType="1"/>
            </p:cNvSpPr>
            <p:nvPr/>
          </p:nvSpPr>
          <p:spPr bwMode="auto">
            <a:xfrm flipH="1">
              <a:off x="7694120" y="3625229"/>
              <a:ext cx="239892" cy="7243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8"/>
            <p:cNvSpPr>
              <a:spLocks noChangeShapeType="1"/>
            </p:cNvSpPr>
            <p:nvPr/>
          </p:nvSpPr>
          <p:spPr bwMode="auto">
            <a:xfrm>
              <a:off x="8371438" y="3635865"/>
              <a:ext cx="17433" cy="69785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Rectangle 3"/>
            <p:cNvSpPr>
              <a:spLocks noChangeArrowheads="1"/>
            </p:cNvSpPr>
            <p:nvPr/>
          </p:nvSpPr>
          <p:spPr bwMode="auto">
            <a:xfrm>
              <a:off x="6435551" y="2541080"/>
              <a:ext cx="5145775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smtClean="0">
                  <a:solidFill>
                    <a:srgbClr val="FF0000"/>
                  </a:solidFill>
                </a:rPr>
                <a:t>Delete</a:t>
              </a:r>
              <a:r>
                <a:rPr lang="en-US" altLang="en-US" dirty="0" smtClean="0"/>
                <a:t>(53): Final Tree</a:t>
              </a:r>
              <a:endParaRPr lang="en-US" altLang="en-US" sz="1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1" name="Right Brace 70"/>
          <p:cNvSpPr/>
          <p:nvPr/>
        </p:nvSpPr>
        <p:spPr bwMode="auto">
          <a:xfrm rot="5400000">
            <a:off x="1896358" y="3910050"/>
            <a:ext cx="462673" cy="3921652"/>
          </a:xfrm>
          <a:prstGeom prst="rightBrace">
            <a:avLst>
              <a:gd name="adj1" fmla="val 8333"/>
              <a:gd name="adj2" fmla="val 51316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49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B+ Tree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74452" y="928689"/>
            <a:ext cx="11447253" cy="57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latin typeface="Comic Sans MS" panose="030F0702030302020204" pitchFamily="66" charset="0"/>
              </a:rPr>
              <a:t>A variant of </a:t>
            </a:r>
            <a:r>
              <a:rPr lang="en-US" altLang="en-US" sz="2800" b="0" dirty="0" smtClean="0">
                <a:latin typeface="Comic Sans MS" panose="030F0702030302020204" pitchFamily="66" charset="0"/>
              </a:rPr>
              <a:t>B Tree</a:t>
            </a:r>
            <a:r>
              <a:rPr lang="en-US" altLang="en-US" sz="2800" b="0" dirty="0">
                <a:latin typeface="Comic Sans MS" panose="030F0702030302020204" pitchFamily="66" charset="0"/>
              </a:rPr>
              <a:t>, where </a:t>
            </a:r>
            <a:r>
              <a:rPr lang="en-US" altLang="en-US" sz="2800" b="0" dirty="0">
                <a:solidFill>
                  <a:schemeClr val="accent6"/>
                </a:solidFill>
                <a:latin typeface="Comic Sans MS" panose="030F0702030302020204" pitchFamily="66" charset="0"/>
              </a:rPr>
              <a:t>all data is stored in the leaf </a:t>
            </a:r>
            <a:r>
              <a:rPr lang="en-US" altLang="en-US" sz="2800" b="0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nodes</a:t>
            </a:r>
            <a:endParaRPr lang="en-US" altLang="en-US" sz="2800" b="0" dirty="0">
              <a:solidFill>
                <a:schemeClr val="accent6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800" b="0" dirty="0" smtClean="0"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0" dirty="0" smtClean="0">
                <a:latin typeface="Comic Sans MS" panose="030F0702030302020204" pitchFamily="66" charset="0"/>
              </a:rPr>
              <a:t>The </a:t>
            </a:r>
            <a:r>
              <a:rPr lang="en-US" altLang="en-US" sz="2800" b="0" dirty="0">
                <a:solidFill>
                  <a:schemeClr val="accent6"/>
                </a:solidFill>
                <a:latin typeface="Comic Sans MS" panose="030F0702030302020204" pitchFamily="66" charset="0"/>
              </a:rPr>
              <a:t>internal nodes are called the </a:t>
            </a:r>
            <a:r>
              <a:rPr lang="en-US" altLang="en-US" sz="2800" b="0" dirty="0">
                <a:solidFill>
                  <a:srgbClr val="FF0000"/>
                </a:solidFill>
                <a:latin typeface="Comic Sans MS" panose="030F0702030302020204" pitchFamily="66" charset="0"/>
              </a:rPr>
              <a:t>index</a:t>
            </a:r>
            <a:r>
              <a:rPr lang="en-US" altLang="en-US" sz="2800" b="0" dirty="0">
                <a:latin typeface="Comic Sans MS" panose="030F0702030302020204" pitchFamily="66" charset="0"/>
              </a:rPr>
              <a:t>, and is used to guide us towards the actual </a:t>
            </a:r>
            <a:r>
              <a:rPr lang="en-US" altLang="en-US" sz="2800" b="0" dirty="0" smtClean="0">
                <a:latin typeface="Comic Sans MS" panose="030F0702030302020204" pitchFamily="66" charset="0"/>
              </a:rPr>
              <a:t>data</a:t>
            </a:r>
            <a:endParaRPr lang="en-US" altLang="en-US" sz="2800" b="0" dirty="0"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800" b="0" dirty="0" smtClean="0"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0" dirty="0" smtClean="0">
                <a:latin typeface="Comic Sans MS" panose="030F0702030302020204" pitchFamily="66" charset="0"/>
              </a:rPr>
              <a:t>Most </a:t>
            </a:r>
            <a:r>
              <a:rPr lang="en-US" altLang="en-US" sz="2800" b="0" dirty="0">
                <a:latin typeface="Comic Sans MS" panose="030F0702030302020204" pitchFamily="66" charset="0"/>
              </a:rPr>
              <a:t>DBs use a B+ Tree to create an index over a relational database table for fast access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800" b="0" dirty="0" smtClean="0"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0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Usually</a:t>
            </a:r>
            <a:r>
              <a:rPr lang="en-US" altLang="en-US" sz="2800" b="0" dirty="0">
                <a:solidFill>
                  <a:schemeClr val="accent6"/>
                </a:solidFill>
                <a:latin typeface="Comic Sans MS" panose="030F0702030302020204" pitchFamily="66" charset="0"/>
              </a:rPr>
              <a:t>, all leaf nodes are linked together to enable efficient range queries</a:t>
            </a:r>
          </a:p>
        </p:txBody>
      </p:sp>
    </p:spTree>
    <p:extLst>
      <p:ext uri="{BB962C8B-B14F-4D97-AF65-F5344CB8AC3E}">
        <p14:creationId xmlns:p14="http://schemas.microsoft.com/office/powerpoint/2010/main" val="1170241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 bwMode="auto">
          <a:xfrm>
            <a:off x="1108142" y="1187659"/>
            <a:ext cx="9825486" cy="301340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An Example B+ Tree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72312" y="213277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53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020886" y="213277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75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469460" y="213277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918034" y="21327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858025" y="369520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306599" y="369520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755173" y="369520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31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203747" y="369520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40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584637" y="369520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56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033211" y="369520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66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481785" y="369520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71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930359" y="369520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638388" y="369520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81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9086962" y="369520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89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9535536" y="369520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9984110" y="369520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412209" y="46613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412209" y="50150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412209" y="536873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412209" y="572241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082312" y="46613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082312" y="50150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082312" y="536873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082312" y="572241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755173" y="46613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755173" y="50150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755173" y="536873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755173" y="572241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428034" y="46613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31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428034" y="50150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428034" y="536873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28034" y="572241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4" name="Line 8"/>
          <p:cNvSpPr>
            <a:spLocks noChangeShapeType="1"/>
          </p:cNvSpPr>
          <p:nvPr/>
        </p:nvSpPr>
        <p:spPr bwMode="auto">
          <a:xfrm flipH="1">
            <a:off x="1636496" y="4048886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8"/>
          <p:cNvSpPr>
            <a:spLocks noChangeShapeType="1"/>
          </p:cNvSpPr>
          <p:nvPr/>
        </p:nvSpPr>
        <p:spPr bwMode="auto">
          <a:xfrm>
            <a:off x="2286735" y="4048885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8"/>
          <p:cNvSpPr>
            <a:spLocks noChangeShapeType="1"/>
          </p:cNvSpPr>
          <p:nvPr/>
        </p:nvSpPr>
        <p:spPr bwMode="auto">
          <a:xfrm>
            <a:off x="2769080" y="4025409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>
            <a:off x="3217654" y="4025409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8"/>
          <p:cNvSpPr>
            <a:spLocks noChangeShapeType="1"/>
          </p:cNvSpPr>
          <p:nvPr/>
        </p:nvSpPr>
        <p:spPr bwMode="auto">
          <a:xfrm flipH="1">
            <a:off x="2668906" y="2354307"/>
            <a:ext cx="2989673" cy="13350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"/>
          <p:cNvSpPr>
            <a:spLocks noChangeShapeType="1"/>
          </p:cNvSpPr>
          <p:nvPr/>
        </p:nvSpPr>
        <p:spPr bwMode="auto">
          <a:xfrm>
            <a:off x="6020885" y="2494101"/>
            <a:ext cx="448574" cy="119529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8"/>
          <p:cNvSpPr>
            <a:spLocks noChangeShapeType="1"/>
          </p:cNvSpPr>
          <p:nvPr/>
        </p:nvSpPr>
        <p:spPr bwMode="auto">
          <a:xfrm>
            <a:off x="6463386" y="2486460"/>
            <a:ext cx="3084475" cy="120293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8"/>
          <p:cNvSpPr>
            <a:spLocks noChangeShapeType="1"/>
          </p:cNvSpPr>
          <p:nvPr/>
        </p:nvSpPr>
        <p:spPr bwMode="auto">
          <a:xfrm flipH="1">
            <a:off x="5350783" y="4078174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8"/>
          <p:cNvSpPr>
            <a:spLocks noChangeShapeType="1"/>
          </p:cNvSpPr>
          <p:nvPr/>
        </p:nvSpPr>
        <p:spPr bwMode="auto">
          <a:xfrm>
            <a:off x="6001022" y="4078173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8"/>
          <p:cNvSpPr>
            <a:spLocks noChangeShapeType="1"/>
          </p:cNvSpPr>
          <p:nvPr/>
        </p:nvSpPr>
        <p:spPr bwMode="auto">
          <a:xfrm>
            <a:off x="6483367" y="4054697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8"/>
          <p:cNvSpPr>
            <a:spLocks noChangeShapeType="1"/>
          </p:cNvSpPr>
          <p:nvPr/>
        </p:nvSpPr>
        <p:spPr bwMode="auto">
          <a:xfrm>
            <a:off x="6931941" y="4054697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Rectangle 100"/>
          <p:cNvSpPr/>
          <p:nvPr/>
        </p:nvSpPr>
        <p:spPr bwMode="auto">
          <a:xfrm>
            <a:off x="5103874" y="46613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53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5103874" y="50150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5103874" y="536873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103874" y="572241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5787883" y="46613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56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5787883" y="50150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5787883" y="536873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5787883" y="572241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32489" y="465555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66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32489" y="500924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32489" y="536292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32489" y="571660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7141880" y="465555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71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7141880" y="500924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141880" y="536292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7141880" y="571660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7" name="Line 8"/>
          <p:cNvSpPr>
            <a:spLocks noChangeShapeType="1"/>
          </p:cNvSpPr>
          <p:nvPr/>
        </p:nvSpPr>
        <p:spPr bwMode="auto">
          <a:xfrm flipH="1">
            <a:off x="8421542" y="4066552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8"/>
          <p:cNvSpPr>
            <a:spLocks noChangeShapeType="1"/>
          </p:cNvSpPr>
          <p:nvPr/>
        </p:nvSpPr>
        <p:spPr bwMode="auto">
          <a:xfrm>
            <a:off x="9071781" y="4066551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8"/>
          <p:cNvSpPr>
            <a:spLocks noChangeShapeType="1"/>
          </p:cNvSpPr>
          <p:nvPr/>
        </p:nvSpPr>
        <p:spPr bwMode="auto">
          <a:xfrm>
            <a:off x="9554126" y="4043075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Rectangle 119"/>
          <p:cNvSpPr/>
          <p:nvPr/>
        </p:nvSpPr>
        <p:spPr bwMode="auto">
          <a:xfrm>
            <a:off x="8174633" y="464974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75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174633" y="500342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174633" y="535711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174633" y="571079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858642" y="464974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81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858642" y="500342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858642" y="535711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858642" y="571079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9503248" y="464393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89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9503248" y="499761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503248" y="535130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9503248" y="570498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4082189" y="46613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40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082189" y="50150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4082189" y="536873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4082189" y="572241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6" name="Line 8"/>
          <p:cNvSpPr>
            <a:spLocks noChangeShapeType="1"/>
          </p:cNvSpPr>
          <p:nvPr/>
        </p:nvSpPr>
        <p:spPr bwMode="auto">
          <a:xfrm>
            <a:off x="3630429" y="4025409"/>
            <a:ext cx="67604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521289" y="1468016"/>
            <a:ext cx="9733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INDEX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Right Brace 2"/>
          <p:cNvSpPr/>
          <p:nvPr/>
        </p:nvSpPr>
        <p:spPr bwMode="auto">
          <a:xfrm>
            <a:off x="10038174" y="4493337"/>
            <a:ext cx="341746" cy="1739172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379920" y="5041104"/>
            <a:ext cx="891591" cy="6771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j-lt"/>
              </a:rPr>
              <a:t>Actual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Data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8" name="Line 93"/>
          <p:cNvSpPr>
            <a:spLocks noChangeShapeType="1"/>
          </p:cNvSpPr>
          <p:nvPr/>
        </p:nvSpPr>
        <p:spPr bwMode="auto">
          <a:xfrm>
            <a:off x="1858025" y="5198045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100"/>
          <p:cNvSpPr>
            <a:spLocks noChangeShapeType="1"/>
          </p:cNvSpPr>
          <p:nvPr/>
        </p:nvSpPr>
        <p:spPr bwMode="auto">
          <a:xfrm>
            <a:off x="1845325" y="5323457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93"/>
          <p:cNvSpPr>
            <a:spLocks noChangeShapeType="1"/>
          </p:cNvSpPr>
          <p:nvPr/>
        </p:nvSpPr>
        <p:spPr bwMode="auto">
          <a:xfrm>
            <a:off x="2542448" y="5225889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0"/>
          <p:cNvSpPr>
            <a:spLocks noChangeShapeType="1"/>
          </p:cNvSpPr>
          <p:nvPr/>
        </p:nvSpPr>
        <p:spPr bwMode="auto">
          <a:xfrm>
            <a:off x="2529748" y="5351301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93"/>
          <p:cNvSpPr>
            <a:spLocks noChangeShapeType="1"/>
          </p:cNvSpPr>
          <p:nvPr/>
        </p:nvSpPr>
        <p:spPr bwMode="auto">
          <a:xfrm>
            <a:off x="3217654" y="5198045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00"/>
          <p:cNvSpPr>
            <a:spLocks noChangeShapeType="1"/>
          </p:cNvSpPr>
          <p:nvPr/>
        </p:nvSpPr>
        <p:spPr bwMode="auto">
          <a:xfrm>
            <a:off x="3204954" y="5323457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93"/>
          <p:cNvSpPr>
            <a:spLocks noChangeShapeType="1"/>
          </p:cNvSpPr>
          <p:nvPr/>
        </p:nvSpPr>
        <p:spPr bwMode="auto">
          <a:xfrm>
            <a:off x="3889308" y="5198045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100"/>
          <p:cNvSpPr>
            <a:spLocks noChangeShapeType="1"/>
          </p:cNvSpPr>
          <p:nvPr/>
        </p:nvSpPr>
        <p:spPr bwMode="auto">
          <a:xfrm>
            <a:off x="3876608" y="5323457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93"/>
          <p:cNvSpPr>
            <a:spLocks noChangeShapeType="1"/>
          </p:cNvSpPr>
          <p:nvPr/>
        </p:nvSpPr>
        <p:spPr bwMode="auto">
          <a:xfrm flipV="1">
            <a:off x="4530763" y="5198045"/>
            <a:ext cx="573111" cy="494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100"/>
          <p:cNvSpPr>
            <a:spLocks noChangeShapeType="1"/>
          </p:cNvSpPr>
          <p:nvPr/>
        </p:nvSpPr>
        <p:spPr bwMode="auto">
          <a:xfrm flipV="1">
            <a:off x="4518063" y="5323457"/>
            <a:ext cx="585811" cy="494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93"/>
          <p:cNvSpPr>
            <a:spLocks noChangeShapeType="1"/>
          </p:cNvSpPr>
          <p:nvPr/>
        </p:nvSpPr>
        <p:spPr bwMode="auto">
          <a:xfrm>
            <a:off x="5565148" y="5198045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100"/>
          <p:cNvSpPr>
            <a:spLocks noChangeShapeType="1"/>
          </p:cNvSpPr>
          <p:nvPr/>
        </p:nvSpPr>
        <p:spPr bwMode="auto">
          <a:xfrm>
            <a:off x="5552448" y="5323457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93"/>
          <p:cNvSpPr>
            <a:spLocks noChangeShapeType="1"/>
          </p:cNvSpPr>
          <p:nvPr/>
        </p:nvSpPr>
        <p:spPr bwMode="auto">
          <a:xfrm>
            <a:off x="6249157" y="5198045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00"/>
          <p:cNvSpPr>
            <a:spLocks noChangeShapeType="1"/>
          </p:cNvSpPr>
          <p:nvPr/>
        </p:nvSpPr>
        <p:spPr bwMode="auto">
          <a:xfrm>
            <a:off x="6236457" y="5323457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93"/>
          <p:cNvSpPr>
            <a:spLocks noChangeShapeType="1"/>
          </p:cNvSpPr>
          <p:nvPr/>
        </p:nvSpPr>
        <p:spPr bwMode="auto">
          <a:xfrm>
            <a:off x="6893763" y="5198045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100"/>
          <p:cNvSpPr>
            <a:spLocks noChangeShapeType="1"/>
          </p:cNvSpPr>
          <p:nvPr/>
        </p:nvSpPr>
        <p:spPr bwMode="auto">
          <a:xfrm>
            <a:off x="6881063" y="5323457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93"/>
          <p:cNvSpPr>
            <a:spLocks noChangeShapeType="1"/>
          </p:cNvSpPr>
          <p:nvPr/>
        </p:nvSpPr>
        <p:spPr bwMode="auto">
          <a:xfrm>
            <a:off x="8645917" y="5198045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100"/>
          <p:cNvSpPr>
            <a:spLocks noChangeShapeType="1"/>
          </p:cNvSpPr>
          <p:nvPr/>
        </p:nvSpPr>
        <p:spPr bwMode="auto">
          <a:xfrm>
            <a:off x="8633217" y="5323457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93"/>
          <p:cNvSpPr>
            <a:spLocks noChangeShapeType="1"/>
          </p:cNvSpPr>
          <p:nvPr/>
        </p:nvSpPr>
        <p:spPr bwMode="auto">
          <a:xfrm>
            <a:off x="9319916" y="5207630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100"/>
          <p:cNvSpPr>
            <a:spLocks noChangeShapeType="1"/>
          </p:cNvSpPr>
          <p:nvPr/>
        </p:nvSpPr>
        <p:spPr bwMode="auto">
          <a:xfrm>
            <a:off x="9307216" y="5333042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93"/>
          <p:cNvSpPr>
            <a:spLocks noChangeShapeType="1"/>
          </p:cNvSpPr>
          <p:nvPr/>
        </p:nvSpPr>
        <p:spPr bwMode="auto">
          <a:xfrm flipV="1">
            <a:off x="7588822" y="5198044"/>
            <a:ext cx="573111" cy="494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100"/>
          <p:cNvSpPr>
            <a:spLocks noChangeShapeType="1"/>
          </p:cNvSpPr>
          <p:nvPr/>
        </p:nvSpPr>
        <p:spPr bwMode="auto">
          <a:xfrm flipV="1">
            <a:off x="7565347" y="5348829"/>
            <a:ext cx="585811" cy="494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07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62642" y="141288"/>
            <a:ext cx="10446588" cy="698500"/>
          </a:xfrm>
        </p:spPr>
        <p:txBody>
          <a:bodyPr/>
          <a:lstStyle/>
          <a:p>
            <a:r>
              <a:rPr lang="en-US" altLang="en-US" sz="3600" dirty="0"/>
              <a:t>Efficient Range Searches with </a:t>
            </a:r>
            <a:r>
              <a:rPr lang="en-US" altLang="en-US" sz="3600" dirty="0" smtClean="0"/>
              <a:t>B+ </a:t>
            </a:r>
            <a:r>
              <a:rPr lang="en-US" altLang="en-US" sz="3600" dirty="0"/>
              <a:t>Trees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683" y="884238"/>
            <a:ext cx="11438626" cy="5207000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Consider the following database query</a:t>
            </a:r>
          </a:p>
          <a:p>
            <a:pPr marL="914400" lvl="1" indent="-457200"/>
            <a:r>
              <a:rPr lang="en-US" altLang="en-US" dirty="0" smtClean="0"/>
              <a:t>Find all students whose keys are between ID1 and ID2</a:t>
            </a:r>
          </a:p>
          <a:p>
            <a:pPr marL="914400" lvl="1" indent="-457200"/>
            <a:r>
              <a:rPr lang="en-US" altLang="en-US" dirty="0" smtClean="0"/>
              <a:t>Find all records whose keys are between “G and R”</a:t>
            </a:r>
          </a:p>
          <a:p>
            <a:pPr marL="914400" lvl="1" indent="-457200"/>
            <a:r>
              <a:rPr lang="en-US" altLang="en-US" dirty="0" smtClean="0"/>
              <a:t>Find all cities whose names start with D</a:t>
            </a:r>
          </a:p>
          <a:p>
            <a:pPr marL="914400" lvl="1" indent="-457200"/>
            <a:r>
              <a:rPr lang="en-US" alt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1574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 bwMode="auto">
          <a:xfrm>
            <a:off x="1108142" y="1187659"/>
            <a:ext cx="9825486" cy="301340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Range Queries in B+ Trees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72312" y="213277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53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020886" y="213277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75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469460" y="213277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918034" y="21327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858025" y="369520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306599" y="369520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755173" y="369520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31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203747" y="369520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40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584637" y="369520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56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033211" y="369520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66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481785" y="369520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71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930359" y="369520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638388" y="369520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81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9086962" y="369520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89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9535536" y="369520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9984110" y="369520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412209" y="46613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412209" y="50150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412209" y="536873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412209" y="572241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082312" y="46613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082312" y="50150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082312" y="536873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082312" y="572241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755173" y="46613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755173" y="50150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755173" y="536873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755173" y="572241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428034" y="46613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31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428034" y="50150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428034" y="536873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28034" y="572241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4" name="Line 8"/>
          <p:cNvSpPr>
            <a:spLocks noChangeShapeType="1"/>
          </p:cNvSpPr>
          <p:nvPr/>
        </p:nvSpPr>
        <p:spPr bwMode="auto">
          <a:xfrm flipH="1">
            <a:off x="1636496" y="4048886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8"/>
          <p:cNvSpPr>
            <a:spLocks noChangeShapeType="1"/>
          </p:cNvSpPr>
          <p:nvPr/>
        </p:nvSpPr>
        <p:spPr bwMode="auto">
          <a:xfrm>
            <a:off x="2286735" y="4048885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8"/>
          <p:cNvSpPr>
            <a:spLocks noChangeShapeType="1"/>
          </p:cNvSpPr>
          <p:nvPr/>
        </p:nvSpPr>
        <p:spPr bwMode="auto">
          <a:xfrm>
            <a:off x="2769080" y="4025409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>
            <a:off x="3217654" y="4025409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8"/>
          <p:cNvSpPr>
            <a:spLocks noChangeShapeType="1"/>
          </p:cNvSpPr>
          <p:nvPr/>
        </p:nvSpPr>
        <p:spPr bwMode="auto">
          <a:xfrm flipH="1">
            <a:off x="2668906" y="2354307"/>
            <a:ext cx="2989673" cy="13350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"/>
          <p:cNvSpPr>
            <a:spLocks noChangeShapeType="1"/>
          </p:cNvSpPr>
          <p:nvPr/>
        </p:nvSpPr>
        <p:spPr bwMode="auto">
          <a:xfrm>
            <a:off x="6020885" y="2494101"/>
            <a:ext cx="448574" cy="119529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8"/>
          <p:cNvSpPr>
            <a:spLocks noChangeShapeType="1"/>
          </p:cNvSpPr>
          <p:nvPr/>
        </p:nvSpPr>
        <p:spPr bwMode="auto">
          <a:xfrm>
            <a:off x="6463386" y="2486460"/>
            <a:ext cx="3084475" cy="120293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8"/>
          <p:cNvSpPr>
            <a:spLocks noChangeShapeType="1"/>
          </p:cNvSpPr>
          <p:nvPr/>
        </p:nvSpPr>
        <p:spPr bwMode="auto">
          <a:xfrm flipH="1">
            <a:off x="5350783" y="4078174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8"/>
          <p:cNvSpPr>
            <a:spLocks noChangeShapeType="1"/>
          </p:cNvSpPr>
          <p:nvPr/>
        </p:nvSpPr>
        <p:spPr bwMode="auto">
          <a:xfrm>
            <a:off x="6001022" y="4078173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8"/>
          <p:cNvSpPr>
            <a:spLocks noChangeShapeType="1"/>
          </p:cNvSpPr>
          <p:nvPr/>
        </p:nvSpPr>
        <p:spPr bwMode="auto">
          <a:xfrm>
            <a:off x="6483367" y="4054697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8"/>
          <p:cNvSpPr>
            <a:spLocks noChangeShapeType="1"/>
          </p:cNvSpPr>
          <p:nvPr/>
        </p:nvSpPr>
        <p:spPr bwMode="auto">
          <a:xfrm>
            <a:off x="6931941" y="4054697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Rectangle 100"/>
          <p:cNvSpPr/>
          <p:nvPr/>
        </p:nvSpPr>
        <p:spPr bwMode="auto">
          <a:xfrm>
            <a:off x="5103874" y="46613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53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5103874" y="50150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5103874" y="536873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103874" y="572241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5787883" y="46613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56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5787883" y="50150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5787883" y="536873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5787883" y="572241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32489" y="465555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66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32489" y="500924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68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32489" y="536292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32489" y="571660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7141880" y="465555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71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7141880" y="500924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141880" y="536292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7141880" y="571660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7" name="Line 8"/>
          <p:cNvSpPr>
            <a:spLocks noChangeShapeType="1"/>
          </p:cNvSpPr>
          <p:nvPr/>
        </p:nvSpPr>
        <p:spPr bwMode="auto">
          <a:xfrm flipH="1">
            <a:off x="8421542" y="4066552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8"/>
          <p:cNvSpPr>
            <a:spLocks noChangeShapeType="1"/>
          </p:cNvSpPr>
          <p:nvPr/>
        </p:nvSpPr>
        <p:spPr bwMode="auto">
          <a:xfrm>
            <a:off x="9071781" y="4066551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8"/>
          <p:cNvSpPr>
            <a:spLocks noChangeShapeType="1"/>
          </p:cNvSpPr>
          <p:nvPr/>
        </p:nvSpPr>
        <p:spPr bwMode="auto">
          <a:xfrm>
            <a:off x="9554126" y="4043075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Rectangle 119"/>
          <p:cNvSpPr/>
          <p:nvPr/>
        </p:nvSpPr>
        <p:spPr bwMode="auto">
          <a:xfrm>
            <a:off x="8174633" y="464974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75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174633" y="500342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174633" y="535711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174633" y="571079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858642" y="464974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81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858642" y="500342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858642" y="535711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858642" y="571079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9503248" y="464393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89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9503248" y="499761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503248" y="535130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9503248" y="570498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4082189" y="46613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40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082189" y="501504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44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j-lt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4082189" y="536873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4082189" y="572241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6" name="Line 8"/>
          <p:cNvSpPr>
            <a:spLocks noChangeShapeType="1"/>
          </p:cNvSpPr>
          <p:nvPr/>
        </p:nvSpPr>
        <p:spPr bwMode="auto">
          <a:xfrm>
            <a:off x="3630429" y="4025409"/>
            <a:ext cx="67604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521289" y="1468016"/>
            <a:ext cx="9733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INDEX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Right Brace 2"/>
          <p:cNvSpPr/>
          <p:nvPr/>
        </p:nvSpPr>
        <p:spPr bwMode="auto">
          <a:xfrm>
            <a:off x="10038174" y="4493337"/>
            <a:ext cx="341746" cy="1739172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379920" y="5041104"/>
            <a:ext cx="891591" cy="6771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j-lt"/>
              </a:rPr>
              <a:t>Actual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Data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8" name="Line 93"/>
          <p:cNvSpPr>
            <a:spLocks noChangeShapeType="1"/>
          </p:cNvSpPr>
          <p:nvPr/>
        </p:nvSpPr>
        <p:spPr bwMode="auto">
          <a:xfrm>
            <a:off x="1858025" y="5198045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100"/>
          <p:cNvSpPr>
            <a:spLocks noChangeShapeType="1"/>
          </p:cNvSpPr>
          <p:nvPr/>
        </p:nvSpPr>
        <p:spPr bwMode="auto">
          <a:xfrm>
            <a:off x="1845325" y="5323457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93"/>
          <p:cNvSpPr>
            <a:spLocks noChangeShapeType="1"/>
          </p:cNvSpPr>
          <p:nvPr/>
        </p:nvSpPr>
        <p:spPr bwMode="auto">
          <a:xfrm>
            <a:off x="2542448" y="5225889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0"/>
          <p:cNvSpPr>
            <a:spLocks noChangeShapeType="1"/>
          </p:cNvSpPr>
          <p:nvPr/>
        </p:nvSpPr>
        <p:spPr bwMode="auto">
          <a:xfrm>
            <a:off x="2529748" y="5351301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93"/>
          <p:cNvSpPr>
            <a:spLocks noChangeShapeType="1"/>
          </p:cNvSpPr>
          <p:nvPr/>
        </p:nvSpPr>
        <p:spPr bwMode="auto">
          <a:xfrm>
            <a:off x="3217654" y="5198045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00"/>
          <p:cNvSpPr>
            <a:spLocks noChangeShapeType="1"/>
          </p:cNvSpPr>
          <p:nvPr/>
        </p:nvSpPr>
        <p:spPr bwMode="auto">
          <a:xfrm>
            <a:off x="3204954" y="5323457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93"/>
          <p:cNvSpPr>
            <a:spLocks noChangeShapeType="1"/>
          </p:cNvSpPr>
          <p:nvPr/>
        </p:nvSpPr>
        <p:spPr bwMode="auto">
          <a:xfrm>
            <a:off x="3889308" y="5198045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100"/>
          <p:cNvSpPr>
            <a:spLocks noChangeShapeType="1"/>
          </p:cNvSpPr>
          <p:nvPr/>
        </p:nvSpPr>
        <p:spPr bwMode="auto">
          <a:xfrm>
            <a:off x="3876608" y="5323457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93"/>
          <p:cNvSpPr>
            <a:spLocks noChangeShapeType="1"/>
          </p:cNvSpPr>
          <p:nvPr/>
        </p:nvSpPr>
        <p:spPr bwMode="auto">
          <a:xfrm flipV="1">
            <a:off x="4530763" y="5198045"/>
            <a:ext cx="573111" cy="494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100"/>
          <p:cNvSpPr>
            <a:spLocks noChangeShapeType="1"/>
          </p:cNvSpPr>
          <p:nvPr/>
        </p:nvSpPr>
        <p:spPr bwMode="auto">
          <a:xfrm flipV="1">
            <a:off x="4518063" y="5323457"/>
            <a:ext cx="585811" cy="494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93"/>
          <p:cNvSpPr>
            <a:spLocks noChangeShapeType="1"/>
          </p:cNvSpPr>
          <p:nvPr/>
        </p:nvSpPr>
        <p:spPr bwMode="auto">
          <a:xfrm>
            <a:off x="5565148" y="5198045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100"/>
          <p:cNvSpPr>
            <a:spLocks noChangeShapeType="1"/>
          </p:cNvSpPr>
          <p:nvPr/>
        </p:nvSpPr>
        <p:spPr bwMode="auto">
          <a:xfrm>
            <a:off x="5552448" y="5323457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93"/>
          <p:cNvSpPr>
            <a:spLocks noChangeShapeType="1"/>
          </p:cNvSpPr>
          <p:nvPr/>
        </p:nvSpPr>
        <p:spPr bwMode="auto">
          <a:xfrm>
            <a:off x="6249157" y="5198045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00"/>
          <p:cNvSpPr>
            <a:spLocks noChangeShapeType="1"/>
          </p:cNvSpPr>
          <p:nvPr/>
        </p:nvSpPr>
        <p:spPr bwMode="auto">
          <a:xfrm>
            <a:off x="6236457" y="5323457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93"/>
          <p:cNvSpPr>
            <a:spLocks noChangeShapeType="1"/>
          </p:cNvSpPr>
          <p:nvPr/>
        </p:nvSpPr>
        <p:spPr bwMode="auto">
          <a:xfrm>
            <a:off x="6893763" y="5198045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100"/>
          <p:cNvSpPr>
            <a:spLocks noChangeShapeType="1"/>
          </p:cNvSpPr>
          <p:nvPr/>
        </p:nvSpPr>
        <p:spPr bwMode="auto">
          <a:xfrm>
            <a:off x="6881063" y="5323457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93"/>
          <p:cNvSpPr>
            <a:spLocks noChangeShapeType="1"/>
          </p:cNvSpPr>
          <p:nvPr/>
        </p:nvSpPr>
        <p:spPr bwMode="auto">
          <a:xfrm>
            <a:off x="8645917" y="5198045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100"/>
          <p:cNvSpPr>
            <a:spLocks noChangeShapeType="1"/>
          </p:cNvSpPr>
          <p:nvPr/>
        </p:nvSpPr>
        <p:spPr bwMode="auto">
          <a:xfrm>
            <a:off x="8633217" y="5323457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93"/>
          <p:cNvSpPr>
            <a:spLocks noChangeShapeType="1"/>
          </p:cNvSpPr>
          <p:nvPr/>
        </p:nvSpPr>
        <p:spPr bwMode="auto">
          <a:xfrm>
            <a:off x="9319916" y="5207630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100"/>
          <p:cNvSpPr>
            <a:spLocks noChangeShapeType="1"/>
          </p:cNvSpPr>
          <p:nvPr/>
        </p:nvSpPr>
        <p:spPr bwMode="auto">
          <a:xfrm>
            <a:off x="9307216" y="5333042"/>
            <a:ext cx="2254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93"/>
          <p:cNvSpPr>
            <a:spLocks noChangeShapeType="1"/>
          </p:cNvSpPr>
          <p:nvPr/>
        </p:nvSpPr>
        <p:spPr bwMode="auto">
          <a:xfrm flipV="1">
            <a:off x="7588822" y="5198044"/>
            <a:ext cx="573111" cy="494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100"/>
          <p:cNvSpPr>
            <a:spLocks noChangeShapeType="1"/>
          </p:cNvSpPr>
          <p:nvPr/>
        </p:nvSpPr>
        <p:spPr bwMode="auto">
          <a:xfrm flipV="1">
            <a:off x="7565347" y="5348829"/>
            <a:ext cx="585811" cy="494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Rectangle 3"/>
          <p:cNvSpPr>
            <a:spLocks noChangeArrowheads="1"/>
          </p:cNvSpPr>
          <p:nvPr/>
        </p:nvSpPr>
        <p:spPr bwMode="auto">
          <a:xfrm>
            <a:off x="400599" y="1582130"/>
            <a:ext cx="2842522" cy="98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indent="0" algn="ctr">
              <a:buNone/>
            </a:pPr>
            <a:r>
              <a:rPr lang="en-US" altLang="en-US" sz="2400" dirty="0" smtClean="0"/>
              <a:t>Find all records with 44&lt;=key&lt;=68</a:t>
            </a:r>
            <a:endParaRPr lang="en-US" alt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0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Summary of Search Trees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189" y="933451"/>
            <a:ext cx="11343735" cy="5616575"/>
          </a:xfrm>
          <a:noFill/>
        </p:spPr>
        <p:txBody>
          <a:bodyPr/>
          <a:lstStyle/>
          <a:p>
            <a:pPr marL="533400" indent="-533400"/>
            <a:r>
              <a:rPr lang="en-US" altLang="en-US" dirty="0">
                <a:solidFill>
                  <a:srgbClr val="0000FF"/>
                </a:solidFill>
              </a:rPr>
              <a:t>Binary Search </a:t>
            </a:r>
            <a:r>
              <a:rPr lang="en-US" altLang="en-US" dirty="0" smtClean="0">
                <a:solidFill>
                  <a:srgbClr val="0000FF"/>
                </a:solidFill>
              </a:rPr>
              <a:t>Trees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Faster </a:t>
            </a:r>
            <a:r>
              <a:rPr lang="en-US" altLang="en-US" dirty="0">
                <a:solidFill>
                  <a:srgbClr val="000000"/>
                </a:solidFill>
              </a:rPr>
              <a:t>search compared to </a:t>
            </a:r>
            <a:r>
              <a:rPr lang="en-US" altLang="en-US" dirty="0" smtClean="0">
                <a:solidFill>
                  <a:srgbClr val="000000"/>
                </a:solidFill>
              </a:rPr>
              <a:t>linked lists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But </a:t>
            </a:r>
            <a:r>
              <a:rPr lang="en-US" altLang="en-US" dirty="0">
                <a:solidFill>
                  <a:srgbClr val="000000"/>
                </a:solidFill>
              </a:rPr>
              <a:t>the shape of the tree depends on the order of </a:t>
            </a:r>
            <a:r>
              <a:rPr lang="en-US" altLang="en-US" dirty="0" smtClean="0">
                <a:solidFill>
                  <a:srgbClr val="000000"/>
                </a:solidFill>
              </a:rPr>
              <a:t>insertion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So </a:t>
            </a:r>
            <a:r>
              <a:rPr lang="en-US" altLang="en-US" dirty="0">
                <a:solidFill>
                  <a:srgbClr val="000000"/>
                </a:solidFill>
              </a:rPr>
              <a:t>the tree might degenerate to a linked </a:t>
            </a:r>
            <a:r>
              <a:rPr lang="en-US" altLang="en-US" dirty="0" smtClean="0">
                <a:solidFill>
                  <a:srgbClr val="000000"/>
                </a:solidFill>
              </a:rPr>
              <a:t>list</a:t>
            </a:r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FF"/>
                </a:solidFill>
              </a:rPr>
              <a:t>AVL trees</a:t>
            </a:r>
            <a:endParaRPr lang="en-US" altLang="en-US" dirty="0">
              <a:solidFill>
                <a:srgbClr val="000000"/>
              </a:solidFill>
            </a:endParaRP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Insert/Delete </a:t>
            </a:r>
            <a:r>
              <a:rPr lang="en-US" altLang="en-US" dirty="0">
                <a:solidFill>
                  <a:srgbClr val="000000"/>
                </a:solidFill>
              </a:rPr>
              <a:t>operations keep tree </a:t>
            </a:r>
            <a:r>
              <a:rPr lang="en-US" altLang="en-US" dirty="0" smtClean="0">
                <a:solidFill>
                  <a:srgbClr val="000000"/>
                </a:solidFill>
              </a:rPr>
              <a:t>balanced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Complicated insertion/deletion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Extra </a:t>
            </a:r>
            <a:r>
              <a:rPr lang="en-US" altLang="en-US" dirty="0">
                <a:solidFill>
                  <a:srgbClr val="000000"/>
                </a:solidFill>
              </a:rPr>
              <a:t>space for balancing </a:t>
            </a:r>
            <a:r>
              <a:rPr lang="en-US" altLang="en-US" dirty="0" smtClean="0">
                <a:solidFill>
                  <a:srgbClr val="000000"/>
                </a:solidFill>
              </a:rPr>
              <a:t>factor or height</a:t>
            </a:r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FF"/>
                </a:solidFill>
              </a:rPr>
              <a:t>Splay trees</a:t>
            </a:r>
            <a:endParaRPr lang="en-US" altLang="en-US" dirty="0">
              <a:solidFill>
                <a:srgbClr val="000000"/>
              </a:solidFill>
            </a:endParaRP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Splay operation makes the tree almost balanced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Active </a:t>
            </a:r>
            <a:r>
              <a:rPr lang="en-US" altLang="en-US" dirty="0">
                <a:solidFill>
                  <a:srgbClr val="000000"/>
                </a:solidFill>
              </a:rPr>
              <a:t>nodes move up the tree, which allows for faster access next time they are </a:t>
            </a:r>
            <a:r>
              <a:rPr lang="en-US" altLang="en-US" dirty="0" smtClean="0">
                <a:solidFill>
                  <a:srgbClr val="000000"/>
                </a:solidFill>
              </a:rPr>
              <a:t>accessed</a:t>
            </a:r>
          </a:p>
          <a:p>
            <a:pPr marL="533400" indent="-533400"/>
            <a:endParaRPr lang="en-US" altLang="en-US" sz="2400" dirty="0">
              <a:solidFill>
                <a:srgbClr val="000000"/>
              </a:solidFill>
            </a:endParaRPr>
          </a:p>
          <a:p>
            <a:pPr marL="533400" indent="-533400"/>
            <a:endParaRPr lang="en-US" alt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9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Summary of Search Trees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189" y="933451"/>
            <a:ext cx="11343735" cy="561657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FF"/>
                </a:solidFill>
              </a:rPr>
              <a:t>Red-Black Trees</a:t>
            </a:r>
          </a:p>
          <a:p>
            <a:pPr marL="933450" lvl="1" indent="-533400"/>
            <a:r>
              <a:rPr lang="en-US" altLang="en-US" dirty="0" smtClean="0"/>
              <a:t>Better insertion/deletion performance compared to AVL trees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More complex to implement compared to AVL trees</a:t>
            </a:r>
          </a:p>
          <a:p>
            <a:pPr marL="933450" lvl="1" indent="-533400"/>
            <a:r>
              <a:rPr lang="en-US" altLang="en-US" dirty="0">
                <a:solidFill>
                  <a:srgbClr val="000000"/>
                </a:solidFill>
              </a:rPr>
              <a:t>Widely used to implement ordered set/map </a:t>
            </a:r>
            <a:r>
              <a:rPr lang="en-US" altLang="en-US" dirty="0" smtClean="0">
                <a:solidFill>
                  <a:srgbClr val="000000"/>
                </a:solidFill>
              </a:rPr>
              <a:t>ADTs</a:t>
            </a:r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endParaRPr lang="en-US" altLang="en-US" dirty="0">
              <a:solidFill>
                <a:srgbClr val="0000FF"/>
              </a:solidFill>
            </a:endParaRPr>
          </a:p>
          <a:p>
            <a:pPr marL="533400" indent="-533400"/>
            <a:r>
              <a:rPr lang="en-US" altLang="en-US" dirty="0">
                <a:solidFill>
                  <a:srgbClr val="0000FF"/>
                </a:solidFill>
              </a:rPr>
              <a:t>Multi-way search trees (B, B+ </a:t>
            </a:r>
            <a:r>
              <a:rPr lang="en-US" altLang="en-US" dirty="0" smtClean="0">
                <a:solidFill>
                  <a:srgbClr val="0000FF"/>
                </a:solidFill>
              </a:rPr>
              <a:t>Trees)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More </a:t>
            </a:r>
            <a:r>
              <a:rPr lang="en-US" altLang="en-US" dirty="0">
                <a:solidFill>
                  <a:srgbClr val="000000"/>
                </a:solidFill>
              </a:rPr>
              <a:t>than two children per node allows shallow </a:t>
            </a:r>
            <a:r>
              <a:rPr lang="en-US" altLang="en-US" dirty="0" smtClean="0">
                <a:solidFill>
                  <a:srgbClr val="000000"/>
                </a:solidFill>
              </a:rPr>
              <a:t>trees</a:t>
            </a:r>
          </a:p>
          <a:p>
            <a:pPr marL="933450" lvl="1" indent="-533400"/>
            <a:r>
              <a:rPr lang="en-US" altLang="en-US" dirty="0">
                <a:solidFill>
                  <a:srgbClr val="000000"/>
                </a:solidFill>
              </a:rPr>
              <a:t>A</a:t>
            </a:r>
            <a:r>
              <a:rPr lang="en-US" altLang="en-US" dirty="0" smtClean="0">
                <a:solidFill>
                  <a:srgbClr val="000000"/>
                </a:solidFill>
              </a:rPr>
              <a:t>ll </a:t>
            </a:r>
            <a:r>
              <a:rPr lang="en-US" altLang="en-US" dirty="0">
                <a:solidFill>
                  <a:srgbClr val="000000"/>
                </a:solidFill>
              </a:rPr>
              <a:t>leaves are at the same depth </a:t>
            </a:r>
            <a:r>
              <a:rPr lang="en-US" altLang="en-US">
                <a:solidFill>
                  <a:srgbClr val="000000"/>
                </a:solidFill>
              </a:rPr>
              <a:t>keeping </a:t>
            </a:r>
            <a:r>
              <a:rPr lang="en-US" altLang="en-US" smtClean="0">
                <a:solidFill>
                  <a:srgbClr val="000000"/>
                </a:solidFill>
              </a:rPr>
              <a:t>the tree </a:t>
            </a:r>
            <a:r>
              <a:rPr lang="en-US" altLang="en-US" dirty="0">
                <a:solidFill>
                  <a:srgbClr val="000000"/>
                </a:solidFill>
              </a:rPr>
              <a:t>balanced at all </a:t>
            </a:r>
            <a:r>
              <a:rPr lang="en-US" altLang="en-US" dirty="0" smtClean="0">
                <a:solidFill>
                  <a:srgbClr val="000000"/>
                </a:solidFill>
              </a:rPr>
              <a:t>times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Good </a:t>
            </a:r>
            <a:r>
              <a:rPr lang="en-US" altLang="en-US" dirty="0">
                <a:solidFill>
                  <a:srgbClr val="000000"/>
                </a:solidFill>
              </a:rPr>
              <a:t>for huge data sets and used in database management systems, where the data does not fit in main memory and stored on disk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533400" indent="-533400"/>
            <a:endParaRPr lang="en-US" alt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7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9"/>
            <a:ext cx="8723313" cy="942975"/>
          </a:xfrm>
        </p:spPr>
        <p:txBody>
          <a:bodyPr/>
          <a:lstStyle/>
          <a:p>
            <a:r>
              <a:rPr lang="en-US" altLang="en-US" sz="3600" dirty="0"/>
              <a:t>B Trees - Motivation</a:t>
            </a:r>
            <a:endParaRPr lang="en-US" altLang="en-US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15" y="923026"/>
            <a:ext cx="11343736" cy="5805578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What </a:t>
            </a:r>
            <a:r>
              <a:rPr lang="en-US" altLang="en-US" dirty="0">
                <a:solidFill>
                  <a:srgbClr val="000000"/>
                </a:solidFill>
              </a:rPr>
              <a:t>if the tree nodes do not fit into memory </a:t>
            </a:r>
          </a:p>
          <a:p>
            <a:pPr marL="933450" lvl="1" indent="-533400"/>
            <a:r>
              <a:rPr lang="en-US" altLang="en-US" dirty="0">
                <a:solidFill>
                  <a:srgbClr val="000000"/>
                </a:solidFill>
              </a:rPr>
              <a:t>Will be the case if we have millions of nodes in the tree</a:t>
            </a:r>
          </a:p>
          <a:p>
            <a:pPr marL="933450" lvl="1" indent="-533400"/>
            <a:r>
              <a:rPr lang="en-US" altLang="en-US" dirty="0">
                <a:solidFill>
                  <a:srgbClr val="000000"/>
                </a:solidFill>
              </a:rPr>
              <a:t>Then we have to retrieve the visited nodes from the disk</a:t>
            </a:r>
          </a:p>
          <a:p>
            <a:pPr marL="933450" lvl="1" indent="-533400"/>
            <a:r>
              <a:rPr lang="en-US" altLang="en-US" dirty="0">
                <a:solidFill>
                  <a:srgbClr val="000000"/>
                </a:solidFill>
              </a:rPr>
              <a:t>Disk access is very slow</a:t>
            </a:r>
          </a:p>
          <a:p>
            <a:pPr marL="1333500" lvl="2" indent="-533400"/>
            <a:r>
              <a:rPr lang="en-US" altLang="en-US" dirty="0">
                <a:solidFill>
                  <a:srgbClr val="FF0000"/>
                </a:solidFill>
              </a:rPr>
              <a:t>Each block retrieval takes ~10ms from a hard-disk</a:t>
            </a:r>
          </a:p>
          <a:p>
            <a:pPr marL="533400" indent="-533400"/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>
                <a:solidFill>
                  <a:srgbClr val="C00000"/>
                </a:solidFill>
              </a:rPr>
              <a:t>Solution? B Trees</a:t>
            </a:r>
          </a:p>
          <a:p>
            <a:pPr marL="933450" lvl="1" indent="-533400"/>
            <a:r>
              <a:rPr lang="en-US" altLang="en-US" dirty="0">
                <a:solidFill>
                  <a:srgbClr val="000000"/>
                </a:solidFill>
              </a:rPr>
              <a:t>Increase the branching factor </a:t>
            </a:r>
            <a:r>
              <a:rPr lang="en-US" altLang="en-US" dirty="0" smtClean="0">
                <a:solidFill>
                  <a:srgbClr val="000000"/>
                </a:solidFill>
              </a:rPr>
              <a:t>to reduce the height</a:t>
            </a:r>
            <a:endParaRPr lang="en-US" altLang="en-US" dirty="0">
              <a:solidFill>
                <a:srgbClr val="000000"/>
              </a:solidFill>
            </a:endParaRPr>
          </a:p>
          <a:p>
            <a:pPr marL="933450" lvl="1" indent="-533400"/>
            <a:r>
              <a:rPr lang="en-US" altLang="en-US" dirty="0">
                <a:solidFill>
                  <a:srgbClr val="000000"/>
                </a:solidFill>
              </a:rPr>
              <a:t>If branching factor is 10, then the height is log</a:t>
            </a:r>
            <a:r>
              <a:rPr lang="en-US" altLang="en-US" sz="1400" dirty="0">
                <a:solidFill>
                  <a:srgbClr val="000000"/>
                </a:solidFill>
              </a:rPr>
              <a:t>10</a:t>
            </a:r>
            <a:r>
              <a:rPr lang="en-US" altLang="en-US" dirty="0">
                <a:solidFill>
                  <a:srgbClr val="000000"/>
                </a:solidFill>
              </a:rPr>
              <a:t>(1 billion) =  </a:t>
            </a:r>
            <a:r>
              <a:rPr lang="en-US" altLang="en-US" dirty="0" smtClean="0">
                <a:solidFill>
                  <a:srgbClr val="000000"/>
                </a:solidFill>
              </a:rPr>
              <a:t>9</a:t>
            </a:r>
          </a:p>
          <a:p>
            <a:pPr marL="933450" lvl="1" indent="-533400"/>
            <a:r>
              <a:rPr lang="en-US" altLang="en-US" dirty="0">
                <a:solidFill>
                  <a:srgbClr val="000000"/>
                </a:solidFill>
              </a:rPr>
              <a:t>If branching factor is </a:t>
            </a:r>
            <a:r>
              <a:rPr lang="en-US" altLang="en-US" dirty="0" smtClean="0">
                <a:solidFill>
                  <a:srgbClr val="000000"/>
                </a:solidFill>
              </a:rPr>
              <a:t>100, </a:t>
            </a:r>
            <a:r>
              <a:rPr lang="en-US" altLang="en-US" dirty="0">
                <a:solidFill>
                  <a:srgbClr val="000000"/>
                </a:solidFill>
              </a:rPr>
              <a:t>then the height is </a:t>
            </a:r>
            <a:r>
              <a:rPr lang="en-US" altLang="en-US" dirty="0" smtClean="0">
                <a:solidFill>
                  <a:srgbClr val="000000"/>
                </a:solidFill>
              </a:rPr>
              <a:t>log</a:t>
            </a:r>
            <a:r>
              <a:rPr lang="en-US" altLang="en-US" sz="1200" dirty="0" smtClean="0">
                <a:solidFill>
                  <a:srgbClr val="000000"/>
                </a:solidFill>
              </a:rPr>
              <a:t>100</a:t>
            </a:r>
            <a:r>
              <a:rPr lang="en-US" altLang="en-US" dirty="0" smtClean="0">
                <a:solidFill>
                  <a:srgbClr val="000000"/>
                </a:solidFill>
              </a:rPr>
              <a:t>(1 </a:t>
            </a:r>
            <a:r>
              <a:rPr lang="en-US" altLang="en-US" dirty="0">
                <a:solidFill>
                  <a:srgbClr val="000000"/>
                </a:solidFill>
              </a:rPr>
              <a:t>billion) =  </a:t>
            </a:r>
            <a:r>
              <a:rPr lang="en-US" altLang="en-US" dirty="0" smtClean="0">
                <a:solidFill>
                  <a:srgbClr val="000000"/>
                </a:solidFill>
              </a:rPr>
              <a:t>3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159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 Tree: Definition</a:t>
            </a:r>
          </a:p>
        </p:txBody>
      </p:sp>
      <p:sp>
        <p:nvSpPr>
          <p:cNvPr id="6148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388189" y="1003871"/>
            <a:ext cx="11404120" cy="1239837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dirty="0" smtClean="0"/>
              <a:t>B-Tree is a </a:t>
            </a:r>
            <a:r>
              <a:rPr lang="en-US" dirty="0" smtClean="0">
                <a:solidFill>
                  <a:schemeClr val="accent1"/>
                </a:solidFill>
              </a:rPr>
              <a:t>multi-way search</a:t>
            </a:r>
            <a:r>
              <a:rPr lang="en-US" dirty="0" smtClean="0"/>
              <a:t> tree commonly used in database systems or other applications where data is stored externally on disks and keeping the tree </a:t>
            </a:r>
            <a:r>
              <a:rPr lang="en-US" dirty="0" smtClean="0">
                <a:solidFill>
                  <a:srgbClr val="CC3300"/>
                </a:solidFill>
              </a:rPr>
              <a:t>shallow</a:t>
            </a:r>
            <a:r>
              <a:rPr lang="en-US" dirty="0" smtClean="0"/>
              <a:t> is important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88189" y="2755566"/>
            <a:ext cx="11404120" cy="215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latin typeface="Comic Sans MS" panose="030F0702030302020204" pitchFamily="66" charset="0"/>
              </a:rPr>
              <a:t>A B Tree of </a:t>
            </a:r>
            <a:r>
              <a:rPr lang="en-US" altLang="en-US" sz="2800" b="0" dirty="0">
                <a:solidFill>
                  <a:schemeClr val="accent6"/>
                </a:solidFill>
                <a:latin typeface="Comic Sans MS" panose="030F0702030302020204" pitchFamily="66" charset="0"/>
              </a:rPr>
              <a:t>order</a:t>
            </a:r>
            <a:r>
              <a:rPr lang="en-US" altLang="en-US" sz="2800" b="0" dirty="0">
                <a:latin typeface="Comic Sans MS" panose="030F0702030302020204" pitchFamily="66" charset="0"/>
              </a:rPr>
              <a:t> </a:t>
            </a:r>
            <a:r>
              <a:rPr lang="en-US" altLang="en-US" sz="2800" b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 &gt;= 3</a:t>
            </a:r>
            <a:r>
              <a:rPr lang="en-US" altLang="en-US" sz="2800" b="0" dirty="0" smtClean="0">
                <a:latin typeface="Comic Sans MS" panose="030F0702030302020204" pitchFamily="66" charset="0"/>
              </a:rPr>
              <a:t> </a:t>
            </a:r>
            <a:r>
              <a:rPr lang="en-US" altLang="en-US" sz="2800" b="0" dirty="0">
                <a:latin typeface="Comic Sans MS" panose="030F0702030302020204" pitchFamily="66" charset="0"/>
              </a:rPr>
              <a:t>has the following properties: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altLang="en-US" sz="2400" b="0" dirty="0">
                <a:latin typeface="Comic Sans MS" panose="030F0702030302020204" pitchFamily="66" charset="0"/>
              </a:rPr>
              <a:t>The root is either a leaf or has between </a:t>
            </a:r>
            <a:r>
              <a:rPr lang="en-US" altLang="en-US" sz="2400" b="0" dirty="0">
                <a:solidFill>
                  <a:srgbClr val="CC3300"/>
                </a:solidFill>
                <a:latin typeface="Comic Sans MS" panose="030F0702030302020204" pitchFamily="66" charset="0"/>
              </a:rPr>
              <a:t>2 </a:t>
            </a:r>
            <a:r>
              <a:rPr lang="en-US" altLang="en-US" sz="2400" b="0" dirty="0">
                <a:latin typeface="Comic Sans MS" panose="030F0702030302020204" pitchFamily="66" charset="0"/>
              </a:rPr>
              <a:t>and</a:t>
            </a:r>
            <a:r>
              <a:rPr lang="en-US" altLang="en-US" sz="2400" b="0" dirty="0">
                <a:solidFill>
                  <a:srgbClr val="CC3300"/>
                </a:solidFill>
                <a:latin typeface="Comic Sans MS" panose="030F0702030302020204" pitchFamily="66" charset="0"/>
              </a:rPr>
              <a:t> M </a:t>
            </a:r>
            <a:r>
              <a:rPr lang="en-US" altLang="en-US" sz="2400" b="0" dirty="0" smtClean="0">
                <a:solidFill>
                  <a:srgbClr val="CC3300"/>
                </a:solidFill>
                <a:latin typeface="Comic Sans MS" panose="030F0702030302020204" pitchFamily="66" charset="0"/>
              </a:rPr>
              <a:t>children</a:t>
            </a:r>
            <a:endParaRPr lang="en-US" altLang="en-US" sz="2400" b="0" dirty="0">
              <a:latin typeface="Comic Sans MS" panose="030F0702030302020204" pitchFamily="66" charset="0"/>
            </a:endParaRP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altLang="en-US" sz="2400" b="0" dirty="0">
                <a:latin typeface="Comic Sans MS" panose="030F0702030302020204" pitchFamily="66" charset="0"/>
              </a:rPr>
              <a:t>All </a:t>
            </a:r>
            <a:r>
              <a:rPr lang="en-US" altLang="en-US" sz="2400" b="0" dirty="0" err="1">
                <a:latin typeface="Comic Sans MS" panose="030F0702030302020204" pitchFamily="66" charset="0"/>
              </a:rPr>
              <a:t>nonleaf</a:t>
            </a:r>
            <a:r>
              <a:rPr lang="en-US" altLang="en-US" sz="2400" b="0" dirty="0">
                <a:latin typeface="Comic Sans MS" panose="030F0702030302020204" pitchFamily="66" charset="0"/>
              </a:rPr>
              <a:t> nodes (except the root) have between </a:t>
            </a:r>
            <a:r>
              <a:rPr lang="en-US" altLang="en-US" sz="2400" b="0" dirty="0" smtClean="0">
                <a:solidFill>
                  <a:srgbClr val="CC3300"/>
                </a:solidFill>
                <a:latin typeface="Comic Sans MS" panose="030F0702030302020204" pitchFamily="66" charset="0"/>
              </a:rPr>
              <a:t>M/2 </a:t>
            </a:r>
            <a:r>
              <a:rPr lang="en-US" altLang="en-US" sz="2400" b="0" dirty="0">
                <a:latin typeface="Comic Sans MS" panose="030F0702030302020204" pitchFamily="66" charset="0"/>
              </a:rPr>
              <a:t>and</a:t>
            </a:r>
            <a:r>
              <a:rPr lang="en-US" altLang="en-US" sz="2400" b="0" dirty="0">
                <a:solidFill>
                  <a:srgbClr val="CC3300"/>
                </a:solidFill>
                <a:latin typeface="Comic Sans MS" panose="030F0702030302020204" pitchFamily="66" charset="0"/>
              </a:rPr>
              <a:t> M  </a:t>
            </a:r>
            <a:r>
              <a:rPr lang="en-US" altLang="en-US" sz="2400" b="0" dirty="0" smtClean="0">
                <a:solidFill>
                  <a:srgbClr val="CC3300"/>
                </a:solidFill>
                <a:latin typeface="Comic Sans MS" panose="030F0702030302020204" pitchFamily="66" charset="0"/>
              </a:rPr>
              <a:t>children</a:t>
            </a:r>
            <a:endParaRPr lang="en-US" altLang="en-US" sz="2400" b="0" dirty="0">
              <a:solidFill>
                <a:srgbClr val="CC33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altLang="en-US" sz="2400" b="0" dirty="0">
                <a:latin typeface="Comic Sans MS" panose="030F0702030302020204" pitchFamily="66" charset="0"/>
              </a:rPr>
              <a:t>All leaves are at the same </a:t>
            </a:r>
            <a:r>
              <a:rPr lang="en-US" altLang="en-US" sz="2400" b="0" dirty="0" smtClean="0">
                <a:latin typeface="Comic Sans MS" panose="030F0702030302020204" pitchFamily="66" charset="0"/>
              </a:rPr>
              <a:t>depth</a:t>
            </a:r>
            <a:endParaRPr lang="en-US" altLang="en-US" sz="2000" b="0" dirty="0" smtClean="0">
              <a:latin typeface="Comic Sans MS" panose="030F0702030302020204" pitchFamily="66" charset="0"/>
            </a:endParaRPr>
          </a:p>
        </p:txBody>
      </p:sp>
      <p:grpSp>
        <p:nvGrpSpPr>
          <p:cNvPr id="20" name="Group 24"/>
          <p:cNvGrpSpPr>
            <a:grpSpLocks/>
          </p:cNvGrpSpPr>
          <p:nvPr/>
        </p:nvGrpSpPr>
        <p:grpSpPr bwMode="auto">
          <a:xfrm rot="16200000" flipV="1">
            <a:off x="8910992" y="3824942"/>
            <a:ext cx="327996" cy="120768"/>
            <a:chOff x="4310743" y="5475514"/>
            <a:chExt cx="109654" cy="337458"/>
          </a:xfrm>
        </p:grpSpPr>
        <p:cxnSp>
          <p:nvCxnSpPr>
            <p:cNvPr id="21" name="Straight Connector 11"/>
            <p:cNvCxnSpPr>
              <a:cxnSpLocks noChangeShapeType="1"/>
            </p:cNvCxnSpPr>
            <p:nvPr/>
          </p:nvCxnSpPr>
          <p:spPr bwMode="auto">
            <a:xfrm>
              <a:off x="4310743" y="5475514"/>
              <a:ext cx="108857" cy="1588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13"/>
            <p:cNvCxnSpPr>
              <a:cxnSpLocks noChangeShapeType="1"/>
            </p:cNvCxnSpPr>
            <p:nvPr/>
          </p:nvCxnSpPr>
          <p:spPr bwMode="auto">
            <a:xfrm rot="5400000">
              <a:off x="4251666" y="5644240"/>
              <a:ext cx="336666" cy="797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Group 24"/>
          <p:cNvGrpSpPr>
            <a:grpSpLocks/>
          </p:cNvGrpSpPr>
          <p:nvPr/>
        </p:nvGrpSpPr>
        <p:grpSpPr bwMode="auto">
          <a:xfrm rot="10800000" flipV="1">
            <a:off x="8452968" y="3721327"/>
            <a:ext cx="158660" cy="336547"/>
            <a:chOff x="4310743" y="5475514"/>
            <a:chExt cx="109654" cy="337458"/>
          </a:xfrm>
        </p:grpSpPr>
        <p:cxnSp>
          <p:nvCxnSpPr>
            <p:cNvPr id="30" name="Straight Connector 11"/>
            <p:cNvCxnSpPr>
              <a:cxnSpLocks noChangeShapeType="1"/>
            </p:cNvCxnSpPr>
            <p:nvPr/>
          </p:nvCxnSpPr>
          <p:spPr bwMode="auto">
            <a:xfrm>
              <a:off x="4310743" y="5475514"/>
              <a:ext cx="108857" cy="1588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Connector 13"/>
            <p:cNvCxnSpPr>
              <a:cxnSpLocks noChangeShapeType="1"/>
            </p:cNvCxnSpPr>
            <p:nvPr/>
          </p:nvCxnSpPr>
          <p:spPr bwMode="auto">
            <a:xfrm rot="5400000">
              <a:off x="4251666" y="5644240"/>
              <a:ext cx="336666" cy="797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1026544" y="5124090"/>
            <a:ext cx="9973424" cy="56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indent="0" algn="ctr">
              <a:buNone/>
            </a:pPr>
            <a:r>
              <a:rPr lang="en-US" altLang="en-US" sz="3200" dirty="0" smtClean="0">
                <a:solidFill>
                  <a:schemeClr val="accent6"/>
                </a:solidFill>
              </a:rPr>
              <a:t>Generalization of 2-3 Trees</a:t>
            </a:r>
            <a:endParaRPr lang="en-US" alt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82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Properties of B Trees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457200" y="957264"/>
            <a:ext cx="11283351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200" dirty="0"/>
              <a:t>Each internal node of a B-tree has:</a:t>
            </a:r>
          </a:p>
          <a:p>
            <a:pPr lvl="1"/>
            <a:r>
              <a:rPr lang="en-US" altLang="en-US" sz="2800" dirty="0"/>
              <a:t> </a:t>
            </a:r>
            <a:r>
              <a:rPr lang="en-US" altLang="en-US" sz="2800" dirty="0" smtClean="0"/>
              <a:t>between M/2 </a:t>
            </a:r>
            <a:r>
              <a:rPr lang="en-US" altLang="en-US" sz="2800" dirty="0"/>
              <a:t>and M children.</a:t>
            </a:r>
          </a:p>
          <a:p>
            <a:pPr lvl="1"/>
            <a:r>
              <a:rPr lang="en-US" altLang="en-US" sz="2800" dirty="0"/>
              <a:t> up to </a:t>
            </a:r>
            <a:r>
              <a:rPr lang="en-US" altLang="en-US" sz="2800" dirty="0">
                <a:solidFill>
                  <a:srgbClr val="FF0000"/>
                </a:solidFill>
              </a:rPr>
              <a:t>M-1 keys </a:t>
            </a:r>
            <a:r>
              <a:rPr lang="en-US" altLang="en-US" sz="2800" dirty="0"/>
              <a:t>k</a:t>
            </a:r>
            <a:r>
              <a:rPr lang="en-US" altLang="en-US" sz="1800" dirty="0"/>
              <a:t>1</a:t>
            </a:r>
            <a:r>
              <a:rPr lang="en-US" altLang="en-US" sz="2800" dirty="0"/>
              <a:t> &lt; k</a:t>
            </a:r>
            <a:r>
              <a:rPr lang="en-US" altLang="en-US" sz="1800" dirty="0"/>
              <a:t>2</a:t>
            </a:r>
            <a:r>
              <a:rPr lang="en-US" altLang="en-US" sz="2800" dirty="0"/>
              <a:t> &lt; ... &lt; k</a:t>
            </a:r>
            <a:r>
              <a:rPr lang="en-US" altLang="en-US" sz="1600" dirty="0"/>
              <a:t>M-1</a:t>
            </a:r>
          </a:p>
        </p:txBody>
      </p:sp>
      <p:sp>
        <p:nvSpPr>
          <p:cNvPr id="9221" name="Oval 7"/>
          <p:cNvSpPr>
            <a:spLocks noChangeArrowheads="1"/>
          </p:cNvSpPr>
          <p:nvPr/>
        </p:nvSpPr>
        <p:spPr bwMode="auto">
          <a:xfrm>
            <a:off x="2725738" y="3130551"/>
            <a:ext cx="6589712" cy="1152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/>
              <a:t>k</a:t>
            </a:r>
            <a:r>
              <a:rPr lang="en-US" altLang="en-US" sz="1600"/>
              <a:t>1</a:t>
            </a:r>
            <a:r>
              <a:rPr lang="en-US" altLang="en-US"/>
              <a:t>    …..    k</a:t>
            </a:r>
            <a:r>
              <a:rPr lang="en-US" altLang="en-US" sz="1800"/>
              <a:t>i-1</a:t>
            </a:r>
            <a:r>
              <a:rPr lang="en-US" altLang="en-US"/>
              <a:t> k</a:t>
            </a:r>
            <a:r>
              <a:rPr lang="en-US" altLang="en-US" sz="1800"/>
              <a:t>i</a:t>
            </a:r>
            <a:r>
              <a:rPr lang="en-US" altLang="en-US"/>
              <a:t>    …….k</a:t>
            </a:r>
            <a:r>
              <a:rPr lang="en-US" altLang="en-US" sz="1600"/>
              <a:t>M-1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 flipH="1">
            <a:off x="3052764" y="3732213"/>
            <a:ext cx="33813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 flipH="1">
            <a:off x="5219700" y="3794126"/>
            <a:ext cx="287338" cy="752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>
            <a:off x="6109271" y="3794126"/>
            <a:ext cx="238125" cy="827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>
            <a:off x="8161608" y="3719514"/>
            <a:ext cx="238125" cy="827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Rectangle 12"/>
          <p:cNvSpPr>
            <a:spLocks noChangeArrowheads="1"/>
          </p:cNvSpPr>
          <p:nvPr/>
        </p:nvSpPr>
        <p:spPr bwMode="auto">
          <a:xfrm>
            <a:off x="1755775" y="4851400"/>
            <a:ext cx="8605838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3200" dirty="0"/>
              <a:t>Keys are ordered so that:</a:t>
            </a:r>
          </a:p>
          <a:p>
            <a:pPr algn="ctr">
              <a:buFontTx/>
              <a:buNone/>
            </a:pPr>
            <a:r>
              <a:rPr lang="en-US" altLang="en-US" sz="3200" dirty="0"/>
              <a:t>k</a:t>
            </a:r>
            <a:r>
              <a:rPr lang="en-US" altLang="en-US" sz="2000" dirty="0"/>
              <a:t>1</a:t>
            </a:r>
            <a:r>
              <a:rPr lang="en-US" altLang="en-US" sz="3200" dirty="0"/>
              <a:t> &lt; k</a:t>
            </a:r>
            <a:r>
              <a:rPr lang="en-US" altLang="en-US" sz="2000" dirty="0"/>
              <a:t>2</a:t>
            </a:r>
            <a:r>
              <a:rPr lang="en-US" altLang="en-US" sz="3200" dirty="0"/>
              <a:t> &lt; ... &lt; k</a:t>
            </a:r>
            <a:r>
              <a:rPr lang="en-US" altLang="en-US" sz="1800" dirty="0"/>
              <a:t>M-1</a:t>
            </a:r>
          </a:p>
        </p:txBody>
      </p:sp>
      <p:grpSp>
        <p:nvGrpSpPr>
          <p:cNvPr id="17" name="Group 24"/>
          <p:cNvGrpSpPr>
            <a:grpSpLocks/>
          </p:cNvGrpSpPr>
          <p:nvPr/>
        </p:nvGrpSpPr>
        <p:grpSpPr bwMode="auto">
          <a:xfrm rot="16200000" flipV="1">
            <a:off x="3499658" y="1713989"/>
            <a:ext cx="462465" cy="181220"/>
            <a:chOff x="4310743" y="5475514"/>
            <a:chExt cx="109654" cy="337458"/>
          </a:xfrm>
        </p:grpSpPr>
        <p:cxnSp>
          <p:nvCxnSpPr>
            <p:cNvPr id="18" name="Straight Connector 11"/>
            <p:cNvCxnSpPr>
              <a:cxnSpLocks noChangeShapeType="1"/>
            </p:cNvCxnSpPr>
            <p:nvPr/>
          </p:nvCxnSpPr>
          <p:spPr bwMode="auto">
            <a:xfrm>
              <a:off x="4310743" y="5475514"/>
              <a:ext cx="108857" cy="1588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4251666" y="5644240"/>
              <a:ext cx="336666" cy="797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24"/>
          <p:cNvGrpSpPr>
            <a:grpSpLocks/>
          </p:cNvGrpSpPr>
          <p:nvPr/>
        </p:nvGrpSpPr>
        <p:grpSpPr bwMode="auto">
          <a:xfrm rot="10800000" flipV="1">
            <a:off x="3026885" y="1573366"/>
            <a:ext cx="238079" cy="474522"/>
            <a:chOff x="4310743" y="5475514"/>
            <a:chExt cx="109654" cy="337458"/>
          </a:xfrm>
        </p:grpSpPr>
        <p:cxnSp>
          <p:nvCxnSpPr>
            <p:cNvPr id="21" name="Straight Connector 11"/>
            <p:cNvCxnSpPr>
              <a:cxnSpLocks noChangeShapeType="1"/>
            </p:cNvCxnSpPr>
            <p:nvPr/>
          </p:nvCxnSpPr>
          <p:spPr bwMode="auto">
            <a:xfrm>
              <a:off x="4310743" y="5475514"/>
              <a:ext cx="108857" cy="1588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13"/>
            <p:cNvCxnSpPr>
              <a:cxnSpLocks noChangeShapeType="1"/>
            </p:cNvCxnSpPr>
            <p:nvPr/>
          </p:nvCxnSpPr>
          <p:spPr bwMode="auto">
            <a:xfrm rot="5400000">
              <a:off x="4251666" y="5644240"/>
              <a:ext cx="336666" cy="797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3183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Properties of B Trees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88189" y="3228976"/>
            <a:ext cx="11257471" cy="329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0" dirty="0" smtClean="0">
                <a:latin typeface="Comic Sans MS" panose="030F0702030302020204" pitchFamily="66" charset="0"/>
              </a:rPr>
              <a:t>Suppose </a:t>
            </a:r>
            <a:r>
              <a:rPr lang="en-US" altLang="en-US" sz="2800" b="0" dirty="0">
                <a:latin typeface="Comic Sans MS" panose="030F0702030302020204" pitchFamily="66" charset="0"/>
              </a:rPr>
              <a:t>subtree </a:t>
            </a:r>
            <a:r>
              <a:rPr lang="en-US" altLang="en-US" sz="2800" b="0" dirty="0" err="1">
                <a:latin typeface="Comic Sans MS" panose="030F0702030302020204" pitchFamily="66" charset="0"/>
              </a:rPr>
              <a:t>Ti</a:t>
            </a:r>
            <a:r>
              <a:rPr lang="en-US" altLang="en-US" sz="2800" b="0" dirty="0">
                <a:latin typeface="Comic Sans MS" panose="030F0702030302020204" pitchFamily="66" charset="0"/>
              </a:rPr>
              <a:t> is the </a:t>
            </a:r>
            <a:r>
              <a:rPr lang="en-US" altLang="en-US" sz="2800" b="0" i="1" dirty="0" err="1">
                <a:latin typeface="Comic Sans MS" panose="030F0702030302020204" pitchFamily="66" charset="0"/>
              </a:rPr>
              <a:t>i</a:t>
            </a:r>
            <a:r>
              <a:rPr lang="en-US" altLang="en-US" sz="2800" b="0" i="1" baseline="30000" dirty="0" err="1">
                <a:latin typeface="Comic Sans MS" panose="030F0702030302020204" pitchFamily="66" charset="0"/>
              </a:rPr>
              <a:t>th</a:t>
            </a:r>
            <a:r>
              <a:rPr lang="en-US" altLang="en-US" sz="2800" b="0" i="1" dirty="0">
                <a:latin typeface="Comic Sans MS" panose="030F0702030302020204" pitchFamily="66" charset="0"/>
              </a:rPr>
              <a:t> </a:t>
            </a:r>
            <a:r>
              <a:rPr lang="en-US" altLang="en-US" sz="2800" b="0" dirty="0">
                <a:latin typeface="Comic Sans MS" panose="030F0702030302020204" pitchFamily="66" charset="0"/>
              </a:rPr>
              <a:t> child of the node: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400" b="0" dirty="0">
                <a:latin typeface="Comic Sans MS" panose="030F0702030302020204" pitchFamily="66" charset="0"/>
              </a:rPr>
              <a:t>All keys in </a:t>
            </a:r>
            <a:r>
              <a:rPr lang="en-US" altLang="en-US" sz="2400" b="0" dirty="0" err="1">
                <a:latin typeface="Comic Sans MS" panose="030F0702030302020204" pitchFamily="66" charset="0"/>
              </a:rPr>
              <a:t>Ti</a:t>
            </a:r>
            <a:r>
              <a:rPr lang="en-US" altLang="en-US" sz="2400" b="0" dirty="0">
                <a:latin typeface="Comic Sans MS" panose="030F0702030302020204" pitchFamily="66" charset="0"/>
              </a:rPr>
              <a:t> must be between k</a:t>
            </a:r>
            <a:r>
              <a:rPr lang="en-US" altLang="en-US" b="0" dirty="0">
                <a:latin typeface="Comic Sans MS" panose="030F0702030302020204" pitchFamily="66" charset="0"/>
              </a:rPr>
              <a:t>i-1</a:t>
            </a:r>
            <a:r>
              <a:rPr lang="en-US" altLang="en-US" sz="2400" b="0" dirty="0">
                <a:latin typeface="Comic Sans MS" panose="030F0702030302020204" pitchFamily="66" charset="0"/>
              </a:rPr>
              <a:t> and </a:t>
            </a:r>
            <a:r>
              <a:rPr lang="en-US" altLang="en-US" sz="2400" b="0" dirty="0" err="1">
                <a:latin typeface="Comic Sans MS" panose="030F0702030302020204" pitchFamily="66" charset="0"/>
              </a:rPr>
              <a:t>ki</a:t>
            </a:r>
            <a:endParaRPr lang="en-US" altLang="en-US" sz="2400" b="0" dirty="0">
              <a:latin typeface="Comic Sans MS" panose="030F0702030302020204" pitchFamily="66" charset="0"/>
            </a:endParaRP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000" b="0" dirty="0">
                <a:solidFill>
                  <a:srgbClr val="CC3300"/>
                </a:solidFill>
                <a:latin typeface="Comic Sans MS" panose="030F0702030302020204" pitchFamily="66" charset="0"/>
              </a:rPr>
              <a:t>i.e. k</a:t>
            </a:r>
            <a:r>
              <a:rPr lang="en-US" altLang="en-US" sz="1600" b="0" dirty="0">
                <a:solidFill>
                  <a:srgbClr val="CC3300"/>
                </a:solidFill>
                <a:latin typeface="Comic Sans MS" panose="030F0702030302020204" pitchFamily="66" charset="0"/>
              </a:rPr>
              <a:t>i-1</a:t>
            </a:r>
            <a:r>
              <a:rPr lang="en-US" altLang="en-US" sz="2000" b="0" dirty="0">
                <a:solidFill>
                  <a:srgbClr val="CC33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b="0" dirty="0" smtClean="0">
                <a:solidFill>
                  <a:srgbClr val="CC3300"/>
                </a:solidFill>
                <a:latin typeface="Comic Sans MS" panose="030F0702030302020204" pitchFamily="66" charset="0"/>
              </a:rPr>
              <a:t>&lt; </a:t>
            </a:r>
            <a:r>
              <a:rPr lang="en-US" altLang="en-US" sz="2000" b="0" dirty="0" err="1">
                <a:solidFill>
                  <a:srgbClr val="CC3300"/>
                </a:solidFill>
                <a:latin typeface="Comic Sans MS" panose="030F0702030302020204" pitchFamily="66" charset="0"/>
              </a:rPr>
              <a:t>Ti</a:t>
            </a:r>
            <a:r>
              <a:rPr lang="en-US" altLang="en-US" sz="2000" b="0" dirty="0">
                <a:solidFill>
                  <a:srgbClr val="CC3300"/>
                </a:solidFill>
                <a:latin typeface="Comic Sans MS" panose="030F0702030302020204" pitchFamily="66" charset="0"/>
              </a:rPr>
              <a:t> &lt; </a:t>
            </a:r>
            <a:r>
              <a:rPr lang="en-US" altLang="en-US" sz="2000" b="0" dirty="0" err="1">
                <a:solidFill>
                  <a:srgbClr val="CC3300"/>
                </a:solidFill>
                <a:latin typeface="Comic Sans MS" panose="030F0702030302020204" pitchFamily="66" charset="0"/>
              </a:rPr>
              <a:t>ki</a:t>
            </a:r>
            <a:endParaRPr lang="en-US" altLang="en-US" sz="2000" b="0" dirty="0">
              <a:solidFill>
                <a:srgbClr val="CC33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400" b="0" dirty="0" smtClean="0">
                <a:latin typeface="Comic Sans MS" panose="030F0702030302020204" pitchFamily="66" charset="0"/>
              </a:rPr>
              <a:t>All </a:t>
            </a:r>
            <a:r>
              <a:rPr lang="en-US" altLang="en-US" sz="2400" b="0" dirty="0">
                <a:latin typeface="Comic Sans MS" panose="030F0702030302020204" pitchFamily="66" charset="0"/>
              </a:rPr>
              <a:t>keys in first subtree T</a:t>
            </a:r>
            <a:r>
              <a:rPr lang="en-US" altLang="en-US" sz="1600" b="0" dirty="0">
                <a:latin typeface="Comic Sans MS" panose="030F0702030302020204" pitchFamily="66" charset="0"/>
              </a:rPr>
              <a:t>1</a:t>
            </a:r>
            <a:r>
              <a:rPr lang="en-US" altLang="en-US" sz="2000" b="0" dirty="0">
                <a:latin typeface="Comic Sans MS" panose="030F0702030302020204" pitchFamily="66" charset="0"/>
              </a:rPr>
              <a:t> </a:t>
            </a:r>
            <a:r>
              <a:rPr lang="en-US" altLang="en-US" sz="2400" b="0" dirty="0">
                <a:latin typeface="Comic Sans MS" panose="030F0702030302020204" pitchFamily="66" charset="0"/>
              </a:rPr>
              <a:t>&lt; k</a:t>
            </a:r>
            <a:r>
              <a:rPr lang="en-US" altLang="en-US" sz="1600" b="0" dirty="0">
                <a:latin typeface="Comic Sans MS" panose="030F0702030302020204" pitchFamily="66" charset="0"/>
              </a:rPr>
              <a:t>1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400" b="0" dirty="0">
                <a:latin typeface="Comic Sans MS" panose="030F0702030302020204" pitchFamily="66" charset="0"/>
              </a:rPr>
              <a:t>All keys in last subtree T</a:t>
            </a:r>
            <a:r>
              <a:rPr lang="en-US" altLang="en-US" b="0" dirty="0">
                <a:latin typeface="Comic Sans MS" panose="030F0702030302020204" pitchFamily="66" charset="0"/>
              </a:rPr>
              <a:t>M</a:t>
            </a:r>
            <a:r>
              <a:rPr lang="en-US" altLang="en-US" sz="2400" b="0" dirty="0">
                <a:latin typeface="Comic Sans MS" panose="030F0702030302020204" pitchFamily="66" charset="0"/>
              </a:rPr>
              <a:t> </a:t>
            </a:r>
            <a:r>
              <a:rPr lang="en-US" altLang="en-US" sz="2400" b="0" dirty="0" smtClean="0">
                <a:latin typeface="Comic Sans MS" panose="030F0702030302020204" pitchFamily="66" charset="0"/>
              </a:rPr>
              <a:t>&gt; </a:t>
            </a:r>
            <a:r>
              <a:rPr lang="en-US" altLang="en-US" sz="2400" b="0" dirty="0">
                <a:latin typeface="Comic Sans MS" panose="030F0702030302020204" pitchFamily="66" charset="0"/>
              </a:rPr>
              <a:t>k</a:t>
            </a:r>
            <a:r>
              <a:rPr lang="en-US" altLang="en-US" sz="1600" b="0" dirty="0">
                <a:latin typeface="Comic Sans MS" panose="030F0702030302020204" pitchFamily="66" charset="0"/>
              </a:rPr>
              <a:t>M-1</a:t>
            </a:r>
          </a:p>
        </p:txBody>
      </p:sp>
      <p:sp>
        <p:nvSpPr>
          <p:cNvPr id="10245" name="Oval 9"/>
          <p:cNvSpPr>
            <a:spLocks noChangeArrowheads="1"/>
          </p:cNvSpPr>
          <p:nvPr/>
        </p:nvSpPr>
        <p:spPr bwMode="auto">
          <a:xfrm>
            <a:off x="3165475" y="1052423"/>
            <a:ext cx="5410200" cy="8778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Comic Sans MS" pitchFamily="66" charset="0"/>
              </a:rPr>
              <a:t>k</a:t>
            </a:r>
            <a:r>
              <a:rPr lang="en-US" sz="1600">
                <a:latin typeface="Comic Sans MS" pitchFamily="66" charset="0"/>
              </a:rPr>
              <a:t>1</a:t>
            </a:r>
            <a:r>
              <a:rPr lang="en-US" sz="2800">
                <a:latin typeface="Comic Sans MS" pitchFamily="66" charset="0"/>
              </a:rPr>
              <a:t> …..  k</a:t>
            </a:r>
            <a:r>
              <a:rPr lang="en-US">
                <a:latin typeface="Comic Sans MS" pitchFamily="66" charset="0"/>
              </a:rPr>
              <a:t>i-1</a:t>
            </a:r>
            <a:r>
              <a:rPr lang="en-US" sz="2800">
                <a:latin typeface="Comic Sans MS" pitchFamily="66" charset="0"/>
              </a:rPr>
              <a:t> k</a:t>
            </a:r>
            <a:r>
              <a:rPr lang="en-US">
                <a:latin typeface="Comic Sans MS" pitchFamily="66" charset="0"/>
              </a:rPr>
              <a:t>i</a:t>
            </a:r>
            <a:r>
              <a:rPr lang="en-US" sz="2800">
                <a:latin typeface="Comic Sans MS" pitchFamily="66" charset="0"/>
              </a:rPr>
              <a:t>  …….k</a:t>
            </a:r>
            <a:r>
              <a:rPr lang="en-US" sz="1600">
                <a:latin typeface="Comic Sans MS" pitchFamily="66" charset="0"/>
              </a:rPr>
              <a:t>M-1</a:t>
            </a:r>
            <a:r>
              <a:rPr lang="en-US"/>
              <a:t> </a:t>
            </a:r>
          </a:p>
        </p:txBody>
      </p:sp>
      <p:sp>
        <p:nvSpPr>
          <p:cNvPr id="10246" name="AutoShape 16"/>
          <p:cNvSpPr>
            <a:spLocks noChangeArrowheads="1"/>
          </p:cNvSpPr>
          <p:nvPr/>
        </p:nvSpPr>
        <p:spPr bwMode="auto">
          <a:xfrm>
            <a:off x="3338962" y="1503991"/>
            <a:ext cx="1189038" cy="1365250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Comic Sans MS" pitchFamily="66" charset="0"/>
              </a:rPr>
              <a:t>T</a:t>
            </a:r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10247" name="AutoShape 17"/>
          <p:cNvSpPr>
            <a:spLocks noChangeArrowheads="1"/>
          </p:cNvSpPr>
          <p:nvPr/>
        </p:nvSpPr>
        <p:spPr bwMode="auto">
          <a:xfrm>
            <a:off x="5182171" y="1527086"/>
            <a:ext cx="1189037" cy="1365250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Comic Sans MS" pitchFamily="66" charset="0"/>
              </a:rPr>
              <a:t>Ti</a:t>
            </a:r>
          </a:p>
        </p:txBody>
      </p:sp>
      <p:sp>
        <p:nvSpPr>
          <p:cNvPr id="10248" name="AutoShape 18"/>
          <p:cNvSpPr>
            <a:spLocks noChangeArrowheads="1"/>
          </p:cNvSpPr>
          <p:nvPr/>
        </p:nvSpPr>
        <p:spPr bwMode="auto">
          <a:xfrm>
            <a:off x="7114188" y="1527086"/>
            <a:ext cx="1189037" cy="1365250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Comic Sans MS" pitchFamily="66" charset="0"/>
              </a:rPr>
              <a:t>T</a:t>
            </a:r>
            <a:r>
              <a:rPr lang="en-US" sz="1600">
                <a:latin typeface="Comic Sans MS" pitchFamily="66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930239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An Example B Tree of order M=5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71614" y="974255"/>
            <a:ext cx="11585274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 smtClean="0"/>
              <a:t>Each node has </a:t>
            </a:r>
            <a:r>
              <a:rPr lang="en-US" altLang="en-US" sz="2400" dirty="0" smtClean="0">
                <a:solidFill>
                  <a:srgbClr val="FF0000"/>
                </a:solidFill>
              </a:rPr>
              <a:t>3-5 children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6"/>
                </a:solidFill>
              </a:rPr>
              <a:t>2-4 keys</a:t>
            </a: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03301" y="205514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951875" y="205514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400449" y="205514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849023" y="205513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789014" y="361756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37588" y="361756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686162" y="36175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134736" y="361756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515626" y="361756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964200" y="361756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412774" y="361756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861348" y="36175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569377" y="361756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9017951" y="361756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9466525" y="36175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9915099" y="361756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343198" y="458372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343198" y="49374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343198" y="52910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343198" y="56447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013301" y="458372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013301" y="49374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013301" y="52910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013301" y="56447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86162" y="458372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686162" y="49374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686162" y="52910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686162" y="56447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359023" y="458372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359023" y="49374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359023" y="52910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359023" y="56447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4" name="Line 8"/>
          <p:cNvSpPr>
            <a:spLocks noChangeShapeType="1"/>
          </p:cNvSpPr>
          <p:nvPr/>
        </p:nvSpPr>
        <p:spPr bwMode="auto">
          <a:xfrm flipH="1">
            <a:off x="1567485" y="3971248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8"/>
          <p:cNvSpPr>
            <a:spLocks noChangeShapeType="1"/>
          </p:cNvSpPr>
          <p:nvPr/>
        </p:nvSpPr>
        <p:spPr bwMode="auto">
          <a:xfrm>
            <a:off x="2217724" y="3971247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8"/>
          <p:cNvSpPr>
            <a:spLocks noChangeShapeType="1"/>
          </p:cNvSpPr>
          <p:nvPr/>
        </p:nvSpPr>
        <p:spPr bwMode="auto">
          <a:xfrm>
            <a:off x="2700069" y="3947771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>
            <a:off x="3148643" y="3947771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8"/>
          <p:cNvSpPr>
            <a:spLocks noChangeShapeType="1"/>
          </p:cNvSpPr>
          <p:nvPr/>
        </p:nvSpPr>
        <p:spPr bwMode="auto">
          <a:xfrm flipH="1">
            <a:off x="2599895" y="2276669"/>
            <a:ext cx="2989673" cy="13350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"/>
          <p:cNvSpPr>
            <a:spLocks noChangeShapeType="1"/>
          </p:cNvSpPr>
          <p:nvPr/>
        </p:nvSpPr>
        <p:spPr bwMode="auto">
          <a:xfrm>
            <a:off x="5951874" y="2416463"/>
            <a:ext cx="448574" cy="119529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8"/>
          <p:cNvSpPr>
            <a:spLocks noChangeShapeType="1"/>
          </p:cNvSpPr>
          <p:nvPr/>
        </p:nvSpPr>
        <p:spPr bwMode="auto">
          <a:xfrm>
            <a:off x="6394375" y="2408822"/>
            <a:ext cx="3084475" cy="120293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8"/>
          <p:cNvSpPr>
            <a:spLocks noChangeShapeType="1"/>
          </p:cNvSpPr>
          <p:nvPr/>
        </p:nvSpPr>
        <p:spPr bwMode="auto">
          <a:xfrm flipH="1">
            <a:off x="5281772" y="4000536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8"/>
          <p:cNvSpPr>
            <a:spLocks noChangeShapeType="1"/>
          </p:cNvSpPr>
          <p:nvPr/>
        </p:nvSpPr>
        <p:spPr bwMode="auto">
          <a:xfrm>
            <a:off x="5932011" y="4000535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8"/>
          <p:cNvSpPr>
            <a:spLocks noChangeShapeType="1"/>
          </p:cNvSpPr>
          <p:nvPr/>
        </p:nvSpPr>
        <p:spPr bwMode="auto">
          <a:xfrm>
            <a:off x="6414356" y="3977059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8"/>
          <p:cNvSpPr>
            <a:spLocks noChangeShapeType="1"/>
          </p:cNvSpPr>
          <p:nvPr/>
        </p:nvSpPr>
        <p:spPr bwMode="auto">
          <a:xfrm>
            <a:off x="6862930" y="3977059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Rectangle 100"/>
          <p:cNvSpPr/>
          <p:nvPr/>
        </p:nvSpPr>
        <p:spPr bwMode="auto">
          <a:xfrm>
            <a:off x="5034863" y="458372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5034863" y="49374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5034863" y="52910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034863" y="56447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5718872" y="458372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5718872" y="49374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5718872" y="52910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5718872" y="56447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363478" y="457791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363478" y="493160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363478" y="528528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363478" y="563896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7072869" y="457791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7072869" y="493160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072869" y="528528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7072869" y="563896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7" name="Line 8"/>
          <p:cNvSpPr>
            <a:spLocks noChangeShapeType="1"/>
          </p:cNvSpPr>
          <p:nvPr/>
        </p:nvSpPr>
        <p:spPr bwMode="auto">
          <a:xfrm flipH="1">
            <a:off x="8352531" y="3988914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8"/>
          <p:cNvSpPr>
            <a:spLocks noChangeShapeType="1"/>
          </p:cNvSpPr>
          <p:nvPr/>
        </p:nvSpPr>
        <p:spPr bwMode="auto">
          <a:xfrm>
            <a:off x="9002770" y="3988913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8"/>
          <p:cNvSpPr>
            <a:spLocks noChangeShapeType="1"/>
          </p:cNvSpPr>
          <p:nvPr/>
        </p:nvSpPr>
        <p:spPr bwMode="auto">
          <a:xfrm>
            <a:off x="9485115" y="3965437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Rectangle 119"/>
          <p:cNvSpPr/>
          <p:nvPr/>
        </p:nvSpPr>
        <p:spPr bwMode="auto">
          <a:xfrm>
            <a:off x="8105622" y="457210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105622" y="492578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105622" y="527947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105622" y="563315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789631" y="457210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789631" y="492578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789631" y="527947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789631" y="563315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9434237" y="456629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9434237" y="491998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434237" y="527366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9434237" y="562734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4013178" y="458372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013178" y="49374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4013178" y="52910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4013178" y="56447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6" name="Line 8"/>
          <p:cNvSpPr>
            <a:spLocks noChangeShapeType="1"/>
          </p:cNvSpPr>
          <p:nvPr/>
        </p:nvSpPr>
        <p:spPr bwMode="auto">
          <a:xfrm>
            <a:off x="3561418" y="3947771"/>
            <a:ext cx="67604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9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 Tree Operations: find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71614" y="974255"/>
            <a:ext cx="11585274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Find</a:t>
            </a:r>
            <a:r>
              <a:rPr lang="en-US" altLang="en-US" dirty="0" smtClean="0"/>
              <a:t>(70): Simply perform a multi-way search at each node</a:t>
            </a:r>
            <a:endParaRPr lang="en-US" altLang="en-US" sz="1800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03301" y="2055141"/>
            <a:ext cx="448574" cy="353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951875" y="2055141"/>
            <a:ext cx="448574" cy="353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400449" y="205514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849023" y="205513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789014" y="361756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37588" y="361756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686162" y="36175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134736" y="361756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515626" y="361756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964200" y="3617568"/>
            <a:ext cx="448574" cy="353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412774" y="3617567"/>
            <a:ext cx="448574" cy="353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861348" y="36175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569377" y="361756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9017951" y="361756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9466525" y="361756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9915099" y="361756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343198" y="458372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343198" y="49374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343198" y="52910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343198" y="56447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013301" y="458372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013301" y="49374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013301" y="52910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013301" y="56447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86162" y="458372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686162" y="49374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686162" y="52910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686162" y="56447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359023" y="458372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359023" y="49374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359023" y="52910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359023" y="56447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4" name="Line 8"/>
          <p:cNvSpPr>
            <a:spLocks noChangeShapeType="1"/>
          </p:cNvSpPr>
          <p:nvPr/>
        </p:nvSpPr>
        <p:spPr bwMode="auto">
          <a:xfrm flipH="1">
            <a:off x="1567485" y="3971248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8"/>
          <p:cNvSpPr>
            <a:spLocks noChangeShapeType="1"/>
          </p:cNvSpPr>
          <p:nvPr/>
        </p:nvSpPr>
        <p:spPr bwMode="auto">
          <a:xfrm>
            <a:off x="2217724" y="3971247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8"/>
          <p:cNvSpPr>
            <a:spLocks noChangeShapeType="1"/>
          </p:cNvSpPr>
          <p:nvPr/>
        </p:nvSpPr>
        <p:spPr bwMode="auto">
          <a:xfrm>
            <a:off x="2700069" y="3947771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>
            <a:off x="3148643" y="3947771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8"/>
          <p:cNvSpPr>
            <a:spLocks noChangeShapeType="1"/>
          </p:cNvSpPr>
          <p:nvPr/>
        </p:nvSpPr>
        <p:spPr bwMode="auto">
          <a:xfrm flipH="1">
            <a:off x="2599895" y="2276669"/>
            <a:ext cx="2989673" cy="13350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"/>
          <p:cNvSpPr>
            <a:spLocks noChangeShapeType="1"/>
          </p:cNvSpPr>
          <p:nvPr/>
        </p:nvSpPr>
        <p:spPr bwMode="auto">
          <a:xfrm>
            <a:off x="5951874" y="2416463"/>
            <a:ext cx="448574" cy="119529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8"/>
          <p:cNvSpPr>
            <a:spLocks noChangeShapeType="1"/>
          </p:cNvSpPr>
          <p:nvPr/>
        </p:nvSpPr>
        <p:spPr bwMode="auto">
          <a:xfrm>
            <a:off x="6394375" y="2408822"/>
            <a:ext cx="3084475" cy="120293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8"/>
          <p:cNvSpPr>
            <a:spLocks noChangeShapeType="1"/>
          </p:cNvSpPr>
          <p:nvPr/>
        </p:nvSpPr>
        <p:spPr bwMode="auto">
          <a:xfrm flipH="1">
            <a:off x="5281772" y="4000536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8"/>
          <p:cNvSpPr>
            <a:spLocks noChangeShapeType="1"/>
          </p:cNvSpPr>
          <p:nvPr/>
        </p:nvSpPr>
        <p:spPr bwMode="auto">
          <a:xfrm>
            <a:off x="5932011" y="4000535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8"/>
          <p:cNvSpPr>
            <a:spLocks noChangeShapeType="1"/>
          </p:cNvSpPr>
          <p:nvPr/>
        </p:nvSpPr>
        <p:spPr bwMode="auto">
          <a:xfrm>
            <a:off x="6414356" y="3977059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8"/>
          <p:cNvSpPr>
            <a:spLocks noChangeShapeType="1"/>
          </p:cNvSpPr>
          <p:nvPr/>
        </p:nvSpPr>
        <p:spPr bwMode="auto">
          <a:xfrm>
            <a:off x="6862930" y="3977059"/>
            <a:ext cx="43466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Rectangle 100"/>
          <p:cNvSpPr/>
          <p:nvPr/>
        </p:nvSpPr>
        <p:spPr bwMode="auto">
          <a:xfrm>
            <a:off x="5034863" y="458372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5034863" y="49374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5034863" y="52910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034863" y="56447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5718872" y="458372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5718872" y="49374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5718872" y="52910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5718872" y="56447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363478" y="457791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363478" y="493160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363478" y="5285285"/>
            <a:ext cx="448574" cy="353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363478" y="563896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7072869" y="457791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7072869" y="493160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072869" y="528528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7072869" y="563896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7" name="Line 8"/>
          <p:cNvSpPr>
            <a:spLocks noChangeShapeType="1"/>
          </p:cNvSpPr>
          <p:nvPr/>
        </p:nvSpPr>
        <p:spPr bwMode="auto">
          <a:xfrm flipH="1">
            <a:off x="8352531" y="3988914"/>
            <a:ext cx="307796" cy="6066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8"/>
          <p:cNvSpPr>
            <a:spLocks noChangeShapeType="1"/>
          </p:cNvSpPr>
          <p:nvPr/>
        </p:nvSpPr>
        <p:spPr bwMode="auto">
          <a:xfrm>
            <a:off x="9002770" y="3988913"/>
            <a:ext cx="19864" cy="60667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8"/>
          <p:cNvSpPr>
            <a:spLocks noChangeShapeType="1"/>
          </p:cNvSpPr>
          <p:nvPr/>
        </p:nvSpPr>
        <p:spPr bwMode="auto">
          <a:xfrm>
            <a:off x="9485115" y="3965437"/>
            <a:ext cx="18775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Rectangle 119"/>
          <p:cNvSpPr/>
          <p:nvPr/>
        </p:nvSpPr>
        <p:spPr bwMode="auto">
          <a:xfrm>
            <a:off x="8105622" y="457210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105622" y="492578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105622" y="527947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105622" y="563315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789631" y="457210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789631" y="4925789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789631" y="527947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789631" y="5633155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9434237" y="456629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9434237" y="4919980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434237" y="527366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9434237" y="5627346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4013178" y="458372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013178" y="493741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4013178" y="52910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4013178" y="5644777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6" name="Line 8"/>
          <p:cNvSpPr>
            <a:spLocks noChangeShapeType="1"/>
          </p:cNvSpPr>
          <p:nvPr/>
        </p:nvSpPr>
        <p:spPr bwMode="auto">
          <a:xfrm>
            <a:off x="3561418" y="3947771"/>
            <a:ext cx="676047" cy="6301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7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9"/>
            <a:ext cx="8723313" cy="942975"/>
          </a:xfrm>
        </p:spPr>
        <p:txBody>
          <a:bodyPr/>
          <a:lstStyle/>
          <a:p>
            <a:r>
              <a:rPr lang="en-US" altLang="en-US" sz="3600" dirty="0" smtClean="0"/>
              <a:t>B Tree Restructuring Operations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15" y="1084264"/>
            <a:ext cx="11343736" cy="5191124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Recall from 2-3 trees that after insertion or deletion we had to restructure the tree</a:t>
            </a:r>
          </a:p>
          <a:p>
            <a:pPr marL="933450" lvl="1" indent="-533400"/>
            <a:r>
              <a:rPr lang="en-US" altLang="en-US" dirty="0" smtClean="0">
                <a:solidFill>
                  <a:schemeClr val="accent6"/>
                </a:solidFill>
              </a:rPr>
              <a:t>Insertion</a:t>
            </a:r>
            <a:r>
              <a:rPr lang="en-US" altLang="en-US" dirty="0" smtClean="0">
                <a:solidFill>
                  <a:srgbClr val="000000"/>
                </a:solidFill>
              </a:rPr>
              <a:t>: </a:t>
            </a:r>
            <a:r>
              <a:rPr lang="en-US" altLang="en-US" dirty="0" smtClean="0">
                <a:solidFill>
                  <a:srgbClr val="FF0000"/>
                </a:solidFill>
              </a:rPr>
              <a:t>Split</a:t>
            </a:r>
            <a:r>
              <a:rPr lang="en-US" altLang="en-US" dirty="0" smtClean="0">
                <a:solidFill>
                  <a:srgbClr val="000000"/>
                </a:solidFill>
              </a:rPr>
              <a:t> if the node is full</a:t>
            </a:r>
          </a:p>
          <a:p>
            <a:pPr marL="933450" lvl="1" indent="-533400"/>
            <a:r>
              <a:rPr lang="en-US" altLang="en-US" dirty="0" smtClean="0">
                <a:solidFill>
                  <a:schemeClr val="accent6"/>
                </a:solidFill>
              </a:rPr>
              <a:t>Deletion</a:t>
            </a:r>
            <a:r>
              <a:rPr lang="en-US" altLang="en-US" dirty="0" smtClean="0">
                <a:solidFill>
                  <a:srgbClr val="000000"/>
                </a:solidFill>
              </a:rPr>
              <a:t>: </a:t>
            </a:r>
            <a:r>
              <a:rPr lang="en-US" altLang="en-US" dirty="0" smtClean="0">
                <a:solidFill>
                  <a:srgbClr val="FF0000"/>
                </a:solidFill>
              </a:rPr>
              <a:t>Adopt </a:t>
            </a:r>
            <a:r>
              <a:rPr lang="en-US" altLang="en-US" dirty="0" smtClean="0"/>
              <a:t>from sibling (if possible)</a:t>
            </a:r>
          </a:p>
          <a:p>
            <a:pPr marL="933450" lvl="1" indent="-533400"/>
            <a:r>
              <a:rPr lang="en-US" altLang="en-US" dirty="0" smtClean="0">
                <a:solidFill>
                  <a:schemeClr val="accent6"/>
                </a:solidFill>
              </a:rPr>
              <a:t>Deletion</a:t>
            </a:r>
            <a:r>
              <a:rPr lang="en-US" altLang="en-US" dirty="0" smtClean="0">
                <a:solidFill>
                  <a:srgbClr val="000000"/>
                </a:solidFill>
              </a:rPr>
              <a:t>: </a:t>
            </a:r>
            <a:r>
              <a:rPr lang="en-US" altLang="en-US" dirty="0" smtClean="0">
                <a:solidFill>
                  <a:srgbClr val="FF0000"/>
                </a:solidFill>
              </a:rPr>
              <a:t>Merge</a:t>
            </a:r>
            <a:r>
              <a:rPr lang="en-US" altLang="en-US" dirty="0" smtClean="0">
                <a:solidFill>
                  <a:srgbClr val="000000"/>
                </a:solidFill>
              </a:rPr>
              <a:t> with a sibling (if adoption is NOT possible)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51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15810</TotalTime>
  <Words>1795</Words>
  <Application>Microsoft Office PowerPoint</Application>
  <PresentationFormat>Widescreen</PresentationFormat>
  <Paragraphs>1017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Comic Sans MS</vt:lpstr>
      <vt:lpstr>Times New Roman</vt:lpstr>
      <vt:lpstr>Blank Presentation</vt:lpstr>
      <vt:lpstr>Today’s Material</vt:lpstr>
      <vt:lpstr>B Trees - Motivation</vt:lpstr>
      <vt:lpstr>B Trees - Motivation</vt:lpstr>
      <vt:lpstr>B Tree: Definition</vt:lpstr>
      <vt:lpstr>Properties of B Trees</vt:lpstr>
      <vt:lpstr>Properties of B Trees</vt:lpstr>
      <vt:lpstr>An Example B Tree of order M=5</vt:lpstr>
      <vt:lpstr>B Tree Operations: find</vt:lpstr>
      <vt:lpstr>B Tree Restructuring Operations</vt:lpstr>
      <vt:lpstr>2-3 Tree Restructuring: Split</vt:lpstr>
      <vt:lpstr>B Tree Operations: Insert</vt:lpstr>
      <vt:lpstr>B Tree Operations: Insert (cont)</vt:lpstr>
      <vt:lpstr>B Tree Operations: Insert (cont)</vt:lpstr>
      <vt:lpstr>B Tree Restructuring: Key Shift or adopt</vt:lpstr>
      <vt:lpstr>B Tree Operations: Delete</vt:lpstr>
      <vt:lpstr>B Tree Operations: Delete</vt:lpstr>
      <vt:lpstr>B Tree Restructuring: Merge</vt:lpstr>
      <vt:lpstr>B Tree Operations: Delete</vt:lpstr>
      <vt:lpstr>B Tree Operations: Delete (cont)</vt:lpstr>
      <vt:lpstr>B Tree Operations: Delete (another example)</vt:lpstr>
      <vt:lpstr>B Tree Operations: Delete (another example)</vt:lpstr>
      <vt:lpstr>B+ Tree</vt:lpstr>
      <vt:lpstr>An Example B+ Tree</vt:lpstr>
      <vt:lpstr>Efficient Range Searches with B+ Trees</vt:lpstr>
      <vt:lpstr>Range Queries in B+ Trees</vt:lpstr>
      <vt:lpstr>Summary of Search Trees</vt:lpstr>
      <vt:lpstr>Summary of Search Trees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578</cp:revision>
  <dcterms:created xsi:type="dcterms:W3CDTF">2020-11-16T14:31:24Z</dcterms:created>
  <dcterms:modified xsi:type="dcterms:W3CDTF">2023-09-04T02:52:49Z</dcterms:modified>
</cp:coreProperties>
</file>