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26" r:id="rId2"/>
    <p:sldId id="427" r:id="rId3"/>
    <p:sldId id="428" r:id="rId4"/>
    <p:sldId id="429" r:id="rId5"/>
    <p:sldId id="430" r:id="rId6"/>
    <p:sldId id="431" r:id="rId7"/>
    <p:sldId id="432" r:id="rId8"/>
    <p:sldId id="433" r:id="rId9"/>
    <p:sldId id="434" r:id="rId10"/>
    <p:sldId id="435" r:id="rId11"/>
    <p:sldId id="436" r:id="rId12"/>
    <p:sldId id="43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8" autoAdjust="0"/>
    <p:restoredTop sz="95400" autoAdjust="0"/>
  </p:normalViewPr>
  <p:slideViewPr>
    <p:cSldViewPr snapToGrid="0">
      <p:cViewPr varScale="1">
        <p:scale>
          <a:sx n="89" d="100"/>
          <a:sy n="89" d="100"/>
        </p:scale>
        <p:origin x="5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E478CE9F-FCF8-41BE-BCDF-25622BB58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D154772A-912A-4C3E-9956-BDCB36B550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42928603-CA59-4E80-B400-897CC2CCD4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7FB87-3ECF-41EA-B2DF-595821437F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8696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EE55FFBC-AF58-4CE3-BE8D-0BB9BF998A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F33E0CD8-9B39-4213-8518-C52BAB9975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B088ABB6-715F-4E91-BB7C-04E8CB0176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EF1C4-1A64-4BE9-9553-8A680BDE8A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344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0451" y="141288"/>
            <a:ext cx="2597149" cy="59547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2651" y="141288"/>
            <a:ext cx="7594600" cy="59547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487934CC-10AF-475E-9382-9BE723CD62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76159187-C7D1-48AA-AB62-5C60E55A8C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4CA2FC11-9D3D-40DA-8CF9-8606DDD677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D5C97-98B6-4511-95DA-5A790D2D76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225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E9D8FC63-5957-495B-AB21-AEB88D14E9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8C8F2179-8AD5-4D25-8178-A04A789C84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2F2E59F7-4DD2-4A1B-AFC2-DA8D0B9867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2021A-CF8F-4438-BC6D-96A5E5E99E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58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228A0E92-2DE0-4D7F-8C2B-87A147726E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06F9C0D0-3453-4B1E-8280-2875FA67DA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67663CE4-BB53-438C-8DB5-B69C92C556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24A63-21F9-4F9B-AC82-4EC3FFED29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45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949326"/>
            <a:ext cx="508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49326"/>
            <a:ext cx="508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E213B4C-0915-499A-9E71-98F0BB0669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A89E0CF-1C47-4AAC-9CBF-028AB72E98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147076A-1EC8-427C-8422-6B4B6E7C79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92DD0-6D6D-469C-BB1D-1612F118B4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839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B89CFFA5-D334-4B1D-92CE-9A1968AEAC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D3735A80-CFCB-46E3-B0EB-424EDB5F66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AA753FA5-9916-4825-B121-352DCAB36C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B268C-17CE-4317-83EB-3C14BE1C32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92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="" xmlns:a16="http://schemas.microsoft.com/office/drawing/2014/main" id="{C7E1CDC0-CE22-42F6-BBFC-C4B7D05E99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2EFA1096-C689-4404-B320-F748CDBF89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172C32F9-FBD1-4C83-87F7-E866B96D19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46206-5067-4271-90F5-ABD53393AD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47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="" xmlns:a16="http://schemas.microsoft.com/office/drawing/2014/main" id="{1EF20787-0CA8-4F8C-B9F8-E22FA12DBF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="" xmlns:a16="http://schemas.microsoft.com/office/drawing/2014/main" id="{D1341BE5-F5D1-4EC9-A825-936CE2C5E0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8641BAD9-F994-4882-902D-F91C3AA0AC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30192-98A9-4E98-AE46-899CD65F59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232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83A6D5B-A344-4007-8B51-095F1CCCC1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F9EAC73-3015-4C3A-AF10-01DD468A5D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9EC6758-8282-4520-ADDA-31B1488C39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DAB4F-2D47-4C13-AA13-8EAC4F83BC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170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EF78A9E-53C4-4C4D-823F-B13809120B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1581D23-A874-43BE-A76F-7E44F409F5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02BBD43-9998-49E7-893F-ADB200937D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B61DC-17F3-4A1B-AAB2-FE7F271DF5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635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="" xmlns:a16="http://schemas.microsoft.com/office/drawing/2014/main" id="{83D015AE-701E-4F78-9351-781756384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82651" y="141288"/>
            <a:ext cx="103632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="" xmlns:a16="http://schemas.microsoft.com/office/drawing/2014/main" id="{9CAFDCF8-DA89-4176-BD45-32EF3D5D2B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949326"/>
            <a:ext cx="10363200" cy="51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="" xmlns:a16="http://schemas.microsoft.com/office/drawing/2014/main" id="{2BDA23E6-862C-4D3C-9F78-5FCBFFAE757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="" xmlns:a16="http://schemas.microsoft.com/office/drawing/2014/main" id="{4AB6001C-2171-4E81-B610-D9844809EAA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9718" y="6248400"/>
            <a:ext cx="500803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="" xmlns:a16="http://schemas.microsoft.com/office/drawing/2014/main" id="{14CD32D0-71F5-4F9C-BD8B-1A69173AE62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148F986-2530-4EE6-9EAF-DD2B8D2138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772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CC33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1862138" y="236539"/>
            <a:ext cx="8191500" cy="769937"/>
          </a:xfrm>
        </p:spPr>
        <p:txBody>
          <a:bodyPr/>
          <a:lstStyle/>
          <a:p>
            <a:r>
              <a:rPr lang="en-US" altLang="en-US" sz="3600" dirty="0"/>
              <a:t>Today’s </a:t>
            </a:r>
            <a:r>
              <a:rPr lang="en-US" altLang="en-US" sz="3600" dirty="0" smtClean="0"/>
              <a:t>Material</a:t>
            </a:r>
            <a:endParaRPr lang="en-US" altLang="en-US" sz="3600" dirty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2860" y="1093789"/>
            <a:ext cx="11024559" cy="5183187"/>
          </a:xfrm>
        </p:spPr>
        <p:txBody>
          <a:bodyPr/>
          <a:lstStyle/>
          <a:p>
            <a:r>
              <a:rPr lang="en-US" altLang="en-US" dirty="0" smtClean="0"/>
              <a:t>Lower bounds on comparison based search</a:t>
            </a:r>
            <a:endParaRPr lang="en-US" altLang="en-US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20992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22694" y="146050"/>
            <a:ext cx="11378242" cy="1130300"/>
          </a:xfrm>
        </p:spPr>
        <p:txBody>
          <a:bodyPr/>
          <a:lstStyle/>
          <a:p>
            <a:r>
              <a:rPr lang="en-US" altLang="en-US" sz="3600" dirty="0"/>
              <a:t>Lower Bound on Comparison-based </a:t>
            </a:r>
            <a:r>
              <a:rPr lang="en-US" altLang="en-US" sz="3600" dirty="0" smtClean="0"/>
              <a:t>Search</a:t>
            </a:r>
            <a:endParaRPr lang="en-US" altLang="en-US" sz="3600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791" y="1276351"/>
            <a:ext cx="11766431" cy="5013326"/>
          </a:xfrm>
          <a:noFill/>
        </p:spPr>
        <p:txBody>
          <a:bodyPr/>
          <a:lstStyle/>
          <a:p>
            <a:r>
              <a:rPr lang="en-US" altLang="en-US" dirty="0" smtClean="0">
                <a:solidFill>
                  <a:schemeClr val="accent2"/>
                </a:solidFill>
              </a:rPr>
              <a:t>Theorem</a:t>
            </a:r>
            <a:r>
              <a:rPr lang="en-US" altLang="en-US" dirty="0" smtClean="0"/>
              <a:t>:</a:t>
            </a:r>
          </a:p>
          <a:p>
            <a:pPr lvl="1"/>
            <a:r>
              <a:rPr lang="en-US" altLang="en-US" dirty="0" smtClean="0"/>
              <a:t>Suppose that an algorithm uses </a:t>
            </a:r>
            <a:r>
              <a:rPr lang="en-US" altLang="en-US" dirty="0" smtClean="0">
                <a:solidFill>
                  <a:srgbClr val="CC3300"/>
                </a:solidFill>
              </a:rPr>
              <a:t>ONLY</a:t>
            </a:r>
            <a:r>
              <a:rPr lang="en-US" altLang="en-US" dirty="0" smtClean="0"/>
              <a:t> comparison of keys </a:t>
            </a:r>
            <a:r>
              <a:rPr lang="en-US" altLang="en-US" dirty="0">
                <a:solidFill>
                  <a:schemeClr val="accent2"/>
                </a:solidFill>
              </a:rPr>
              <a:t>to solve a problem</a:t>
            </a:r>
            <a:r>
              <a:rPr lang="en-US" altLang="en-US" dirty="0" smtClean="0"/>
              <a:t> 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If there are “</a:t>
            </a:r>
            <a:r>
              <a:rPr lang="en-US" altLang="en-US" dirty="0" smtClean="0">
                <a:solidFill>
                  <a:srgbClr val="003399"/>
                </a:solidFill>
              </a:rPr>
              <a:t>n</a:t>
            </a:r>
            <a:r>
              <a:rPr lang="en-US" altLang="en-US" dirty="0" smtClean="0"/>
              <a:t>” possible outcomes, then the algorithm must take </a:t>
            </a:r>
            <a:r>
              <a:rPr lang="en-US" altLang="en-US" dirty="0" smtClean="0">
                <a:solidFill>
                  <a:schemeClr val="accent2"/>
                </a:solidFill>
              </a:rPr>
              <a:t>AT LEAST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CC3300"/>
                </a:solidFill>
              </a:rPr>
              <a:t>log</a:t>
            </a:r>
            <a:r>
              <a:rPr lang="en-US" altLang="en-US" sz="1400" dirty="0">
                <a:solidFill>
                  <a:srgbClr val="CC3300"/>
                </a:solidFill>
              </a:rPr>
              <a:t>2</a:t>
            </a:r>
            <a:r>
              <a:rPr lang="en-US" altLang="en-US" dirty="0" smtClean="0">
                <a:solidFill>
                  <a:srgbClr val="CC3300"/>
                </a:solidFill>
              </a:rPr>
              <a:t>N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chemeClr val="accent2"/>
                </a:solidFill>
              </a:rPr>
              <a:t>comparison of keys </a:t>
            </a:r>
            <a:r>
              <a:rPr lang="en-US" altLang="en-US" dirty="0" smtClean="0">
                <a:solidFill>
                  <a:srgbClr val="CC3300"/>
                </a:solidFill>
              </a:rPr>
              <a:t>in the worst case</a:t>
            </a:r>
            <a:r>
              <a:rPr lang="en-US" altLang="en-US" dirty="0" smtClean="0"/>
              <a:t> to solve the </a:t>
            </a:r>
            <a:r>
              <a:rPr lang="en-US" altLang="en-US" dirty="0">
                <a:solidFill>
                  <a:schemeClr val="accent2"/>
                </a:solidFill>
              </a:rPr>
              <a:t>problem</a:t>
            </a:r>
          </a:p>
          <a:p>
            <a:pPr lvl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82685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327803" y="146050"/>
            <a:ext cx="11326483" cy="1130300"/>
          </a:xfrm>
        </p:spPr>
        <p:txBody>
          <a:bodyPr/>
          <a:lstStyle/>
          <a:p>
            <a:r>
              <a:rPr lang="en-US" altLang="en-US" sz="3600" dirty="0"/>
              <a:t>Lower Bound on Comparison-based </a:t>
            </a:r>
            <a:r>
              <a:rPr lang="en-US" altLang="en-US" sz="3600" dirty="0" smtClean="0"/>
              <a:t>Search – </a:t>
            </a:r>
            <a:r>
              <a:rPr lang="en-US" altLang="en-US" sz="3600" dirty="0"/>
              <a:t>Informal Proof</a:t>
            </a:r>
          </a:p>
        </p:txBody>
      </p:sp>
      <p:grpSp>
        <p:nvGrpSpPr>
          <p:cNvPr id="13316" name="Group 9"/>
          <p:cNvGrpSpPr>
            <a:grpSpLocks/>
          </p:cNvGrpSpPr>
          <p:nvPr/>
        </p:nvGrpSpPr>
        <p:grpSpPr bwMode="auto">
          <a:xfrm>
            <a:off x="2271713" y="4049713"/>
            <a:ext cx="476250" cy="366712"/>
            <a:chOff x="471" y="3383"/>
            <a:chExt cx="300" cy="231"/>
          </a:xfrm>
        </p:grpSpPr>
        <p:sp>
          <p:nvSpPr>
            <p:cNvPr id="13393" name="Rectangle 7"/>
            <p:cNvSpPr>
              <a:spLocks noChangeArrowheads="1"/>
            </p:cNvSpPr>
            <p:nvPr/>
          </p:nvSpPr>
          <p:spPr bwMode="auto">
            <a:xfrm>
              <a:off x="475" y="3394"/>
              <a:ext cx="296" cy="1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394" name="Text Box 8"/>
            <p:cNvSpPr txBox="1">
              <a:spLocks noChangeArrowheads="1"/>
            </p:cNvSpPr>
            <p:nvPr/>
          </p:nvSpPr>
          <p:spPr bwMode="auto">
            <a:xfrm>
              <a:off x="471" y="3383"/>
              <a:ext cx="2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O1</a:t>
              </a:r>
            </a:p>
          </p:txBody>
        </p:sp>
      </p:grpSp>
      <p:grpSp>
        <p:nvGrpSpPr>
          <p:cNvPr id="13317" name="Group 10"/>
          <p:cNvGrpSpPr>
            <a:grpSpLocks/>
          </p:cNvGrpSpPr>
          <p:nvPr/>
        </p:nvGrpSpPr>
        <p:grpSpPr bwMode="auto">
          <a:xfrm>
            <a:off x="2914651" y="4048126"/>
            <a:ext cx="506413" cy="366713"/>
            <a:chOff x="471" y="3383"/>
            <a:chExt cx="319" cy="231"/>
          </a:xfrm>
        </p:grpSpPr>
        <p:sp>
          <p:nvSpPr>
            <p:cNvPr id="13391" name="Rectangle 11"/>
            <p:cNvSpPr>
              <a:spLocks noChangeArrowheads="1"/>
            </p:cNvSpPr>
            <p:nvPr/>
          </p:nvSpPr>
          <p:spPr bwMode="auto">
            <a:xfrm>
              <a:off x="475" y="3394"/>
              <a:ext cx="296" cy="1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392" name="Text Box 12"/>
            <p:cNvSpPr txBox="1">
              <a:spLocks noChangeArrowheads="1"/>
            </p:cNvSpPr>
            <p:nvPr/>
          </p:nvSpPr>
          <p:spPr bwMode="auto">
            <a:xfrm>
              <a:off x="471" y="3383"/>
              <a:ext cx="31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O2</a:t>
              </a:r>
            </a:p>
          </p:txBody>
        </p:sp>
      </p:grpSp>
      <p:sp>
        <p:nvSpPr>
          <p:cNvPr id="13318" name="Line 20"/>
          <p:cNvSpPr>
            <a:spLocks noChangeShapeType="1"/>
          </p:cNvSpPr>
          <p:nvPr/>
        </p:nvSpPr>
        <p:spPr bwMode="auto">
          <a:xfrm flipV="1">
            <a:off x="2524125" y="3708401"/>
            <a:ext cx="223838" cy="358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9" name="Line 21"/>
          <p:cNvSpPr>
            <a:spLocks noChangeShapeType="1"/>
          </p:cNvSpPr>
          <p:nvPr/>
        </p:nvSpPr>
        <p:spPr bwMode="auto">
          <a:xfrm flipH="1" flipV="1">
            <a:off x="2997200" y="3744913"/>
            <a:ext cx="146050" cy="322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320" name="Group 22"/>
          <p:cNvGrpSpPr>
            <a:grpSpLocks/>
          </p:cNvGrpSpPr>
          <p:nvPr/>
        </p:nvGrpSpPr>
        <p:grpSpPr bwMode="auto">
          <a:xfrm>
            <a:off x="2549525" y="3390901"/>
            <a:ext cx="585788" cy="396875"/>
            <a:chOff x="754" y="668"/>
            <a:chExt cx="369" cy="250"/>
          </a:xfrm>
        </p:grpSpPr>
        <p:sp>
          <p:nvSpPr>
            <p:cNvPr id="13389" name="Oval 23"/>
            <p:cNvSpPr>
              <a:spLocks noChangeArrowheads="1"/>
            </p:cNvSpPr>
            <p:nvPr/>
          </p:nvSpPr>
          <p:spPr bwMode="auto">
            <a:xfrm>
              <a:off x="767" y="668"/>
              <a:ext cx="356" cy="25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390" name="Text Box 24"/>
            <p:cNvSpPr txBox="1">
              <a:spLocks noChangeArrowheads="1"/>
            </p:cNvSpPr>
            <p:nvPr/>
          </p:nvSpPr>
          <p:spPr bwMode="auto">
            <a:xfrm>
              <a:off x="754" y="674"/>
              <a:ext cx="2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  C</a:t>
              </a:r>
            </a:p>
          </p:txBody>
        </p:sp>
      </p:grpSp>
      <p:grpSp>
        <p:nvGrpSpPr>
          <p:cNvPr id="13321" name="Group 25"/>
          <p:cNvGrpSpPr>
            <a:grpSpLocks/>
          </p:cNvGrpSpPr>
          <p:nvPr/>
        </p:nvGrpSpPr>
        <p:grpSpPr bwMode="auto">
          <a:xfrm>
            <a:off x="3594101" y="4060826"/>
            <a:ext cx="506413" cy="366713"/>
            <a:chOff x="471" y="3383"/>
            <a:chExt cx="319" cy="231"/>
          </a:xfrm>
        </p:grpSpPr>
        <p:sp>
          <p:nvSpPr>
            <p:cNvPr id="13387" name="Rectangle 26"/>
            <p:cNvSpPr>
              <a:spLocks noChangeArrowheads="1"/>
            </p:cNvSpPr>
            <p:nvPr/>
          </p:nvSpPr>
          <p:spPr bwMode="auto">
            <a:xfrm>
              <a:off x="475" y="3394"/>
              <a:ext cx="296" cy="1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388" name="Text Box 27"/>
            <p:cNvSpPr txBox="1">
              <a:spLocks noChangeArrowheads="1"/>
            </p:cNvSpPr>
            <p:nvPr/>
          </p:nvSpPr>
          <p:spPr bwMode="auto">
            <a:xfrm>
              <a:off x="471" y="3383"/>
              <a:ext cx="31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O3</a:t>
              </a:r>
            </a:p>
          </p:txBody>
        </p:sp>
      </p:grpSp>
      <p:grpSp>
        <p:nvGrpSpPr>
          <p:cNvPr id="13322" name="Group 28"/>
          <p:cNvGrpSpPr>
            <a:grpSpLocks/>
          </p:cNvGrpSpPr>
          <p:nvPr/>
        </p:nvGrpSpPr>
        <p:grpSpPr bwMode="auto">
          <a:xfrm>
            <a:off x="4237038" y="4059238"/>
            <a:ext cx="506412" cy="366712"/>
            <a:chOff x="471" y="3383"/>
            <a:chExt cx="319" cy="231"/>
          </a:xfrm>
        </p:grpSpPr>
        <p:sp>
          <p:nvSpPr>
            <p:cNvPr id="13385" name="Rectangle 29"/>
            <p:cNvSpPr>
              <a:spLocks noChangeArrowheads="1"/>
            </p:cNvSpPr>
            <p:nvPr/>
          </p:nvSpPr>
          <p:spPr bwMode="auto">
            <a:xfrm>
              <a:off x="475" y="3394"/>
              <a:ext cx="296" cy="1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386" name="Text Box 30"/>
            <p:cNvSpPr txBox="1">
              <a:spLocks noChangeArrowheads="1"/>
            </p:cNvSpPr>
            <p:nvPr/>
          </p:nvSpPr>
          <p:spPr bwMode="auto">
            <a:xfrm>
              <a:off x="471" y="3383"/>
              <a:ext cx="31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O4</a:t>
              </a:r>
            </a:p>
          </p:txBody>
        </p:sp>
      </p:grpSp>
      <p:sp>
        <p:nvSpPr>
          <p:cNvPr id="13323" name="Line 31"/>
          <p:cNvSpPr>
            <a:spLocks noChangeShapeType="1"/>
          </p:cNvSpPr>
          <p:nvPr/>
        </p:nvSpPr>
        <p:spPr bwMode="auto">
          <a:xfrm flipV="1">
            <a:off x="3846514" y="3719514"/>
            <a:ext cx="223837" cy="358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4" name="Line 32"/>
          <p:cNvSpPr>
            <a:spLocks noChangeShapeType="1"/>
          </p:cNvSpPr>
          <p:nvPr/>
        </p:nvSpPr>
        <p:spPr bwMode="auto">
          <a:xfrm flipH="1" flipV="1">
            <a:off x="4319588" y="3756026"/>
            <a:ext cx="146050" cy="322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325" name="Group 33"/>
          <p:cNvGrpSpPr>
            <a:grpSpLocks/>
          </p:cNvGrpSpPr>
          <p:nvPr/>
        </p:nvGrpSpPr>
        <p:grpSpPr bwMode="auto">
          <a:xfrm>
            <a:off x="3871914" y="3402014"/>
            <a:ext cx="585787" cy="396875"/>
            <a:chOff x="754" y="668"/>
            <a:chExt cx="369" cy="250"/>
          </a:xfrm>
        </p:grpSpPr>
        <p:sp>
          <p:nvSpPr>
            <p:cNvPr id="13383" name="Oval 34"/>
            <p:cNvSpPr>
              <a:spLocks noChangeArrowheads="1"/>
            </p:cNvSpPr>
            <p:nvPr/>
          </p:nvSpPr>
          <p:spPr bwMode="auto">
            <a:xfrm>
              <a:off x="767" y="668"/>
              <a:ext cx="356" cy="25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384" name="Text Box 35"/>
            <p:cNvSpPr txBox="1">
              <a:spLocks noChangeArrowheads="1"/>
            </p:cNvSpPr>
            <p:nvPr/>
          </p:nvSpPr>
          <p:spPr bwMode="auto">
            <a:xfrm>
              <a:off x="754" y="674"/>
              <a:ext cx="2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  C</a:t>
              </a:r>
            </a:p>
          </p:txBody>
        </p:sp>
      </p:grpSp>
      <p:grpSp>
        <p:nvGrpSpPr>
          <p:cNvPr id="13326" name="Group 36"/>
          <p:cNvGrpSpPr>
            <a:grpSpLocks/>
          </p:cNvGrpSpPr>
          <p:nvPr/>
        </p:nvGrpSpPr>
        <p:grpSpPr bwMode="auto">
          <a:xfrm>
            <a:off x="4927601" y="4073526"/>
            <a:ext cx="506413" cy="366713"/>
            <a:chOff x="471" y="3383"/>
            <a:chExt cx="319" cy="231"/>
          </a:xfrm>
        </p:grpSpPr>
        <p:sp>
          <p:nvSpPr>
            <p:cNvPr id="13381" name="Rectangle 37"/>
            <p:cNvSpPr>
              <a:spLocks noChangeArrowheads="1"/>
            </p:cNvSpPr>
            <p:nvPr/>
          </p:nvSpPr>
          <p:spPr bwMode="auto">
            <a:xfrm>
              <a:off x="475" y="3394"/>
              <a:ext cx="296" cy="1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382" name="Text Box 38"/>
            <p:cNvSpPr txBox="1">
              <a:spLocks noChangeArrowheads="1"/>
            </p:cNvSpPr>
            <p:nvPr/>
          </p:nvSpPr>
          <p:spPr bwMode="auto">
            <a:xfrm>
              <a:off x="471" y="3383"/>
              <a:ext cx="31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O5</a:t>
              </a:r>
            </a:p>
          </p:txBody>
        </p:sp>
      </p:grpSp>
      <p:grpSp>
        <p:nvGrpSpPr>
          <p:cNvPr id="13327" name="Group 39"/>
          <p:cNvGrpSpPr>
            <a:grpSpLocks/>
          </p:cNvGrpSpPr>
          <p:nvPr/>
        </p:nvGrpSpPr>
        <p:grpSpPr bwMode="auto">
          <a:xfrm>
            <a:off x="5570538" y="4071938"/>
            <a:ext cx="506412" cy="366712"/>
            <a:chOff x="471" y="3383"/>
            <a:chExt cx="319" cy="231"/>
          </a:xfrm>
        </p:grpSpPr>
        <p:sp>
          <p:nvSpPr>
            <p:cNvPr id="13379" name="Rectangle 40"/>
            <p:cNvSpPr>
              <a:spLocks noChangeArrowheads="1"/>
            </p:cNvSpPr>
            <p:nvPr/>
          </p:nvSpPr>
          <p:spPr bwMode="auto">
            <a:xfrm>
              <a:off x="475" y="3394"/>
              <a:ext cx="296" cy="1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380" name="Text Box 41"/>
            <p:cNvSpPr txBox="1">
              <a:spLocks noChangeArrowheads="1"/>
            </p:cNvSpPr>
            <p:nvPr/>
          </p:nvSpPr>
          <p:spPr bwMode="auto">
            <a:xfrm>
              <a:off x="471" y="3383"/>
              <a:ext cx="31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O6</a:t>
              </a:r>
            </a:p>
          </p:txBody>
        </p:sp>
      </p:grpSp>
      <p:sp>
        <p:nvSpPr>
          <p:cNvPr id="13328" name="Line 42"/>
          <p:cNvSpPr>
            <a:spLocks noChangeShapeType="1"/>
          </p:cNvSpPr>
          <p:nvPr/>
        </p:nvSpPr>
        <p:spPr bwMode="auto">
          <a:xfrm flipV="1">
            <a:off x="5180014" y="3732214"/>
            <a:ext cx="223837" cy="358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9" name="Line 43"/>
          <p:cNvSpPr>
            <a:spLocks noChangeShapeType="1"/>
          </p:cNvSpPr>
          <p:nvPr/>
        </p:nvSpPr>
        <p:spPr bwMode="auto">
          <a:xfrm flipH="1" flipV="1">
            <a:off x="5653088" y="3768726"/>
            <a:ext cx="146050" cy="322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330" name="Group 44"/>
          <p:cNvGrpSpPr>
            <a:grpSpLocks/>
          </p:cNvGrpSpPr>
          <p:nvPr/>
        </p:nvGrpSpPr>
        <p:grpSpPr bwMode="auto">
          <a:xfrm>
            <a:off x="5205414" y="3414714"/>
            <a:ext cx="585787" cy="396875"/>
            <a:chOff x="754" y="668"/>
            <a:chExt cx="369" cy="250"/>
          </a:xfrm>
        </p:grpSpPr>
        <p:sp>
          <p:nvSpPr>
            <p:cNvPr id="13377" name="Oval 45"/>
            <p:cNvSpPr>
              <a:spLocks noChangeArrowheads="1"/>
            </p:cNvSpPr>
            <p:nvPr/>
          </p:nvSpPr>
          <p:spPr bwMode="auto">
            <a:xfrm>
              <a:off x="767" y="668"/>
              <a:ext cx="356" cy="25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378" name="Text Box 46"/>
            <p:cNvSpPr txBox="1">
              <a:spLocks noChangeArrowheads="1"/>
            </p:cNvSpPr>
            <p:nvPr/>
          </p:nvSpPr>
          <p:spPr bwMode="auto">
            <a:xfrm>
              <a:off x="754" y="674"/>
              <a:ext cx="2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  C</a:t>
              </a:r>
            </a:p>
          </p:txBody>
        </p:sp>
      </p:grpSp>
      <p:grpSp>
        <p:nvGrpSpPr>
          <p:cNvPr id="13331" name="Group 47"/>
          <p:cNvGrpSpPr>
            <a:grpSpLocks/>
          </p:cNvGrpSpPr>
          <p:nvPr/>
        </p:nvGrpSpPr>
        <p:grpSpPr bwMode="auto">
          <a:xfrm>
            <a:off x="8783639" y="4073526"/>
            <a:ext cx="631825" cy="366713"/>
            <a:chOff x="471" y="3383"/>
            <a:chExt cx="300" cy="231"/>
          </a:xfrm>
        </p:grpSpPr>
        <p:sp>
          <p:nvSpPr>
            <p:cNvPr id="13375" name="Rectangle 48"/>
            <p:cNvSpPr>
              <a:spLocks noChangeArrowheads="1"/>
            </p:cNvSpPr>
            <p:nvPr/>
          </p:nvSpPr>
          <p:spPr bwMode="auto">
            <a:xfrm>
              <a:off x="475" y="3394"/>
              <a:ext cx="296" cy="1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376" name="Text Box 49"/>
            <p:cNvSpPr txBox="1">
              <a:spLocks noChangeArrowheads="1"/>
            </p:cNvSpPr>
            <p:nvPr/>
          </p:nvSpPr>
          <p:spPr bwMode="auto">
            <a:xfrm>
              <a:off x="471" y="3383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O</a:t>
              </a:r>
              <a:r>
                <a:rPr lang="en-US" altLang="en-US" sz="1400"/>
                <a:t>n-1</a:t>
              </a:r>
            </a:p>
          </p:txBody>
        </p:sp>
      </p:grpSp>
      <p:grpSp>
        <p:nvGrpSpPr>
          <p:cNvPr id="13332" name="Group 50"/>
          <p:cNvGrpSpPr>
            <a:grpSpLocks/>
          </p:cNvGrpSpPr>
          <p:nvPr/>
        </p:nvGrpSpPr>
        <p:grpSpPr bwMode="auto">
          <a:xfrm>
            <a:off x="9648825" y="4071938"/>
            <a:ext cx="476250" cy="366712"/>
            <a:chOff x="471" y="3383"/>
            <a:chExt cx="300" cy="231"/>
          </a:xfrm>
        </p:grpSpPr>
        <p:sp>
          <p:nvSpPr>
            <p:cNvPr id="13373" name="Rectangle 51"/>
            <p:cNvSpPr>
              <a:spLocks noChangeArrowheads="1"/>
            </p:cNvSpPr>
            <p:nvPr/>
          </p:nvSpPr>
          <p:spPr bwMode="auto">
            <a:xfrm>
              <a:off x="475" y="3394"/>
              <a:ext cx="296" cy="1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374" name="Text Box 52"/>
            <p:cNvSpPr txBox="1">
              <a:spLocks noChangeArrowheads="1"/>
            </p:cNvSpPr>
            <p:nvPr/>
          </p:nvSpPr>
          <p:spPr bwMode="auto">
            <a:xfrm>
              <a:off x="471" y="3383"/>
              <a:ext cx="29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O</a:t>
              </a:r>
              <a:r>
                <a:rPr lang="en-US" altLang="en-US" sz="1400"/>
                <a:t>n</a:t>
              </a:r>
            </a:p>
          </p:txBody>
        </p:sp>
      </p:grpSp>
      <p:sp>
        <p:nvSpPr>
          <p:cNvPr id="13333" name="Line 53"/>
          <p:cNvSpPr>
            <a:spLocks noChangeShapeType="1"/>
          </p:cNvSpPr>
          <p:nvPr/>
        </p:nvSpPr>
        <p:spPr bwMode="auto">
          <a:xfrm flipV="1">
            <a:off x="9258300" y="3732214"/>
            <a:ext cx="223838" cy="358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4" name="Line 54"/>
          <p:cNvSpPr>
            <a:spLocks noChangeShapeType="1"/>
          </p:cNvSpPr>
          <p:nvPr/>
        </p:nvSpPr>
        <p:spPr bwMode="auto">
          <a:xfrm flipH="1" flipV="1">
            <a:off x="9731375" y="3768726"/>
            <a:ext cx="146050" cy="322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335" name="Group 55"/>
          <p:cNvGrpSpPr>
            <a:grpSpLocks/>
          </p:cNvGrpSpPr>
          <p:nvPr/>
        </p:nvGrpSpPr>
        <p:grpSpPr bwMode="auto">
          <a:xfrm>
            <a:off x="9283700" y="3414714"/>
            <a:ext cx="585788" cy="396875"/>
            <a:chOff x="754" y="668"/>
            <a:chExt cx="369" cy="250"/>
          </a:xfrm>
        </p:grpSpPr>
        <p:sp>
          <p:nvSpPr>
            <p:cNvPr id="13371" name="Oval 56"/>
            <p:cNvSpPr>
              <a:spLocks noChangeArrowheads="1"/>
            </p:cNvSpPr>
            <p:nvPr/>
          </p:nvSpPr>
          <p:spPr bwMode="auto">
            <a:xfrm>
              <a:off x="767" y="668"/>
              <a:ext cx="356" cy="25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372" name="Text Box 57"/>
            <p:cNvSpPr txBox="1">
              <a:spLocks noChangeArrowheads="1"/>
            </p:cNvSpPr>
            <p:nvPr/>
          </p:nvSpPr>
          <p:spPr bwMode="auto">
            <a:xfrm>
              <a:off x="754" y="674"/>
              <a:ext cx="2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  C</a:t>
              </a:r>
            </a:p>
          </p:txBody>
        </p:sp>
      </p:grpSp>
      <p:grpSp>
        <p:nvGrpSpPr>
          <p:cNvPr id="13336" name="Group 58"/>
          <p:cNvGrpSpPr>
            <a:grpSpLocks/>
          </p:cNvGrpSpPr>
          <p:nvPr/>
        </p:nvGrpSpPr>
        <p:grpSpPr bwMode="auto">
          <a:xfrm>
            <a:off x="3316289" y="2847976"/>
            <a:ext cx="585787" cy="396875"/>
            <a:chOff x="754" y="668"/>
            <a:chExt cx="369" cy="250"/>
          </a:xfrm>
        </p:grpSpPr>
        <p:sp>
          <p:nvSpPr>
            <p:cNvPr id="13369" name="Oval 59"/>
            <p:cNvSpPr>
              <a:spLocks noChangeArrowheads="1"/>
            </p:cNvSpPr>
            <p:nvPr/>
          </p:nvSpPr>
          <p:spPr bwMode="auto">
            <a:xfrm>
              <a:off x="767" y="668"/>
              <a:ext cx="356" cy="25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370" name="Text Box 60"/>
            <p:cNvSpPr txBox="1">
              <a:spLocks noChangeArrowheads="1"/>
            </p:cNvSpPr>
            <p:nvPr/>
          </p:nvSpPr>
          <p:spPr bwMode="auto">
            <a:xfrm>
              <a:off x="754" y="674"/>
              <a:ext cx="2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  C</a:t>
              </a:r>
            </a:p>
          </p:txBody>
        </p:sp>
      </p:grpSp>
      <p:grpSp>
        <p:nvGrpSpPr>
          <p:cNvPr id="13337" name="Group 61"/>
          <p:cNvGrpSpPr>
            <a:grpSpLocks/>
          </p:cNvGrpSpPr>
          <p:nvPr/>
        </p:nvGrpSpPr>
        <p:grpSpPr bwMode="auto">
          <a:xfrm>
            <a:off x="6175376" y="4060826"/>
            <a:ext cx="506413" cy="366713"/>
            <a:chOff x="471" y="3383"/>
            <a:chExt cx="319" cy="231"/>
          </a:xfrm>
        </p:grpSpPr>
        <p:sp>
          <p:nvSpPr>
            <p:cNvPr id="13367" name="Rectangle 62"/>
            <p:cNvSpPr>
              <a:spLocks noChangeArrowheads="1"/>
            </p:cNvSpPr>
            <p:nvPr/>
          </p:nvSpPr>
          <p:spPr bwMode="auto">
            <a:xfrm>
              <a:off x="475" y="3394"/>
              <a:ext cx="296" cy="1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368" name="Text Box 63"/>
            <p:cNvSpPr txBox="1">
              <a:spLocks noChangeArrowheads="1"/>
            </p:cNvSpPr>
            <p:nvPr/>
          </p:nvSpPr>
          <p:spPr bwMode="auto">
            <a:xfrm>
              <a:off x="471" y="3383"/>
              <a:ext cx="31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O5</a:t>
              </a:r>
            </a:p>
          </p:txBody>
        </p:sp>
      </p:grpSp>
      <p:grpSp>
        <p:nvGrpSpPr>
          <p:cNvPr id="13338" name="Group 64"/>
          <p:cNvGrpSpPr>
            <a:grpSpLocks/>
          </p:cNvGrpSpPr>
          <p:nvPr/>
        </p:nvGrpSpPr>
        <p:grpSpPr bwMode="auto">
          <a:xfrm>
            <a:off x="6818313" y="4059238"/>
            <a:ext cx="506412" cy="366712"/>
            <a:chOff x="471" y="3383"/>
            <a:chExt cx="319" cy="231"/>
          </a:xfrm>
        </p:grpSpPr>
        <p:sp>
          <p:nvSpPr>
            <p:cNvPr id="13365" name="Rectangle 65"/>
            <p:cNvSpPr>
              <a:spLocks noChangeArrowheads="1"/>
            </p:cNvSpPr>
            <p:nvPr/>
          </p:nvSpPr>
          <p:spPr bwMode="auto">
            <a:xfrm>
              <a:off x="475" y="3394"/>
              <a:ext cx="296" cy="1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366" name="Text Box 66"/>
            <p:cNvSpPr txBox="1">
              <a:spLocks noChangeArrowheads="1"/>
            </p:cNvSpPr>
            <p:nvPr/>
          </p:nvSpPr>
          <p:spPr bwMode="auto">
            <a:xfrm>
              <a:off x="471" y="3383"/>
              <a:ext cx="31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O6</a:t>
              </a:r>
            </a:p>
          </p:txBody>
        </p:sp>
      </p:grpSp>
      <p:sp>
        <p:nvSpPr>
          <p:cNvPr id="13339" name="Line 67"/>
          <p:cNvSpPr>
            <a:spLocks noChangeShapeType="1"/>
          </p:cNvSpPr>
          <p:nvPr/>
        </p:nvSpPr>
        <p:spPr bwMode="auto">
          <a:xfrm flipV="1">
            <a:off x="6427789" y="3719514"/>
            <a:ext cx="223837" cy="358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0" name="Line 68"/>
          <p:cNvSpPr>
            <a:spLocks noChangeShapeType="1"/>
          </p:cNvSpPr>
          <p:nvPr/>
        </p:nvSpPr>
        <p:spPr bwMode="auto">
          <a:xfrm flipH="1" flipV="1">
            <a:off x="6900863" y="3756026"/>
            <a:ext cx="146050" cy="322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341" name="Group 69"/>
          <p:cNvGrpSpPr>
            <a:grpSpLocks/>
          </p:cNvGrpSpPr>
          <p:nvPr/>
        </p:nvGrpSpPr>
        <p:grpSpPr bwMode="auto">
          <a:xfrm>
            <a:off x="6453189" y="3402014"/>
            <a:ext cx="585787" cy="396875"/>
            <a:chOff x="754" y="668"/>
            <a:chExt cx="369" cy="250"/>
          </a:xfrm>
        </p:grpSpPr>
        <p:sp>
          <p:nvSpPr>
            <p:cNvPr id="13363" name="Oval 70"/>
            <p:cNvSpPr>
              <a:spLocks noChangeArrowheads="1"/>
            </p:cNvSpPr>
            <p:nvPr/>
          </p:nvSpPr>
          <p:spPr bwMode="auto">
            <a:xfrm>
              <a:off x="767" y="668"/>
              <a:ext cx="356" cy="25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364" name="Text Box 71"/>
            <p:cNvSpPr txBox="1">
              <a:spLocks noChangeArrowheads="1"/>
            </p:cNvSpPr>
            <p:nvPr/>
          </p:nvSpPr>
          <p:spPr bwMode="auto">
            <a:xfrm>
              <a:off x="754" y="674"/>
              <a:ext cx="2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  C</a:t>
              </a:r>
            </a:p>
          </p:txBody>
        </p:sp>
      </p:grpSp>
      <p:sp>
        <p:nvSpPr>
          <p:cNvPr id="13342" name="Text Box 72"/>
          <p:cNvSpPr txBox="1">
            <a:spLocks noChangeArrowheads="1"/>
          </p:cNvSpPr>
          <p:nvPr/>
        </p:nvSpPr>
        <p:spPr bwMode="auto">
          <a:xfrm>
            <a:off x="7448551" y="3927476"/>
            <a:ext cx="12620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/>
              <a:t>…………………</a:t>
            </a:r>
          </a:p>
        </p:txBody>
      </p:sp>
      <p:grpSp>
        <p:nvGrpSpPr>
          <p:cNvPr id="13343" name="Group 73"/>
          <p:cNvGrpSpPr>
            <a:grpSpLocks/>
          </p:cNvGrpSpPr>
          <p:nvPr/>
        </p:nvGrpSpPr>
        <p:grpSpPr bwMode="auto">
          <a:xfrm>
            <a:off x="5848350" y="2859089"/>
            <a:ext cx="585788" cy="396875"/>
            <a:chOff x="754" y="668"/>
            <a:chExt cx="369" cy="250"/>
          </a:xfrm>
        </p:grpSpPr>
        <p:sp>
          <p:nvSpPr>
            <p:cNvPr id="13361" name="Oval 74"/>
            <p:cNvSpPr>
              <a:spLocks noChangeArrowheads="1"/>
            </p:cNvSpPr>
            <p:nvPr/>
          </p:nvSpPr>
          <p:spPr bwMode="auto">
            <a:xfrm>
              <a:off x="767" y="668"/>
              <a:ext cx="356" cy="25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362" name="Text Box 75"/>
            <p:cNvSpPr txBox="1">
              <a:spLocks noChangeArrowheads="1"/>
            </p:cNvSpPr>
            <p:nvPr/>
          </p:nvSpPr>
          <p:spPr bwMode="auto">
            <a:xfrm>
              <a:off x="754" y="674"/>
              <a:ext cx="2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  C</a:t>
              </a:r>
            </a:p>
          </p:txBody>
        </p:sp>
      </p:grpSp>
      <p:sp>
        <p:nvSpPr>
          <p:cNvPr id="13344" name="Line 76"/>
          <p:cNvSpPr>
            <a:spLocks noChangeShapeType="1"/>
          </p:cNvSpPr>
          <p:nvPr/>
        </p:nvSpPr>
        <p:spPr bwMode="auto">
          <a:xfrm flipV="1">
            <a:off x="3017838" y="3127376"/>
            <a:ext cx="347662" cy="2714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5" name="Line 77"/>
          <p:cNvSpPr>
            <a:spLocks noChangeShapeType="1"/>
          </p:cNvSpPr>
          <p:nvPr/>
        </p:nvSpPr>
        <p:spPr bwMode="auto">
          <a:xfrm flipH="1" flipV="1">
            <a:off x="6370639" y="3149600"/>
            <a:ext cx="269875" cy="2492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6" name="Line 78"/>
          <p:cNvSpPr>
            <a:spLocks noChangeShapeType="1"/>
          </p:cNvSpPr>
          <p:nvPr/>
        </p:nvSpPr>
        <p:spPr bwMode="auto">
          <a:xfrm flipV="1">
            <a:off x="5624513" y="3163888"/>
            <a:ext cx="347662" cy="2714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7" name="Line 79"/>
          <p:cNvSpPr>
            <a:spLocks noChangeShapeType="1"/>
          </p:cNvSpPr>
          <p:nvPr/>
        </p:nvSpPr>
        <p:spPr bwMode="auto">
          <a:xfrm flipH="1" flipV="1">
            <a:off x="3775076" y="3175000"/>
            <a:ext cx="269875" cy="2492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8" name="Line 80"/>
          <p:cNvSpPr>
            <a:spLocks noChangeShapeType="1"/>
          </p:cNvSpPr>
          <p:nvPr/>
        </p:nvSpPr>
        <p:spPr bwMode="auto">
          <a:xfrm flipV="1">
            <a:off x="3833814" y="2608263"/>
            <a:ext cx="865187" cy="2714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349" name="Group 81"/>
          <p:cNvGrpSpPr>
            <a:grpSpLocks/>
          </p:cNvGrpSpPr>
          <p:nvPr/>
        </p:nvGrpSpPr>
        <p:grpSpPr bwMode="auto">
          <a:xfrm>
            <a:off x="4676775" y="2354264"/>
            <a:ext cx="585788" cy="396875"/>
            <a:chOff x="754" y="668"/>
            <a:chExt cx="369" cy="250"/>
          </a:xfrm>
        </p:grpSpPr>
        <p:sp>
          <p:nvSpPr>
            <p:cNvPr id="13359" name="Oval 82"/>
            <p:cNvSpPr>
              <a:spLocks noChangeArrowheads="1"/>
            </p:cNvSpPr>
            <p:nvPr/>
          </p:nvSpPr>
          <p:spPr bwMode="auto">
            <a:xfrm>
              <a:off x="767" y="668"/>
              <a:ext cx="356" cy="25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360" name="Text Box 83"/>
            <p:cNvSpPr txBox="1">
              <a:spLocks noChangeArrowheads="1"/>
            </p:cNvSpPr>
            <p:nvPr/>
          </p:nvSpPr>
          <p:spPr bwMode="auto">
            <a:xfrm>
              <a:off x="754" y="674"/>
              <a:ext cx="2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  C</a:t>
              </a:r>
            </a:p>
          </p:txBody>
        </p:sp>
      </p:grpSp>
      <p:sp>
        <p:nvSpPr>
          <p:cNvPr id="13350" name="Line 84"/>
          <p:cNvSpPr>
            <a:spLocks noChangeShapeType="1"/>
          </p:cNvSpPr>
          <p:nvPr/>
        </p:nvSpPr>
        <p:spPr bwMode="auto">
          <a:xfrm flipH="1" flipV="1">
            <a:off x="5233989" y="2630489"/>
            <a:ext cx="727075" cy="3000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1" name="Text Box 85"/>
          <p:cNvSpPr txBox="1">
            <a:spLocks noChangeArrowheads="1"/>
          </p:cNvSpPr>
          <p:nvPr/>
        </p:nvSpPr>
        <p:spPr bwMode="auto">
          <a:xfrm rot="2376686">
            <a:off x="6484938" y="2319338"/>
            <a:ext cx="35290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/>
              <a:t>…………………………………………….</a:t>
            </a:r>
          </a:p>
        </p:txBody>
      </p:sp>
      <p:grpSp>
        <p:nvGrpSpPr>
          <p:cNvPr id="13352" name="Group 86"/>
          <p:cNvGrpSpPr>
            <a:grpSpLocks/>
          </p:cNvGrpSpPr>
          <p:nvPr/>
        </p:nvGrpSpPr>
        <p:grpSpPr bwMode="auto">
          <a:xfrm>
            <a:off x="6494464" y="1325564"/>
            <a:ext cx="585787" cy="396875"/>
            <a:chOff x="754" y="668"/>
            <a:chExt cx="369" cy="250"/>
          </a:xfrm>
        </p:grpSpPr>
        <p:sp>
          <p:nvSpPr>
            <p:cNvPr id="13357" name="Oval 87"/>
            <p:cNvSpPr>
              <a:spLocks noChangeArrowheads="1"/>
            </p:cNvSpPr>
            <p:nvPr/>
          </p:nvSpPr>
          <p:spPr bwMode="auto">
            <a:xfrm>
              <a:off x="767" y="668"/>
              <a:ext cx="356" cy="25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358" name="Text Box 88"/>
            <p:cNvSpPr txBox="1">
              <a:spLocks noChangeArrowheads="1"/>
            </p:cNvSpPr>
            <p:nvPr/>
          </p:nvSpPr>
          <p:spPr bwMode="auto">
            <a:xfrm>
              <a:off x="754" y="674"/>
              <a:ext cx="2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  C</a:t>
              </a:r>
            </a:p>
          </p:txBody>
        </p:sp>
      </p:grpSp>
      <p:sp>
        <p:nvSpPr>
          <p:cNvPr id="13353" name="Text Box 89"/>
          <p:cNvSpPr txBox="1">
            <a:spLocks noChangeArrowheads="1"/>
          </p:cNvSpPr>
          <p:nvPr/>
        </p:nvSpPr>
        <p:spPr bwMode="auto">
          <a:xfrm rot="-1824679">
            <a:off x="4929188" y="1779588"/>
            <a:ext cx="19097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/>
              <a:t>………………….</a:t>
            </a:r>
          </a:p>
        </p:txBody>
      </p:sp>
      <p:sp>
        <p:nvSpPr>
          <p:cNvPr id="13354" name="Line 90"/>
          <p:cNvSpPr>
            <a:spLocks noChangeShapeType="1"/>
          </p:cNvSpPr>
          <p:nvPr/>
        </p:nvSpPr>
        <p:spPr bwMode="auto">
          <a:xfrm flipH="1">
            <a:off x="2012951" y="1441450"/>
            <a:ext cx="4763" cy="2933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5" name="Text Box 91"/>
          <p:cNvSpPr txBox="1">
            <a:spLocks noChangeArrowheads="1"/>
          </p:cNvSpPr>
          <p:nvPr/>
        </p:nvSpPr>
        <p:spPr bwMode="auto">
          <a:xfrm>
            <a:off x="2054225" y="1708151"/>
            <a:ext cx="18288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CC3300"/>
                </a:solidFill>
              </a:rPr>
              <a:t>Height =  log</a:t>
            </a:r>
            <a:r>
              <a:rPr lang="en-US" altLang="en-US" sz="1200">
                <a:solidFill>
                  <a:srgbClr val="CC3300"/>
                </a:solidFill>
              </a:rPr>
              <a:t>2</a:t>
            </a:r>
            <a:r>
              <a:rPr lang="en-US" altLang="en-US" sz="1600">
                <a:solidFill>
                  <a:srgbClr val="CC3300"/>
                </a:solidFill>
              </a:rPr>
              <a:t>(N)</a:t>
            </a:r>
          </a:p>
        </p:txBody>
      </p:sp>
      <p:sp>
        <p:nvSpPr>
          <p:cNvPr id="13356" name="Rectangle 92"/>
          <p:cNvSpPr>
            <a:spLocks noGrp="1" noChangeArrowheads="1"/>
          </p:cNvSpPr>
          <p:nvPr>
            <p:ph type="body" idx="1"/>
          </p:nvPr>
        </p:nvSpPr>
        <p:spPr>
          <a:xfrm>
            <a:off x="431321" y="4759325"/>
            <a:ext cx="11550770" cy="1820864"/>
          </a:xfrm>
          <a:noFill/>
        </p:spPr>
        <p:txBody>
          <a:bodyPr/>
          <a:lstStyle/>
          <a:p>
            <a:r>
              <a:rPr lang="en-US" altLang="en-US" sz="2400" dirty="0"/>
              <a:t>Notice that the </a:t>
            </a:r>
            <a:r>
              <a:rPr lang="en-US" altLang="en-US" sz="2400" dirty="0">
                <a:solidFill>
                  <a:schemeClr val="accent2"/>
                </a:solidFill>
              </a:rPr>
              <a:t>comparison tree</a:t>
            </a:r>
            <a:r>
              <a:rPr lang="en-US" altLang="en-US" sz="2400" dirty="0"/>
              <a:t> that would result in</a:t>
            </a:r>
            <a:r>
              <a:rPr lang="en-US" altLang="en-US" sz="2400" dirty="0">
                <a:solidFill>
                  <a:schemeClr val="accent2"/>
                </a:solidFill>
              </a:rPr>
              <a:t> the smallest height</a:t>
            </a:r>
            <a:r>
              <a:rPr lang="en-US" altLang="en-US" sz="2400" dirty="0"/>
              <a:t> is a </a:t>
            </a:r>
            <a:r>
              <a:rPr lang="en-US" altLang="en-US" sz="2400" dirty="0">
                <a:solidFill>
                  <a:srgbClr val="CC3300"/>
                </a:solidFill>
              </a:rPr>
              <a:t>complete binary </a:t>
            </a:r>
            <a:r>
              <a:rPr lang="en-US" altLang="en-US" sz="2400" dirty="0" smtClean="0">
                <a:solidFill>
                  <a:srgbClr val="CC3300"/>
                </a:solidFill>
              </a:rPr>
              <a:t>tree</a:t>
            </a:r>
            <a:endParaRPr lang="en-US" altLang="en-US" sz="2400" dirty="0"/>
          </a:p>
          <a:p>
            <a:r>
              <a:rPr lang="en-US" altLang="en-US" sz="2400" dirty="0"/>
              <a:t>The </a:t>
            </a:r>
            <a:r>
              <a:rPr lang="en-US" altLang="en-US" sz="2400" dirty="0">
                <a:solidFill>
                  <a:schemeClr val="accent2"/>
                </a:solidFill>
              </a:rPr>
              <a:t>height</a:t>
            </a:r>
            <a:r>
              <a:rPr lang="en-US" altLang="en-US" sz="2400" dirty="0"/>
              <a:t> of a </a:t>
            </a:r>
            <a:r>
              <a:rPr lang="en-US" altLang="en-US" sz="2400" dirty="0">
                <a:solidFill>
                  <a:schemeClr val="accent2"/>
                </a:solidFill>
              </a:rPr>
              <a:t>complete binary tree of N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chemeClr val="accent2"/>
                </a:solidFill>
              </a:rPr>
              <a:t>leaves</a:t>
            </a:r>
            <a:r>
              <a:rPr lang="en-US" altLang="en-US" sz="2400" dirty="0"/>
              <a:t> is </a:t>
            </a:r>
            <a:r>
              <a:rPr lang="en-US" altLang="en-US" sz="2400" dirty="0">
                <a:solidFill>
                  <a:srgbClr val="CC3300"/>
                </a:solidFill>
              </a:rPr>
              <a:t>log</a:t>
            </a:r>
            <a:r>
              <a:rPr lang="en-US" altLang="en-US" sz="1600" dirty="0">
                <a:solidFill>
                  <a:srgbClr val="CC3300"/>
                </a:solidFill>
              </a:rPr>
              <a:t>2</a:t>
            </a:r>
            <a:r>
              <a:rPr lang="en-US" altLang="en-US" sz="2400" dirty="0">
                <a:solidFill>
                  <a:srgbClr val="CC3300"/>
                </a:solidFill>
              </a:rPr>
              <a:t>N</a:t>
            </a:r>
          </a:p>
          <a:p>
            <a:r>
              <a:rPr lang="en-US" altLang="en-US" sz="2400" dirty="0"/>
              <a:t>This completes the informal </a:t>
            </a:r>
            <a:r>
              <a:rPr lang="en-US" altLang="en-US" sz="2400" dirty="0" smtClean="0"/>
              <a:t>proof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860513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560717" y="146050"/>
            <a:ext cx="10964174" cy="1130300"/>
          </a:xfrm>
        </p:spPr>
        <p:txBody>
          <a:bodyPr/>
          <a:lstStyle/>
          <a:p>
            <a:r>
              <a:rPr lang="en-US" altLang="en-US" sz="3600" dirty="0"/>
              <a:t>Lower Bound on Comparison Based Search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0717" y="1431985"/>
            <a:ext cx="10670875" cy="4857691"/>
          </a:xfrm>
          <a:noFill/>
        </p:spPr>
        <p:txBody>
          <a:bodyPr/>
          <a:lstStyle/>
          <a:p>
            <a:r>
              <a:rPr lang="en-US" altLang="en-US" dirty="0" smtClean="0"/>
              <a:t>Let’s take comparison-based searching problem:</a:t>
            </a:r>
          </a:p>
          <a:p>
            <a:pPr lvl="1"/>
            <a:r>
              <a:rPr lang="en-US" altLang="en-US" dirty="0" smtClean="0"/>
              <a:t>Search for a key in a data set consisting of N keys using only comparison of keys</a:t>
            </a:r>
          </a:p>
          <a:p>
            <a:pPr lvl="1"/>
            <a:r>
              <a:rPr lang="en-US" altLang="en-US" dirty="0" smtClean="0"/>
              <a:t>How many possible outcomes?</a:t>
            </a:r>
          </a:p>
          <a:p>
            <a:pPr lvl="2"/>
            <a:r>
              <a:rPr lang="en-US" altLang="en-US" dirty="0" smtClean="0"/>
              <a:t>N + 1: N successes, 1 failure</a:t>
            </a:r>
          </a:p>
          <a:p>
            <a:pPr lvl="1"/>
            <a:r>
              <a:rPr lang="en-US" altLang="en-US" dirty="0" smtClean="0"/>
              <a:t>Then, the running time of </a:t>
            </a:r>
            <a:r>
              <a:rPr lang="en-US" altLang="en-US" dirty="0" smtClean="0">
                <a:solidFill>
                  <a:srgbClr val="CC3300"/>
                </a:solidFill>
              </a:rPr>
              <a:t>ANY</a:t>
            </a:r>
            <a:r>
              <a:rPr lang="en-US" altLang="en-US" dirty="0" smtClean="0"/>
              <a:t> comparison-based </a:t>
            </a:r>
            <a:r>
              <a:rPr lang="en-US" altLang="en-US" dirty="0" smtClean="0">
                <a:solidFill>
                  <a:schemeClr val="accent2"/>
                </a:solidFill>
              </a:rPr>
              <a:t>search</a:t>
            </a:r>
            <a:r>
              <a:rPr lang="en-US" altLang="en-US" dirty="0" smtClean="0"/>
              <a:t> algorithm is     (</a:t>
            </a:r>
            <a:r>
              <a:rPr lang="en-US" altLang="en-US" dirty="0" smtClean="0">
                <a:solidFill>
                  <a:srgbClr val="CC3300"/>
                </a:solidFill>
              </a:rPr>
              <a:t>log</a:t>
            </a:r>
            <a:r>
              <a:rPr lang="en-US" altLang="en-US" sz="1400" dirty="0">
                <a:solidFill>
                  <a:srgbClr val="CC3300"/>
                </a:solidFill>
              </a:rPr>
              <a:t>2</a:t>
            </a:r>
            <a:r>
              <a:rPr lang="en-US" altLang="en-US" dirty="0" smtClean="0">
                <a:solidFill>
                  <a:srgbClr val="CC3300"/>
                </a:solidFill>
              </a:rPr>
              <a:t>N</a:t>
            </a:r>
            <a:r>
              <a:rPr lang="en-US" altLang="en-US" dirty="0" smtClean="0"/>
              <a:t>)</a:t>
            </a:r>
          </a:p>
        </p:txBody>
      </p:sp>
      <p:graphicFrame>
        <p:nvGraphicFramePr>
          <p:cNvPr id="1434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7297808"/>
              </p:ext>
            </p:extLst>
          </p:nvPr>
        </p:nvGraphicFramePr>
        <p:xfrm>
          <a:off x="1703208" y="3884195"/>
          <a:ext cx="4254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3" imgW="164885" imgH="164885" progId="Equation.3">
                  <p:embed/>
                </p:oleObj>
              </mc:Choice>
              <mc:Fallback>
                <p:oleObj name="Equation" r:id="rId3" imgW="164885" imgH="1648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208" y="3884195"/>
                        <a:ext cx="42545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3035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70936" y="146050"/>
            <a:ext cx="11386868" cy="1130300"/>
          </a:xfrm>
        </p:spPr>
        <p:txBody>
          <a:bodyPr/>
          <a:lstStyle/>
          <a:p>
            <a:r>
              <a:rPr lang="en-US" altLang="en-US" sz="3600" dirty="0"/>
              <a:t>Lower Bound on Comparison-based Search</a:t>
            </a:r>
          </a:p>
        </p:txBody>
      </p:sp>
      <p:sp>
        <p:nvSpPr>
          <p:cNvPr id="4100" name="Rectangle 24"/>
          <p:cNvSpPr>
            <a:spLocks noGrp="1" noChangeArrowheads="1"/>
          </p:cNvSpPr>
          <p:nvPr>
            <p:ph type="body" idx="1"/>
          </p:nvPr>
        </p:nvSpPr>
        <p:spPr>
          <a:xfrm>
            <a:off x="370936" y="1173193"/>
            <a:ext cx="11619781" cy="5116484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We have now covered lots of searching methods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Contiguous Data (Arrays)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Sequential search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Binary Search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Dynamic Data (Linked Lists and Trees)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Sequential search on linked lists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Search Trees: BST, AVL tree, Splay Tree, B Trees, </a:t>
            </a:r>
            <a:r>
              <a:rPr lang="en-US" altLang="en-US" dirty="0" smtClean="0"/>
              <a:t>Red-Black Trees, …</a:t>
            </a:r>
            <a:endParaRPr lang="en-US" altLang="en-US" dirty="0" smtClean="0"/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Question</a:t>
            </a:r>
            <a:r>
              <a:rPr lang="en-US" altLang="en-US" dirty="0" smtClean="0"/>
              <a:t>: 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How fast can a searching algorithm be made using only </a:t>
            </a:r>
            <a:r>
              <a:rPr lang="en-US" altLang="en-US" dirty="0" smtClean="0">
                <a:solidFill>
                  <a:srgbClr val="CC3300"/>
                </a:solidFill>
              </a:rPr>
              <a:t>comparison of keys</a:t>
            </a:r>
            <a:r>
              <a:rPr lang="en-US" altLang="en-US" dirty="0" smtClean="0"/>
              <a:t>?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That is, </a:t>
            </a:r>
            <a:r>
              <a:rPr lang="en-US" altLang="en-US" dirty="0" smtClean="0">
                <a:solidFill>
                  <a:schemeClr val="accent2"/>
                </a:solidFill>
              </a:rPr>
              <a:t>what’s </a:t>
            </a:r>
            <a:r>
              <a:rPr lang="en-US" altLang="en-US" dirty="0" smtClean="0"/>
              <a:t>the</a:t>
            </a:r>
            <a:r>
              <a:rPr lang="en-US" altLang="en-US" dirty="0" smtClean="0">
                <a:solidFill>
                  <a:srgbClr val="CC3300"/>
                </a:solidFill>
              </a:rPr>
              <a:t> lower bound</a:t>
            </a:r>
            <a:r>
              <a:rPr lang="en-US" altLang="en-US" dirty="0" smtClean="0"/>
              <a:t> on </a:t>
            </a:r>
            <a:r>
              <a:rPr lang="en-US" altLang="en-US" dirty="0" smtClean="0">
                <a:solidFill>
                  <a:srgbClr val="CC3300"/>
                </a:solidFill>
              </a:rPr>
              <a:t>comparison-based</a:t>
            </a:r>
            <a:r>
              <a:rPr lang="en-US" altLang="en-US" dirty="0" smtClean="0"/>
              <a:t> searching?</a:t>
            </a:r>
          </a:p>
        </p:txBody>
      </p:sp>
    </p:spTree>
    <p:extLst>
      <p:ext uri="{BB962C8B-B14F-4D97-AF65-F5344CB8AC3E}">
        <p14:creationId xmlns:p14="http://schemas.microsoft.com/office/powerpoint/2010/main" val="524221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46051"/>
            <a:ext cx="8191500" cy="612775"/>
          </a:xfrm>
        </p:spPr>
        <p:txBody>
          <a:bodyPr/>
          <a:lstStyle/>
          <a:p>
            <a:r>
              <a:rPr lang="en-US" altLang="en-US" sz="3600" dirty="0"/>
              <a:t>Comparison (Decision) Trees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189" y="815975"/>
            <a:ext cx="11568022" cy="5473700"/>
          </a:xfrm>
        </p:spPr>
        <p:txBody>
          <a:bodyPr/>
          <a:lstStyle/>
          <a:p>
            <a:r>
              <a:rPr lang="en-US" altLang="en-US" dirty="0"/>
              <a:t>A</a:t>
            </a:r>
            <a:r>
              <a:rPr lang="en-US" altLang="en-US" dirty="0">
                <a:solidFill>
                  <a:schemeClr val="accent2"/>
                </a:solidFill>
              </a:rPr>
              <a:t> comparison tree</a:t>
            </a:r>
            <a:r>
              <a:rPr lang="en-US" altLang="en-US" dirty="0"/>
              <a:t> (also called </a:t>
            </a:r>
            <a:r>
              <a:rPr lang="en-US" altLang="en-US" dirty="0">
                <a:solidFill>
                  <a:schemeClr val="accent2"/>
                </a:solidFill>
              </a:rPr>
              <a:t>decision tree</a:t>
            </a:r>
            <a:r>
              <a:rPr lang="en-US" altLang="en-US" dirty="0"/>
              <a:t> or </a:t>
            </a:r>
            <a:r>
              <a:rPr lang="en-US" altLang="en-US" dirty="0">
                <a:solidFill>
                  <a:schemeClr val="accent2"/>
                </a:solidFill>
              </a:rPr>
              <a:t>search tree</a:t>
            </a:r>
            <a:r>
              <a:rPr lang="en-US" altLang="en-US" dirty="0"/>
              <a:t>) of an algorithm is obtained by tracing through the actions of the algorithm</a:t>
            </a:r>
          </a:p>
          <a:p>
            <a:pPr lvl="1"/>
            <a:r>
              <a:rPr lang="en-US" altLang="en-US" dirty="0" smtClean="0"/>
              <a:t>Represent </a:t>
            </a:r>
            <a:r>
              <a:rPr lang="en-US" altLang="en-US" dirty="0">
                <a:solidFill>
                  <a:srgbClr val="CC3300"/>
                </a:solidFill>
              </a:rPr>
              <a:t>each key comparison</a:t>
            </a:r>
            <a:r>
              <a:rPr lang="en-US" altLang="en-US" dirty="0"/>
              <a:t> by a</a:t>
            </a:r>
            <a:r>
              <a:rPr lang="en-US" altLang="en-US" dirty="0">
                <a:solidFill>
                  <a:schemeClr val="accent2"/>
                </a:solidFill>
              </a:rPr>
              <a:t> vertex </a:t>
            </a:r>
            <a:r>
              <a:rPr lang="en-US" altLang="en-US" dirty="0"/>
              <a:t>of the tree, which we denote by a </a:t>
            </a:r>
            <a:r>
              <a:rPr lang="en-US" altLang="en-US" dirty="0">
                <a:solidFill>
                  <a:srgbClr val="003399"/>
                </a:solidFill>
              </a:rPr>
              <a:t>circle</a:t>
            </a:r>
          </a:p>
          <a:p>
            <a:endParaRPr lang="en-US" altLang="en-US" dirty="0"/>
          </a:p>
          <a:p>
            <a:pPr lvl="1"/>
            <a:r>
              <a:rPr lang="en-US" altLang="en-US" dirty="0"/>
              <a:t>Put the </a:t>
            </a:r>
            <a:r>
              <a:rPr lang="en-US" altLang="en-US" dirty="0">
                <a:solidFill>
                  <a:srgbClr val="CC3300"/>
                </a:solidFill>
              </a:rPr>
              <a:t>key</a:t>
            </a:r>
            <a:r>
              <a:rPr lang="en-US" altLang="en-US" dirty="0"/>
              <a:t> against which we are comparing the </a:t>
            </a:r>
            <a:r>
              <a:rPr lang="en-US" altLang="en-US" dirty="0">
                <a:solidFill>
                  <a:srgbClr val="CC3300"/>
                </a:solidFill>
              </a:rPr>
              <a:t>target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accent2"/>
                </a:solidFill>
              </a:rPr>
              <a:t>inside</a:t>
            </a:r>
            <a:r>
              <a:rPr lang="en-US" altLang="en-US" dirty="0"/>
              <a:t> the vertex</a:t>
            </a:r>
          </a:p>
          <a:p>
            <a:endParaRPr lang="en-US" altLang="en-US" dirty="0"/>
          </a:p>
          <a:p>
            <a:pPr lvl="1"/>
            <a:r>
              <a:rPr lang="en-US" altLang="en-US" dirty="0"/>
              <a:t>Branches (lines) drawn down a vertex represent possible </a:t>
            </a:r>
            <a:r>
              <a:rPr lang="en-US" altLang="en-US" dirty="0">
                <a:solidFill>
                  <a:schemeClr val="accent2"/>
                </a:solidFill>
              </a:rPr>
              <a:t>outcomes of the comparison</a:t>
            </a:r>
            <a:r>
              <a:rPr lang="en-US" altLang="en-US" dirty="0"/>
              <a:t> and are labeled accordingly</a:t>
            </a:r>
          </a:p>
        </p:txBody>
      </p:sp>
    </p:spTree>
    <p:extLst>
      <p:ext uri="{BB962C8B-B14F-4D97-AF65-F5344CB8AC3E}">
        <p14:creationId xmlns:p14="http://schemas.microsoft.com/office/powerpoint/2010/main" val="39221414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46051"/>
            <a:ext cx="8191500" cy="612775"/>
          </a:xfrm>
        </p:spPr>
        <p:txBody>
          <a:bodyPr/>
          <a:lstStyle/>
          <a:p>
            <a:r>
              <a:rPr lang="en-US" altLang="en-US" sz="3600" dirty="0"/>
              <a:t>Comparison (Decision) Trees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7970" y="900113"/>
            <a:ext cx="11222966" cy="5389562"/>
          </a:xfrm>
        </p:spPr>
        <p:txBody>
          <a:bodyPr/>
          <a:lstStyle/>
          <a:p>
            <a:r>
              <a:rPr lang="en-US" altLang="en-US" dirty="0" smtClean="0"/>
              <a:t>When the algorithm terminates, we put either</a:t>
            </a:r>
          </a:p>
          <a:p>
            <a:pPr lvl="1"/>
            <a:r>
              <a:rPr lang="en-US" altLang="en-US" dirty="0" smtClean="0"/>
              <a:t> F (for failure) OR</a:t>
            </a:r>
          </a:p>
          <a:p>
            <a:pPr lvl="1"/>
            <a:r>
              <a:rPr lang="en-US" altLang="en-US" dirty="0" smtClean="0"/>
              <a:t>The location where the target is found at the end of the appropriate branch, which we call a </a:t>
            </a:r>
            <a:r>
              <a:rPr lang="en-US" altLang="en-US" dirty="0" smtClean="0">
                <a:solidFill>
                  <a:schemeClr val="accent2"/>
                </a:solidFill>
              </a:rPr>
              <a:t>leaf</a:t>
            </a:r>
            <a:r>
              <a:rPr lang="en-US" altLang="en-US" dirty="0" smtClean="0"/>
              <a:t> and denote by a</a:t>
            </a:r>
            <a:r>
              <a:rPr lang="en-US" altLang="en-US" dirty="0" smtClean="0">
                <a:solidFill>
                  <a:srgbClr val="003399"/>
                </a:solidFill>
              </a:rPr>
              <a:t> </a:t>
            </a:r>
            <a:r>
              <a:rPr lang="en-US" altLang="en-US" dirty="0">
                <a:solidFill>
                  <a:schemeClr val="accent2"/>
                </a:solidFill>
              </a:rPr>
              <a:t>square</a:t>
            </a:r>
          </a:p>
        </p:txBody>
      </p:sp>
    </p:spTree>
    <p:extLst>
      <p:ext uri="{BB962C8B-B14F-4D97-AF65-F5344CB8AC3E}">
        <p14:creationId xmlns:p14="http://schemas.microsoft.com/office/powerpoint/2010/main" val="31305022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2033588" y="265114"/>
            <a:ext cx="8191500" cy="612775"/>
          </a:xfrm>
        </p:spPr>
        <p:txBody>
          <a:bodyPr/>
          <a:lstStyle/>
          <a:p>
            <a:r>
              <a:rPr lang="en-US" altLang="en-US" sz="3600"/>
              <a:t>Sequential Search – Flashback</a:t>
            </a:r>
          </a:p>
        </p:txBody>
      </p:sp>
      <p:sp>
        <p:nvSpPr>
          <p:cNvPr id="225284" name="Rectangle 4"/>
          <p:cNvSpPr>
            <a:spLocks noChangeArrowheads="1"/>
          </p:cNvSpPr>
          <p:nvPr/>
        </p:nvSpPr>
        <p:spPr bwMode="auto">
          <a:xfrm>
            <a:off x="1862138" y="1822451"/>
            <a:ext cx="8342312" cy="249938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>
                <a:solidFill>
                  <a:schemeClr val="accent2"/>
                </a:solidFill>
              </a:rPr>
              <a:t>// Return the index of the array containing the key or –1 if key not found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/>
              <a:t>l</a:t>
            </a:r>
            <a:r>
              <a:rPr lang="en-US" b="1" dirty="0" err="1" smtClean="0"/>
              <a:t>inearSearch</a:t>
            </a:r>
            <a:r>
              <a:rPr lang="en-US" b="1" dirty="0" smtClean="0"/>
              <a:t>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/>
              <a:t>A[],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 smtClean="0"/>
              <a:t>numKeys</a:t>
            </a:r>
            <a:r>
              <a:rPr lang="en-US" b="1" dirty="0" smtClean="0"/>
              <a:t>, </a:t>
            </a:r>
            <a:r>
              <a:rPr lang="en-US" b="1" dirty="0" err="1"/>
              <a:t>int</a:t>
            </a:r>
            <a:r>
              <a:rPr lang="en-US" b="1" dirty="0"/>
              <a:t> key){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/>
              <a:t>	for (</a:t>
            </a:r>
            <a:r>
              <a:rPr lang="en-US" dirty="0" err="1"/>
              <a:t>int</a:t>
            </a:r>
            <a:r>
              <a:rPr lang="en-US" dirty="0"/>
              <a:t> k=0; k &lt; </a:t>
            </a:r>
            <a:r>
              <a:rPr lang="en-US" dirty="0" err="1" smtClean="0"/>
              <a:t>numKeys</a:t>
            </a:r>
            <a:r>
              <a:rPr lang="en-US" dirty="0"/>
              <a:t>; k++){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/>
              <a:t>	    if (A[k] == key) return k;   // Key found. Return the index of the array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/>
              <a:t>	} //end-for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/>
              <a:t>	</a:t>
            </a:r>
            <a:endParaRPr lang="en-US" dirty="0" smtClean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 smtClean="0"/>
              <a:t>    return </a:t>
            </a:r>
            <a:r>
              <a:rPr lang="en-US" dirty="0"/>
              <a:t>–1;   // Key not found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0726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781175" y="146051"/>
            <a:ext cx="8732838" cy="612775"/>
          </a:xfrm>
        </p:spPr>
        <p:txBody>
          <a:bodyPr/>
          <a:lstStyle/>
          <a:p>
            <a:r>
              <a:rPr lang="en-US" altLang="en-US" sz="3600" dirty="0"/>
              <a:t>Comparison Tree for Sequential Search</a:t>
            </a:r>
          </a:p>
        </p:txBody>
      </p:sp>
      <p:grpSp>
        <p:nvGrpSpPr>
          <p:cNvPr id="8196" name="Group 20"/>
          <p:cNvGrpSpPr>
            <a:grpSpLocks/>
          </p:cNvGrpSpPr>
          <p:nvPr/>
        </p:nvGrpSpPr>
        <p:grpSpPr bwMode="auto">
          <a:xfrm>
            <a:off x="2828925" y="1060451"/>
            <a:ext cx="615950" cy="396875"/>
            <a:chOff x="754" y="668"/>
            <a:chExt cx="388" cy="250"/>
          </a:xfrm>
        </p:grpSpPr>
        <p:sp>
          <p:nvSpPr>
            <p:cNvPr id="8259" name="Oval 6"/>
            <p:cNvSpPr>
              <a:spLocks noChangeArrowheads="1"/>
            </p:cNvSpPr>
            <p:nvPr/>
          </p:nvSpPr>
          <p:spPr bwMode="auto">
            <a:xfrm>
              <a:off x="767" y="668"/>
              <a:ext cx="356" cy="25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60" name="Text Box 5"/>
            <p:cNvSpPr txBox="1">
              <a:spLocks noChangeArrowheads="1"/>
            </p:cNvSpPr>
            <p:nvPr/>
          </p:nvSpPr>
          <p:spPr bwMode="auto">
            <a:xfrm>
              <a:off x="754" y="674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A[0]</a:t>
              </a:r>
            </a:p>
          </p:txBody>
        </p:sp>
      </p:grpSp>
      <p:grpSp>
        <p:nvGrpSpPr>
          <p:cNvPr id="8197" name="Group 19"/>
          <p:cNvGrpSpPr>
            <a:grpSpLocks/>
          </p:cNvGrpSpPr>
          <p:nvPr/>
        </p:nvGrpSpPr>
        <p:grpSpPr bwMode="auto">
          <a:xfrm>
            <a:off x="2370138" y="1585913"/>
            <a:ext cx="615950" cy="366712"/>
            <a:chOff x="465" y="999"/>
            <a:chExt cx="388" cy="231"/>
          </a:xfrm>
        </p:grpSpPr>
        <p:sp>
          <p:nvSpPr>
            <p:cNvPr id="8257" name="Rectangle 14"/>
            <p:cNvSpPr>
              <a:spLocks noChangeArrowheads="1"/>
            </p:cNvSpPr>
            <p:nvPr/>
          </p:nvSpPr>
          <p:spPr bwMode="auto">
            <a:xfrm>
              <a:off x="492" y="1039"/>
              <a:ext cx="350" cy="18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58" name="Text Box 15"/>
            <p:cNvSpPr txBox="1">
              <a:spLocks noChangeArrowheads="1"/>
            </p:cNvSpPr>
            <p:nvPr/>
          </p:nvSpPr>
          <p:spPr bwMode="auto">
            <a:xfrm>
              <a:off x="465" y="999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A[0]</a:t>
              </a:r>
            </a:p>
          </p:txBody>
        </p:sp>
      </p:grpSp>
      <p:sp>
        <p:nvSpPr>
          <p:cNvPr id="8198" name="Line 17"/>
          <p:cNvSpPr>
            <a:spLocks noChangeShapeType="1"/>
          </p:cNvSpPr>
          <p:nvPr/>
        </p:nvSpPr>
        <p:spPr bwMode="auto">
          <a:xfrm flipH="1">
            <a:off x="2678113" y="1408113"/>
            <a:ext cx="265112" cy="2397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9" name="Line 18"/>
          <p:cNvSpPr>
            <a:spLocks noChangeShapeType="1"/>
          </p:cNvSpPr>
          <p:nvPr/>
        </p:nvSpPr>
        <p:spPr bwMode="auto">
          <a:xfrm>
            <a:off x="3328988" y="1397000"/>
            <a:ext cx="228600" cy="203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200" name="Group 21"/>
          <p:cNvGrpSpPr>
            <a:grpSpLocks/>
          </p:cNvGrpSpPr>
          <p:nvPr/>
        </p:nvGrpSpPr>
        <p:grpSpPr bwMode="auto">
          <a:xfrm>
            <a:off x="3309938" y="1601789"/>
            <a:ext cx="615950" cy="396875"/>
            <a:chOff x="754" y="668"/>
            <a:chExt cx="388" cy="250"/>
          </a:xfrm>
        </p:grpSpPr>
        <p:sp>
          <p:nvSpPr>
            <p:cNvPr id="8255" name="Oval 22"/>
            <p:cNvSpPr>
              <a:spLocks noChangeArrowheads="1"/>
            </p:cNvSpPr>
            <p:nvPr/>
          </p:nvSpPr>
          <p:spPr bwMode="auto">
            <a:xfrm>
              <a:off x="767" y="668"/>
              <a:ext cx="356" cy="25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56" name="Text Box 23"/>
            <p:cNvSpPr txBox="1">
              <a:spLocks noChangeArrowheads="1"/>
            </p:cNvSpPr>
            <p:nvPr/>
          </p:nvSpPr>
          <p:spPr bwMode="auto">
            <a:xfrm>
              <a:off x="754" y="674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A[1]</a:t>
              </a:r>
            </a:p>
          </p:txBody>
        </p:sp>
      </p:grpSp>
      <p:grpSp>
        <p:nvGrpSpPr>
          <p:cNvPr id="8201" name="Group 31"/>
          <p:cNvGrpSpPr>
            <a:grpSpLocks/>
          </p:cNvGrpSpPr>
          <p:nvPr/>
        </p:nvGrpSpPr>
        <p:grpSpPr bwMode="auto">
          <a:xfrm>
            <a:off x="2898775" y="2116138"/>
            <a:ext cx="615950" cy="366712"/>
            <a:chOff x="465" y="999"/>
            <a:chExt cx="388" cy="231"/>
          </a:xfrm>
        </p:grpSpPr>
        <p:sp>
          <p:nvSpPr>
            <p:cNvPr id="8253" name="Rectangle 32"/>
            <p:cNvSpPr>
              <a:spLocks noChangeArrowheads="1"/>
            </p:cNvSpPr>
            <p:nvPr/>
          </p:nvSpPr>
          <p:spPr bwMode="auto">
            <a:xfrm>
              <a:off x="492" y="1039"/>
              <a:ext cx="350" cy="18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54" name="Text Box 33"/>
            <p:cNvSpPr txBox="1">
              <a:spLocks noChangeArrowheads="1"/>
            </p:cNvSpPr>
            <p:nvPr/>
          </p:nvSpPr>
          <p:spPr bwMode="auto">
            <a:xfrm>
              <a:off x="465" y="999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A[1]</a:t>
              </a:r>
            </a:p>
          </p:txBody>
        </p:sp>
      </p:grpSp>
      <p:sp>
        <p:nvSpPr>
          <p:cNvPr id="8202" name="Line 34"/>
          <p:cNvSpPr>
            <a:spLocks noChangeShapeType="1"/>
          </p:cNvSpPr>
          <p:nvPr/>
        </p:nvSpPr>
        <p:spPr bwMode="auto">
          <a:xfrm flipH="1">
            <a:off x="3206751" y="1938338"/>
            <a:ext cx="265113" cy="2397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3" name="Line 35"/>
          <p:cNvSpPr>
            <a:spLocks noChangeShapeType="1"/>
          </p:cNvSpPr>
          <p:nvPr/>
        </p:nvSpPr>
        <p:spPr bwMode="auto">
          <a:xfrm>
            <a:off x="3857625" y="1927225"/>
            <a:ext cx="228600" cy="203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204" name="Group 36"/>
          <p:cNvGrpSpPr>
            <a:grpSpLocks/>
          </p:cNvGrpSpPr>
          <p:nvPr/>
        </p:nvGrpSpPr>
        <p:grpSpPr bwMode="auto">
          <a:xfrm>
            <a:off x="3838575" y="2132014"/>
            <a:ext cx="615950" cy="396875"/>
            <a:chOff x="754" y="668"/>
            <a:chExt cx="388" cy="250"/>
          </a:xfrm>
        </p:grpSpPr>
        <p:sp>
          <p:nvSpPr>
            <p:cNvPr id="8251" name="Oval 37"/>
            <p:cNvSpPr>
              <a:spLocks noChangeArrowheads="1"/>
            </p:cNvSpPr>
            <p:nvPr/>
          </p:nvSpPr>
          <p:spPr bwMode="auto">
            <a:xfrm>
              <a:off x="767" y="668"/>
              <a:ext cx="356" cy="25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52" name="Text Box 38"/>
            <p:cNvSpPr txBox="1">
              <a:spLocks noChangeArrowheads="1"/>
            </p:cNvSpPr>
            <p:nvPr/>
          </p:nvSpPr>
          <p:spPr bwMode="auto">
            <a:xfrm>
              <a:off x="754" y="674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A[2]</a:t>
              </a:r>
            </a:p>
          </p:txBody>
        </p:sp>
      </p:grpSp>
      <p:grpSp>
        <p:nvGrpSpPr>
          <p:cNvPr id="8205" name="Group 39"/>
          <p:cNvGrpSpPr>
            <a:grpSpLocks/>
          </p:cNvGrpSpPr>
          <p:nvPr/>
        </p:nvGrpSpPr>
        <p:grpSpPr bwMode="auto">
          <a:xfrm>
            <a:off x="3440113" y="2644776"/>
            <a:ext cx="615950" cy="366713"/>
            <a:chOff x="465" y="999"/>
            <a:chExt cx="388" cy="231"/>
          </a:xfrm>
        </p:grpSpPr>
        <p:sp>
          <p:nvSpPr>
            <p:cNvPr id="8249" name="Rectangle 40"/>
            <p:cNvSpPr>
              <a:spLocks noChangeArrowheads="1"/>
            </p:cNvSpPr>
            <p:nvPr/>
          </p:nvSpPr>
          <p:spPr bwMode="auto">
            <a:xfrm>
              <a:off x="492" y="1039"/>
              <a:ext cx="350" cy="18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50" name="Text Box 41"/>
            <p:cNvSpPr txBox="1">
              <a:spLocks noChangeArrowheads="1"/>
            </p:cNvSpPr>
            <p:nvPr/>
          </p:nvSpPr>
          <p:spPr bwMode="auto">
            <a:xfrm>
              <a:off x="465" y="999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A[2]</a:t>
              </a:r>
            </a:p>
          </p:txBody>
        </p:sp>
      </p:grpSp>
      <p:sp>
        <p:nvSpPr>
          <p:cNvPr id="8206" name="Line 42"/>
          <p:cNvSpPr>
            <a:spLocks noChangeShapeType="1"/>
          </p:cNvSpPr>
          <p:nvPr/>
        </p:nvSpPr>
        <p:spPr bwMode="auto">
          <a:xfrm flipH="1">
            <a:off x="3748088" y="2466976"/>
            <a:ext cx="265112" cy="2397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7" name="Line 43"/>
          <p:cNvSpPr>
            <a:spLocks noChangeShapeType="1"/>
          </p:cNvSpPr>
          <p:nvPr/>
        </p:nvSpPr>
        <p:spPr bwMode="auto">
          <a:xfrm>
            <a:off x="4398963" y="2455863"/>
            <a:ext cx="228600" cy="203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208" name="Group 44"/>
          <p:cNvGrpSpPr>
            <a:grpSpLocks/>
          </p:cNvGrpSpPr>
          <p:nvPr/>
        </p:nvGrpSpPr>
        <p:grpSpPr bwMode="auto">
          <a:xfrm>
            <a:off x="4379913" y="2660651"/>
            <a:ext cx="615950" cy="396875"/>
            <a:chOff x="754" y="668"/>
            <a:chExt cx="388" cy="250"/>
          </a:xfrm>
        </p:grpSpPr>
        <p:sp>
          <p:nvSpPr>
            <p:cNvPr id="8247" name="Oval 45"/>
            <p:cNvSpPr>
              <a:spLocks noChangeArrowheads="1"/>
            </p:cNvSpPr>
            <p:nvPr/>
          </p:nvSpPr>
          <p:spPr bwMode="auto">
            <a:xfrm>
              <a:off x="767" y="668"/>
              <a:ext cx="356" cy="25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48" name="Text Box 46"/>
            <p:cNvSpPr txBox="1">
              <a:spLocks noChangeArrowheads="1"/>
            </p:cNvSpPr>
            <p:nvPr/>
          </p:nvSpPr>
          <p:spPr bwMode="auto">
            <a:xfrm>
              <a:off x="754" y="674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A[3]</a:t>
              </a:r>
            </a:p>
          </p:txBody>
        </p:sp>
      </p:grpSp>
      <p:grpSp>
        <p:nvGrpSpPr>
          <p:cNvPr id="8209" name="Group 47"/>
          <p:cNvGrpSpPr>
            <a:grpSpLocks/>
          </p:cNvGrpSpPr>
          <p:nvPr/>
        </p:nvGrpSpPr>
        <p:grpSpPr bwMode="auto">
          <a:xfrm>
            <a:off x="3944938" y="3186113"/>
            <a:ext cx="615950" cy="366712"/>
            <a:chOff x="465" y="999"/>
            <a:chExt cx="388" cy="231"/>
          </a:xfrm>
        </p:grpSpPr>
        <p:sp>
          <p:nvSpPr>
            <p:cNvPr id="8245" name="Rectangle 48"/>
            <p:cNvSpPr>
              <a:spLocks noChangeArrowheads="1"/>
            </p:cNvSpPr>
            <p:nvPr/>
          </p:nvSpPr>
          <p:spPr bwMode="auto">
            <a:xfrm>
              <a:off x="492" y="1039"/>
              <a:ext cx="350" cy="18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46" name="Text Box 49"/>
            <p:cNvSpPr txBox="1">
              <a:spLocks noChangeArrowheads="1"/>
            </p:cNvSpPr>
            <p:nvPr/>
          </p:nvSpPr>
          <p:spPr bwMode="auto">
            <a:xfrm>
              <a:off x="465" y="999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A[3]</a:t>
              </a:r>
            </a:p>
          </p:txBody>
        </p:sp>
      </p:grpSp>
      <p:sp>
        <p:nvSpPr>
          <p:cNvPr id="8210" name="Line 50"/>
          <p:cNvSpPr>
            <a:spLocks noChangeShapeType="1"/>
          </p:cNvSpPr>
          <p:nvPr/>
        </p:nvSpPr>
        <p:spPr bwMode="auto">
          <a:xfrm flipH="1">
            <a:off x="4252913" y="3008313"/>
            <a:ext cx="265112" cy="2397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1" name="Line 51"/>
          <p:cNvSpPr>
            <a:spLocks noChangeShapeType="1"/>
          </p:cNvSpPr>
          <p:nvPr/>
        </p:nvSpPr>
        <p:spPr bwMode="auto">
          <a:xfrm>
            <a:off x="4903788" y="2997200"/>
            <a:ext cx="228600" cy="203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212" name="Group 52"/>
          <p:cNvGrpSpPr>
            <a:grpSpLocks/>
          </p:cNvGrpSpPr>
          <p:nvPr/>
        </p:nvGrpSpPr>
        <p:grpSpPr bwMode="auto">
          <a:xfrm>
            <a:off x="4884738" y="3201989"/>
            <a:ext cx="615950" cy="396875"/>
            <a:chOff x="754" y="668"/>
            <a:chExt cx="388" cy="250"/>
          </a:xfrm>
        </p:grpSpPr>
        <p:sp>
          <p:nvSpPr>
            <p:cNvPr id="8243" name="Oval 53"/>
            <p:cNvSpPr>
              <a:spLocks noChangeArrowheads="1"/>
            </p:cNvSpPr>
            <p:nvPr/>
          </p:nvSpPr>
          <p:spPr bwMode="auto">
            <a:xfrm>
              <a:off x="767" y="668"/>
              <a:ext cx="356" cy="25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44" name="Text Box 54"/>
            <p:cNvSpPr txBox="1">
              <a:spLocks noChangeArrowheads="1"/>
            </p:cNvSpPr>
            <p:nvPr/>
          </p:nvSpPr>
          <p:spPr bwMode="auto">
            <a:xfrm>
              <a:off x="754" y="674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A[4]</a:t>
              </a:r>
            </a:p>
          </p:txBody>
        </p:sp>
      </p:grpSp>
      <p:grpSp>
        <p:nvGrpSpPr>
          <p:cNvPr id="8213" name="Group 55"/>
          <p:cNvGrpSpPr>
            <a:grpSpLocks/>
          </p:cNvGrpSpPr>
          <p:nvPr/>
        </p:nvGrpSpPr>
        <p:grpSpPr bwMode="auto">
          <a:xfrm>
            <a:off x="4486275" y="3705226"/>
            <a:ext cx="615950" cy="366713"/>
            <a:chOff x="465" y="999"/>
            <a:chExt cx="388" cy="231"/>
          </a:xfrm>
        </p:grpSpPr>
        <p:sp>
          <p:nvSpPr>
            <p:cNvPr id="8241" name="Rectangle 56"/>
            <p:cNvSpPr>
              <a:spLocks noChangeArrowheads="1"/>
            </p:cNvSpPr>
            <p:nvPr/>
          </p:nvSpPr>
          <p:spPr bwMode="auto">
            <a:xfrm>
              <a:off x="492" y="1039"/>
              <a:ext cx="350" cy="18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42" name="Text Box 57"/>
            <p:cNvSpPr txBox="1">
              <a:spLocks noChangeArrowheads="1"/>
            </p:cNvSpPr>
            <p:nvPr/>
          </p:nvSpPr>
          <p:spPr bwMode="auto">
            <a:xfrm>
              <a:off x="465" y="999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A[4]</a:t>
              </a:r>
            </a:p>
          </p:txBody>
        </p:sp>
      </p:grpSp>
      <p:sp>
        <p:nvSpPr>
          <p:cNvPr id="8214" name="Line 58"/>
          <p:cNvSpPr>
            <a:spLocks noChangeShapeType="1"/>
          </p:cNvSpPr>
          <p:nvPr/>
        </p:nvSpPr>
        <p:spPr bwMode="auto">
          <a:xfrm flipH="1">
            <a:off x="4794251" y="3527426"/>
            <a:ext cx="265113" cy="2397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5" name="Line 59"/>
          <p:cNvSpPr>
            <a:spLocks noChangeShapeType="1"/>
          </p:cNvSpPr>
          <p:nvPr/>
        </p:nvSpPr>
        <p:spPr bwMode="auto">
          <a:xfrm>
            <a:off x="5408614" y="3552825"/>
            <a:ext cx="1647825" cy="145415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216" name="Group 60"/>
          <p:cNvGrpSpPr>
            <a:grpSpLocks/>
          </p:cNvGrpSpPr>
          <p:nvPr/>
        </p:nvGrpSpPr>
        <p:grpSpPr bwMode="auto">
          <a:xfrm>
            <a:off x="6845300" y="5008564"/>
            <a:ext cx="666750" cy="396875"/>
            <a:chOff x="754" y="668"/>
            <a:chExt cx="420" cy="250"/>
          </a:xfrm>
        </p:grpSpPr>
        <p:sp>
          <p:nvSpPr>
            <p:cNvPr id="8239" name="Oval 61"/>
            <p:cNvSpPr>
              <a:spLocks noChangeArrowheads="1"/>
            </p:cNvSpPr>
            <p:nvPr/>
          </p:nvSpPr>
          <p:spPr bwMode="auto">
            <a:xfrm>
              <a:off x="767" y="668"/>
              <a:ext cx="356" cy="25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40" name="Text Box 62"/>
            <p:cNvSpPr txBox="1">
              <a:spLocks noChangeArrowheads="1"/>
            </p:cNvSpPr>
            <p:nvPr/>
          </p:nvSpPr>
          <p:spPr bwMode="auto">
            <a:xfrm>
              <a:off x="754" y="674"/>
              <a:ext cx="4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A[N]</a:t>
              </a:r>
            </a:p>
          </p:txBody>
        </p:sp>
      </p:grpSp>
      <p:grpSp>
        <p:nvGrpSpPr>
          <p:cNvPr id="8217" name="Group 63"/>
          <p:cNvGrpSpPr>
            <a:grpSpLocks/>
          </p:cNvGrpSpPr>
          <p:nvPr/>
        </p:nvGrpSpPr>
        <p:grpSpPr bwMode="auto">
          <a:xfrm>
            <a:off x="6370638" y="5548313"/>
            <a:ext cx="666750" cy="366712"/>
            <a:chOff x="465" y="999"/>
            <a:chExt cx="420" cy="231"/>
          </a:xfrm>
        </p:grpSpPr>
        <p:sp>
          <p:nvSpPr>
            <p:cNvPr id="8237" name="Rectangle 64"/>
            <p:cNvSpPr>
              <a:spLocks noChangeArrowheads="1"/>
            </p:cNvSpPr>
            <p:nvPr/>
          </p:nvSpPr>
          <p:spPr bwMode="auto">
            <a:xfrm>
              <a:off x="492" y="1039"/>
              <a:ext cx="350" cy="18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38" name="Text Box 65"/>
            <p:cNvSpPr txBox="1">
              <a:spLocks noChangeArrowheads="1"/>
            </p:cNvSpPr>
            <p:nvPr/>
          </p:nvSpPr>
          <p:spPr bwMode="auto">
            <a:xfrm>
              <a:off x="465" y="999"/>
              <a:ext cx="4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A[N]</a:t>
              </a:r>
            </a:p>
          </p:txBody>
        </p:sp>
      </p:grpSp>
      <p:sp>
        <p:nvSpPr>
          <p:cNvPr id="8218" name="Line 66"/>
          <p:cNvSpPr>
            <a:spLocks noChangeShapeType="1"/>
          </p:cNvSpPr>
          <p:nvPr/>
        </p:nvSpPr>
        <p:spPr bwMode="auto">
          <a:xfrm flipH="1">
            <a:off x="6678613" y="5370513"/>
            <a:ext cx="265112" cy="2397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9" name="Line 67"/>
          <p:cNvSpPr>
            <a:spLocks noChangeShapeType="1"/>
          </p:cNvSpPr>
          <p:nvPr/>
        </p:nvSpPr>
        <p:spPr bwMode="auto">
          <a:xfrm>
            <a:off x="7329488" y="5359400"/>
            <a:ext cx="228600" cy="203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220" name="Group 90"/>
          <p:cNvGrpSpPr>
            <a:grpSpLocks/>
          </p:cNvGrpSpPr>
          <p:nvPr/>
        </p:nvGrpSpPr>
        <p:grpSpPr bwMode="auto">
          <a:xfrm>
            <a:off x="7383464" y="5522913"/>
            <a:ext cx="433387" cy="366712"/>
            <a:chOff x="3691" y="3511"/>
            <a:chExt cx="273" cy="231"/>
          </a:xfrm>
        </p:grpSpPr>
        <p:sp>
          <p:nvSpPr>
            <p:cNvPr id="8235" name="Rectangle 89"/>
            <p:cNvSpPr>
              <a:spLocks noChangeArrowheads="1"/>
            </p:cNvSpPr>
            <p:nvPr/>
          </p:nvSpPr>
          <p:spPr bwMode="auto">
            <a:xfrm>
              <a:off x="3691" y="3531"/>
              <a:ext cx="273" cy="17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36" name="Text Box 70"/>
            <p:cNvSpPr txBox="1">
              <a:spLocks noChangeArrowheads="1"/>
            </p:cNvSpPr>
            <p:nvPr/>
          </p:nvSpPr>
          <p:spPr bwMode="auto">
            <a:xfrm>
              <a:off x="3736" y="351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F</a:t>
              </a:r>
            </a:p>
          </p:txBody>
        </p:sp>
      </p:grpSp>
      <p:sp>
        <p:nvSpPr>
          <p:cNvPr id="8221" name="Text Box 71"/>
          <p:cNvSpPr txBox="1">
            <a:spLocks noChangeArrowheads="1"/>
          </p:cNvSpPr>
          <p:nvPr/>
        </p:nvSpPr>
        <p:spPr bwMode="auto">
          <a:xfrm>
            <a:off x="2562225" y="1252538"/>
            <a:ext cx="3000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=</a:t>
            </a:r>
          </a:p>
        </p:txBody>
      </p:sp>
      <p:graphicFrame>
        <p:nvGraphicFramePr>
          <p:cNvPr id="8222" name="Object 74"/>
          <p:cNvGraphicFramePr>
            <a:graphicFrameLocks noChangeAspect="1"/>
          </p:cNvGraphicFramePr>
          <p:nvPr/>
        </p:nvGraphicFramePr>
        <p:xfrm>
          <a:off x="3451225" y="1290638"/>
          <a:ext cx="260350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3" imgW="139700" imgH="139700" progId="Equation.3">
                  <p:embed/>
                </p:oleObj>
              </mc:Choice>
              <mc:Fallback>
                <p:oleObj name="Equation" r:id="rId3" imgW="1397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1225" y="1290638"/>
                        <a:ext cx="260350" cy="26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3" name="Text Box 75"/>
          <p:cNvSpPr txBox="1">
            <a:spLocks noChangeArrowheads="1"/>
          </p:cNvSpPr>
          <p:nvPr/>
        </p:nvSpPr>
        <p:spPr bwMode="auto">
          <a:xfrm>
            <a:off x="3116264" y="1782763"/>
            <a:ext cx="3000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=</a:t>
            </a:r>
          </a:p>
        </p:txBody>
      </p:sp>
      <p:sp>
        <p:nvSpPr>
          <p:cNvPr id="8224" name="Text Box 76"/>
          <p:cNvSpPr txBox="1">
            <a:spLocks noChangeArrowheads="1"/>
          </p:cNvSpPr>
          <p:nvPr/>
        </p:nvSpPr>
        <p:spPr bwMode="auto">
          <a:xfrm>
            <a:off x="3668714" y="2359026"/>
            <a:ext cx="3000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=</a:t>
            </a:r>
          </a:p>
        </p:txBody>
      </p:sp>
      <p:sp>
        <p:nvSpPr>
          <p:cNvPr id="8225" name="Text Box 77"/>
          <p:cNvSpPr txBox="1">
            <a:spLocks noChangeArrowheads="1"/>
          </p:cNvSpPr>
          <p:nvPr/>
        </p:nvSpPr>
        <p:spPr bwMode="auto">
          <a:xfrm>
            <a:off x="4175125" y="2874963"/>
            <a:ext cx="3000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=</a:t>
            </a:r>
          </a:p>
        </p:txBody>
      </p:sp>
      <p:sp>
        <p:nvSpPr>
          <p:cNvPr id="8226" name="Text Box 78"/>
          <p:cNvSpPr txBox="1">
            <a:spLocks noChangeArrowheads="1"/>
          </p:cNvSpPr>
          <p:nvPr/>
        </p:nvSpPr>
        <p:spPr bwMode="auto">
          <a:xfrm>
            <a:off x="4679950" y="3416301"/>
            <a:ext cx="3000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=</a:t>
            </a:r>
          </a:p>
        </p:txBody>
      </p:sp>
      <p:graphicFrame>
        <p:nvGraphicFramePr>
          <p:cNvPr id="8227" name="Object 79"/>
          <p:cNvGraphicFramePr>
            <a:graphicFrameLocks noChangeAspect="1"/>
          </p:cNvGraphicFramePr>
          <p:nvPr/>
        </p:nvGraphicFramePr>
        <p:xfrm>
          <a:off x="3968750" y="1808163"/>
          <a:ext cx="260350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5" imgW="139700" imgH="139700" progId="Equation.3">
                  <p:embed/>
                </p:oleObj>
              </mc:Choice>
              <mc:Fallback>
                <p:oleObj name="Equation" r:id="rId5" imgW="1397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1808163"/>
                        <a:ext cx="260350" cy="26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8" name="Object 80"/>
          <p:cNvGraphicFramePr>
            <a:graphicFrameLocks noChangeAspect="1"/>
          </p:cNvGraphicFramePr>
          <p:nvPr/>
        </p:nvGraphicFramePr>
        <p:xfrm>
          <a:off x="4475163" y="2338388"/>
          <a:ext cx="260350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6" imgW="139700" imgH="139700" progId="Equation.3">
                  <p:embed/>
                </p:oleObj>
              </mc:Choice>
              <mc:Fallback>
                <p:oleObj name="Equation" r:id="rId6" imgW="1397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5163" y="2338388"/>
                        <a:ext cx="260350" cy="26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9" name="Object 81"/>
          <p:cNvGraphicFramePr>
            <a:graphicFrameLocks noChangeAspect="1"/>
          </p:cNvGraphicFramePr>
          <p:nvPr/>
        </p:nvGraphicFramePr>
        <p:xfrm>
          <a:off x="5005388" y="2879725"/>
          <a:ext cx="260350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7" imgW="139700" imgH="139700" progId="Equation.3">
                  <p:embed/>
                </p:oleObj>
              </mc:Choice>
              <mc:Fallback>
                <p:oleObj name="Equation" r:id="rId7" imgW="1397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5388" y="2879725"/>
                        <a:ext cx="260350" cy="26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0" name="Object 82"/>
          <p:cNvGraphicFramePr>
            <a:graphicFrameLocks noChangeAspect="1"/>
          </p:cNvGraphicFramePr>
          <p:nvPr/>
        </p:nvGraphicFramePr>
        <p:xfrm>
          <a:off x="7424738" y="5237163"/>
          <a:ext cx="260350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8" imgW="139700" imgH="139700" progId="Equation.3">
                  <p:embed/>
                </p:oleObj>
              </mc:Choice>
              <mc:Fallback>
                <p:oleObj name="Equation" r:id="rId8" imgW="1397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4738" y="5237163"/>
                        <a:ext cx="260350" cy="26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31" name="Text Box 83"/>
          <p:cNvSpPr txBox="1">
            <a:spLocks noChangeArrowheads="1"/>
          </p:cNvSpPr>
          <p:nvPr/>
        </p:nvSpPr>
        <p:spPr bwMode="auto">
          <a:xfrm>
            <a:off x="6604000" y="5219701"/>
            <a:ext cx="3000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=</a:t>
            </a:r>
          </a:p>
        </p:txBody>
      </p:sp>
      <p:sp>
        <p:nvSpPr>
          <p:cNvPr id="8232" name="Line 84"/>
          <p:cNvSpPr>
            <a:spLocks noChangeShapeType="1"/>
          </p:cNvSpPr>
          <p:nvPr/>
        </p:nvSpPr>
        <p:spPr bwMode="auto">
          <a:xfrm flipH="1">
            <a:off x="2247900" y="1131889"/>
            <a:ext cx="1588" cy="4943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3" name="Rectangle 87"/>
          <p:cNvSpPr>
            <a:spLocks noGrp="1" noChangeArrowheads="1"/>
          </p:cNvSpPr>
          <p:nvPr>
            <p:ph type="body" idx="1"/>
          </p:nvPr>
        </p:nvSpPr>
        <p:spPr>
          <a:xfrm>
            <a:off x="6305551" y="1116014"/>
            <a:ext cx="5365989" cy="3595687"/>
          </a:xfrm>
          <a:noFill/>
        </p:spPr>
        <p:txBody>
          <a:bodyPr/>
          <a:lstStyle/>
          <a:p>
            <a:r>
              <a:rPr lang="en-US" altLang="en-US" sz="2400" dirty="0"/>
              <a:t>The # of steps for the algorithm to terminate in a particular search is the # of internal (circular) vertices traversed going from the top of the tree down the appropriate path to a leaf</a:t>
            </a:r>
          </a:p>
        </p:txBody>
      </p:sp>
      <p:sp>
        <p:nvSpPr>
          <p:cNvPr id="8234" name="Text Box 88"/>
          <p:cNvSpPr txBox="1">
            <a:spLocks noChangeArrowheads="1"/>
          </p:cNvSpPr>
          <p:nvPr/>
        </p:nvSpPr>
        <p:spPr bwMode="auto">
          <a:xfrm>
            <a:off x="2309813" y="4359275"/>
            <a:ext cx="3300412" cy="1474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	</a:t>
            </a:r>
            <a:r>
              <a:rPr lang="en-US" altLang="en-US" sz="1800">
                <a:solidFill>
                  <a:srgbClr val="CC3300"/>
                </a:solidFill>
              </a:rPr>
              <a:t>Height = 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Means that in the worst case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the algorithm will take O(N)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steps to terminate. So its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running time is O(N)</a:t>
            </a:r>
          </a:p>
        </p:txBody>
      </p:sp>
    </p:spTree>
    <p:extLst>
      <p:ext uri="{BB962C8B-B14F-4D97-AF65-F5344CB8AC3E}">
        <p14:creationId xmlns:p14="http://schemas.microsoft.com/office/powerpoint/2010/main" val="16641696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46051"/>
            <a:ext cx="8191500" cy="612775"/>
          </a:xfrm>
        </p:spPr>
        <p:txBody>
          <a:bodyPr/>
          <a:lstStyle/>
          <a:p>
            <a:r>
              <a:rPr lang="en-US" altLang="en-US" sz="3600" dirty="0"/>
              <a:t>Binary Search - Flashback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937" y="1103134"/>
            <a:ext cx="9636426" cy="4775200"/>
          </a:xfr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FontTx/>
              <a:buNone/>
              <a:defRPr/>
            </a:pPr>
            <a:r>
              <a:rPr lang="en-US" sz="1800" dirty="0"/>
              <a:t>// Return the index of the array containing the key or –1 if key not found</a:t>
            </a:r>
          </a:p>
          <a:p>
            <a:pPr>
              <a:buFontTx/>
              <a:buNone/>
              <a:defRPr/>
            </a:pPr>
            <a:r>
              <a:rPr lang="en-US" sz="1800" dirty="0" err="1">
                <a:solidFill>
                  <a:srgbClr val="003399"/>
                </a:solidFill>
              </a:rPr>
              <a:t>int</a:t>
            </a:r>
            <a:r>
              <a:rPr lang="en-US" sz="1800" dirty="0">
                <a:solidFill>
                  <a:srgbClr val="003399"/>
                </a:solidFill>
              </a:rPr>
              <a:t> </a:t>
            </a:r>
            <a:r>
              <a:rPr lang="en-US" sz="1800" dirty="0" err="1">
                <a:solidFill>
                  <a:srgbClr val="003399"/>
                </a:solidFill>
              </a:rPr>
              <a:t>BinarySearch</a:t>
            </a:r>
            <a:r>
              <a:rPr lang="en-US" sz="1800" dirty="0">
                <a:solidFill>
                  <a:srgbClr val="003399"/>
                </a:solidFill>
              </a:rPr>
              <a:t>(</a:t>
            </a:r>
            <a:r>
              <a:rPr lang="en-US" sz="1800" dirty="0" err="1">
                <a:solidFill>
                  <a:srgbClr val="003399"/>
                </a:solidFill>
              </a:rPr>
              <a:t>int</a:t>
            </a:r>
            <a:r>
              <a:rPr lang="en-US" sz="1800" dirty="0">
                <a:solidFill>
                  <a:srgbClr val="003399"/>
                </a:solidFill>
              </a:rPr>
              <a:t> A[], </a:t>
            </a:r>
            <a:r>
              <a:rPr lang="en-US" sz="1800" dirty="0" err="1">
                <a:solidFill>
                  <a:srgbClr val="003399"/>
                </a:solidFill>
              </a:rPr>
              <a:t>int</a:t>
            </a:r>
            <a:r>
              <a:rPr lang="en-US" sz="1800" dirty="0">
                <a:solidFill>
                  <a:srgbClr val="003399"/>
                </a:solidFill>
              </a:rPr>
              <a:t> </a:t>
            </a:r>
            <a:r>
              <a:rPr lang="en-US" sz="1800" dirty="0" err="1" smtClean="0">
                <a:solidFill>
                  <a:srgbClr val="003399"/>
                </a:solidFill>
              </a:rPr>
              <a:t>numKeys</a:t>
            </a:r>
            <a:r>
              <a:rPr lang="en-US" sz="1800" dirty="0">
                <a:solidFill>
                  <a:srgbClr val="003399"/>
                </a:solidFill>
              </a:rPr>
              <a:t>, </a:t>
            </a:r>
            <a:r>
              <a:rPr lang="en-US" sz="1800" dirty="0" err="1">
                <a:solidFill>
                  <a:srgbClr val="003399"/>
                </a:solidFill>
              </a:rPr>
              <a:t>int</a:t>
            </a:r>
            <a:r>
              <a:rPr lang="en-US" sz="1800" dirty="0">
                <a:solidFill>
                  <a:srgbClr val="003399"/>
                </a:solidFill>
              </a:rPr>
              <a:t> key){</a:t>
            </a:r>
          </a:p>
          <a:p>
            <a:pPr>
              <a:buFontTx/>
              <a:buNone/>
              <a:defRPr/>
            </a:pPr>
            <a:r>
              <a:rPr lang="en-US" sz="1800" dirty="0"/>
              <a:t>	left = 0;</a:t>
            </a:r>
          </a:p>
          <a:p>
            <a:pPr>
              <a:buFontTx/>
              <a:buNone/>
              <a:defRPr/>
            </a:pPr>
            <a:r>
              <a:rPr lang="en-US" sz="1800" dirty="0"/>
              <a:t>	right = </a:t>
            </a:r>
            <a:r>
              <a:rPr lang="en-US" sz="1800" dirty="0" smtClean="0"/>
              <a:t>numKeys-1;</a:t>
            </a:r>
            <a:endParaRPr lang="en-US" sz="1800" dirty="0"/>
          </a:p>
          <a:p>
            <a:pPr>
              <a:buFontTx/>
              <a:buNone/>
              <a:defRPr/>
            </a:pPr>
            <a:endParaRPr lang="en-US" sz="1800" dirty="0"/>
          </a:p>
          <a:p>
            <a:pPr>
              <a:buFontTx/>
              <a:buNone/>
              <a:defRPr/>
            </a:pPr>
            <a:r>
              <a:rPr lang="en-US" sz="1800" dirty="0"/>
              <a:t>	while (left &lt;= right){</a:t>
            </a:r>
          </a:p>
          <a:p>
            <a:pPr>
              <a:buFontTx/>
              <a:buNone/>
              <a:defRPr/>
            </a:pPr>
            <a:r>
              <a:rPr lang="en-US" sz="1800" dirty="0"/>
              <a:t>		</a:t>
            </a:r>
            <a:r>
              <a:rPr lang="en-US" sz="1800" dirty="0" err="1">
                <a:solidFill>
                  <a:srgbClr val="003399"/>
                </a:solidFill>
              </a:rPr>
              <a:t>int</a:t>
            </a:r>
            <a:r>
              <a:rPr lang="en-US" sz="1800" dirty="0">
                <a:solidFill>
                  <a:srgbClr val="003399"/>
                </a:solidFill>
              </a:rPr>
              <a:t> middle = (</a:t>
            </a:r>
            <a:r>
              <a:rPr lang="en-US" sz="1800" dirty="0" err="1">
                <a:solidFill>
                  <a:srgbClr val="003399"/>
                </a:solidFill>
              </a:rPr>
              <a:t>left+right</a:t>
            </a:r>
            <a:r>
              <a:rPr lang="en-US" sz="1800" dirty="0">
                <a:solidFill>
                  <a:srgbClr val="003399"/>
                </a:solidFill>
              </a:rPr>
              <a:t>)/2;               </a:t>
            </a:r>
            <a:r>
              <a:rPr lang="en-US" sz="1800" dirty="0" smtClean="0">
                <a:solidFill>
                  <a:srgbClr val="003399"/>
                </a:solidFill>
              </a:rPr>
              <a:t>            </a:t>
            </a:r>
            <a:r>
              <a:rPr lang="en-US" sz="1800" dirty="0" smtClean="0"/>
              <a:t>// </a:t>
            </a:r>
            <a:r>
              <a:rPr lang="en-US" sz="1800" dirty="0"/>
              <a:t>Index of the key to test against</a:t>
            </a:r>
          </a:p>
          <a:p>
            <a:pPr>
              <a:buFontTx/>
              <a:buNone/>
              <a:defRPr/>
            </a:pPr>
            <a:r>
              <a:rPr lang="en-US" sz="1800" dirty="0"/>
              <a:t>		if (A[middle] == key) return middle;  </a:t>
            </a:r>
            <a:r>
              <a:rPr lang="en-US" sz="1800" dirty="0" smtClean="0"/>
              <a:t>            // </a:t>
            </a:r>
            <a:r>
              <a:rPr lang="en-US" sz="1800" dirty="0"/>
              <a:t>Key found. Return the index</a:t>
            </a:r>
          </a:p>
          <a:p>
            <a:pPr>
              <a:buFontTx/>
              <a:buNone/>
              <a:defRPr/>
            </a:pPr>
            <a:r>
              <a:rPr lang="en-US" sz="1800" dirty="0"/>
              <a:t>		else if (key &lt; A[middle]) right = middle – 1;   // Eliminate the right side</a:t>
            </a:r>
          </a:p>
          <a:p>
            <a:pPr>
              <a:buFontTx/>
              <a:buNone/>
              <a:defRPr/>
            </a:pPr>
            <a:r>
              <a:rPr lang="en-US" sz="1800" dirty="0"/>
              <a:t>		else left = middle+1;                                      // Eliminate the left side</a:t>
            </a:r>
          </a:p>
          <a:p>
            <a:pPr>
              <a:buFontTx/>
              <a:buNone/>
              <a:defRPr/>
            </a:pPr>
            <a:r>
              <a:rPr lang="en-US" sz="1800" dirty="0"/>
              <a:t>	} //end-while</a:t>
            </a:r>
          </a:p>
          <a:p>
            <a:pPr>
              <a:buFontTx/>
              <a:buNone/>
              <a:defRPr/>
            </a:pPr>
            <a:endParaRPr lang="en-US" sz="1800" dirty="0"/>
          </a:p>
          <a:p>
            <a:pPr>
              <a:buFontTx/>
              <a:buNone/>
              <a:defRPr/>
            </a:pPr>
            <a:r>
              <a:rPr lang="en-US" sz="1800" dirty="0"/>
              <a:t>	return –1;   // Key not found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3399"/>
                </a:solidFill>
              </a:rPr>
              <a:t>} //end-</a:t>
            </a:r>
            <a:r>
              <a:rPr lang="en-US" sz="1800" dirty="0" err="1">
                <a:solidFill>
                  <a:srgbClr val="003399"/>
                </a:solidFill>
              </a:rPr>
              <a:t>BinarySearch</a:t>
            </a:r>
            <a:endParaRPr lang="en-US" sz="1800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9894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781175" y="146051"/>
            <a:ext cx="8732838" cy="612775"/>
          </a:xfrm>
        </p:spPr>
        <p:txBody>
          <a:bodyPr/>
          <a:lstStyle/>
          <a:p>
            <a:r>
              <a:rPr lang="en-US" altLang="en-US" sz="3600"/>
              <a:t>Comparison Tree for Binary Search</a:t>
            </a:r>
          </a:p>
        </p:txBody>
      </p:sp>
      <p:grpSp>
        <p:nvGrpSpPr>
          <p:cNvPr id="10244" name="Group 3"/>
          <p:cNvGrpSpPr>
            <a:grpSpLocks/>
          </p:cNvGrpSpPr>
          <p:nvPr/>
        </p:nvGrpSpPr>
        <p:grpSpPr bwMode="auto">
          <a:xfrm>
            <a:off x="5480050" y="2587626"/>
            <a:ext cx="615950" cy="396875"/>
            <a:chOff x="754" y="668"/>
            <a:chExt cx="388" cy="250"/>
          </a:xfrm>
        </p:grpSpPr>
        <p:sp>
          <p:nvSpPr>
            <p:cNvPr id="10389" name="Oval 4"/>
            <p:cNvSpPr>
              <a:spLocks noChangeArrowheads="1"/>
            </p:cNvSpPr>
            <p:nvPr/>
          </p:nvSpPr>
          <p:spPr bwMode="auto">
            <a:xfrm>
              <a:off x="767" y="668"/>
              <a:ext cx="356" cy="25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390" name="Text Box 5"/>
            <p:cNvSpPr txBox="1">
              <a:spLocks noChangeArrowheads="1"/>
            </p:cNvSpPr>
            <p:nvPr/>
          </p:nvSpPr>
          <p:spPr bwMode="auto">
            <a:xfrm>
              <a:off x="754" y="674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A[3]</a:t>
              </a:r>
            </a:p>
          </p:txBody>
        </p:sp>
      </p:grpSp>
      <p:grpSp>
        <p:nvGrpSpPr>
          <p:cNvPr id="10245" name="Group 68"/>
          <p:cNvGrpSpPr>
            <a:grpSpLocks/>
          </p:cNvGrpSpPr>
          <p:nvPr/>
        </p:nvGrpSpPr>
        <p:grpSpPr bwMode="auto">
          <a:xfrm>
            <a:off x="3267075" y="3154364"/>
            <a:ext cx="615950" cy="396875"/>
            <a:chOff x="754" y="668"/>
            <a:chExt cx="388" cy="250"/>
          </a:xfrm>
        </p:grpSpPr>
        <p:sp>
          <p:nvSpPr>
            <p:cNvPr id="10387" name="Oval 69"/>
            <p:cNvSpPr>
              <a:spLocks noChangeArrowheads="1"/>
            </p:cNvSpPr>
            <p:nvPr/>
          </p:nvSpPr>
          <p:spPr bwMode="auto">
            <a:xfrm>
              <a:off x="767" y="668"/>
              <a:ext cx="356" cy="25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388" name="Text Box 70"/>
            <p:cNvSpPr txBox="1">
              <a:spLocks noChangeArrowheads="1"/>
            </p:cNvSpPr>
            <p:nvPr/>
          </p:nvSpPr>
          <p:spPr bwMode="auto">
            <a:xfrm>
              <a:off x="754" y="674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A[1]</a:t>
              </a:r>
            </a:p>
          </p:txBody>
        </p:sp>
      </p:grpSp>
      <p:grpSp>
        <p:nvGrpSpPr>
          <p:cNvPr id="10246" name="Group 71"/>
          <p:cNvGrpSpPr>
            <a:grpSpLocks/>
          </p:cNvGrpSpPr>
          <p:nvPr/>
        </p:nvGrpSpPr>
        <p:grpSpPr bwMode="auto">
          <a:xfrm>
            <a:off x="7648575" y="3200401"/>
            <a:ext cx="615950" cy="396875"/>
            <a:chOff x="754" y="668"/>
            <a:chExt cx="388" cy="250"/>
          </a:xfrm>
        </p:grpSpPr>
        <p:sp>
          <p:nvSpPr>
            <p:cNvPr id="10385" name="Oval 72"/>
            <p:cNvSpPr>
              <a:spLocks noChangeArrowheads="1"/>
            </p:cNvSpPr>
            <p:nvPr/>
          </p:nvSpPr>
          <p:spPr bwMode="auto">
            <a:xfrm>
              <a:off x="767" y="668"/>
              <a:ext cx="356" cy="25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386" name="Text Box 73"/>
            <p:cNvSpPr txBox="1">
              <a:spLocks noChangeArrowheads="1"/>
            </p:cNvSpPr>
            <p:nvPr/>
          </p:nvSpPr>
          <p:spPr bwMode="auto">
            <a:xfrm>
              <a:off x="754" y="674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A[5]</a:t>
              </a:r>
            </a:p>
          </p:txBody>
        </p:sp>
      </p:grpSp>
      <p:grpSp>
        <p:nvGrpSpPr>
          <p:cNvPr id="10247" name="Group 74"/>
          <p:cNvGrpSpPr>
            <a:grpSpLocks/>
          </p:cNvGrpSpPr>
          <p:nvPr/>
        </p:nvGrpSpPr>
        <p:grpSpPr bwMode="auto">
          <a:xfrm>
            <a:off x="2330450" y="3875089"/>
            <a:ext cx="615950" cy="396875"/>
            <a:chOff x="754" y="668"/>
            <a:chExt cx="388" cy="250"/>
          </a:xfrm>
        </p:grpSpPr>
        <p:sp>
          <p:nvSpPr>
            <p:cNvPr id="10383" name="Oval 75"/>
            <p:cNvSpPr>
              <a:spLocks noChangeArrowheads="1"/>
            </p:cNvSpPr>
            <p:nvPr/>
          </p:nvSpPr>
          <p:spPr bwMode="auto">
            <a:xfrm>
              <a:off x="767" y="668"/>
              <a:ext cx="356" cy="25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384" name="Text Box 76"/>
            <p:cNvSpPr txBox="1">
              <a:spLocks noChangeArrowheads="1"/>
            </p:cNvSpPr>
            <p:nvPr/>
          </p:nvSpPr>
          <p:spPr bwMode="auto">
            <a:xfrm>
              <a:off x="754" y="674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A[0]</a:t>
              </a:r>
            </a:p>
          </p:txBody>
        </p:sp>
      </p:grpSp>
      <p:grpSp>
        <p:nvGrpSpPr>
          <p:cNvPr id="10248" name="Group 77"/>
          <p:cNvGrpSpPr>
            <a:grpSpLocks/>
          </p:cNvGrpSpPr>
          <p:nvPr/>
        </p:nvGrpSpPr>
        <p:grpSpPr bwMode="auto">
          <a:xfrm>
            <a:off x="4197350" y="3922714"/>
            <a:ext cx="615950" cy="396875"/>
            <a:chOff x="754" y="668"/>
            <a:chExt cx="388" cy="250"/>
          </a:xfrm>
        </p:grpSpPr>
        <p:sp>
          <p:nvSpPr>
            <p:cNvPr id="10381" name="Oval 78"/>
            <p:cNvSpPr>
              <a:spLocks noChangeArrowheads="1"/>
            </p:cNvSpPr>
            <p:nvPr/>
          </p:nvSpPr>
          <p:spPr bwMode="auto">
            <a:xfrm>
              <a:off x="767" y="668"/>
              <a:ext cx="356" cy="25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382" name="Text Box 79"/>
            <p:cNvSpPr txBox="1">
              <a:spLocks noChangeArrowheads="1"/>
            </p:cNvSpPr>
            <p:nvPr/>
          </p:nvSpPr>
          <p:spPr bwMode="auto">
            <a:xfrm>
              <a:off x="754" y="674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A[2]</a:t>
              </a:r>
            </a:p>
          </p:txBody>
        </p:sp>
      </p:grpSp>
      <p:grpSp>
        <p:nvGrpSpPr>
          <p:cNvPr id="10249" name="Group 86"/>
          <p:cNvGrpSpPr>
            <a:grpSpLocks/>
          </p:cNvGrpSpPr>
          <p:nvPr/>
        </p:nvGrpSpPr>
        <p:grpSpPr bwMode="auto">
          <a:xfrm>
            <a:off x="3254375" y="3908426"/>
            <a:ext cx="615950" cy="366713"/>
            <a:chOff x="465" y="999"/>
            <a:chExt cx="388" cy="231"/>
          </a:xfrm>
        </p:grpSpPr>
        <p:sp>
          <p:nvSpPr>
            <p:cNvPr id="10379" name="Rectangle 87"/>
            <p:cNvSpPr>
              <a:spLocks noChangeArrowheads="1"/>
            </p:cNvSpPr>
            <p:nvPr/>
          </p:nvSpPr>
          <p:spPr bwMode="auto">
            <a:xfrm>
              <a:off x="492" y="1039"/>
              <a:ext cx="350" cy="18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380" name="Text Box 88"/>
            <p:cNvSpPr txBox="1">
              <a:spLocks noChangeArrowheads="1"/>
            </p:cNvSpPr>
            <p:nvPr/>
          </p:nvSpPr>
          <p:spPr bwMode="auto">
            <a:xfrm>
              <a:off x="465" y="999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A[1]</a:t>
              </a:r>
            </a:p>
          </p:txBody>
        </p:sp>
      </p:grpSp>
      <p:grpSp>
        <p:nvGrpSpPr>
          <p:cNvPr id="10250" name="Group 107"/>
          <p:cNvGrpSpPr>
            <a:grpSpLocks/>
          </p:cNvGrpSpPr>
          <p:nvPr/>
        </p:nvGrpSpPr>
        <p:grpSpPr bwMode="auto">
          <a:xfrm>
            <a:off x="2314575" y="4460876"/>
            <a:ext cx="615950" cy="366713"/>
            <a:chOff x="465" y="999"/>
            <a:chExt cx="388" cy="231"/>
          </a:xfrm>
        </p:grpSpPr>
        <p:sp>
          <p:nvSpPr>
            <p:cNvPr id="10377" name="Rectangle 108"/>
            <p:cNvSpPr>
              <a:spLocks noChangeArrowheads="1"/>
            </p:cNvSpPr>
            <p:nvPr/>
          </p:nvSpPr>
          <p:spPr bwMode="auto">
            <a:xfrm>
              <a:off x="492" y="1039"/>
              <a:ext cx="350" cy="18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378" name="Text Box 109"/>
            <p:cNvSpPr txBox="1">
              <a:spLocks noChangeArrowheads="1"/>
            </p:cNvSpPr>
            <p:nvPr/>
          </p:nvSpPr>
          <p:spPr bwMode="auto">
            <a:xfrm>
              <a:off x="465" y="999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A[0]</a:t>
              </a:r>
            </a:p>
          </p:txBody>
        </p:sp>
      </p:grpSp>
      <p:grpSp>
        <p:nvGrpSpPr>
          <p:cNvPr id="10251" name="Group 110"/>
          <p:cNvGrpSpPr>
            <a:grpSpLocks/>
          </p:cNvGrpSpPr>
          <p:nvPr/>
        </p:nvGrpSpPr>
        <p:grpSpPr bwMode="auto">
          <a:xfrm>
            <a:off x="1862139" y="4487863"/>
            <a:ext cx="433387" cy="366712"/>
            <a:chOff x="3691" y="3511"/>
            <a:chExt cx="273" cy="231"/>
          </a:xfrm>
        </p:grpSpPr>
        <p:sp>
          <p:nvSpPr>
            <p:cNvPr id="10375" name="Rectangle 111"/>
            <p:cNvSpPr>
              <a:spLocks noChangeArrowheads="1"/>
            </p:cNvSpPr>
            <p:nvPr/>
          </p:nvSpPr>
          <p:spPr bwMode="auto">
            <a:xfrm>
              <a:off x="3691" y="3531"/>
              <a:ext cx="273" cy="17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376" name="Text Box 112"/>
            <p:cNvSpPr txBox="1">
              <a:spLocks noChangeArrowheads="1"/>
            </p:cNvSpPr>
            <p:nvPr/>
          </p:nvSpPr>
          <p:spPr bwMode="auto">
            <a:xfrm>
              <a:off x="3736" y="351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F</a:t>
              </a:r>
            </a:p>
          </p:txBody>
        </p:sp>
      </p:grpSp>
      <p:grpSp>
        <p:nvGrpSpPr>
          <p:cNvPr id="10252" name="Group 113"/>
          <p:cNvGrpSpPr>
            <a:grpSpLocks/>
          </p:cNvGrpSpPr>
          <p:nvPr/>
        </p:nvGrpSpPr>
        <p:grpSpPr bwMode="auto">
          <a:xfrm>
            <a:off x="2994025" y="4500563"/>
            <a:ext cx="433388" cy="366712"/>
            <a:chOff x="3691" y="3511"/>
            <a:chExt cx="273" cy="231"/>
          </a:xfrm>
        </p:grpSpPr>
        <p:sp>
          <p:nvSpPr>
            <p:cNvPr id="10373" name="Rectangle 114"/>
            <p:cNvSpPr>
              <a:spLocks noChangeArrowheads="1"/>
            </p:cNvSpPr>
            <p:nvPr/>
          </p:nvSpPr>
          <p:spPr bwMode="auto">
            <a:xfrm>
              <a:off x="3691" y="3531"/>
              <a:ext cx="273" cy="17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374" name="Text Box 115"/>
            <p:cNvSpPr txBox="1">
              <a:spLocks noChangeArrowheads="1"/>
            </p:cNvSpPr>
            <p:nvPr/>
          </p:nvSpPr>
          <p:spPr bwMode="auto">
            <a:xfrm>
              <a:off x="3736" y="351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F</a:t>
              </a:r>
            </a:p>
          </p:txBody>
        </p:sp>
      </p:grpSp>
      <p:grpSp>
        <p:nvGrpSpPr>
          <p:cNvPr id="10253" name="Group 116"/>
          <p:cNvGrpSpPr>
            <a:grpSpLocks/>
          </p:cNvGrpSpPr>
          <p:nvPr/>
        </p:nvGrpSpPr>
        <p:grpSpPr bwMode="auto">
          <a:xfrm>
            <a:off x="5464175" y="3111501"/>
            <a:ext cx="615950" cy="366713"/>
            <a:chOff x="465" y="999"/>
            <a:chExt cx="388" cy="231"/>
          </a:xfrm>
        </p:grpSpPr>
        <p:sp>
          <p:nvSpPr>
            <p:cNvPr id="10371" name="Rectangle 117"/>
            <p:cNvSpPr>
              <a:spLocks noChangeArrowheads="1"/>
            </p:cNvSpPr>
            <p:nvPr/>
          </p:nvSpPr>
          <p:spPr bwMode="auto">
            <a:xfrm>
              <a:off x="492" y="1039"/>
              <a:ext cx="350" cy="18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372" name="Text Box 118"/>
            <p:cNvSpPr txBox="1">
              <a:spLocks noChangeArrowheads="1"/>
            </p:cNvSpPr>
            <p:nvPr/>
          </p:nvSpPr>
          <p:spPr bwMode="auto">
            <a:xfrm>
              <a:off x="465" y="999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A[3]</a:t>
              </a:r>
            </a:p>
          </p:txBody>
        </p:sp>
      </p:grpSp>
      <p:sp>
        <p:nvSpPr>
          <p:cNvPr id="10254" name="Line 119"/>
          <p:cNvSpPr>
            <a:spLocks noChangeShapeType="1"/>
          </p:cNvSpPr>
          <p:nvPr/>
        </p:nvSpPr>
        <p:spPr bwMode="auto">
          <a:xfrm flipH="1">
            <a:off x="3802063" y="2876551"/>
            <a:ext cx="1720850" cy="334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5" name="Line 120"/>
          <p:cNvSpPr>
            <a:spLocks noChangeShapeType="1"/>
          </p:cNvSpPr>
          <p:nvPr/>
        </p:nvSpPr>
        <p:spPr bwMode="auto">
          <a:xfrm flipH="1" flipV="1">
            <a:off x="6064250" y="2801938"/>
            <a:ext cx="1682750" cy="449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6" name="Line 121"/>
          <p:cNvSpPr>
            <a:spLocks noChangeShapeType="1"/>
          </p:cNvSpPr>
          <p:nvPr/>
        </p:nvSpPr>
        <p:spPr bwMode="auto">
          <a:xfrm flipH="1">
            <a:off x="5775325" y="2986088"/>
            <a:ext cx="0" cy="190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7" name="Line 122"/>
          <p:cNvSpPr>
            <a:spLocks noChangeShapeType="1"/>
          </p:cNvSpPr>
          <p:nvPr/>
        </p:nvSpPr>
        <p:spPr bwMode="auto">
          <a:xfrm flipH="1">
            <a:off x="3563938" y="3563938"/>
            <a:ext cx="0" cy="419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8" name="Line 123"/>
          <p:cNvSpPr>
            <a:spLocks noChangeShapeType="1"/>
          </p:cNvSpPr>
          <p:nvPr/>
        </p:nvSpPr>
        <p:spPr bwMode="auto">
          <a:xfrm flipH="1">
            <a:off x="2733676" y="3454400"/>
            <a:ext cx="601663" cy="40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9" name="Line 124"/>
          <p:cNvSpPr>
            <a:spLocks noChangeShapeType="1"/>
          </p:cNvSpPr>
          <p:nvPr/>
        </p:nvSpPr>
        <p:spPr bwMode="auto">
          <a:xfrm flipH="1" flipV="1">
            <a:off x="3816351" y="3463925"/>
            <a:ext cx="614363" cy="48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0" name="Line 125"/>
          <p:cNvSpPr>
            <a:spLocks noChangeShapeType="1"/>
          </p:cNvSpPr>
          <p:nvPr/>
        </p:nvSpPr>
        <p:spPr bwMode="auto">
          <a:xfrm flipH="1">
            <a:off x="2095501" y="4198938"/>
            <a:ext cx="301625" cy="311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1" name="Line 126"/>
          <p:cNvSpPr>
            <a:spLocks noChangeShapeType="1"/>
          </p:cNvSpPr>
          <p:nvPr/>
        </p:nvSpPr>
        <p:spPr bwMode="auto">
          <a:xfrm flipH="1">
            <a:off x="2625725" y="4286251"/>
            <a:ext cx="0" cy="250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2" name="Line 127"/>
          <p:cNvSpPr>
            <a:spLocks noChangeShapeType="1"/>
          </p:cNvSpPr>
          <p:nvPr/>
        </p:nvSpPr>
        <p:spPr bwMode="auto">
          <a:xfrm>
            <a:off x="2865439" y="4191001"/>
            <a:ext cx="325437" cy="346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63" name="Group 140"/>
          <p:cNvGrpSpPr>
            <a:grpSpLocks/>
          </p:cNvGrpSpPr>
          <p:nvPr/>
        </p:nvGrpSpPr>
        <p:grpSpPr bwMode="auto">
          <a:xfrm>
            <a:off x="3727451" y="4213226"/>
            <a:ext cx="1565275" cy="676275"/>
            <a:chOff x="1277" y="1716"/>
            <a:chExt cx="986" cy="426"/>
          </a:xfrm>
        </p:grpSpPr>
        <p:grpSp>
          <p:nvGrpSpPr>
            <p:cNvPr id="10359" name="Group 128"/>
            <p:cNvGrpSpPr>
              <a:grpSpLocks/>
            </p:cNvGrpSpPr>
            <p:nvPr/>
          </p:nvGrpSpPr>
          <p:grpSpPr bwMode="auto">
            <a:xfrm>
              <a:off x="1562" y="1886"/>
              <a:ext cx="388" cy="231"/>
              <a:chOff x="465" y="999"/>
              <a:chExt cx="388" cy="231"/>
            </a:xfrm>
          </p:grpSpPr>
          <p:sp>
            <p:nvSpPr>
              <p:cNvPr id="10369" name="Rectangle 129"/>
              <p:cNvSpPr>
                <a:spLocks noChangeArrowheads="1"/>
              </p:cNvSpPr>
              <p:nvPr/>
            </p:nvSpPr>
            <p:spPr bwMode="auto">
              <a:xfrm>
                <a:off x="492" y="1039"/>
                <a:ext cx="350" cy="182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370" name="Text Box 130"/>
              <p:cNvSpPr txBox="1">
                <a:spLocks noChangeArrowheads="1"/>
              </p:cNvSpPr>
              <p:nvPr/>
            </p:nvSpPr>
            <p:spPr bwMode="auto">
              <a:xfrm>
                <a:off x="465" y="999"/>
                <a:ext cx="3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A[2]</a:t>
                </a:r>
              </a:p>
            </p:txBody>
          </p:sp>
        </p:grpSp>
        <p:grpSp>
          <p:nvGrpSpPr>
            <p:cNvPr id="10360" name="Group 131"/>
            <p:cNvGrpSpPr>
              <a:grpSpLocks/>
            </p:cNvGrpSpPr>
            <p:nvPr/>
          </p:nvGrpSpPr>
          <p:grpSpPr bwMode="auto">
            <a:xfrm>
              <a:off x="1277" y="1903"/>
              <a:ext cx="273" cy="231"/>
              <a:chOff x="3691" y="3511"/>
              <a:chExt cx="273" cy="231"/>
            </a:xfrm>
          </p:grpSpPr>
          <p:sp>
            <p:nvSpPr>
              <p:cNvPr id="10367" name="Rectangle 132"/>
              <p:cNvSpPr>
                <a:spLocks noChangeArrowheads="1"/>
              </p:cNvSpPr>
              <p:nvPr/>
            </p:nvSpPr>
            <p:spPr bwMode="auto">
              <a:xfrm>
                <a:off x="3691" y="3531"/>
                <a:ext cx="273" cy="17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368" name="Text Box 133"/>
              <p:cNvSpPr txBox="1">
                <a:spLocks noChangeArrowheads="1"/>
              </p:cNvSpPr>
              <p:nvPr/>
            </p:nvSpPr>
            <p:spPr bwMode="auto">
              <a:xfrm>
                <a:off x="3736" y="3511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F</a:t>
                </a:r>
              </a:p>
            </p:txBody>
          </p:sp>
        </p:grpSp>
        <p:grpSp>
          <p:nvGrpSpPr>
            <p:cNvPr id="10361" name="Group 134"/>
            <p:cNvGrpSpPr>
              <a:grpSpLocks/>
            </p:cNvGrpSpPr>
            <p:nvPr/>
          </p:nvGrpSpPr>
          <p:grpSpPr bwMode="auto">
            <a:xfrm>
              <a:off x="1990" y="1911"/>
              <a:ext cx="273" cy="231"/>
              <a:chOff x="3691" y="3511"/>
              <a:chExt cx="273" cy="231"/>
            </a:xfrm>
          </p:grpSpPr>
          <p:sp>
            <p:nvSpPr>
              <p:cNvPr id="10365" name="Rectangle 135"/>
              <p:cNvSpPr>
                <a:spLocks noChangeArrowheads="1"/>
              </p:cNvSpPr>
              <p:nvPr/>
            </p:nvSpPr>
            <p:spPr bwMode="auto">
              <a:xfrm>
                <a:off x="3691" y="3531"/>
                <a:ext cx="273" cy="17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366" name="Text Box 136"/>
              <p:cNvSpPr txBox="1">
                <a:spLocks noChangeArrowheads="1"/>
              </p:cNvSpPr>
              <p:nvPr/>
            </p:nvSpPr>
            <p:spPr bwMode="auto">
              <a:xfrm>
                <a:off x="3736" y="3511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F</a:t>
                </a:r>
              </a:p>
            </p:txBody>
          </p:sp>
        </p:grpSp>
        <p:sp>
          <p:nvSpPr>
            <p:cNvPr id="10362" name="Line 137"/>
            <p:cNvSpPr>
              <a:spLocks noChangeShapeType="1"/>
            </p:cNvSpPr>
            <p:nvPr/>
          </p:nvSpPr>
          <p:spPr bwMode="auto">
            <a:xfrm flipH="1">
              <a:off x="1424" y="1721"/>
              <a:ext cx="190" cy="1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3" name="Line 138"/>
            <p:cNvSpPr>
              <a:spLocks noChangeShapeType="1"/>
            </p:cNvSpPr>
            <p:nvPr/>
          </p:nvSpPr>
          <p:spPr bwMode="auto">
            <a:xfrm flipH="1">
              <a:off x="1758" y="1776"/>
              <a:ext cx="0" cy="1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4" name="Line 139"/>
            <p:cNvSpPr>
              <a:spLocks noChangeShapeType="1"/>
            </p:cNvSpPr>
            <p:nvPr/>
          </p:nvSpPr>
          <p:spPr bwMode="auto">
            <a:xfrm>
              <a:off x="1909" y="1716"/>
              <a:ext cx="205" cy="2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64" name="Group 141"/>
          <p:cNvGrpSpPr>
            <a:grpSpLocks/>
          </p:cNvGrpSpPr>
          <p:nvPr/>
        </p:nvGrpSpPr>
        <p:grpSpPr bwMode="auto">
          <a:xfrm>
            <a:off x="6696075" y="3924301"/>
            <a:ext cx="615950" cy="396875"/>
            <a:chOff x="754" y="668"/>
            <a:chExt cx="388" cy="250"/>
          </a:xfrm>
        </p:grpSpPr>
        <p:sp>
          <p:nvSpPr>
            <p:cNvPr id="10357" name="Oval 142"/>
            <p:cNvSpPr>
              <a:spLocks noChangeArrowheads="1"/>
            </p:cNvSpPr>
            <p:nvPr/>
          </p:nvSpPr>
          <p:spPr bwMode="auto">
            <a:xfrm>
              <a:off x="767" y="668"/>
              <a:ext cx="356" cy="25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358" name="Text Box 143"/>
            <p:cNvSpPr txBox="1">
              <a:spLocks noChangeArrowheads="1"/>
            </p:cNvSpPr>
            <p:nvPr/>
          </p:nvSpPr>
          <p:spPr bwMode="auto">
            <a:xfrm>
              <a:off x="754" y="674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A[4]</a:t>
              </a:r>
            </a:p>
          </p:txBody>
        </p:sp>
      </p:grpSp>
      <p:grpSp>
        <p:nvGrpSpPr>
          <p:cNvPr id="10265" name="Group 144"/>
          <p:cNvGrpSpPr>
            <a:grpSpLocks/>
          </p:cNvGrpSpPr>
          <p:nvPr/>
        </p:nvGrpSpPr>
        <p:grpSpPr bwMode="auto">
          <a:xfrm>
            <a:off x="8562975" y="3971926"/>
            <a:ext cx="615950" cy="396875"/>
            <a:chOff x="754" y="668"/>
            <a:chExt cx="388" cy="250"/>
          </a:xfrm>
        </p:grpSpPr>
        <p:sp>
          <p:nvSpPr>
            <p:cNvPr id="10355" name="Oval 145"/>
            <p:cNvSpPr>
              <a:spLocks noChangeArrowheads="1"/>
            </p:cNvSpPr>
            <p:nvPr/>
          </p:nvSpPr>
          <p:spPr bwMode="auto">
            <a:xfrm>
              <a:off x="767" y="668"/>
              <a:ext cx="356" cy="25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356" name="Text Box 146"/>
            <p:cNvSpPr txBox="1">
              <a:spLocks noChangeArrowheads="1"/>
            </p:cNvSpPr>
            <p:nvPr/>
          </p:nvSpPr>
          <p:spPr bwMode="auto">
            <a:xfrm>
              <a:off x="754" y="674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A[6]</a:t>
              </a:r>
            </a:p>
          </p:txBody>
        </p:sp>
      </p:grpSp>
      <p:grpSp>
        <p:nvGrpSpPr>
          <p:cNvPr id="10266" name="Group 147"/>
          <p:cNvGrpSpPr>
            <a:grpSpLocks/>
          </p:cNvGrpSpPr>
          <p:nvPr/>
        </p:nvGrpSpPr>
        <p:grpSpPr bwMode="auto">
          <a:xfrm>
            <a:off x="7620000" y="3957638"/>
            <a:ext cx="615950" cy="366712"/>
            <a:chOff x="465" y="999"/>
            <a:chExt cx="388" cy="231"/>
          </a:xfrm>
        </p:grpSpPr>
        <p:sp>
          <p:nvSpPr>
            <p:cNvPr id="10353" name="Rectangle 148"/>
            <p:cNvSpPr>
              <a:spLocks noChangeArrowheads="1"/>
            </p:cNvSpPr>
            <p:nvPr/>
          </p:nvSpPr>
          <p:spPr bwMode="auto">
            <a:xfrm>
              <a:off x="492" y="1039"/>
              <a:ext cx="350" cy="18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354" name="Text Box 149"/>
            <p:cNvSpPr txBox="1">
              <a:spLocks noChangeArrowheads="1"/>
            </p:cNvSpPr>
            <p:nvPr/>
          </p:nvSpPr>
          <p:spPr bwMode="auto">
            <a:xfrm>
              <a:off x="465" y="999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A[5]</a:t>
              </a:r>
            </a:p>
          </p:txBody>
        </p:sp>
      </p:grpSp>
      <p:grpSp>
        <p:nvGrpSpPr>
          <p:cNvPr id="10267" name="Group 150"/>
          <p:cNvGrpSpPr>
            <a:grpSpLocks/>
          </p:cNvGrpSpPr>
          <p:nvPr/>
        </p:nvGrpSpPr>
        <p:grpSpPr bwMode="auto">
          <a:xfrm>
            <a:off x="6680200" y="4510088"/>
            <a:ext cx="615950" cy="366712"/>
            <a:chOff x="465" y="999"/>
            <a:chExt cx="388" cy="231"/>
          </a:xfrm>
        </p:grpSpPr>
        <p:sp>
          <p:nvSpPr>
            <p:cNvPr id="10351" name="Rectangle 151"/>
            <p:cNvSpPr>
              <a:spLocks noChangeArrowheads="1"/>
            </p:cNvSpPr>
            <p:nvPr/>
          </p:nvSpPr>
          <p:spPr bwMode="auto">
            <a:xfrm>
              <a:off x="492" y="1039"/>
              <a:ext cx="350" cy="18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352" name="Text Box 152"/>
            <p:cNvSpPr txBox="1">
              <a:spLocks noChangeArrowheads="1"/>
            </p:cNvSpPr>
            <p:nvPr/>
          </p:nvSpPr>
          <p:spPr bwMode="auto">
            <a:xfrm>
              <a:off x="465" y="999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A[4]</a:t>
              </a:r>
            </a:p>
          </p:txBody>
        </p:sp>
      </p:grpSp>
      <p:grpSp>
        <p:nvGrpSpPr>
          <p:cNvPr id="10268" name="Group 153"/>
          <p:cNvGrpSpPr>
            <a:grpSpLocks/>
          </p:cNvGrpSpPr>
          <p:nvPr/>
        </p:nvGrpSpPr>
        <p:grpSpPr bwMode="auto">
          <a:xfrm>
            <a:off x="6227764" y="4537076"/>
            <a:ext cx="433387" cy="366713"/>
            <a:chOff x="3691" y="3511"/>
            <a:chExt cx="273" cy="231"/>
          </a:xfrm>
        </p:grpSpPr>
        <p:sp>
          <p:nvSpPr>
            <p:cNvPr id="10349" name="Rectangle 154"/>
            <p:cNvSpPr>
              <a:spLocks noChangeArrowheads="1"/>
            </p:cNvSpPr>
            <p:nvPr/>
          </p:nvSpPr>
          <p:spPr bwMode="auto">
            <a:xfrm>
              <a:off x="3691" y="3531"/>
              <a:ext cx="273" cy="17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350" name="Text Box 155"/>
            <p:cNvSpPr txBox="1">
              <a:spLocks noChangeArrowheads="1"/>
            </p:cNvSpPr>
            <p:nvPr/>
          </p:nvSpPr>
          <p:spPr bwMode="auto">
            <a:xfrm>
              <a:off x="3736" y="351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F</a:t>
              </a:r>
            </a:p>
          </p:txBody>
        </p:sp>
      </p:grpSp>
      <p:grpSp>
        <p:nvGrpSpPr>
          <p:cNvPr id="10269" name="Group 156"/>
          <p:cNvGrpSpPr>
            <a:grpSpLocks/>
          </p:cNvGrpSpPr>
          <p:nvPr/>
        </p:nvGrpSpPr>
        <p:grpSpPr bwMode="auto">
          <a:xfrm>
            <a:off x="7359650" y="4549776"/>
            <a:ext cx="433388" cy="366713"/>
            <a:chOff x="3691" y="3511"/>
            <a:chExt cx="273" cy="231"/>
          </a:xfrm>
        </p:grpSpPr>
        <p:sp>
          <p:nvSpPr>
            <p:cNvPr id="10347" name="Rectangle 157"/>
            <p:cNvSpPr>
              <a:spLocks noChangeArrowheads="1"/>
            </p:cNvSpPr>
            <p:nvPr/>
          </p:nvSpPr>
          <p:spPr bwMode="auto">
            <a:xfrm>
              <a:off x="3691" y="3531"/>
              <a:ext cx="273" cy="17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348" name="Text Box 158"/>
            <p:cNvSpPr txBox="1">
              <a:spLocks noChangeArrowheads="1"/>
            </p:cNvSpPr>
            <p:nvPr/>
          </p:nvSpPr>
          <p:spPr bwMode="auto">
            <a:xfrm>
              <a:off x="3736" y="351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F</a:t>
              </a:r>
            </a:p>
          </p:txBody>
        </p:sp>
      </p:grpSp>
      <p:sp>
        <p:nvSpPr>
          <p:cNvPr id="10270" name="Line 159"/>
          <p:cNvSpPr>
            <a:spLocks noChangeShapeType="1"/>
          </p:cNvSpPr>
          <p:nvPr/>
        </p:nvSpPr>
        <p:spPr bwMode="auto">
          <a:xfrm flipH="1">
            <a:off x="7929563" y="3613150"/>
            <a:ext cx="0" cy="419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1" name="Line 160"/>
          <p:cNvSpPr>
            <a:spLocks noChangeShapeType="1"/>
          </p:cNvSpPr>
          <p:nvPr/>
        </p:nvSpPr>
        <p:spPr bwMode="auto">
          <a:xfrm flipH="1">
            <a:off x="7099301" y="3503613"/>
            <a:ext cx="601663" cy="40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2" name="Line 161"/>
          <p:cNvSpPr>
            <a:spLocks noChangeShapeType="1"/>
          </p:cNvSpPr>
          <p:nvPr/>
        </p:nvSpPr>
        <p:spPr bwMode="auto">
          <a:xfrm flipH="1" flipV="1">
            <a:off x="8181976" y="3513138"/>
            <a:ext cx="614363" cy="48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3" name="Line 162"/>
          <p:cNvSpPr>
            <a:spLocks noChangeShapeType="1"/>
          </p:cNvSpPr>
          <p:nvPr/>
        </p:nvSpPr>
        <p:spPr bwMode="auto">
          <a:xfrm flipH="1">
            <a:off x="6461126" y="4248150"/>
            <a:ext cx="301625" cy="311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4" name="Line 163"/>
          <p:cNvSpPr>
            <a:spLocks noChangeShapeType="1"/>
          </p:cNvSpPr>
          <p:nvPr/>
        </p:nvSpPr>
        <p:spPr bwMode="auto">
          <a:xfrm flipH="1">
            <a:off x="6991350" y="4335464"/>
            <a:ext cx="0" cy="250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5" name="Line 164"/>
          <p:cNvSpPr>
            <a:spLocks noChangeShapeType="1"/>
          </p:cNvSpPr>
          <p:nvPr/>
        </p:nvSpPr>
        <p:spPr bwMode="auto">
          <a:xfrm>
            <a:off x="7231064" y="4240214"/>
            <a:ext cx="325437" cy="346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76" name="Group 165"/>
          <p:cNvGrpSpPr>
            <a:grpSpLocks/>
          </p:cNvGrpSpPr>
          <p:nvPr/>
        </p:nvGrpSpPr>
        <p:grpSpPr bwMode="auto">
          <a:xfrm>
            <a:off x="8093076" y="4262439"/>
            <a:ext cx="1565275" cy="676275"/>
            <a:chOff x="1277" y="1716"/>
            <a:chExt cx="986" cy="426"/>
          </a:xfrm>
        </p:grpSpPr>
        <p:grpSp>
          <p:nvGrpSpPr>
            <p:cNvPr id="10335" name="Group 166"/>
            <p:cNvGrpSpPr>
              <a:grpSpLocks/>
            </p:cNvGrpSpPr>
            <p:nvPr/>
          </p:nvGrpSpPr>
          <p:grpSpPr bwMode="auto">
            <a:xfrm>
              <a:off x="1562" y="1886"/>
              <a:ext cx="388" cy="231"/>
              <a:chOff x="465" y="999"/>
              <a:chExt cx="388" cy="231"/>
            </a:xfrm>
          </p:grpSpPr>
          <p:sp>
            <p:nvSpPr>
              <p:cNvPr id="10345" name="Rectangle 167"/>
              <p:cNvSpPr>
                <a:spLocks noChangeArrowheads="1"/>
              </p:cNvSpPr>
              <p:nvPr/>
            </p:nvSpPr>
            <p:spPr bwMode="auto">
              <a:xfrm>
                <a:off x="492" y="1039"/>
                <a:ext cx="350" cy="182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346" name="Text Box 168"/>
              <p:cNvSpPr txBox="1">
                <a:spLocks noChangeArrowheads="1"/>
              </p:cNvSpPr>
              <p:nvPr/>
            </p:nvSpPr>
            <p:spPr bwMode="auto">
              <a:xfrm>
                <a:off x="465" y="999"/>
                <a:ext cx="3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A[6]</a:t>
                </a:r>
              </a:p>
            </p:txBody>
          </p:sp>
        </p:grpSp>
        <p:grpSp>
          <p:nvGrpSpPr>
            <p:cNvPr id="10336" name="Group 169"/>
            <p:cNvGrpSpPr>
              <a:grpSpLocks/>
            </p:cNvGrpSpPr>
            <p:nvPr/>
          </p:nvGrpSpPr>
          <p:grpSpPr bwMode="auto">
            <a:xfrm>
              <a:off x="1277" y="1903"/>
              <a:ext cx="273" cy="231"/>
              <a:chOff x="3691" y="3511"/>
              <a:chExt cx="273" cy="231"/>
            </a:xfrm>
          </p:grpSpPr>
          <p:sp>
            <p:nvSpPr>
              <p:cNvPr id="10343" name="Rectangle 170"/>
              <p:cNvSpPr>
                <a:spLocks noChangeArrowheads="1"/>
              </p:cNvSpPr>
              <p:nvPr/>
            </p:nvSpPr>
            <p:spPr bwMode="auto">
              <a:xfrm>
                <a:off x="3691" y="3531"/>
                <a:ext cx="273" cy="17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344" name="Text Box 171"/>
              <p:cNvSpPr txBox="1">
                <a:spLocks noChangeArrowheads="1"/>
              </p:cNvSpPr>
              <p:nvPr/>
            </p:nvSpPr>
            <p:spPr bwMode="auto">
              <a:xfrm>
                <a:off x="3736" y="3511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F</a:t>
                </a:r>
              </a:p>
            </p:txBody>
          </p:sp>
        </p:grpSp>
        <p:grpSp>
          <p:nvGrpSpPr>
            <p:cNvPr id="10337" name="Group 172"/>
            <p:cNvGrpSpPr>
              <a:grpSpLocks/>
            </p:cNvGrpSpPr>
            <p:nvPr/>
          </p:nvGrpSpPr>
          <p:grpSpPr bwMode="auto">
            <a:xfrm>
              <a:off x="1990" y="1911"/>
              <a:ext cx="273" cy="231"/>
              <a:chOff x="3691" y="3511"/>
              <a:chExt cx="273" cy="231"/>
            </a:xfrm>
          </p:grpSpPr>
          <p:sp>
            <p:nvSpPr>
              <p:cNvPr id="10341" name="Rectangle 173"/>
              <p:cNvSpPr>
                <a:spLocks noChangeArrowheads="1"/>
              </p:cNvSpPr>
              <p:nvPr/>
            </p:nvSpPr>
            <p:spPr bwMode="auto">
              <a:xfrm>
                <a:off x="3691" y="3531"/>
                <a:ext cx="273" cy="17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342" name="Text Box 174"/>
              <p:cNvSpPr txBox="1">
                <a:spLocks noChangeArrowheads="1"/>
              </p:cNvSpPr>
              <p:nvPr/>
            </p:nvSpPr>
            <p:spPr bwMode="auto">
              <a:xfrm>
                <a:off x="3736" y="3511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F</a:t>
                </a:r>
              </a:p>
            </p:txBody>
          </p:sp>
        </p:grpSp>
        <p:sp>
          <p:nvSpPr>
            <p:cNvPr id="10338" name="Line 175"/>
            <p:cNvSpPr>
              <a:spLocks noChangeShapeType="1"/>
            </p:cNvSpPr>
            <p:nvPr/>
          </p:nvSpPr>
          <p:spPr bwMode="auto">
            <a:xfrm flipH="1">
              <a:off x="1424" y="1721"/>
              <a:ext cx="190" cy="1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9" name="Line 176"/>
            <p:cNvSpPr>
              <a:spLocks noChangeShapeType="1"/>
            </p:cNvSpPr>
            <p:nvPr/>
          </p:nvSpPr>
          <p:spPr bwMode="auto">
            <a:xfrm flipH="1">
              <a:off x="1758" y="1776"/>
              <a:ext cx="0" cy="1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0" name="Line 177"/>
            <p:cNvSpPr>
              <a:spLocks noChangeShapeType="1"/>
            </p:cNvSpPr>
            <p:nvPr/>
          </p:nvSpPr>
          <p:spPr bwMode="auto">
            <a:xfrm>
              <a:off x="1909" y="1716"/>
              <a:ext cx="205" cy="2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77" name="Group 179"/>
          <p:cNvGrpSpPr>
            <a:grpSpLocks/>
          </p:cNvGrpSpPr>
          <p:nvPr/>
        </p:nvGrpSpPr>
        <p:grpSpPr bwMode="auto">
          <a:xfrm>
            <a:off x="4221164" y="1257301"/>
            <a:ext cx="566737" cy="409575"/>
            <a:chOff x="485" y="1326"/>
            <a:chExt cx="357" cy="258"/>
          </a:xfrm>
        </p:grpSpPr>
        <p:sp>
          <p:nvSpPr>
            <p:cNvPr id="10333" name="Rectangle 180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334" name="Text Box 181"/>
            <p:cNvSpPr txBox="1">
              <a:spLocks noChangeArrowheads="1"/>
            </p:cNvSpPr>
            <p:nvPr/>
          </p:nvSpPr>
          <p:spPr bwMode="auto">
            <a:xfrm>
              <a:off x="548" y="1340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10</a:t>
              </a:r>
            </a:p>
          </p:txBody>
        </p:sp>
      </p:grpSp>
      <p:grpSp>
        <p:nvGrpSpPr>
          <p:cNvPr id="10278" name="Group 182"/>
          <p:cNvGrpSpPr>
            <a:grpSpLocks/>
          </p:cNvGrpSpPr>
          <p:nvPr/>
        </p:nvGrpSpPr>
        <p:grpSpPr bwMode="auto">
          <a:xfrm>
            <a:off x="4786314" y="1257301"/>
            <a:ext cx="566737" cy="409575"/>
            <a:chOff x="485" y="1326"/>
            <a:chExt cx="357" cy="258"/>
          </a:xfrm>
        </p:grpSpPr>
        <p:sp>
          <p:nvSpPr>
            <p:cNvPr id="10331" name="Rectangle 183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332" name="Text Box 184"/>
            <p:cNvSpPr txBox="1">
              <a:spLocks noChangeArrowheads="1"/>
            </p:cNvSpPr>
            <p:nvPr/>
          </p:nvSpPr>
          <p:spPr bwMode="auto">
            <a:xfrm>
              <a:off x="548" y="1340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20</a:t>
              </a:r>
            </a:p>
          </p:txBody>
        </p:sp>
      </p:grpSp>
      <p:grpSp>
        <p:nvGrpSpPr>
          <p:cNvPr id="10279" name="Group 185"/>
          <p:cNvGrpSpPr>
            <a:grpSpLocks/>
          </p:cNvGrpSpPr>
          <p:nvPr/>
        </p:nvGrpSpPr>
        <p:grpSpPr bwMode="auto">
          <a:xfrm>
            <a:off x="5353050" y="1257301"/>
            <a:ext cx="566738" cy="409575"/>
            <a:chOff x="485" y="1326"/>
            <a:chExt cx="357" cy="258"/>
          </a:xfrm>
        </p:grpSpPr>
        <p:sp>
          <p:nvSpPr>
            <p:cNvPr id="10329" name="Rectangle 186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330" name="Text Box 187"/>
            <p:cNvSpPr txBox="1">
              <a:spLocks noChangeArrowheads="1"/>
            </p:cNvSpPr>
            <p:nvPr/>
          </p:nvSpPr>
          <p:spPr bwMode="auto">
            <a:xfrm>
              <a:off x="548" y="1340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22</a:t>
              </a:r>
            </a:p>
          </p:txBody>
        </p:sp>
      </p:grpSp>
      <p:grpSp>
        <p:nvGrpSpPr>
          <p:cNvPr id="10280" name="Group 188"/>
          <p:cNvGrpSpPr>
            <a:grpSpLocks/>
          </p:cNvGrpSpPr>
          <p:nvPr/>
        </p:nvGrpSpPr>
        <p:grpSpPr bwMode="auto">
          <a:xfrm>
            <a:off x="5918200" y="1257301"/>
            <a:ext cx="566738" cy="409575"/>
            <a:chOff x="485" y="1326"/>
            <a:chExt cx="357" cy="258"/>
          </a:xfrm>
        </p:grpSpPr>
        <p:sp>
          <p:nvSpPr>
            <p:cNvPr id="10327" name="Rectangle 189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328" name="Text Box 190"/>
            <p:cNvSpPr txBox="1">
              <a:spLocks noChangeArrowheads="1"/>
            </p:cNvSpPr>
            <p:nvPr/>
          </p:nvSpPr>
          <p:spPr bwMode="auto">
            <a:xfrm>
              <a:off x="548" y="1340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41</a:t>
              </a:r>
            </a:p>
          </p:txBody>
        </p:sp>
      </p:grpSp>
      <p:grpSp>
        <p:nvGrpSpPr>
          <p:cNvPr id="10281" name="Group 191"/>
          <p:cNvGrpSpPr>
            <a:grpSpLocks/>
          </p:cNvGrpSpPr>
          <p:nvPr/>
        </p:nvGrpSpPr>
        <p:grpSpPr bwMode="auto">
          <a:xfrm>
            <a:off x="6483350" y="1257301"/>
            <a:ext cx="566738" cy="409575"/>
            <a:chOff x="485" y="1326"/>
            <a:chExt cx="357" cy="258"/>
          </a:xfrm>
        </p:grpSpPr>
        <p:sp>
          <p:nvSpPr>
            <p:cNvPr id="10325" name="Rectangle 192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326" name="Text Box 193"/>
            <p:cNvSpPr txBox="1">
              <a:spLocks noChangeArrowheads="1"/>
            </p:cNvSpPr>
            <p:nvPr/>
          </p:nvSpPr>
          <p:spPr bwMode="auto">
            <a:xfrm>
              <a:off x="548" y="1340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50</a:t>
              </a:r>
            </a:p>
          </p:txBody>
        </p:sp>
      </p:grpSp>
      <p:grpSp>
        <p:nvGrpSpPr>
          <p:cNvPr id="10282" name="Group 194"/>
          <p:cNvGrpSpPr>
            <a:grpSpLocks/>
          </p:cNvGrpSpPr>
          <p:nvPr/>
        </p:nvGrpSpPr>
        <p:grpSpPr bwMode="auto">
          <a:xfrm>
            <a:off x="7048500" y="1257301"/>
            <a:ext cx="566738" cy="409575"/>
            <a:chOff x="485" y="1326"/>
            <a:chExt cx="357" cy="258"/>
          </a:xfrm>
        </p:grpSpPr>
        <p:sp>
          <p:nvSpPr>
            <p:cNvPr id="10323" name="Rectangle 195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324" name="Text Box 196"/>
            <p:cNvSpPr txBox="1">
              <a:spLocks noChangeArrowheads="1"/>
            </p:cNvSpPr>
            <p:nvPr/>
          </p:nvSpPr>
          <p:spPr bwMode="auto">
            <a:xfrm>
              <a:off x="548" y="1340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55</a:t>
              </a:r>
            </a:p>
          </p:txBody>
        </p:sp>
      </p:grpSp>
      <p:grpSp>
        <p:nvGrpSpPr>
          <p:cNvPr id="10283" name="Group 197"/>
          <p:cNvGrpSpPr>
            <a:grpSpLocks/>
          </p:cNvGrpSpPr>
          <p:nvPr/>
        </p:nvGrpSpPr>
        <p:grpSpPr bwMode="auto">
          <a:xfrm>
            <a:off x="7615239" y="1257301"/>
            <a:ext cx="566737" cy="409575"/>
            <a:chOff x="485" y="1326"/>
            <a:chExt cx="357" cy="258"/>
          </a:xfrm>
        </p:grpSpPr>
        <p:sp>
          <p:nvSpPr>
            <p:cNvPr id="10321" name="Rectangle 198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322" name="Text Box 199"/>
            <p:cNvSpPr txBox="1">
              <a:spLocks noChangeArrowheads="1"/>
            </p:cNvSpPr>
            <p:nvPr/>
          </p:nvSpPr>
          <p:spPr bwMode="auto">
            <a:xfrm>
              <a:off x="548" y="1340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78</a:t>
              </a:r>
            </a:p>
          </p:txBody>
        </p:sp>
      </p:grpSp>
      <p:sp>
        <p:nvSpPr>
          <p:cNvPr id="10284" name="Text Box 215"/>
          <p:cNvSpPr txBox="1">
            <a:spLocks noChangeArrowheads="1"/>
          </p:cNvSpPr>
          <p:nvPr/>
        </p:nvSpPr>
        <p:spPr bwMode="auto">
          <a:xfrm>
            <a:off x="4357688" y="9144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0285" name="Text Box 216"/>
          <p:cNvSpPr txBox="1">
            <a:spLocks noChangeArrowheads="1"/>
          </p:cNvSpPr>
          <p:nvPr/>
        </p:nvSpPr>
        <p:spPr bwMode="auto">
          <a:xfrm>
            <a:off x="4910138" y="911226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0286" name="Text Box 217"/>
          <p:cNvSpPr txBox="1">
            <a:spLocks noChangeArrowheads="1"/>
          </p:cNvSpPr>
          <p:nvPr/>
        </p:nvSpPr>
        <p:spPr bwMode="auto">
          <a:xfrm>
            <a:off x="5464175" y="9144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0287" name="Text Box 218"/>
          <p:cNvSpPr txBox="1">
            <a:spLocks noChangeArrowheads="1"/>
          </p:cNvSpPr>
          <p:nvPr/>
        </p:nvSpPr>
        <p:spPr bwMode="auto">
          <a:xfrm>
            <a:off x="6042025" y="9128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0288" name="Text Box 221"/>
          <p:cNvSpPr txBox="1">
            <a:spLocks noChangeArrowheads="1"/>
          </p:cNvSpPr>
          <p:nvPr/>
        </p:nvSpPr>
        <p:spPr bwMode="auto">
          <a:xfrm>
            <a:off x="6643688" y="9001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0289" name="Text Box 222"/>
          <p:cNvSpPr txBox="1">
            <a:spLocks noChangeArrowheads="1"/>
          </p:cNvSpPr>
          <p:nvPr/>
        </p:nvSpPr>
        <p:spPr bwMode="auto">
          <a:xfrm>
            <a:off x="7221538" y="8874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0290" name="Text Box 223"/>
          <p:cNvSpPr txBox="1">
            <a:spLocks noChangeArrowheads="1"/>
          </p:cNvSpPr>
          <p:nvPr/>
        </p:nvSpPr>
        <p:spPr bwMode="auto">
          <a:xfrm>
            <a:off x="7739063" y="9001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0291" name="Text Box 224"/>
          <p:cNvSpPr txBox="1">
            <a:spLocks noChangeArrowheads="1"/>
          </p:cNvSpPr>
          <p:nvPr/>
        </p:nvSpPr>
        <p:spPr bwMode="auto">
          <a:xfrm>
            <a:off x="3767138" y="126206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A:</a:t>
            </a:r>
          </a:p>
        </p:txBody>
      </p:sp>
      <p:grpSp>
        <p:nvGrpSpPr>
          <p:cNvPr id="10292" name="Group 225"/>
          <p:cNvGrpSpPr>
            <a:grpSpLocks/>
          </p:cNvGrpSpPr>
          <p:nvPr/>
        </p:nvGrpSpPr>
        <p:grpSpPr bwMode="auto">
          <a:xfrm>
            <a:off x="4227513" y="1654175"/>
            <a:ext cx="488950" cy="661988"/>
            <a:chOff x="192" y="2118"/>
            <a:chExt cx="308" cy="654"/>
          </a:xfrm>
        </p:grpSpPr>
        <p:sp>
          <p:nvSpPr>
            <p:cNvPr id="10319" name="Line 226"/>
            <p:cNvSpPr>
              <a:spLocks noChangeShapeType="1"/>
            </p:cNvSpPr>
            <p:nvPr/>
          </p:nvSpPr>
          <p:spPr bwMode="auto">
            <a:xfrm flipV="1">
              <a:off x="326" y="2118"/>
              <a:ext cx="0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0" name="Text Box 227"/>
            <p:cNvSpPr txBox="1">
              <a:spLocks noChangeArrowheads="1"/>
            </p:cNvSpPr>
            <p:nvPr/>
          </p:nvSpPr>
          <p:spPr bwMode="auto">
            <a:xfrm>
              <a:off x="192" y="2410"/>
              <a:ext cx="308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left</a:t>
              </a:r>
            </a:p>
          </p:txBody>
        </p:sp>
      </p:grpSp>
      <p:grpSp>
        <p:nvGrpSpPr>
          <p:cNvPr id="10293" name="Group 228"/>
          <p:cNvGrpSpPr>
            <a:grpSpLocks/>
          </p:cNvGrpSpPr>
          <p:nvPr/>
        </p:nvGrpSpPr>
        <p:grpSpPr bwMode="auto">
          <a:xfrm>
            <a:off x="7516813" y="1660525"/>
            <a:ext cx="615950" cy="681038"/>
            <a:chOff x="5244" y="2111"/>
            <a:chExt cx="388" cy="629"/>
          </a:xfrm>
        </p:grpSpPr>
        <p:sp>
          <p:nvSpPr>
            <p:cNvPr id="10317" name="Line 229"/>
            <p:cNvSpPr>
              <a:spLocks noChangeShapeType="1"/>
            </p:cNvSpPr>
            <p:nvPr/>
          </p:nvSpPr>
          <p:spPr bwMode="auto">
            <a:xfrm flipV="1">
              <a:off x="5474" y="2111"/>
              <a:ext cx="0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8" name="Text Box 230"/>
            <p:cNvSpPr txBox="1">
              <a:spLocks noChangeArrowheads="1"/>
            </p:cNvSpPr>
            <p:nvPr/>
          </p:nvSpPr>
          <p:spPr bwMode="auto">
            <a:xfrm>
              <a:off x="5244" y="2401"/>
              <a:ext cx="388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right</a:t>
              </a:r>
            </a:p>
          </p:txBody>
        </p:sp>
      </p:grpSp>
      <p:sp>
        <p:nvSpPr>
          <p:cNvPr id="10294" name="Line 238"/>
          <p:cNvSpPr>
            <a:spLocks noChangeShapeType="1"/>
          </p:cNvSpPr>
          <p:nvPr/>
        </p:nvSpPr>
        <p:spPr bwMode="auto">
          <a:xfrm flipH="1">
            <a:off x="9799639" y="2749551"/>
            <a:ext cx="3175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5" name="Text Box 239"/>
          <p:cNvSpPr txBox="1">
            <a:spLocks noChangeArrowheads="1"/>
          </p:cNvSpPr>
          <p:nvPr/>
        </p:nvSpPr>
        <p:spPr bwMode="auto">
          <a:xfrm>
            <a:off x="8432801" y="3214689"/>
            <a:ext cx="2112963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CC3300"/>
                </a:solidFill>
              </a:rPr>
              <a:t>Height =  log</a:t>
            </a:r>
            <a:r>
              <a:rPr lang="en-US" altLang="en-US" sz="1200">
                <a:solidFill>
                  <a:srgbClr val="CC3300"/>
                </a:solidFill>
              </a:rPr>
              <a:t>2</a:t>
            </a:r>
            <a:r>
              <a:rPr lang="en-US" altLang="en-US" sz="1600">
                <a:solidFill>
                  <a:srgbClr val="CC3300"/>
                </a:solidFill>
              </a:rPr>
              <a:t>(7) = 3</a:t>
            </a:r>
          </a:p>
        </p:txBody>
      </p:sp>
      <p:sp>
        <p:nvSpPr>
          <p:cNvPr id="10296" name="Text Box 240"/>
          <p:cNvSpPr txBox="1">
            <a:spLocks noChangeArrowheads="1"/>
          </p:cNvSpPr>
          <p:nvPr/>
        </p:nvSpPr>
        <p:spPr bwMode="auto">
          <a:xfrm>
            <a:off x="5749925" y="2870201"/>
            <a:ext cx="3000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=</a:t>
            </a:r>
          </a:p>
        </p:txBody>
      </p:sp>
      <p:sp>
        <p:nvSpPr>
          <p:cNvPr id="10297" name="Text Box 241"/>
          <p:cNvSpPr txBox="1">
            <a:spLocks noChangeArrowheads="1"/>
          </p:cNvSpPr>
          <p:nvPr/>
        </p:nvSpPr>
        <p:spPr bwMode="auto">
          <a:xfrm>
            <a:off x="7878764" y="3652838"/>
            <a:ext cx="3000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=</a:t>
            </a:r>
          </a:p>
        </p:txBody>
      </p:sp>
      <p:sp>
        <p:nvSpPr>
          <p:cNvPr id="10298" name="Text Box 242"/>
          <p:cNvSpPr txBox="1">
            <a:spLocks noChangeArrowheads="1"/>
          </p:cNvSpPr>
          <p:nvPr/>
        </p:nvSpPr>
        <p:spPr bwMode="auto">
          <a:xfrm>
            <a:off x="8805864" y="4278313"/>
            <a:ext cx="3000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=</a:t>
            </a:r>
          </a:p>
        </p:txBody>
      </p:sp>
      <p:sp>
        <p:nvSpPr>
          <p:cNvPr id="10299" name="Text Box 243"/>
          <p:cNvSpPr txBox="1">
            <a:spLocks noChangeArrowheads="1"/>
          </p:cNvSpPr>
          <p:nvPr/>
        </p:nvSpPr>
        <p:spPr bwMode="auto">
          <a:xfrm>
            <a:off x="6915150" y="4241801"/>
            <a:ext cx="3000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=</a:t>
            </a:r>
          </a:p>
        </p:txBody>
      </p:sp>
      <p:sp>
        <p:nvSpPr>
          <p:cNvPr id="10300" name="Text Box 244"/>
          <p:cNvSpPr txBox="1">
            <a:spLocks noChangeArrowheads="1"/>
          </p:cNvSpPr>
          <p:nvPr/>
        </p:nvSpPr>
        <p:spPr bwMode="auto">
          <a:xfrm>
            <a:off x="4448175" y="4230688"/>
            <a:ext cx="3000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=</a:t>
            </a:r>
          </a:p>
        </p:txBody>
      </p:sp>
      <p:sp>
        <p:nvSpPr>
          <p:cNvPr id="10301" name="Text Box 245"/>
          <p:cNvSpPr txBox="1">
            <a:spLocks noChangeArrowheads="1"/>
          </p:cNvSpPr>
          <p:nvPr/>
        </p:nvSpPr>
        <p:spPr bwMode="auto">
          <a:xfrm>
            <a:off x="2595564" y="4170363"/>
            <a:ext cx="3000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=</a:t>
            </a:r>
          </a:p>
        </p:txBody>
      </p:sp>
      <p:sp>
        <p:nvSpPr>
          <p:cNvPr id="10302" name="Text Box 246"/>
          <p:cNvSpPr txBox="1">
            <a:spLocks noChangeArrowheads="1"/>
          </p:cNvSpPr>
          <p:nvPr/>
        </p:nvSpPr>
        <p:spPr bwMode="auto">
          <a:xfrm>
            <a:off x="3522664" y="3592513"/>
            <a:ext cx="3000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=</a:t>
            </a:r>
          </a:p>
        </p:txBody>
      </p:sp>
      <p:sp>
        <p:nvSpPr>
          <p:cNvPr id="10303" name="Text Box 247"/>
          <p:cNvSpPr txBox="1">
            <a:spLocks noChangeArrowheads="1"/>
          </p:cNvSpPr>
          <p:nvPr/>
        </p:nvSpPr>
        <p:spPr bwMode="auto">
          <a:xfrm>
            <a:off x="4473575" y="272573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&lt;</a:t>
            </a:r>
          </a:p>
        </p:txBody>
      </p:sp>
      <p:sp>
        <p:nvSpPr>
          <p:cNvPr id="10304" name="Text Box 248"/>
          <p:cNvSpPr txBox="1">
            <a:spLocks noChangeArrowheads="1"/>
          </p:cNvSpPr>
          <p:nvPr/>
        </p:nvSpPr>
        <p:spPr bwMode="auto">
          <a:xfrm>
            <a:off x="2836863" y="3387726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&lt;</a:t>
            </a:r>
          </a:p>
        </p:txBody>
      </p:sp>
      <p:sp>
        <p:nvSpPr>
          <p:cNvPr id="10305" name="Text Box 249"/>
          <p:cNvSpPr txBox="1">
            <a:spLocks noChangeArrowheads="1"/>
          </p:cNvSpPr>
          <p:nvPr/>
        </p:nvSpPr>
        <p:spPr bwMode="auto">
          <a:xfrm>
            <a:off x="2043113" y="4073526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&lt;</a:t>
            </a:r>
          </a:p>
        </p:txBody>
      </p:sp>
      <p:sp>
        <p:nvSpPr>
          <p:cNvPr id="10306" name="Text Box 250"/>
          <p:cNvSpPr txBox="1">
            <a:spLocks noChangeArrowheads="1"/>
          </p:cNvSpPr>
          <p:nvPr/>
        </p:nvSpPr>
        <p:spPr bwMode="auto">
          <a:xfrm>
            <a:off x="3919538" y="4121151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&lt;</a:t>
            </a:r>
          </a:p>
        </p:txBody>
      </p:sp>
      <p:sp>
        <p:nvSpPr>
          <p:cNvPr id="10307" name="Text Box 251"/>
          <p:cNvSpPr txBox="1">
            <a:spLocks noChangeArrowheads="1"/>
          </p:cNvSpPr>
          <p:nvPr/>
        </p:nvSpPr>
        <p:spPr bwMode="auto">
          <a:xfrm>
            <a:off x="6373813" y="411956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&lt;</a:t>
            </a:r>
          </a:p>
        </p:txBody>
      </p:sp>
      <p:sp>
        <p:nvSpPr>
          <p:cNvPr id="10308" name="Text Box 252"/>
          <p:cNvSpPr txBox="1">
            <a:spLocks noChangeArrowheads="1"/>
          </p:cNvSpPr>
          <p:nvPr/>
        </p:nvSpPr>
        <p:spPr bwMode="auto">
          <a:xfrm>
            <a:off x="7167563" y="342106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&lt;</a:t>
            </a:r>
          </a:p>
        </p:txBody>
      </p:sp>
      <p:sp>
        <p:nvSpPr>
          <p:cNvPr id="10309" name="Text Box 253"/>
          <p:cNvSpPr txBox="1">
            <a:spLocks noChangeArrowheads="1"/>
          </p:cNvSpPr>
          <p:nvPr/>
        </p:nvSpPr>
        <p:spPr bwMode="auto">
          <a:xfrm>
            <a:off x="8226425" y="416718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&lt;</a:t>
            </a:r>
          </a:p>
        </p:txBody>
      </p:sp>
      <p:sp>
        <p:nvSpPr>
          <p:cNvPr id="10310" name="Text Box 254"/>
          <p:cNvSpPr txBox="1">
            <a:spLocks noChangeArrowheads="1"/>
          </p:cNvSpPr>
          <p:nvPr/>
        </p:nvSpPr>
        <p:spPr bwMode="auto">
          <a:xfrm>
            <a:off x="6662738" y="2676526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&gt;</a:t>
            </a:r>
          </a:p>
        </p:txBody>
      </p:sp>
      <p:sp>
        <p:nvSpPr>
          <p:cNvPr id="10311" name="Text Box 255"/>
          <p:cNvSpPr txBox="1">
            <a:spLocks noChangeArrowheads="1"/>
          </p:cNvSpPr>
          <p:nvPr/>
        </p:nvSpPr>
        <p:spPr bwMode="auto">
          <a:xfrm>
            <a:off x="8418513" y="3517901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&gt;</a:t>
            </a:r>
          </a:p>
        </p:txBody>
      </p:sp>
      <p:sp>
        <p:nvSpPr>
          <p:cNvPr id="10312" name="Text Box 256"/>
          <p:cNvSpPr txBox="1">
            <a:spLocks noChangeArrowheads="1"/>
          </p:cNvSpPr>
          <p:nvPr/>
        </p:nvSpPr>
        <p:spPr bwMode="auto">
          <a:xfrm>
            <a:off x="9190038" y="4203701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&gt;</a:t>
            </a:r>
          </a:p>
        </p:txBody>
      </p:sp>
      <p:sp>
        <p:nvSpPr>
          <p:cNvPr id="10313" name="Text Box 257"/>
          <p:cNvSpPr txBox="1">
            <a:spLocks noChangeArrowheads="1"/>
          </p:cNvSpPr>
          <p:nvPr/>
        </p:nvSpPr>
        <p:spPr bwMode="auto">
          <a:xfrm>
            <a:off x="7289800" y="4130676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&gt;</a:t>
            </a:r>
          </a:p>
        </p:txBody>
      </p:sp>
      <p:sp>
        <p:nvSpPr>
          <p:cNvPr id="10314" name="Text Box 258"/>
          <p:cNvSpPr txBox="1">
            <a:spLocks noChangeArrowheads="1"/>
          </p:cNvSpPr>
          <p:nvPr/>
        </p:nvSpPr>
        <p:spPr bwMode="auto">
          <a:xfrm>
            <a:off x="4822825" y="4130676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&gt;</a:t>
            </a:r>
          </a:p>
        </p:txBody>
      </p:sp>
      <p:sp>
        <p:nvSpPr>
          <p:cNvPr id="10315" name="Text Box 259"/>
          <p:cNvSpPr txBox="1">
            <a:spLocks noChangeArrowheads="1"/>
          </p:cNvSpPr>
          <p:nvPr/>
        </p:nvSpPr>
        <p:spPr bwMode="auto">
          <a:xfrm>
            <a:off x="4029075" y="343376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&gt;</a:t>
            </a:r>
          </a:p>
        </p:txBody>
      </p:sp>
      <p:sp>
        <p:nvSpPr>
          <p:cNvPr id="10316" name="Text Box 260"/>
          <p:cNvSpPr txBox="1">
            <a:spLocks noChangeArrowheads="1"/>
          </p:cNvSpPr>
          <p:nvPr/>
        </p:nvSpPr>
        <p:spPr bwMode="auto">
          <a:xfrm>
            <a:off x="2922588" y="411956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158823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781175" y="146051"/>
            <a:ext cx="8732838" cy="612775"/>
          </a:xfrm>
        </p:spPr>
        <p:txBody>
          <a:bodyPr/>
          <a:lstStyle/>
          <a:p>
            <a:r>
              <a:rPr lang="en-US" altLang="en-US" sz="3600"/>
              <a:t>Comparison Tree for Binary Search</a:t>
            </a:r>
          </a:p>
        </p:txBody>
      </p:sp>
      <p:grpSp>
        <p:nvGrpSpPr>
          <p:cNvPr id="11268" name="Group 3"/>
          <p:cNvGrpSpPr>
            <a:grpSpLocks/>
          </p:cNvGrpSpPr>
          <p:nvPr/>
        </p:nvGrpSpPr>
        <p:grpSpPr bwMode="auto">
          <a:xfrm>
            <a:off x="5241925" y="1635125"/>
            <a:ext cx="1136650" cy="407988"/>
            <a:chOff x="754" y="668"/>
            <a:chExt cx="380" cy="250"/>
          </a:xfrm>
        </p:grpSpPr>
        <p:sp>
          <p:nvSpPr>
            <p:cNvPr id="11287" name="Oval 4"/>
            <p:cNvSpPr>
              <a:spLocks noChangeArrowheads="1"/>
            </p:cNvSpPr>
            <p:nvPr/>
          </p:nvSpPr>
          <p:spPr bwMode="auto">
            <a:xfrm>
              <a:off x="767" y="668"/>
              <a:ext cx="356" cy="25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288" name="Text Box 5"/>
            <p:cNvSpPr txBox="1">
              <a:spLocks noChangeArrowheads="1"/>
            </p:cNvSpPr>
            <p:nvPr/>
          </p:nvSpPr>
          <p:spPr bwMode="auto">
            <a:xfrm>
              <a:off x="754" y="674"/>
              <a:ext cx="380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A[middle]</a:t>
              </a:r>
            </a:p>
          </p:txBody>
        </p:sp>
      </p:grpSp>
      <p:graphicFrame>
        <p:nvGraphicFramePr>
          <p:cNvPr id="11269" name="Object 158"/>
          <p:cNvGraphicFramePr>
            <a:graphicFrameLocks noChangeAspect="1"/>
          </p:cNvGraphicFramePr>
          <p:nvPr/>
        </p:nvGraphicFramePr>
        <p:xfrm>
          <a:off x="4562475" y="1077913"/>
          <a:ext cx="252095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3" imgW="1384300" imgH="393700" progId="Equation.3">
                  <p:embed/>
                </p:oleObj>
              </mc:Choice>
              <mc:Fallback>
                <p:oleObj name="Equation" r:id="rId3" imgW="1384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2475" y="1077913"/>
                        <a:ext cx="252095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70" name="Group 159"/>
          <p:cNvGrpSpPr>
            <a:grpSpLocks/>
          </p:cNvGrpSpPr>
          <p:nvPr/>
        </p:nvGrpSpPr>
        <p:grpSpPr bwMode="auto">
          <a:xfrm>
            <a:off x="5200650" y="2522539"/>
            <a:ext cx="1138238" cy="369887"/>
            <a:chOff x="465" y="999"/>
            <a:chExt cx="390" cy="222"/>
          </a:xfrm>
        </p:grpSpPr>
        <p:sp>
          <p:nvSpPr>
            <p:cNvPr id="11285" name="Rectangle 160"/>
            <p:cNvSpPr>
              <a:spLocks noChangeArrowheads="1"/>
            </p:cNvSpPr>
            <p:nvPr/>
          </p:nvSpPr>
          <p:spPr bwMode="auto">
            <a:xfrm>
              <a:off x="492" y="1039"/>
              <a:ext cx="350" cy="18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286" name="Text Box 161"/>
            <p:cNvSpPr txBox="1">
              <a:spLocks noChangeArrowheads="1"/>
            </p:cNvSpPr>
            <p:nvPr/>
          </p:nvSpPr>
          <p:spPr bwMode="auto">
            <a:xfrm>
              <a:off x="465" y="999"/>
              <a:ext cx="390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A[middle]</a:t>
              </a:r>
            </a:p>
          </p:txBody>
        </p:sp>
      </p:grpSp>
      <p:sp>
        <p:nvSpPr>
          <p:cNvPr id="11271" name="Text Box 162"/>
          <p:cNvSpPr txBox="1">
            <a:spLocks noChangeArrowheads="1"/>
          </p:cNvSpPr>
          <p:nvPr/>
        </p:nvSpPr>
        <p:spPr bwMode="auto">
          <a:xfrm>
            <a:off x="5773739" y="2135188"/>
            <a:ext cx="3000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=</a:t>
            </a:r>
          </a:p>
        </p:txBody>
      </p:sp>
      <p:sp>
        <p:nvSpPr>
          <p:cNvPr id="11272" name="Line 166"/>
          <p:cNvSpPr>
            <a:spLocks noChangeShapeType="1"/>
          </p:cNvSpPr>
          <p:nvPr/>
        </p:nvSpPr>
        <p:spPr bwMode="auto">
          <a:xfrm flipH="1">
            <a:off x="5753100" y="2036763"/>
            <a:ext cx="0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3" name="AutoShape 170"/>
          <p:cNvSpPr>
            <a:spLocks noChangeArrowheads="1"/>
          </p:cNvSpPr>
          <p:nvPr/>
        </p:nvSpPr>
        <p:spPr bwMode="auto">
          <a:xfrm>
            <a:off x="1730376" y="2286001"/>
            <a:ext cx="3248025" cy="2792413"/>
          </a:xfrm>
          <a:prstGeom prst="cloudCallout">
            <a:avLst>
              <a:gd name="adj1" fmla="val 42912"/>
              <a:gd name="adj2" fmla="val -20380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274" name="Text Box 171"/>
          <p:cNvSpPr txBox="1">
            <a:spLocks noChangeArrowheads="1"/>
          </p:cNvSpPr>
          <p:nvPr/>
        </p:nvSpPr>
        <p:spPr bwMode="auto">
          <a:xfrm>
            <a:off x="3284538" y="2803526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275" name="Text Box 172"/>
          <p:cNvSpPr txBox="1">
            <a:spLocks noChangeArrowheads="1"/>
          </p:cNvSpPr>
          <p:nvPr/>
        </p:nvSpPr>
        <p:spPr bwMode="auto">
          <a:xfrm>
            <a:off x="1878014" y="2913063"/>
            <a:ext cx="2636837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Target less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than the key in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the middle: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Search</a:t>
            </a:r>
            <a:r>
              <a:rPr lang="en-US" altLang="en-US" sz="1800"/>
              <a:t>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(</a:t>
            </a:r>
            <a:r>
              <a:rPr lang="en-US" altLang="en-US" sz="1800">
                <a:solidFill>
                  <a:srgbClr val="CC3300"/>
                </a:solidFill>
              </a:rPr>
              <a:t>left, right = middle-1</a:t>
            </a:r>
            <a:r>
              <a:rPr lang="en-US" altLang="en-US" sz="1800"/>
              <a:t>)</a:t>
            </a:r>
          </a:p>
        </p:txBody>
      </p:sp>
      <p:sp>
        <p:nvSpPr>
          <p:cNvPr id="11276" name="AutoShape 173"/>
          <p:cNvSpPr>
            <a:spLocks noChangeArrowheads="1"/>
          </p:cNvSpPr>
          <p:nvPr/>
        </p:nvSpPr>
        <p:spPr bwMode="auto">
          <a:xfrm>
            <a:off x="6408739" y="2154238"/>
            <a:ext cx="3248025" cy="2792412"/>
          </a:xfrm>
          <a:prstGeom prst="cloudCallout">
            <a:avLst>
              <a:gd name="adj1" fmla="val 42912"/>
              <a:gd name="adj2" fmla="val -20380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277" name="Text Box 174"/>
          <p:cNvSpPr txBox="1">
            <a:spLocks noChangeArrowheads="1"/>
          </p:cNvSpPr>
          <p:nvPr/>
        </p:nvSpPr>
        <p:spPr bwMode="auto">
          <a:xfrm>
            <a:off x="6702425" y="2600326"/>
            <a:ext cx="2636838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Target greater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than the key in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the middle: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Search</a:t>
            </a:r>
            <a:r>
              <a:rPr lang="en-US" altLang="en-US" sz="1800"/>
              <a:t>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(</a:t>
            </a:r>
            <a:r>
              <a:rPr lang="en-US" altLang="en-US" sz="1800">
                <a:solidFill>
                  <a:srgbClr val="CC3300"/>
                </a:solidFill>
              </a:rPr>
              <a:t>left=middle+1, right</a:t>
            </a:r>
            <a:r>
              <a:rPr lang="en-US" altLang="en-US" sz="1800"/>
              <a:t>)</a:t>
            </a:r>
          </a:p>
        </p:txBody>
      </p:sp>
      <p:sp>
        <p:nvSpPr>
          <p:cNvPr id="11278" name="Line 176"/>
          <p:cNvSpPr>
            <a:spLocks noChangeShapeType="1"/>
          </p:cNvSpPr>
          <p:nvPr/>
        </p:nvSpPr>
        <p:spPr bwMode="auto">
          <a:xfrm flipH="1">
            <a:off x="4344988" y="1879600"/>
            <a:ext cx="938212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9" name="Line 177"/>
          <p:cNvSpPr>
            <a:spLocks noChangeShapeType="1"/>
          </p:cNvSpPr>
          <p:nvPr/>
        </p:nvSpPr>
        <p:spPr bwMode="auto">
          <a:xfrm flipH="1" flipV="1">
            <a:off x="6294438" y="1890714"/>
            <a:ext cx="781050" cy="5286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0" name="Text Box 178"/>
          <p:cNvSpPr txBox="1">
            <a:spLocks noChangeArrowheads="1"/>
          </p:cNvSpPr>
          <p:nvPr/>
        </p:nvSpPr>
        <p:spPr bwMode="auto">
          <a:xfrm>
            <a:off x="2089151" y="5214938"/>
            <a:ext cx="7896225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Since we divide the data set</a:t>
            </a:r>
            <a:r>
              <a:rPr lang="en-US" altLang="en-US" sz="1800">
                <a:solidFill>
                  <a:srgbClr val="CC3300"/>
                </a:solidFill>
              </a:rPr>
              <a:t> in half </a:t>
            </a:r>
            <a:r>
              <a:rPr lang="en-US" altLang="en-US" sz="1800"/>
              <a:t>with</a:t>
            </a:r>
            <a:r>
              <a:rPr lang="en-US" altLang="en-US" sz="1800">
                <a:solidFill>
                  <a:srgbClr val="CC3300"/>
                </a:solidFill>
              </a:rPr>
              <a:t> each comparison, </a:t>
            </a:r>
            <a:r>
              <a:rPr lang="en-US" altLang="en-US" sz="1800"/>
              <a:t>the</a:t>
            </a:r>
            <a:r>
              <a:rPr lang="en-US" altLang="en-US" sz="1800">
                <a:solidFill>
                  <a:srgbClr val="CC3300"/>
                </a:solidFill>
              </a:rPr>
              <a:t> maximum height </a:t>
            </a:r>
            <a:r>
              <a:rPr lang="en-US" altLang="en-US" sz="1800"/>
              <a:t>of the </a:t>
            </a:r>
            <a:r>
              <a:rPr lang="en-US" altLang="en-US" sz="1800">
                <a:solidFill>
                  <a:schemeClr val="accent2"/>
                </a:solidFill>
              </a:rPr>
              <a:t>comparison tree</a:t>
            </a:r>
            <a:r>
              <a:rPr lang="en-US" altLang="en-US" sz="1800">
                <a:solidFill>
                  <a:srgbClr val="CC3300"/>
                </a:solidFill>
              </a:rPr>
              <a:t> </a:t>
            </a:r>
            <a:r>
              <a:rPr lang="en-US" altLang="en-US" sz="1800"/>
              <a:t>will be</a:t>
            </a:r>
            <a:r>
              <a:rPr lang="en-US" altLang="en-US" sz="1800">
                <a:solidFill>
                  <a:srgbClr val="CC3300"/>
                </a:solidFill>
              </a:rPr>
              <a:t> log</a:t>
            </a:r>
            <a:r>
              <a:rPr lang="en-US" altLang="en-US" sz="1400">
                <a:solidFill>
                  <a:srgbClr val="CC3300"/>
                </a:solidFill>
              </a:rPr>
              <a:t>2</a:t>
            </a:r>
            <a:r>
              <a:rPr lang="en-US" altLang="en-US" sz="1800">
                <a:solidFill>
                  <a:srgbClr val="CC3300"/>
                </a:solidFill>
              </a:rPr>
              <a:t>N. </a:t>
            </a:r>
            <a:r>
              <a:rPr lang="en-US" altLang="en-US" sz="1800"/>
              <a:t>So the </a:t>
            </a:r>
            <a:r>
              <a:rPr lang="en-US" altLang="en-US" sz="1800">
                <a:solidFill>
                  <a:schemeClr val="accent2"/>
                </a:solidFill>
              </a:rPr>
              <a:t>running time of binary search</a:t>
            </a:r>
            <a:r>
              <a:rPr lang="en-US" altLang="en-US" sz="1800"/>
              <a:t> is</a:t>
            </a:r>
            <a:r>
              <a:rPr lang="en-US" altLang="en-US" sz="1800">
                <a:solidFill>
                  <a:srgbClr val="CC3300"/>
                </a:solidFill>
              </a:rPr>
              <a:t> O(log</a:t>
            </a:r>
            <a:r>
              <a:rPr lang="en-US" altLang="en-US" sz="1400">
                <a:solidFill>
                  <a:srgbClr val="CC3300"/>
                </a:solidFill>
              </a:rPr>
              <a:t>2</a:t>
            </a:r>
            <a:r>
              <a:rPr lang="en-US" altLang="en-US" sz="1800">
                <a:solidFill>
                  <a:srgbClr val="CC3300"/>
                </a:solidFill>
              </a:rPr>
              <a:t>N).</a:t>
            </a:r>
          </a:p>
        </p:txBody>
      </p:sp>
      <p:sp>
        <p:nvSpPr>
          <p:cNvPr id="11281" name="Line 179"/>
          <p:cNvSpPr>
            <a:spLocks noChangeShapeType="1"/>
          </p:cNvSpPr>
          <p:nvPr/>
        </p:nvSpPr>
        <p:spPr bwMode="auto">
          <a:xfrm>
            <a:off x="9875839" y="1649414"/>
            <a:ext cx="7937" cy="3330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2" name="Text Box 180"/>
          <p:cNvSpPr txBox="1">
            <a:spLocks noChangeArrowheads="1"/>
          </p:cNvSpPr>
          <p:nvPr/>
        </p:nvSpPr>
        <p:spPr bwMode="auto">
          <a:xfrm>
            <a:off x="8788400" y="1323976"/>
            <a:ext cx="18288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CC3300"/>
                </a:solidFill>
              </a:rPr>
              <a:t>Height =  log</a:t>
            </a:r>
            <a:r>
              <a:rPr lang="en-US" altLang="en-US" sz="1200">
                <a:solidFill>
                  <a:srgbClr val="CC3300"/>
                </a:solidFill>
              </a:rPr>
              <a:t>2</a:t>
            </a:r>
            <a:r>
              <a:rPr lang="en-US" altLang="en-US" sz="1600">
                <a:solidFill>
                  <a:srgbClr val="CC3300"/>
                </a:solidFill>
              </a:rPr>
              <a:t>(N)</a:t>
            </a:r>
          </a:p>
        </p:txBody>
      </p:sp>
      <p:sp>
        <p:nvSpPr>
          <p:cNvPr id="11283" name="Text Box 181"/>
          <p:cNvSpPr txBox="1">
            <a:spLocks noChangeArrowheads="1"/>
          </p:cNvSpPr>
          <p:nvPr/>
        </p:nvSpPr>
        <p:spPr bwMode="auto">
          <a:xfrm>
            <a:off x="4548188" y="1749426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&lt;</a:t>
            </a:r>
          </a:p>
        </p:txBody>
      </p:sp>
      <p:sp>
        <p:nvSpPr>
          <p:cNvPr id="11284" name="Text Box 182"/>
          <p:cNvSpPr txBox="1">
            <a:spLocks noChangeArrowheads="1"/>
          </p:cNvSpPr>
          <p:nvPr/>
        </p:nvSpPr>
        <p:spPr bwMode="auto">
          <a:xfrm>
            <a:off x="6624638" y="1812926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539799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14580</TotalTime>
  <Words>695</Words>
  <Application>Microsoft Office PowerPoint</Application>
  <PresentationFormat>Widescreen</PresentationFormat>
  <Paragraphs>192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Comic Sans MS</vt:lpstr>
      <vt:lpstr>Times New Roman</vt:lpstr>
      <vt:lpstr>Blank Presentation</vt:lpstr>
      <vt:lpstr>Microsoft Equation 3.0</vt:lpstr>
      <vt:lpstr>Today’s Material</vt:lpstr>
      <vt:lpstr>Lower Bound on Comparison-based Search</vt:lpstr>
      <vt:lpstr>Comparison (Decision) Trees</vt:lpstr>
      <vt:lpstr>Comparison (Decision) Trees</vt:lpstr>
      <vt:lpstr>Sequential Search – Flashback</vt:lpstr>
      <vt:lpstr>Comparison Tree for Sequential Search</vt:lpstr>
      <vt:lpstr>Binary Search - Flashback</vt:lpstr>
      <vt:lpstr>Comparison Tree for Binary Search</vt:lpstr>
      <vt:lpstr>Comparison Tree for Binary Search</vt:lpstr>
      <vt:lpstr>Lower Bound on Comparison-based Search</vt:lpstr>
      <vt:lpstr>Lower Bound on Comparison-based Search – Informal Proof</vt:lpstr>
      <vt:lpstr>Lower Bound on Comparison Based Search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Material</dc:title>
  <dc:creator>CÜNEYT AKINLAR</dc:creator>
  <cp:lastModifiedBy>azra</cp:lastModifiedBy>
  <cp:revision>536</cp:revision>
  <dcterms:created xsi:type="dcterms:W3CDTF">2020-11-16T14:31:24Z</dcterms:created>
  <dcterms:modified xsi:type="dcterms:W3CDTF">2023-07-13T13:53:57Z</dcterms:modified>
</cp:coreProperties>
</file>