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52" r:id="rId4"/>
    <p:sldId id="451" r:id="rId5"/>
    <p:sldId id="435" r:id="rId6"/>
    <p:sldId id="429" r:id="rId7"/>
    <p:sldId id="442" r:id="rId8"/>
    <p:sldId id="431" r:id="rId9"/>
    <p:sldId id="432" r:id="rId10"/>
    <p:sldId id="453" r:id="rId11"/>
    <p:sldId id="433" r:id="rId12"/>
    <p:sldId id="454" r:id="rId13"/>
    <p:sldId id="455" r:id="rId14"/>
    <p:sldId id="456" r:id="rId15"/>
    <p:sldId id="457" r:id="rId16"/>
    <p:sldId id="458" r:id="rId17"/>
    <p:sldId id="4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93789"/>
            <a:ext cx="11119449" cy="5183187"/>
          </a:xfrm>
        </p:spPr>
        <p:txBody>
          <a:bodyPr/>
          <a:lstStyle/>
          <a:p>
            <a:r>
              <a:rPr lang="en-US" altLang="en-US" dirty="0" smtClean="0"/>
              <a:t>Set ADT</a:t>
            </a:r>
          </a:p>
          <a:p>
            <a:r>
              <a:rPr lang="en-US" altLang="en-US" dirty="0" smtClean="0"/>
              <a:t>Map ADT</a:t>
            </a:r>
          </a:p>
        </p:txBody>
      </p:sp>
    </p:spTree>
    <p:extLst>
      <p:ext uri="{BB962C8B-B14F-4D97-AF65-F5344CB8AC3E}">
        <p14:creationId xmlns:p14="http://schemas.microsoft.com/office/powerpoint/2010/main" val="1499144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0717" y="244475"/>
            <a:ext cx="10731259" cy="566738"/>
          </a:xfrm>
        </p:spPr>
        <p:txBody>
          <a:bodyPr/>
          <a:lstStyle/>
          <a:p>
            <a:r>
              <a:rPr lang="en-US" altLang="en-US" sz="3600" dirty="0" smtClean="0"/>
              <a:t>How to implement Set/Map ADTs?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9800"/>
            <a:ext cx="11007305" cy="642938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Use a </a:t>
            </a:r>
            <a:r>
              <a:rPr lang="en-US" altLang="en-US" dirty="0" smtClean="0">
                <a:solidFill>
                  <a:srgbClr val="FF0000"/>
                </a:solidFill>
              </a:rPr>
              <a:t>search tree</a:t>
            </a:r>
            <a:r>
              <a:rPr lang="en-US" altLang="en-US" dirty="0" smtClean="0"/>
              <a:t> to store the keys in </a:t>
            </a:r>
            <a:r>
              <a:rPr lang="en-US" altLang="en-US" dirty="0" smtClean="0">
                <a:solidFill>
                  <a:schemeClr val="accent6"/>
                </a:solidFill>
              </a:rPr>
              <a:t>sorted </a:t>
            </a:r>
            <a:r>
              <a:rPr lang="en-US" altLang="en-US" dirty="0" smtClean="0"/>
              <a:t>order: </a:t>
            </a:r>
            <a:r>
              <a:rPr lang="en-US" altLang="en-US" dirty="0"/>
              <a:t>3, 1, 4, 9, </a:t>
            </a:r>
            <a:r>
              <a:rPr lang="en-US" altLang="en-US" dirty="0" smtClean="0"/>
              <a:t>7</a:t>
            </a:r>
            <a:endParaRPr lang="en-US" alt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97078"/>
              </p:ext>
            </p:extLst>
          </p:nvPr>
        </p:nvGraphicFramePr>
        <p:xfrm>
          <a:off x="7161961" y="2051069"/>
          <a:ext cx="2637647" cy="1618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7647"/>
              </a:tblGrid>
              <a:tr h="3256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Search Tree</a:t>
                      </a:r>
                      <a:endParaRPr lang="en-US" sz="2000" dirty="0"/>
                    </a:p>
                  </a:txBody>
                  <a:tcPr marL="91405" marR="91405" marT="45666" marB="45666"/>
                </a:tc>
              </a:tr>
              <a:tr h="3400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3400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29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95128"/>
              </p:ext>
            </p:extLst>
          </p:nvPr>
        </p:nvGraphicFramePr>
        <p:xfrm>
          <a:off x="4920412" y="2051069"/>
          <a:ext cx="2241549" cy="16263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1549"/>
              </a:tblGrid>
              <a:tr h="4028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33" marR="91433" marT="45700" marB="45700"/>
                </a:tc>
              </a:tr>
              <a:tr h="40287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add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371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remove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4244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find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</a:tbl>
          </a:graphicData>
        </a:graphic>
      </p:graphicFrame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150302" y="4409080"/>
            <a:ext cx="541337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1660558" y="3621875"/>
            <a:ext cx="541337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H="1">
            <a:off x="1982819" y="3112287"/>
            <a:ext cx="482600" cy="55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>
            <a:off x="2706719" y="3078949"/>
            <a:ext cx="407988" cy="54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2910713" y="3568244"/>
            <a:ext cx="541338" cy="4111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996324" y="4336817"/>
            <a:ext cx="541337" cy="4095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H="1">
            <a:off x="1397034" y="3961599"/>
            <a:ext cx="352558" cy="4474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Oval 19"/>
          <p:cNvSpPr>
            <a:spLocks noChangeArrowheads="1"/>
          </p:cNvSpPr>
          <p:nvPr/>
        </p:nvSpPr>
        <p:spPr bwMode="auto">
          <a:xfrm>
            <a:off x="2282393" y="2701124"/>
            <a:ext cx="541337" cy="4111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2020125" y="3999700"/>
            <a:ext cx="262268" cy="4564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41" name="Straight Arrow Connector 48"/>
          <p:cNvCxnSpPr>
            <a:cxnSpLocks noChangeShapeType="1"/>
            <a:endCxn id="39" idx="0"/>
          </p:cNvCxnSpPr>
          <p:nvPr/>
        </p:nvCxnSpPr>
        <p:spPr bwMode="auto">
          <a:xfrm>
            <a:off x="2553061" y="2340762"/>
            <a:ext cx="1" cy="3603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 bwMode="auto">
          <a:xfrm>
            <a:off x="2228658" y="1970813"/>
            <a:ext cx="6976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root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0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08" y="244475"/>
            <a:ext cx="10619117" cy="566738"/>
          </a:xfrm>
        </p:spPr>
        <p:txBody>
          <a:bodyPr/>
          <a:lstStyle/>
          <a:p>
            <a:r>
              <a:rPr lang="en-US" altLang="en-US" sz="3600" dirty="0" smtClean="0"/>
              <a:t>How to implement Set/Map ADTs?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 bwMode="auto">
          <a:xfrm>
            <a:off x="379562" y="3352051"/>
            <a:ext cx="11171207" cy="17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 smtClean="0"/>
              <a:t>Can we design a data structure that can support all these operations in </a:t>
            </a:r>
            <a:r>
              <a:rPr lang="en-US" sz="2800" kern="0" dirty="0" smtClean="0">
                <a:solidFill>
                  <a:schemeClr val="accent6"/>
                </a:solidFill>
              </a:rPr>
              <a:t>expected O(1) </a:t>
            </a:r>
            <a:r>
              <a:rPr lang="en-US" sz="2800" kern="0" dirty="0" smtClean="0"/>
              <a:t>time?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CC3300"/>
                </a:solidFill>
              </a:rPr>
              <a:t>Hash Tables</a:t>
            </a:r>
            <a:endParaRPr lang="en-US" sz="2400" dirty="0">
              <a:solidFill>
                <a:srgbClr val="CC33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303360"/>
              </p:ext>
            </p:extLst>
          </p:nvPr>
        </p:nvGraphicFramePr>
        <p:xfrm>
          <a:off x="283129" y="1258589"/>
          <a:ext cx="1614681" cy="164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4681"/>
              </a:tblGrid>
              <a:tr h="38601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Operation</a:t>
                      </a:r>
                    </a:p>
                  </a:txBody>
                  <a:tcPr marL="91404" marR="91404" marT="45703" marB="45703"/>
                </a:tc>
              </a:tr>
              <a:tr h="38601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38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remove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458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find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76128"/>
              </p:ext>
            </p:extLst>
          </p:nvPr>
        </p:nvGraphicFramePr>
        <p:xfrm>
          <a:off x="1897811" y="1257725"/>
          <a:ext cx="3899140" cy="16478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99140"/>
              </a:tblGrid>
              <a:tr h="4036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Array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36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r>
                        <a:rPr lang="en-US" sz="2000" baseline="0" dirty="0" smtClean="0"/>
                        <a:t> to find/O</a:t>
                      </a:r>
                      <a:r>
                        <a:rPr lang="en-US" sz="2000" dirty="0" smtClean="0"/>
                        <a:t>(1) to add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36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 to find/O(1) to remove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368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67889"/>
              </p:ext>
            </p:extLst>
          </p:nvPr>
        </p:nvGraphicFramePr>
        <p:xfrm>
          <a:off x="5796951" y="1257723"/>
          <a:ext cx="3942272" cy="1647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2272"/>
              </a:tblGrid>
              <a:tr h="4033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Linked </a:t>
                      </a:r>
                      <a:r>
                        <a:rPr lang="en-US" sz="2000" dirty="0"/>
                        <a:t>List</a:t>
                      </a:r>
                    </a:p>
                  </a:txBody>
                  <a:tcPr marL="91405" marR="91405" marT="45666" marB="45666"/>
                </a:tc>
              </a:tr>
              <a:tr h="4033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r>
                        <a:rPr lang="en-US" sz="2000" baseline="0" dirty="0" smtClean="0"/>
                        <a:t> to find/O</a:t>
                      </a:r>
                      <a:r>
                        <a:rPr lang="en-US" sz="2000" dirty="0" smtClean="0"/>
                        <a:t>(1) to add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33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 to find/O(1) to remove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377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83963"/>
              </p:ext>
            </p:extLst>
          </p:nvPr>
        </p:nvGraphicFramePr>
        <p:xfrm>
          <a:off x="9739224" y="1257725"/>
          <a:ext cx="2087592" cy="16478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7592"/>
              </a:tblGrid>
              <a:tr h="4033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Search Tree</a:t>
                      </a:r>
                      <a:endParaRPr lang="en-US" sz="2000" dirty="0"/>
                    </a:p>
                  </a:txBody>
                  <a:tcPr marL="91405" marR="91405" marT="45666" marB="45666"/>
                </a:tc>
              </a:tr>
              <a:tr h="4033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33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377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</a:t>
                      </a:r>
                      <a:r>
                        <a:rPr lang="en-US" sz="2000" dirty="0" err="1" smtClean="0"/>
                        <a:t>logN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632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598487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217: Contains Duplicate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355" y="1093789"/>
            <a:ext cx="11188460" cy="5183187"/>
          </a:xfrm>
        </p:spPr>
        <p:txBody>
          <a:bodyPr/>
          <a:lstStyle/>
          <a:p>
            <a:r>
              <a:rPr lang="en-US" altLang="en-US" dirty="0" smtClean="0"/>
              <a:t>Given an array of integers, find if the array contains any duplicates</a:t>
            </a:r>
          </a:p>
          <a:p>
            <a:pPr lvl="1"/>
            <a:r>
              <a:rPr lang="en-US" altLang="en-US" dirty="0" smtClean="0"/>
              <a:t>Your function should return true if any value appears at least twice in the array, and it should return false if every element is distinct</a:t>
            </a:r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 smtClean="0"/>
              <a:t>Input: [1,2,3,1]</a:t>
            </a:r>
          </a:p>
          <a:p>
            <a:pPr lvl="1"/>
            <a:r>
              <a:rPr lang="en-US" altLang="en-US" dirty="0" smtClean="0"/>
              <a:t>Output: true</a:t>
            </a:r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 smtClean="0"/>
              <a:t>Input: [1,2,3,4]</a:t>
            </a:r>
          </a:p>
          <a:p>
            <a:pPr lvl="1"/>
            <a:r>
              <a:rPr lang="en-US" altLang="en-US" dirty="0" smtClean="0"/>
              <a:t>Output: false</a:t>
            </a:r>
          </a:p>
        </p:txBody>
      </p:sp>
    </p:spTree>
    <p:extLst>
      <p:ext uri="{BB962C8B-B14F-4D97-AF65-F5344CB8AC3E}">
        <p14:creationId xmlns:p14="http://schemas.microsoft.com/office/powerpoint/2010/main" val="250520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598487"/>
          </a:xfrm>
        </p:spPr>
        <p:txBody>
          <a:bodyPr/>
          <a:lstStyle/>
          <a:p>
            <a:r>
              <a:rPr lang="en-US" altLang="en-US" sz="3600"/>
              <a:t>LeetCode 217: Solution 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5826" y="5305245"/>
            <a:ext cx="11222966" cy="67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/>
              <a:t>This is the O(n^2) brute-force </a:t>
            </a:r>
            <a:r>
              <a:rPr lang="en-US" sz="2800" kern="0" dirty="0" smtClean="0"/>
              <a:t>solution. Gets TLE</a:t>
            </a:r>
            <a:endParaRPr lang="en-US" sz="28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8" y="1064809"/>
            <a:ext cx="7886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93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598487"/>
          </a:xfrm>
        </p:spPr>
        <p:txBody>
          <a:bodyPr/>
          <a:lstStyle/>
          <a:p>
            <a:r>
              <a:rPr lang="en-US" altLang="en-US" sz="3600"/>
              <a:t>LeetCode 217: Solution 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4453" y="5513389"/>
            <a:ext cx="1129197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/>
              <a:t>This is the most efficient O(n) solution, but uses O(n) extra space (time vs space tradeoff)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928" y="1034002"/>
            <a:ext cx="7005041" cy="41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6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598487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1: Two Sum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8" y="1012826"/>
            <a:ext cx="11455879" cy="5681663"/>
          </a:xfrm>
        </p:spPr>
        <p:txBody>
          <a:bodyPr/>
          <a:lstStyle/>
          <a:p>
            <a:r>
              <a:rPr lang="en-US" altLang="en-US" dirty="0" smtClean="0"/>
              <a:t>Given an array of integers </a:t>
            </a:r>
            <a:r>
              <a:rPr lang="en-US" altLang="en-US" dirty="0" err="1" smtClean="0"/>
              <a:t>nums</a:t>
            </a:r>
            <a:r>
              <a:rPr lang="en-US" altLang="en-US" dirty="0" smtClean="0"/>
              <a:t> and an integer target, return indices of the two numbers such that they add up to target.</a:t>
            </a:r>
          </a:p>
          <a:p>
            <a:pPr lvl="1"/>
            <a:r>
              <a:rPr lang="en-US" altLang="en-US" dirty="0" smtClean="0"/>
              <a:t>You may assume that each input would have exactly one solution, and you may not use the same element twice.</a:t>
            </a:r>
          </a:p>
          <a:p>
            <a:pPr lvl="1"/>
            <a:r>
              <a:rPr lang="en-US" altLang="en-US" dirty="0" smtClean="0"/>
              <a:t>You can return the answer in any order.</a:t>
            </a:r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 smtClean="0"/>
              <a:t>Input: </a:t>
            </a:r>
            <a:r>
              <a:rPr lang="en-US" altLang="en-US" dirty="0" err="1" smtClean="0"/>
              <a:t>nums</a:t>
            </a:r>
            <a:r>
              <a:rPr lang="en-US" altLang="en-US" dirty="0" smtClean="0"/>
              <a:t> = [2,7,11,15], target = 9</a:t>
            </a:r>
          </a:p>
          <a:p>
            <a:pPr lvl="1"/>
            <a:r>
              <a:rPr lang="en-US" altLang="en-US" dirty="0" smtClean="0"/>
              <a:t>Output: </a:t>
            </a:r>
            <a:r>
              <a:rPr lang="en-US" altLang="en-US" dirty="0" err="1" smtClean="0"/>
              <a:t>nums</a:t>
            </a:r>
            <a:r>
              <a:rPr lang="en-US" altLang="en-US" dirty="0" smtClean="0"/>
              <a:t>[0] + </a:t>
            </a:r>
            <a:r>
              <a:rPr lang="en-US" altLang="en-US" dirty="0" err="1" smtClean="0"/>
              <a:t>nums</a:t>
            </a:r>
            <a:r>
              <a:rPr lang="en-US" altLang="en-US" dirty="0" smtClean="0"/>
              <a:t>[1] == 9, so we return [0, 1].</a:t>
            </a:r>
          </a:p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Input: </a:t>
            </a:r>
            <a:r>
              <a:rPr lang="en-US" altLang="en-US" dirty="0" err="1" smtClean="0"/>
              <a:t>nums</a:t>
            </a:r>
            <a:r>
              <a:rPr lang="en-US" altLang="en-US" dirty="0" smtClean="0"/>
              <a:t> = [3,2,4], target = 6</a:t>
            </a:r>
          </a:p>
          <a:p>
            <a:pPr lvl="1"/>
            <a:r>
              <a:rPr lang="en-US" altLang="en-US" dirty="0" smtClean="0"/>
              <a:t>Output: [1,2]</a:t>
            </a:r>
          </a:p>
        </p:txBody>
      </p:sp>
    </p:spTree>
    <p:extLst>
      <p:ext uri="{BB962C8B-B14F-4D97-AF65-F5344CB8AC3E}">
        <p14:creationId xmlns:p14="http://schemas.microsoft.com/office/powerpoint/2010/main" val="1347480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598487"/>
          </a:xfrm>
        </p:spPr>
        <p:txBody>
          <a:bodyPr/>
          <a:lstStyle/>
          <a:p>
            <a:r>
              <a:rPr lang="en-US" altLang="en-US" sz="3600"/>
              <a:t>LeetCode 1: Solution 1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5057" y="5607170"/>
            <a:ext cx="11542143" cy="106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/>
              <a:t>This is the O(n^2) brute-force </a:t>
            </a:r>
            <a:r>
              <a:rPr lang="en-US" sz="2800" kern="0" dirty="0" smtClean="0"/>
              <a:t>solution</a:t>
            </a:r>
            <a:endParaRPr lang="en-US" sz="28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83" y="1043796"/>
            <a:ext cx="6663339" cy="42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71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598487"/>
          </a:xfrm>
        </p:spPr>
        <p:txBody>
          <a:bodyPr/>
          <a:lstStyle/>
          <a:p>
            <a:r>
              <a:rPr lang="en-US" altLang="en-US" sz="3600"/>
              <a:t>LeetCode 1: Solution 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9947" y="5654675"/>
            <a:ext cx="11240219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kern="0" dirty="0"/>
              <a:t>This is the most efficient O(n) solution, but uses O(n) extra space (time vs space tradeoff)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03" y="991738"/>
            <a:ext cx="6063480" cy="44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7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615241"/>
          </a:xfrm>
        </p:spPr>
        <p:txBody>
          <a:bodyPr/>
          <a:lstStyle/>
          <a:p>
            <a:r>
              <a:rPr lang="en-US" altLang="en-US" sz="3600" dirty="0" smtClean="0"/>
              <a:t>Ordered Set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2532" y="979490"/>
            <a:ext cx="6655249" cy="14531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Recall that an </a:t>
            </a:r>
            <a:r>
              <a:rPr lang="en-US" altLang="en-US" kern="0" dirty="0" smtClean="0">
                <a:solidFill>
                  <a:srgbClr val="C00000"/>
                </a:solidFill>
              </a:rPr>
              <a:t>ordered set </a:t>
            </a:r>
            <a:r>
              <a:rPr lang="en-US" altLang="en-US" kern="0" dirty="0" smtClean="0">
                <a:solidFill>
                  <a:srgbClr val="000000"/>
                </a:solidFill>
              </a:rPr>
              <a:t>is an ADT that stores </a:t>
            </a:r>
            <a:r>
              <a:rPr lang="en-US" altLang="en-US" kern="0" dirty="0" smtClean="0">
                <a:solidFill>
                  <a:schemeClr val="accent6"/>
                </a:solidFill>
              </a:rPr>
              <a:t>keys</a:t>
            </a:r>
            <a:r>
              <a:rPr lang="en-US" altLang="en-US" kern="0" dirty="0" smtClean="0">
                <a:solidFill>
                  <a:srgbClr val="000000"/>
                </a:solidFill>
              </a:rPr>
              <a:t> in </a:t>
            </a:r>
            <a:r>
              <a:rPr lang="en-US" altLang="en-US" kern="0" dirty="0" smtClean="0">
                <a:solidFill>
                  <a:schemeClr val="accent6"/>
                </a:solidFill>
              </a:rPr>
              <a:t>sorted order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In a </a:t>
            </a:r>
            <a:r>
              <a:rPr lang="en-US" altLang="en-US" kern="0" dirty="0" smtClean="0">
                <a:solidFill>
                  <a:srgbClr val="C00000"/>
                </a:solidFill>
              </a:rPr>
              <a:t>set </a:t>
            </a:r>
            <a:r>
              <a:rPr lang="en-US" altLang="en-US" kern="0" dirty="0" smtClean="0">
                <a:solidFill>
                  <a:srgbClr val="000000"/>
                </a:solidFill>
              </a:rPr>
              <a:t>there are </a:t>
            </a:r>
            <a:r>
              <a:rPr lang="en-US" altLang="en-US" kern="0" dirty="0" smtClean="0">
                <a:solidFill>
                  <a:srgbClr val="00B050"/>
                </a:solidFill>
              </a:rPr>
              <a:t>no duplicate keys</a:t>
            </a:r>
            <a:endParaRPr lang="en-US" altLang="en-US" kern="0" dirty="0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42885" y="2432650"/>
            <a:ext cx="4071668" cy="14147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4915339" y="2896784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2111638" y="2896784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3448859" y="2896784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748746" y="2896785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7900901" y="1315032"/>
            <a:ext cx="3082925" cy="52490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add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remove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contains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 </a:t>
            </a:r>
          </a:p>
          <a:p>
            <a:pPr lvl="1" indent="-342900">
              <a:lnSpc>
                <a:spcPct val="90000"/>
              </a:lnSpc>
              <a:defRPr/>
            </a:pPr>
            <a:endParaRPr lang="en-US" kern="0" dirty="0">
              <a:solidFill>
                <a:srgbClr val="C00000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min</a:t>
            </a:r>
            <a:r>
              <a:rPr lang="en-US" kern="0" dirty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max</a:t>
            </a:r>
            <a:r>
              <a:rPr lang="en-US" kern="0" dirty="0"/>
              <a:t>()</a:t>
            </a:r>
            <a:endParaRPr lang="en-US" kern="0" dirty="0">
              <a:solidFill>
                <a:schemeClr val="accent2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previous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next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 smtClean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endParaRPr lang="en-US" kern="0" dirty="0" smtClean="0"/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err="1" smtClean="0">
                <a:solidFill>
                  <a:srgbClr val="C00000"/>
                </a:solidFill>
              </a:rPr>
              <a:t>isEmpty</a:t>
            </a:r>
            <a:r>
              <a:rPr lang="en-US" kern="0" dirty="0" smtClean="0">
                <a:solidFill>
                  <a:srgbClr val="C00000"/>
                </a:solidFill>
              </a:rPr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>
                <a:solidFill>
                  <a:srgbClr val="C00000"/>
                </a:solidFill>
              </a:rPr>
              <a:t>s</a:t>
            </a:r>
            <a:r>
              <a:rPr lang="en-US" kern="0" dirty="0" smtClean="0">
                <a:solidFill>
                  <a:srgbClr val="C00000"/>
                </a:solidFill>
              </a:rPr>
              <a:t>ize()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clear()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iterator</a:t>
            </a:r>
            <a:endParaRPr lang="en-US" kern="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1190" y="853367"/>
            <a:ext cx="44678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Ordered Set </a:t>
            </a:r>
            <a:r>
              <a:rPr lang="en-US" sz="2400" dirty="0"/>
              <a:t>ADT Operations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203101" y="2896784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1094" y="4045788"/>
            <a:ext cx="7214272" cy="260517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chemeClr val="accent6"/>
                </a:solidFill>
              </a:rPr>
              <a:t>The benefits of ordering are: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The container can support </a:t>
            </a:r>
            <a:r>
              <a:rPr lang="en-US" altLang="en-US" kern="0" dirty="0" smtClean="0">
                <a:solidFill>
                  <a:srgbClr val="C00000"/>
                </a:solidFill>
              </a:rPr>
              <a:t>min</a:t>
            </a:r>
            <a:r>
              <a:rPr lang="en-US" altLang="en-US" kern="0" dirty="0" smtClean="0">
                <a:solidFill>
                  <a:srgbClr val="000000"/>
                </a:solidFill>
              </a:rPr>
              <a:t>, </a:t>
            </a:r>
            <a:r>
              <a:rPr lang="en-US" altLang="en-US" kern="0" dirty="0" smtClean="0">
                <a:solidFill>
                  <a:srgbClr val="C00000"/>
                </a:solidFill>
              </a:rPr>
              <a:t>max</a:t>
            </a:r>
            <a:r>
              <a:rPr lang="en-US" altLang="en-US" kern="0" dirty="0" smtClean="0">
                <a:solidFill>
                  <a:srgbClr val="000000"/>
                </a:solidFill>
              </a:rPr>
              <a:t>, </a:t>
            </a:r>
            <a:r>
              <a:rPr lang="en-US" altLang="en-US" kern="0" dirty="0" smtClean="0">
                <a:solidFill>
                  <a:srgbClr val="C00000"/>
                </a:solidFill>
              </a:rPr>
              <a:t>previous</a:t>
            </a:r>
            <a:r>
              <a:rPr lang="en-US" altLang="en-US" kern="0" dirty="0" smtClean="0">
                <a:solidFill>
                  <a:srgbClr val="000000"/>
                </a:solidFill>
              </a:rPr>
              <a:t>, </a:t>
            </a:r>
            <a:r>
              <a:rPr lang="en-US" altLang="en-US" kern="0" dirty="0" smtClean="0">
                <a:solidFill>
                  <a:srgbClr val="C00000"/>
                </a:solidFill>
              </a:rPr>
              <a:t>next</a:t>
            </a:r>
            <a:r>
              <a:rPr lang="en-US" altLang="en-US" kern="0" dirty="0" smtClean="0">
                <a:solidFill>
                  <a:srgbClr val="000000"/>
                </a:solidFill>
              </a:rPr>
              <a:t> operations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When we iterate over the keys stored in the container, we </a:t>
            </a:r>
            <a:r>
              <a:rPr lang="en-US" altLang="en-US" kern="0" dirty="0" smtClean="0">
                <a:solidFill>
                  <a:schemeClr val="accent6"/>
                </a:solidFill>
              </a:rPr>
              <a:t>get the keys in sorted order</a:t>
            </a:r>
            <a:r>
              <a:rPr lang="en-US" altLang="en-US" kern="0" dirty="0" smtClean="0">
                <a:solidFill>
                  <a:srgbClr val="000000"/>
                </a:solidFill>
              </a:rPr>
              <a:t> in O(n) time</a:t>
            </a:r>
            <a:endParaRPr lang="en-US" alt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31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649623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</a:rPr>
              <a:t>Ordered Set </a:t>
            </a:r>
            <a:r>
              <a:rPr lang="en-US" altLang="en-US" sz="3600" dirty="0" smtClean="0"/>
              <a:t>ADT vs </a:t>
            </a:r>
            <a:r>
              <a:rPr lang="en-US" altLang="en-US" sz="3600" dirty="0" smtClean="0">
                <a:solidFill>
                  <a:srgbClr val="C00000"/>
                </a:solidFill>
              </a:rPr>
              <a:t>Set</a:t>
            </a:r>
            <a:r>
              <a:rPr lang="en-US" altLang="en-US" sz="3600" dirty="0" smtClean="0"/>
              <a:t> ADT</a:t>
            </a:r>
            <a:endParaRPr lang="en-US" altLang="en-US" sz="3600" dirty="0"/>
          </a:p>
        </p:txBody>
      </p:sp>
      <p:sp>
        <p:nvSpPr>
          <p:cNvPr id="7" name="Oval 6"/>
          <p:cNvSpPr/>
          <p:nvPr/>
        </p:nvSpPr>
        <p:spPr bwMode="auto">
          <a:xfrm>
            <a:off x="7775808" y="1541632"/>
            <a:ext cx="4071668" cy="15757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11048262" y="2136208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8244561" y="2136208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9581782" y="2136208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8881669" y="2136209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0336024" y="2136208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721" y="1302589"/>
            <a:ext cx="7381128" cy="50033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What if we </a:t>
            </a:r>
            <a:r>
              <a:rPr lang="en-US" altLang="en-US" kern="0" dirty="0" smtClean="0">
                <a:solidFill>
                  <a:srgbClr val="C00000"/>
                </a:solidFill>
              </a:rPr>
              <a:t>relax the ordering constraint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The container still stores </a:t>
            </a:r>
            <a:r>
              <a:rPr lang="en-US" altLang="en-US" kern="0" dirty="0">
                <a:solidFill>
                  <a:schemeClr val="accent6"/>
                </a:solidFill>
              </a:rPr>
              <a:t>keys </a:t>
            </a:r>
            <a:r>
              <a:rPr lang="en-US" altLang="en-US" kern="0" dirty="0">
                <a:solidFill>
                  <a:srgbClr val="00B050"/>
                </a:solidFill>
              </a:rPr>
              <a:t>with no duplicates</a:t>
            </a:r>
            <a:endParaRPr lang="en-US" altLang="en-US" kern="0" dirty="0" smtClean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kern="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But the keys can be stored </a:t>
            </a:r>
            <a:r>
              <a:rPr lang="en-US" altLang="en-US" kern="0" dirty="0" smtClean="0">
                <a:solidFill>
                  <a:schemeClr val="accent6"/>
                </a:solidFill>
              </a:rPr>
              <a:t>in any order</a:t>
            </a:r>
          </a:p>
          <a:p>
            <a:pPr lvl="1">
              <a:lnSpc>
                <a:spcPct val="90000"/>
              </a:lnSpc>
              <a:defRPr/>
            </a:pPr>
            <a:endParaRPr lang="en-US" altLang="en-US" kern="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When we iterate over the keys in the container, </a:t>
            </a:r>
            <a:r>
              <a:rPr lang="en-US" altLang="en-US" kern="0" dirty="0" smtClean="0">
                <a:solidFill>
                  <a:schemeClr val="accent6"/>
                </a:solidFill>
              </a:rPr>
              <a:t>we get them in arbitrary order</a:t>
            </a:r>
          </a:p>
          <a:p>
            <a:pPr lvl="1">
              <a:lnSpc>
                <a:spcPct val="90000"/>
              </a:lnSpc>
              <a:defRPr/>
            </a:pPr>
            <a:endParaRPr lang="en-US" altLang="en-US" kern="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This is called the </a:t>
            </a:r>
            <a:r>
              <a:rPr lang="en-US" altLang="en-US" kern="0" dirty="0" smtClean="0">
                <a:solidFill>
                  <a:srgbClr val="C00000"/>
                </a:solidFill>
              </a:rPr>
              <a:t>Set ADT</a:t>
            </a:r>
            <a:endParaRPr lang="en-US" altLang="en-US" kern="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522898" y="3676968"/>
            <a:ext cx="2769079" cy="24182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10157812" y="5338748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0403081" y="4476529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9610399" y="4886101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9581781" y="4236036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8906135" y="4886101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38565" y="1596818"/>
            <a:ext cx="174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OrderedSet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10399" y="3739942"/>
            <a:ext cx="79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Set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20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7"/>
            <a:ext cx="8720137" cy="633142"/>
          </a:xfrm>
        </p:spPr>
        <p:txBody>
          <a:bodyPr/>
          <a:lstStyle/>
          <a:p>
            <a:r>
              <a:rPr lang="en-US" altLang="en-US" sz="3600" dirty="0" smtClean="0"/>
              <a:t>Ordered Set ADT vs Set ADT</a:t>
            </a:r>
            <a:endParaRPr lang="en-US" altLang="en-US" sz="36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86365" y="1441154"/>
            <a:ext cx="3082925" cy="52490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add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remove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contains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 </a:t>
            </a:r>
          </a:p>
          <a:p>
            <a:pPr lvl="1" indent="-342900">
              <a:lnSpc>
                <a:spcPct val="90000"/>
              </a:lnSpc>
              <a:defRPr/>
            </a:pPr>
            <a:endParaRPr lang="en-US" kern="0" dirty="0">
              <a:solidFill>
                <a:srgbClr val="C00000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min</a:t>
            </a:r>
            <a:r>
              <a:rPr lang="en-US" kern="0" dirty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max</a:t>
            </a:r>
            <a:r>
              <a:rPr lang="en-US" kern="0" dirty="0"/>
              <a:t>()</a:t>
            </a:r>
            <a:endParaRPr lang="en-US" kern="0" dirty="0">
              <a:solidFill>
                <a:schemeClr val="accent2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previous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next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 smtClean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endParaRPr lang="en-US" kern="0" dirty="0" smtClean="0"/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err="1" smtClean="0">
                <a:solidFill>
                  <a:srgbClr val="C00000"/>
                </a:solidFill>
              </a:rPr>
              <a:t>isEmpty</a:t>
            </a:r>
            <a:r>
              <a:rPr lang="en-US" kern="0" dirty="0" smtClean="0">
                <a:solidFill>
                  <a:srgbClr val="C00000"/>
                </a:solidFill>
              </a:rPr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>
                <a:solidFill>
                  <a:srgbClr val="C00000"/>
                </a:solidFill>
              </a:rPr>
              <a:t>s</a:t>
            </a:r>
            <a:r>
              <a:rPr lang="en-US" kern="0" dirty="0" smtClean="0">
                <a:solidFill>
                  <a:srgbClr val="C00000"/>
                </a:solidFill>
              </a:rPr>
              <a:t>ize()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clear()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iterator</a:t>
            </a:r>
            <a:endParaRPr lang="en-US" kern="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6654" y="979489"/>
            <a:ext cx="44678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Ordered Set </a:t>
            </a:r>
            <a:r>
              <a:rPr lang="en-US" sz="2400" dirty="0"/>
              <a:t>ADT Operations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642108" y="1441155"/>
            <a:ext cx="3082925" cy="32602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add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remove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contains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 </a:t>
            </a:r>
          </a:p>
          <a:p>
            <a:pPr lvl="1" indent="-342900">
              <a:lnSpc>
                <a:spcPct val="90000"/>
              </a:lnSpc>
              <a:defRPr/>
            </a:pPr>
            <a:endParaRPr lang="en-US" kern="0" dirty="0">
              <a:solidFill>
                <a:srgbClr val="C00000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err="1" smtClean="0">
                <a:solidFill>
                  <a:srgbClr val="C00000"/>
                </a:solidFill>
              </a:rPr>
              <a:t>isEmpty</a:t>
            </a:r>
            <a:r>
              <a:rPr lang="en-US" kern="0" dirty="0" smtClean="0">
                <a:solidFill>
                  <a:srgbClr val="C00000"/>
                </a:solidFill>
              </a:rPr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>
                <a:solidFill>
                  <a:srgbClr val="C00000"/>
                </a:solidFill>
              </a:rPr>
              <a:t>s</a:t>
            </a:r>
            <a:r>
              <a:rPr lang="en-US" kern="0" dirty="0" smtClean="0">
                <a:solidFill>
                  <a:srgbClr val="C00000"/>
                </a:solidFill>
              </a:rPr>
              <a:t>ize()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clear()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iterator</a:t>
            </a:r>
            <a:endParaRPr lang="en-US" kern="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14871" y="979489"/>
            <a:ext cx="31373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Set </a:t>
            </a:r>
            <a:r>
              <a:rPr lang="en-US" sz="2400" dirty="0"/>
              <a:t>ADT Operations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11305" y="5033906"/>
            <a:ext cx="4963752" cy="14531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In </a:t>
            </a:r>
            <a:r>
              <a:rPr lang="en-US" altLang="en-US" kern="0" dirty="0" smtClean="0">
                <a:solidFill>
                  <a:srgbClr val="C00000"/>
                </a:solidFill>
              </a:rPr>
              <a:t>Set ADT</a:t>
            </a:r>
            <a:r>
              <a:rPr lang="en-US" altLang="en-US" kern="0" dirty="0" smtClean="0">
                <a:solidFill>
                  <a:srgbClr val="000000"/>
                </a:solidFill>
              </a:rPr>
              <a:t>, we only have </a:t>
            </a:r>
            <a:r>
              <a:rPr lang="en-US" altLang="en-US" kern="0" dirty="0" smtClean="0">
                <a:solidFill>
                  <a:schemeClr val="accent6"/>
                </a:solidFill>
              </a:rPr>
              <a:t>add</a:t>
            </a:r>
            <a:r>
              <a:rPr lang="en-US" altLang="en-US" kern="0" dirty="0" smtClean="0">
                <a:solidFill>
                  <a:srgbClr val="000000"/>
                </a:solidFill>
              </a:rPr>
              <a:t>, </a:t>
            </a:r>
            <a:r>
              <a:rPr lang="en-US" altLang="en-US" kern="0" dirty="0" smtClean="0">
                <a:solidFill>
                  <a:schemeClr val="accent6"/>
                </a:solidFill>
              </a:rPr>
              <a:t>remove</a:t>
            </a:r>
            <a:r>
              <a:rPr lang="en-US" altLang="en-US" kern="0" dirty="0" smtClean="0">
                <a:solidFill>
                  <a:srgbClr val="000000"/>
                </a:solidFill>
              </a:rPr>
              <a:t>, </a:t>
            </a:r>
            <a:r>
              <a:rPr lang="en-US" altLang="en-US" kern="0" dirty="0" smtClean="0">
                <a:solidFill>
                  <a:schemeClr val="accent6"/>
                </a:solidFill>
              </a:rPr>
              <a:t>find (contains)</a:t>
            </a:r>
            <a:r>
              <a:rPr lang="en-US" altLang="en-US" kern="0" dirty="0" smtClean="0">
                <a:solidFill>
                  <a:srgbClr val="000000"/>
                </a:solidFill>
              </a:rPr>
              <a:t> operations</a:t>
            </a:r>
            <a:endParaRPr lang="en-US" altLang="en-US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72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25428" y="2216214"/>
            <a:ext cx="3257938" cy="33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Set&lt;E&gt;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25427" y="2546220"/>
            <a:ext cx="3257939" cy="18029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 e)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 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 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9"/>
          <p:cNvCxnSpPr>
            <a:cxnSpLocks noChangeShapeType="1"/>
          </p:cNvCxnSpPr>
          <p:nvPr/>
        </p:nvCxnSpPr>
        <p:spPr bwMode="auto">
          <a:xfrm flipV="1">
            <a:off x="993480" y="1544482"/>
            <a:ext cx="1343025" cy="11481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1074442" y="1160073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implements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993480" y="1977038"/>
            <a:ext cx="1415266" cy="16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1256613" y="1671782"/>
            <a:ext cx="88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extends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222798" y="4932948"/>
            <a:ext cx="2128838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251373" y="3280216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251373" y="2314815"/>
            <a:ext cx="2111375" cy="6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Collection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62485" y="1236108"/>
            <a:ext cx="2111375" cy="651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Iterable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29" idx="0"/>
            <a:endCxn id="30" idx="2"/>
          </p:cNvCxnSpPr>
          <p:nvPr/>
        </p:nvCxnSpPr>
        <p:spPr bwMode="auto">
          <a:xfrm flipV="1">
            <a:off x="4307061" y="2944255"/>
            <a:ext cx="0" cy="3359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4300710" y="1876666"/>
            <a:ext cx="6351" cy="4492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9"/>
          <p:cNvCxnSpPr>
            <a:cxnSpLocks noChangeShapeType="1"/>
            <a:stCxn id="28" idx="0"/>
          </p:cNvCxnSpPr>
          <p:nvPr/>
        </p:nvCxnSpPr>
        <p:spPr bwMode="auto">
          <a:xfrm flipV="1">
            <a:off x="4287217" y="4615654"/>
            <a:ext cx="0" cy="317294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9" name="Rectangle 38"/>
          <p:cNvSpPr/>
          <p:nvPr/>
        </p:nvSpPr>
        <p:spPr bwMode="auto">
          <a:xfrm>
            <a:off x="6816693" y="1236108"/>
            <a:ext cx="3257938" cy="33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816801" y="1562731"/>
            <a:ext cx="3257939" cy="3333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Iterator&lt;E&gt;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iterator()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8445661" y="1873655"/>
            <a:ext cx="2" cy="3300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58772"/>
            <a:ext cx="8588375" cy="698500"/>
          </a:xfrm>
        </p:spPr>
        <p:txBody>
          <a:bodyPr/>
          <a:lstStyle/>
          <a:p>
            <a:r>
              <a:rPr lang="en-US" altLang="en-US" sz="3600" dirty="0" smtClean="0"/>
              <a:t>Java Set Hierarchy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251373" y="4187147"/>
            <a:ext cx="2100263" cy="44767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AbstractSet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3" name="Straight Arrow Connector 9"/>
          <p:cNvCxnSpPr>
            <a:cxnSpLocks noChangeShapeType="1"/>
          </p:cNvCxnSpPr>
          <p:nvPr/>
        </p:nvCxnSpPr>
        <p:spPr bwMode="auto">
          <a:xfrm flipV="1">
            <a:off x="4307061" y="3873487"/>
            <a:ext cx="15477" cy="32120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19090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179388"/>
            <a:ext cx="8720137" cy="741362"/>
          </a:xfrm>
        </p:spPr>
        <p:txBody>
          <a:bodyPr/>
          <a:lstStyle/>
          <a:p>
            <a:r>
              <a:rPr lang="en-US" altLang="en-US" sz="3600" dirty="0" smtClean="0"/>
              <a:t>Ordered Map ADT vs Map ADT</a:t>
            </a:r>
            <a:endParaRPr lang="en-US" altLang="en-US" sz="360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129850" y="1382415"/>
            <a:ext cx="3684374" cy="52490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chemeClr val="accent6"/>
                </a:solidFill>
              </a:rPr>
              <a:t>value</a:t>
            </a:r>
            <a:r>
              <a:rPr lang="en-US" sz="2200" kern="0" dirty="0" smtClean="0">
                <a:solidFill>
                  <a:srgbClr val="C00000"/>
                </a:solidFill>
              </a:rPr>
              <a:t> get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 smtClean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put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key, value</a:t>
            </a:r>
            <a:r>
              <a:rPr lang="en-US" sz="2200" kern="0" dirty="0" smtClean="0"/>
              <a:t>)</a:t>
            </a:r>
            <a:endParaRPr lang="en-US" sz="2200" kern="0" dirty="0"/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remove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err="1" smtClean="0">
                <a:solidFill>
                  <a:srgbClr val="C00000"/>
                </a:solidFill>
              </a:rPr>
              <a:t>containsKey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/>
              <a:t>) </a:t>
            </a:r>
          </a:p>
          <a:p>
            <a:pPr lvl="1" indent="-342900">
              <a:lnSpc>
                <a:spcPct val="90000"/>
              </a:lnSpc>
              <a:defRPr/>
            </a:pPr>
            <a:endParaRPr lang="en-US" sz="2200" kern="0" dirty="0">
              <a:solidFill>
                <a:srgbClr val="C00000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err="1" smtClean="0">
                <a:solidFill>
                  <a:srgbClr val="C00000"/>
                </a:solidFill>
              </a:rPr>
              <a:t>minKey</a:t>
            </a:r>
            <a:r>
              <a:rPr lang="en-US" sz="2200" kern="0" dirty="0" smtClean="0"/>
              <a:t>()</a:t>
            </a:r>
            <a:endParaRPr lang="en-US" sz="2200" kern="0" dirty="0"/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err="1" smtClean="0">
                <a:solidFill>
                  <a:srgbClr val="C00000"/>
                </a:solidFill>
              </a:rPr>
              <a:t>maxKey</a:t>
            </a:r>
            <a:r>
              <a:rPr lang="en-US" sz="2200" kern="0" dirty="0" smtClean="0"/>
              <a:t>()</a:t>
            </a:r>
            <a:endParaRPr lang="en-US" sz="2200" kern="0" dirty="0">
              <a:solidFill>
                <a:schemeClr val="accent2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previous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next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 smtClean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endParaRPr lang="en-US" sz="2200" kern="0" dirty="0" smtClean="0"/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err="1" smtClean="0">
                <a:solidFill>
                  <a:srgbClr val="C00000"/>
                </a:solidFill>
              </a:rPr>
              <a:t>isEmpty</a:t>
            </a:r>
            <a:r>
              <a:rPr lang="en-US" sz="2200" kern="0" dirty="0" smtClean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>
                <a:solidFill>
                  <a:srgbClr val="C00000"/>
                </a:solidFill>
              </a:rPr>
              <a:t>s</a:t>
            </a:r>
            <a:r>
              <a:rPr lang="en-US" sz="2200" kern="0" dirty="0" smtClean="0">
                <a:solidFill>
                  <a:srgbClr val="C00000"/>
                </a:solidFill>
              </a:rPr>
              <a:t>ize</a:t>
            </a:r>
            <a:r>
              <a:rPr lang="en-US" sz="2200" kern="0" dirty="0" smtClean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clear</a:t>
            </a:r>
            <a:r>
              <a:rPr lang="en-US" sz="2200" kern="0" dirty="0" smtClean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>
                <a:solidFill>
                  <a:srgbClr val="C00000"/>
                </a:solidFill>
              </a:rPr>
              <a:t>i</a:t>
            </a:r>
            <a:r>
              <a:rPr lang="en-US" sz="2200" kern="0" dirty="0" smtClean="0">
                <a:solidFill>
                  <a:srgbClr val="C00000"/>
                </a:solidFill>
              </a:rPr>
              <a:t>terator</a:t>
            </a:r>
            <a:r>
              <a:rPr lang="en-US" sz="2200" kern="0" dirty="0" smtClean="0"/>
              <a:t>()</a:t>
            </a:r>
            <a:endParaRPr lang="en-US" sz="2200" kern="0" dirty="0"/>
          </a:p>
        </p:txBody>
      </p:sp>
      <p:sp>
        <p:nvSpPr>
          <p:cNvPr id="28" name="TextBox 27"/>
          <p:cNvSpPr txBox="1"/>
          <p:nvPr/>
        </p:nvSpPr>
        <p:spPr>
          <a:xfrm>
            <a:off x="572367" y="920750"/>
            <a:ext cx="45368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Ordered Map </a:t>
            </a:r>
            <a:r>
              <a:rPr lang="en-US" sz="2400" dirty="0" smtClean="0"/>
              <a:t>ADT </a:t>
            </a:r>
            <a:r>
              <a:rPr lang="en-US" sz="2400" dirty="0"/>
              <a:t>Operations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565155" y="1460052"/>
            <a:ext cx="3684374" cy="34311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chemeClr val="accent6"/>
                </a:solidFill>
              </a:rPr>
              <a:t>value</a:t>
            </a:r>
            <a:r>
              <a:rPr lang="en-US" sz="2200" kern="0" dirty="0" smtClean="0">
                <a:solidFill>
                  <a:srgbClr val="C00000"/>
                </a:solidFill>
              </a:rPr>
              <a:t> get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 smtClean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put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key, value</a:t>
            </a:r>
            <a:r>
              <a:rPr lang="en-US" sz="2200" kern="0" dirty="0" smtClean="0"/>
              <a:t>)</a:t>
            </a:r>
            <a:endParaRPr lang="en-US" sz="2200" kern="0" dirty="0"/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remove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/>
              <a:t>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err="1" smtClean="0">
                <a:solidFill>
                  <a:srgbClr val="C00000"/>
                </a:solidFill>
              </a:rPr>
              <a:t>containsKey</a:t>
            </a:r>
            <a:r>
              <a:rPr lang="en-US" sz="2200" kern="0" dirty="0" smtClean="0"/>
              <a:t>(</a:t>
            </a:r>
            <a:r>
              <a:rPr lang="en-US" sz="2200" kern="0" dirty="0" smtClean="0">
                <a:solidFill>
                  <a:schemeClr val="accent6"/>
                </a:solidFill>
              </a:rPr>
              <a:t>key</a:t>
            </a:r>
            <a:r>
              <a:rPr lang="en-US" sz="2200" kern="0" dirty="0"/>
              <a:t>) </a:t>
            </a:r>
          </a:p>
          <a:p>
            <a:pPr lvl="1" indent="-342900">
              <a:lnSpc>
                <a:spcPct val="90000"/>
              </a:lnSpc>
              <a:defRPr/>
            </a:pPr>
            <a:endParaRPr lang="en-US" sz="2200" kern="0" dirty="0">
              <a:solidFill>
                <a:srgbClr val="C00000"/>
              </a:solidFill>
            </a:endParaRP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err="1" smtClean="0">
                <a:solidFill>
                  <a:srgbClr val="C00000"/>
                </a:solidFill>
              </a:rPr>
              <a:t>isEmpty</a:t>
            </a:r>
            <a:r>
              <a:rPr lang="en-US" sz="2200" kern="0" dirty="0" smtClean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>
                <a:solidFill>
                  <a:srgbClr val="C00000"/>
                </a:solidFill>
              </a:rPr>
              <a:t>s</a:t>
            </a:r>
            <a:r>
              <a:rPr lang="en-US" sz="2200" kern="0" dirty="0" smtClean="0">
                <a:solidFill>
                  <a:srgbClr val="C00000"/>
                </a:solidFill>
              </a:rPr>
              <a:t>ize</a:t>
            </a:r>
            <a:r>
              <a:rPr lang="en-US" sz="2200" kern="0" dirty="0" smtClean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 smtClean="0">
                <a:solidFill>
                  <a:srgbClr val="C00000"/>
                </a:solidFill>
              </a:rPr>
              <a:t>clear</a:t>
            </a:r>
            <a:r>
              <a:rPr lang="en-US" sz="2200" kern="0" dirty="0" smtClean="0"/>
              <a:t>()</a:t>
            </a:r>
          </a:p>
          <a:p>
            <a:pPr lvl="1" indent="-342900">
              <a:lnSpc>
                <a:spcPct val="90000"/>
              </a:lnSpc>
              <a:defRPr/>
            </a:pPr>
            <a:r>
              <a:rPr lang="en-US" sz="2200" kern="0" dirty="0">
                <a:solidFill>
                  <a:srgbClr val="C00000"/>
                </a:solidFill>
              </a:rPr>
              <a:t>i</a:t>
            </a:r>
            <a:r>
              <a:rPr lang="en-US" sz="2200" kern="0" dirty="0" smtClean="0">
                <a:solidFill>
                  <a:srgbClr val="C00000"/>
                </a:solidFill>
              </a:rPr>
              <a:t>terator</a:t>
            </a:r>
            <a:r>
              <a:rPr lang="en-US" sz="2200" kern="0" dirty="0" smtClean="0"/>
              <a:t>()</a:t>
            </a:r>
            <a:endParaRPr lang="en-US" sz="2200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7860117" y="998387"/>
            <a:ext cx="320632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Map </a:t>
            </a:r>
            <a:r>
              <a:rPr lang="en-US" sz="2400" dirty="0" smtClean="0"/>
              <a:t>ADT </a:t>
            </a:r>
            <a:r>
              <a:rPr lang="en-US" sz="2400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815131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 sz="3600" dirty="0" smtClean="0"/>
              <a:t>Java Map Hierarchy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99039" y="2952667"/>
            <a:ext cx="1769716" cy="37309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AbstractMap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80844" y="3726611"/>
            <a:ext cx="1406106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HashMap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28210" y="1888229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</a:t>
            </a:r>
          </a:p>
        </p:txBody>
      </p:sp>
      <p:cxnSp>
        <p:nvCxnSpPr>
          <p:cNvPr id="14343" name="Straight Arrow Connector 9"/>
          <p:cNvCxnSpPr>
            <a:cxnSpLocks noChangeShapeType="1"/>
            <a:stCxn id="5" idx="0"/>
            <a:endCxn id="9" idx="2"/>
          </p:cNvCxnSpPr>
          <p:nvPr/>
        </p:nvCxnSpPr>
        <p:spPr bwMode="auto">
          <a:xfrm flipV="1">
            <a:off x="4383897" y="2497034"/>
            <a:ext cx="1" cy="45563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24" name="Straight Arrow Connector 9"/>
          <p:cNvCxnSpPr>
            <a:cxnSpLocks noChangeShapeType="1"/>
          </p:cNvCxnSpPr>
          <p:nvPr/>
        </p:nvCxnSpPr>
        <p:spPr bwMode="auto">
          <a:xfrm flipV="1">
            <a:off x="805653" y="1683044"/>
            <a:ext cx="1343025" cy="11481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886615" y="1298635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implements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805653" y="2115600"/>
            <a:ext cx="1415266" cy="16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1068786" y="1810344"/>
            <a:ext cx="88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extends</a:t>
            </a:r>
          </a:p>
        </p:txBody>
      </p:sp>
      <p:cxnSp>
        <p:nvCxnSpPr>
          <p:cNvPr id="20" name="Straight Arrow Connector 19"/>
          <p:cNvCxnSpPr>
            <a:endCxn id="5" idx="2"/>
          </p:cNvCxnSpPr>
          <p:nvPr/>
        </p:nvCxnSpPr>
        <p:spPr bwMode="auto">
          <a:xfrm flipV="1">
            <a:off x="4383897" y="3325757"/>
            <a:ext cx="0" cy="4008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6546876" y="1863509"/>
            <a:ext cx="3991701" cy="330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Map&lt;K,V&gt;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46876" y="2193515"/>
            <a:ext cx="3991701" cy="2018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key)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key, V value) 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key);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containsKey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 key)            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09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9344" y="244475"/>
            <a:ext cx="10662248" cy="566738"/>
          </a:xfrm>
        </p:spPr>
        <p:txBody>
          <a:bodyPr/>
          <a:lstStyle/>
          <a:p>
            <a:r>
              <a:rPr lang="en-US" altLang="en-US" sz="3600" dirty="0" smtClean="0"/>
              <a:t>How to implement Set/Map ADTs?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939800"/>
            <a:ext cx="10990052" cy="642938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Use an </a:t>
            </a:r>
            <a:r>
              <a:rPr lang="en-US" altLang="en-US" dirty="0" smtClean="0">
                <a:solidFill>
                  <a:srgbClr val="FF0000"/>
                </a:solidFill>
              </a:rPr>
              <a:t>array</a:t>
            </a:r>
            <a:r>
              <a:rPr lang="en-US" altLang="en-US" dirty="0" smtClean="0"/>
              <a:t> to store the keys in </a:t>
            </a:r>
            <a:r>
              <a:rPr lang="en-US" altLang="en-US" dirty="0" smtClean="0">
                <a:solidFill>
                  <a:schemeClr val="accent6"/>
                </a:solidFill>
              </a:rPr>
              <a:t>any</a:t>
            </a:r>
            <a:r>
              <a:rPr lang="en-US" altLang="en-US" dirty="0" smtClean="0"/>
              <a:t> order: 3, 1, 4, 9, 7</a:t>
            </a:r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27555"/>
              </p:ext>
            </p:extLst>
          </p:nvPr>
        </p:nvGraphicFramePr>
        <p:xfrm>
          <a:off x="3681938" y="3130522"/>
          <a:ext cx="2028750" cy="164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8750"/>
              </a:tblGrid>
              <a:tr h="3860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04" marR="91404" marT="45703" marB="45703"/>
                </a:tc>
              </a:tr>
              <a:tr h="38601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add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386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remove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  <a:tr h="458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find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04" marR="91404" marT="45703" marB="45703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13555"/>
              </p:ext>
            </p:extLst>
          </p:nvPr>
        </p:nvGraphicFramePr>
        <p:xfrm>
          <a:off x="5710688" y="3129657"/>
          <a:ext cx="4414911" cy="16478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4911"/>
              </a:tblGrid>
              <a:tr h="4036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Array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36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r>
                        <a:rPr lang="en-US" sz="2000" baseline="0" dirty="0" smtClean="0"/>
                        <a:t> to find/O</a:t>
                      </a:r>
                      <a:r>
                        <a:rPr lang="en-US" sz="2000" dirty="0" smtClean="0"/>
                        <a:t>(1) to add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036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 to find/O(1) to remove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368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grpSp>
        <p:nvGrpSpPr>
          <p:cNvPr id="8251" name="Group 54"/>
          <p:cNvGrpSpPr>
            <a:grpSpLocks/>
          </p:cNvGrpSpPr>
          <p:nvPr/>
        </p:nvGrpSpPr>
        <p:grpSpPr bwMode="auto">
          <a:xfrm>
            <a:off x="2446119" y="1582738"/>
            <a:ext cx="7679480" cy="952500"/>
            <a:chOff x="666224" y="1584098"/>
            <a:chExt cx="7679288" cy="953035"/>
          </a:xfrm>
        </p:grpSpPr>
        <p:sp>
          <p:nvSpPr>
            <p:cNvPr id="57" name="Rectangle 56"/>
            <p:cNvSpPr/>
            <p:nvPr/>
          </p:nvSpPr>
          <p:spPr bwMode="auto">
            <a:xfrm>
              <a:off x="1159079" y="1970078"/>
              <a:ext cx="722294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0050" y="2035201"/>
              <a:ext cx="341751" cy="4003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881373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757" y="2035201"/>
              <a:ext cx="300074" cy="4003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589381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68764" y="2035201"/>
              <a:ext cx="341303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/>
                <a:t>4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3310088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91058" y="2035201"/>
              <a:ext cx="341304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9</a:t>
              </a:r>
              <a:endParaRPr lang="en-US" sz="2000" dirty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030795" y="1970078"/>
              <a:ext cx="722295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11765" y="2035201"/>
              <a:ext cx="341304" cy="400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7</a:t>
              </a:r>
              <a:endParaRPr lang="en-US" sz="2000" dirty="0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753090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73797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6181804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6902511" y="1970078"/>
              <a:ext cx="722294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7624805" y="1970078"/>
              <a:ext cx="720707" cy="5670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65449" y="1596805"/>
              <a:ext cx="325429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3457" y="1584098"/>
              <a:ext cx="288918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95751" y="1584098"/>
              <a:ext cx="325430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03758" y="1596805"/>
              <a:ext cx="325430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62564" y="1596805"/>
              <a:ext cx="327017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84859" y="1584098"/>
              <a:ext cx="325429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53390" y="1609512"/>
              <a:ext cx="568311" cy="3700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N-1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6224" y="2035141"/>
              <a:ext cx="372209" cy="4003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smtClean="0"/>
                <a:t>A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878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0717" y="244475"/>
            <a:ext cx="10731259" cy="566738"/>
          </a:xfrm>
        </p:spPr>
        <p:txBody>
          <a:bodyPr/>
          <a:lstStyle/>
          <a:p>
            <a:r>
              <a:rPr lang="en-US" altLang="en-US" sz="3600" dirty="0" smtClean="0"/>
              <a:t>How to implement Set/Map ADTs?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9800"/>
            <a:ext cx="11007305" cy="642938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Use a </a:t>
            </a:r>
            <a:r>
              <a:rPr lang="en-US" altLang="en-US" dirty="0" smtClean="0">
                <a:solidFill>
                  <a:srgbClr val="FF0000"/>
                </a:solidFill>
              </a:rPr>
              <a:t>linked-list</a:t>
            </a:r>
            <a:r>
              <a:rPr lang="en-US" altLang="en-US" dirty="0" smtClean="0"/>
              <a:t> to store the keys in </a:t>
            </a:r>
            <a:r>
              <a:rPr lang="en-US" altLang="en-US" dirty="0" smtClean="0">
                <a:solidFill>
                  <a:schemeClr val="accent6"/>
                </a:solidFill>
              </a:rPr>
              <a:t>any </a:t>
            </a:r>
            <a:r>
              <a:rPr lang="en-US" altLang="en-US" dirty="0" smtClean="0"/>
              <a:t>order: </a:t>
            </a:r>
            <a:r>
              <a:rPr lang="en-US" altLang="en-US" dirty="0"/>
              <a:t>3, 1, 4, 9, 7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  <a:p>
            <a:pPr marL="933450" lvl="1" indent="-533400">
              <a:lnSpc>
                <a:spcPct val="90000"/>
              </a:lnSpc>
            </a:pPr>
            <a:endParaRPr lang="en-US" altLang="en-US" dirty="0" smtClean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02232"/>
              </p:ext>
            </p:extLst>
          </p:nvPr>
        </p:nvGraphicFramePr>
        <p:xfrm>
          <a:off x="5609207" y="3010621"/>
          <a:ext cx="4224906" cy="1618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24906"/>
              </a:tblGrid>
              <a:tr h="3256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Linked </a:t>
                      </a:r>
                      <a:r>
                        <a:rPr lang="en-US" sz="2000" dirty="0"/>
                        <a:t>List</a:t>
                      </a:r>
                    </a:p>
                  </a:txBody>
                  <a:tcPr marL="91405" marR="91405" marT="45666" marB="45666"/>
                </a:tc>
              </a:tr>
              <a:tr h="3400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</a:t>
                      </a:r>
                      <a:r>
                        <a:rPr lang="en-US" sz="2000" baseline="0" dirty="0" smtClean="0"/>
                        <a:t> to find/O</a:t>
                      </a:r>
                      <a:r>
                        <a:rPr lang="en-US" sz="2000" dirty="0" smtClean="0"/>
                        <a:t>(1) to add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3400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O(N) to find/O(1) to remove</a:t>
                      </a:r>
                      <a:endParaRPr lang="en-US" sz="2000" dirty="0"/>
                    </a:p>
                  </a:txBody>
                  <a:tcPr marL="91451" marR="91451" marT="45692" marB="45692"/>
                </a:tc>
              </a:tr>
              <a:tr h="429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O(N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91451" marR="91451" marT="45692" marB="45692"/>
                </a:tc>
              </a:tr>
            </a:tbl>
          </a:graphicData>
        </a:graphic>
      </p:graphicFrame>
      <p:sp>
        <p:nvSpPr>
          <p:cNvPr id="140" name="Rectangle 139"/>
          <p:cNvSpPr/>
          <p:nvPr/>
        </p:nvSpPr>
        <p:spPr bwMode="auto">
          <a:xfrm>
            <a:off x="3367658" y="1780382"/>
            <a:ext cx="720725" cy="5667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1" name="TextBox 140"/>
          <p:cNvSpPr txBox="1"/>
          <p:nvPr/>
        </p:nvSpPr>
        <p:spPr bwMode="auto">
          <a:xfrm>
            <a:off x="3547046" y="1845468"/>
            <a:ext cx="3417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499545" y="1780382"/>
            <a:ext cx="722312" cy="5667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3" name="TextBox 142"/>
          <p:cNvSpPr txBox="1"/>
          <p:nvPr/>
        </p:nvSpPr>
        <p:spPr bwMode="auto">
          <a:xfrm>
            <a:off x="4680520" y="1845468"/>
            <a:ext cx="3000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44" name="Rectangle 143"/>
          <p:cNvSpPr/>
          <p:nvPr/>
        </p:nvSpPr>
        <p:spPr bwMode="auto">
          <a:xfrm>
            <a:off x="5633020" y="1793082"/>
            <a:ext cx="722312" cy="5667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5" name="TextBox 144"/>
          <p:cNvSpPr txBox="1"/>
          <p:nvPr/>
        </p:nvSpPr>
        <p:spPr bwMode="auto">
          <a:xfrm>
            <a:off x="5813995" y="1858168"/>
            <a:ext cx="341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6753796" y="1793082"/>
            <a:ext cx="720725" cy="5667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7" name="TextBox 146"/>
          <p:cNvSpPr txBox="1"/>
          <p:nvPr/>
        </p:nvSpPr>
        <p:spPr bwMode="auto">
          <a:xfrm>
            <a:off x="6934770" y="1858168"/>
            <a:ext cx="341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48" name="Rectangle 147"/>
          <p:cNvSpPr/>
          <p:nvPr/>
        </p:nvSpPr>
        <p:spPr bwMode="auto">
          <a:xfrm>
            <a:off x="7861871" y="1793082"/>
            <a:ext cx="720725" cy="5667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9" name="TextBox 148"/>
          <p:cNvSpPr txBox="1"/>
          <p:nvPr/>
        </p:nvSpPr>
        <p:spPr bwMode="auto">
          <a:xfrm>
            <a:off x="8041257" y="1858168"/>
            <a:ext cx="342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7</a:t>
            </a:r>
            <a:endParaRPr lang="en-US" sz="2000" dirty="0"/>
          </a:p>
        </p:txBody>
      </p:sp>
      <p:cxnSp>
        <p:nvCxnSpPr>
          <p:cNvPr id="9288" name="Straight Arrow Connector 44"/>
          <p:cNvCxnSpPr>
            <a:cxnSpLocks noChangeShapeType="1"/>
          </p:cNvCxnSpPr>
          <p:nvPr/>
        </p:nvCxnSpPr>
        <p:spPr bwMode="auto">
          <a:xfrm>
            <a:off x="4088383" y="1953418"/>
            <a:ext cx="4111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9" name="Straight Arrow Connector 48"/>
          <p:cNvCxnSpPr>
            <a:cxnSpLocks noChangeShapeType="1"/>
          </p:cNvCxnSpPr>
          <p:nvPr/>
        </p:nvCxnSpPr>
        <p:spPr bwMode="auto">
          <a:xfrm>
            <a:off x="2942208" y="2050257"/>
            <a:ext cx="411163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TextBox 151"/>
          <p:cNvSpPr txBox="1"/>
          <p:nvPr/>
        </p:nvSpPr>
        <p:spPr bwMode="auto">
          <a:xfrm>
            <a:off x="2259582" y="1831181"/>
            <a:ext cx="755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head</a:t>
            </a:r>
          </a:p>
        </p:txBody>
      </p:sp>
      <p:cxnSp>
        <p:nvCxnSpPr>
          <p:cNvPr id="9291" name="Straight Arrow Connector 44"/>
          <p:cNvCxnSpPr>
            <a:cxnSpLocks noChangeShapeType="1"/>
          </p:cNvCxnSpPr>
          <p:nvPr/>
        </p:nvCxnSpPr>
        <p:spPr bwMode="auto">
          <a:xfrm flipH="1">
            <a:off x="4032820" y="2209006"/>
            <a:ext cx="44926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2" name="Straight Arrow Connector 44"/>
          <p:cNvCxnSpPr>
            <a:cxnSpLocks noChangeShapeType="1"/>
          </p:cNvCxnSpPr>
          <p:nvPr/>
        </p:nvCxnSpPr>
        <p:spPr bwMode="auto">
          <a:xfrm>
            <a:off x="5215508" y="1975643"/>
            <a:ext cx="4111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3" name="Straight Arrow Connector 44"/>
          <p:cNvCxnSpPr>
            <a:cxnSpLocks noChangeShapeType="1"/>
          </p:cNvCxnSpPr>
          <p:nvPr/>
        </p:nvCxnSpPr>
        <p:spPr bwMode="auto">
          <a:xfrm flipH="1">
            <a:off x="5159945" y="2231231"/>
            <a:ext cx="44926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4" name="Straight Arrow Connector 44"/>
          <p:cNvCxnSpPr>
            <a:cxnSpLocks noChangeShapeType="1"/>
          </p:cNvCxnSpPr>
          <p:nvPr/>
        </p:nvCxnSpPr>
        <p:spPr bwMode="auto">
          <a:xfrm>
            <a:off x="6348983" y="1972468"/>
            <a:ext cx="4111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5" name="Straight Arrow Connector 44"/>
          <p:cNvCxnSpPr>
            <a:cxnSpLocks noChangeShapeType="1"/>
          </p:cNvCxnSpPr>
          <p:nvPr/>
        </p:nvCxnSpPr>
        <p:spPr bwMode="auto">
          <a:xfrm flipH="1">
            <a:off x="6293420" y="2228056"/>
            <a:ext cx="44926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6" name="Straight Arrow Connector 44"/>
          <p:cNvCxnSpPr>
            <a:cxnSpLocks noChangeShapeType="1"/>
          </p:cNvCxnSpPr>
          <p:nvPr/>
        </p:nvCxnSpPr>
        <p:spPr bwMode="auto">
          <a:xfrm>
            <a:off x="7485632" y="1972468"/>
            <a:ext cx="41275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7" name="Straight Arrow Connector 44"/>
          <p:cNvCxnSpPr>
            <a:cxnSpLocks noChangeShapeType="1"/>
          </p:cNvCxnSpPr>
          <p:nvPr/>
        </p:nvCxnSpPr>
        <p:spPr bwMode="auto">
          <a:xfrm flipH="1">
            <a:off x="7431658" y="2228056"/>
            <a:ext cx="44767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" name="Straight Arrow Connector 48"/>
          <p:cNvCxnSpPr>
            <a:cxnSpLocks noChangeShapeType="1"/>
          </p:cNvCxnSpPr>
          <p:nvPr/>
        </p:nvCxnSpPr>
        <p:spPr bwMode="auto">
          <a:xfrm flipH="1">
            <a:off x="8582595" y="2051843"/>
            <a:ext cx="442912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TextBox 160"/>
          <p:cNvSpPr txBox="1"/>
          <p:nvPr/>
        </p:nvSpPr>
        <p:spPr bwMode="auto">
          <a:xfrm>
            <a:off x="8988995" y="1828006"/>
            <a:ext cx="577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tail</a:t>
            </a:r>
          </a:p>
        </p:txBody>
      </p:sp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86019"/>
              </p:ext>
            </p:extLst>
          </p:nvPr>
        </p:nvGraphicFramePr>
        <p:xfrm>
          <a:off x="3367658" y="3008693"/>
          <a:ext cx="2241549" cy="16263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1549"/>
              </a:tblGrid>
              <a:tr h="4028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 marL="91433" marR="91433" marT="45700" marB="45700"/>
                </a:tc>
              </a:tr>
              <a:tr h="40287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add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3718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remove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  <a:tr h="42442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find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5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16008</TotalTime>
  <Words>863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Comic Sans MS</vt:lpstr>
      <vt:lpstr>Courier New</vt:lpstr>
      <vt:lpstr>Times New Roman</vt:lpstr>
      <vt:lpstr>Blank Presentation</vt:lpstr>
      <vt:lpstr>Today’s Material</vt:lpstr>
      <vt:lpstr>Ordered Set ADT</vt:lpstr>
      <vt:lpstr>Ordered Set ADT vs Set ADT</vt:lpstr>
      <vt:lpstr>Ordered Set ADT vs Set ADT</vt:lpstr>
      <vt:lpstr>Java Set Hierarchy</vt:lpstr>
      <vt:lpstr>Ordered Map ADT vs Map ADT</vt:lpstr>
      <vt:lpstr>Java Map Hierarchy</vt:lpstr>
      <vt:lpstr>How to implement Set/Map ADTs?</vt:lpstr>
      <vt:lpstr>How to implement Set/Map ADTs?</vt:lpstr>
      <vt:lpstr>How to implement Set/Map ADTs?</vt:lpstr>
      <vt:lpstr>How to implement Set/Map ADTs?</vt:lpstr>
      <vt:lpstr>LeetCode 217: Contains Duplicate</vt:lpstr>
      <vt:lpstr>LeetCode 217: Solution 1</vt:lpstr>
      <vt:lpstr>LeetCode 217: Solution 2</vt:lpstr>
      <vt:lpstr>LeetCode 1: Two Sum</vt:lpstr>
      <vt:lpstr>LeetCode 1: Solution 1</vt:lpstr>
      <vt:lpstr>LeetCode 1: Solution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613</cp:revision>
  <dcterms:created xsi:type="dcterms:W3CDTF">2020-11-16T14:31:24Z</dcterms:created>
  <dcterms:modified xsi:type="dcterms:W3CDTF">2023-09-05T01:36:43Z</dcterms:modified>
</cp:coreProperties>
</file>