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4" r:id="rId9"/>
    <p:sldId id="454" r:id="rId10"/>
    <p:sldId id="455" r:id="rId11"/>
    <p:sldId id="456" r:id="rId12"/>
    <p:sldId id="457" r:id="rId13"/>
    <p:sldId id="458" r:id="rId14"/>
    <p:sldId id="433" r:id="rId15"/>
    <p:sldId id="435" r:id="rId16"/>
    <p:sldId id="436" r:id="rId17"/>
    <p:sldId id="437" r:id="rId18"/>
    <p:sldId id="438" r:id="rId19"/>
    <p:sldId id="460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61" r:id="rId29"/>
    <p:sldId id="447" r:id="rId30"/>
    <p:sldId id="448" r:id="rId31"/>
    <p:sldId id="462" r:id="rId32"/>
    <p:sldId id="449" r:id="rId33"/>
    <p:sldId id="450" r:id="rId34"/>
    <p:sldId id="452" r:id="rId35"/>
    <p:sldId id="453" r:id="rId36"/>
    <p:sldId id="4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Hash Table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Hash Functions</a:t>
            </a:r>
          </a:p>
          <a:p>
            <a:pPr lvl="1"/>
            <a:r>
              <a:rPr lang="en-US" altLang="en-US" dirty="0" smtClean="0"/>
              <a:t>Handling Collisions</a:t>
            </a:r>
          </a:p>
          <a:p>
            <a:pPr lvl="2"/>
            <a:r>
              <a:rPr lang="en-US" altLang="en-US" dirty="0" smtClean="0"/>
              <a:t>Separate Chaining</a:t>
            </a:r>
          </a:p>
          <a:p>
            <a:pPr lvl="2"/>
            <a:r>
              <a:rPr lang="en-US" altLang="en-US" dirty="0" smtClean="0"/>
              <a:t>Open Addressing</a:t>
            </a:r>
          </a:p>
          <a:p>
            <a:pPr lvl="2"/>
            <a:endParaRPr lang="en-US" altLang="en-US" dirty="0"/>
          </a:p>
          <a:p>
            <a:r>
              <a:rPr lang="en-US" altLang="en-US" dirty="0" smtClean="0"/>
              <a:t>Visualization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</a:t>
            </a:r>
            <a:r>
              <a:rPr lang="en-US" altLang="en-US" dirty="0" smtClean="0">
                <a:solidFill>
                  <a:schemeClr val="accent6"/>
                </a:solidFill>
              </a:rPr>
              <a:t>galles/visualization/OpenHash.html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https://www.cs.usfca.edu/~galles/visualization/ClosedHash.html</a:t>
            </a:r>
            <a:endParaRPr lang="en-US" altLang="en-US" dirty="0" smtClean="0">
              <a:solidFill>
                <a:schemeClr val="accent6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hashCode</a:t>
            </a:r>
            <a:r>
              <a:rPr lang="en-US" altLang="en-US" sz="3600" dirty="0" smtClean="0"/>
              <a:t>() for a Person class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0" y="1041909"/>
            <a:ext cx="3143773" cy="13217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12" y="2433730"/>
            <a:ext cx="8818651" cy="4304915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44195" y="1604513"/>
            <a:ext cx="7237563" cy="58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>
                <a:solidFill>
                  <a:srgbClr val="000000"/>
                </a:solidFill>
              </a:rPr>
              <a:t>Custom </a:t>
            </a:r>
            <a:r>
              <a:rPr lang="en-US" altLang="en-US" kern="0" dirty="0" err="1" smtClean="0">
                <a:solidFill>
                  <a:srgbClr val="000000"/>
                </a:solidFill>
              </a:rPr>
              <a:t>hashCode</a:t>
            </a:r>
            <a:r>
              <a:rPr lang="en-US" altLang="en-US" kern="0" dirty="0" smtClean="0">
                <a:solidFill>
                  <a:srgbClr val="000000"/>
                </a:solidFill>
              </a:rPr>
              <a:t>() implementation</a:t>
            </a:r>
            <a:endParaRPr lang="en-US" altLang="en-US" kern="0" dirty="0" smtClean="0">
              <a:solidFill>
                <a:srgbClr val="0000FF"/>
              </a:solidFill>
            </a:endParaRPr>
          </a:p>
          <a:p>
            <a:pPr marL="533400" indent="-533400"/>
            <a:endParaRPr lang="en-US" altLang="en-US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8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990" y="141288"/>
            <a:ext cx="11367550" cy="698500"/>
          </a:xfrm>
        </p:spPr>
        <p:txBody>
          <a:bodyPr/>
          <a:lstStyle/>
          <a:p>
            <a:r>
              <a:rPr lang="en-US" altLang="en-US" sz="3600" dirty="0" err="1" smtClean="0"/>
              <a:t>hashCode</a:t>
            </a:r>
            <a:r>
              <a:rPr lang="en-US" altLang="en-US" sz="3600" dirty="0" smtClean="0"/>
              <a:t>() for a Person class 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87660" y="1041909"/>
            <a:ext cx="6694098" cy="11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 smtClean="0">
                <a:solidFill>
                  <a:srgbClr val="000000"/>
                </a:solidFill>
              </a:rPr>
              <a:t>Simply call </a:t>
            </a:r>
            <a:r>
              <a:rPr lang="en-US" altLang="en-US" kern="0" dirty="0" err="1" smtClean="0">
                <a:solidFill>
                  <a:srgbClr val="000000"/>
                </a:solidFill>
              </a:rPr>
              <a:t>Objects.hash</a:t>
            </a:r>
            <a:r>
              <a:rPr lang="en-US" altLang="en-US" kern="0" dirty="0" smtClean="0">
                <a:solidFill>
                  <a:srgbClr val="000000"/>
                </a:solidFill>
              </a:rPr>
              <a:t>(), which does the same thing</a:t>
            </a:r>
            <a:endParaRPr lang="en-US" altLang="en-US" kern="0" dirty="0" smtClean="0">
              <a:solidFill>
                <a:srgbClr val="0000FF"/>
              </a:solidFill>
            </a:endParaRPr>
          </a:p>
          <a:p>
            <a:pPr marL="533400" indent="-533400"/>
            <a:endParaRPr lang="en-US" altLang="en-US" kern="0" dirty="0" smtClean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47" y="2191110"/>
            <a:ext cx="6829425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0" y="1206979"/>
            <a:ext cx="40290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2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990" y="141288"/>
            <a:ext cx="11367550" cy="698500"/>
          </a:xfrm>
        </p:spPr>
        <p:txBody>
          <a:bodyPr/>
          <a:lstStyle/>
          <a:p>
            <a:r>
              <a:rPr lang="en-US" altLang="en-US" sz="3600" dirty="0"/>
              <a:t>e</a:t>
            </a:r>
            <a:r>
              <a:rPr lang="en-US" altLang="en-US" sz="3600" dirty="0" smtClean="0"/>
              <a:t>quals() method for the Person class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2694" y="839789"/>
            <a:ext cx="11438626" cy="66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/>
            <a:r>
              <a:rPr lang="en-US" altLang="en-US" kern="0" dirty="0" smtClean="0">
                <a:solidFill>
                  <a:srgbClr val="000000"/>
                </a:solidFill>
              </a:rPr>
              <a:t>Must also implement the </a:t>
            </a:r>
            <a:r>
              <a:rPr lang="en-US" altLang="en-US" kern="0" dirty="0" smtClean="0">
                <a:solidFill>
                  <a:srgbClr val="FF0000"/>
                </a:solidFill>
              </a:rPr>
              <a:t>equals</a:t>
            </a:r>
            <a:r>
              <a:rPr lang="en-US" altLang="en-US" kern="0" dirty="0" smtClean="0">
                <a:solidFill>
                  <a:srgbClr val="000000"/>
                </a:solidFill>
              </a:rPr>
              <a:t> method</a:t>
            </a:r>
            <a:endParaRPr lang="en-US" altLang="en-US" kern="0" dirty="0" smtClean="0">
              <a:solidFill>
                <a:srgbClr val="0000FF"/>
              </a:solidFill>
            </a:endParaRPr>
          </a:p>
          <a:p>
            <a:pPr marL="533400" indent="-533400"/>
            <a:endParaRPr lang="en-US" altLang="en-US" kern="0" dirty="0" smtClean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" y="1854680"/>
            <a:ext cx="11131176" cy="41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7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543" y="141288"/>
            <a:ext cx="10532853" cy="698500"/>
          </a:xfrm>
        </p:spPr>
        <p:txBody>
          <a:bodyPr/>
          <a:lstStyle/>
          <a:p>
            <a:r>
              <a:rPr lang="en-US" altLang="en-US" sz="3600" dirty="0" smtClean="0"/>
              <a:t>More on </a:t>
            </a:r>
            <a:r>
              <a:rPr lang="en-US" altLang="en-US" sz="3600" dirty="0" err="1" smtClean="0"/>
              <a:t>hashCode</a:t>
            </a:r>
            <a:r>
              <a:rPr lang="en-US" altLang="en-US" sz="3600" dirty="0" smtClean="0"/>
              <a:t>() &amp; equals() methods in Java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418" y="992517"/>
            <a:ext cx="11662913" cy="51355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Two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en-US" dirty="0">
                <a:solidFill>
                  <a:srgbClr val="FF0000"/>
                </a:solidFill>
              </a:rPr>
              <a:t>equal</a:t>
            </a:r>
            <a:r>
              <a:rPr lang="en-US" altLang="en-US" dirty="0">
                <a:solidFill>
                  <a:srgbClr val="000000"/>
                </a:solidFill>
              </a:rPr>
              <a:t>” objects </a:t>
            </a:r>
            <a:r>
              <a:rPr lang="en-US" altLang="en-US" dirty="0">
                <a:solidFill>
                  <a:schemeClr val="accent6"/>
                </a:solidFill>
              </a:rPr>
              <a:t>MUST have the same </a:t>
            </a:r>
            <a:r>
              <a:rPr lang="en-US" altLang="en-US" dirty="0" err="1" smtClean="0">
                <a:solidFill>
                  <a:schemeClr val="accent6"/>
                </a:solidFill>
              </a:rPr>
              <a:t>hashCode</a:t>
            </a:r>
            <a:endParaRPr lang="en-US" altLang="en-US" dirty="0" smtClean="0">
              <a:solidFill>
                <a:schemeClr val="accent6"/>
              </a:solidFill>
            </a:endParaRP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equal </a:t>
            </a:r>
            <a:r>
              <a:rPr lang="en-US" altLang="en-US" dirty="0">
                <a:solidFill>
                  <a:srgbClr val="000000"/>
                </a:solidFill>
              </a:rPr>
              <a:t>objects </a:t>
            </a:r>
            <a:r>
              <a:rPr lang="en-US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dirty="0" smtClean="0">
                <a:solidFill>
                  <a:srgbClr val="000000"/>
                </a:solidFill>
              </a:rPr>
              <a:t>same </a:t>
            </a:r>
            <a:r>
              <a:rPr lang="en-US" altLang="en-US" dirty="0" err="1" smtClean="0">
                <a:solidFill>
                  <a:srgbClr val="000000"/>
                </a:solidFill>
              </a:rPr>
              <a:t>hashCode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933450" lvl="1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Two </a:t>
            </a:r>
            <a:r>
              <a:rPr lang="en-US" altLang="en-US" dirty="0">
                <a:solidFill>
                  <a:srgbClr val="000000"/>
                </a:solidFill>
              </a:rPr>
              <a:t>objects </a:t>
            </a:r>
            <a:r>
              <a:rPr lang="en-US" altLang="en-US" dirty="0">
                <a:solidFill>
                  <a:schemeClr val="accent6"/>
                </a:solidFill>
              </a:rPr>
              <a:t>having the same </a:t>
            </a:r>
            <a:r>
              <a:rPr lang="en-US" altLang="en-US" dirty="0" err="1">
                <a:solidFill>
                  <a:schemeClr val="accent6"/>
                </a:solidFill>
              </a:rPr>
              <a:t>hashCode</a:t>
            </a:r>
            <a:r>
              <a:rPr lang="en-US" altLang="en-US" dirty="0">
                <a:solidFill>
                  <a:schemeClr val="accent6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are </a:t>
            </a:r>
            <a:r>
              <a:rPr lang="en-US" altLang="en-US" dirty="0">
                <a:solidFill>
                  <a:srgbClr val="FF0000"/>
                </a:solidFill>
              </a:rPr>
              <a:t>NOT necessarily </a:t>
            </a:r>
            <a:r>
              <a:rPr lang="en-US" altLang="en-US" dirty="0" smtClean="0">
                <a:solidFill>
                  <a:srgbClr val="FF0000"/>
                </a:solidFill>
              </a:rPr>
              <a:t>equal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It </a:t>
            </a:r>
            <a:r>
              <a:rPr lang="en-US" altLang="en-US" dirty="0">
                <a:solidFill>
                  <a:srgbClr val="000000"/>
                </a:solidFill>
              </a:rPr>
              <a:t>just means that they will map into the same bucket in the hash </a:t>
            </a:r>
            <a:r>
              <a:rPr lang="en-US" altLang="en-US" dirty="0" smtClean="0">
                <a:solidFill>
                  <a:srgbClr val="000000"/>
                </a:solidFill>
              </a:rPr>
              <a:t>table 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same </a:t>
            </a:r>
            <a:r>
              <a:rPr lang="en-US" altLang="en-US" dirty="0" err="1">
                <a:solidFill>
                  <a:srgbClr val="000000"/>
                </a:solidFill>
              </a:rPr>
              <a:t>hashCode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does NOT </a:t>
            </a:r>
            <a:r>
              <a:rPr lang="en-US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mean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equal </a:t>
            </a:r>
            <a:r>
              <a:rPr lang="en-US" altLang="en-US" dirty="0" smtClean="0">
                <a:solidFill>
                  <a:srgbClr val="000000"/>
                </a:solidFill>
              </a:rPr>
              <a:t>objects</a:t>
            </a:r>
          </a:p>
          <a:p>
            <a:pPr marL="933450" lvl="1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C00000"/>
                </a:solidFill>
              </a:rPr>
              <a:t>Rule of thumb</a:t>
            </a:r>
            <a:r>
              <a:rPr lang="en-US" altLang="en-US" dirty="0" smtClean="0">
                <a:solidFill>
                  <a:srgbClr val="000000"/>
                </a:solidFill>
              </a:rPr>
              <a:t>: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Whenever </a:t>
            </a:r>
            <a:r>
              <a:rPr lang="en-US" altLang="en-US" dirty="0">
                <a:solidFill>
                  <a:srgbClr val="000000"/>
                </a:solidFill>
              </a:rPr>
              <a:t>you override </a:t>
            </a:r>
            <a:r>
              <a:rPr lang="en-US" altLang="en-US" dirty="0">
                <a:solidFill>
                  <a:srgbClr val="FF0000"/>
                </a:solidFill>
              </a:rPr>
              <a:t>equals() </a:t>
            </a:r>
            <a:r>
              <a:rPr lang="en-US" altLang="en-US" dirty="0">
                <a:solidFill>
                  <a:srgbClr val="000000"/>
                </a:solidFill>
              </a:rPr>
              <a:t>method, make sure that you also override </a:t>
            </a:r>
            <a:r>
              <a:rPr lang="en-US" altLang="en-US" dirty="0" err="1">
                <a:solidFill>
                  <a:srgbClr val="FF0000"/>
                </a:solidFill>
              </a:rPr>
              <a:t>hashCode</a:t>
            </a:r>
            <a:r>
              <a:rPr lang="en-US" altLang="en-US" dirty="0">
                <a:solidFill>
                  <a:srgbClr val="FF0000"/>
                </a:solidFill>
              </a:rPr>
              <a:t>() </a:t>
            </a:r>
            <a:r>
              <a:rPr lang="en-US" altLang="en-US" dirty="0">
                <a:solidFill>
                  <a:srgbClr val="000000"/>
                </a:solidFill>
              </a:rPr>
              <a:t>method and use the same attributes </a:t>
            </a:r>
            <a:r>
              <a:rPr lang="en-US" altLang="en-US" dirty="0" smtClean="0">
                <a:solidFill>
                  <a:srgbClr val="000000"/>
                </a:solidFill>
              </a:rPr>
              <a:t>that you </a:t>
            </a:r>
            <a:r>
              <a:rPr lang="en-US" altLang="en-US" dirty="0">
                <a:solidFill>
                  <a:srgbClr val="000000"/>
                </a:solidFill>
              </a:rPr>
              <a:t>use to check for equality to compute the hash code of the object using </a:t>
            </a:r>
            <a:r>
              <a:rPr lang="en-US" altLang="en-US" dirty="0" err="1">
                <a:solidFill>
                  <a:srgbClr val="FF0000"/>
                </a:solidFill>
              </a:rPr>
              <a:t>Objects.hash</a:t>
            </a:r>
            <a:r>
              <a:rPr lang="en-US" altLang="en-US" dirty="0">
                <a:solidFill>
                  <a:srgbClr val="000000"/>
                </a:solidFill>
              </a:rPr>
              <a:t>() </a:t>
            </a:r>
            <a:r>
              <a:rPr lang="en-US" altLang="en-US" dirty="0" smtClean="0">
                <a:solidFill>
                  <a:srgbClr val="000000"/>
                </a:solidFill>
              </a:rPr>
              <a:t>method</a:t>
            </a:r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endParaRPr lang="en-US" altLang="en-US" dirty="0" smtClean="0">
              <a:solidFill>
                <a:srgbClr val="0000FF"/>
              </a:solidFill>
            </a:endParaRPr>
          </a:p>
          <a:p>
            <a:pPr marL="533400" indent="-533400"/>
            <a:endParaRPr lang="en-US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82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Hash Table Size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827" y="889001"/>
            <a:ext cx="11274724" cy="51355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We need to make sure that Hash Table is big enough for all keys and that it facilitates the Hash Function’s job to evenly distribute the keys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What if </a:t>
            </a:r>
            <a:r>
              <a:rPr lang="en-US" altLang="en-US" dirty="0" err="1" smtClean="0">
                <a:solidFill>
                  <a:srgbClr val="C00000"/>
                </a:solidFill>
              </a:rPr>
              <a:t>TableSize</a:t>
            </a:r>
            <a:r>
              <a:rPr lang="en-US" altLang="en-US" i="1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is 10 and all keys end in 0?</a:t>
            </a:r>
          </a:p>
          <a:p>
            <a:pPr marL="1314450" lvl="2" indent="-457200"/>
            <a:r>
              <a:rPr lang="en-US" altLang="en-US" dirty="0" smtClean="0">
                <a:solidFill>
                  <a:srgbClr val="000000"/>
                </a:solidFill>
              </a:rPr>
              <a:t>All keys would map to the same slot!</a:t>
            </a:r>
          </a:p>
          <a:p>
            <a:pPr marL="1314450" lvl="2" indent="-457200"/>
            <a:endParaRPr lang="en-US" altLang="en-US" dirty="0" smtClean="0">
              <a:solidFill>
                <a:srgbClr val="000000"/>
              </a:solidFill>
            </a:endParaRPr>
          </a:p>
          <a:p>
            <a:pPr marL="914400" lvl="1" indent="-457200"/>
            <a:r>
              <a:rPr lang="en-US" altLang="en-US" dirty="0" smtClean="0"/>
              <a:t>Need to pick </a:t>
            </a:r>
            <a:r>
              <a:rPr lang="en-US" altLang="en-US" dirty="0" err="1" smtClean="0">
                <a:solidFill>
                  <a:srgbClr val="C00000"/>
                </a:solidFill>
              </a:rPr>
              <a:t>TableSize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carefully</a:t>
            </a:r>
          </a:p>
          <a:p>
            <a:pPr marL="1314450" lvl="2" indent="-457200"/>
            <a:r>
              <a:rPr lang="en-US" altLang="en-US" dirty="0" smtClean="0">
                <a:solidFill>
                  <a:srgbClr val="0000FF"/>
                </a:solidFill>
              </a:rPr>
              <a:t>typically, a </a:t>
            </a:r>
            <a:r>
              <a:rPr lang="en-US" altLang="en-US" dirty="0" smtClean="0">
                <a:solidFill>
                  <a:srgbClr val="FF0000"/>
                </a:solidFill>
              </a:rPr>
              <a:t>prime </a:t>
            </a:r>
            <a:r>
              <a:rPr lang="en-US" altLang="en-US" dirty="0" smtClean="0">
                <a:solidFill>
                  <a:srgbClr val="0000FF"/>
                </a:solidFill>
              </a:rPr>
              <a:t>number is chosen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914400" lvl="1" indent="-457200"/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57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Collisions and their Resolution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538" y="906253"/>
            <a:ext cx="11697419" cy="54610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</a:rPr>
              <a:t>collision </a:t>
            </a:r>
            <a:r>
              <a:rPr lang="en-US" altLang="en-US" dirty="0">
                <a:solidFill>
                  <a:srgbClr val="000000"/>
                </a:solidFill>
              </a:rPr>
              <a:t>occurs when two different keys hash to the same value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E.g. For </a:t>
            </a:r>
            <a:r>
              <a:rPr lang="en-US" altLang="en-US" i="1" dirty="0" err="1">
                <a:solidFill>
                  <a:srgbClr val="C00000"/>
                </a:solidFill>
              </a:rPr>
              <a:t>TableSize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= 17, the keys 18 and 35 hash to the same value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18 mod 17 = </a:t>
            </a:r>
            <a:r>
              <a:rPr lang="en-US" altLang="en-US" dirty="0">
                <a:solidFill>
                  <a:srgbClr val="CC3300"/>
                </a:solidFill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and 35 mod 17 = </a:t>
            </a:r>
            <a:r>
              <a:rPr lang="en-US" altLang="en-US" dirty="0">
                <a:solidFill>
                  <a:srgbClr val="CC3300"/>
                </a:solidFill>
              </a:rPr>
              <a:t>1</a:t>
            </a:r>
          </a:p>
          <a:p>
            <a:pPr marL="533400" indent="-53340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Cannot store both data records in the same slot in array!</a:t>
            </a:r>
          </a:p>
          <a:p>
            <a:pPr marL="533400" indent="-53340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Two different methods for collision resolution: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b="1" dirty="0">
                <a:solidFill>
                  <a:srgbClr val="0000FF"/>
                </a:solidFill>
              </a:rPr>
              <a:t>Separate Chaining</a:t>
            </a:r>
            <a:r>
              <a:rPr lang="en-US" altLang="en-US" b="1" dirty="0">
                <a:solidFill>
                  <a:srgbClr val="000000"/>
                </a:solidFill>
              </a:rPr>
              <a:t>: </a:t>
            </a:r>
            <a:r>
              <a:rPr lang="en-US" altLang="en-US" dirty="0">
                <a:solidFill>
                  <a:srgbClr val="000000"/>
                </a:solidFill>
              </a:rPr>
              <a:t>Use data structure (such as a </a:t>
            </a:r>
            <a:r>
              <a:rPr lang="en-US" altLang="en-US" dirty="0">
                <a:solidFill>
                  <a:srgbClr val="0000FF"/>
                </a:solidFill>
              </a:rPr>
              <a:t>linked list</a:t>
            </a:r>
            <a:r>
              <a:rPr lang="en-US" altLang="en-US" dirty="0">
                <a:solidFill>
                  <a:srgbClr val="000000"/>
                </a:solidFill>
              </a:rPr>
              <a:t>) to store multiple items that hash to the same slot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b="1" dirty="0">
              <a:solidFill>
                <a:srgbClr val="0000FF"/>
              </a:solidFill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en-US" b="1" dirty="0">
                <a:solidFill>
                  <a:srgbClr val="0000FF"/>
                </a:solidFill>
              </a:rPr>
              <a:t>Open addressing (or probing): </a:t>
            </a:r>
            <a:r>
              <a:rPr lang="en-US" altLang="en-US" dirty="0">
                <a:solidFill>
                  <a:srgbClr val="0000FF"/>
                </a:solidFill>
              </a:rPr>
              <a:t>search for empty slots </a:t>
            </a:r>
            <a:r>
              <a:rPr lang="en-US" altLang="en-US" dirty="0">
                <a:solidFill>
                  <a:srgbClr val="000000"/>
                </a:solidFill>
              </a:rPr>
              <a:t>using a second function and store item in first empty slot that is found</a:t>
            </a:r>
          </a:p>
        </p:txBody>
      </p:sp>
    </p:spTree>
    <p:extLst>
      <p:ext uri="{BB962C8B-B14F-4D97-AF65-F5344CB8AC3E}">
        <p14:creationId xmlns:p14="http://schemas.microsoft.com/office/powerpoint/2010/main" val="202422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Separate Chaining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495" y="969963"/>
            <a:ext cx="5327650" cy="54610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defRPr/>
            </a:pPr>
            <a:r>
              <a:rPr lang="en-US" sz="2000" dirty="0">
                <a:solidFill>
                  <a:srgbClr val="000000"/>
                </a:solidFill>
              </a:rPr>
              <a:t>Each hash table cell holds a pointer to a </a:t>
            </a:r>
            <a:r>
              <a:rPr lang="en-US" sz="2000" dirty="0">
                <a:solidFill>
                  <a:srgbClr val="0000FF"/>
                </a:solidFill>
              </a:rPr>
              <a:t>linked list </a:t>
            </a:r>
            <a:r>
              <a:rPr lang="en-US" sz="2000" dirty="0">
                <a:solidFill>
                  <a:srgbClr val="000000"/>
                </a:solidFill>
              </a:rPr>
              <a:t>of records with </a:t>
            </a:r>
            <a:r>
              <a:rPr lang="en-US" sz="2000" dirty="0">
                <a:solidFill>
                  <a:srgbClr val="0000FF"/>
                </a:solidFill>
              </a:rPr>
              <a:t>same hash value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j, k in figure)</a:t>
            </a:r>
          </a:p>
          <a:p>
            <a:pPr marL="533400" indent="-533400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sz="2000" dirty="0">
                <a:solidFill>
                  <a:srgbClr val="0000FF"/>
                </a:solidFill>
              </a:rPr>
              <a:t>Collision</a:t>
            </a:r>
            <a:r>
              <a:rPr lang="en-US" sz="2000" dirty="0">
                <a:solidFill>
                  <a:srgbClr val="000000"/>
                </a:solidFill>
              </a:rPr>
              <a:t>: Insert item into linked list</a:t>
            </a:r>
          </a:p>
          <a:p>
            <a:pPr marL="533400" indent="-533400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sz="2000" dirty="0">
                <a:solidFill>
                  <a:srgbClr val="000000"/>
                </a:solidFill>
              </a:rPr>
              <a:t>To </a:t>
            </a:r>
            <a:r>
              <a:rPr lang="en-US" sz="2000" dirty="0">
                <a:solidFill>
                  <a:srgbClr val="0000FF"/>
                </a:solidFill>
              </a:rPr>
              <a:t>Find </a:t>
            </a:r>
            <a:r>
              <a:rPr lang="en-US" sz="2000" dirty="0">
                <a:solidFill>
                  <a:srgbClr val="000000"/>
                </a:solidFill>
              </a:rPr>
              <a:t>an item: compute hash value, then do </a:t>
            </a:r>
            <a:r>
              <a:rPr lang="en-US" sz="2000" dirty="0">
                <a:solidFill>
                  <a:srgbClr val="0000FF"/>
                </a:solidFill>
              </a:rPr>
              <a:t>Find on linked list</a:t>
            </a:r>
          </a:p>
          <a:p>
            <a:pPr marL="533400" indent="-533400">
              <a:defRPr/>
            </a:pPr>
            <a:endParaRPr lang="en-US" sz="2000" dirty="0">
              <a:solidFill>
                <a:srgbClr val="0000FF"/>
              </a:solidFill>
            </a:endParaRPr>
          </a:p>
          <a:p>
            <a:pPr marL="533400" indent="-533400">
              <a:defRPr/>
            </a:pPr>
            <a:r>
              <a:rPr lang="en-US" sz="2000" dirty="0">
                <a:solidFill>
                  <a:srgbClr val="000000"/>
                </a:solidFill>
              </a:rPr>
              <a:t>Can use a linked-list for Find/Insert/Delete in linked list</a:t>
            </a:r>
          </a:p>
          <a:p>
            <a:pPr marL="533400" indent="-533400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marL="533400" indent="-533400">
              <a:defRPr/>
            </a:pPr>
            <a:r>
              <a:rPr lang="en-US" sz="2000" dirty="0">
                <a:solidFill>
                  <a:srgbClr val="000000"/>
                </a:solidFill>
              </a:rPr>
              <a:t>Can also use BSTs: O(log N) time instead of O(N). But </a:t>
            </a:r>
            <a:r>
              <a:rPr lang="en-US" sz="2000" dirty="0">
                <a:solidFill>
                  <a:srgbClr val="0000FF"/>
                </a:solidFill>
              </a:rPr>
              <a:t>lists are usually small </a:t>
            </a:r>
            <a:r>
              <a:rPr lang="en-US" sz="2000" dirty="0">
                <a:solidFill>
                  <a:srgbClr val="000000"/>
                </a:solidFill>
              </a:rPr>
              <a:t>– not worth the overhead of BSTs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515255" y="1527176"/>
            <a:ext cx="336550" cy="3675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856567" y="1527176"/>
            <a:ext cx="0" cy="36814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Rectangle 22"/>
          <p:cNvSpPr>
            <a:spLocks noChangeArrowheads="1"/>
          </p:cNvSpPr>
          <p:nvPr/>
        </p:nvSpPr>
        <p:spPr bwMode="auto">
          <a:xfrm>
            <a:off x="7520017" y="1928813"/>
            <a:ext cx="336550" cy="338138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Text Box 23"/>
          <p:cNvSpPr txBox="1">
            <a:spLocks noChangeArrowheads="1"/>
          </p:cNvSpPr>
          <p:nvPr/>
        </p:nvSpPr>
        <p:spPr bwMode="auto">
          <a:xfrm>
            <a:off x="7456498" y="2463999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13320" name="Rectangle 24"/>
          <p:cNvSpPr>
            <a:spLocks noChangeArrowheads="1"/>
          </p:cNvSpPr>
          <p:nvPr/>
        </p:nvSpPr>
        <p:spPr bwMode="auto">
          <a:xfrm>
            <a:off x="8034367" y="1952627"/>
            <a:ext cx="433388" cy="338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1" name="Rectangle 25"/>
          <p:cNvSpPr>
            <a:spLocks noChangeArrowheads="1"/>
          </p:cNvSpPr>
          <p:nvPr/>
        </p:nvSpPr>
        <p:spPr bwMode="auto">
          <a:xfrm>
            <a:off x="8469343" y="1954213"/>
            <a:ext cx="423862" cy="3381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null</a:t>
            </a:r>
            <a:endParaRPr lang="en-US" altLang="en-US" sz="18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2" name="Rectangle 26"/>
          <p:cNvSpPr>
            <a:spLocks noChangeArrowheads="1"/>
          </p:cNvSpPr>
          <p:nvPr/>
        </p:nvSpPr>
        <p:spPr bwMode="auto">
          <a:xfrm>
            <a:off x="7532717" y="2890838"/>
            <a:ext cx="336550" cy="338138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3" name="Rectangle 27"/>
          <p:cNvSpPr>
            <a:spLocks noChangeArrowheads="1"/>
          </p:cNvSpPr>
          <p:nvPr/>
        </p:nvSpPr>
        <p:spPr bwMode="auto">
          <a:xfrm>
            <a:off x="8034367" y="2889252"/>
            <a:ext cx="433388" cy="338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4" name="Rectangle 28"/>
          <p:cNvSpPr>
            <a:spLocks noChangeArrowheads="1"/>
          </p:cNvSpPr>
          <p:nvPr/>
        </p:nvSpPr>
        <p:spPr bwMode="auto">
          <a:xfrm>
            <a:off x="8469343" y="2890838"/>
            <a:ext cx="219075" cy="3381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5" name="Rectangle 29"/>
          <p:cNvSpPr>
            <a:spLocks noChangeArrowheads="1"/>
          </p:cNvSpPr>
          <p:nvPr/>
        </p:nvSpPr>
        <p:spPr bwMode="auto">
          <a:xfrm>
            <a:off x="7520017" y="4214813"/>
            <a:ext cx="336550" cy="338138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6" name="Rectangle 30"/>
          <p:cNvSpPr>
            <a:spLocks noChangeArrowheads="1"/>
          </p:cNvSpPr>
          <p:nvPr/>
        </p:nvSpPr>
        <p:spPr bwMode="auto">
          <a:xfrm>
            <a:off x="8059767" y="4213227"/>
            <a:ext cx="433388" cy="338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7" name="Rectangle 31"/>
          <p:cNvSpPr>
            <a:spLocks noChangeArrowheads="1"/>
          </p:cNvSpPr>
          <p:nvPr/>
        </p:nvSpPr>
        <p:spPr bwMode="auto">
          <a:xfrm>
            <a:off x="8494743" y="4214813"/>
            <a:ext cx="219075" cy="3381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8893206" y="2900363"/>
            <a:ext cx="433387" cy="3381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9" name="Rectangle 33"/>
          <p:cNvSpPr>
            <a:spLocks noChangeArrowheads="1"/>
          </p:cNvSpPr>
          <p:nvPr/>
        </p:nvSpPr>
        <p:spPr bwMode="auto">
          <a:xfrm>
            <a:off x="9315481" y="2901952"/>
            <a:ext cx="219075" cy="3381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0" name="Rectangle 34"/>
          <p:cNvSpPr>
            <a:spLocks noChangeArrowheads="1"/>
          </p:cNvSpPr>
          <p:nvPr/>
        </p:nvSpPr>
        <p:spPr bwMode="auto">
          <a:xfrm>
            <a:off x="9772681" y="2913063"/>
            <a:ext cx="433387" cy="3381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1" name="Rectangle 35"/>
          <p:cNvSpPr>
            <a:spLocks noChangeArrowheads="1"/>
          </p:cNvSpPr>
          <p:nvPr/>
        </p:nvSpPr>
        <p:spPr bwMode="auto">
          <a:xfrm>
            <a:off x="10207656" y="2914652"/>
            <a:ext cx="407986" cy="3381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null</a:t>
            </a:r>
            <a:endParaRPr lang="en-US" altLang="en-US" sz="18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2" name="Line 36"/>
          <p:cNvSpPr>
            <a:spLocks noChangeShapeType="1"/>
          </p:cNvSpPr>
          <p:nvPr/>
        </p:nvSpPr>
        <p:spPr bwMode="auto">
          <a:xfrm>
            <a:off x="8575706" y="3048001"/>
            <a:ext cx="301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37"/>
          <p:cNvSpPr>
            <a:spLocks noChangeShapeType="1"/>
          </p:cNvSpPr>
          <p:nvPr/>
        </p:nvSpPr>
        <p:spPr bwMode="auto">
          <a:xfrm>
            <a:off x="9553605" y="30591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Text Box 38"/>
          <p:cNvSpPr txBox="1">
            <a:spLocks noChangeArrowheads="1"/>
          </p:cNvSpPr>
          <p:nvPr/>
        </p:nvSpPr>
        <p:spPr bwMode="auto">
          <a:xfrm>
            <a:off x="7450167" y="3555405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null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3335" name="Rectangle 39"/>
          <p:cNvSpPr>
            <a:spLocks noChangeArrowheads="1"/>
          </p:cNvSpPr>
          <p:nvPr/>
        </p:nvSpPr>
        <p:spPr bwMode="auto">
          <a:xfrm>
            <a:off x="8956706" y="4225927"/>
            <a:ext cx="433387" cy="3381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6" name="Rectangle 40"/>
          <p:cNvSpPr>
            <a:spLocks noChangeArrowheads="1"/>
          </p:cNvSpPr>
          <p:nvPr/>
        </p:nvSpPr>
        <p:spPr bwMode="auto">
          <a:xfrm>
            <a:off x="9391681" y="4227513"/>
            <a:ext cx="467546" cy="3381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null</a:t>
            </a:r>
            <a:endParaRPr lang="en-US" altLang="en-US" sz="18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7" name="Line 41"/>
          <p:cNvSpPr>
            <a:spLocks noChangeShapeType="1"/>
          </p:cNvSpPr>
          <p:nvPr/>
        </p:nvSpPr>
        <p:spPr bwMode="auto">
          <a:xfrm flipV="1">
            <a:off x="8628092" y="4371976"/>
            <a:ext cx="3381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42"/>
          <p:cNvSpPr txBox="1">
            <a:spLocks noChangeArrowheads="1"/>
          </p:cNvSpPr>
          <p:nvPr/>
        </p:nvSpPr>
        <p:spPr bwMode="auto">
          <a:xfrm>
            <a:off x="7489855" y="4763592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13339" name="Text Box 43"/>
          <p:cNvSpPr txBox="1">
            <a:spLocks noChangeArrowheads="1"/>
          </p:cNvSpPr>
          <p:nvPr/>
        </p:nvSpPr>
        <p:spPr bwMode="auto">
          <a:xfrm>
            <a:off x="8099455" y="1939926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k1</a:t>
            </a:r>
          </a:p>
        </p:txBody>
      </p:sp>
      <p:sp>
        <p:nvSpPr>
          <p:cNvPr id="13340" name="Text Box 44"/>
          <p:cNvSpPr txBox="1">
            <a:spLocks noChangeArrowheads="1"/>
          </p:cNvSpPr>
          <p:nvPr/>
        </p:nvSpPr>
        <p:spPr bwMode="auto">
          <a:xfrm>
            <a:off x="8039130" y="2865439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k2</a:t>
            </a:r>
          </a:p>
        </p:txBody>
      </p:sp>
      <p:sp>
        <p:nvSpPr>
          <p:cNvPr id="13341" name="Text Box 45"/>
          <p:cNvSpPr txBox="1">
            <a:spLocks noChangeArrowheads="1"/>
          </p:cNvSpPr>
          <p:nvPr/>
        </p:nvSpPr>
        <p:spPr bwMode="auto">
          <a:xfrm>
            <a:off x="8893205" y="2889251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k3</a:t>
            </a:r>
          </a:p>
        </p:txBody>
      </p:sp>
      <p:sp>
        <p:nvSpPr>
          <p:cNvPr id="13342" name="Text Box 46"/>
          <p:cNvSpPr txBox="1">
            <a:spLocks noChangeArrowheads="1"/>
          </p:cNvSpPr>
          <p:nvPr/>
        </p:nvSpPr>
        <p:spPr bwMode="auto">
          <a:xfrm>
            <a:off x="9783792" y="2901951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k4</a:t>
            </a:r>
          </a:p>
        </p:txBody>
      </p:sp>
      <p:sp>
        <p:nvSpPr>
          <p:cNvPr id="13343" name="Text Box 47"/>
          <p:cNvSpPr txBox="1">
            <a:spLocks noChangeArrowheads="1"/>
          </p:cNvSpPr>
          <p:nvPr/>
        </p:nvSpPr>
        <p:spPr bwMode="auto">
          <a:xfrm>
            <a:off x="8077230" y="418941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k5</a:t>
            </a:r>
          </a:p>
        </p:txBody>
      </p:sp>
      <p:sp>
        <p:nvSpPr>
          <p:cNvPr id="13344" name="Text Box 48"/>
          <p:cNvSpPr txBox="1">
            <a:spLocks noChangeArrowheads="1"/>
          </p:cNvSpPr>
          <p:nvPr/>
        </p:nvSpPr>
        <p:spPr bwMode="auto">
          <a:xfrm>
            <a:off x="8942417" y="420211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k6</a:t>
            </a:r>
          </a:p>
        </p:txBody>
      </p:sp>
      <p:sp>
        <p:nvSpPr>
          <p:cNvPr id="13345" name="Text Box 49"/>
          <p:cNvSpPr txBox="1">
            <a:spLocks noChangeArrowheads="1"/>
          </p:cNvSpPr>
          <p:nvPr/>
        </p:nvSpPr>
        <p:spPr bwMode="auto">
          <a:xfrm>
            <a:off x="7202517" y="1879601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3346" name="Text Box 50"/>
          <p:cNvSpPr txBox="1">
            <a:spLocks noChangeArrowheads="1"/>
          </p:cNvSpPr>
          <p:nvPr/>
        </p:nvSpPr>
        <p:spPr bwMode="auto">
          <a:xfrm>
            <a:off x="7191405" y="2854326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3347" name="Text Box 51"/>
          <p:cNvSpPr txBox="1">
            <a:spLocks noChangeArrowheads="1"/>
          </p:cNvSpPr>
          <p:nvPr/>
        </p:nvSpPr>
        <p:spPr bwMode="auto">
          <a:xfrm>
            <a:off x="7191405" y="416560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3348" name="Text Box 52"/>
          <p:cNvSpPr txBox="1">
            <a:spLocks noChangeArrowheads="1"/>
          </p:cNvSpPr>
          <p:nvPr/>
        </p:nvSpPr>
        <p:spPr bwMode="auto">
          <a:xfrm>
            <a:off x="7470573" y="1557671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13349" name="Text Box 53"/>
          <p:cNvSpPr txBox="1">
            <a:spLocks noChangeArrowheads="1"/>
          </p:cNvSpPr>
          <p:nvPr/>
        </p:nvSpPr>
        <p:spPr bwMode="auto">
          <a:xfrm>
            <a:off x="7202517" y="839788"/>
            <a:ext cx="208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# of keys occupying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the slot</a:t>
            </a:r>
          </a:p>
        </p:txBody>
      </p:sp>
      <p:sp>
        <p:nvSpPr>
          <p:cNvPr id="13350" name="Line 54"/>
          <p:cNvSpPr>
            <a:spLocks noChangeShapeType="1"/>
          </p:cNvSpPr>
          <p:nvPr/>
        </p:nvSpPr>
        <p:spPr bwMode="auto">
          <a:xfrm flipH="1">
            <a:off x="7678768" y="1166814"/>
            <a:ext cx="206375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Rectangle 55"/>
          <p:cNvSpPr>
            <a:spLocks noChangeArrowheads="1"/>
          </p:cNvSpPr>
          <p:nvPr/>
        </p:nvSpPr>
        <p:spPr bwMode="auto">
          <a:xfrm>
            <a:off x="7031068" y="5254626"/>
            <a:ext cx="3281363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* </a:t>
            </a:r>
            <a:r>
              <a:rPr lang="en-US" altLang="en-US" sz="1400" b="1">
                <a:solidFill>
                  <a:srgbClr val="000000"/>
                </a:solidFill>
              </a:rPr>
              <a:t>Hash(k1) = i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* </a:t>
            </a:r>
            <a:r>
              <a:rPr lang="en-US" altLang="en-US" sz="1400" b="1">
                <a:solidFill>
                  <a:srgbClr val="000000"/>
                </a:solidFill>
              </a:rPr>
              <a:t>Hash(k2)=Hash(k3)=Hash(k4) = j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* </a:t>
            </a:r>
            <a:r>
              <a:rPr lang="en-US" altLang="en-US" sz="1400" b="1">
                <a:solidFill>
                  <a:srgbClr val="000000"/>
                </a:solidFill>
              </a:rPr>
              <a:t>Hash(k5)=Hash(k6)=k</a:t>
            </a:r>
          </a:p>
        </p:txBody>
      </p:sp>
      <p:sp>
        <p:nvSpPr>
          <p:cNvPr id="13352" name="Line 56"/>
          <p:cNvSpPr>
            <a:spLocks noChangeShapeType="1"/>
          </p:cNvSpPr>
          <p:nvPr/>
        </p:nvSpPr>
        <p:spPr bwMode="auto">
          <a:xfrm flipV="1">
            <a:off x="7737506" y="4346576"/>
            <a:ext cx="338137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57"/>
          <p:cNvSpPr>
            <a:spLocks noChangeShapeType="1"/>
          </p:cNvSpPr>
          <p:nvPr/>
        </p:nvSpPr>
        <p:spPr bwMode="auto">
          <a:xfrm flipV="1">
            <a:off x="7788306" y="3036888"/>
            <a:ext cx="338137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58"/>
          <p:cNvSpPr>
            <a:spLocks noChangeShapeType="1"/>
          </p:cNvSpPr>
          <p:nvPr/>
        </p:nvSpPr>
        <p:spPr bwMode="auto">
          <a:xfrm flipV="1">
            <a:off x="7764492" y="2084388"/>
            <a:ext cx="3381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3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Separate Chaining Example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4" y="889001"/>
            <a:ext cx="11464505" cy="860425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Insert {18, 19, 20, 29, 30, 31} into empty hash table with </a:t>
            </a:r>
            <a:r>
              <a:rPr lang="en-US" altLang="en-US" sz="2400" i="1" dirty="0" err="1">
                <a:solidFill>
                  <a:srgbClr val="000000"/>
                </a:solidFill>
              </a:rPr>
              <a:t>TableSize</a:t>
            </a:r>
            <a:r>
              <a:rPr lang="en-US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= 10 using separate chaining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4426" y="1997076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5" name="Rectangle 4"/>
          <p:cNvSpPr/>
          <p:nvPr/>
        </p:nvSpPr>
        <p:spPr bwMode="auto">
          <a:xfrm>
            <a:off x="2384426" y="2432051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6" name="Rectangle 5"/>
          <p:cNvSpPr/>
          <p:nvPr/>
        </p:nvSpPr>
        <p:spPr bwMode="auto">
          <a:xfrm>
            <a:off x="2384426" y="2867026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7" name="Rectangle 6"/>
          <p:cNvSpPr/>
          <p:nvPr/>
        </p:nvSpPr>
        <p:spPr bwMode="auto">
          <a:xfrm>
            <a:off x="2384426" y="3302001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84426" y="3736976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9" name="Rectangle 8"/>
          <p:cNvSpPr/>
          <p:nvPr/>
        </p:nvSpPr>
        <p:spPr bwMode="auto">
          <a:xfrm>
            <a:off x="2384426" y="4171951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10" name="Rectangle 9"/>
          <p:cNvSpPr/>
          <p:nvPr/>
        </p:nvSpPr>
        <p:spPr bwMode="auto">
          <a:xfrm>
            <a:off x="2384426" y="4606926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11" name="Rectangle 10"/>
          <p:cNvSpPr/>
          <p:nvPr/>
        </p:nvSpPr>
        <p:spPr bwMode="auto">
          <a:xfrm>
            <a:off x="2384426" y="5041901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12" name="Rectangle 11"/>
          <p:cNvSpPr/>
          <p:nvPr/>
        </p:nvSpPr>
        <p:spPr bwMode="auto">
          <a:xfrm>
            <a:off x="2384426" y="5476876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13" name="Rectangle 12"/>
          <p:cNvSpPr/>
          <p:nvPr/>
        </p:nvSpPr>
        <p:spPr bwMode="auto">
          <a:xfrm>
            <a:off x="2384426" y="5911851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14350" name="TextBox 2"/>
          <p:cNvSpPr txBox="1">
            <a:spLocks noChangeArrowheads="1"/>
          </p:cNvSpPr>
          <p:nvPr/>
        </p:nvSpPr>
        <p:spPr bwMode="auto">
          <a:xfrm>
            <a:off x="2084389" y="20478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351" name="TextBox 14"/>
          <p:cNvSpPr txBox="1">
            <a:spLocks noChangeArrowheads="1"/>
          </p:cNvSpPr>
          <p:nvPr/>
        </p:nvSpPr>
        <p:spPr bwMode="auto">
          <a:xfrm>
            <a:off x="2084389" y="2465389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4352" name="TextBox 15"/>
          <p:cNvSpPr txBox="1">
            <a:spLocks noChangeArrowheads="1"/>
          </p:cNvSpPr>
          <p:nvPr/>
        </p:nvSpPr>
        <p:spPr bwMode="auto">
          <a:xfrm>
            <a:off x="2084389" y="292576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4353" name="TextBox 16"/>
          <p:cNvSpPr txBox="1">
            <a:spLocks noChangeArrowheads="1"/>
          </p:cNvSpPr>
          <p:nvPr/>
        </p:nvSpPr>
        <p:spPr bwMode="auto">
          <a:xfrm>
            <a:off x="2084389" y="3343275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4354" name="TextBox 17"/>
          <p:cNvSpPr txBox="1">
            <a:spLocks noChangeArrowheads="1"/>
          </p:cNvSpPr>
          <p:nvPr/>
        </p:nvSpPr>
        <p:spPr bwMode="auto">
          <a:xfrm>
            <a:off x="2084389" y="3779838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4355" name="TextBox 18"/>
          <p:cNvSpPr txBox="1">
            <a:spLocks noChangeArrowheads="1"/>
          </p:cNvSpPr>
          <p:nvPr/>
        </p:nvSpPr>
        <p:spPr bwMode="auto">
          <a:xfrm>
            <a:off x="2084389" y="419576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56" name="TextBox 19"/>
          <p:cNvSpPr txBox="1">
            <a:spLocks noChangeArrowheads="1"/>
          </p:cNvSpPr>
          <p:nvPr/>
        </p:nvSpPr>
        <p:spPr bwMode="auto">
          <a:xfrm>
            <a:off x="2084389" y="4656139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4357" name="TextBox 20"/>
          <p:cNvSpPr txBox="1">
            <a:spLocks noChangeArrowheads="1"/>
          </p:cNvSpPr>
          <p:nvPr/>
        </p:nvSpPr>
        <p:spPr bwMode="auto">
          <a:xfrm>
            <a:off x="2084389" y="5073650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4358" name="TextBox 21"/>
          <p:cNvSpPr txBox="1">
            <a:spLocks noChangeArrowheads="1"/>
          </p:cNvSpPr>
          <p:nvPr/>
        </p:nvSpPr>
        <p:spPr bwMode="auto">
          <a:xfrm>
            <a:off x="2084389" y="54895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14359" name="TextBox 22"/>
          <p:cNvSpPr txBox="1">
            <a:spLocks noChangeArrowheads="1"/>
          </p:cNvSpPr>
          <p:nvPr/>
        </p:nvSpPr>
        <p:spPr bwMode="auto">
          <a:xfrm>
            <a:off x="2084389" y="5907089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697788" y="2508250"/>
            <a:ext cx="57785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18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3041651" y="5694363"/>
            <a:ext cx="301625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7697788" y="3082925"/>
            <a:ext cx="57785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19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8643938" y="2513014"/>
            <a:ext cx="1879600" cy="28416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18 % 10 = 8</a:t>
            </a:r>
          </a:p>
          <a:p>
            <a:pPr marL="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19 % 10 = 9</a:t>
            </a:r>
          </a:p>
          <a:p>
            <a:pPr marL="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20 % 10 = 0</a:t>
            </a:r>
          </a:p>
          <a:p>
            <a:pPr marL="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29 % 10 = 9</a:t>
            </a:r>
          </a:p>
          <a:p>
            <a:pPr marL="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30 % 10 = 0</a:t>
            </a:r>
          </a:p>
          <a:p>
            <a:pPr marL="0" indent="0"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31 % 10 = 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697788" y="3570289"/>
            <a:ext cx="577850" cy="325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697788" y="4065589"/>
            <a:ext cx="577850" cy="325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29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97788" y="4548189"/>
            <a:ext cx="577850" cy="325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697788" y="5026025"/>
            <a:ext cx="57785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41688" y="5581650"/>
            <a:ext cx="57785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18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341688" y="6019800"/>
            <a:ext cx="57785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19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 bwMode="auto">
          <a:xfrm>
            <a:off x="3041651" y="6181725"/>
            <a:ext cx="301625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3333750" y="2070100"/>
            <a:ext cx="57785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 bwMode="auto">
          <a:xfrm>
            <a:off x="3032126" y="2212975"/>
            <a:ext cx="301625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4205288" y="6019800"/>
            <a:ext cx="57785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29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 bwMode="auto">
          <a:xfrm>
            <a:off x="3919539" y="6181725"/>
            <a:ext cx="301625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4221163" y="2076450"/>
            <a:ext cx="576262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30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 bwMode="auto">
          <a:xfrm>
            <a:off x="3919539" y="2230438"/>
            <a:ext cx="301625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3333750" y="2489200"/>
            <a:ext cx="57785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31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>
            <a:off x="3040064" y="2649538"/>
            <a:ext cx="301625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55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637" y="141288"/>
            <a:ext cx="11835441" cy="698500"/>
          </a:xfrm>
        </p:spPr>
        <p:txBody>
          <a:bodyPr/>
          <a:lstStyle/>
          <a:p>
            <a:r>
              <a:rPr lang="en-US" altLang="en-US" sz="3600" dirty="0" smtClean="0"/>
              <a:t>Pros/Cons of </a:t>
            </a:r>
            <a:r>
              <a:rPr lang="en-US" altLang="en-US" sz="3600" dirty="0" smtClean="0">
                <a:solidFill>
                  <a:srgbClr val="CC3300"/>
                </a:solidFill>
              </a:rPr>
              <a:t>Separate Chaining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4" y="889001"/>
            <a:ext cx="11197086" cy="5701580"/>
          </a:xfrm>
          <a:noFill/>
        </p:spPr>
        <p:txBody>
          <a:bodyPr/>
          <a:lstStyle/>
          <a:p>
            <a:pPr marL="40005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+ Simple </a:t>
            </a:r>
            <a:r>
              <a:rPr lang="en-US" altLang="en-US" dirty="0">
                <a:solidFill>
                  <a:srgbClr val="FF0000"/>
                </a:solidFill>
              </a:rPr>
              <a:t>to implement</a:t>
            </a:r>
            <a:r>
              <a:rPr lang="en-US" altLang="en-US" dirty="0">
                <a:solidFill>
                  <a:srgbClr val="000000"/>
                </a:solidFill>
              </a:rPr>
              <a:t>: Separate chaining is straightforward to implement and </a:t>
            </a:r>
            <a:r>
              <a:rPr lang="en-US" altLang="en-US" dirty="0" smtClean="0">
                <a:solidFill>
                  <a:srgbClr val="000000"/>
                </a:solidFill>
              </a:rPr>
              <a:t>understand</a:t>
            </a:r>
            <a:endParaRPr lang="en-US" alt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+ No </a:t>
            </a:r>
            <a:r>
              <a:rPr lang="en-US" altLang="en-US" dirty="0">
                <a:solidFill>
                  <a:srgbClr val="FF0000"/>
                </a:solidFill>
              </a:rPr>
              <a:t>limit on load factor</a:t>
            </a:r>
            <a:r>
              <a:rPr lang="en-US" altLang="en-US" dirty="0">
                <a:solidFill>
                  <a:srgbClr val="000000"/>
                </a:solidFill>
              </a:rPr>
              <a:t>: It can handle a higher </a:t>
            </a:r>
            <a:r>
              <a:rPr lang="en-US" altLang="en-US" dirty="0">
                <a:solidFill>
                  <a:srgbClr val="00B050"/>
                </a:solidFill>
              </a:rPr>
              <a:t>load factor </a:t>
            </a:r>
            <a:r>
              <a:rPr lang="en-US" altLang="en-US" dirty="0">
                <a:solidFill>
                  <a:srgbClr val="000000"/>
                </a:solidFill>
              </a:rPr>
              <a:t>(number of elements divided by the number of buckets) without significant performance </a:t>
            </a:r>
            <a:r>
              <a:rPr lang="en-US" altLang="en-US" dirty="0" smtClean="0">
                <a:solidFill>
                  <a:srgbClr val="000000"/>
                </a:solidFill>
              </a:rPr>
              <a:t>degradation</a:t>
            </a:r>
          </a:p>
          <a:p>
            <a:pPr marL="400050" lvl="1" indent="0"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- Memory </a:t>
            </a:r>
            <a:r>
              <a:rPr lang="en-US" altLang="en-US" dirty="0">
                <a:solidFill>
                  <a:srgbClr val="FF0000"/>
                </a:solidFill>
              </a:rPr>
              <a:t>overhead</a:t>
            </a:r>
            <a:r>
              <a:rPr lang="en-US" altLang="en-US" dirty="0">
                <a:solidFill>
                  <a:srgbClr val="000000"/>
                </a:solidFill>
              </a:rPr>
              <a:t>: Each bucket requires additional memory to store the chain, which can lead to increased memory </a:t>
            </a:r>
            <a:r>
              <a:rPr lang="en-US" altLang="en-US" dirty="0" smtClean="0">
                <a:solidFill>
                  <a:srgbClr val="000000"/>
                </a:solidFill>
              </a:rPr>
              <a:t>usage</a:t>
            </a:r>
          </a:p>
          <a:p>
            <a:pPr marL="40005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- Indirection</a:t>
            </a:r>
            <a:r>
              <a:rPr lang="en-US" altLang="en-US" dirty="0">
                <a:solidFill>
                  <a:srgbClr val="000000"/>
                </a:solidFill>
              </a:rPr>
              <a:t>: Accessing elements requires traversing the chain, introducing an extra indirection </a:t>
            </a:r>
            <a:r>
              <a:rPr lang="en-US" altLang="en-US" dirty="0" smtClean="0">
                <a:solidFill>
                  <a:srgbClr val="000000"/>
                </a:solidFill>
              </a:rPr>
              <a:t>step</a:t>
            </a:r>
          </a:p>
          <a:p>
            <a:pPr lvl="1" indent="-342900">
              <a:buFontTx/>
              <a:buChar char="-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altLang="en-US" dirty="0" smtClean="0">
                <a:solidFill>
                  <a:schemeClr val="accent6"/>
                </a:solidFill>
              </a:rPr>
              <a:t>Question: Can we handle collisions w/o extra space?</a:t>
            </a:r>
          </a:p>
          <a:p>
            <a:pPr lvl="1">
              <a:buFontTx/>
              <a:buChar char="-"/>
            </a:pPr>
            <a:r>
              <a:rPr lang="en-US" altLang="en-US" dirty="0" smtClean="0">
                <a:solidFill>
                  <a:srgbClr val="FF0000"/>
                </a:solidFill>
              </a:rPr>
              <a:t>Yes: Open addressing</a:t>
            </a:r>
          </a:p>
          <a:p>
            <a:pPr lvl="1" indent="-342900">
              <a:buFontTx/>
              <a:buChar char="-"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75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Collision Resolution by </a:t>
            </a:r>
            <a:r>
              <a:rPr lang="en-US" altLang="en-US" sz="3600" dirty="0">
                <a:solidFill>
                  <a:srgbClr val="CC3300"/>
                </a:solidFill>
              </a:rPr>
              <a:t>Open Addressing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4" y="889001"/>
            <a:ext cx="11197086" cy="51355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FF"/>
                </a:solidFill>
              </a:rPr>
              <a:t>Open </a:t>
            </a:r>
            <a:r>
              <a:rPr lang="en-US" altLang="en-US" dirty="0">
                <a:solidFill>
                  <a:srgbClr val="0000FF"/>
                </a:solidFill>
              </a:rPr>
              <a:t>addressing (or probing)</a:t>
            </a:r>
            <a:r>
              <a:rPr lang="en-US" altLang="en-US" dirty="0">
                <a:solidFill>
                  <a:srgbClr val="000000"/>
                </a:solidFill>
              </a:rPr>
              <a:t>: When collision occurs, </a:t>
            </a:r>
            <a:r>
              <a:rPr lang="en-US" altLang="en-US" dirty="0">
                <a:solidFill>
                  <a:srgbClr val="0000FF"/>
                </a:solidFill>
              </a:rPr>
              <a:t>try alternative cells </a:t>
            </a:r>
            <a:r>
              <a:rPr lang="en-US" altLang="en-US" dirty="0">
                <a:solidFill>
                  <a:srgbClr val="000000"/>
                </a:solidFill>
              </a:rPr>
              <a:t>in the array </a:t>
            </a:r>
            <a:r>
              <a:rPr lang="en-US" altLang="en-US" dirty="0">
                <a:solidFill>
                  <a:srgbClr val="0000FF"/>
                </a:solidFill>
              </a:rPr>
              <a:t>until an empty cell is found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Given </a:t>
            </a:r>
            <a:r>
              <a:rPr lang="en-US" altLang="en-US" dirty="0">
                <a:solidFill>
                  <a:srgbClr val="000000"/>
                </a:solidFill>
              </a:rPr>
              <a:t>an item X, try cells h</a:t>
            </a:r>
            <a:r>
              <a:rPr lang="en-US" altLang="en-US" sz="1800" dirty="0">
                <a:solidFill>
                  <a:srgbClr val="000000"/>
                </a:solidFill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(X), h</a:t>
            </a:r>
            <a:r>
              <a:rPr lang="en-US" altLang="en-US" sz="1800" dirty="0">
                <a:solidFill>
                  <a:srgbClr val="000000"/>
                </a:solidFill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(X), h</a:t>
            </a:r>
            <a:r>
              <a:rPr lang="en-US" altLang="en-US" sz="18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(X), …, h</a:t>
            </a:r>
            <a:r>
              <a:rPr lang="en-US" altLang="en-US" sz="1800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(X)</a:t>
            </a:r>
          </a:p>
          <a:p>
            <a:pPr marL="533400" indent="-533400"/>
            <a:r>
              <a:rPr lang="en-US" altLang="en-US" b="1" dirty="0">
                <a:solidFill>
                  <a:srgbClr val="0000FF"/>
                </a:solidFill>
              </a:rPr>
              <a:t>hi(X) = (Hash(X) + F(</a:t>
            </a:r>
            <a:r>
              <a:rPr lang="en-US" altLang="en-US" b="1" dirty="0" err="1">
                <a:solidFill>
                  <a:srgbClr val="0000FF"/>
                </a:solidFill>
              </a:rPr>
              <a:t>i</a:t>
            </a:r>
            <a:r>
              <a:rPr lang="en-US" altLang="en-US" b="1" dirty="0">
                <a:solidFill>
                  <a:srgbClr val="0000FF"/>
                </a:solidFill>
              </a:rPr>
              <a:t>)) mod </a:t>
            </a:r>
            <a:r>
              <a:rPr lang="en-US" altLang="en-US" b="1" i="1" dirty="0" err="1">
                <a:solidFill>
                  <a:srgbClr val="0000FF"/>
                </a:solidFill>
              </a:rPr>
              <a:t>TableSize</a:t>
            </a:r>
            <a:r>
              <a:rPr lang="en-US" altLang="en-US" b="1" i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(</a:t>
            </a:r>
            <a:r>
              <a:rPr lang="en-US" altLang="en-US" b="1" dirty="0" err="1">
                <a:solidFill>
                  <a:srgbClr val="0000FF"/>
                </a:solidFill>
              </a:rPr>
              <a:t>i</a:t>
            </a:r>
            <a:r>
              <a:rPr lang="en-US" altLang="en-US" b="1" dirty="0">
                <a:solidFill>
                  <a:srgbClr val="0000FF"/>
                </a:solidFill>
              </a:rPr>
              <a:t> = 0, 1, 2, …)</a:t>
            </a:r>
            <a:r>
              <a:rPr lang="en-US" altLang="en-US" b="1" i="1" dirty="0">
                <a:solidFill>
                  <a:srgbClr val="0000FF"/>
                </a:solidFill>
              </a:rPr>
              <a:t> </a:t>
            </a: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Define F(0) = 0</a:t>
            </a: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F is the collision resolution function. </a:t>
            </a:r>
            <a:r>
              <a:rPr lang="en-US" altLang="en-US" b="1" dirty="0">
                <a:solidFill>
                  <a:srgbClr val="0000FF"/>
                </a:solidFill>
              </a:rPr>
              <a:t>Three possibilities</a:t>
            </a:r>
            <a:r>
              <a:rPr lang="en-US" altLang="en-US" dirty="0">
                <a:solidFill>
                  <a:srgbClr val="000000"/>
                </a:solidFill>
              </a:rPr>
              <a:t>:</a:t>
            </a:r>
          </a:p>
          <a:p>
            <a:pPr marL="914400" lvl="1" indent="-457200"/>
            <a:r>
              <a:rPr lang="en-US" altLang="en-US" dirty="0">
                <a:solidFill>
                  <a:srgbClr val="FF0000"/>
                </a:solidFill>
              </a:rPr>
              <a:t>Linear</a:t>
            </a:r>
            <a:r>
              <a:rPr lang="en-US" altLang="en-US" dirty="0">
                <a:solidFill>
                  <a:srgbClr val="000000"/>
                </a:solidFill>
              </a:rPr>
              <a:t>: </a:t>
            </a:r>
            <a:r>
              <a:rPr lang="en-US" altLang="en-US" b="1" dirty="0">
                <a:solidFill>
                  <a:srgbClr val="000000"/>
                </a:solidFill>
              </a:rPr>
              <a:t>F(</a:t>
            </a:r>
            <a:r>
              <a:rPr lang="en-US" altLang="en-US" b="1" dirty="0" err="1">
                <a:solidFill>
                  <a:srgbClr val="000000"/>
                </a:solidFill>
              </a:rPr>
              <a:t>i</a:t>
            </a:r>
            <a:r>
              <a:rPr lang="en-US" altLang="en-US" b="1" dirty="0">
                <a:solidFill>
                  <a:srgbClr val="000000"/>
                </a:solidFill>
              </a:rPr>
              <a:t>) = </a:t>
            </a:r>
            <a:r>
              <a:rPr lang="en-US" altLang="en-US" b="1" dirty="0" err="1">
                <a:solidFill>
                  <a:srgbClr val="000000"/>
                </a:solidFill>
              </a:rPr>
              <a:t>i</a:t>
            </a:r>
            <a:endParaRPr lang="en-US" altLang="en-US" b="1" dirty="0">
              <a:solidFill>
                <a:srgbClr val="000000"/>
              </a:solidFill>
            </a:endParaRPr>
          </a:p>
          <a:p>
            <a:pPr marL="914400" lvl="1" indent="-457200"/>
            <a:r>
              <a:rPr lang="en-US" altLang="en-US" dirty="0">
                <a:solidFill>
                  <a:srgbClr val="FF0000"/>
                </a:solidFill>
              </a:rPr>
              <a:t>Quadratic</a:t>
            </a:r>
            <a:r>
              <a:rPr lang="en-US" altLang="en-US" dirty="0">
                <a:solidFill>
                  <a:srgbClr val="000000"/>
                </a:solidFill>
              </a:rPr>
              <a:t>: </a:t>
            </a:r>
            <a:r>
              <a:rPr lang="en-US" altLang="en-US" b="1" dirty="0">
                <a:solidFill>
                  <a:srgbClr val="000000"/>
                </a:solidFill>
              </a:rPr>
              <a:t>F(</a:t>
            </a:r>
            <a:r>
              <a:rPr lang="en-US" altLang="en-US" b="1" dirty="0" err="1">
                <a:solidFill>
                  <a:srgbClr val="000000"/>
                </a:solidFill>
              </a:rPr>
              <a:t>i</a:t>
            </a:r>
            <a:r>
              <a:rPr lang="en-US" altLang="en-US" b="1" dirty="0">
                <a:solidFill>
                  <a:srgbClr val="000000"/>
                </a:solidFill>
              </a:rPr>
              <a:t>) = i^2</a:t>
            </a:r>
          </a:p>
          <a:p>
            <a:pPr marL="914400" lvl="1" indent="-457200"/>
            <a:r>
              <a:rPr lang="en-US" altLang="en-US" dirty="0">
                <a:solidFill>
                  <a:srgbClr val="FF0000"/>
                </a:solidFill>
              </a:rPr>
              <a:t>Double Hashing</a:t>
            </a:r>
            <a:r>
              <a:rPr lang="en-US" altLang="en-US" dirty="0">
                <a:solidFill>
                  <a:srgbClr val="000000"/>
                </a:solidFill>
              </a:rPr>
              <a:t>: </a:t>
            </a:r>
            <a:r>
              <a:rPr lang="en-US" altLang="en-US" b="1" dirty="0">
                <a:solidFill>
                  <a:srgbClr val="000000"/>
                </a:solidFill>
              </a:rPr>
              <a:t>F(</a:t>
            </a:r>
            <a:r>
              <a:rPr lang="en-US" altLang="en-US" b="1" dirty="0" err="1">
                <a:solidFill>
                  <a:srgbClr val="000000"/>
                </a:solidFill>
              </a:rPr>
              <a:t>i</a:t>
            </a:r>
            <a:r>
              <a:rPr lang="en-US" altLang="en-US" b="1" dirty="0">
                <a:solidFill>
                  <a:srgbClr val="000000"/>
                </a:solidFill>
              </a:rPr>
              <a:t>) = </a:t>
            </a:r>
            <a:r>
              <a:rPr lang="en-US" altLang="en-US" b="1" dirty="0" err="1">
                <a:solidFill>
                  <a:srgbClr val="000000"/>
                </a:solidFill>
              </a:rPr>
              <a:t>i</a:t>
            </a:r>
            <a:r>
              <a:rPr lang="en-US" altLang="en-US" b="1" dirty="0">
                <a:solidFill>
                  <a:srgbClr val="000000"/>
                </a:solidFill>
              </a:rPr>
              <a:t>*Hash</a:t>
            </a:r>
            <a:r>
              <a:rPr lang="en-US" altLang="en-US" sz="1600" b="1" dirty="0">
                <a:solidFill>
                  <a:srgbClr val="000000"/>
                </a:solidFill>
              </a:rPr>
              <a:t>2</a:t>
            </a:r>
            <a:r>
              <a:rPr lang="en-US" altLang="en-US" b="1" dirty="0">
                <a:solidFill>
                  <a:srgbClr val="000000"/>
                </a:solidFill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220136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425" y="161926"/>
            <a:ext cx="8720138" cy="741363"/>
          </a:xfrm>
        </p:spPr>
        <p:txBody>
          <a:bodyPr/>
          <a:lstStyle/>
          <a:p>
            <a:r>
              <a:rPr lang="en-US" altLang="en-US" sz="3600" dirty="0"/>
              <a:t>Hash Tables - Motivation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6542" y="1447803"/>
            <a:ext cx="3082925" cy="1360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933450" lvl="1" indent="-5334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add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remove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kern="0" dirty="0" smtClean="0">
                <a:solidFill>
                  <a:srgbClr val="C00000"/>
                </a:solidFill>
              </a:rPr>
              <a:t>find</a:t>
            </a:r>
            <a:r>
              <a:rPr lang="en-US" kern="0" dirty="0" smtClean="0"/>
              <a:t>(</a:t>
            </a:r>
            <a:r>
              <a:rPr lang="en-US" kern="0" dirty="0" smtClean="0">
                <a:solidFill>
                  <a:schemeClr val="accent6"/>
                </a:solidFill>
              </a:rPr>
              <a:t>key</a:t>
            </a:r>
            <a:r>
              <a:rPr lang="en-US" kern="0" dirty="0"/>
              <a:t>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1453" y="903289"/>
            <a:ext cx="32464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Set </a:t>
            </a:r>
            <a:r>
              <a:rPr lang="en-US" sz="2400" dirty="0"/>
              <a:t>ADT Operations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1095" y="3354838"/>
            <a:ext cx="5120196" cy="2071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lnSpc>
                <a:spcPct val="90000"/>
              </a:lnSpc>
              <a:defRPr/>
            </a:pPr>
            <a:r>
              <a:rPr lang="en-US" kern="0" dirty="0" smtClean="0"/>
              <a:t>Use a search tree such as a </a:t>
            </a:r>
            <a:r>
              <a:rPr lang="en-US" kern="0" dirty="0" smtClean="0">
                <a:solidFill>
                  <a:schemeClr val="accent2"/>
                </a:solidFill>
              </a:rPr>
              <a:t>BST</a:t>
            </a:r>
            <a:r>
              <a:rPr lang="en-US" kern="0" dirty="0">
                <a:solidFill>
                  <a:schemeClr val="accent2"/>
                </a:solidFill>
              </a:rPr>
              <a:t>, AVL, Splay, Red-Black, </a:t>
            </a:r>
            <a:r>
              <a:rPr lang="en-US" kern="0" dirty="0" smtClean="0">
                <a:solidFill>
                  <a:schemeClr val="accent2"/>
                </a:solidFill>
              </a:rPr>
              <a:t>B-Tree </a:t>
            </a:r>
            <a:r>
              <a:rPr lang="en-US" kern="0" dirty="0">
                <a:solidFill>
                  <a:schemeClr val="accent2"/>
                </a:solidFill>
              </a:rPr>
              <a:t>etc. </a:t>
            </a:r>
            <a:r>
              <a:rPr lang="en-US" kern="0" dirty="0" smtClean="0"/>
              <a:t>as the underlying DS</a:t>
            </a:r>
            <a:endParaRPr lang="en-US" kern="0" dirty="0"/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kern="0" dirty="0"/>
              <a:t>all ops </a:t>
            </a:r>
            <a:r>
              <a:rPr lang="en-US" kern="0" dirty="0">
                <a:solidFill>
                  <a:srgbClr val="C00000"/>
                </a:solidFill>
              </a:rPr>
              <a:t>O(</a:t>
            </a:r>
            <a:r>
              <a:rPr lang="en-US" kern="0" dirty="0" err="1">
                <a:solidFill>
                  <a:srgbClr val="C00000"/>
                </a:solidFill>
              </a:rPr>
              <a:t>logN</a:t>
            </a:r>
            <a:r>
              <a:rPr lang="en-US" kern="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314537" y="3306957"/>
            <a:ext cx="5305244" cy="216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lnSpc>
                <a:spcPct val="90000"/>
              </a:lnSpc>
              <a:defRPr/>
            </a:pPr>
            <a:r>
              <a:rPr lang="en-US" kern="0" dirty="0"/>
              <a:t>Can we design a </a:t>
            </a:r>
            <a:r>
              <a:rPr lang="en-US" kern="0" dirty="0" smtClean="0"/>
              <a:t>DS </a:t>
            </a:r>
            <a:r>
              <a:rPr lang="en-US" kern="0" dirty="0"/>
              <a:t>where </a:t>
            </a:r>
            <a:r>
              <a:rPr lang="en-US" kern="0" dirty="0" smtClean="0">
                <a:solidFill>
                  <a:srgbClr val="C00000"/>
                </a:solidFill>
              </a:rPr>
              <a:t>add/remove/find</a:t>
            </a:r>
            <a:r>
              <a:rPr lang="en-US" kern="0" dirty="0" smtClean="0"/>
              <a:t> </a:t>
            </a:r>
            <a:r>
              <a:rPr lang="en-US" kern="0" dirty="0"/>
              <a:t>are </a:t>
            </a:r>
            <a:r>
              <a:rPr lang="en-US" kern="0" dirty="0" smtClean="0"/>
              <a:t>all </a:t>
            </a:r>
            <a:r>
              <a:rPr lang="en-US" kern="0" dirty="0" smtClean="0">
                <a:solidFill>
                  <a:schemeClr val="accent6"/>
                </a:solidFill>
              </a:rPr>
              <a:t>expected</a:t>
            </a:r>
            <a:r>
              <a:rPr lang="en-US" kern="0" dirty="0" smtClean="0"/>
              <a:t> </a:t>
            </a:r>
            <a:r>
              <a:rPr lang="en-US" kern="0" dirty="0">
                <a:solidFill>
                  <a:srgbClr val="C00000"/>
                </a:solidFill>
              </a:rPr>
              <a:t>O(1)</a:t>
            </a:r>
            <a:r>
              <a:rPr lang="en-US" kern="0" dirty="0"/>
              <a:t>? 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kern="0" dirty="0"/>
              <a:t>Yes: </a:t>
            </a:r>
            <a:r>
              <a:rPr lang="en-US" kern="0" dirty="0">
                <a:solidFill>
                  <a:schemeClr val="accent2"/>
                </a:solidFill>
              </a:rPr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1590343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Open Addressing I: Linear Probing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889001"/>
            <a:ext cx="11378242" cy="5135563"/>
          </a:xfrm>
          <a:noFill/>
        </p:spPr>
        <p:txBody>
          <a:bodyPr/>
          <a:lstStyle/>
          <a:p>
            <a:pPr marL="533400" indent="-533400"/>
            <a:r>
              <a:rPr lang="en-US" altLang="en-US" b="1" dirty="0">
                <a:solidFill>
                  <a:srgbClr val="0000FF"/>
                </a:solidFill>
              </a:rPr>
              <a:t>Main Idea</a:t>
            </a:r>
            <a:r>
              <a:rPr lang="en-US" altLang="en-US" dirty="0">
                <a:solidFill>
                  <a:srgbClr val="000000"/>
                </a:solidFill>
              </a:rPr>
              <a:t>: When collision occurs, </a:t>
            </a:r>
            <a:r>
              <a:rPr lang="en-US" altLang="en-US" dirty="0">
                <a:solidFill>
                  <a:srgbClr val="0000FF"/>
                </a:solidFill>
              </a:rPr>
              <a:t>scan down the array one cell at a time </a:t>
            </a:r>
            <a:r>
              <a:rPr lang="en-US" altLang="en-US" dirty="0">
                <a:solidFill>
                  <a:srgbClr val="000000"/>
                </a:solidFill>
              </a:rPr>
              <a:t>looking for an empty cell</a:t>
            </a:r>
          </a:p>
          <a:p>
            <a:pPr marL="533400" indent="-533400">
              <a:buNone/>
            </a:pPr>
            <a:r>
              <a:rPr lang="en-US" altLang="en-US" dirty="0">
                <a:solidFill>
                  <a:srgbClr val="0000FF"/>
                </a:solidFill>
              </a:rPr>
              <a:t> </a:t>
            </a:r>
          </a:p>
          <a:p>
            <a:pPr marL="533400" indent="-533400"/>
            <a:r>
              <a:rPr lang="en-US" altLang="en-US" b="1" dirty="0">
                <a:solidFill>
                  <a:srgbClr val="0000FF"/>
                </a:solidFill>
              </a:rPr>
              <a:t>hi(X) = (Hash(X) + </a:t>
            </a:r>
            <a:r>
              <a:rPr lang="en-US" altLang="en-US" b="1" dirty="0" err="1">
                <a:solidFill>
                  <a:srgbClr val="0000FF"/>
                </a:solidFill>
              </a:rPr>
              <a:t>i</a:t>
            </a:r>
            <a:r>
              <a:rPr lang="en-US" altLang="en-US" b="1" dirty="0">
                <a:solidFill>
                  <a:srgbClr val="0000FF"/>
                </a:solidFill>
              </a:rPr>
              <a:t>) mod </a:t>
            </a:r>
            <a:r>
              <a:rPr lang="en-US" altLang="en-US" b="1" i="1" dirty="0" err="1">
                <a:solidFill>
                  <a:srgbClr val="0000FF"/>
                </a:solidFill>
              </a:rPr>
              <a:t>TableSize</a:t>
            </a:r>
            <a:r>
              <a:rPr lang="en-US" altLang="en-US" b="1" i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(</a:t>
            </a:r>
            <a:r>
              <a:rPr lang="en-US" altLang="en-US" b="1" dirty="0" err="1">
                <a:solidFill>
                  <a:srgbClr val="0000FF"/>
                </a:solidFill>
              </a:rPr>
              <a:t>i</a:t>
            </a:r>
            <a:r>
              <a:rPr lang="en-US" altLang="en-US" b="1" dirty="0">
                <a:solidFill>
                  <a:srgbClr val="0000FF"/>
                </a:solidFill>
              </a:rPr>
              <a:t> = 0, 1, 2, …)</a:t>
            </a:r>
          </a:p>
          <a:p>
            <a:pPr marL="533400" indent="-533400"/>
            <a:endParaRPr lang="en-US" altLang="en-US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Compute hash value and increment until free cell is found</a:t>
            </a:r>
          </a:p>
        </p:txBody>
      </p:sp>
    </p:spTree>
    <p:extLst>
      <p:ext uri="{BB962C8B-B14F-4D97-AF65-F5344CB8AC3E}">
        <p14:creationId xmlns:p14="http://schemas.microsoft.com/office/powerpoint/2010/main" val="2769632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Linear Probing Example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827" y="889001"/>
            <a:ext cx="11326482" cy="860425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Insert {18, 19, 20, 29, 30, 31, 28} into empty hash table with </a:t>
            </a:r>
            <a:r>
              <a:rPr lang="en-US" altLang="en-US" i="1" dirty="0" err="1">
                <a:solidFill>
                  <a:srgbClr val="000000"/>
                </a:solidFill>
              </a:rPr>
              <a:t>TableSize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= 10 using linear chaining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078164" y="2154239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78164" y="2589214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29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78164" y="3024189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78164" y="3459164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78164" y="3894139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28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078164" y="4329114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10" name="Rectangle 9"/>
          <p:cNvSpPr/>
          <p:nvPr/>
        </p:nvSpPr>
        <p:spPr bwMode="auto">
          <a:xfrm>
            <a:off x="3078164" y="4764089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11" name="Rectangle 10"/>
          <p:cNvSpPr/>
          <p:nvPr/>
        </p:nvSpPr>
        <p:spPr bwMode="auto">
          <a:xfrm>
            <a:off x="3078164" y="5199064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12" name="Rectangle 11"/>
          <p:cNvSpPr/>
          <p:nvPr/>
        </p:nvSpPr>
        <p:spPr bwMode="auto">
          <a:xfrm>
            <a:off x="3078164" y="5634039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78164" y="6069014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19</a:t>
            </a:r>
          </a:p>
        </p:txBody>
      </p:sp>
      <p:sp>
        <p:nvSpPr>
          <p:cNvPr id="17422" name="TextBox 2"/>
          <p:cNvSpPr txBox="1">
            <a:spLocks noChangeArrowheads="1"/>
          </p:cNvSpPr>
          <p:nvPr/>
        </p:nvSpPr>
        <p:spPr bwMode="auto">
          <a:xfrm>
            <a:off x="2778125" y="220503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7423" name="TextBox 14"/>
          <p:cNvSpPr txBox="1">
            <a:spLocks noChangeArrowheads="1"/>
          </p:cNvSpPr>
          <p:nvPr/>
        </p:nvSpPr>
        <p:spPr bwMode="auto">
          <a:xfrm>
            <a:off x="2778125" y="2620964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7424" name="TextBox 15"/>
          <p:cNvSpPr txBox="1">
            <a:spLocks noChangeArrowheads="1"/>
          </p:cNvSpPr>
          <p:nvPr/>
        </p:nvSpPr>
        <p:spPr bwMode="auto">
          <a:xfrm>
            <a:off x="2778125" y="30813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7425" name="TextBox 16"/>
          <p:cNvSpPr txBox="1">
            <a:spLocks noChangeArrowheads="1"/>
          </p:cNvSpPr>
          <p:nvPr/>
        </p:nvSpPr>
        <p:spPr bwMode="auto">
          <a:xfrm>
            <a:off x="2778125" y="349885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7426" name="TextBox 17"/>
          <p:cNvSpPr txBox="1">
            <a:spLocks noChangeArrowheads="1"/>
          </p:cNvSpPr>
          <p:nvPr/>
        </p:nvSpPr>
        <p:spPr bwMode="auto">
          <a:xfrm>
            <a:off x="2778125" y="3935414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7427" name="TextBox 18"/>
          <p:cNvSpPr txBox="1">
            <a:spLocks noChangeArrowheads="1"/>
          </p:cNvSpPr>
          <p:nvPr/>
        </p:nvSpPr>
        <p:spPr bwMode="auto">
          <a:xfrm>
            <a:off x="2778125" y="4352925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7428" name="TextBox 19"/>
          <p:cNvSpPr txBox="1">
            <a:spLocks noChangeArrowheads="1"/>
          </p:cNvSpPr>
          <p:nvPr/>
        </p:nvSpPr>
        <p:spPr bwMode="auto">
          <a:xfrm>
            <a:off x="2778125" y="4813300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7429" name="TextBox 20"/>
          <p:cNvSpPr txBox="1">
            <a:spLocks noChangeArrowheads="1"/>
          </p:cNvSpPr>
          <p:nvPr/>
        </p:nvSpPr>
        <p:spPr bwMode="auto">
          <a:xfrm>
            <a:off x="2778125" y="52292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7430" name="TextBox 21"/>
          <p:cNvSpPr txBox="1">
            <a:spLocks noChangeArrowheads="1"/>
          </p:cNvSpPr>
          <p:nvPr/>
        </p:nvSpPr>
        <p:spPr bwMode="auto">
          <a:xfrm>
            <a:off x="2778125" y="564673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17431" name="TextBox 22"/>
          <p:cNvSpPr txBox="1">
            <a:spLocks noChangeArrowheads="1"/>
          </p:cNvSpPr>
          <p:nvPr/>
        </p:nvSpPr>
        <p:spPr bwMode="auto">
          <a:xfrm>
            <a:off x="2778125" y="6062664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1700" y="2154238"/>
            <a:ext cx="5811838" cy="3200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defRPr/>
            </a:pPr>
            <a:r>
              <a:rPr lang="en-US" altLang="en-US" sz="2400" dirty="0"/>
              <a:t>hi(X) = (Hash(X) +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mod </a:t>
            </a:r>
            <a:r>
              <a:rPr lang="en-US" altLang="en-US" sz="2400" i="1" dirty="0" err="1"/>
              <a:t>TableSize</a:t>
            </a:r>
            <a:r>
              <a:rPr lang="en-US" altLang="en-US" sz="2400" i="1" dirty="0"/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0, 1, 2, …)</a:t>
            </a:r>
          </a:p>
          <a:p>
            <a:pPr marL="533400" indent="-533400">
              <a:defRPr/>
            </a:pPr>
            <a:endParaRPr lang="en-US" altLang="en-US" sz="2400" dirty="0"/>
          </a:p>
          <a:p>
            <a:pPr marL="533400" indent="-533400"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533400" indent="-533400">
              <a:defRPr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17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Drawbacks of Linear Probing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838" y="889001"/>
            <a:ext cx="11231591" cy="5468667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Works until array is full, but as number of items N approaches </a:t>
            </a:r>
            <a:r>
              <a:rPr lang="en-US" altLang="en-US" dirty="0" err="1">
                <a:solidFill>
                  <a:srgbClr val="000000"/>
                </a:solidFill>
              </a:rPr>
              <a:t>T</a:t>
            </a:r>
            <a:r>
              <a:rPr lang="en-US" altLang="en-US" i="1" dirty="0" err="1">
                <a:solidFill>
                  <a:srgbClr val="000000"/>
                </a:solidFill>
              </a:rPr>
              <a:t>ableSize</a:t>
            </a:r>
            <a:r>
              <a:rPr lang="en-US" altLang="en-US" dirty="0">
                <a:solidFill>
                  <a:srgbClr val="000000"/>
                </a:solidFill>
              </a:rPr>
              <a:t>, access time approaches O(N)</a:t>
            </a:r>
          </a:p>
          <a:p>
            <a:pPr marL="533400" indent="-53340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Very prone to </a:t>
            </a:r>
            <a:r>
              <a:rPr lang="en-US" altLang="en-US" dirty="0">
                <a:solidFill>
                  <a:srgbClr val="0000FF"/>
                </a:solidFill>
              </a:rPr>
              <a:t>cluster formation </a:t>
            </a:r>
            <a:r>
              <a:rPr lang="en-US" altLang="en-US" dirty="0">
                <a:solidFill>
                  <a:srgbClr val="000000"/>
                </a:solidFill>
              </a:rPr>
              <a:t>(as in our example)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key hashes into a cluster, finding free cell involves </a:t>
            </a:r>
            <a:r>
              <a:rPr lang="en-US" altLang="en-US" dirty="0">
                <a:solidFill>
                  <a:srgbClr val="0000FF"/>
                </a:solidFill>
              </a:rPr>
              <a:t>going through the entire cluster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Inserting this key at the end of cluster </a:t>
            </a:r>
            <a:r>
              <a:rPr lang="en-US" altLang="en-US" i="1" dirty="0">
                <a:solidFill>
                  <a:srgbClr val="000000"/>
                </a:solidFill>
              </a:rPr>
              <a:t>causes the cluster to grow: </a:t>
            </a:r>
            <a:r>
              <a:rPr lang="en-US" altLang="en-US" dirty="0">
                <a:solidFill>
                  <a:srgbClr val="000000"/>
                </a:solidFill>
              </a:rPr>
              <a:t>future Inserts will be even more time consuming!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This type of clustering is called </a:t>
            </a:r>
            <a:r>
              <a:rPr lang="en-US" altLang="en-US" i="1" dirty="0">
                <a:solidFill>
                  <a:srgbClr val="0000FF"/>
                </a:solidFill>
              </a:rPr>
              <a:t>Primary Clustering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Can have cases where </a:t>
            </a:r>
            <a:r>
              <a:rPr lang="en-US" altLang="en-US" dirty="0">
                <a:solidFill>
                  <a:srgbClr val="0000FF"/>
                </a:solidFill>
              </a:rPr>
              <a:t>table is empty except for a few clusters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Does not satisfy good hash function criterion of </a:t>
            </a:r>
            <a:r>
              <a:rPr lang="en-US" altLang="en-US" dirty="0">
                <a:solidFill>
                  <a:srgbClr val="CC3300"/>
                </a:solidFill>
              </a:rPr>
              <a:t>distributing keys uniformly</a:t>
            </a:r>
          </a:p>
        </p:txBody>
      </p:sp>
    </p:spTree>
    <p:extLst>
      <p:ext uri="{BB962C8B-B14F-4D97-AF65-F5344CB8AC3E}">
        <p14:creationId xmlns:p14="http://schemas.microsoft.com/office/powerpoint/2010/main" val="284287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Open Addressing II: Quadratic Probing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563" y="876301"/>
            <a:ext cx="11360988" cy="5135563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Main Idea: Spread out the search for an empty slot </a:t>
            </a:r>
            <a:r>
              <a:rPr lang="en-US" altLang="en-US" sz="2400" dirty="0">
                <a:solidFill>
                  <a:srgbClr val="0000FF"/>
                </a:solidFill>
              </a:rPr>
              <a:t>Increment by i^2 instead of </a:t>
            </a:r>
            <a:r>
              <a:rPr lang="en-US" altLang="en-US" sz="2400" dirty="0" err="1">
                <a:solidFill>
                  <a:srgbClr val="0000FF"/>
                </a:solidFill>
              </a:rPr>
              <a:t>i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marL="533400" indent="-533400"/>
            <a:r>
              <a:rPr lang="en-US" altLang="en-US" sz="2400" b="1" dirty="0">
                <a:solidFill>
                  <a:srgbClr val="0000FF"/>
                </a:solidFill>
              </a:rPr>
              <a:t>hi(X) = (Hash(X) + </a:t>
            </a:r>
            <a:r>
              <a:rPr lang="en-US" altLang="en-US" sz="2400" b="1" dirty="0">
                <a:solidFill>
                  <a:srgbClr val="CC3300"/>
                </a:solidFill>
              </a:rPr>
              <a:t>i</a:t>
            </a:r>
            <a:r>
              <a:rPr lang="en-US" altLang="en-US" sz="2400" b="1" baseline="30000" dirty="0">
                <a:solidFill>
                  <a:srgbClr val="CC3300"/>
                </a:solidFill>
              </a:rPr>
              <a:t>2</a:t>
            </a:r>
            <a:r>
              <a:rPr lang="en-US" altLang="en-US" sz="2400" b="1" dirty="0">
                <a:solidFill>
                  <a:srgbClr val="0000FF"/>
                </a:solidFill>
              </a:rPr>
              <a:t>) mod </a:t>
            </a:r>
            <a:r>
              <a:rPr lang="en-US" altLang="en-US" sz="2400" b="1" i="1" dirty="0" err="1">
                <a:solidFill>
                  <a:srgbClr val="0000FF"/>
                </a:solidFill>
              </a:rPr>
              <a:t>TableSize</a:t>
            </a:r>
            <a:r>
              <a:rPr lang="en-US" altLang="en-US" sz="2400" b="1" i="1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(</a:t>
            </a:r>
            <a:r>
              <a:rPr lang="en-US" altLang="en-US" sz="2400" dirty="0" err="1">
                <a:solidFill>
                  <a:srgbClr val="0000FF"/>
                </a:solidFill>
              </a:rPr>
              <a:t>i</a:t>
            </a:r>
            <a:r>
              <a:rPr lang="en-US" altLang="en-US" sz="2400" dirty="0">
                <a:solidFill>
                  <a:srgbClr val="0000FF"/>
                </a:solidFill>
              </a:rPr>
              <a:t> = 0, 1, 2, …)</a:t>
            </a:r>
          </a:p>
          <a:p>
            <a:pPr marL="914400" lvl="1" indent="-457200"/>
            <a:r>
              <a:rPr lang="en-US" altLang="en-US" sz="2000" dirty="0">
                <a:solidFill>
                  <a:srgbClr val="000000"/>
                </a:solidFill>
              </a:rPr>
              <a:t>No primary clustering but </a:t>
            </a:r>
            <a:r>
              <a:rPr lang="en-US" altLang="en-US" sz="2000" dirty="0">
                <a:solidFill>
                  <a:srgbClr val="0000FF"/>
                </a:solidFill>
              </a:rPr>
              <a:t>secondary clustering possible</a:t>
            </a:r>
          </a:p>
        </p:txBody>
      </p:sp>
    </p:spTree>
    <p:extLst>
      <p:ext uri="{BB962C8B-B14F-4D97-AF65-F5344CB8AC3E}">
        <p14:creationId xmlns:p14="http://schemas.microsoft.com/office/powerpoint/2010/main" val="2849968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Quadratic Probing Example I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7" y="889001"/>
            <a:ext cx="11369614" cy="860425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Insert {18, 19, 20, 29, 30, 31, 28} into empty hash table with </a:t>
            </a:r>
            <a:r>
              <a:rPr lang="en-US" altLang="en-US" i="1" dirty="0" err="1">
                <a:solidFill>
                  <a:srgbClr val="000000"/>
                </a:solidFill>
              </a:rPr>
              <a:t>TableSize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= 10 using double probing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078164" y="2154239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78164" y="2589214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78164" y="3024189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78164" y="3459164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29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78164" y="3894139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9" name="Rectangle 8"/>
          <p:cNvSpPr/>
          <p:nvPr/>
        </p:nvSpPr>
        <p:spPr bwMode="auto">
          <a:xfrm>
            <a:off x="3078164" y="4329114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10" name="Rectangle 9"/>
          <p:cNvSpPr/>
          <p:nvPr/>
        </p:nvSpPr>
        <p:spPr bwMode="auto">
          <a:xfrm>
            <a:off x="3078164" y="4764089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11" name="Rectangle 10"/>
          <p:cNvSpPr/>
          <p:nvPr/>
        </p:nvSpPr>
        <p:spPr bwMode="auto">
          <a:xfrm>
            <a:off x="3078164" y="5199064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28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078164" y="5634039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78164" y="6069014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19</a:t>
            </a:r>
          </a:p>
        </p:txBody>
      </p:sp>
      <p:sp>
        <p:nvSpPr>
          <p:cNvPr id="20494" name="TextBox 2"/>
          <p:cNvSpPr txBox="1">
            <a:spLocks noChangeArrowheads="1"/>
          </p:cNvSpPr>
          <p:nvPr/>
        </p:nvSpPr>
        <p:spPr bwMode="auto">
          <a:xfrm>
            <a:off x="2778125" y="220503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495" name="TextBox 14"/>
          <p:cNvSpPr txBox="1">
            <a:spLocks noChangeArrowheads="1"/>
          </p:cNvSpPr>
          <p:nvPr/>
        </p:nvSpPr>
        <p:spPr bwMode="auto">
          <a:xfrm>
            <a:off x="2778125" y="2620964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0496" name="TextBox 15"/>
          <p:cNvSpPr txBox="1">
            <a:spLocks noChangeArrowheads="1"/>
          </p:cNvSpPr>
          <p:nvPr/>
        </p:nvSpPr>
        <p:spPr bwMode="auto">
          <a:xfrm>
            <a:off x="2778125" y="30813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0497" name="TextBox 16"/>
          <p:cNvSpPr txBox="1">
            <a:spLocks noChangeArrowheads="1"/>
          </p:cNvSpPr>
          <p:nvPr/>
        </p:nvSpPr>
        <p:spPr bwMode="auto">
          <a:xfrm>
            <a:off x="2778125" y="349885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0498" name="TextBox 17"/>
          <p:cNvSpPr txBox="1">
            <a:spLocks noChangeArrowheads="1"/>
          </p:cNvSpPr>
          <p:nvPr/>
        </p:nvSpPr>
        <p:spPr bwMode="auto">
          <a:xfrm>
            <a:off x="2778125" y="3935414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0499" name="TextBox 18"/>
          <p:cNvSpPr txBox="1">
            <a:spLocks noChangeArrowheads="1"/>
          </p:cNvSpPr>
          <p:nvPr/>
        </p:nvSpPr>
        <p:spPr bwMode="auto">
          <a:xfrm>
            <a:off x="2778125" y="4352925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0500" name="TextBox 19"/>
          <p:cNvSpPr txBox="1">
            <a:spLocks noChangeArrowheads="1"/>
          </p:cNvSpPr>
          <p:nvPr/>
        </p:nvSpPr>
        <p:spPr bwMode="auto">
          <a:xfrm>
            <a:off x="2778125" y="4813300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20501" name="TextBox 20"/>
          <p:cNvSpPr txBox="1">
            <a:spLocks noChangeArrowheads="1"/>
          </p:cNvSpPr>
          <p:nvPr/>
        </p:nvSpPr>
        <p:spPr bwMode="auto">
          <a:xfrm>
            <a:off x="2778125" y="52292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0502" name="TextBox 21"/>
          <p:cNvSpPr txBox="1">
            <a:spLocks noChangeArrowheads="1"/>
          </p:cNvSpPr>
          <p:nvPr/>
        </p:nvSpPr>
        <p:spPr bwMode="auto">
          <a:xfrm>
            <a:off x="2778125" y="564673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0503" name="TextBox 22"/>
          <p:cNvSpPr txBox="1">
            <a:spLocks noChangeArrowheads="1"/>
          </p:cNvSpPr>
          <p:nvPr/>
        </p:nvSpPr>
        <p:spPr bwMode="auto">
          <a:xfrm>
            <a:off x="2778125" y="6062664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20504" name="Rectangle 3"/>
          <p:cNvSpPr txBox="1">
            <a:spLocks noChangeArrowheads="1"/>
          </p:cNvSpPr>
          <p:nvPr/>
        </p:nvSpPr>
        <p:spPr bwMode="auto">
          <a:xfrm>
            <a:off x="4711700" y="2154238"/>
            <a:ext cx="581183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/>
              <a:t>hi(X) = (Hash(X) + i</a:t>
            </a:r>
            <a:r>
              <a:rPr lang="en-US" altLang="en-US" sz="2400" baseline="30000"/>
              <a:t>2</a:t>
            </a:r>
            <a:r>
              <a:rPr lang="en-US" altLang="en-US" sz="2400"/>
              <a:t>) mod </a:t>
            </a:r>
            <a:r>
              <a:rPr lang="en-US" altLang="en-US" sz="2400" i="1"/>
              <a:t>TableSize </a:t>
            </a:r>
            <a:r>
              <a:rPr lang="en-US" altLang="en-US" sz="2400"/>
              <a:t>(i = 0, 1, 2, …)</a:t>
            </a:r>
          </a:p>
          <a:p>
            <a:endParaRPr lang="en-US" altLang="en-US" sz="2400"/>
          </a:p>
          <a:p>
            <a:r>
              <a:rPr lang="en-US" altLang="en-US" sz="2400"/>
              <a:t>(28+9) % 10 = 7</a:t>
            </a:r>
          </a:p>
          <a:p>
            <a:endParaRPr lang="en-US" altLang="en-US" sz="2400"/>
          </a:p>
          <a:p>
            <a:endParaRPr lang="en-US" altLang="en-US" sz="2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15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Quadratic Probing Example II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419" y="889001"/>
            <a:ext cx="11593902" cy="860425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Insert {1, 2, 5, 10, 17} into empty hash table with </a:t>
            </a:r>
            <a:r>
              <a:rPr lang="en-US" altLang="en-US" i="1" dirty="0" err="1">
                <a:solidFill>
                  <a:srgbClr val="000000"/>
                </a:solidFill>
              </a:rPr>
              <a:t>TableSize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= 16 using double probing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029360" y="2272014"/>
            <a:ext cx="65722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29360" y="2526014"/>
            <a:ext cx="657225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</a:t>
            </a:r>
          </a:p>
        </p:txBody>
      </p:sp>
      <p:sp>
        <p:nvSpPr>
          <p:cNvPr id="21510" name="TextBox 2"/>
          <p:cNvSpPr txBox="1">
            <a:spLocks noChangeArrowheads="1"/>
          </p:cNvSpPr>
          <p:nvPr/>
        </p:nvSpPr>
        <p:spPr bwMode="auto">
          <a:xfrm>
            <a:off x="729323" y="222121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11" name="TextBox 14"/>
          <p:cNvSpPr txBox="1">
            <a:spLocks noChangeArrowheads="1"/>
          </p:cNvSpPr>
          <p:nvPr/>
        </p:nvSpPr>
        <p:spPr bwMode="auto">
          <a:xfrm>
            <a:off x="729323" y="34547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1512" name="Rectangle 3"/>
          <p:cNvSpPr txBox="1">
            <a:spLocks noChangeArrowheads="1"/>
          </p:cNvSpPr>
          <p:nvPr/>
        </p:nvSpPr>
        <p:spPr bwMode="auto">
          <a:xfrm>
            <a:off x="2881223" y="1997075"/>
            <a:ext cx="9100868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hi(X) = (Hash(X) + i</a:t>
            </a:r>
            <a:r>
              <a:rPr lang="en-US" altLang="en-US" baseline="30000" dirty="0"/>
              <a:t>2</a:t>
            </a:r>
            <a:r>
              <a:rPr lang="en-US" altLang="en-US" dirty="0"/>
              <a:t>) mod </a:t>
            </a:r>
            <a:r>
              <a:rPr lang="en-US" altLang="en-US" i="1" dirty="0" err="1"/>
              <a:t>TableSize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 = 0, 1, 2, …)</a:t>
            </a:r>
          </a:p>
          <a:p>
            <a:endParaRPr lang="en-US" altLang="en-US" dirty="0"/>
          </a:p>
          <a:p>
            <a:r>
              <a:rPr lang="en-US" altLang="en-US" dirty="0"/>
              <a:t>(17+25)%16=10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029360" y="2780014"/>
            <a:ext cx="657225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029360" y="3032425"/>
            <a:ext cx="65722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42" name="Rectangle 41"/>
          <p:cNvSpPr/>
          <p:nvPr/>
        </p:nvSpPr>
        <p:spPr bwMode="auto">
          <a:xfrm>
            <a:off x="1029360" y="3278489"/>
            <a:ext cx="65722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1029360" y="3530901"/>
            <a:ext cx="657225" cy="2635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5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29360" y="3784901"/>
            <a:ext cx="65722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1029360" y="4038900"/>
            <a:ext cx="65722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54" name="Rectangle 53"/>
          <p:cNvSpPr/>
          <p:nvPr/>
        </p:nvSpPr>
        <p:spPr bwMode="auto">
          <a:xfrm>
            <a:off x="1029360" y="4288139"/>
            <a:ext cx="65722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1029360" y="4542139"/>
            <a:ext cx="657225" cy="2619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56" name="Rectangle 55"/>
          <p:cNvSpPr/>
          <p:nvPr/>
        </p:nvSpPr>
        <p:spPr bwMode="auto">
          <a:xfrm>
            <a:off x="1029360" y="4796139"/>
            <a:ext cx="657225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10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029360" y="5048550"/>
            <a:ext cx="65722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58" name="Rectangle 57"/>
          <p:cNvSpPr/>
          <p:nvPr/>
        </p:nvSpPr>
        <p:spPr bwMode="auto">
          <a:xfrm>
            <a:off x="1029360" y="5294614"/>
            <a:ext cx="65722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1029360" y="5547026"/>
            <a:ext cx="657225" cy="2635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60" name="Rectangle 59"/>
          <p:cNvSpPr/>
          <p:nvPr/>
        </p:nvSpPr>
        <p:spPr bwMode="auto">
          <a:xfrm>
            <a:off x="1029360" y="5801026"/>
            <a:ext cx="65722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1029360" y="6055025"/>
            <a:ext cx="65722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21527" name="TextBox 61"/>
          <p:cNvSpPr txBox="1">
            <a:spLocks noChangeArrowheads="1"/>
          </p:cNvSpPr>
          <p:nvPr/>
        </p:nvSpPr>
        <p:spPr bwMode="auto">
          <a:xfrm>
            <a:off x="659473" y="47262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21528" name="TextBox 62"/>
          <p:cNvSpPr txBox="1">
            <a:spLocks noChangeArrowheads="1"/>
          </p:cNvSpPr>
          <p:nvPr/>
        </p:nvSpPr>
        <p:spPr bwMode="auto">
          <a:xfrm>
            <a:off x="613435" y="5996289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15</a:t>
            </a:r>
          </a:p>
        </p:txBody>
      </p:sp>
      <p:sp>
        <p:nvSpPr>
          <p:cNvPr id="21529" name="TextBox 63"/>
          <p:cNvSpPr txBox="1">
            <a:spLocks noChangeArrowheads="1"/>
          </p:cNvSpPr>
          <p:nvPr/>
        </p:nvSpPr>
        <p:spPr bwMode="auto">
          <a:xfrm>
            <a:off x="729323" y="3988100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1530" name="TextBox 64"/>
          <p:cNvSpPr txBox="1">
            <a:spLocks noChangeArrowheads="1"/>
          </p:cNvSpPr>
          <p:nvPr/>
        </p:nvSpPr>
        <p:spPr bwMode="auto">
          <a:xfrm>
            <a:off x="716623" y="2732389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1531" name="TextBox 65"/>
          <p:cNvSpPr txBox="1">
            <a:spLocks noChangeArrowheads="1"/>
          </p:cNvSpPr>
          <p:nvPr/>
        </p:nvSpPr>
        <p:spPr bwMode="auto">
          <a:xfrm>
            <a:off x="637248" y="5248575"/>
            <a:ext cx="414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81224" y="4611150"/>
            <a:ext cx="89800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-533400">
              <a:defRPr/>
            </a:pPr>
            <a:r>
              <a:rPr lang="en-US" altLang="en-US" sz="2800" dirty="0">
                <a:solidFill>
                  <a:srgbClr val="C00000"/>
                </a:solidFill>
              </a:rPr>
              <a:t>Theorem</a:t>
            </a:r>
            <a:r>
              <a:rPr lang="en-US" altLang="en-US" sz="2800" dirty="0">
                <a:solidFill>
                  <a:srgbClr val="000000"/>
                </a:solidFill>
              </a:rPr>
              <a:t>: If </a:t>
            </a:r>
            <a:r>
              <a:rPr lang="en-US" altLang="en-US" sz="2800" dirty="0" err="1">
                <a:solidFill>
                  <a:srgbClr val="000000"/>
                </a:solidFill>
              </a:rPr>
              <a:t>TableSize</a:t>
            </a:r>
            <a:r>
              <a:rPr lang="en-US" altLang="en-US" sz="2800" dirty="0">
                <a:solidFill>
                  <a:srgbClr val="000000"/>
                </a:solidFill>
              </a:rPr>
              <a:t> is prime and the table is at most half-full, quadratic probing will always find an empty slot</a:t>
            </a:r>
          </a:p>
        </p:txBody>
      </p:sp>
    </p:spTree>
    <p:extLst>
      <p:ext uri="{BB962C8B-B14F-4D97-AF65-F5344CB8AC3E}">
        <p14:creationId xmlns:p14="http://schemas.microsoft.com/office/powerpoint/2010/main" val="723161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Open Addressing III: Double Hashing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309" y="876301"/>
            <a:ext cx="11309231" cy="513556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CC3300"/>
                </a:solidFill>
              </a:rPr>
              <a:t>Idea</a:t>
            </a:r>
            <a:r>
              <a:rPr lang="en-US" altLang="en-US" dirty="0">
                <a:solidFill>
                  <a:srgbClr val="000000"/>
                </a:solidFill>
              </a:rPr>
              <a:t>: Spread out the search for an empty slot by </a:t>
            </a:r>
            <a:r>
              <a:rPr lang="en-US" altLang="en-US" dirty="0">
                <a:solidFill>
                  <a:srgbClr val="0000FF"/>
                </a:solidFill>
              </a:rPr>
              <a:t>using a second hash function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No primary or secondary clustering</a:t>
            </a:r>
          </a:p>
          <a:p>
            <a:pPr marL="914400" lvl="1" indent="-457200">
              <a:lnSpc>
                <a:spcPct val="90000"/>
              </a:lnSpc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0000FF"/>
                </a:solidFill>
              </a:rPr>
              <a:t>hi(X) = (Hash(X) + </a:t>
            </a:r>
            <a:r>
              <a:rPr lang="en-US" altLang="en-US" b="1" dirty="0" err="1">
                <a:solidFill>
                  <a:srgbClr val="0000FF"/>
                </a:solidFill>
              </a:rPr>
              <a:t>i</a:t>
            </a:r>
            <a:r>
              <a:rPr lang="en-US" altLang="en-US" b="1" dirty="0">
                <a:solidFill>
                  <a:srgbClr val="0000FF"/>
                </a:solidFill>
              </a:rPr>
              <a:t>*Hash</a:t>
            </a:r>
            <a:r>
              <a:rPr lang="en-US" altLang="en-US" sz="1800" b="1" dirty="0">
                <a:solidFill>
                  <a:srgbClr val="0000FF"/>
                </a:solidFill>
              </a:rPr>
              <a:t>2</a:t>
            </a:r>
            <a:r>
              <a:rPr lang="en-US" altLang="en-US" b="1" dirty="0">
                <a:solidFill>
                  <a:srgbClr val="0000FF"/>
                </a:solidFill>
              </a:rPr>
              <a:t>(X)) mod </a:t>
            </a:r>
            <a:r>
              <a:rPr lang="en-US" altLang="en-US" b="1" i="1" dirty="0" err="1">
                <a:solidFill>
                  <a:srgbClr val="0000FF"/>
                </a:solidFill>
              </a:rPr>
              <a:t>TableSize</a:t>
            </a:r>
            <a:r>
              <a:rPr lang="en-US" altLang="en-US" b="1" i="1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for </a:t>
            </a:r>
            <a:r>
              <a:rPr lang="en-US" altLang="en-US" dirty="0" err="1">
                <a:solidFill>
                  <a:srgbClr val="0000FF"/>
                </a:solidFill>
              </a:rPr>
              <a:t>i</a:t>
            </a:r>
            <a:r>
              <a:rPr lang="en-US" altLang="en-US" dirty="0">
                <a:solidFill>
                  <a:srgbClr val="0000FF"/>
                </a:solidFill>
              </a:rPr>
              <a:t> = 0, 1, 2, … 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0000FF"/>
                </a:solidFill>
              </a:rPr>
              <a:t>E.g. Hash</a:t>
            </a:r>
            <a:r>
              <a:rPr lang="en-US" altLang="en-US" sz="1800" b="1" dirty="0">
                <a:solidFill>
                  <a:srgbClr val="0000FF"/>
                </a:solidFill>
              </a:rPr>
              <a:t>2</a:t>
            </a:r>
            <a:r>
              <a:rPr lang="en-US" altLang="en-US" b="1" dirty="0">
                <a:solidFill>
                  <a:srgbClr val="0000FF"/>
                </a:solidFill>
              </a:rPr>
              <a:t>(X) = R – (X mod R)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FF"/>
                </a:solidFill>
              </a:rPr>
              <a:t>R is a prime smaller than </a:t>
            </a:r>
            <a:r>
              <a:rPr lang="en-US" altLang="en-US" i="1" dirty="0" err="1">
                <a:solidFill>
                  <a:srgbClr val="0000FF"/>
                </a:solidFill>
              </a:rPr>
              <a:t>TableSize</a:t>
            </a:r>
            <a:endParaRPr lang="en-US" altLang="en-US" i="1" dirty="0">
              <a:solidFill>
                <a:srgbClr val="0000FF"/>
              </a:solidFill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No clustering but slower than quadratic probing due to Hash2</a:t>
            </a:r>
          </a:p>
        </p:txBody>
      </p:sp>
    </p:spTree>
    <p:extLst>
      <p:ext uri="{BB962C8B-B14F-4D97-AF65-F5344CB8AC3E}">
        <p14:creationId xmlns:p14="http://schemas.microsoft.com/office/powerpoint/2010/main" val="1696755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Double Hashing Example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177" y="889001"/>
            <a:ext cx="11654287" cy="860425"/>
          </a:xfrm>
          <a:noFill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rgbClr val="000000"/>
                </a:solidFill>
              </a:rPr>
              <a:t>Insert {18, 19, 20, 29, 31, 28} into empty hash table with </a:t>
            </a:r>
            <a:r>
              <a:rPr lang="en-US" altLang="en-US" i="1" dirty="0" err="1">
                <a:solidFill>
                  <a:srgbClr val="000000"/>
                </a:solidFill>
              </a:rPr>
              <a:t>TableSize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= 10 using double hashing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800226" y="2009776"/>
            <a:ext cx="9957578" cy="4625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defRPr/>
            </a:pPr>
            <a:r>
              <a:rPr lang="en-US" altLang="en-US" dirty="0"/>
              <a:t>hi(X) = (Hash(X) + </a:t>
            </a:r>
            <a:r>
              <a:rPr lang="en-US" altLang="en-US" dirty="0" err="1"/>
              <a:t>i</a:t>
            </a:r>
            <a:r>
              <a:rPr lang="en-US" altLang="en-US" dirty="0"/>
              <a:t>*Hash2(X)) mod </a:t>
            </a:r>
            <a:r>
              <a:rPr lang="en-US" altLang="en-US" dirty="0" err="1"/>
              <a:t>TableSize</a:t>
            </a:r>
            <a:r>
              <a:rPr lang="en-US" altLang="en-US" dirty="0"/>
              <a:t> for </a:t>
            </a:r>
            <a:r>
              <a:rPr lang="en-US" altLang="en-US" dirty="0" err="1"/>
              <a:t>i</a:t>
            </a:r>
            <a:r>
              <a:rPr lang="en-US" altLang="en-US" dirty="0"/>
              <a:t> = 0, 1, 2, … </a:t>
            </a:r>
          </a:p>
          <a:p>
            <a:pPr marL="533400" indent="-533400">
              <a:defRPr/>
            </a:pPr>
            <a:r>
              <a:rPr lang="en-US" altLang="en-US" dirty="0"/>
              <a:t>E.g. Hash2(X) = R – (X mod R), R = 7</a:t>
            </a:r>
          </a:p>
          <a:p>
            <a:pPr marL="533400" indent="-533400">
              <a:defRPr/>
            </a:pPr>
            <a:endParaRPr lang="en-US" altLang="en-US" dirty="0"/>
          </a:p>
          <a:p>
            <a:pPr marL="533400" indent="-533400">
              <a:defRPr/>
            </a:pPr>
            <a:r>
              <a:rPr lang="en-US" altLang="en-US" dirty="0"/>
              <a:t>(28+2*7)%10 = 2 </a:t>
            </a:r>
          </a:p>
          <a:p>
            <a:pPr marL="533400" indent="-533400">
              <a:defRPr/>
            </a:pPr>
            <a:r>
              <a:rPr lang="en-US" altLang="en-US" dirty="0"/>
              <a:t>Hash(28) = 7-(28%7) = 7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533400" indent="-533400">
              <a:defRPr/>
            </a:pPr>
            <a:endParaRPr lang="en-US" altLang="en-US" sz="2400" dirty="0"/>
          </a:p>
          <a:p>
            <a:pPr marL="533400" indent="-533400">
              <a:defRPr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89858" y="2286001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89858" y="2720976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31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89858" y="3155951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28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89858" y="3590926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789858" y="4025901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34" name="Rectangle 33"/>
          <p:cNvSpPr/>
          <p:nvPr/>
        </p:nvSpPr>
        <p:spPr bwMode="auto">
          <a:xfrm>
            <a:off x="789858" y="4460876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29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89858" y="4895851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36" name="Rectangle 35"/>
          <p:cNvSpPr/>
          <p:nvPr/>
        </p:nvSpPr>
        <p:spPr bwMode="auto">
          <a:xfrm>
            <a:off x="789858" y="5330826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37" name="Rectangle 36"/>
          <p:cNvSpPr/>
          <p:nvPr/>
        </p:nvSpPr>
        <p:spPr bwMode="auto">
          <a:xfrm>
            <a:off x="789858" y="5765801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18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89858" y="6200776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19</a:t>
            </a:r>
          </a:p>
        </p:txBody>
      </p:sp>
      <p:sp>
        <p:nvSpPr>
          <p:cNvPr id="23567" name="TextBox 38"/>
          <p:cNvSpPr txBox="1">
            <a:spLocks noChangeArrowheads="1"/>
          </p:cNvSpPr>
          <p:nvPr/>
        </p:nvSpPr>
        <p:spPr bwMode="auto">
          <a:xfrm>
            <a:off x="489821" y="23368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68" name="TextBox 45"/>
          <p:cNvSpPr txBox="1">
            <a:spLocks noChangeArrowheads="1"/>
          </p:cNvSpPr>
          <p:nvPr/>
        </p:nvSpPr>
        <p:spPr bwMode="auto">
          <a:xfrm>
            <a:off x="489821" y="27543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3569" name="TextBox 46"/>
          <p:cNvSpPr txBox="1">
            <a:spLocks noChangeArrowheads="1"/>
          </p:cNvSpPr>
          <p:nvPr/>
        </p:nvSpPr>
        <p:spPr bwMode="auto">
          <a:xfrm>
            <a:off x="489821" y="3214688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3570" name="TextBox 47"/>
          <p:cNvSpPr txBox="1">
            <a:spLocks noChangeArrowheads="1"/>
          </p:cNvSpPr>
          <p:nvPr/>
        </p:nvSpPr>
        <p:spPr bwMode="auto">
          <a:xfrm>
            <a:off x="489821" y="363061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3571" name="TextBox 48"/>
          <p:cNvSpPr txBox="1">
            <a:spLocks noChangeArrowheads="1"/>
          </p:cNvSpPr>
          <p:nvPr/>
        </p:nvSpPr>
        <p:spPr bwMode="auto">
          <a:xfrm>
            <a:off x="489821" y="40671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3572" name="TextBox 49"/>
          <p:cNvSpPr txBox="1">
            <a:spLocks noChangeArrowheads="1"/>
          </p:cNvSpPr>
          <p:nvPr/>
        </p:nvSpPr>
        <p:spPr bwMode="auto">
          <a:xfrm>
            <a:off x="489821" y="4484689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3573" name="TextBox 50"/>
          <p:cNvSpPr txBox="1">
            <a:spLocks noChangeArrowheads="1"/>
          </p:cNvSpPr>
          <p:nvPr/>
        </p:nvSpPr>
        <p:spPr bwMode="auto">
          <a:xfrm>
            <a:off x="489821" y="494506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23574" name="TextBox 51"/>
          <p:cNvSpPr txBox="1">
            <a:spLocks noChangeArrowheads="1"/>
          </p:cNvSpPr>
          <p:nvPr/>
        </p:nvSpPr>
        <p:spPr bwMode="auto">
          <a:xfrm>
            <a:off x="489821" y="5362575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3575" name="TextBox 52"/>
          <p:cNvSpPr txBox="1">
            <a:spLocks noChangeArrowheads="1"/>
          </p:cNvSpPr>
          <p:nvPr/>
        </p:nvSpPr>
        <p:spPr bwMode="auto">
          <a:xfrm>
            <a:off x="489821" y="57785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3576" name="TextBox 66"/>
          <p:cNvSpPr txBox="1">
            <a:spLocks noChangeArrowheads="1"/>
          </p:cNvSpPr>
          <p:nvPr/>
        </p:nvSpPr>
        <p:spPr bwMode="auto">
          <a:xfrm>
            <a:off x="489821" y="61960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72542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637" y="141288"/>
            <a:ext cx="11835441" cy="698500"/>
          </a:xfrm>
        </p:spPr>
        <p:txBody>
          <a:bodyPr/>
          <a:lstStyle/>
          <a:p>
            <a:r>
              <a:rPr lang="en-US" altLang="en-US" sz="3600" dirty="0" smtClean="0"/>
              <a:t>Pros/Cons of </a:t>
            </a:r>
            <a:r>
              <a:rPr lang="en-US" altLang="en-US" sz="3600" dirty="0" smtClean="0">
                <a:solidFill>
                  <a:srgbClr val="CC3300"/>
                </a:solidFill>
              </a:rPr>
              <a:t>Open Addressing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4" y="889001"/>
            <a:ext cx="11197086" cy="5701580"/>
          </a:xfrm>
          <a:noFill/>
        </p:spPr>
        <p:txBody>
          <a:bodyPr/>
          <a:lstStyle/>
          <a:p>
            <a:pPr marL="400050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+ Less memory overhead: </a:t>
            </a:r>
            <a:r>
              <a:rPr lang="en-US" altLang="en-US" dirty="0"/>
              <a:t>There is no need to store additional data structures for collision resolution, leading to lower memory usage compared to separate </a:t>
            </a:r>
            <a:r>
              <a:rPr lang="en-US" altLang="en-US" dirty="0" smtClean="0"/>
              <a:t>chaining</a:t>
            </a:r>
            <a:endParaRPr lang="en-US" altLang="en-US" dirty="0"/>
          </a:p>
          <a:p>
            <a:pPr marL="40005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+ Cache-friendliness</a:t>
            </a:r>
            <a:r>
              <a:rPr lang="en-US" altLang="en-US" dirty="0"/>
              <a:t>: Elements are stored directly in the hash table, which can improve cache locality and </a:t>
            </a:r>
            <a:r>
              <a:rPr lang="en-US" altLang="en-US" dirty="0" smtClean="0"/>
              <a:t>performance</a:t>
            </a:r>
          </a:p>
          <a:p>
            <a:pPr marL="400050" lvl="1" indent="0">
              <a:buNone/>
            </a:pPr>
            <a:endParaRPr lang="en-US" altLang="en-US" dirty="0"/>
          </a:p>
          <a:p>
            <a:pPr marL="400050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- Limited load factor: </a:t>
            </a:r>
            <a:r>
              <a:rPr lang="en-US" altLang="en-US" dirty="0"/>
              <a:t>Open addressing performs best with a low load factor. As the table becomes more filled, the likelihood of clustering and increased probing steps rises, leading to performance </a:t>
            </a:r>
            <a:r>
              <a:rPr lang="en-US" altLang="en-US" dirty="0" smtClean="0"/>
              <a:t>degradation</a:t>
            </a:r>
            <a:endParaRPr lang="en-US" altLang="en-US" dirty="0"/>
          </a:p>
          <a:p>
            <a:pPr marL="40005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- Difficulty </a:t>
            </a:r>
            <a:r>
              <a:rPr lang="en-US" altLang="en-US" dirty="0">
                <a:solidFill>
                  <a:srgbClr val="FF0000"/>
                </a:solidFill>
              </a:rPr>
              <a:t>with deletions</a:t>
            </a:r>
            <a:r>
              <a:rPr lang="en-US" altLang="en-US" dirty="0"/>
              <a:t>: Deleting elements requires special handling to mark slots as "deleted" while maintaining probing </a:t>
            </a:r>
            <a:r>
              <a:rPr lang="en-US" altLang="en-US" dirty="0" smtClean="0"/>
              <a:t>integrity</a:t>
            </a:r>
            <a:endParaRPr lang="en-US" altLang="en-US" dirty="0"/>
          </a:p>
          <a:p>
            <a:pPr lvl="1" indent="-342900">
              <a:buFontTx/>
              <a:buChar char="-"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75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Deletion with Separate Chaining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927600" y="1431926"/>
            <a:ext cx="65563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26" name="Rectangle 25"/>
          <p:cNvSpPr/>
          <p:nvPr/>
        </p:nvSpPr>
        <p:spPr bwMode="auto">
          <a:xfrm>
            <a:off x="4927600" y="1866901"/>
            <a:ext cx="65563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27" name="Rectangle 26"/>
          <p:cNvSpPr/>
          <p:nvPr/>
        </p:nvSpPr>
        <p:spPr bwMode="auto">
          <a:xfrm>
            <a:off x="4927600" y="2301876"/>
            <a:ext cx="65563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28" name="Rectangle 27"/>
          <p:cNvSpPr/>
          <p:nvPr/>
        </p:nvSpPr>
        <p:spPr bwMode="auto">
          <a:xfrm>
            <a:off x="4927600" y="2736851"/>
            <a:ext cx="65563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4927600" y="3171826"/>
            <a:ext cx="65563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30" name="Rectangle 29"/>
          <p:cNvSpPr/>
          <p:nvPr/>
        </p:nvSpPr>
        <p:spPr bwMode="auto">
          <a:xfrm>
            <a:off x="4927600" y="3606801"/>
            <a:ext cx="65563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31" name="Rectangle 30"/>
          <p:cNvSpPr/>
          <p:nvPr/>
        </p:nvSpPr>
        <p:spPr bwMode="auto">
          <a:xfrm>
            <a:off x="4927600" y="4041776"/>
            <a:ext cx="65563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32" name="Rectangle 31"/>
          <p:cNvSpPr/>
          <p:nvPr/>
        </p:nvSpPr>
        <p:spPr bwMode="auto">
          <a:xfrm>
            <a:off x="4927600" y="4476751"/>
            <a:ext cx="65563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33" name="Rectangle 32"/>
          <p:cNvSpPr/>
          <p:nvPr/>
        </p:nvSpPr>
        <p:spPr bwMode="auto">
          <a:xfrm>
            <a:off x="4927600" y="4911726"/>
            <a:ext cx="65563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34" name="Rectangle 33"/>
          <p:cNvSpPr/>
          <p:nvPr/>
        </p:nvSpPr>
        <p:spPr bwMode="auto">
          <a:xfrm>
            <a:off x="4927600" y="5346701"/>
            <a:ext cx="65563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/>
          </a:p>
        </p:txBody>
      </p:sp>
      <p:sp>
        <p:nvSpPr>
          <p:cNvPr id="24589" name="TextBox 34"/>
          <p:cNvSpPr txBox="1">
            <a:spLocks noChangeArrowheads="1"/>
          </p:cNvSpPr>
          <p:nvPr/>
        </p:nvSpPr>
        <p:spPr bwMode="auto">
          <a:xfrm>
            <a:off x="4627564" y="148272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590" name="TextBox 35"/>
          <p:cNvSpPr txBox="1">
            <a:spLocks noChangeArrowheads="1"/>
          </p:cNvSpPr>
          <p:nvPr/>
        </p:nvSpPr>
        <p:spPr bwMode="auto">
          <a:xfrm>
            <a:off x="4627564" y="1900238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4591" name="TextBox 36"/>
          <p:cNvSpPr txBox="1">
            <a:spLocks noChangeArrowheads="1"/>
          </p:cNvSpPr>
          <p:nvPr/>
        </p:nvSpPr>
        <p:spPr bwMode="auto">
          <a:xfrm>
            <a:off x="4627564" y="23606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4592" name="TextBox 37"/>
          <p:cNvSpPr txBox="1">
            <a:spLocks noChangeArrowheads="1"/>
          </p:cNvSpPr>
          <p:nvPr/>
        </p:nvSpPr>
        <p:spPr bwMode="auto">
          <a:xfrm>
            <a:off x="4627564" y="2776539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4593" name="TextBox 38"/>
          <p:cNvSpPr txBox="1">
            <a:spLocks noChangeArrowheads="1"/>
          </p:cNvSpPr>
          <p:nvPr/>
        </p:nvSpPr>
        <p:spPr bwMode="auto">
          <a:xfrm>
            <a:off x="4627564" y="32131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4594" name="TextBox 39"/>
          <p:cNvSpPr txBox="1">
            <a:spLocks noChangeArrowheads="1"/>
          </p:cNvSpPr>
          <p:nvPr/>
        </p:nvSpPr>
        <p:spPr bwMode="auto">
          <a:xfrm>
            <a:off x="4627564" y="36306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4595" name="TextBox 40"/>
          <p:cNvSpPr txBox="1">
            <a:spLocks noChangeArrowheads="1"/>
          </p:cNvSpPr>
          <p:nvPr/>
        </p:nvSpPr>
        <p:spPr bwMode="auto">
          <a:xfrm>
            <a:off x="4627564" y="4090989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24596" name="TextBox 41"/>
          <p:cNvSpPr txBox="1">
            <a:spLocks noChangeArrowheads="1"/>
          </p:cNvSpPr>
          <p:nvPr/>
        </p:nvSpPr>
        <p:spPr bwMode="auto">
          <a:xfrm>
            <a:off x="4627564" y="450691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4597" name="TextBox 42"/>
          <p:cNvSpPr txBox="1">
            <a:spLocks noChangeArrowheads="1"/>
          </p:cNvSpPr>
          <p:nvPr/>
        </p:nvSpPr>
        <p:spPr bwMode="auto">
          <a:xfrm>
            <a:off x="4627564" y="492442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4598" name="TextBox 43"/>
          <p:cNvSpPr txBox="1">
            <a:spLocks noChangeArrowheads="1"/>
          </p:cNvSpPr>
          <p:nvPr/>
        </p:nvSpPr>
        <p:spPr bwMode="auto">
          <a:xfrm>
            <a:off x="4627564" y="5341938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 bwMode="auto">
          <a:xfrm>
            <a:off x="5583239" y="5129213"/>
            <a:ext cx="301625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5883275" y="5016500"/>
            <a:ext cx="57785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18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883275" y="5453064"/>
            <a:ext cx="577850" cy="325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19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 bwMode="auto">
          <a:xfrm>
            <a:off x="5583239" y="5616575"/>
            <a:ext cx="301625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 bwMode="auto">
          <a:xfrm>
            <a:off x="5573713" y="1647825"/>
            <a:ext cx="303212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6748463" y="5453064"/>
            <a:ext cx="576262" cy="325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29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 bwMode="auto">
          <a:xfrm>
            <a:off x="6461126" y="5616575"/>
            <a:ext cx="301625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 bwMode="auto">
          <a:xfrm>
            <a:off x="5873751" y="1503364"/>
            <a:ext cx="576263" cy="325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30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876926" y="1922464"/>
            <a:ext cx="576263" cy="325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31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 bwMode="auto">
          <a:xfrm>
            <a:off x="5581651" y="2084388"/>
            <a:ext cx="301625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5873751" y="3630614"/>
            <a:ext cx="576263" cy="325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55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 bwMode="auto">
          <a:xfrm>
            <a:off x="5573713" y="3814763"/>
            <a:ext cx="303212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38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Hash Tables – Main Idea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4" y="889000"/>
            <a:ext cx="11481759" cy="14414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B050"/>
                </a:solidFill>
              </a:rPr>
              <a:t>Main idea: </a:t>
            </a:r>
            <a:r>
              <a:rPr lang="en-US" altLang="en-US" dirty="0" smtClean="0">
                <a:solidFill>
                  <a:srgbClr val="0000FF"/>
                </a:solidFill>
              </a:rPr>
              <a:t>Use the key (string or number) to </a:t>
            </a:r>
            <a:r>
              <a:rPr lang="en-US" altLang="en-US" dirty="0" smtClean="0">
                <a:solidFill>
                  <a:srgbClr val="C00000"/>
                </a:solidFill>
              </a:rPr>
              <a:t>index</a:t>
            </a:r>
            <a:r>
              <a:rPr lang="en-US" altLang="en-US" dirty="0" smtClean="0">
                <a:solidFill>
                  <a:srgbClr val="0000FF"/>
                </a:solidFill>
              </a:rPr>
              <a:t> directly into an array </a:t>
            </a:r>
            <a:r>
              <a:rPr lang="en-US" altLang="en-US" dirty="0" smtClean="0">
                <a:solidFill>
                  <a:srgbClr val="000000"/>
                </a:solidFill>
              </a:rPr>
              <a:t>– O(1) time to access records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808914" y="2279651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7808914" y="2665413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64600" y="2292350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64601" y="267811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808914" y="3052763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7808914" y="3438525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64600" y="3065463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64600" y="345122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808914" y="3838576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7808914" y="4224338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64600" y="3851275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64600" y="4237039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808914" y="4610100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7808914" y="4997451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64600" y="4622800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64600" y="5010150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808914" y="5370513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7808914" y="5756275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64600" y="538321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64600" y="576897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808914" y="6143626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64601" y="6156325"/>
            <a:ext cx="430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9963" y="1879600"/>
            <a:ext cx="2393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Hash Table. N = 11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2682875" y="3070226"/>
            <a:ext cx="3735388" cy="16351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the index of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the key in the table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key%N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0214" y="3700464"/>
            <a:ext cx="325437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cxnSp>
        <p:nvCxnSpPr>
          <p:cNvPr id="35" name="Straight Arrow Connector 34"/>
          <p:cNvCxnSpPr>
            <a:cxnSpLocks noChangeShapeType="1"/>
            <a:stCxn id="32" idx="1"/>
            <a:endCxn id="33" idx="3"/>
          </p:cNvCxnSpPr>
          <p:nvPr/>
        </p:nvCxnSpPr>
        <p:spPr bwMode="auto">
          <a:xfrm rot="10800000">
            <a:off x="2025651" y="3884614"/>
            <a:ext cx="657225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  <a:endCxn id="12" idx="1"/>
          </p:cNvCxnSpPr>
          <p:nvPr/>
        </p:nvCxnSpPr>
        <p:spPr bwMode="auto">
          <a:xfrm flipV="1">
            <a:off x="6418263" y="3638550"/>
            <a:ext cx="1390650" cy="841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8156575" y="3463925"/>
            <a:ext cx="325438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00213" y="3937000"/>
            <a:ext cx="430212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16</a:t>
            </a:r>
          </a:p>
        </p:txBody>
      </p:sp>
      <p:cxnSp>
        <p:nvCxnSpPr>
          <p:cNvPr id="44" name="Straight Arrow Connector 43"/>
          <p:cNvCxnSpPr>
            <a:cxnSpLocks noChangeShapeType="1"/>
            <a:endCxn id="43" idx="3"/>
          </p:cNvCxnSpPr>
          <p:nvPr/>
        </p:nvCxnSpPr>
        <p:spPr bwMode="auto">
          <a:xfrm rot="10800000">
            <a:off x="2130425" y="4121151"/>
            <a:ext cx="552450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  <a:endCxn id="16" idx="1"/>
          </p:cNvCxnSpPr>
          <p:nvPr/>
        </p:nvCxnSpPr>
        <p:spPr bwMode="auto">
          <a:xfrm>
            <a:off x="6418263" y="4030663"/>
            <a:ext cx="1390650" cy="393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8105776" y="4241800"/>
            <a:ext cx="42862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87514" y="4103689"/>
            <a:ext cx="4667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20</a:t>
            </a:r>
          </a:p>
        </p:txBody>
      </p:sp>
      <p:cxnSp>
        <p:nvCxnSpPr>
          <p:cNvPr id="49" name="Straight Arrow Connector 48"/>
          <p:cNvCxnSpPr>
            <a:cxnSpLocks noChangeShapeType="1"/>
            <a:endCxn id="48" idx="3"/>
          </p:cNvCxnSpPr>
          <p:nvPr/>
        </p:nvCxnSpPr>
        <p:spPr bwMode="auto">
          <a:xfrm rot="10800000">
            <a:off x="2154239" y="4287839"/>
            <a:ext cx="515937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49"/>
          <p:cNvCxnSpPr>
            <a:cxnSpLocks noChangeShapeType="1"/>
            <a:endCxn id="24" idx="1"/>
          </p:cNvCxnSpPr>
          <p:nvPr/>
        </p:nvCxnSpPr>
        <p:spPr bwMode="auto">
          <a:xfrm rot="16200000" flipH="1">
            <a:off x="6260307" y="4407694"/>
            <a:ext cx="1706562" cy="13906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7843839" y="5773739"/>
            <a:ext cx="4667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0214" y="3330575"/>
            <a:ext cx="46672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45</a:t>
            </a:r>
          </a:p>
        </p:txBody>
      </p:sp>
      <p:cxnSp>
        <p:nvCxnSpPr>
          <p:cNvPr id="64" name="Straight Arrow Connector 63"/>
          <p:cNvCxnSpPr>
            <a:cxnSpLocks noChangeShapeType="1"/>
            <a:endCxn id="63" idx="3"/>
          </p:cNvCxnSpPr>
          <p:nvPr/>
        </p:nvCxnSpPr>
        <p:spPr bwMode="auto">
          <a:xfrm rot="10800000">
            <a:off x="2166939" y="3516314"/>
            <a:ext cx="515937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Arrow Connector 64"/>
          <p:cNvCxnSpPr>
            <a:cxnSpLocks noChangeShapeType="1"/>
            <a:endCxn id="8" idx="1"/>
          </p:cNvCxnSpPr>
          <p:nvPr/>
        </p:nvCxnSpPr>
        <p:spPr bwMode="auto">
          <a:xfrm flipV="1">
            <a:off x="6430963" y="2865439"/>
            <a:ext cx="1377950" cy="6111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8078789" y="2682875"/>
            <a:ext cx="466725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45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01801" y="4310064"/>
            <a:ext cx="466725" cy="369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42</a:t>
            </a:r>
          </a:p>
        </p:txBody>
      </p:sp>
      <p:cxnSp>
        <p:nvCxnSpPr>
          <p:cNvPr id="72" name="Straight Arrow Connector 71"/>
          <p:cNvCxnSpPr>
            <a:cxnSpLocks noChangeShapeType="1"/>
            <a:endCxn id="71" idx="3"/>
          </p:cNvCxnSpPr>
          <p:nvPr/>
        </p:nvCxnSpPr>
        <p:spPr bwMode="auto">
          <a:xfrm rot="10800000">
            <a:off x="2168525" y="4494214"/>
            <a:ext cx="515938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16200000" flipH="1">
            <a:off x="6260307" y="4421982"/>
            <a:ext cx="1706563" cy="13906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Box 73"/>
          <p:cNvSpPr txBox="1"/>
          <p:nvPr/>
        </p:nvSpPr>
        <p:spPr>
          <a:xfrm>
            <a:off x="8247064" y="5770563"/>
            <a:ext cx="58737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42?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1518249" y="4852988"/>
            <a:ext cx="4761782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Keys 20 &amp; 42 both map to the same </a:t>
            </a:r>
            <a:r>
              <a:rPr lang="en-US" sz="2800" kern="0" dirty="0" smtClean="0"/>
              <a:t>cell– </a:t>
            </a:r>
            <a:r>
              <a:rPr lang="en-US" sz="2800" kern="0" dirty="0"/>
              <a:t>9</a:t>
            </a:r>
          </a:p>
          <a:p>
            <a:pPr marL="990600" lvl="1" indent="-5334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Called a </a:t>
            </a:r>
            <a:r>
              <a:rPr lang="en-US" sz="2400" kern="0" dirty="0">
                <a:solidFill>
                  <a:srgbClr val="C00000"/>
                </a:solidFill>
              </a:rPr>
              <a:t>collision</a:t>
            </a:r>
            <a:r>
              <a:rPr lang="en-US" sz="2400" kern="0" dirty="0"/>
              <a:t>!</a:t>
            </a:r>
          </a:p>
          <a:p>
            <a:pPr marL="990600" lvl="1" indent="-5334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Need to handle collisions</a:t>
            </a:r>
          </a:p>
        </p:txBody>
      </p:sp>
    </p:spTree>
    <p:extLst>
      <p:ext uri="{BB962C8B-B14F-4D97-AF65-F5344CB8AC3E}">
        <p14:creationId xmlns:p14="http://schemas.microsoft.com/office/powerpoint/2010/main" val="382173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9" grpId="0" animBg="1"/>
      <p:bldP spid="43" grpId="0" animBg="1"/>
      <p:bldP spid="43" grpId="1" animBg="1"/>
      <p:bldP spid="46" grpId="0" animBg="1"/>
      <p:bldP spid="48" grpId="0" animBg="1"/>
      <p:bldP spid="48" grpId="1" animBg="1"/>
      <p:bldP spid="51" grpId="0" animBg="1"/>
      <p:bldP spid="63" grpId="0" animBg="1"/>
      <p:bldP spid="63" grpId="1" animBg="1"/>
      <p:bldP spid="66" grpId="0" animBg="1"/>
      <p:bldP spid="71" grpId="0" animBg="1"/>
      <p:bldP spid="74" grpId="0" animBg="1"/>
      <p:bldP spid="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Lazy Deletion with Linear Probing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090" y="876300"/>
            <a:ext cx="9100867" cy="520223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Need to use </a:t>
            </a:r>
            <a:r>
              <a:rPr lang="en-US" altLang="en-US" i="1" dirty="0" smtClean="0">
                <a:solidFill>
                  <a:srgbClr val="0000FF"/>
                </a:solidFill>
              </a:rPr>
              <a:t>lazy deletion </a:t>
            </a:r>
            <a:r>
              <a:rPr lang="en-US" altLang="en-US" dirty="0" smtClean="0">
                <a:solidFill>
                  <a:srgbClr val="000000"/>
                </a:solidFill>
              </a:rPr>
              <a:t>if we use probing (why?)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Think about how Find(X) would work…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Delete(30), then Find(31)</a:t>
            </a:r>
          </a:p>
          <a:p>
            <a:pPr marL="914400" lvl="1" indent="-4572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Mark array slots as “Empty/Deleted”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258636" y="1272667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258636" y="1707642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29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258636" y="2142617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258636" y="2577592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258636" y="3012567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28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258636" y="3447542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258636" y="3882517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258636" y="4317492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0258636" y="4752467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258636" y="5187442"/>
            <a:ext cx="657225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19</a:t>
            </a:r>
          </a:p>
        </p:txBody>
      </p:sp>
      <p:sp>
        <p:nvSpPr>
          <p:cNvPr id="25614" name="TextBox 14"/>
          <p:cNvSpPr txBox="1">
            <a:spLocks noChangeArrowheads="1"/>
          </p:cNvSpPr>
          <p:nvPr/>
        </p:nvSpPr>
        <p:spPr bwMode="auto">
          <a:xfrm>
            <a:off x="9958597" y="1323467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15" name="TextBox 15"/>
          <p:cNvSpPr txBox="1">
            <a:spLocks noChangeArrowheads="1"/>
          </p:cNvSpPr>
          <p:nvPr/>
        </p:nvSpPr>
        <p:spPr bwMode="auto">
          <a:xfrm>
            <a:off x="9958597" y="174097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5616" name="TextBox 16"/>
          <p:cNvSpPr txBox="1">
            <a:spLocks noChangeArrowheads="1"/>
          </p:cNvSpPr>
          <p:nvPr/>
        </p:nvSpPr>
        <p:spPr bwMode="auto">
          <a:xfrm>
            <a:off x="9958597" y="220135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5617" name="TextBox 17"/>
          <p:cNvSpPr txBox="1">
            <a:spLocks noChangeArrowheads="1"/>
          </p:cNvSpPr>
          <p:nvPr/>
        </p:nvSpPr>
        <p:spPr bwMode="auto">
          <a:xfrm>
            <a:off x="9958597" y="2617278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5618" name="TextBox 18"/>
          <p:cNvSpPr txBox="1">
            <a:spLocks noChangeArrowheads="1"/>
          </p:cNvSpPr>
          <p:nvPr/>
        </p:nvSpPr>
        <p:spPr bwMode="auto">
          <a:xfrm>
            <a:off x="9958597" y="3053842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5619" name="TextBox 19"/>
          <p:cNvSpPr txBox="1">
            <a:spLocks noChangeArrowheads="1"/>
          </p:cNvSpPr>
          <p:nvPr/>
        </p:nvSpPr>
        <p:spPr bwMode="auto">
          <a:xfrm>
            <a:off x="9958597" y="347135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5620" name="TextBox 20"/>
          <p:cNvSpPr txBox="1">
            <a:spLocks noChangeArrowheads="1"/>
          </p:cNvSpPr>
          <p:nvPr/>
        </p:nvSpPr>
        <p:spPr bwMode="auto">
          <a:xfrm>
            <a:off x="9958597" y="3931728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25621" name="TextBox 21"/>
          <p:cNvSpPr txBox="1">
            <a:spLocks noChangeArrowheads="1"/>
          </p:cNvSpPr>
          <p:nvPr/>
        </p:nvSpPr>
        <p:spPr bwMode="auto">
          <a:xfrm>
            <a:off x="9958597" y="4347653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5622" name="TextBox 22"/>
          <p:cNvSpPr txBox="1">
            <a:spLocks noChangeArrowheads="1"/>
          </p:cNvSpPr>
          <p:nvPr/>
        </p:nvSpPr>
        <p:spPr bwMode="auto">
          <a:xfrm>
            <a:off x="9958597" y="4765167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5623" name="TextBox 23"/>
          <p:cNvSpPr txBox="1">
            <a:spLocks noChangeArrowheads="1"/>
          </p:cNvSpPr>
          <p:nvPr/>
        </p:nvSpPr>
        <p:spPr bwMode="auto">
          <a:xfrm>
            <a:off x="9958597" y="518267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797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637" y="141288"/>
            <a:ext cx="11835441" cy="698500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</a:rPr>
              <a:t>Separate Chaining </a:t>
            </a:r>
            <a:r>
              <a:rPr lang="en-US" altLang="en-US" sz="3600" dirty="0" smtClean="0"/>
              <a:t>vs </a:t>
            </a:r>
            <a:r>
              <a:rPr lang="en-US" altLang="en-US" sz="3600" dirty="0" smtClean="0">
                <a:solidFill>
                  <a:srgbClr val="CC3300"/>
                </a:solidFill>
              </a:rPr>
              <a:t>Open Addressing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4" y="889001"/>
            <a:ext cx="11197086" cy="5701580"/>
          </a:xfrm>
          <a:noFill/>
        </p:spPr>
        <p:txBody>
          <a:bodyPr/>
          <a:lstStyle/>
          <a:p>
            <a:pPr marL="40005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Performance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dirty="0" smtClean="0"/>
              <a:t>Separate </a:t>
            </a:r>
            <a:r>
              <a:rPr lang="en-US" altLang="en-US" dirty="0"/>
              <a:t>chaining usually performs better at higher load factors, while open addressing is more efficient at lower load </a:t>
            </a:r>
            <a:r>
              <a:rPr lang="en-US" altLang="en-US" dirty="0" smtClean="0"/>
              <a:t>factors</a:t>
            </a:r>
            <a:endParaRPr lang="en-US" altLang="en-US" dirty="0"/>
          </a:p>
          <a:p>
            <a:pPr marL="40005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Memory Usage: </a:t>
            </a:r>
            <a:r>
              <a:rPr lang="en-US" altLang="en-US" dirty="0"/>
              <a:t>Open addressing generally requires less memory because there are no additional data structures to store collision </a:t>
            </a:r>
            <a:r>
              <a:rPr lang="en-US" altLang="en-US" dirty="0" smtClean="0"/>
              <a:t>chains</a:t>
            </a:r>
            <a:endParaRPr lang="en-US" altLang="en-US" dirty="0"/>
          </a:p>
          <a:p>
            <a:pPr marL="40005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Clustering: </a:t>
            </a:r>
            <a:r>
              <a:rPr lang="en-US" altLang="en-US" dirty="0"/>
              <a:t>Open addressing can suffer from clustering, which is when elements "clump" together in the hash table, causing longer probing sequences. Separate chaining does not suffer from this </a:t>
            </a:r>
            <a:r>
              <a:rPr lang="en-US" altLang="en-US" dirty="0" smtClean="0"/>
              <a:t>issue</a:t>
            </a:r>
            <a:endParaRPr lang="en-US" altLang="en-US" dirty="0"/>
          </a:p>
          <a:p>
            <a:pPr marL="40005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Deletions: </a:t>
            </a:r>
            <a:r>
              <a:rPr lang="en-US" altLang="en-US" dirty="0"/>
              <a:t>Handling deletions can be more challenging with open addressing, as </a:t>
            </a:r>
            <a:r>
              <a:rPr lang="en-US" altLang="en-US" dirty="0" smtClean="0"/>
              <a:t>special </a:t>
            </a:r>
            <a:r>
              <a:rPr lang="en-US" altLang="en-US" dirty="0"/>
              <a:t>markers are needed to maintain the integrity of the probing sequence. Separate chaining handles </a:t>
            </a:r>
            <a:r>
              <a:rPr lang="en-US" altLang="en-US" dirty="0" smtClean="0"/>
              <a:t>deletions very easily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1394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/>
              <a:t>Rehashing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575" y="876301"/>
            <a:ext cx="11214338" cy="5400675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If table gets too full or if many deletions have occurred:</a:t>
            </a:r>
          </a:p>
          <a:p>
            <a:pPr marL="914400" lvl="1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Running time for Find etc. gets too long, and</a:t>
            </a:r>
          </a:p>
          <a:p>
            <a:pPr marL="914400" lvl="1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Inserts may fail!</a:t>
            </a:r>
          </a:p>
          <a:p>
            <a:pPr marL="914400" lvl="1" indent="-457200">
              <a:defRPr/>
            </a:pPr>
            <a:r>
              <a:rPr lang="en-US" altLang="en-US" dirty="0">
                <a:solidFill>
                  <a:srgbClr val="000000"/>
                </a:solidFill>
              </a:rPr>
              <a:t>What do we do?</a:t>
            </a:r>
          </a:p>
          <a:p>
            <a:pPr marL="914400" lvl="1" indent="-457200"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marL="514350" indent="-457200">
              <a:defRPr/>
            </a:pPr>
            <a:r>
              <a:rPr lang="en-US" altLang="en-US" b="1" dirty="0">
                <a:solidFill>
                  <a:srgbClr val="0000FF"/>
                </a:solidFill>
              </a:rPr>
              <a:t>Rehashing </a:t>
            </a:r>
            <a:r>
              <a:rPr lang="en-US" altLang="en-US" dirty="0">
                <a:solidFill>
                  <a:srgbClr val="000000"/>
                </a:solidFill>
              </a:rPr>
              <a:t>– Allocate a larger hash table (of size ~2*</a:t>
            </a:r>
            <a:r>
              <a:rPr lang="en-US" altLang="en-US" i="1" dirty="0" err="1">
                <a:solidFill>
                  <a:srgbClr val="000000"/>
                </a:solidFill>
              </a:rPr>
              <a:t>TableSize</a:t>
            </a:r>
            <a:r>
              <a:rPr lang="en-US" altLang="en-US" dirty="0">
                <a:solidFill>
                  <a:srgbClr val="000000"/>
                </a:solidFill>
              </a:rPr>
              <a:t>) whenever the table gets too full!</a:t>
            </a:r>
          </a:p>
          <a:p>
            <a:pPr marL="514350" indent="-457200"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79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/>
              <a:t>Rehashing</a:t>
            </a:r>
            <a:endParaRPr lang="en-US" altLang="en-US" sz="3600">
              <a:solidFill>
                <a:srgbClr val="CC33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037" y="992038"/>
            <a:ext cx="6610348" cy="5354788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b="1" dirty="0" smtClean="0">
                <a:solidFill>
                  <a:srgbClr val="000000"/>
                </a:solidFill>
              </a:rPr>
              <a:t>How does it work?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Cannot just copy data from old table: Bigger table has a </a:t>
            </a:r>
            <a:r>
              <a:rPr lang="en-US" altLang="en-US" dirty="0" smtClean="0">
                <a:solidFill>
                  <a:srgbClr val="FD0128"/>
                </a:solidFill>
              </a:rPr>
              <a:t>new hash function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Go through old hash table, ignoring items marked deleted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err="1" smtClean="0">
                <a:solidFill>
                  <a:srgbClr val="000000"/>
                </a:solidFill>
              </a:rPr>
              <a:t>Recompute</a:t>
            </a:r>
            <a:r>
              <a:rPr lang="en-US" altLang="en-US" dirty="0" smtClean="0">
                <a:solidFill>
                  <a:srgbClr val="000000"/>
                </a:solidFill>
              </a:rPr>
              <a:t> hash value for each non-deleted key and put the item in new position in new table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Running time = O(N)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but happens very infrequently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720014" y="1603376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720014" y="2038351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29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720014" y="2473326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720014" y="2908301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31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720014" y="3343276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28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720014" y="3778251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7720014" y="4213226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720014" y="4648201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720014" y="5083176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20014" y="5518151"/>
            <a:ext cx="655637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/>
              <a:t>19</a:t>
            </a:r>
          </a:p>
        </p:txBody>
      </p:sp>
      <p:sp>
        <p:nvSpPr>
          <p:cNvPr id="27662" name="TextBox 14"/>
          <p:cNvSpPr txBox="1">
            <a:spLocks noChangeArrowheads="1"/>
          </p:cNvSpPr>
          <p:nvPr/>
        </p:nvSpPr>
        <p:spPr bwMode="auto">
          <a:xfrm>
            <a:off x="7419975" y="16541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63" name="TextBox 15"/>
          <p:cNvSpPr txBox="1">
            <a:spLocks noChangeArrowheads="1"/>
          </p:cNvSpPr>
          <p:nvPr/>
        </p:nvSpPr>
        <p:spPr bwMode="auto">
          <a:xfrm>
            <a:off x="7419975" y="207168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7664" name="TextBox 16"/>
          <p:cNvSpPr txBox="1">
            <a:spLocks noChangeArrowheads="1"/>
          </p:cNvSpPr>
          <p:nvPr/>
        </p:nvSpPr>
        <p:spPr bwMode="auto">
          <a:xfrm>
            <a:off x="7419975" y="2532064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7665" name="TextBox 17"/>
          <p:cNvSpPr txBox="1">
            <a:spLocks noChangeArrowheads="1"/>
          </p:cNvSpPr>
          <p:nvPr/>
        </p:nvSpPr>
        <p:spPr bwMode="auto">
          <a:xfrm>
            <a:off x="7419975" y="294798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7666" name="TextBox 18"/>
          <p:cNvSpPr txBox="1">
            <a:spLocks noChangeArrowheads="1"/>
          </p:cNvSpPr>
          <p:nvPr/>
        </p:nvSpPr>
        <p:spPr bwMode="auto">
          <a:xfrm>
            <a:off x="7419975" y="338455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7667" name="TextBox 19"/>
          <p:cNvSpPr txBox="1">
            <a:spLocks noChangeArrowheads="1"/>
          </p:cNvSpPr>
          <p:nvPr/>
        </p:nvSpPr>
        <p:spPr bwMode="auto">
          <a:xfrm>
            <a:off x="7419975" y="3802064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7668" name="TextBox 20"/>
          <p:cNvSpPr txBox="1">
            <a:spLocks noChangeArrowheads="1"/>
          </p:cNvSpPr>
          <p:nvPr/>
        </p:nvSpPr>
        <p:spPr bwMode="auto">
          <a:xfrm>
            <a:off x="7419975" y="42624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27669" name="TextBox 21"/>
          <p:cNvSpPr txBox="1">
            <a:spLocks noChangeArrowheads="1"/>
          </p:cNvSpPr>
          <p:nvPr/>
        </p:nvSpPr>
        <p:spPr bwMode="auto">
          <a:xfrm>
            <a:off x="7419975" y="4679950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27670" name="TextBox 22"/>
          <p:cNvSpPr txBox="1">
            <a:spLocks noChangeArrowheads="1"/>
          </p:cNvSpPr>
          <p:nvPr/>
        </p:nvSpPr>
        <p:spPr bwMode="auto">
          <a:xfrm>
            <a:off x="7419975" y="509587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27671" name="TextBox 23"/>
          <p:cNvSpPr txBox="1">
            <a:spLocks noChangeArrowheads="1"/>
          </p:cNvSpPr>
          <p:nvPr/>
        </p:nvSpPr>
        <p:spPr bwMode="auto">
          <a:xfrm>
            <a:off x="7419975" y="551338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486900" y="835026"/>
            <a:ext cx="655638" cy="5840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b="1" dirty="0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 flipV="1">
            <a:off x="8580438" y="3384550"/>
            <a:ext cx="622300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74" name="TextBox 2"/>
          <p:cNvSpPr txBox="1">
            <a:spLocks noChangeArrowheads="1"/>
          </p:cNvSpPr>
          <p:nvPr/>
        </p:nvSpPr>
        <p:spPr bwMode="auto">
          <a:xfrm>
            <a:off x="9202738" y="465139"/>
            <a:ext cx="1217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New Table</a:t>
            </a:r>
          </a:p>
        </p:txBody>
      </p:sp>
      <p:sp>
        <p:nvSpPr>
          <p:cNvPr id="27675" name="TextBox 28"/>
          <p:cNvSpPr txBox="1">
            <a:spLocks noChangeArrowheads="1"/>
          </p:cNvSpPr>
          <p:nvPr/>
        </p:nvSpPr>
        <p:spPr bwMode="auto">
          <a:xfrm>
            <a:off x="7456489" y="1201738"/>
            <a:ext cx="121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New Table</a:t>
            </a:r>
          </a:p>
        </p:txBody>
      </p:sp>
    </p:spTree>
    <p:extLst>
      <p:ext uri="{BB962C8B-B14F-4D97-AF65-F5344CB8AC3E}">
        <p14:creationId xmlns:p14="http://schemas.microsoft.com/office/powerpoint/2010/main" val="543881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Hash Tables vs Search Trees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0167" y="876301"/>
            <a:ext cx="11749176" cy="53705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dirty="0">
                <a:solidFill>
                  <a:schemeClr val="accent6"/>
                </a:solidFill>
              </a:rPr>
              <a:t>Hash Tables </a:t>
            </a:r>
            <a:r>
              <a:rPr lang="en-US" dirty="0"/>
              <a:t>are good if you would like to perform </a:t>
            </a:r>
            <a:r>
              <a:rPr lang="en-US" dirty="0">
                <a:solidFill>
                  <a:srgbClr val="C00000"/>
                </a:solidFill>
              </a:rPr>
              <a:t>ONLY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/>
                </a:solidFill>
              </a:rPr>
              <a:t>insert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6"/>
                </a:solidFill>
              </a:rPr>
              <a:t>delete</a:t>
            </a:r>
            <a:r>
              <a:rPr lang="en-US" dirty="0" smtClean="0"/>
              <a:t>/</a:t>
            </a:r>
            <a:r>
              <a:rPr lang="en-US" dirty="0">
                <a:solidFill>
                  <a:schemeClr val="accent6"/>
                </a:solidFill>
              </a:rPr>
              <a:t>f</a:t>
            </a:r>
            <a:r>
              <a:rPr lang="en-US" dirty="0" smtClean="0">
                <a:solidFill>
                  <a:schemeClr val="accent6"/>
                </a:solidFill>
              </a:rPr>
              <a:t>ind</a:t>
            </a:r>
            <a:endParaRPr lang="en-US" dirty="0">
              <a:solidFill>
                <a:schemeClr val="accent6"/>
              </a:solidFill>
            </a:endParaRPr>
          </a:p>
          <a:p>
            <a:pPr marL="533400" indent="-533400">
              <a:lnSpc>
                <a:spcPct val="90000"/>
              </a:lnSpc>
              <a:defRPr/>
            </a:pPr>
            <a:endParaRPr lang="en-US" dirty="0"/>
          </a:p>
          <a:p>
            <a:pPr marL="533400" indent="-533400">
              <a:lnSpc>
                <a:spcPct val="90000"/>
              </a:lnSpc>
              <a:defRPr/>
            </a:pPr>
            <a:r>
              <a:rPr lang="en-US" dirty="0">
                <a:solidFill>
                  <a:schemeClr val="accent6"/>
                </a:solidFill>
              </a:rPr>
              <a:t>Hash Tables </a:t>
            </a:r>
            <a:r>
              <a:rPr lang="en-US" dirty="0">
                <a:solidFill>
                  <a:srgbClr val="C00000"/>
                </a:solidFill>
              </a:rPr>
              <a:t>are not </a:t>
            </a:r>
            <a:r>
              <a:rPr lang="en-US" dirty="0"/>
              <a:t>good if you would also like to get a </a:t>
            </a:r>
            <a:r>
              <a:rPr lang="en-US" dirty="0">
                <a:solidFill>
                  <a:schemeClr val="accent6"/>
                </a:solidFill>
              </a:rPr>
              <a:t>sorted</a:t>
            </a:r>
            <a:r>
              <a:rPr lang="en-US" dirty="0"/>
              <a:t> ordering of the keys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dirty="0"/>
              <a:t>Keys are stored arbitrarily in the Hash Table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n-US" dirty="0"/>
              <a:t>Hash Tables </a:t>
            </a:r>
            <a:r>
              <a:rPr lang="en-US" dirty="0">
                <a:solidFill>
                  <a:schemeClr val="accent6"/>
                </a:solidFill>
              </a:rPr>
              <a:t>use more space </a:t>
            </a:r>
            <a:r>
              <a:rPr lang="en-US" dirty="0"/>
              <a:t>than search trees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dirty="0"/>
              <a:t>Our rule of thumb: </a:t>
            </a:r>
            <a:r>
              <a:rPr lang="en-US" dirty="0">
                <a:solidFill>
                  <a:srgbClr val="C00000"/>
                </a:solidFill>
              </a:rPr>
              <a:t>Time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versus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space</a:t>
            </a:r>
            <a:r>
              <a:rPr lang="en-US" dirty="0"/>
              <a:t> tradeoff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marL="533400" indent="-533400">
              <a:lnSpc>
                <a:spcPct val="90000"/>
              </a:lnSpc>
              <a:defRPr/>
            </a:pPr>
            <a:endParaRPr lang="en-US" dirty="0"/>
          </a:p>
          <a:p>
            <a:pPr marL="533400" indent="-533400">
              <a:lnSpc>
                <a:spcPct val="90000"/>
              </a:lnSpc>
              <a:defRPr/>
            </a:pPr>
            <a:r>
              <a:rPr lang="en-US" dirty="0"/>
              <a:t>Search Trees </a:t>
            </a:r>
            <a:r>
              <a:rPr lang="en-US" dirty="0" smtClean="0"/>
              <a:t>efficiently support </a:t>
            </a:r>
            <a:r>
              <a:rPr lang="en-US" dirty="0" smtClean="0">
                <a:solidFill>
                  <a:schemeClr val="accent6"/>
                </a:solidFill>
              </a:rPr>
              <a:t>previous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6"/>
                </a:solidFill>
              </a:rPr>
              <a:t>next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6"/>
                </a:solidFill>
              </a:rPr>
              <a:t>min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6"/>
                </a:solidFill>
              </a:rPr>
              <a:t>max </a:t>
            </a:r>
            <a:r>
              <a:rPr lang="en-US" dirty="0"/>
              <a:t>operations, which cannot </a:t>
            </a:r>
            <a:r>
              <a:rPr lang="en-US" dirty="0" smtClean="0"/>
              <a:t>efficiently be </a:t>
            </a:r>
            <a:r>
              <a:rPr lang="en-US" dirty="0"/>
              <a:t>supported by a Hash </a:t>
            </a:r>
            <a:r>
              <a:rPr lang="en-US" dirty="0" smtClean="0"/>
              <a:t>Table. Furthermore, Search Trees give the keys in sorted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705: Design Hash Set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9729" y="876300"/>
            <a:ext cx="11197086" cy="577373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dirty="0"/>
              <a:t>Design a HashSet without using any built-in hash table libraries. To be specific, your design should include these functions: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add(value)</a:t>
            </a:r>
            <a:r>
              <a:rPr lang="en-US" dirty="0"/>
              <a:t>: Insert a value into the HashSet. 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contains(value)</a:t>
            </a:r>
            <a:r>
              <a:rPr lang="en-US" dirty="0"/>
              <a:t>: Return whether the value exists in the HashSet or not.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remove(value)</a:t>
            </a:r>
            <a:r>
              <a:rPr lang="en-US" dirty="0"/>
              <a:t>: Remove a value in the HashSet. If the value does not exist in the HashSet, do nothing.</a:t>
            </a:r>
          </a:p>
        </p:txBody>
      </p:sp>
    </p:spTree>
    <p:extLst>
      <p:ext uri="{BB962C8B-B14F-4D97-AF65-F5344CB8AC3E}">
        <p14:creationId xmlns:p14="http://schemas.microsoft.com/office/powerpoint/2010/main" val="2199084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706: </a:t>
            </a:r>
            <a:r>
              <a:rPr lang="en-US" altLang="en-US" sz="3600" dirty="0"/>
              <a:t>Design Hash </a:t>
            </a:r>
            <a:r>
              <a:rPr lang="en-US" altLang="en-US" sz="3600" dirty="0" smtClean="0"/>
              <a:t>Map</a:t>
            </a:r>
            <a:endParaRPr lang="en-US" altLang="en-US" sz="3600" dirty="0">
              <a:solidFill>
                <a:srgbClr val="CC3300"/>
              </a:solidFill>
            </a:endParaRP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9729" y="876300"/>
            <a:ext cx="11197086" cy="577373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dirty="0"/>
              <a:t>Design a 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dirty="0"/>
              <a:t>without using any built-in hash table libraries. To be specific, your design should include these functions:</a:t>
            </a: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put(key, value</a:t>
            </a: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dirty="0"/>
              <a:t>: inserts a (key, value) pair into the </a:t>
            </a:r>
            <a:r>
              <a:rPr lang="en-US" dirty="0" err="1"/>
              <a:t>HashMap</a:t>
            </a:r>
            <a:r>
              <a:rPr lang="en-US" dirty="0"/>
              <a:t>. If the key already exists in the map, update the corresponding </a:t>
            </a:r>
            <a:r>
              <a:rPr lang="en-US" dirty="0" smtClean="0"/>
              <a:t>value</a:t>
            </a:r>
            <a:endParaRPr lang="en-US" dirty="0"/>
          </a:p>
          <a:p>
            <a:pPr marL="933450" lvl="1" indent="-533400">
              <a:lnSpc>
                <a:spcPct val="90000"/>
              </a:lnSpc>
              <a:defRPr/>
            </a:pPr>
            <a:endParaRPr lang="en-US" dirty="0" smtClean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get(key)</a:t>
            </a:r>
            <a:r>
              <a:rPr lang="en-US" dirty="0"/>
              <a:t>: </a:t>
            </a:r>
            <a:r>
              <a:rPr lang="en-US" dirty="0" smtClean="0"/>
              <a:t>Returns </a:t>
            </a:r>
            <a:r>
              <a:rPr lang="en-US" dirty="0"/>
              <a:t>the value to which the specified key is mapped, or -1 if this map contains no mapping for the </a:t>
            </a:r>
            <a:r>
              <a:rPr lang="en-US" dirty="0" smtClean="0"/>
              <a:t>key</a:t>
            </a:r>
            <a:endParaRPr lang="en-US" dirty="0"/>
          </a:p>
          <a:p>
            <a:pPr marL="933450" lvl="1" indent="-533400">
              <a:lnSpc>
                <a:spcPct val="90000"/>
              </a:lnSpc>
              <a:defRPr/>
            </a:pPr>
            <a:endParaRPr lang="en-US" dirty="0" smtClean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remove(value</a:t>
            </a:r>
            <a:r>
              <a:rPr 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dirty="0"/>
              <a:t>: removes the key and its corresponding value if the map contains the mapping for the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2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Hash Tables – String Keys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4" y="889000"/>
            <a:ext cx="6566709" cy="1557338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/>
              <a:t>If the keys are </a:t>
            </a:r>
            <a:r>
              <a:rPr lang="en-US" dirty="0">
                <a:solidFill>
                  <a:srgbClr val="C00000"/>
                </a:solidFill>
              </a:rPr>
              <a:t>strings</a:t>
            </a:r>
            <a:r>
              <a:rPr lang="en-US" dirty="0"/>
              <a:t>, then </a:t>
            </a:r>
            <a:r>
              <a:rPr lang="en-US" dirty="0">
                <a:solidFill>
                  <a:schemeClr val="accent6"/>
                </a:solidFill>
              </a:rPr>
              <a:t>convert</a:t>
            </a:r>
            <a:r>
              <a:rPr lang="en-US" dirty="0"/>
              <a:t> them to an </a:t>
            </a:r>
            <a:r>
              <a:rPr lang="en-US" dirty="0">
                <a:solidFill>
                  <a:schemeClr val="accent6"/>
                </a:solidFill>
              </a:rPr>
              <a:t>integer index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808914" y="2279651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7808914" y="2665413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64600" y="2292350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64601" y="267811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808914" y="3052763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7808914" y="3438525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64600" y="3065463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64600" y="345122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808914" y="3838576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7808914" y="4224338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64600" y="3851275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64600" y="4237039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808914" y="4610100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7808914" y="4997451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64600" y="4622800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64600" y="5010150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808914" y="5370513"/>
            <a:ext cx="1042987" cy="398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7808914" y="5756275"/>
            <a:ext cx="104298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64600" y="538321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64600" y="576897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808914" y="6143626"/>
            <a:ext cx="1042987" cy="398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864601" y="6156325"/>
            <a:ext cx="4302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9963" y="1879600"/>
            <a:ext cx="2393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Hash Table. N = 11</a:t>
            </a: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3030539" y="3143251"/>
            <a:ext cx="3735387" cy="1673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the index of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the key in the table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(char key[]){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?????????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7858" y="3671199"/>
            <a:ext cx="67518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/>
              <a:t>alice</a:t>
            </a:r>
            <a:endParaRPr lang="en-US" dirty="0"/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0800000" flipV="1">
            <a:off x="2490788" y="3851276"/>
            <a:ext cx="539750" cy="47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  <a:endCxn id="20" idx="1"/>
          </p:cNvCxnSpPr>
          <p:nvPr/>
        </p:nvCxnSpPr>
        <p:spPr bwMode="auto">
          <a:xfrm rot="16200000" flipH="1">
            <a:off x="6544469" y="3931444"/>
            <a:ext cx="1473200" cy="10556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7937500" y="5010151"/>
            <a:ext cx="787400" cy="3539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700" dirty="0" err="1" smtClean="0"/>
              <a:t>alice</a:t>
            </a:r>
            <a:endParaRPr lang="en-US" sz="1700" dirty="0"/>
          </a:p>
        </p:txBody>
      </p:sp>
      <p:sp>
        <p:nvSpPr>
          <p:cNvPr id="43" name="TextBox 42"/>
          <p:cNvSpPr txBox="1"/>
          <p:nvPr/>
        </p:nvSpPr>
        <p:spPr>
          <a:xfrm>
            <a:off x="2060576" y="3906839"/>
            <a:ext cx="57900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44" name="Straight Arrow Connector 43"/>
          <p:cNvCxnSpPr>
            <a:cxnSpLocks noChangeShapeType="1"/>
            <a:endCxn id="43" idx="3"/>
          </p:cNvCxnSpPr>
          <p:nvPr/>
        </p:nvCxnSpPr>
        <p:spPr bwMode="auto">
          <a:xfrm flipH="1" flipV="1">
            <a:off x="2639581" y="4091505"/>
            <a:ext cx="403657" cy="266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  <a:endCxn id="15" idx="1"/>
          </p:cNvCxnSpPr>
          <p:nvPr/>
        </p:nvCxnSpPr>
        <p:spPr bwMode="auto">
          <a:xfrm flipV="1">
            <a:off x="6753225" y="4037014"/>
            <a:ext cx="1055688" cy="1095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8040688" y="3854450"/>
            <a:ext cx="57900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944688" y="4216400"/>
            <a:ext cx="69923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/>
              <a:t>sarit</a:t>
            </a:r>
            <a:endParaRPr lang="en-US" dirty="0"/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rot="10800000">
            <a:off x="2681288" y="4375151"/>
            <a:ext cx="349250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49"/>
          <p:cNvCxnSpPr>
            <a:cxnSpLocks noChangeShapeType="1"/>
            <a:endCxn id="24" idx="1"/>
          </p:cNvCxnSpPr>
          <p:nvPr/>
        </p:nvCxnSpPr>
        <p:spPr bwMode="auto">
          <a:xfrm rot="16200000" flipH="1">
            <a:off x="6563519" y="4710906"/>
            <a:ext cx="1435100" cy="10556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7937500" y="5773739"/>
            <a:ext cx="69923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/>
              <a:t>sarit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641476" y="3302000"/>
            <a:ext cx="847725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john</a:t>
            </a:r>
            <a:endParaRPr lang="en-US" dirty="0"/>
          </a:p>
        </p:txBody>
      </p:sp>
      <p:cxnSp>
        <p:nvCxnSpPr>
          <p:cNvPr id="64" name="Straight Arrow Connector 63"/>
          <p:cNvCxnSpPr>
            <a:cxnSpLocks noChangeShapeType="1"/>
            <a:endCxn id="63" idx="3"/>
          </p:cNvCxnSpPr>
          <p:nvPr/>
        </p:nvCxnSpPr>
        <p:spPr bwMode="auto">
          <a:xfrm flipH="1" flipV="1">
            <a:off x="2489201" y="3486666"/>
            <a:ext cx="541338" cy="266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Arrow Connector 64"/>
          <p:cNvCxnSpPr>
            <a:cxnSpLocks noChangeShapeType="1"/>
            <a:endCxn id="7" idx="1"/>
          </p:cNvCxnSpPr>
          <p:nvPr/>
        </p:nvCxnSpPr>
        <p:spPr bwMode="auto">
          <a:xfrm flipV="1">
            <a:off x="6778625" y="2479676"/>
            <a:ext cx="1030288" cy="8556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7989889" y="2297113"/>
            <a:ext cx="70802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/>
              <a:t>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74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9" grpId="0" animBg="1"/>
      <p:bldP spid="43" grpId="0" animBg="1"/>
      <p:bldP spid="43" grpId="1" animBg="1"/>
      <p:bldP spid="46" grpId="0" animBg="1"/>
      <p:bldP spid="48" grpId="0" animBg="1"/>
      <p:bldP spid="48" grpId="1" animBg="1"/>
      <p:bldP spid="51" grpId="0" animBg="1"/>
      <p:bldP spid="63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Hash Functions for String Keys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889001"/>
            <a:ext cx="11499011" cy="115887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If keys are </a:t>
            </a:r>
            <a:r>
              <a:rPr lang="en-US" altLang="en-US" dirty="0" smtClean="0">
                <a:solidFill>
                  <a:srgbClr val="0000FF"/>
                </a:solidFill>
              </a:rPr>
              <a:t>strings</a:t>
            </a:r>
            <a:r>
              <a:rPr lang="en-US" altLang="en-US" dirty="0" smtClean="0">
                <a:solidFill>
                  <a:srgbClr val="000000"/>
                </a:solidFill>
              </a:rPr>
              <a:t>, can get an integer by </a:t>
            </a:r>
            <a:r>
              <a:rPr lang="en-US" altLang="en-US" dirty="0" smtClean="0">
                <a:solidFill>
                  <a:srgbClr val="0000FF"/>
                </a:solidFill>
              </a:rPr>
              <a:t>adding up ASCII values of characters in </a:t>
            </a:r>
            <a:r>
              <a:rPr lang="en-US" altLang="en-US" i="1" dirty="0" smtClean="0">
                <a:solidFill>
                  <a:srgbClr val="0000FF"/>
                </a:solidFill>
              </a:rPr>
              <a:t>key</a:t>
            </a:r>
          </a:p>
          <a:p>
            <a:pPr marL="533400" indent="-533400">
              <a:buNone/>
            </a:pPr>
            <a:endParaRPr lang="en-US" altLang="en-US" i="1" dirty="0" smtClean="0">
              <a:solidFill>
                <a:srgbClr val="0000FF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743076" y="2203451"/>
            <a:ext cx="4302125" cy="40941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the index of 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the key in the table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(String 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key.charAt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//end-for  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% N;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92863" y="2600326"/>
            <a:ext cx="4083050" cy="9683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kern="0" dirty="0"/>
              <a:t>Will map “</a:t>
            </a:r>
            <a:r>
              <a:rPr lang="en-US" sz="2400" kern="0" dirty="0" err="1">
                <a:solidFill>
                  <a:srgbClr val="C00000"/>
                </a:solidFill>
              </a:rPr>
              <a:t>abc</a:t>
            </a:r>
            <a:r>
              <a:rPr lang="en-US" sz="2400" kern="0" dirty="0"/>
              <a:t>” and “</a:t>
            </a:r>
            <a:r>
              <a:rPr lang="en-US" sz="2400" kern="0" dirty="0" err="1">
                <a:solidFill>
                  <a:srgbClr val="C00000"/>
                </a:solidFill>
              </a:rPr>
              <a:t>bac</a:t>
            </a:r>
            <a:r>
              <a:rPr lang="en-US" sz="2400" kern="0" dirty="0"/>
              <a:t>” to the same slot!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392863" y="1966913"/>
            <a:ext cx="408305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ctr">
              <a:spcBef>
                <a:spcPct val="20000"/>
              </a:spcBef>
              <a:defRPr/>
            </a:pPr>
            <a:r>
              <a:rPr lang="en-US" sz="2800" u="sng" kern="0" dirty="0">
                <a:solidFill>
                  <a:srgbClr val="C00000"/>
                </a:solidFill>
              </a:rPr>
              <a:t>Problems?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81750" y="3592513"/>
            <a:ext cx="4084638" cy="26019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00"/>
                </a:solidFill>
              </a:rPr>
              <a:t>2. If all keys are 8 or less characters long, then will map only to positions 0 through 8*127 = 1016</a:t>
            </a:r>
          </a:p>
          <a:p>
            <a:pPr marL="990600" lvl="1" indent="-533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FF"/>
                </a:solidFill>
              </a:rPr>
              <a:t>Need to evenly distribute keys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438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Hash Functions for String Keys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3" y="889000"/>
            <a:ext cx="11386866" cy="55245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Problems with adding up char values for string keys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If string keys are short, will not hash to all of the hash table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Different character combinations hash to </a:t>
            </a:r>
            <a:r>
              <a:rPr lang="en-US" altLang="en-US" sz="2000" dirty="0" smtClean="0">
                <a:solidFill>
                  <a:srgbClr val="000000"/>
                </a:solidFill>
              </a:rPr>
              <a:t>the same </a:t>
            </a:r>
            <a:r>
              <a:rPr lang="en-US" altLang="en-US" sz="2000" dirty="0">
                <a:solidFill>
                  <a:srgbClr val="000000"/>
                </a:solidFill>
              </a:rPr>
              <a:t>value</a:t>
            </a:r>
          </a:p>
          <a:p>
            <a:pPr marL="1295400" lvl="2" indent="-381000">
              <a:lnSpc>
                <a:spcPct val="90000"/>
              </a:lnSpc>
              <a:buFontTx/>
              <a:buChar char="–"/>
            </a:pPr>
            <a:r>
              <a:rPr lang="en-US" altLang="en-US" sz="1800" dirty="0">
                <a:solidFill>
                  <a:srgbClr val="000000"/>
                </a:solidFill>
              </a:rPr>
              <a:t>“</a:t>
            </a:r>
            <a:r>
              <a:rPr lang="en-US" altLang="en-US" sz="1800" dirty="0" err="1">
                <a:solidFill>
                  <a:srgbClr val="000000"/>
                </a:solidFill>
              </a:rPr>
              <a:t>abc</a:t>
            </a:r>
            <a:r>
              <a:rPr lang="en-US" altLang="en-US" sz="1800" dirty="0">
                <a:solidFill>
                  <a:srgbClr val="000000"/>
                </a:solidFill>
              </a:rPr>
              <a:t>”, “</a:t>
            </a:r>
            <a:r>
              <a:rPr lang="en-US" altLang="en-US" sz="1800" dirty="0" err="1">
                <a:solidFill>
                  <a:srgbClr val="000000"/>
                </a:solidFill>
              </a:rPr>
              <a:t>bca</a:t>
            </a:r>
            <a:r>
              <a:rPr lang="en-US" altLang="en-US" sz="1800" dirty="0">
                <a:solidFill>
                  <a:srgbClr val="000000"/>
                </a:solidFill>
              </a:rPr>
              <a:t>”, and “cab” all add up to 6</a:t>
            </a:r>
          </a:p>
          <a:p>
            <a:pPr marL="1295400" lvl="2" indent="-381000">
              <a:lnSpc>
                <a:spcPct val="90000"/>
              </a:lnSpc>
              <a:buFontTx/>
              <a:buChar char="–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</a:rPr>
              <a:t>Suppose keys can use any of </a:t>
            </a:r>
            <a:r>
              <a:rPr lang="en-US" altLang="en-US" sz="2400" dirty="0" smtClean="0">
                <a:solidFill>
                  <a:srgbClr val="000000"/>
                </a:solidFill>
              </a:rPr>
              <a:t>26 characters </a:t>
            </a:r>
            <a:r>
              <a:rPr lang="en-US" altLang="en-US" sz="2400" dirty="0">
                <a:solidFill>
                  <a:srgbClr val="000000"/>
                </a:solidFill>
              </a:rPr>
              <a:t>plus blank</a:t>
            </a:r>
          </a:p>
          <a:p>
            <a:pPr marL="533400" indent="-533400">
              <a:lnSpc>
                <a:spcPct val="90000"/>
              </a:lnSpc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</a:rPr>
              <a:t>A good hash function for strings: </a:t>
            </a:r>
            <a:r>
              <a:rPr lang="en-US" altLang="en-US" sz="2400" dirty="0">
                <a:solidFill>
                  <a:srgbClr val="0000FF"/>
                </a:solidFill>
              </a:rPr>
              <a:t>treat characters as digits in base </a:t>
            </a:r>
            <a:r>
              <a:rPr lang="en-US" altLang="en-US" sz="2400" dirty="0" smtClean="0">
                <a:solidFill>
                  <a:srgbClr val="0000FF"/>
                </a:solidFill>
              </a:rPr>
              <a:t>27 </a:t>
            </a:r>
            <a:r>
              <a:rPr lang="en-US" altLang="en-US" sz="2400" dirty="0">
                <a:solidFill>
                  <a:srgbClr val="000000"/>
                </a:solidFill>
              </a:rPr>
              <a:t>(using “a” = 1, “b” = 2, “c” = 3, ……… “z” = </a:t>
            </a:r>
            <a:r>
              <a:rPr lang="en-US" altLang="en-US" sz="2400" dirty="0" smtClean="0">
                <a:solidFill>
                  <a:srgbClr val="000000"/>
                </a:solidFill>
              </a:rPr>
              <a:t>26, </a:t>
            </a:r>
            <a:r>
              <a:rPr lang="en-US" altLang="en-US" sz="2400" dirty="0">
                <a:solidFill>
                  <a:srgbClr val="000000"/>
                </a:solidFill>
              </a:rPr>
              <a:t>“ “ (space) = </a:t>
            </a:r>
            <a:r>
              <a:rPr lang="en-US" altLang="en-US" sz="2400" dirty="0" smtClean="0">
                <a:solidFill>
                  <a:srgbClr val="000000"/>
                </a:solidFill>
              </a:rPr>
              <a:t>27)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en-US" sz="2000" dirty="0" err="1">
                <a:solidFill>
                  <a:srgbClr val="000000"/>
                </a:solidFill>
              </a:rPr>
              <a:t>abc</a:t>
            </a:r>
            <a:r>
              <a:rPr lang="en-US" altLang="en-US" sz="2000" dirty="0">
                <a:solidFill>
                  <a:srgbClr val="000000"/>
                </a:solidFill>
              </a:rPr>
              <a:t>” = </a:t>
            </a:r>
            <a:r>
              <a:rPr lang="en-US" altLang="en-US" sz="2000" dirty="0" smtClean="0">
                <a:solidFill>
                  <a:srgbClr val="000000"/>
                </a:solidFill>
              </a:rPr>
              <a:t>1*27^2 </a:t>
            </a:r>
            <a:r>
              <a:rPr lang="en-US" altLang="en-US" sz="2000" dirty="0">
                <a:solidFill>
                  <a:srgbClr val="000000"/>
                </a:solidFill>
              </a:rPr>
              <a:t>+ </a:t>
            </a:r>
            <a:r>
              <a:rPr lang="en-US" altLang="en-US" sz="2000" dirty="0" smtClean="0">
                <a:solidFill>
                  <a:srgbClr val="000000"/>
                </a:solidFill>
              </a:rPr>
              <a:t>2*27^1 </a:t>
            </a:r>
            <a:r>
              <a:rPr lang="en-US" altLang="en-US" sz="2000" dirty="0">
                <a:solidFill>
                  <a:srgbClr val="000000"/>
                </a:solidFill>
              </a:rPr>
              <a:t>+ 3 = </a:t>
            </a:r>
            <a:r>
              <a:rPr lang="en-US" altLang="en-US" sz="2000" dirty="0" smtClean="0">
                <a:solidFill>
                  <a:srgbClr val="000000"/>
                </a:solidFill>
              </a:rPr>
              <a:t>729+54+3=786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en-US" sz="2000" dirty="0" err="1">
                <a:solidFill>
                  <a:srgbClr val="000000"/>
                </a:solidFill>
              </a:rPr>
              <a:t>bca</a:t>
            </a:r>
            <a:r>
              <a:rPr lang="en-US" altLang="en-US" sz="2000" dirty="0">
                <a:solidFill>
                  <a:srgbClr val="000000"/>
                </a:solidFill>
              </a:rPr>
              <a:t>” = </a:t>
            </a:r>
            <a:r>
              <a:rPr lang="en-US" altLang="en-US" sz="2000" dirty="0" smtClean="0">
                <a:solidFill>
                  <a:srgbClr val="000000"/>
                </a:solidFill>
              </a:rPr>
              <a:t>2*27^2 </a:t>
            </a:r>
            <a:r>
              <a:rPr lang="en-US" altLang="en-US" sz="2000" dirty="0">
                <a:solidFill>
                  <a:srgbClr val="000000"/>
                </a:solidFill>
              </a:rPr>
              <a:t>+ </a:t>
            </a:r>
            <a:r>
              <a:rPr lang="en-US" altLang="en-US" sz="2000" dirty="0" smtClean="0">
                <a:solidFill>
                  <a:srgbClr val="000000"/>
                </a:solidFill>
              </a:rPr>
              <a:t>3*27^1 </a:t>
            </a:r>
            <a:r>
              <a:rPr lang="en-US" altLang="en-US" sz="2000" dirty="0">
                <a:solidFill>
                  <a:srgbClr val="000000"/>
                </a:solidFill>
              </a:rPr>
              <a:t>+ 1 = </a:t>
            </a:r>
            <a:r>
              <a:rPr lang="en-US" altLang="en-US" sz="2000" dirty="0" smtClean="0">
                <a:solidFill>
                  <a:srgbClr val="000000"/>
                </a:solidFill>
              </a:rPr>
              <a:t>1458+81+1=1540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“cab” = </a:t>
            </a:r>
            <a:r>
              <a:rPr lang="en-US" altLang="en-US" sz="2000" dirty="0" smtClean="0">
                <a:solidFill>
                  <a:srgbClr val="000000"/>
                </a:solidFill>
              </a:rPr>
              <a:t>3*27^2 </a:t>
            </a:r>
            <a:r>
              <a:rPr lang="en-US" altLang="en-US" sz="2000" dirty="0">
                <a:solidFill>
                  <a:srgbClr val="000000"/>
                </a:solidFill>
              </a:rPr>
              <a:t>+ </a:t>
            </a:r>
            <a:r>
              <a:rPr lang="en-US" altLang="en-US" sz="2000" dirty="0" smtClean="0">
                <a:solidFill>
                  <a:srgbClr val="000000"/>
                </a:solidFill>
              </a:rPr>
              <a:t>1*27^1 </a:t>
            </a:r>
            <a:r>
              <a:rPr lang="en-US" altLang="en-US" sz="2000" dirty="0">
                <a:solidFill>
                  <a:srgbClr val="000000"/>
                </a:solidFill>
              </a:rPr>
              <a:t>+ 2 = </a:t>
            </a:r>
            <a:r>
              <a:rPr lang="en-US" altLang="en-US" sz="2000" dirty="0" smtClean="0">
                <a:solidFill>
                  <a:srgbClr val="000000"/>
                </a:solidFill>
              </a:rPr>
              <a:t>2187+27+2=2216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</a:rPr>
              <a:t>Can use 32 instead of </a:t>
            </a:r>
            <a:r>
              <a:rPr lang="en-US" altLang="en-US" sz="2400" dirty="0" smtClean="0">
                <a:solidFill>
                  <a:srgbClr val="000000"/>
                </a:solidFill>
              </a:rPr>
              <a:t>27 and </a:t>
            </a:r>
            <a:r>
              <a:rPr lang="en-US" altLang="en-US" sz="2400" dirty="0">
                <a:solidFill>
                  <a:srgbClr val="000000"/>
                </a:solidFill>
              </a:rPr>
              <a:t>shift left by 5 bits for faster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137216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Hash Functions for String Keys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60899" y="2526163"/>
            <a:ext cx="5570566" cy="40249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Map the key into a Hash Table bucket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(String 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for (i=0; i&lt;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5) +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key.charAt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)-’a’;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//end-for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% N;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HashFunction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6815" y="889001"/>
            <a:ext cx="11499011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</a:rPr>
              <a:t>A good hash function for strings: </a:t>
            </a:r>
            <a:r>
              <a:rPr lang="en-US" sz="2800" dirty="0">
                <a:solidFill>
                  <a:srgbClr val="0000FF"/>
                </a:solidFill>
              </a:rPr>
              <a:t>treat characters as digits in base </a:t>
            </a:r>
            <a:r>
              <a:rPr lang="en-US" sz="2800" dirty="0" smtClean="0">
                <a:solidFill>
                  <a:srgbClr val="0000FF"/>
                </a:solidFill>
              </a:rPr>
              <a:t>27</a:t>
            </a:r>
            <a:endParaRPr lang="en-US" sz="2800" dirty="0">
              <a:solidFill>
                <a:srgbClr val="0000FF"/>
              </a:solidFill>
            </a:endParaRPr>
          </a:p>
          <a:p>
            <a:pPr marL="990600" lvl="1" indent="-533400">
              <a:lnSpc>
                <a:spcPct val="90000"/>
              </a:lnSpc>
              <a:buFontTx/>
              <a:buChar char="–"/>
              <a:defRPr/>
            </a:pPr>
            <a:r>
              <a:rPr lang="en-US" sz="2400" dirty="0">
                <a:solidFill>
                  <a:srgbClr val="000000"/>
                </a:solidFill>
              </a:rPr>
              <a:t>Can use 32 instead of </a:t>
            </a:r>
            <a:r>
              <a:rPr lang="en-US" sz="2400" dirty="0" smtClean="0">
                <a:solidFill>
                  <a:srgbClr val="000000"/>
                </a:solidFill>
              </a:rPr>
              <a:t>27 and </a:t>
            </a:r>
            <a:r>
              <a:rPr lang="en-US" sz="2400" dirty="0">
                <a:solidFill>
                  <a:srgbClr val="000000"/>
                </a:solidFill>
              </a:rPr>
              <a:t>shift left by 5 bits for faster multiplication</a:t>
            </a:r>
          </a:p>
          <a:p>
            <a:pPr marL="990600" lvl="1" indent="-533400">
              <a:lnSpc>
                <a:spcPct val="90000"/>
              </a:lnSpc>
              <a:buFontTx/>
              <a:buChar char="–"/>
              <a:defRPr/>
            </a:pPr>
            <a:endParaRPr lang="en-US" sz="2800" i="1" kern="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320" y="2522538"/>
            <a:ext cx="5688153" cy="232913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80905" y="4900882"/>
            <a:ext cx="5218981" cy="58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>
                <a:solidFill>
                  <a:srgbClr val="000000"/>
                </a:solidFill>
              </a:rPr>
              <a:t>Java </a:t>
            </a:r>
            <a:r>
              <a:rPr lang="en-US" altLang="en-US" kern="0" dirty="0" smtClean="0">
                <a:solidFill>
                  <a:schemeClr val="accent6"/>
                </a:solidFill>
              </a:rPr>
              <a:t>String</a:t>
            </a:r>
            <a:r>
              <a:rPr lang="en-US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err="1" smtClean="0">
                <a:solidFill>
                  <a:srgbClr val="FF0000"/>
                </a:solidFill>
              </a:rPr>
              <a:t>hashCode</a:t>
            </a:r>
            <a:r>
              <a:rPr lang="en-US" altLang="en-US" kern="0" dirty="0" smtClean="0">
                <a:solidFill>
                  <a:srgbClr val="FF0000"/>
                </a:solidFill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</a:rPr>
              <a:t>method</a:t>
            </a:r>
            <a:endParaRPr lang="en-US" altLang="en-US" kern="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en-US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25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Properties of Good Hash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332" y="889001"/>
            <a:ext cx="11257471" cy="513556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Should be efficiently computable – O(1) time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Should hash evenly throughout hash table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Should utilize all slots in the table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Should minimize </a:t>
            </a:r>
            <a:r>
              <a:rPr lang="en-US" altLang="en-US" dirty="0" smtClean="0">
                <a:solidFill>
                  <a:srgbClr val="0000FF"/>
                </a:solidFill>
              </a:rPr>
              <a:t>collisions</a:t>
            </a:r>
          </a:p>
          <a:p>
            <a:pPr marL="533400" indent="-533400"/>
            <a:endParaRPr lang="en-US" altLang="en-US" dirty="0" smtClean="0">
              <a:solidFill>
                <a:srgbClr val="0000FF"/>
              </a:solidFill>
            </a:endParaRPr>
          </a:p>
          <a:p>
            <a:pPr marL="533400" indent="-533400"/>
            <a:endParaRPr lang="en-US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84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Java </a:t>
            </a:r>
            <a:r>
              <a:rPr lang="en-US" altLang="en-US" sz="3600" dirty="0" err="1" smtClean="0"/>
              <a:t>hashCode</a:t>
            </a:r>
            <a:r>
              <a:rPr lang="en-US" altLang="en-US" sz="3600" dirty="0" smtClean="0"/>
              <a:t>() method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332" y="889001"/>
            <a:ext cx="11257471" cy="5710207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Each object in Java inherits a </a:t>
            </a:r>
            <a:r>
              <a:rPr lang="en-US" altLang="en-US" dirty="0" err="1" smtClean="0">
                <a:solidFill>
                  <a:srgbClr val="FF0000"/>
                </a:solidFill>
              </a:rPr>
              <a:t>hashCode</a:t>
            </a:r>
            <a:r>
              <a:rPr lang="en-US" altLang="en-US" dirty="0" smtClean="0">
                <a:solidFill>
                  <a:srgbClr val="FF0000"/>
                </a:solidFill>
              </a:rPr>
              <a:t>() </a:t>
            </a:r>
            <a:r>
              <a:rPr lang="en-US" altLang="en-US" dirty="0" smtClean="0">
                <a:solidFill>
                  <a:srgbClr val="000000"/>
                </a:solidFill>
              </a:rPr>
              <a:t>method from the Object class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By default, the </a:t>
            </a:r>
            <a:r>
              <a:rPr lang="en-US" altLang="en-US" dirty="0" err="1" smtClean="0">
                <a:solidFill>
                  <a:srgbClr val="000000"/>
                </a:solidFill>
              </a:rPr>
              <a:t>hashCode</a:t>
            </a:r>
            <a:r>
              <a:rPr lang="en-US" altLang="en-US" dirty="0" smtClean="0">
                <a:solidFill>
                  <a:srgbClr val="000000"/>
                </a:solidFill>
              </a:rPr>
              <a:t> of an object is equal to its memory address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If you want to store your objects in a </a:t>
            </a:r>
            <a:r>
              <a:rPr lang="en-US" altLang="en-US" dirty="0" err="1" smtClean="0">
                <a:solidFill>
                  <a:schemeClr val="accent6"/>
                </a:solidFill>
              </a:rPr>
              <a:t>HashSet</a:t>
            </a:r>
            <a:r>
              <a:rPr lang="en-US" altLang="en-US" dirty="0" smtClean="0">
                <a:solidFill>
                  <a:srgbClr val="000000"/>
                </a:solidFill>
              </a:rPr>
              <a:t> or </a:t>
            </a:r>
            <a:r>
              <a:rPr lang="en-US" altLang="en-US" dirty="0" err="1" smtClean="0">
                <a:solidFill>
                  <a:schemeClr val="accent6"/>
                </a:solidFill>
              </a:rPr>
              <a:t>HashMap</a:t>
            </a:r>
            <a:r>
              <a:rPr lang="en-US" altLang="en-US" dirty="0" smtClean="0">
                <a:solidFill>
                  <a:srgbClr val="000000"/>
                </a:solidFill>
              </a:rPr>
              <a:t>, you have to override both the </a:t>
            </a:r>
            <a:r>
              <a:rPr lang="en-US" altLang="en-US" dirty="0" err="1" smtClean="0">
                <a:solidFill>
                  <a:srgbClr val="FF0000"/>
                </a:solidFill>
              </a:rPr>
              <a:t>hashCode</a:t>
            </a:r>
            <a:r>
              <a:rPr lang="en-US" altLang="en-US" dirty="0" smtClean="0">
                <a:solidFill>
                  <a:srgbClr val="FF0000"/>
                </a:solidFill>
              </a:rPr>
              <a:t>()</a:t>
            </a:r>
            <a:r>
              <a:rPr lang="en-US" altLang="en-US" dirty="0" smtClean="0">
                <a:solidFill>
                  <a:srgbClr val="000000"/>
                </a:solidFill>
              </a:rPr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equals()</a:t>
            </a:r>
            <a:r>
              <a:rPr lang="en-US" altLang="en-US" dirty="0" smtClean="0">
                <a:solidFill>
                  <a:srgbClr val="000000"/>
                </a:solidFill>
              </a:rPr>
              <a:t> methods </a:t>
            </a:r>
          </a:p>
          <a:p>
            <a:pPr marL="933450" lvl="1" indent="-533400"/>
            <a:r>
              <a:rPr lang="en-US" altLang="en-US" dirty="0" err="1" smtClean="0">
                <a:solidFill>
                  <a:srgbClr val="FF0000"/>
                </a:solidFill>
              </a:rPr>
              <a:t>hashCode</a:t>
            </a:r>
            <a:r>
              <a:rPr lang="en-US" altLang="en-US" dirty="0" smtClean="0">
                <a:solidFill>
                  <a:srgbClr val="FF0000"/>
                </a:solidFill>
              </a:rPr>
              <a:t>() </a:t>
            </a:r>
            <a:r>
              <a:rPr lang="en-US" altLang="en-US" dirty="0" smtClean="0">
                <a:solidFill>
                  <a:srgbClr val="000000"/>
                </a:solidFill>
              </a:rPr>
              <a:t>method should use all of the member variables of the class to compute a random hash value</a:t>
            </a:r>
          </a:p>
          <a:p>
            <a:pPr marL="933450" lvl="1" indent="-533400"/>
            <a:r>
              <a:rPr lang="en-US" altLang="en-US" dirty="0">
                <a:solidFill>
                  <a:srgbClr val="FF0000"/>
                </a:solidFill>
              </a:rPr>
              <a:t>e</a:t>
            </a:r>
            <a:r>
              <a:rPr lang="en-US" altLang="en-US" dirty="0" smtClean="0">
                <a:solidFill>
                  <a:srgbClr val="FF0000"/>
                </a:solidFill>
              </a:rPr>
              <a:t>quals() </a:t>
            </a:r>
            <a:r>
              <a:rPr lang="en-US" altLang="en-US" dirty="0" smtClean="0">
                <a:solidFill>
                  <a:srgbClr val="000000"/>
                </a:solidFill>
              </a:rPr>
              <a:t>must return true if the objects are equal to each other</a:t>
            </a:r>
            <a:endParaRPr lang="en-US" altLang="en-US" dirty="0" smtClean="0">
              <a:solidFill>
                <a:srgbClr val="0000FF"/>
              </a:solidFill>
            </a:endParaRPr>
          </a:p>
          <a:p>
            <a:pPr marL="533400" indent="-533400"/>
            <a:endParaRPr lang="en-US" altLang="en-US" dirty="0" smtClean="0">
              <a:solidFill>
                <a:srgbClr val="0000FF"/>
              </a:solidFill>
            </a:endParaRPr>
          </a:p>
          <a:p>
            <a:pPr marL="533400" indent="-533400"/>
            <a:endParaRPr lang="en-US" alt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89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14988</TotalTime>
  <Words>2766</Words>
  <Application>Microsoft Office PowerPoint</Application>
  <PresentationFormat>Widescreen</PresentationFormat>
  <Paragraphs>484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Comic Sans MS</vt:lpstr>
      <vt:lpstr>Courier New</vt:lpstr>
      <vt:lpstr>Times New Roman</vt:lpstr>
      <vt:lpstr>Wingdings</vt:lpstr>
      <vt:lpstr>Blank Presentation</vt:lpstr>
      <vt:lpstr>Today’s Material</vt:lpstr>
      <vt:lpstr>Hash Tables - Motivation</vt:lpstr>
      <vt:lpstr>Hash Tables – Main Idea</vt:lpstr>
      <vt:lpstr>Hash Tables – String Keys</vt:lpstr>
      <vt:lpstr>Hash Functions for String Keys</vt:lpstr>
      <vt:lpstr>Hash Functions for String Keys</vt:lpstr>
      <vt:lpstr>Hash Functions for String Keys</vt:lpstr>
      <vt:lpstr>Properties of Good Hash Functions</vt:lpstr>
      <vt:lpstr>Java hashCode() method</vt:lpstr>
      <vt:lpstr>hashCode() for a Person class (1)</vt:lpstr>
      <vt:lpstr>hashCode() for a Person class (2)</vt:lpstr>
      <vt:lpstr>equals() method for the Person class</vt:lpstr>
      <vt:lpstr>More on hashCode() &amp; equals() methods in Java</vt:lpstr>
      <vt:lpstr>Hash Table Size</vt:lpstr>
      <vt:lpstr>Collisions and their Resolution</vt:lpstr>
      <vt:lpstr>Separate Chaining</vt:lpstr>
      <vt:lpstr>Separate Chaining Example</vt:lpstr>
      <vt:lpstr>Pros/Cons of Separate Chaining</vt:lpstr>
      <vt:lpstr>Collision Resolution by Open Addressing</vt:lpstr>
      <vt:lpstr>Open Addressing I: Linear Probing</vt:lpstr>
      <vt:lpstr>Linear Probing Example</vt:lpstr>
      <vt:lpstr>Drawbacks of Linear Probing</vt:lpstr>
      <vt:lpstr>Open Addressing II: Quadratic Probing</vt:lpstr>
      <vt:lpstr>Quadratic Probing Example I</vt:lpstr>
      <vt:lpstr>Quadratic Probing Example II</vt:lpstr>
      <vt:lpstr>Open Addressing III: Double Hashing</vt:lpstr>
      <vt:lpstr>Double Hashing Example</vt:lpstr>
      <vt:lpstr>Pros/Cons of Open Addressing</vt:lpstr>
      <vt:lpstr>Deletion with Separate Chaining</vt:lpstr>
      <vt:lpstr>Lazy Deletion with Linear Probing</vt:lpstr>
      <vt:lpstr>Separate Chaining vs Open Addressing</vt:lpstr>
      <vt:lpstr>Rehashing</vt:lpstr>
      <vt:lpstr>Rehashing</vt:lpstr>
      <vt:lpstr>Hash Tables vs Search Trees</vt:lpstr>
      <vt:lpstr>LeetCode 705: Design Hash Set</vt:lpstr>
      <vt:lpstr>LeetCode 706: Design Hash 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559</cp:revision>
  <dcterms:created xsi:type="dcterms:W3CDTF">2020-11-16T14:31:24Z</dcterms:created>
  <dcterms:modified xsi:type="dcterms:W3CDTF">2023-09-04T14:27:24Z</dcterms:modified>
</cp:coreProperties>
</file>