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56" r:id="rId6"/>
    <p:sldId id="457" r:id="rId7"/>
    <p:sldId id="458" r:id="rId8"/>
    <p:sldId id="459" r:id="rId9"/>
    <p:sldId id="460" r:id="rId10"/>
    <p:sldId id="431" r:id="rId11"/>
    <p:sldId id="432" r:id="rId12"/>
    <p:sldId id="433" r:id="rId13"/>
    <p:sldId id="461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64" r:id="rId24"/>
    <p:sldId id="448" r:id="rId25"/>
    <p:sldId id="462" r:id="rId26"/>
    <p:sldId id="463" r:id="rId27"/>
    <p:sldId id="465" r:id="rId28"/>
    <p:sldId id="466" r:id="rId29"/>
    <p:sldId id="471" r:id="rId30"/>
    <p:sldId id="472" r:id="rId31"/>
    <p:sldId id="467" r:id="rId32"/>
    <p:sldId id="468" r:id="rId33"/>
    <p:sldId id="469" r:id="rId34"/>
    <p:sldId id="473" r:id="rId35"/>
    <p:sldId id="474" r:id="rId36"/>
    <p:sldId id="475" r:id="rId37"/>
    <p:sldId id="476" r:id="rId38"/>
    <p:sldId id="477" r:id="rId39"/>
    <p:sldId id="478" r:id="rId40"/>
    <p:sldId id="480" r:id="rId41"/>
    <p:sldId id="45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889001"/>
            <a:ext cx="11611154" cy="5813724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sz="3200" dirty="0" smtClean="0">
                <a:solidFill>
                  <a:srgbClr val="000000"/>
                </a:solidFill>
              </a:rPr>
              <a:t>Priority Queue ADT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Definition &amp; Operations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6"/>
                </a:solidFill>
              </a:rPr>
              <a:t>https://</a:t>
            </a:r>
            <a:r>
              <a:rPr lang="en-US" altLang="en-US" dirty="0" smtClean="0">
                <a:solidFill>
                  <a:schemeClr val="accent6"/>
                </a:solidFill>
              </a:rPr>
              <a:t>docs.oracle.com/javase/8/docs/api/java/util/PriorityQueue.html </a:t>
            </a:r>
            <a:endParaRPr lang="en-US" altLang="en-US" dirty="0">
              <a:solidFill>
                <a:schemeClr val="accent6"/>
              </a:solidFill>
            </a:endParaRPr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Using an Array to implement the PQ ADT</a:t>
            </a:r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Using a </a:t>
            </a:r>
            <a:r>
              <a:rPr lang="en-US" altLang="en-US" dirty="0" err="1" smtClean="0">
                <a:solidFill>
                  <a:srgbClr val="000000"/>
                </a:solidFill>
              </a:rPr>
              <a:t>TreeMap</a:t>
            </a:r>
            <a:r>
              <a:rPr lang="en-US" altLang="en-US" dirty="0" smtClean="0">
                <a:solidFill>
                  <a:srgbClr val="000000"/>
                </a:solidFill>
              </a:rPr>
              <a:t> to implement the PQ ADT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Binary Heap Data Structure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Definition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Using a Binary Heap to implement the PQ ADT</a:t>
            </a:r>
          </a:p>
          <a:p>
            <a:pPr marL="533400" indent="-533400">
              <a:defRPr/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Visualization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6"/>
                </a:solidFill>
              </a:rPr>
              <a:t>https://www.cs.usfca.edu/~galles/visualization/Heap.html</a:t>
            </a:r>
            <a:endParaRPr lang="en-US" altLang="en-US" sz="2400" dirty="0">
              <a:solidFill>
                <a:schemeClr val="accent6"/>
              </a:solidFill>
            </a:endParaRPr>
          </a:p>
          <a:p>
            <a:pPr marL="0" indent="0">
              <a:buNone/>
              <a:defRPr/>
            </a:pPr>
            <a:endParaRPr lang="en-US" altLang="en-US" sz="1600" dirty="0">
              <a:solidFill>
                <a:srgbClr val="0000FF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864" y="190500"/>
            <a:ext cx="8963025" cy="698500"/>
          </a:xfrm>
        </p:spPr>
        <p:txBody>
          <a:bodyPr/>
          <a:lstStyle/>
          <a:p>
            <a:r>
              <a:rPr lang="en-US" altLang="en-US" sz="3600" dirty="0" smtClean="0"/>
              <a:t>Today’s Material</a:t>
            </a:r>
          </a:p>
        </p:txBody>
      </p:sp>
    </p:spTree>
    <p:extLst>
      <p:ext uri="{BB962C8B-B14F-4D97-AF65-F5344CB8AC3E}">
        <p14:creationId xmlns:p14="http://schemas.microsoft.com/office/powerpoint/2010/main" val="345556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41288"/>
            <a:ext cx="8999538" cy="698500"/>
          </a:xfrm>
        </p:spPr>
        <p:txBody>
          <a:bodyPr/>
          <a:lstStyle/>
          <a:p>
            <a:r>
              <a:rPr lang="en-US" altLang="en-US" sz="3600" dirty="0" smtClean="0"/>
              <a:t>Binary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2" y="889001"/>
            <a:ext cx="11490383" cy="28987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chemeClr val="accent2"/>
                </a:solidFill>
              </a:rPr>
              <a:t>binary heap is</a:t>
            </a:r>
            <a:r>
              <a:rPr lang="en-US" altLang="en-US" dirty="0" smtClean="0">
                <a:solidFill>
                  <a:srgbClr val="000000"/>
                </a:solidFill>
              </a:rPr>
              <a:t> a binary tree that is: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1. Complete: </a:t>
            </a:r>
            <a:r>
              <a:rPr lang="en-US" altLang="en-US" sz="2000" dirty="0">
                <a:solidFill>
                  <a:srgbClr val="000000"/>
                </a:solidFill>
              </a:rPr>
              <a:t>the tree is completely filled except possibly the bottom level, which is filled from left to right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2. Satisfies the heap property: </a:t>
            </a:r>
            <a:r>
              <a:rPr lang="en-US" altLang="en-US" sz="2000" dirty="0">
                <a:solidFill>
                  <a:srgbClr val="000000"/>
                </a:solidFill>
              </a:rPr>
              <a:t>The key stored in every node is smaller than (or equal to) the keys stored in its children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Therefore, the root node always contains the smallest key in a heap (assuming this is a </a:t>
            </a:r>
            <a:r>
              <a:rPr lang="en-US" altLang="en-US" dirty="0" smtClean="0">
                <a:solidFill>
                  <a:schemeClr val="accent6"/>
                </a:solidFill>
              </a:rPr>
              <a:t>min-heap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2857501" y="41894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7" name="Oval 22"/>
          <p:cNvSpPr>
            <a:spLocks noChangeArrowheads="1"/>
          </p:cNvSpPr>
          <p:nvPr/>
        </p:nvSpPr>
        <p:spPr bwMode="auto">
          <a:xfrm>
            <a:off x="2344739" y="47656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98" name="Oval 23"/>
          <p:cNvSpPr>
            <a:spLocks noChangeArrowheads="1"/>
          </p:cNvSpPr>
          <p:nvPr/>
        </p:nvSpPr>
        <p:spPr bwMode="auto">
          <a:xfrm>
            <a:off x="3292476" y="47545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9" name="Oval 24"/>
          <p:cNvSpPr>
            <a:spLocks noChangeArrowheads="1"/>
          </p:cNvSpPr>
          <p:nvPr/>
        </p:nvSpPr>
        <p:spPr bwMode="auto">
          <a:xfrm>
            <a:off x="1814514" y="53927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00" name="Oval 25"/>
          <p:cNvSpPr>
            <a:spLocks noChangeArrowheads="1"/>
          </p:cNvSpPr>
          <p:nvPr/>
        </p:nvSpPr>
        <p:spPr bwMode="auto">
          <a:xfrm>
            <a:off x="2644776" y="53911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H="1">
            <a:off x="2678113" y="4475164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3228975" y="4473575"/>
            <a:ext cx="1666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8"/>
          <p:cNvSpPr>
            <a:spLocks noChangeShapeType="1"/>
          </p:cNvSpPr>
          <p:nvPr/>
        </p:nvSpPr>
        <p:spPr bwMode="auto">
          <a:xfrm flipH="1">
            <a:off x="2136776" y="5064126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>
            <a:off x="2643189" y="5100639"/>
            <a:ext cx="1555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5100639" y="42370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8206" name="Oval 31"/>
          <p:cNvSpPr>
            <a:spLocks noChangeArrowheads="1"/>
          </p:cNvSpPr>
          <p:nvPr/>
        </p:nvSpPr>
        <p:spPr bwMode="auto">
          <a:xfrm>
            <a:off x="4587876" y="48133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7" name="Oval 32"/>
          <p:cNvSpPr>
            <a:spLocks noChangeArrowheads="1"/>
          </p:cNvSpPr>
          <p:nvPr/>
        </p:nvSpPr>
        <p:spPr bwMode="auto">
          <a:xfrm>
            <a:off x="5535614" y="48021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8" name="Oval 33"/>
          <p:cNvSpPr>
            <a:spLocks noChangeArrowheads="1"/>
          </p:cNvSpPr>
          <p:nvPr/>
        </p:nvSpPr>
        <p:spPr bwMode="auto">
          <a:xfrm>
            <a:off x="4057651" y="54403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9" name="Line 35"/>
          <p:cNvSpPr>
            <a:spLocks noChangeShapeType="1"/>
          </p:cNvSpPr>
          <p:nvPr/>
        </p:nvSpPr>
        <p:spPr bwMode="auto">
          <a:xfrm flipH="1">
            <a:off x="4921250" y="4522789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36"/>
          <p:cNvSpPr>
            <a:spLocks noChangeShapeType="1"/>
          </p:cNvSpPr>
          <p:nvPr/>
        </p:nvSpPr>
        <p:spPr bwMode="auto">
          <a:xfrm>
            <a:off x="5472114" y="4521200"/>
            <a:ext cx="166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 flipH="1">
            <a:off x="4379914" y="5111751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Oval 39"/>
          <p:cNvSpPr>
            <a:spLocks noChangeArrowheads="1"/>
          </p:cNvSpPr>
          <p:nvPr/>
        </p:nvSpPr>
        <p:spPr bwMode="auto">
          <a:xfrm>
            <a:off x="7016751" y="42862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3" name="Oval 40"/>
          <p:cNvSpPr>
            <a:spLocks noChangeArrowheads="1"/>
          </p:cNvSpPr>
          <p:nvPr/>
        </p:nvSpPr>
        <p:spPr bwMode="auto">
          <a:xfrm>
            <a:off x="6580189" y="48625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4" name="Oval 41"/>
          <p:cNvSpPr>
            <a:spLocks noChangeArrowheads="1"/>
          </p:cNvSpPr>
          <p:nvPr/>
        </p:nvSpPr>
        <p:spPr bwMode="auto">
          <a:xfrm>
            <a:off x="7527926" y="48514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5" name="Oval 42"/>
          <p:cNvSpPr>
            <a:spLocks noChangeArrowheads="1"/>
          </p:cNvSpPr>
          <p:nvPr/>
        </p:nvSpPr>
        <p:spPr bwMode="auto">
          <a:xfrm>
            <a:off x="6192839" y="54768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Oval 43"/>
          <p:cNvSpPr>
            <a:spLocks noChangeArrowheads="1"/>
          </p:cNvSpPr>
          <p:nvPr/>
        </p:nvSpPr>
        <p:spPr bwMode="auto">
          <a:xfrm>
            <a:off x="6746876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 flipH="1">
            <a:off x="6913564" y="4572000"/>
            <a:ext cx="166687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45"/>
          <p:cNvSpPr>
            <a:spLocks noChangeShapeType="1"/>
          </p:cNvSpPr>
          <p:nvPr/>
        </p:nvSpPr>
        <p:spPr bwMode="auto">
          <a:xfrm>
            <a:off x="7415213" y="4581525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46"/>
          <p:cNvSpPr>
            <a:spLocks noChangeShapeType="1"/>
          </p:cNvSpPr>
          <p:nvPr/>
        </p:nvSpPr>
        <p:spPr bwMode="auto">
          <a:xfrm flipH="1">
            <a:off x="6507164" y="5186363"/>
            <a:ext cx="192087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>
            <a:off x="6829425" y="5197475"/>
            <a:ext cx="109538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Oval 48"/>
          <p:cNvSpPr>
            <a:spLocks noChangeArrowheads="1"/>
          </p:cNvSpPr>
          <p:nvPr/>
        </p:nvSpPr>
        <p:spPr bwMode="auto">
          <a:xfrm>
            <a:off x="7358064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22" name="Line 49"/>
          <p:cNvSpPr>
            <a:spLocks noChangeShapeType="1"/>
          </p:cNvSpPr>
          <p:nvPr/>
        </p:nvSpPr>
        <p:spPr bwMode="auto">
          <a:xfrm flipH="1">
            <a:off x="7586663" y="520858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Rectangle 50"/>
          <p:cNvSpPr>
            <a:spLocks noChangeArrowheads="1"/>
          </p:cNvSpPr>
          <p:nvPr/>
        </p:nvSpPr>
        <p:spPr bwMode="auto">
          <a:xfrm>
            <a:off x="8137524" y="4233863"/>
            <a:ext cx="3326981" cy="8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Which of these is not a heap?</a:t>
            </a:r>
          </a:p>
        </p:txBody>
      </p:sp>
    </p:spTree>
    <p:extLst>
      <p:ext uri="{BB962C8B-B14F-4D97-AF65-F5344CB8AC3E}">
        <p14:creationId xmlns:p14="http://schemas.microsoft.com/office/powerpoint/2010/main" val="152982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1369614" cy="698500"/>
          </a:xfrm>
        </p:spPr>
        <p:txBody>
          <a:bodyPr/>
          <a:lstStyle/>
          <a:p>
            <a:r>
              <a:rPr lang="en-US" altLang="en-US" sz="3600" dirty="0" smtClean="0"/>
              <a:t>Array Implementation of Binary Heaps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889000"/>
            <a:ext cx="11386867" cy="10096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Since binary heaps are complete binary trees, we can avoid pointers and use an array as follows:</a:t>
            </a:r>
          </a:p>
        </p:txBody>
      </p:sp>
      <p:sp>
        <p:nvSpPr>
          <p:cNvPr id="9220" name="Rectangle 32"/>
          <p:cNvSpPr>
            <a:spLocks noChangeArrowheads="1"/>
          </p:cNvSpPr>
          <p:nvPr/>
        </p:nvSpPr>
        <p:spPr bwMode="auto">
          <a:xfrm>
            <a:off x="2282825" y="2322514"/>
            <a:ext cx="3644900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1" name="Line 34"/>
          <p:cNvSpPr>
            <a:spLocks noChangeShapeType="1"/>
          </p:cNvSpPr>
          <p:nvPr/>
        </p:nvSpPr>
        <p:spPr bwMode="auto">
          <a:xfrm>
            <a:off x="2716213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36"/>
          <p:cNvSpPr txBox="1">
            <a:spLocks noChangeArrowheads="1"/>
          </p:cNvSpPr>
          <p:nvPr/>
        </p:nvSpPr>
        <p:spPr bwMode="auto">
          <a:xfrm>
            <a:off x="2327933" y="23828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4" name="Line 37"/>
          <p:cNvSpPr>
            <a:spLocks noChangeShapeType="1"/>
          </p:cNvSpPr>
          <p:nvPr/>
        </p:nvSpPr>
        <p:spPr bwMode="auto">
          <a:xfrm>
            <a:off x="3149600" y="23352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38"/>
          <p:cNvSpPr txBox="1">
            <a:spLocks noChangeArrowheads="1"/>
          </p:cNvSpPr>
          <p:nvPr/>
        </p:nvSpPr>
        <p:spPr bwMode="auto">
          <a:xfrm>
            <a:off x="2756048" y="2409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26" name="Line 39"/>
          <p:cNvSpPr>
            <a:spLocks noChangeShapeType="1"/>
          </p:cNvSpPr>
          <p:nvPr/>
        </p:nvSpPr>
        <p:spPr bwMode="auto">
          <a:xfrm>
            <a:off x="3582988" y="23336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40"/>
          <p:cNvSpPr>
            <a:spLocks noChangeShapeType="1"/>
          </p:cNvSpPr>
          <p:nvPr/>
        </p:nvSpPr>
        <p:spPr bwMode="auto">
          <a:xfrm>
            <a:off x="4043363" y="23209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41"/>
          <p:cNvSpPr>
            <a:spLocks noChangeShapeType="1"/>
          </p:cNvSpPr>
          <p:nvPr/>
        </p:nvSpPr>
        <p:spPr bwMode="auto">
          <a:xfrm>
            <a:off x="4525963" y="23082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42"/>
          <p:cNvSpPr>
            <a:spLocks noChangeShapeType="1"/>
          </p:cNvSpPr>
          <p:nvPr/>
        </p:nvSpPr>
        <p:spPr bwMode="auto">
          <a:xfrm>
            <a:off x="5006975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43"/>
          <p:cNvSpPr>
            <a:spLocks noChangeShapeType="1"/>
          </p:cNvSpPr>
          <p:nvPr/>
        </p:nvSpPr>
        <p:spPr bwMode="auto">
          <a:xfrm>
            <a:off x="5489575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44"/>
          <p:cNvSpPr txBox="1">
            <a:spLocks noChangeArrowheads="1"/>
          </p:cNvSpPr>
          <p:nvPr/>
        </p:nvSpPr>
        <p:spPr bwMode="auto">
          <a:xfrm>
            <a:off x="3173415" y="2392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2" name="Text Box 45"/>
          <p:cNvSpPr txBox="1">
            <a:spLocks noChangeArrowheads="1"/>
          </p:cNvSpPr>
          <p:nvPr/>
        </p:nvSpPr>
        <p:spPr bwMode="auto">
          <a:xfrm>
            <a:off x="3642520" y="2392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33" name="Text Box 46"/>
          <p:cNvSpPr txBox="1">
            <a:spLocks noChangeArrowheads="1"/>
          </p:cNvSpPr>
          <p:nvPr/>
        </p:nvSpPr>
        <p:spPr bwMode="auto">
          <a:xfrm>
            <a:off x="4106863" y="238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4" name="Text Box 47"/>
          <p:cNvSpPr txBox="1">
            <a:spLocks noChangeArrowheads="1"/>
          </p:cNvSpPr>
          <p:nvPr/>
        </p:nvSpPr>
        <p:spPr bwMode="auto">
          <a:xfrm>
            <a:off x="2336800" y="2836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35" name="Text Box 49"/>
          <p:cNvSpPr txBox="1">
            <a:spLocks noChangeArrowheads="1"/>
          </p:cNvSpPr>
          <p:nvPr/>
        </p:nvSpPr>
        <p:spPr bwMode="auto">
          <a:xfrm>
            <a:off x="2757488" y="28241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6" name="Text Box 50"/>
          <p:cNvSpPr txBox="1">
            <a:spLocks noChangeArrowheads="1"/>
          </p:cNvSpPr>
          <p:nvPr/>
        </p:nvSpPr>
        <p:spPr bwMode="auto">
          <a:xfrm>
            <a:off x="3179763" y="2811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37" name="Text Box 51"/>
          <p:cNvSpPr txBox="1">
            <a:spLocks noChangeArrowheads="1"/>
          </p:cNvSpPr>
          <p:nvPr/>
        </p:nvSpPr>
        <p:spPr bwMode="auto">
          <a:xfrm>
            <a:off x="3625850" y="2811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38" name="Text Box 52"/>
          <p:cNvSpPr txBox="1">
            <a:spLocks noChangeArrowheads="1"/>
          </p:cNvSpPr>
          <p:nvPr/>
        </p:nvSpPr>
        <p:spPr bwMode="auto">
          <a:xfrm>
            <a:off x="4095750" y="28352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39" name="Text Box 53"/>
          <p:cNvSpPr txBox="1">
            <a:spLocks noChangeArrowheads="1"/>
          </p:cNvSpPr>
          <p:nvPr/>
        </p:nvSpPr>
        <p:spPr bwMode="auto">
          <a:xfrm>
            <a:off x="4576763" y="2798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40" name="Text Box 54"/>
          <p:cNvSpPr txBox="1">
            <a:spLocks noChangeArrowheads="1"/>
          </p:cNvSpPr>
          <p:nvPr/>
        </p:nvSpPr>
        <p:spPr bwMode="auto">
          <a:xfrm>
            <a:off x="5070475" y="2809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1" name="Text Box 55"/>
          <p:cNvSpPr txBox="1">
            <a:spLocks noChangeArrowheads="1"/>
          </p:cNvSpPr>
          <p:nvPr/>
        </p:nvSpPr>
        <p:spPr bwMode="auto">
          <a:xfrm>
            <a:off x="5564188" y="2809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2" name="Line 57"/>
          <p:cNvSpPr>
            <a:spLocks noChangeShapeType="1"/>
          </p:cNvSpPr>
          <p:nvPr/>
        </p:nvSpPr>
        <p:spPr bwMode="auto">
          <a:xfrm flipV="1">
            <a:off x="4722811" y="314486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Text Box 58"/>
          <p:cNvSpPr txBox="1">
            <a:spLocks noChangeArrowheads="1"/>
          </p:cNvSpPr>
          <p:nvPr/>
        </p:nvSpPr>
        <p:spPr bwMode="auto">
          <a:xfrm>
            <a:off x="4394200" y="3443318"/>
            <a:ext cx="706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5</a:t>
            </a:r>
          </a:p>
        </p:txBody>
      </p:sp>
      <p:sp>
        <p:nvSpPr>
          <p:cNvPr id="9244" name="Oval 59"/>
          <p:cNvSpPr>
            <a:spLocks noChangeArrowheads="1"/>
          </p:cNvSpPr>
          <p:nvPr/>
        </p:nvSpPr>
        <p:spPr bwMode="auto">
          <a:xfrm>
            <a:off x="7827964" y="2312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5" name="Oval 60"/>
          <p:cNvSpPr>
            <a:spLocks noChangeArrowheads="1"/>
          </p:cNvSpPr>
          <p:nvPr/>
        </p:nvSpPr>
        <p:spPr bwMode="auto">
          <a:xfrm>
            <a:off x="7315201" y="28892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46" name="Oval 61"/>
          <p:cNvSpPr>
            <a:spLocks noChangeArrowheads="1"/>
          </p:cNvSpPr>
          <p:nvPr/>
        </p:nvSpPr>
        <p:spPr bwMode="auto">
          <a:xfrm>
            <a:off x="8262939" y="28781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7" name="Oval 62"/>
          <p:cNvSpPr>
            <a:spLocks noChangeArrowheads="1"/>
          </p:cNvSpPr>
          <p:nvPr/>
        </p:nvSpPr>
        <p:spPr bwMode="auto">
          <a:xfrm>
            <a:off x="6784976" y="35163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8" name="Oval 63"/>
          <p:cNvSpPr>
            <a:spLocks noChangeArrowheads="1"/>
          </p:cNvSpPr>
          <p:nvPr/>
        </p:nvSpPr>
        <p:spPr bwMode="auto">
          <a:xfrm>
            <a:off x="7615239" y="351472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9" name="Line 64"/>
          <p:cNvSpPr>
            <a:spLocks noChangeShapeType="1"/>
          </p:cNvSpPr>
          <p:nvPr/>
        </p:nvSpPr>
        <p:spPr bwMode="auto">
          <a:xfrm flipH="1">
            <a:off x="7648575" y="2598739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65"/>
          <p:cNvSpPr>
            <a:spLocks noChangeShapeType="1"/>
          </p:cNvSpPr>
          <p:nvPr/>
        </p:nvSpPr>
        <p:spPr bwMode="auto">
          <a:xfrm>
            <a:off x="8199439" y="2597150"/>
            <a:ext cx="166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Line 66"/>
          <p:cNvSpPr>
            <a:spLocks noChangeShapeType="1"/>
          </p:cNvSpPr>
          <p:nvPr/>
        </p:nvSpPr>
        <p:spPr bwMode="auto">
          <a:xfrm flipH="1">
            <a:off x="7107239" y="3187701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67"/>
          <p:cNvSpPr>
            <a:spLocks noChangeShapeType="1"/>
          </p:cNvSpPr>
          <p:nvPr/>
        </p:nvSpPr>
        <p:spPr bwMode="auto">
          <a:xfrm>
            <a:off x="7613651" y="3224214"/>
            <a:ext cx="1555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Rectangle 68"/>
          <p:cNvSpPr>
            <a:spLocks noChangeArrowheads="1"/>
          </p:cNvSpPr>
          <p:nvPr/>
        </p:nvSpPr>
        <p:spPr bwMode="auto">
          <a:xfrm>
            <a:off x="517586" y="4148138"/>
            <a:ext cx="11291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Root node = </a:t>
            </a:r>
            <a:r>
              <a:rPr lang="en-US" altLang="en-US" dirty="0" smtClean="0">
                <a:solidFill>
                  <a:srgbClr val="0000FF"/>
                </a:solidFill>
              </a:rPr>
              <a:t>H[0]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Children of H[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] </a:t>
            </a:r>
            <a:r>
              <a:rPr lang="en-US" altLang="en-US" dirty="0" smtClean="0">
                <a:solidFill>
                  <a:srgbClr val="0000FF"/>
                </a:solidFill>
              </a:rPr>
              <a:t>-&gt; H[2i+1], H[2i+2]</a:t>
            </a:r>
          </a:p>
          <a:p>
            <a:r>
              <a:rPr lang="en-US" altLang="en-US" dirty="0" smtClean="0">
                <a:solidFill>
                  <a:srgbClr val="0000FF"/>
                </a:solidFill>
              </a:rPr>
              <a:t>Parent of H[</a:t>
            </a:r>
            <a:r>
              <a:rPr lang="en-US" altLang="en-US" dirty="0" err="1" smtClean="0">
                <a:solidFill>
                  <a:srgbClr val="0000FF"/>
                </a:solidFill>
              </a:rPr>
              <a:t>i</a:t>
            </a:r>
            <a:r>
              <a:rPr lang="en-US" altLang="en-US" dirty="0" smtClean="0">
                <a:solidFill>
                  <a:srgbClr val="0000FF"/>
                </a:solidFill>
              </a:rPr>
              <a:t>] -&gt; H[(i-1)/2]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Keep track of current size N (number of </a:t>
            </a:r>
            <a:r>
              <a:rPr lang="en-US" altLang="en-US" dirty="0" smtClean="0">
                <a:solidFill>
                  <a:srgbClr val="000000"/>
                </a:solidFill>
              </a:rPr>
              <a:t>elements)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254" name="Text Box 69"/>
          <p:cNvSpPr txBox="1">
            <a:spLocks noChangeArrowheads="1"/>
          </p:cNvSpPr>
          <p:nvPr/>
        </p:nvSpPr>
        <p:spPr bwMode="auto">
          <a:xfrm>
            <a:off x="7848600" y="19939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0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5" name="Text Box 70"/>
          <p:cNvSpPr txBox="1">
            <a:spLocks noChangeArrowheads="1"/>
          </p:cNvSpPr>
          <p:nvPr/>
        </p:nvSpPr>
        <p:spPr bwMode="auto">
          <a:xfrm>
            <a:off x="7294563" y="2606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1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6" name="Text Box 71"/>
          <p:cNvSpPr txBox="1">
            <a:spLocks noChangeArrowheads="1"/>
          </p:cNvSpPr>
          <p:nvPr/>
        </p:nvSpPr>
        <p:spPr bwMode="auto">
          <a:xfrm>
            <a:off x="8389938" y="2606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2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7" name="Text Box 72"/>
          <p:cNvSpPr txBox="1">
            <a:spLocks noChangeArrowheads="1"/>
          </p:cNvSpPr>
          <p:nvPr/>
        </p:nvSpPr>
        <p:spPr bwMode="auto">
          <a:xfrm>
            <a:off x="6813550" y="32321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3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8" name="Text Box 73"/>
          <p:cNvSpPr txBox="1">
            <a:spLocks noChangeArrowheads="1"/>
          </p:cNvSpPr>
          <p:nvPr/>
        </p:nvSpPr>
        <p:spPr bwMode="auto">
          <a:xfrm>
            <a:off x="7823200" y="3255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4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9" name="Text Box 74"/>
          <p:cNvSpPr txBox="1">
            <a:spLocks noChangeArrowheads="1"/>
          </p:cNvSpPr>
          <p:nvPr/>
        </p:nvSpPr>
        <p:spPr bwMode="auto">
          <a:xfrm>
            <a:off x="1839913" y="24034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H:</a:t>
            </a:r>
          </a:p>
        </p:txBody>
      </p:sp>
    </p:spTree>
    <p:extLst>
      <p:ext uri="{BB962C8B-B14F-4D97-AF65-F5344CB8AC3E}">
        <p14:creationId xmlns:p14="http://schemas.microsoft.com/office/powerpoint/2010/main" val="13851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141288"/>
            <a:ext cx="11386867" cy="698500"/>
          </a:xfrm>
        </p:spPr>
        <p:txBody>
          <a:bodyPr/>
          <a:lstStyle/>
          <a:p>
            <a:r>
              <a:rPr lang="en-US" altLang="en-US" sz="3600" dirty="0" smtClean="0"/>
              <a:t>Using a Binary Heap to implement the PQ ADT</a:t>
            </a:r>
          </a:p>
        </p:txBody>
      </p:sp>
      <p:sp>
        <p:nvSpPr>
          <p:cNvPr id="10244" name="Oval 39"/>
          <p:cNvSpPr>
            <a:spLocks noChangeArrowheads="1"/>
          </p:cNvSpPr>
          <p:nvPr/>
        </p:nvSpPr>
        <p:spPr bwMode="auto">
          <a:xfrm>
            <a:off x="6265591" y="249118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45" name="Oval 40"/>
          <p:cNvSpPr>
            <a:spLocks noChangeArrowheads="1"/>
          </p:cNvSpPr>
          <p:nvPr/>
        </p:nvSpPr>
        <p:spPr bwMode="auto">
          <a:xfrm>
            <a:off x="5829029" y="306585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6" name="Oval 41"/>
          <p:cNvSpPr>
            <a:spLocks noChangeArrowheads="1"/>
          </p:cNvSpPr>
          <p:nvPr/>
        </p:nvSpPr>
        <p:spPr bwMode="auto">
          <a:xfrm>
            <a:off x="6729141" y="301981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47" name="Oval 42"/>
          <p:cNvSpPr>
            <a:spLocks noChangeArrowheads="1"/>
          </p:cNvSpPr>
          <p:nvPr/>
        </p:nvSpPr>
        <p:spPr bwMode="auto">
          <a:xfrm>
            <a:off x="5394054" y="36452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8" name="Oval 43"/>
          <p:cNvSpPr>
            <a:spLocks noChangeArrowheads="1"/>
          </p:cNvSpPr>
          <p:nvPr/>
        </p:nvSpPr>
        <p:spPr bwMode="auto">
          <a:xfrm>
            <a:off x="6067154" y="365640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 flipH="1">
            <a:off x="6125891" y="275311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5"/>
          <p:cNvSpPr>
            <a:spLocks noChangeShapeType="1"/>
          </p:cNvSpPr>
          <p:nvPr/>
        </p:nvSpPr>
        <p:spPr bwMode="auto">
          <a:xfrm>
            <a:off x="6616429" y="274994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 flipH="1">
            <a:off x="5671866" y="335478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47"/>
          <p:cNvSpPr>
            <a:spLocks noChangeShapeType="1"/>
          </p:cNvSpPr>
          <p:nvPr/>
        </p:nvSpPr>
        <p:spPr bwMode="auto">
          <a:xfrm>
            <a:off x="6030642" y="336589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48"/>
          <p:cNvSpPr>
            <a:spLocks noChangeArrowheads="1"/>
          </p:cNvSpPr>
          <p:nvPr/>
        </p:nvSpPr>
        <p:spPr bwMode="auto">
          <a:xfrm>
            <a:off x="6559279" y="365640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 flipH="1">
            <a:off x="6740254" y="335319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Oval 50"/>
          <p:cNvSpPr>
            <a:spLocks noChangeArrowheads="1"/>
          </p:cNvSpPr>
          <p:nvPr/>
        </p:nvSpPr>
        <p:spPr bwMode="auto">
          <a:xfrm>
            <a:off x="7126016" y="364529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6" name="Line 51"/>
          <p:cNvSpPr>
            <a:spLocks noChangeShapeType="1"/>
          </p:cNvSpPr>
          <p:nvPr/>
        </p:nvSpPr>
        <p:spPr bwMode="auto">
          <a:xfrm>
            <a:off x="7003780" y="334049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Oval 54"/>
          <p:cNvSpPr>
            <a:spLocks noChangeArrowheads="1"/>
          </p:cNvSpPr>
          <p:nvPr/>
        </p:nvSpPr>
        <p:spPr bwMode="auto">
          <a:xfrm>
            <a:off x="4986066" y="416281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258" name="Oval 55"/>
          <p:cNvSpPr>
            <a:spLocks noChangeArrowheads="1"/>
          </p:cNvSpPr>
          <p:nvPr/>
        </p:nvSpPr>
        <p:spPr bwMode="auto">
          <a:xfrm>
            <a:off x="5430566" y="41739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9" name="Oval 56"/>
          <p:cNvSpPr>
            <a:spLocks noChangeArrowheads="1"/>
          </p:cNvSpPr>
          <p:nvPr/>
        </p:nvSpPr>
        <p:spPr bwMode="auto">
          <a:xfrm>
            <a:off x="5851254" y="41993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0" name="Oval 57"/>
          <p:cNvSpPr>
            <a:spLocks noChangeArrowheads="1"/>
          </p:cNvSpPr>
          <p:nvPr/>
        </p:nvSpPr>
        <p:spPr bwMode="auto">
          <a:xfrm>
            <a:off x="6270354" y="419774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1" name="Line 58"/>
          <p:cNvSpPr>
            <a:spLocks noChangeShapeType="1"/>
          </p:cNvSpPr>
          <p:nvPr/>
        </p:nvSpPr>
        <p:spPr bwMode="auto">
          <a:xfrm flipH="1">
            <a:off x="5214666" y="389611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59"/>
          <p:cNvSpPr>
            <a:spLocks noChangeShapeType="1"/>
          </p:cNvSpPr>
          <p:nvPr/>
        </p:nvSpPr>
        <p:spPr bwMode="auto">
          <a:xfrm>
            <a:off x="5575030" y="395485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H="1">
            <a:off x="6056041" y="394374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6310041" y="397866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50166" y="889000"/>
            <a:ext cx="1155939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We can use a binary heap to implement the PQ ADT operations</a:t>
            </a:r>
          </a:p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Simply store the PQ elements in a binary heap as shown below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22694" y="2635894"/>
            <a:ext cx="2823652" cy="28073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1235076" y="3573060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146353" y="289361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849766" y="3743799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1298170" y="4283718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99908" y="406781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077989" y="433417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 bwMode="auto">
          <a:xfrm>
            <a:off x="1767633" y="2834280"/>
            <a:ext cx="620713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6" name="Straight Arrow Connector 65"/>
          <p:cNvCxnSpPr>
            <a:cxnSpLocks noChangeShapeType="1"/>
          </p:cNvCxnSpPr>
          <p:nvPr/>
        </p:nvCxnSpPr>
        <p:spPr bwMode="auto">
          <a:xfrm flipV="1">
            <a:off x="3507405" y="3223811"/>
            <a:ext cx="1701444" cy="2189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300882" y="2173003"/>
            <a:ext cx="1305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Min-PQ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5047" y="1997439"/>
            <a:ext cx="1576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Min-Heap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1654399" y="4818250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2553313" y="390117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673100" y="3374876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2262585" y="3302392"/>
            <a:ext cx="620713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9405606" y="454308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8969044" y="511775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5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9869156" y="507171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8534069" y="56971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8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8" name="Oval 43"/>
          <p:cNvSpPr>
            <a:spLocks noChangeArrowheads="1"/>
          </p:cNvSpPr>
          <p:nvPr/>
        </p:nvSpPr>
        <p:spPr bwMode="auto">
          <a:xfrm>
            <a:off x="9207169" y="570830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6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H="1">
            <a:off x="9265906" y="480501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9756444" y="480184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H="1">
            <a:off x="8811881" y="540668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9170657" y="541779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9699294" y="570830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>
            <a:off x="9880269" y="540509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50"/>
          <p:cNvSpPr>
            <a:spLocks noChangeArrowheads="1"/>
          </p:cNvSpPr>
          <p:nvPr/>
        </p:nvSpPr>
        <p:spPr bwMode="auto">
          <a:xfrm>
            <a:off x="10266031" y="569719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10143795" y="539239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8126081" y="621471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8570581" y="62258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8991269" y="62512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7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9410369" y="624964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>
            <a:off x="8354681" y="594801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8715045" y="600675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>
            <a:off x="9196056" y="599564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9450056" y="603056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865062" y="4049339"/>
            <a:ext cx="1576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Min-Heap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7" name="Straight Arrow Connector 65"/>
          <p:cNvCxnSpPr>
            <a:cxnSpLocks noChangeShapeType="1"/>
          </p:cNvCxnSpPr>
          <p:nvPr/>
        </p:nvCxnSpPr>
        <p:spPr bwMode="auto">
          <a:xfrm>
            <a:off x="3445590" y="4608872"/>
            <a:ext cx="4680491" cy="9833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78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PQ operations: top()</a:t>
            </a:r>
          </a:p>
        </p:txBody>
      </p:sp>
      <p:sp>
        <p:nvSpPr>
          <p:cNvPr id="10243" name="Rectangle 37"/>
          <p:cNvSpPr>
            <a:spLocks noChangeArrowheads="1"/>
          </p:cNvSpPr>
          <p:nvPr/>
        </p:nvSpPr>
        <p:spPr bwMode="auto">
          <a:xfrm>
            <a:off x="1185084" y="1778240"/>
            <a:ext cx="5563889" cy="154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t</a:t>
            </a:r>
            <a:r>
              <a:rPr lang="en-US" altLang="en-US" dirty="0" smtClean="0">
                <a:solidFill>
                  <a:srgbClr val="0000FF"/>
                </a:solidFill>
              </a:rPr>
              <a:t>op()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Easy! Return root value </a:t>
            </a:r>
            <a:r>
              <a:rPr lang="en-US" altLang="en-US" dirty="0" smtClean="0">
                <a:solidFill>
                  <a:srgbClr val="000000"/>
                </a:solidFill>
              </a:rPr>
              <a:t>H[0]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Running time = O(1)</a:t>
            </a:r>
          </a:p>
        </p:txBody>
      </p:sp>
      <p:sp>
        <p:nvSpPr>
          <p:cNvPr id="10244" name="Oval 39"/>
          <p:cNvSpPr>
            <a:spLocks noChangeArrowheads="1"/>
          </p:cNvSpPr>
          <p:nvPr/>
        </p:nvSpPr>
        <p:spPr bwMode="auto">
          <a:xfrm>
            <a:off x="8478927" y="177824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45" name="Oval 40"/>
          <p:cNvSpPr>
            <a:spLocks noChangeArrowheads="1"/>
          </p:cNvSpPr>
          <p:nvPr/>
        </p:nvSpPr>
        <p:spPr bwMode="auto">
          <a:xfrm>
            <a:off x="8042365" y="235291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6" name="Oval 41"/>
          <p:cNvSpPr>
            <a:spLocks noChangeArrowheads="1"/>
          </p:cNvSpPr>
          <p:nvPr/>
        </p:nvSpPr>
        <p:spPr bwMode="auto">
          <a:xfrm>
            <a:off x="8942477" y="230687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47" name="Oval 42"/>
          <p:cNvSpPr>
            <a:spLocks noChangeArrowheads="1"/>
          </p:cNvSpPr>
          <p:nvPr/>
        </p:nvSpPr>
        <p:spPr bwMode="auto">
          <a:xfrm>
            <a:off x="7607390" y="293235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8" name="Oval 43"/>
          <p:cNvSpPr>
            <a:spLocks noChangeArrowheads="1"/>
          </p:cNvSpPr>
          <p:nvPr/>
        </p:nvSpPr>
        <p:spPr bwMode="auto">
          <a:xfrm>
            <a:off x="8280490" y="294346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 flipH="1">
            <a:off x="8339227" y="204017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5"/>
          <p:cNvSpPr>
            <a:spLocks noChangeShapeType="1"/>
          </p:cNvSpPr>
          <p:nvPr/>
        </p:nvSpPr>
        <p:spPr bwMode="auto">
          <a:xfrm>
            <a:off x="8829765" y="203700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 flipH="1">
            <a:off x="7885202" y="264184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47"/>
          <p:cNvSpPr>
            <a:spLocks noChangeShapeType="1"/>
          </p:cNvSpPr>
          <p:nvPr/>
        </p:nvSpPr>
        <p:spPr bwMode="auto">
          <a:xfrm>
            <a:off x="8243978" y="265295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48"/>
          <p:cNvSpPr>
            <a:spLocks noChangeArrowheads="1"/>
          </p:cNvSpPr>
          <p:nvPr/>
        </p:nvSpPr>
        <p:spPr bwMode="auto">
          <a:xfrm>
            <a:off x="8772615" y="294346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 flipH="1">
            <a:off x="8953590" y="264025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Oval 50"/>
          <p:cNvSpPr>
            <a:spLocks noChangeArrowheads="1"/>
          </p:cNvSpPr>
          <p:nvPr/>
        </p:nvSpPr>
        <p:spPr bwMode="auto">
          <a:xfrm>
            <a:off x="9339352" y="293235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6" name="Line 51"/>
          <p:cNvSpPr>
            <a:spLocks noChangeShapeType="1"/>
          </p:cNvSpPr>
          <p:nvPr/>
        </p:nvSpPr>
        <p:spPr bwMode="auto">
          <a:xfrm>
            <a:off x="9217116" y="262755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Oval 54"/>
          <p:cNvSpPr>
            <a:spLocks noChangeArrowheads="1"/>
          </p:cNvSpPr>
          <p:nvPr/>
        </p:nvSpPr>
        <p:spPr bwMode="auto">
          <a:xfrm>
            <a:off x="7199402" y="344987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258" name="Oval 55"/>
          <p:cNvSpPr>
            <a:spLocks noChangeArrowheads="1"/>
          </p:cNvSpPr>
          <p:nvPr/>
        </p:nvSpPr>
        <p:spPr bwMode="auto">
          <a:xfrm>
            <a:off x="7643902" y="346098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9" name="Oval 56"/>
          <p:cNvSpPr>
            <a:spLocks noChangeArrowheads="1"/>
          </p:cNvSpPr>
          <p:nvPr/>
        </p:nvSpPr>
        <p:spPr bwMode="auto">
          <a:xfrm>
            <a:off x="8064590" y="348638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0" name="Oval 57"/>
          <p:cNvSpPr>
            <a:spLocks noChangeArrowheads="1"/>
          </p:cNvSpPr>
          <p:nvPr/>
        </p:nvSpPr>
        <p:spPr bwMode="auto">
          <a:xfrm>
            <a:off x="8483690" y="348480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1" name="Line 58"/>
          <p:cNvSpPr>
            <a:spLocks noChangeShapeType="1"/>
          </p:cNvSpPr>
          <p:nvPr/>
        </p:nvSpPr>
        <p:spPr bwMode="auto">
          <a:xfrm flipH="1">
            <a:off x="7428002" y="318317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59"/>
          <p:cNvSpPr>
            <a:spLocks noChangeShapeType="1"/>
          </p:cNvSpPr>
          <p:nvPr/>
        </p:nvSpPr>
        <p:spPr bwMode="auto">
          <a:xfrm>
            <a:off x="7788366" y="324191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H="1">
            <a:off x="8269377" y="323080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8523377" y="326572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2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502" y="141288"/>
            <a:ext cx="8988037" cy="698500"/>
          </a:xfrm>
        </p:spPr>
        <p:txBody>
          <a:bodyPr/>
          <a:lstStyle/>
          <a:p>
            <a:r>
              <a:rPr lang="en-US" altLang="en-US" sz="3600" dirty="0" smtClean="0"/>
              <a:t>PQ operations: pop() – First Try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76045" y="766762"/>
            <a:ext cx="8434027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dirty="0" smtClean="0">
                <a:solidFill>
                  <a:srgbClr val="0000FF"/>
                </a:solidFill>
              </a:rPr>
              <a:t>pop()</a:t>
            </a:r>
            <a:r>
              <a:rPr lang="en-US" altLang="en-US" sz="3200" dirty="0" smtClean="0">
                <a:solidFill>
                  <a:srgbClr val="000000"/>
                </a:solidFill>
              </a:rPr>
              <a:t>: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Delete (and return) value at root node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We now have a </a:t>
            </a:r>
            <a:r>
              <a:rPr lang="en-US" altLang="en-US" dirty="0">
                <a:solidFill>
                  <a:srgbClr val="0000FF"/>
                </a:solidFill>
              </a:rPr>
              <a:t>“Hole” at the root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Need to fill the hole with another value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Replace with smallest child?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Try replacing 2 with smallest child and that node with its smallest child, and so on…</a:t>
            </a:r>
            <a:r>
              <a:rPr lang="en-US" altLang="en-US" dirty="0">
                <a:solidFill>
                  <a:srgbClr val="FD0128"/>
                </a:solidFill>
              </a:rPr>
              <a:t>what happens?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The heap property is still satisfied in the final tree, i.e., the key stored in every node is smaller than the keys stored in its children</a:t>
            </a:r>
          </a:p>
          <a:p>
            <a:pPr lvl="1">
              <a:buFontTx/>
              <a:buChar char="•"/>
            </a:pPr>
            <a:r>
              <a:rPr lang="en-US" altLang="en-US" dirty="0"/>
              <a:t>BUT, the resulting tree is NOT a </a:t>
            </a:r>
            <a:r>
              <a:rPr lang="en-US" altLang="en-US" dirty="0">
                <a:solidFill>
                  <a:srgbClr val="CC3300"/>
                </a:solidFill>
              </a:rPr>
              <a:t>complete binary</a:t>
            </a:r>
            <a:r>
              <a:rPr lang="en-US" altLang="en-US" dirty="0"/>
              <a:t> tree!</a:t>
            </a:r>
            <a:endParaRPr lang="en-US" altLang="en-US" dirty="0">
              <a:solidFill>
                <a:srgbClr val="FD0128"/>
              </a:solidFill>
            </a:endParaRPr>
          </a:p>
        </p:txBody>
      </p:sp>
      <p:sp>
        <p:nvSpPr>
          <p:cNvPr id="11268" name="Oval 25"/>
          <p:cNvSpPr>
            <a:spLocks noChangeArrowheads="1"/>
          </p:cNvSpPr>
          <p:nvPr/>
        </p:nvSpPr>
        <p:spPr bwMode="auto">
          <a:xfrm>
            <a:off x="10202324" y="4268099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69" name="Oval 26"/>
          <p:cNvSpPr>
            <a:spLocks noChangeArrowheads="1"/>
          </p:cNvSpPr>
          <p:nvPr/>
        </p:nvSpPr>
        <p:spPr bwMode="auto">
          <a:xfrm>
            <a:off x="9765761" y="4842774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70" name="Oval 27"/>
          <p:cNvSpPr>
            <a:spLocks noChangeArrowheads="1"/>
          </p:cNvSpPr>
          <p:nvPr/>
        </p:nvSpPr>
        <p:spPr bwMode="auto">
          <a:xfrm>
            <a:off x="10665874" y="4796737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71" name="Oval 28"/>
          <p:cNvSpPr>
            <a:spLocks noChangeArrowheads="1"/>
          </p:cNvSpPr>
          <p:nvPr/>
        </p:nvSpPr>
        <p:spPr bwMode="auto">
          <a:xfrm>
            <a:off x="9330786" y="542221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2" name="Oval 29"/>
          <p:cNvSpPr>
            <a:spLocks noChangeArrowheads="1"/>
          </p:cNvSpPr>
          <p:nvPr/>
        </p:nvSpPr>
        <p:spPr bwMode="auto">
          <a:xfrm>
            <a:off x="10003886" y="543332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73" name="Line 30"/>
          <p:cNvSpPr>
            <a:spLocks noChangeShapeType="1"/>
          </p:cNvSpPr>
          <p:nvPr/>
        </p:nvSpPr>
        <p:spPr bwMode="auto">
          <a:xfrm flipH="1">
            <a:off x="10062624" y="4530037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31"/>
          <p:cNvSpPr>
            <a:spLocks noChangeShapeType="1"/>
          </p:cNvSpPr>
          <p:nvPr/>
        </p:nvSpPr>
        <p:spPr bwMode="auto">
          <a:xfrm>
            <a:off x="10553161" y="4526862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32"/>
          <p:cNvSpPr>
            <a:spLocks noChangeShapeType="1"/>
          </p:cNvSpPr>
          <p:nvPr/>
        </p:nvSpPr>
        <p:spPr bwMode="auto">
          <a:xfrm flipH="1">
            <a:off x="9608599" y="5131698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33"/>
          <p:cNvSpPr>
            <a:spLocks noChangeShapeType="1"/>
          </p:cNvSpPr>
          <p:nvPr/>
        </p:nvSpPr>
        <p:spPr bwMode="auto">
          <a:xfrm>
            <a:off x="9967374" y="5142812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Oval 34"/>
          <p:cNvSpPr>
            <a:spLocks noChangeArrowheads="1"/>
          </p:cNvSpPr>
          <p:nvPr/>
        </p:nvSpPr>
        <p:spPr bwMode="auto">
          <a:xfrm>
            <a:off x="11062750" y="5422212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78" name="Line 35"/>
          <p:cNvSpPr>
            <a:spLocks noChangeShapeType="1"/>
          </p:cNvSpPr>
          <p:nvPr/>
        </p:nvSpPr>
        <p:spPr bwMode="auto">
          <a:xfrm>
            <a:off x="10940511" y="5117411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Oval 36"/>
          <p:cNvSpPr>
            <a:spLocks noChangeArrowheads="1"/>
          </p:cNvSpPr>
          <p:nvPr/>
        </p:nvSpPr>
        <p:spPr bwMode="auto">
          <a:xfrm>
            <a:off x="8922799" y="593973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1280" name="Oval 37"/>
          <p:cNvSpPr>
            <a:spLocks noChangeArrowheads="1"/>
          </p:cNvSpPr>
          <p:nvPr/>
        </p:nvSpPr>
        <p:spPr bwMode="auto">
          <a:xfrm>
            <a:off x="9367299" y="59508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81" name="Oval 38"/>
          <p:cNvSpPr>
            <a:spLocks noChangeArrowheads="1"/>
          </p:cNvSpPr>
          <p:nvPr/>
        </p:nvSpPr>
        <p:spPr bwMode="auto">
          <a:xfrm>
            <a:off x="9787986" y="59762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82" name="Oval 39"/>
          <p:cNvSpPr>
            <a:spLocks noChangeArrowheads="1"/>
          </p:cNvSpPr>
          <p:nvPr/>
        </p:nvSpPr>
        <p:spPr bwMode="auto">
          <a:xfrm>
            <a:off x="10207086" y="597466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83" name="Line 40"/>
          <p:cNvSpPr>
            <a:spLocks noChangeShapeType="1"/>
          </p:cNvSpPr>
          <p:nvPr/>
        </p:nvSpPr>
        <p:spPr bwMode="auto">
          <a:xfrm flipH="1">
            <a:off x="9151399" y="5673037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41"/>
          <p:cNvSpPr>
            <a:spLocks noChangeShapeType="1"/>
          </p:cNvSpPr>
          <p:nvPr/>
        </p:nvSpPr>
        <p:spPr bwMode="auto">
          <a:xfrm>
            <a:off x="9511761" y="5731774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42"/>
          <p:cNvSpPr>
            <a:spLocks noChangeShapeType="1"/>
          </p:cNvSpPr>
          <p:nvPr/>
        </p:nvSpPr>
        <p:spPr bwMode="auto">
          <a:xfrm flipH="1">
            <a:off x="9992774" y="5720661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43"/>
          <p:cNvSpPr>
            <a:spLocks noChangeShapeType="1"/>
          </p:cNvSpPr>
          <p:nvPr/>
        </p:nvSpPr>
        <p:spPr bwMode="auto">
          <a:xfrm>
            <a:off x="10246775" y="5755586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44"/>
          <p:cNvSpPr>
            <a:spLocks noChangeArrowheads="1"/>
          </p:cNvSpPr>
          <p:nvPr/>
        </p:nvSpPr>
        <p:spPr bwMode="auto">
          <a:xfrm>
            <a:off x="10359486" y="1113737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88" name="Oval 45"/>
          <p:cNvSpPr>
            <a:spLocks noChangeArrowheads="1"/>
          </p:cNvSpPr>
          <p:nvPr/>
        </p:nvSpPr>
        <p:spPr bwMode="auto">
          <a:xfrm>
            <a:off x="9922924" y="1688411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89" name="Oval 46"/>
          <p:cNvSpPr>
            <a:spLocks noChangeArrowheads="1"/>
          </p:cNvSpPr>
          <p:nvPr/>
        </p:nvSpPr>
        <p:spPr bwMode="auto">
          <a:xfrm>
            <a:off x="10823036" y="164237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90" name="Oval 47"/>
          <p:cNvSpPr>
            <a:spLocks noChangeArrowheads="1"/>
          </p:cNvSpPr>
          <p:nvPr/>
        </p:nvSpPr>
        <p:spPr bwMode="auto">
          <a:xfrm>
            <a:off x="9487949" y="22678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91" name="Oval 48"/>
          <p:cNvSpPr>
            <a:spLocks noChangeArrowheads="1"/>
          </p:cNvSpPr>
          <p:nvPr/>
        </p:nvSpPr>
        <p:spPr bwMode="auto">
          <a:xfrm>
            <a:off x="10161049" y="2278962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92" name="Line 49"/>
          <p:cNvSpPr>
            <a:spLocks noChangeShapeType="1"/>
          </p:cNvSpPr>
          <p:nvPr/>
        </p:nvSpPr>
        <p:spPr bwMode="auto">
          <a:xfrm flipH="1">
            <a:off x="10219786" y="1375673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50"/>
          <p:cNvSpPr>
            <a:spLocks noChangeShapeType="1"/>
          </p:cNvSpPr>
          <p:nvPr/>
        </p:nvSpPr>
        <p:spPr bwMode="auto">
          <a:xfrm>
            <a:off x="10710324" y="1372498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51"/>
          <p:cNvSpPr>
            <a:spLocks noChangeShapeType="1"/>
          </p:cNvSpPr>
          <p:nvPr/>
        </p:nvSpPr>
        <p:spPr bwMode="auto">
          <a:xfrm flipH="1">
            <a:off x="9765761" y="1977337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10124537" y="1988448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Oval 53"/>
          <p:cNvSpPr>
            <a:spLocks noChangeArrowheads="1"/>
          </p:cNvSpPr>
          <p:nvPr/>
        </p:nvSpPr>
        <p:spPr bwMode="auto">
          <a:xfrm>
            <a:off x="10653174" y="2278962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97" name="Line 54"/>
          <p:cNvSpPr>
            <a:spLocks noChangeShapeType="1"/>
          </p:cNvSpPr>
          <p:nvPr/>
        </p:nvSpPr>
        <p:spPr bwMode="auto">
          <a:xfrm flipH="1">
            <a:off x="10834149" y="1975748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Oval 55"/>
          <p:cNvSpPr>
            <a:spLocks noChangeArrowheads="1"/>
          </p:cNvSpPr>
          <p:nvPr/>
        </p:nvSpPr>
        <p:spPr bwMode="auto">
          <a:xfrm>
            <a:off x="11219911" y="2267849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99" name="Line 56"/>
          <p:cNvSpPr>
            <a:spLocks noChangeShapeType="1"/>
          </p:cNvSpPr>
          <p:nvPr/>
        </p:nvSpPr>
        <p:spPr bwMode="auto">
          <a:xfrm>
            <a:off x="11097675" y="1963048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Oval 57"/>
          <p:cNvSpPr>
            <a:spLocks noChangeArrowheads="1"/>
          </p:cNvSpPr>
          <p:nvPr/>
        </p:nvSpPr>
        <p:spPr bwMode="auto">
          <a:xfrm>
            <a:off x="9079961" y="2785374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1301" name="Oval 58"/>
          <p:cNvSpPr>
            <a:spLocks noChangeArrowheads="1"/>
          </p:cNvSpPr>
          <p:nvPr/>
        </p:nvSpPr>
        <p:spPr bwMode="auto">
          <a:xfrm>
            <a:off x="9524461" y="279648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302" name="Oval 59"/>
          <p:cNvSpPr>
            <a:spLocks noChangeArrowheads="1"/>
          </p:cNvSpPr>
          <p:nvPr/>
        </p:nvSpPr>
        <p:spPr bwMode="auto">
          <a:xfrm>
            <a:off x="9945149" y="282188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03" name="Oval 60"/>
          <p:cNvSpPr>
            <a:spLocks noChangeArrowheads="1"/>
          </p:cNvSpPr>
          <p:nvPr/>
        </p:nvSpPr>
        <p:spPr bwMode="auto">
          <a:xfrm>
            <a:off x="10364249" y="282029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304" name="Line 61"/>
          <p:cNvSpPr>
            <a:spLocks noChangeShapeType="1"/>
          </p:cNvSpPr>
          <p:nvPr/>
        </p:nvSpPr>
        <p:spPr bwMode="auto">
          <a:xfrm flipH="1">
            <a:off x="9308561" y="2518673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62"/>
          <p:cNvSpPr>
            <a:spLocks noChangeShapeType="1"/>
          </p:cNvSpPr>
          <p:nvPr/>
        </p:nvSpPr>
        <p:spPr bwMode="auto">
          <a:xfrm>
            <a:off x="9668925" y="2577411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63"/>
          <p:cNvSpPr>
            <a:spLocks noChangeShapeType="1"/>
          </p:cNvSpPr>
          <p:nvPr/>
        </p:nvSpPr>
        <p:spPr bwMode="auto">
          <a:xfrm flipH="1">
            <a:off x="10149936" y="2566299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64"/>
          <p:cNvSpPr>
            <a:spLocks noChangeShapeType="1"/>
          </p:cNvSpPr>
          <p:nvPr/>
        </p:nvSpPr>
        <p:spPr bwMode="auto">
          <a:xfrm>
            <a:off x="10403936" y="2601224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10353136" y="3323537"/>
            <a:ext cx="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Text Box 66"/>
          <p:cNvSpPr txBox="1">
            <a:spLocks noChangeArrowheads="1"/>
          </p:cNvSpPr>
          <p:nvPr/>
        </p:nvSpPr>
        <p:spPr bwMode="auto">
          <a:xfrm>
            <a:off x="10350156" y="3462998"/>
            <a:ext cx="1229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pop()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60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41288"/>
            <a:ext cx="11041811" cy="698500"/>
          </a:xfrm>
        </p:spPr>
        <p:txBody>
          <a:bodyPr/>
          <a:lstStyle/>
          <a:p>
            <a:r>
              <a:rPr lang="en-US" altLang="en-US" sz="3600" dirty="0" smtClean="0"/>
              <a:t>PQ operations: pop() – Second Try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53683" y="730250"/>
            <a:ext cx="8311252" cy="476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0000FF"/>
                </a:solidFill>
              </a:rPr>
              <a:t>pop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Delete (and return) value at root node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We now have a </a:t>
            </a:r>
            <a:r>
              <a:rPr lang="en-US" altLang="en-US" dirty="0">
                <a:solidFill>
                  <a:srgbClr val="0000FF"/>
                </a:solidFill>
              </a:rPr>
              <a:t>“Hole” at the root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Need to fill the hole with another value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Since heap is smaller by one node, we need to </a:t>
            </a:r>
            <a:r>
              <a:rPr lang="en-US" altLang="en-US" dirty="0">
                <a:solidFill>
                  <a:srgbClr val="0000FF"/>
                </a:solidFill>
              </a:rPr>
              <a:t>empty the last slot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Steps: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Move last item to top; decrease size by 1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FF"/>
                </a:solidFill>
              </a:rPr>
              <a:t>Push </a:t>
            </a:r>
            <a:r>
              <a:rPr lang="en-US" altLang="en-US" dirty="0" smtClean="0">
                <a:solidFill>
                  <a:srgbClr val="0000FF"/>
                </a:solidFill>
              </a:rPr>
              <a:t>down </a:t>
            </a:r>
            <a:r>
              <a:rPr lang="en-US" altLang="en-US" dirty="0">
                <a:solidFill>
                  <a:srgbClr val="000000"/>
                </a:solidFill>
              </a:rPr>
              <a:t>the top item to its correct position in the heap</a:t>
            </a:r>
          </a:p>
        </p:txBody>
      </p:sp>
      <p:sp>
        <p:nvSpPr>
          <p:cNvPr id="12292" name="Oval 23"/>
          <p:cNvSpPr>
            <a:spLocks noChangeArrowheads="1"/>
          </p:cNvSpPr>
          <p:nvPr/>
        </p:nvSpPr>
        <p:spPr bwMode="auto">
          <a:xfrm>
            <a:off x="10350860" y="1217255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293" name="Oval 24"/>
          <p:cNvSpPr>
            <a:spLocks noChangeArrowheads="1"/>
          </p:cNvSpPr>
          <p:nvPr/>
        </p:nvSpPr>
        <p:spPr bwMode="auto">
          <a:xfrm>
            <a:off x="9914298" y="1791929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294" name="Oval 25"/>
          <p:cNvSpPr>
            <a:spLocks noChangeArrowheads="1"/>
          </p:cNvSpPr>
          <p:nvPr/>
        </p:nvSpPr>
        <p:spPr bwMode="auto">
          <a:xfrm>
            <a:off x="10814410" y="1745892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295" name="Oval 26"/>
          <p:cNvSpPr>
            <a:spLocks noChangeArrowheads="1"/>
          </p:cNvSpPr>
          <p:nvPr/>
        </p:nvSpPr>
        <p:spPr bwMode="auto">
          <a:xfrm>
            <a:off x="9479323" y="237136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96" name="Oval 27"/>
          <p:cNvSpPr>
            <a:spLocks noChangeArrowheads="1"/>
          </p:cNvSpPr>
          <p:nvPr/>
        </p:nvSpPr>
        <p:spPr bwMode="auto">
          <a:xfrm>
            <a:off x="10152423" y="2382480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297" name="Line 28"/>
          <p:cNvSpPr>
            <a:spLocks noChangeShapeType="1"/>
          </p:cNvSpPr>
          <p:nvPr/>
        </p:nvSpPr>
        <p:spPr bwMode="auto">
          <a:xfrm flipH="1">
            <a:off x="10211160" y="1479191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29"/>
          <p:cNvSpPr>
            <a:spLocks noChangeShapeType="1"/>
          </p:cNvSpPr>
          <p:nvPr/>
        </p:nvSpPr>
        <p:spPr bwMode="auto">
          <a:xfrm>
            <a:off x="10701698" y="1476016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30"/>
          <p:cNvSpPr>
            <a:spLocks noChangeShapeType="1"/>
          </p:cNvSpPr>
          <p:nvPr/>
        </p:nvSpPr>
        <p:spPr bwMode="auto">
          <a:xfrm flipH="1">
            <a:off x="9757135" y="2080855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31"/>
          <p:cNvSpPr>
            <a:spLocks noChangeShapeType="1"/>
          </p:cNvSpPr>
          <p:nvPr/>
        </p:nvSpPr>
        <p:spPr bwMode="auto">
          <a:xfrm>
            <a:off x="10115911" y="2091966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32"/>
          <p:cNvSpPr>
            <a:spLocks noChangeArrowheads="1"/>
          </p:cNvSpPr>
          <p:nvPr/>
        </p:nvSpPr>
        <p:spPr bwMode="auto">
          <a:xfrm>
            <a:off x="10644548" y="2382480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 flipH="1">
            <a:off x="10825523" y="2079266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Oval 34"/>
          <p:cNvSpPr>
            <a:spLocks noChangeArrowheads="1"/>
          </p:cNvSpPr>
          <p:nvPr/>
        </p:nvSpPr>
        <p:spPr bwMode="auto">
          <a:xfrm>
            <a:off x="11211285" y="2371367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04" name="Line 35"/>
          <p:cNvSpPr>
            <a:spLocks noChangeShapeType="1"/>
          </p:cNvSpPr>
          <p:nvPr/>
        </p:nvSpPr>
        <p:spPr bwMode="auto">
          <a:xfrm>
            <a:off x="11089049" y="2066566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36"/>
          <p:cNvSpPr>
            <a:spLocks noChangeArrowheads="1"/>
          </p:cNvSpPr>
          <p:nvPr/>
        </p:nvSpPr>
        <p:spPr bwMode="auto">
          <a:xfrm>
            <a:off x="9071335" y="28888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2306" name="Oval 37"/>
          <p:cNvSpPr>
            <a:spLocks noChangeArrowheads="1"/>
          </p:cNvSpPr>
          <p:nvPr/>
        </p:nvSpPr>
        <p:spPr bwMode="auto">
          <a:xfrm>
            <a:off x="9515835" y="290000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07" name="Oval 38"/>
          <p:cNvSpPr>
            <a:spLocks noChangeArrowheads="1"/>
          </p:cNvSpPr>
          <p:nvPr/>
        </p:nvSpPr>
        <p:spPr bwMode="auto">
          <a:xfrm>
            <a:off x="9936523" y="292540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08" name="Oval 39"/>
          <p:cNvSpPr>
            <a:spLocks noChangeArrowheads="1"/>
          </p:cNvSpPr>
          <p:nvPr/>
        </p:nvSpPr>
        <p:spPr bwMode="auto">
          <a:xfrm>
            <a:off x="10355623" y="2923817"/>
            <a:ext cx="374650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309" name="Line 40"/>
          <p:cNvSpPr>
            <a:spLocks noChangeShapeType="1"/>
          </p:cNvSpPr>
          <p:nvPr/>
        </p:nvSpPr>
        <p:spPr bwMode="auto">
          <a:xfrm flipH="1">
            <a:off x="9299935" y="2622191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41"/>
          <p:cNvSpPr>
            <a:spLocks noChangeShapeType="1"/>
          </p:cNvSpPr>
          <p:nvPr/>
        </p:nvSpPr>
        <p:spPr bwMode="auto">
          <a:xfrm>
            <a:off x="9660299" y="2680929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42"/>
          <p:cNvSpPr>
            <a:spLocks noChangeShapeType="1"/>
          </p:cNvSpPr>
          <p:nvPr/>
        </p:nvSpPr>
        <p:spPr bwMode="auto">
          <a:xfrm flipH="1">
            <a:off x="10141310" y="2669817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43"/>
          <p:cNvSpPr>
            <a:spLocks noChangeShapeType="1"/>
          </p:cNvSpPr>
          <p:nvPr/>
        </p:nvSpPr>
        <p:spPr bwMode="auto">
          <a:xfrm>
            <a:off x="10395310" y="2704742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46"/>
          <p:cNvSpPr>
            <a:spLocks/>
          </p:cNvSpPr>
          <p:nvPr/>
        </p:nvSpPr>
        <p:spPr bwMode="auto">
          <a:xfrm>
            <a:off x="10704874" y="1241067"/>
            <a:ext cx="1068387" cy="1812925"/>
          </a:xfrm>
          <a:custGeom>
            <a:avLst/>
            <a:gdLst>
              <a:gd name="T0" fmla="*/ 2147483646 w 673"/>
              <a:gd name="T1" fmla="*/ 2147483646 h 1142"/>
              <a:gd name="T2" fmla="*/ 2147483646 w 673"/>
              <a:gd name="T3" fmla="*/ 2147483646 h 1142"/>
              <a:gd name="T4" fmla="*/ 2147483646 w 673"/>
              <a:gd name="T5" fmla="*/ 2147483646 h 1142"/>
              <a:gd name="T6" fmla="*/ 2147483646 w 673"/>
              <a:gd name="T7" fmla="*/ 2147483646 h 1142"/>
              <a:gd name="T8" fmla="*/ 0 w 673"/>
              <a:gd name="T9" fmla="*/ 2147483646 h 1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142"/>
              <a:gd name="T17" fmla="*/ 673 w 673"/>
              <a:gd name="T18" fmla="*/ 1142 h 1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142">
                <a:moveTo>
                  <a:pt x="8" y="1142"/>
                </a:moveTo>
                <a:cubicBezTo>
                  <a:pt x="216" y="1110"/>
                  <a:pt x="424" y="1079"/>
                  <a:pt x="531" y="991"/>
                </a:cubicBezTo>
                <a:cubicBezTo>
                  <a:pt x="638" y="903"/>
                  <a:pt x="673" y="761"/>
                  <a:pt x="652" y="612"/>
                </a:cubicBezTo>
                <a:cubicBezTo>
                  <a:pt x="631" y="463"/>
                  <a:pt x="511" y="194"/>
                  <a:pt x="402" y="97"/>
                </a:cubicBezTo>
                <a:cubicBezTo>
                  <a:pt x="293" y="0"/>
                  <a:pt x="146" y="14"/>
                  <a:pt x="0" y="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Rectangle 47"/>
          <p:cNvSpPr>
            <a:spLocks noChangeArrowheads="1"/>
          </p:cNvSpPr>
          <p:nvPr/>
        </p:nvSpPr>
        <p:spPr bwMode="auto">
          <a:xfrm>
            <a:off x="5931260" y="5853548"/>
            <a:ext cx="5630863" cy="541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5" name="Line 48"/>
          <p:cNvSpPr>
            <a:spLocks noChangeShapeType="1"/>
          </p:cNvSpPr>
          <p:nvPr/>
        </p:nvSpPr>
        <p:spPr bwMode="auto">
          <a:xfrm>
            <a:off x="5931261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50"/>
          <p:cNvSpPr txBox="1">
            <a:spLocks noChangeArrowheads="1"/>
          </p:cNvSpPr>
          <p:nvPr/>
        </p:nvSpPr>
        <p:spPr bwMode="auto">
          <a:xfrm>
            <a:off x="5983649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18" name="Line 51"/>
          <p:cNvSpPr>
            <a:spLocks noChangeShapeType="1"/>
          </p:cNvSpPr>
          <p:nvPr/>
        </p:nvSpPr>
        <p:spPr bwMode="auto">
          <a:xfrm>
            <a:off x="63646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Text Box 52"/>
          <p:cNvSpPr txBox="1">
            <a:spLocks noChangeArrowheads="1"/>
          </p:cNvSpPr>
          <p:nvPr/>
        </p:nvSpPr>
        <p:spPr bwMode="auto">
          <a:xfrm>
            <a:off x="6453549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20" name="Line 53"/>
          <p:cNvSpPr>
            <a:spLocks noChangeShapeType="1"/>
          </p:cNvSpPr>
          <p:nvPr/>
        </p:nvSpPr>
        <p:spPr bwMode="auto">
          <a:xfrm>
            <a:off x="6798036" y="58646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54"/>
          <p:cNvSpPr>
            <a:spLocks noChangeShapeType="1"/>
          </p:cNvSpPr>
          <p:nvPr/>
        </p:nvSpPr>
        <p:spPr bwMode="auto">
          <a:xfrm>
            <a:off x="7258411" y="58519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55"/>
          <p:cNvSpPr>
            <a:spLocks noChangeShapeType="1"/>
          </p:cNvSpPr>
          <p:nvPr/>
        </p:nvSpPr>
        <p:spPr bwMode="auto">
          <a:xfrm>
            <a:off x="7741011" y="58392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56"/>
          <p:cNvSpPr>
            <a:spLocks noChangeShapeType="1"/>
          </p:cNvSpPr>
          <p:nvPr/>
        </p:nvSpPr>
        <p:spPr bwMode="auto">
          <a:xfrm>
            <a:off x="8222024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57"/>
          <p:cNvSpPr>
            <a:spLocks noChangeShapeType="1"/>
          </p:cNvSpPr>
          <p:nvPr/>
        </p:nvSpPr>
        <p:spPr bwMode="auto">
          <a:xfrm>
            <a:off x="8704624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Text Box 58"/>
          <p:cNvSpPr txBox="1">
            <a:spLocks noChangeArrowheads="1"/>
          </p:cNvSpPr>
          <p:nvPr/>
        </p:nvSpPr>
        <p:spPr bwMode="auto">
          <a:xfrm>
            <a:off x="686312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26" name="Text Box 59"/>
          <p:cNvSpPr txBox="1">
            <a:spLocks noChangeArrowheads="1"/>
          </p:cNvSpPr>
          <p:nvPr/>
        </p:nvSpPr>
        <p:spPr bwMode="auto">
          <a:xfrm>
            <a:off x="733302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27" name="Text Box 60"/>
          <p:cNvSpPr txBox="1">
            <a:spLocks noChangeArrowheads="1"/>
          </p:cNvSpPr>
          <p:nvPr/>
        </p:nvSpPr>
        <p:spPr bwMode="auto">
          <a:xfrm>
            <a:off x="7779111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28" name="Line 71"/>
          <p:cNvSpPr>
            <a:spLocks noChangeShapeType="1"/>
          </p:cNvSpPr>
          <p:nvPr/>
        </p:nvSpPr>
        <p:spPr bwMode="auto">
          <a:xfrm>
            <a:off x="9185636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72"/>
          <p:cNvSpPr>
            <a:spLocks noChangeShapeType="1"/>
          </p:cNvSpPr>
          <p:nvPr/>
        </p:nvSpPr>
        <p:spPr bwMode="auto">
          <a:xfrm>
            <a:off x="96666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73"/>
          <p:cNvSpPr>
            <a:spLocks noChangeShapeType="1"/>
          </p:cNvSpPr>
          <p:nvPr/>
        </p:nvSpPr>
        <p:spPr bwMode="auto">
          <a:xfrm>
            <a:off x="101238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74"/>
          <p:cNvSpPr txBox="1">
            <a:spLocks noChangeArrowheads="1"/>
          </p:cNvSpPr>
          <p:nvPr/>
        </p:nvSpPr>
        <p:spPr bwMode="auto">
          <a:xfrm>
            <a:off x="8296636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32" name="Text Box 75"/>
          <p:cNvSpPr txBox="1">
            <a:spLocks noChangeArrowheads="1"/>
          </p:cNvSpPr>
          <p:nvPr/>
        </p:nvSpPr>
        <p:spPr bwMode="auto">
          <a:xfrm>
            <a:off x="8753836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33" name="Text Box 76"/>
          <p:cNvSpPr txBox="1">
            <a:spLocks noChangeArrowheads="1"/>
          </p:cNvSpPr>
          <p:nvPr/>
        </p:nvSpPr>
        <p:spPr bwMode="auto">
          <a:xfrm>
            <a:off x="9258661" y="593451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2334" name="Text Box 77"/>
          <p:cNvSpPr txBox="1">
            <a:spLocks noChangeArrowheads="1"/>
          </p:cNvSpPr>
          <p:nvPr/>
        </p:nvSpPr>
        <p:spPr bwMode="auto">
          <a:xfrm>
            <a:off x="972697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35" name="Line 78"/>
          <p:cNvSpPr>
            <a:spLocks noChangeShapeType="1"/>
          </p:cNvSpPr>
          <p:nvPr/>
        </p:nvSpPr>
        <p:spPr bwMode="auto">
          <a:xfrm>
            <a:off x="10619149" y="5855137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79"/>
          <p:cNvSpPr>
            <a:spLocks noChangeShapeType="1"/>
          </p:cNvSpPr>
          <p:nvPr/>
        </p:nvSpPr>
        <p:spPr bwMode="auto">
          <a:xfrm>
            <a:off x="11074761" y="58646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Text Box 83"/>
          <p:cNvSpPr txBox="1">
            <a:spLocks noChangeArrowheads="1"/>
          </p:cNvSpPr>
          <p:nvPr/>
        </p:nvSpPr>
        <p:spPr bwMode="auto">
          <a:xfrm>
            <a:off x="1018417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38" name="Text Box 84"/>
          <p:cNvSpPr txBox="1">
            <a:spLocks noChangeArrowheads="1"/>
          </p:cNvSpPr>
          <p:nvPr/>
        </p:nvSpPr>
        <p:spPr bwMode="auto">
          <a:xfrm>
            <a:off x="10628674" y="593609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2339" name="AutoShape 86"/>
          <p:cNvCxnSpPr>
            <a:cxnSpLocks noChangeShapeType="1"/>
          </p:cNvCxnSpPr>
          <p:nvPr/>
        </p:nvCxnSpPr>
        <p:spPr bwMode="auto">
          <a:xfrm rot="16200000" flipV="1">
            <a:off x="8486342" y="3954105"/>
            <a:ext cx="12700" cy="4708525"/>
          </a:xfrm>
          <a:prstGeom prst="curvedConnector3">
            <a:avLst>
              <a:gd name="adj1" fmla="val -18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0" name="Line 87"/>
          <p:cNvSpPr>
            <a:spLocks noChangeShapeType="1"/>
          </p:cNvSpPr>
          <p:nvPr/>
        </p:nvSpPr>
        <p:spPr bwMode="auto">
          <a:xfrm>
            <a:off x="11312451" y="5498742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88"/>
          <p:cNvSpPr txBox="1">
            <a:spLocks noChangeArrowheads="1"/>
          </p:cNvSpPr>
          <p:nvPr/>
        </p:nvSpPr>
        <p:spPr bwMode="auto">
          <a:xfrm>
            <a:off x="10971140" y="5112980"/>
            <a:ext cx="82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 = 11</a:t>
            </a:r>
          </a:p>
        </p:txBody>
      </p:sp>
    </p:spTree>
    <p:extLst>
      <p:ext uri="{BB962C8B-B14F-4D97-AF65-F5344CB8AC3E}">
        <p14:creationId xmlns:p14="http://schemas.microsoft.com/office/powerpoint/2010/main" val="207312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pushdown()</a:t>
            </a: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Oval 17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29" name="Oval 18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3171825" y="2792413"/>
            <a:ext cx="374650" cy="315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54"/>
          <p:cNvSpPr>
            <a:spLocks/>
          </p:cNvSpPr>
          <p:nvPr/>
        </p:nvSpPr>
        <p:spPr bwMode="auto">
          <a:xfrm>
            <a:off x="3509963" y="1128714"/>
            <a:ext cx="474662" cy="542925"/>
          </a:xfrm>
          <a:custGeom>
            <a:avLst/>
            <a:gdLst>
              <a:gd name="T0" fmla="*/ 0 w 299"/>
              <a:gd name="T1" fmla="*/ 2147483646 h 342"/>
              <a:gd name="T2" fmla="*/ 2147483646 w 299"/>
              <a:gd name="T3" fmla="*/ 2147483646 h 342"/>
              <a:gd name="T4" fmla="*/ 2147483646 w 299"/>
              <a:gd name="T5" fmla="*/ 2147483646 h 342"/>
              <a:gd name="T6" fmla="*/ 0 60000 65536"/>
              <a:gd name="T7" fmla="*/ 0 60000 65536"/>
              <a:gd name="T8" fmla="*/ 0 60000 65536"/>
              <a:gd name="T9" fmla="*/ 0 w 299"/>
              <a:gd name="T10" fmla="*/ 0 h 342"/>
              <a:gd name="T11" fmla="*/ 299 w 299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" h="342">
                <a:moveTo>
                  <a:pt x="0" y="17"/>
                </a:moveTo>
                <a:cubicBezTo>
                  <a:pt x="100" y="8"/>
                  <a:pt x="201" y="0"/>
                  <a:pt x="250" y="54"/>
                </a:cubicBezTo>
                <a:cubicBezTo>
                  <a:pt x="299" y="108"/>
                  <a:pt x="297" y="225"/>
                  <a:pt x="295" y="34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Oval 55"/>
          <p:cNvSpPr>
            <a:spLocks noChangeArrowheads="1"/>
          </p:cNvSpPr>
          <p:nvPr/>
        </p:nvSpPr>
        <p:spPr bwMode="auto">
          <a:xfrm>
            <a:off x="5910263" y="1157289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37" name="Oval 56"/>
          <p:cNvSpPr>
            <a:spLocks noChangeArrowheads="1"/>
          </p:cNvSpPr>
          <p:nvPr/>
        </p:nvSpPr>
        <p:spPr bwMode="auto">
          <a:xfrm>
            <a:off x="5473700" y="1731963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38" name="Oval 57"/>
          <p:cNvSpPr>
            <a:spLocks noChangeArrowheads="1"/>
          </p:cNvSpPr>
          <p:nvPr/>
        </p:nvSpPr>
        <p:spPr bwMode="auto">
          <a:xfrm>
            <a:off x="6373813" y="1685926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39" name="Oval 58"/>
          <p:cNvSpPr>
            <a:spLocks noChangeArrowheads="1"/>
          </p:cNvSpPr>
          <p:nvPr/>
        </p:nvSpPr>
        <p:spPr bwMode="auto">
          <a:xfrm>
            <a:off x="5038725" y="2311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40" name="Oval 59"/>
          <p:cNvSpPr>
            <a:spLocks noChangeArrowheads="1"/>
          </p:cNvSpPr>
          <p:nvPr/>
        </p:nvSpPr>
        <p:spPr bwMode="auto">
          <a:xfrm>
            <a:off x="5711825" y="232251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41" name="Line 60"/>
          <p:cNvSpPr>
            <a:spLocks noChangeShapeType="1"/>
          </p:cNvSpPr>
          <p:nvPr/>
        </p:nvSpPr>
        <p:spPr bwMode="auto">
          <a:xfrm flipH="1">
            <a:off x="5770563" y="1419225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61"/>
          <p:cNvSpPr>
            <a:spLocks noChangeShapeType="1"/>
          </p:cNvSpPr>
          <p:nvPr/>
        </p:nvSpPr>
        <p:spPr bwMode="auto">
          <a:xfrm>
            <a:off x="6261100" y="1416050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62"/>
          <p:cNvSpPr>
            <a:spLocks noChangeShapeType="1"/>
          </p:cNvSpPr>
          <p:nvPr/>
        </p:nvSpPr>
        <p:spPr bwMode="auto">
          <a:xfrm flipH="1">
            <a:off x="5316538" y="20208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63"/>
          <p:cNvSpPr>
            <a:spLocks noChangeShapeType="1"/>
          </p:cNvSpPr>
          <p:nvPr/>
        </p:nvSpPr>
        <p:spPr bwMode="auto">
          <a:xfrm>
            <a:off x="5675313" y="2032000"/>
            <a:ext cx="1825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Oval 64"/>
          <p:cNvSpPr>
            <a:spLocks noChangeArrowheads="1"/>
          </p:cNvSpPr>
          <p:nvPr/>
        </p:nvSpPr>
        <p:spPr bwMode="auto">
          <a:xfrm>
            <a:off x="6203950" y="2322514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46" name="Line 65"/>
          <p:cNvSpPr>
            <a:spLocks noChangeShapeType="1"/>
          </p:cNvSpPr>
          <p:nvPr/>
        </p:nvSpPr>
        <p:spPr bwMode="auto">
          <a:xfrm flipH="1">
            <a:off x="6384925" y="2019300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Oval 66"/>
          <p:cNvSpPr>
            <a:spLocks noChangeArrowheads="1"/>
          </p:cNvSpPr>
          <p:nvPr/>
        </p:nvSpPr>
        <p:spPr bwMode="auto">
          <a:xfrm>
            <a:off x="6770689" y="2311401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48" name="Line 67"/>
          <p:cNvSpPr>
            <a:spLocks noChangeShapeType="1"/>
          </p:cNvSpPr>
          <p:nvPr/>
        </p:nvSpPr>
        <p:spPr bwMode="auto">
          <a:xfrm>
            <a:off x="6648450" y="2006600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Oval 68"/>
          <p:cNvSpPr>
            <a:spLocks noChangeArrowheads="1"/>
          </p:cNvSpPr>
          <p:nvPr/>
        </p:nvSpPr>
        <p:spPr bwMode="auto">
          <a:xfrm>
            <a:off x="4630738" y="282892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50" name="Oval 69"/>
          <p:cNvSpPr>
            <a:spLocks noChangeArrowheads="1"/>
          </p:cNvSpPr>
          <p:nvPr/>
        </p:nvSpPr>
        <p:spPr bwMode="auto">
          <a:xfrm>
            <a:off x="5075238" y="28400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51" name="Oval 70"/>
          <p:cNvSpPr>
            <a:spLocks noChangeArrowheads="1"/>
          </p:cNvSpPr>
          <p:nvPr/>
        </p:nvSpPr>
        <p:spPr bwMode="auto">
          <a:xfrm>
            <a:off x="5495925" y="28654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 flipH="1">
            <a:off x="4859338" y="25622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73"/>
          <p:cNvSpPr>
            <a:spLocks noChangeShapeType="1"/>
          </p:cNvSpPr>
          <p:nvPr/>
        </p:nvSpPr>
        <p:spPr bwMode="auto">
          <a:xfrm>
            <a:off x="5219700" y="2620963"/>
            <a:ext cx="84138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74"/>
          <p:cNvSpPr>
            <a:spLocks noChangeShapeType="1"/>
          </p:cNvSpPr>
          <p:nvPr/>
        </p:nvSpPr>
        <p:spPr bwMode="auto">
          <a:xfrm flipH="1">
            <a:off x="5700713" y="2609851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Freeform 97"/>
          <p:cNvSpPr>
            <a:spLocks/>
          </p:cNvSpPr>
          <p:nvPr/>
        </p:nvSpPr>
        <p:spPr bwMode="auto">
          <a:xfrm>
            <a:off x="6076951" y="1865314"/>
            <a:ext cx="295275" cy="492125"/>
          </a:xfrm>
          <a:custGeom>
            <a:avLst/>
            <a:gdLst>
              <a:gd name="T0" fmla="*/ 2147483646 w 186"/>
              <a:gd name="T1" fmla="*/ 0 h 310"/>
              <a:gd name="T2" fmla="*/ 2147483646 w 186"/>
              <a:gd name="T3" fmla="*/ 2147483646 h 310"/>
              <a:gd name="T4" fmla="*/ 2147483646 w 186"/>
              <a:gd name="T5" fmla="*/ 2147483646 h 310"/>
              <a:gd name="T6" fmla="*/ 0 60000 65536"/>
              <a:gd name="T7" fmla="*/ 0 60000 65536"/>
              <a:gd name="T8" fmla="*/ 0 60000 65536"/>
              <a:gd name="T9" fmla="*/ 0 w 186"/>
              <a:gd name="T10" fmla="*/ 0 h 310"/>
              <a:gd name="T11" fmla="*/ 186 w 186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310">
                <a:moveTo>
                  <a:pt x="186" y="0"/>
                </a:moveTo>
                <a:cubicBezTo>
                  <a:pt x="105" y="42"/>
                  <a:pt x="24" y="84"/>
                  <a:pt x="12" y="136"/>
                </a:cubicBezTo>
                <a:cubicBezTo>
                  <a:pt x="0" y="188"/>
                  <a:pt x="55" y="249"/>
                  <a:pt x="111" y="31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Oval 98"/>
          <p:cNvSpPr>
            <a:spLocks noChangeArrowheads="1"/>
          </p:cNvSpPr>
          <p:nvPr/>
        </p:nvSpPr>
        <p:spPr bwMode="auto">
          <a:xfrm>
            <a:off x="8821738" y="1228726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57" name="Oval 99"/>
          <p:cNvSpPr>
            <a:spLocks noChangeArrowheads="1"/>
          </p:cNvSpPr>
          <p:nvPr/>
        </p:nvSpPr>
        <p:spPr bwMode="auto">
          <a:xfrm>
            <a:off x="8385175" y="1803401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58" name="Oval 100"/>
          <p:cNvSpPr>
            <a:spLocks noChangeArrowheads="1"/>
          </p:cNvSpPr>
          <p:nvPr/>
        </p:nvSpPr>
        <p:spPr bwMode="auto">
          <a:xfrm>
            <a:off x="9285288" y="175736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59" name="Oval 101"/>
          <p:cNvSpPr>
            <a:spLocks noChangeArrowheads="1"/>
          </p:cNvSpPr>
          <p:nvPr/>
        </p:nvSpPr>
        <p:spPr bwMode="auto">
          <a:xfrm>
            <a:off x="7950200" y="2382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60" name="Oval 102"/>
          <p:cNvSpPr>
            <a:spLocks noChangeArrowheads="1"/>
          </p:cNvSpPr>
          <p:nvPr/>
        </p:nvSpPr>
        <p:spPr bwMode="auto">
          <a:xfrm>
            <a:off x="8623300" y="2393951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61" name="Line 103"/>
          <p:cNvSpPr>
            <a:spLocks noChangeShapeType="1"/>
          </p:cNvSpPr>
          <p:nvPr/>
        </p:nvSpPr>
        <p:spPr bwMode="auto">
          <a:xfrm flipH="1">
            <a:off x="8682038" y="1490664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104"/>
          <p:cNvSpPr>
            <a:spLocks noChangeShapeType="1"/>
          </p:cNvSpPr>
          <p:nvPr/>
        </p:nvSpPr>
        <p:spPr bwMode="auto">
          <a:xfrm>
            <a:off x="9172575" y="1487489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105"/>
          <p:cNvSpPr>
            <a:spLocks noChangeShapeType="1"/>
          </p:cNvSpPr>
          <p:nvPr/>
        </p:nvSpPr>
        <p:spPr bwMode="auto">
          <a:xfrm flipH="1">
            <a:off x="8228013" y="20923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106"/>
          <p:cNvSpPr>
            <a:spLocks noChangeShapeType="1"/>
          </p:cNvSpPr>
          <p:nvPr/>
        </p:nvSpPr>
        <p:spPr bwMode="auto">
          <a:xfrm>
            <a:off x="8586788" y="2103439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Oval 107"/>
          <p:cNvSpPr>
            <a:spLocks noChangeArrowheads="1"/>
          </p:cNvSpPr>
          <p:nvPr/>
        </p:nvSpPr>
        <p:spPr bwMode="auto">
          <a:xfrm>
            <a:off x="9115425" y="2393951"/>
            <a:ext cx="3746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66" name="Line 108"/>
          <p:cNvSpPr>
            <a:spLocks noChangeShapeType="1"/>
          </p:cNvSpPr>
          <p:nvPr/>
        </p:nvSpPr>
        <p:spPr bwMode="auto">
          <a:xfrm flipH="1">
            <a:off x="9296400" y="209073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Oval 109"/>
          <p:cNvSpPr>
            <a:spLocks noChangeArrowheads="1"/>
          </p:cNvSpPr>
          <p:nvPr/>
        </p:nvSpPr>
        <p:spPr bwMode="auto">
          <a:xfrm>
            <a:off x="9682164" y="2382839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68" name="Line 110"/>
          <p:cNvSpPr>
            <a:spLocks noChangeShapeType="1"/>
          </p:cNvSpPr>
          <p:nvPr/>
        </p:nvSpPr>
        <p:spPr bwMode="auto">
          <a:xfrm>
            <a:off x="9559925" y="2078038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Oval 111"/>
          <p:cNvSpPr>
            <a:spLocks noChangeArrowheads="1"/>
          </p:cNvSpPr>
          <p:nvPr/>
        </p:nvSpPr>
        <p:spPr bwMode="auto">
          <a:xfrm>
            <a:off x="7542213" y="2900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70" name="Oval 112"/>
          <p:cNvSpPr>
            <a:spLocks noChangeArrowheads="1"/>
          </p:cNvSpPr>
          <p:nvPr/>
        </p:nvSpPr>
        <p:spPr bwMode="auto">
          <a:xfrm>
            <a:off x="7986713" y="29114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71" name="Oval 113"/>
          <p:cNvSpPr>
            <a:spLocks noChangeArrowheads="1"/>
          </p:cNvSpPr>
          <p:nvPr/>
        </p:nvSpPr>
        <p:spPr bwMode="auto">
          <a:xfrm>
            <a:off x="8407400" y="29368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72" name="Line 115"/>
          <p:cNvSpPr>
            <a:spLocks noChangeShapeType="1"/>
          </p:cNvSpPr>
          <p:nvPr/>
        </p:nvSpPr>
        <p:spPr bwMode="auto">
          <a:xfrm flipH="1">
            <a:off x="7770813" y="263366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116"/>
          <p:cNvSpPr>
            <a:spLocks noChangeShapeType="1"/>
          </p:cNvSpPr>
          <p:nvPr/>
        </p:nvSpPr>
        <p:spPr bwMode="auto">
          <a:xfrm>
            <a:off x="8131175" y="2692401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117"/>
          <p:cNvSpPr>
            <a:spLocks noChangeShapeType="1"/>
          </p:cNvSpPr>
          <p:nvPr/>
        </p:nvSpPr>
        <p:spPr bwMode="auto">
          <a:xfrm flipH="1">
            <a:off x="8612188" y="2681288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119"/>
          <p:cNvSpPr>
            <a:spLocks noChangeShapeType="1"/>
          </p:cNvSpPr>
          <p:nvPr/>
        </p:nvSpPr>
        <p:spPr bwMode="auto">
          <a:xfrm>
            <a:off x="4303714" y="1239838"/>
            <a:ext cx="132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120"/>
          <p:cNvSpPr>
            <a:spLocks noChangeShapeType="1"/>
          </p:cNvSpPr>
          <p:nvPr/>
        </p:nvSpPr>
        <p:spPr bwMode="auto">
          <a:xfrm>
            <a:off x="6794500" y="1276350"/>
            <a:ext cx="132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Rectangle 121"/>
          <p:cNvSpPr>
            <a:spLocks noChangeArrowheads="1"/>
          </p:cNvSpPr>
          <p:nvPr/>
        </p:nvSpPr>
        <p:spPr bwMode="auto">
          <a:xfrm>
            <a:off x="508958" y="3438526"/>
            <a:ext cx="11222967" cy="30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Keep comparing with children </a:t>
            </a:r>
            <a:r>
              <a:rPr lang="en-US" altLang="en-US" dirty="0" smtClean="0">
                <a:solidFill>
                  <a:srgbClr val="000000"/>
                </a:solidFill>
              </a:rPr>
              <a:t>H[2i+1]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</a:rPr>
              <a:t>H[2i+2]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Replace with smaller child and go down one level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Done if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both children are &gt;= item </a:t>
            </a:r>
            <a:r>
              <a:rPr lang="en-US" altLang="en-US" dirty="0">
                <a:solidFill>
                  <a:schemeClr val="accent2"/>
                </a:solidFill>
              </a:rPr>
              <a:t>or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reached a leaf node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What is the </a:t>
            </a:r>
            <a:r>
              <a:rPr lang="en-US" altLang="en-US" dirty="0" smtClean="0">
                <a:solidFill>
                  <a:srgbClr val="000000"/>
                </a:solidFill>
              </a:rPr>
              <a:t>running </a:t>
            </a:r>
            <a:r>
              <a:rPr lang="en-US" altLang="en-US" dirty="0">
                <a:solidFill>
                  <a:srgbClr val="00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1863407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15" y="141288"/>
            <a:ext cx="11352361" cy="698500"/>
          </a:xfrm>
        </p:spPr>
        <p:txBody>
          <a:bodyPr/>
          <a:lstStyle/>
          <a:p>
            <a:r>
              <a:rPr lang="en-US" altLang="en-US" sz="3600" dirty="0" smtClean="0"/>
              <a:t>Running time </a:t>
            </a:r>
            <a:r>
              <a:rPr lang="en-US" altLang="en-US" sz="3600" dirty="0"/>
              <a:t>a</a:t>
            </a:r>
            <a:r>
              <a:rPr lang="en-US" altLang="en-US" sz="3600" dirty="0" smtClean="0"/>
              <a:t>nalysis of pop/</a:t>
            </a:r>
            <a:r>
              <a:rPr lang="en-US" altLang="en-US" sz="3600" dirty="0" err="1" smtClean="0"/>
              <a:t>pushDown</a:t>
            </a:r>
            <a:endParaRPr lang="en-US" altLang="en-US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9001"/>
            <a:ext cx="11291977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Running time is O(height of tree)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 is the height of a complete binary tree of N nodes?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O(log</a:t>
            </a:r>
            <a:r>
              <a:rPr lang="en-US" altLang="en-US" sz="1400" dirty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(N))</a:t>
            </a:r>
          </a:p>
          <a:p>
            <a:pPr marL="533400" indent="-533400">
              <a:buNone/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4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pushDown</a:t>
            </a:r>
            <a:r>
              <a:rPr lang="en-US" altLang="en-US" sz="3600" dirty="0" smtClean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5" y="1052422"/>
            <a:ext cx="10227986" cy="55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141288"/>
            <a:ext cx="11430000" cy="698500"/>
          </a:xfrm>
        </p:spPr>
        <p:txBody>
          <a:bodyPr/>
          <a:lstStyle/>
          <a:p>
            <a:r>
              <a:rPr lang="en-US" altLang="en-US" sz="3600" dirty="0" smtClean="0"/>
              <a:t>PQ operations: push(E e)</a:t>
            </a:r>
          </a:p>
        </p:txBody>
      </p:sp>
      <p:sp>
        <p:nvSpPr>
          <p:cNvPr id="16387" name="Oval 24"/>
          <p:cNvSpPr>
            <a:spLocks noChangeArrowheads="1"/>
          </p:cNvSpPr>
          <p:nvPr/>
        </p:nvSpPr>
        <p:spPr bwMode="auto">
          <a:xfrm>
            <a:off x="5608638" y="8572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88" name="Oval 25"/>
          <p:cNvSpPr>
            <a:spLocks noChangeArrowheads="1"/>
          </p:cNvSpPr>
          <p:nvPr/>
        </p:nvSpPr>
        <p:spPr bwMode="auto">
          <a:xfrm>
            <a:off x="5172075" y="14319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89" name="Oval 26"/>
          <p:cNvSpPr>
            <a:spLocks noChangeArrowheads="1"/>
          </p:cNvSpPr>
          <p:nvPr/>
        </p:nvSpPr>
        <p:spPr bwMode="auto">
          <a:xfrm>
            <a:off x="6072188" y="13858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90" name="Oval 27"/>
          <p:cNvSpPr>
            <a:spLocks noChangeArrowheads="1"/>
          </p:cNvSpPr>
          <p:nvPr/>
        </p:nvSpPr>
        <p:spPr bwMode="auto">
          <a:xfrm>
            <a:off x="4737100" y="2011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91" name="Oval 28"/>
          <p:cNvSpPr>
            <a:spLocks noChangeArrowheads="1"/>
          </p:cNvSpPr>
          <p:nvPr/>
        </p:nvSpPr>
        <p:spPr bwMode="auto">
          <a:xfrm>
            <a:off x="5410200" y="20224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92" name="Line 29"/>
          <p:cNvSpPr>
            <a:spLocks noChangeShapeType="1"/>
          </p:cNvSpPr>
          <p:nvPr/>
        </p:nvSpPr>
        <p:spPr bwMode="auto">
          <a:xfrm flipH="1">
            <a:off x="5468938" y="11191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30"/>
          <p:cNvSpPr>
            <a:spLocks noChangeShapeType="1"/>
          </p:cNvSpPr>
          <p:nvPr/>
        </p:nvSpPr>
        <p:spPr bwMode="auto">
          <a:xfrm>
            <a:off x="5959475" y="11160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31"/>
          <p:cNvSpPr>
            <a:spLocks noChangeShapeType="1"/>
          </p:cNvSpPr>
          <p:nvPr/>
        </p:nvSpPr>
        <p:spPr bwMode="auto">
          <a:xfrm flipH="1">
            <a:off x="5014913" y="17208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32"/>
          <p:cNvSpPr>
            <a:spLocks noChangeShapeType="1"/>
          </p:cNvSpPr>
          <p:nvPr/>
        </p:nvSpPr>
        <p:spPr bwMode="auto">
          <a:xfrm>
            <a:off x="5373688" y="17319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Oval 33"/>
          <p:cNvSpPr>
            <a:spLocks noChangeArrowheads="1"/>
          </p:cNvSpPr>
          <p:nvPr/>
        </p:nvSpPr>
        <p:spPr bwMode="auto">
          <a:xfrm>
            <a:off x="5902325" y="20224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397" name="Line 34"/>
          <p:cNvSpPr>
            <a:spLocks noChangeShapeType="1"/>
          </p:cNvSpPr>
          <p:nvPr/>
        </p:nvSpPr>
        <p:spPr bwMode="auto">
          <a:xfrm flipH="1">
            <a:off x="6083300" y="17192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Oval 35"/>
          <p:cNvSpPr>
            <a:spLocks noChangeArrowheads="1"/>
          </p:cNvSpPr>
          <p:nvPr/>
        </p:nvSpPr>
        <p:spPr bwMode="auto">
          <a:xfrm>
            <a:off x="6469064" y="20113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6346825" y="17065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Oval 37"/>
          <p:cNvSpPr>
            <a:spLocks noChangeArrowheads="1"/>
          </p:cNvSpPr>
          <p:nvPr/>
        </p:nvSpPr>
        <p:spPr bwMode="auto">
          <a:xfrm>
            <a:off x="4329113" y="25288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401" name="Oval 38"/>
          <p:cNvSpPr>
            <a:spLocks noChangeArrowheads="1"/>
          </p:cNvSpPr>
          <p:nvPr/>
        </p:nvSpPr>
        <p:spPr bwMode="auto">
          <a:xfrm>
            <a:off x="4773613" y="2540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02" name="Oval 39"/>
          <p:cNvSpPr>
            <a:spLocks noChangeArrowheads="1"/>
          </p:cNvSpPr>
          <p:nvPr/>
        </p:nvSpPr>
        <p:spPr bwMode="auto">
          <a:xfrm>
            <a:off x="5194300" y="2565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03" name="Line 41"/>
          <p:cNvSpPr>
            <a:spLocks noChangeShapeType="1"/>
          </p:cNvSpPr>
          <p:nvPr/>
        </p:nvSpPr>
        <p:spPr bwMode="auto">
          <a:xfrm flipH="1">
            <a:off x="4557713" y="22621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42"/>
          <p:cNvSpPr>
            <a:spLocks noChangeShapeType="1"/>
          </p:cNvSpPr>
          <p:nvPr/>
        </p:nvSpPr>
        <p:spPr bwMode="auto">
          <a:xfrm>
            <a:off x="4918075" y="23209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43"/>
          <p:cNvSpPr>
            <a:spLocks noChangeShapeType="1"/>
          </p:cNvSpPr>
          <p:nvPr/>
        </p:nvSpPr>
        <p:spPr bwMode="auto">
          <a:xfrm flipH="1">
            <a:off x="5399088" y="23098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Rectangle 46"/>
          <p:cNvSpPr>
            <a:spLocks noChangeArrowheads="1"/>
          </p:cNvSpPr>
          <p:nvPr/>
        </p:nvSpPr>
        <p:spPr bwMode="auto">
          <a:xfrm>
            <a:off x="3059113" y="3246439"/>
            <a:ext cx="5630862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07" name="Line 47"/>
          <p:cNvSpPr>
            <a:spLocks noChangeShapeType="1"/>
          </p:cNvSpPr>
          <p:nvPr/>
        </p:nvSpPr>
        <p:spPr bwMode="auto">
          <a:xfrm>
            <a:off x="3059113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49"/>
          <p:cNvSpPr txBox="1">
            <a:spLocks noChangeArrowheads="1"/>
          </p:cNvSpPr>
          <p:nvPr/>
        </p:nvSpPr>
        <p:spPr bwMode="auto">
          <a:xfrm>
            <a:off x="31115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10" name="Line 50"/>
          <p:cNvSpPr>
            <a:spLocks noChangeShapeType="1"/>
          </p:cNvSpPr>
          <p:nvPr/>
        </p:nvSpPr>
        <p:spPr bwMode="auto">
          <a:xfrm>
            <a:off x="3492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Text Box 51"/>
          <p:cNvSpPr txBox="1">
            <a:spLocks noChangeArrowheads="1"/>
          </p:cNvSpPr>
          <p:nvPr/>
        </p:nvSpPr>
        <p:spPr bwMode="auto">
          <a:xfrm>
            <a:off x="35814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12" name="Line 52"/>
          <p:cNvSpPr>
            <a:spLocks noChangeShapeType="1"/>
          </p:cNvSpPr>
          <p:nvPr/>
        </p:nvSpPr>
        <p:spPr bwMode="auto">
          <a:xfrm>
            <a:off x="3925888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53"/>
          <p:cNvSpPr>
            <a:spLocks noChangeShapeType="1"/>
          </p:cNvSpPr>
          <p:nvPr/>
        </p:nvSpPr>
        <p:spPr bwMode="auto">
          <a:xfrm>
            <a:off x="4386263" y="32448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54"/>
          <p:cNvSpPr>
            <a:spLocks noChangeShapeType="1"/>
          </p:cNvSpPr>
          <p:nvPr/>
        </p:nvSpPr>
        <p:spPr bwMode="auto">
          <a:xfrm>
            <a:off x="4868863" y="32321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55"/>
          <p:cNvSpPr>
            <a:spLocks noChangeShapeType="1"/>
          </p:cNvSpPr>
          <p:nvPr/>
        </p:nvSpPr>
        <p:spPr bwMode="auto">
          <a:xfrm>
            <a:off x="53498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56"/>
          <p:cNvSpPr>
            <a:spLocks noChangeShapeType="1"/>
          </p:cNvSpPr>
          <p:nvPr/>
        </p:nvSpPr>
        <p:spPr bwMode="auto">
          <a:xfrm>
            <a:off x="58324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57"/>
          <p:cNvSpPr txBox="1">
            <a:spLocks noChangeArrowheads="1"/>
          </p:cNvSpPr>
          <p:nvPr/>
        </p:nvSpPr>
        <p:spPr bwMode="auto">
          <a:xfrm>
            <a:off x="39909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18" name="Text Box 58"/>
          <p:cNvSpPr txBox="1">
            <a:spLocks noChangeArrowheads="1"/>
          </p:cNvSpPr>
          <p:nvPr/>
        </p:nvSpPr>
        <p:spPr bwMode="auto">
          <a:xfrm>
            <a:off x="44608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19" name="Text Box 59"/>
          <p:cNvSpPr txBox="1">
            <a:spLocks noChangeArrowheads="1"/>
          </p:cNvSpPr>
          <p:nvPr/>
        </p:nvSpPr>
        <p:spPr bwMode="auto">
          <a:xfrm>
            <a:off x="4906963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20" name="Line 60"/>
          <p:cNvSpPr>
            <a:spLocks noChangeShapeType="1"/>
          </p:cNvSpPr>
          <p:nvPr/>
        </p:nvSpPr>
        <p:spPr bwMode="auto">
          <a:xfrm>
            <a:off x="6313488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61"/>
          <p:cNvSpPr>
            <a:spLocks noChangeShapeType="1"/>
          </p:cNvSpPr>
          <p:nvPr/>
        </p:nvSpPr>
        <p:spPr bwMode="auto">
          <a:xfrm>
            <a:off x="6794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62"/>
          <p:cNvSpPr>
            <a:spLocks noChangeShapeType="1"/>
          </p:cNvSpPr>
          <p:nvPr/>
        </p:nvSpPr>
        <p:spPr bwMode="auto">
          <a:xfrm>
            <a:off x="72517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63"/>
          <p:cNvSpPr txBox="1">
            <a:spLocks noChangeArrowheads="1"/>
          </p:cNvSpPr>
          <p:nvPr/>
        </p:nvSpPr>
        <p:spPr bwMode="auto">
          <a:xfrm>
            <a:off x="54244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24" name="Text Box 64"/>
          <p:cNvSpPr txBox="1">
            <a:spLocks noChangeArrowheads="1"/>
          </p:cNvSpPr>
          <p:nvPr/>
        </p:nvSpPr>
        <p:spPr bwMode="auto">
          <a:xfrm>
            <a:off x="58816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25" name="Text Box 65"/>
          <p:cNvSpPr txBox="1">
            <a:spLocks noChangeArrowheads="1"/>
          </p:cNvSpPr>
          <p:nvPr/>
        </p:nvSpPr>
        <p:spPr bwMode="auto">
          <a:xfrm>
            <a:off x="6386513" y="3327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426" name="Text Box 66"/>
          <p:cNvSpPr txBox="1">
            <a:spLocks noChangeArrowheads="1"/>
          </p:cNvSpPr>
          <p:nvPr/>
        </p:nvSpPr>
        <p:spPr bwMode="auto">
          <a:xfrm>
            <a:off x="68548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27" name="Line 67"/>
          <p:cNvSpPr>
            <a:spLocks noChangeShapeType="1"/>
          </p:cNvSpPr>
          <p:nvPr/>
        </p:nvSpPr>
        <p:spPr bwMode="auto">
          <a:xfrm>
            <a:off x="7747000" y="32480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Line 68"/>
          <p:cNvSpPr>
            <a:spLocks noChangeShapeType="1"/>
          </p:cNvSpPr>
          <p:nvPr/>
        </p:nvSpPr>
        <p:spPr bwMode="auto">
          <a:xfrm>
            <a:off x="8202613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Text Box 69"/>
          <p:cNvSpPr txBox="1">
            <a:spLocks noChangeArrowheads="1"/>
          </p:cNvSpPr>
          <p:nvPr/>
        </p:nvSpPr>
        <p:spPr bwMode="auto">
          <a:xfrm>
            <a:off x="73120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30" name="Line 72"/>
          <p:cNvSpPr>
            <a:spLocks noChangeShapeType="1"/>
          </p:cNvSpPr>
          <p:nvPr/>
        </p:nvSpPr>
        <p:spPr bwMode="auto">
          <a:xfrm>
            <a:off x="7999413" y="2866368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Text Box 73"/>
          <p:cNvSpPr txBox="1">
            <a:spLocks noChangeArrowheads="1"/>
          </p:cNvSpPr>
          <p:nvPr/>
        </p:nvSpPr>
        <p:spPr bwMode="auto">
          <a:xfrm>
            <a:off x="7623175" y="2467906"/>
            <a:ext cx="818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6432" name="Rectangle 74"/>
          <p:cNvSpPr>
            <a:spLocks noChangeArrowheads="1"/>
          </p:cNvSpPr>
          <p:nvPr/>
        </p:nvSpPr>
        <p:spPr bwMode="auto">
          <a:xfrm>
            <a:off x="1435145" y="4249739"/>
            <a:ext cx="9309009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How would we insert a key, say 1, to this </a:t>
            </a:r>
            <a:r>
              <a:rPr lang="en-US" altLang="en-US" dirty="0" smtClean="0">
                <a:solidFill>
                  <a:srgbClr val="000000"/>
                </a:solidFill>
              </a:rPr>
              <a:t>min-heap</a:t>
            </a:r>
            <a:r>
              <a:rPr lang="en-US" altLang="en-US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51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864" y="190500"/>
            <a:ext cx="8963025" cy="698500"/>
          </a:xfrm>
        </p:spPr>
        <p:txBody>
          <a:bodyPr/>
          <a:lstStyle/>
          <a:p>
            <a:r>
              <a:rPr lang="en-US" altLang="en-US" sz="3600" dirty="0" smtClean="0"/>
              <a:t>FIFO Queue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7" y="889001"/>
            <a:ext cx="11542144" cy="21764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know about FIFO queues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It is a container that has two ends front and rear, where a new-coming item is inserted at the rear, and the next item to be removed is the one at the front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Lines at the supermarket, at the bank etc.</a:t>
            </a:r>
          </a:p>
          <a:p>
            <a:pPr marL="933450" lvl="1" indent="-533400"/>
            <a:endParaRPr lang="en-US" altLang="en-US" sz="2000" dirty="0">
              <a:solidFill>
                <a:srgbClr val="000000"/>
              </a:solidFill>
            </a:endParaRPr>
          </a:p>
          <a:p>
            <a:pPr marL="933450" lvl="1" indent="-533400"/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86288" y="3435351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89539" y="3435351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94375" y="3432175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97625" y="3432175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00875" y="3432175"/>
            <a:ext cx="604838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5129" name="Straight Arrow Connector 30"/>
          <p:cNvCxnSpPr>
            <a:cxnSpLocks noChangeShapeType="1"/>
          </p:cNvCxnSpPr>
          <p:nvPr/>
        </p:nvCxnSpPr>
        <p:spPr bwMode="auto">
          <a:xfrm>
            <a:off x="6096000" y="4087814"/>
            <a:ext cx="0" cy="604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30613" y="3068638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5131" name="Straight Arrow Connector 34"/>
          <p:cNvCxnSpPr>
            <a:cxnSpLocks noChangeShapeType="1"/>
            <a:endCxn id="9" idx="3"/>
          </p:cNvCxnSpPr>
          <p:nvPr/>
        </p:nvCxnSpPr>
        <p:spPr bwMode="auto">
          <a:xfrm flipH="1">
            <a:off x="7605714" y="3468689"/>
            <a:ext cx="466725" cy="166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986713" y="3067050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86288" y="4860926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89539" y="4860926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94375" y="485775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397625" y="485775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000875" y="4857750"/>
            <a:ext cx="604838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5138" name="Straight Arrow Connector 86"/>
          <p:cNvCxnSpPr>
            <a:cxnSpLocks noChangeShapeType="1"/>
          </p:cNvCxnSpPr>
          <p:nvPr/>
        </p:nvCxnSpPr>
        <p:spPr bwMode="auto">
          <a:xfrm>
            <a:off x="4122738" y="4857751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630613" y="4494213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5140" name="Straight Arrow Connector 88"/>
          <p:cNvCxnSpPr>
            <a:cxnSpLocks noChangeShapeType="1"/>
          </p:cNvCxnSpPr>
          <p:nvPr/>
        </p:nvCxnSpPr>
        <p:spPr bwMode="auto">
          <a:xfrm flipH="1">
            <a:off x="8208964" y="4819650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8675689" y="4551363"/>
            <a:ext cx="8397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89539" y="6300788"/>
            <a:ext cx="604837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794375" y="6299201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397625" y="6299201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000875" y="6299201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5146" name="Straight Arrow Connector 95"/>
          <p:cNvCxnSpPr>
            <a:cxnSpLocks noChangeShapeType="1"/>
          </p:cNvCxnSpPr>
          <p:nvPr/>
        </p:nvCxnSpPr>
        <p:spPr bwMode="auto">
          <a:xfrm>
            <a:off x="4725988" y="6281739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233863" y="5932488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5148" name="Straight Arrow Connector 97"/>
          <p:cNvCxnSpPr>
            <a:cxnSpLocks noChangeShapeType="1"/>
          </p:cNvCxnSpPr>
          <p:nvPr/>
        </p:nvCxnSpPr>
        <p:spPr bwMode="auto">
          <a:xfrm flipH="1">
            <a:off x="8207376" y="6210300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8677275" y="5835650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8225" y="4137025"/>
            <a:ext cx="14874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enqueue</a:t>
            </a:r>
            <a:r>
              <a:rPr lang="en-US" sz="2000" dirty="0">
                <a:latin typeface="+mj-lt"/>
              </a:rPr>
              <a:t>(6)</a:t>
            </a:r>
            <a:endParaRPr lang="en-US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04125" y="6297613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cxnSp>
        <p:nvCxnSpPr>
          <p:cNvPr id="5152" name="Straight Arrow Connector 101"/>
          <p:cNvCxnSpPr>
            <a:cxnSpLocks noChangeShapeType="1"/>
          </p:cNvCxnSpPr>
          <p:nvPr/>
        </p:nvCxnSpPr>
        <p:spPr bwMode="auto">
          <a:xfrm>
            <a:off x="6096000" y="5483225"/>
            <a:ext cx="0" cy="604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118225" y="5532438"/>
            <a:ext cx="14874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dequeue</a:t>
            </a:r>
            <a:r>
              <a:rPr lang="en-US" sz="2000" dirty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  <p:cxnSp>
        <p:nvCxnSpPr>
          <p:cNvPr id="5154" name="Straight Arrow Connector 86"/>
          <p:cNvCxnSpPr>
            <a:cxnSpLocks noChangeShapeType="1"/>
          </p:cNvCxnSpPr>
          <p:nvPr/>
        </p:nvCxnSpPr>
        <p:spPr bwMode="auto">
          <a:xfrm>
            <a:off x="4133850" y="3384551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7604125" y="4856163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292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</p:spPr>
        <p:txBody>
          <a:bodyPr/>
          <a:lstStyle/>
          <a:p>
            <a:r>
              <a:rPr lang="en-US" altLang="en-US" sz="3600" dirty="0"/>
              <a:t>PQ operations: </a:t>
            </a:r>
            <a:r>
              <a:rPr lang="en-US" altLang="en-US" sz="3600" dirty="0" smtClean="0"/>
              <a:t>push(E e)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608638" y="8572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172075" y="14319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072188" y="13858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737100" y="2011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410200" y="20224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5468938" y="11191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959475" y="11160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014913" y="17208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373688" y="17319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902325" y="20224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6083300" y="17192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469064" y="20113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6346825" y="17065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329113" y="25288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773613" y="2540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5194300" y="2565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557713" y="22621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918075" y="23209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5399088" y="23098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059113" y="3246439"/>
            <a:ext cx="5630862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059113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1115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492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5814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3925888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4386263" y="32448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868863" y="32321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3498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58324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39909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4608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906963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6313488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6794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72517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54244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8816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386513" y="3327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68548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747000" y="32480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8202613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73120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8447087" y="2894014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8058151" y="2508252"/>
            <a:ext cx="827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7805738" y="3316289"/>
            <a:ext cx="311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7" name="Oval 50"/>
          <p:cNvSpPr>
            <a:spLocks noChangeArrowheads="1"/>
          </p:cNvSpPr>
          <p:nvPr/>
        </p:nvSpPr>
        <p:spPr bwMode="auto">
          <a:xfrm>
            <a:off x="5645150" y="2565401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>
            <a:off x="5675313" y="2322513"/>
            <a:ext cx="107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52"/>
          <p:cNvSpPr>
            <a:spLocks noChangeArrowheads="1"/>
          </p:cNvSpPr>
          <p:nvPr/>
        </p:nvSpPr>
        <p:spPr bwMode="auto">
          <a:xfrm>
            <a:off x="491706" y="4025901"/>
            <a:ext cx="1107631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000000"/>
                </a:solidFill>
              </a:rPr>
              <a:t>Insert </a:t>
            </a:r>
            <a:r>
              <a:rPr lang="en-US" altLang="en-US" dirty="0">
                <a:solidFill>
                  <a:srgbClr val="000000"/>
                </a:solidFill>
              </a:rPr>
              <a:t>the new </a:t>
            </a:r>
            <a:r>
              <a:rPr lang="en-US" altLang="en-US" dirty="0" smtClean="0">
                <a:solidFill>
                  <a:srgbClr val="000000"/>
                </a:solidFill>
              </a:rPr>
              <a:t>element in </a:t>
            </a:r>
            <a:r>
              <a:rPr lang="en-US" altLang="en-US" dirty="0">
                <a:solidFill>
                  <a:srgbClr val="000000"/>
                </a:solidFill>
              </a:rPr>
              <a:t>the last </a:t>
            </a:r>
            <a:r>
              <a:rPr lang="en-US" altLang="en-US" dirty="0" smtClean="0">
                <a:solidFill>
                  <a:srgbClr val="000000"/>
                </a:solidFill>
              </a:rPr>
              <a:t>location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Increase the size of the heap by 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preserves the </a:t>
            </a:r>
            <a:r>
              <a:rPr lang="en-US" altLang="en-US" dirty="0">
                <a:solidFill>
                  <a:schemeClr val="accent2"/>
                </a:solidFill>
              </a:rPr>
              <a:t>complete tree property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Now, </a:t>
            </a:r>
            <a:r>
              <a:rPr lang="en-US" altLang="en-US" dirty="0">
                <a:solidFill>
                  <a:schemeClr val="accent2"/>
                </a:solidFill>
              </a:rPr>
              <a:t>push the key up</a:t>
            </a:r>
            <a:r>
              <a:rPr lang="en-US" altLang="en-US" dirty="0">
                <a:solidFill>
                  <a:srgbClr val="000000"/>
                </a:solidFill>
              </a:rPr>
              <a:t> to restore the </a:t>
            </a:r>
            <a:r>
              <a:rPr lang="en-US" altLang="en-US" dirty="0">
                <a:solidFill>
                  <a:schemeClr val="accent2"/>
                </a:solidFill>
              </a:rPr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181460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3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Oval 16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48" name="Oval 17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9" name="Oval 18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21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65"/>
          <p:cNvSpPr>
            <a:spLocks noChangeArrowheads="1"/>
          </p:cNvSpPr>
          <p:nvPr/>
        </p:nvSpPr>
        <p:spPr bwMode="auto">
          <a:xfrm>
            <a:off x="345057" y="3438526"/>
            <a:ext cx="1155939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</a:rPr>
              <a:t>Insert at last node </a:t>
            </a:r>
            <a:r>
              <a:rPr lang="en-US" altLang="en-US" sz="2400" dirty="0">
                <a:solidFill>
                  <a:srgbClr val="000000"/>
                </a:solidFill>
              </a:rPr>
              <a:t>and keep comparing with parent H</a:t>
            </a:r>
            <a:r>
              <a:rPr lang="en-US" altLang="en-US" sz="2400" dirty="0" smtClean="0">
                <a:solidFill>
                  <a:srgbClr val="000000"/>
                </a:solidFill>
              </a:rPr>
              <a:t>[(i-1)/2</a:t>
            </a:r>
            <a:r>
              <a:rPr lang="en-US" altLang="en-US" sz="2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If parent is larger, replace with parent and go up one level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Done if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Key of the parent &lt;= item or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Reached top node </a:t>
            </a:r>
            <a:r>
              <a:rPr lang="en-US" altLang="en-US" dirty="0" smtClean="0">
                <a:solidFill>
                  <a:srgbClr val="000000"/>
                </a:solidFill>
              </a:rPr>
              <a:t>H[0]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000000"/>
                </a:solidFill>
              </a:rPr>
              <a:t>Running time?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O(height of tree) = O(log</a:t>
            </a:r>
            <a:r>
              <a:rPr lang="en-US" altLang="en-US" sz="16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(N))</a:t>
            </a:r>
          </a:p>
        </p:txBody>
      </p:sp>
      <p:sp>
        <p:nvSpPr>
          <p:cNvPr id="18454" name="Rectangle 67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  <a:noFill/>
        </p:spPr>
        <p:txBody>
          <a:bodyPr/>
          <a:lstStyle/>
          <a:p>
            <a:r>
              <a:rPr lang="en-US" altLang="en-US" sz="3600" dirty="0"/>
              <a:t>PQ operations: push(E e)</a:t>
            </a:r>
            <a:endParaRPr lang="en-US" altLang="en-US" sz="3600" dirty="0" smtClean="0"/>
          </a:p>
        </p:txBody>
      </p:sp>
      <p:sp>
        <p:nvSpPr>
          <p:cNvPr id="18455" name="Oval 68"/>
          <p:cNvSpPr>
            <a:spLocks noChangeArrowheads="1"/>
          </p:cNvSpPr>
          <p:nvPr/>
        </p:nvSpPr>
        <p:spPr bwMode="auto">
          <a:xfrm>
            <a:off x="3214688" y="2782889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6" name="Line 69"/>
          <p:cNvSpPr>
            <a:spLocks noChangeShapeType="1"/>
          </p:cNvSpPr>
          <p:nvPr/>
        </p:nvSpPr>
        <p:spPr bwMode="auto">
          <a:xfrm>
            <a:off x="3211513" y="2538413"/>
            <a:ext cx="13176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70"/>
          <p:cNvSpPr>
            <a:spLocks/>
          </p:cNvSpPr>
          <p:nvPr/>
        </p:nvSpPr>
        <p:spPr bwMode="auto">
          <a:xfrm>
            <a:off x="3292475" y="2466975"/>
            <a:ext cx="223838" cy="323850"/>
          </a:xfrm>
          <a:custGeom>
            <a:avLst/>
            <a:gdLst>
              <a:gd name="T0" fmla="*/ 2147483646 w 141"/>
              <a:gd name="T1" fmla="*/ 2147483646 h 204"/>
              <a:gd name="T2" fmla="*/ 2147483646 w 141"/>
              <a:gd name="T3" fmla="*/ 2147483646 h 204"/>
              <a:gd name="T4" fmla="*/ 0 w 141"/>
              <a:gd name="T5" fmla="*/ 0 h 204"/>
              <a:gd name="T6" fmla="*/ 0 60000 65536"/>
              <a:gd name="T7" fmla="*/ 0 60000 65536"/>
              <a:gd name="T8" fmla="*/ 0 60000 65536"/>
              <a:gd name="T9" fmla="*/ 0 w 141"/>
              <a:gd name="T10" fmla="*/ 0 h 204"/>
              <a:gd name="T11" fmla="*/ 141 w 14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204">
                <a:moveTo>
                  <a:pt x="121" y="204"/>
                </a:moveTo>
                <a:cubicBezTo>
                  <a:pt x="131" y="156"/>
                  <a:pt x="141" y="109"/>
                  <a:pt x="121" y="75"/>
                </a:cubicBezTo>
                <a:cubicBezTo>
                  <a:pt x="101" y="41"/>
                  <a:pt x="50" y="2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Oval 71"/>
          <p:cNvSpPr>
            <a:spLocks noChangeArrowheads="1"/>
          </p:cNvSpPr>
          <p:nvPr/>
        </p:nvSpPr>
        <p:spPr bwMode="auto">
          <a:xfrm>
            <a:off x="5886450" y="109220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9" name="Oval 72"/>
          <p:cNvSpPr>
            <a:spLocks noChangeArrowheads="1"/>
          </p:cNvSpPr>
          <p:nvPr/>
        </p:nvSpPr>
        <p:spPr bwMode="auto">
          <a:xfrm>
            <a:off x="5449888" y="166687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60" name="Oval 73"/>
          <p:cNvSpPr>
            <a:spLocks noChangeArrowheads="1"/>
          </p:cNvSpPr>
          <p:nvPr/>
        </p:nvSpPr>
        <p:spPr bwMode="auto">
          <a:xfrm>
            <a:off x="6350000" y="162083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61" name="Oval 74"/>
          <p:cNvSpPr>
            <a:spLocks noChangeArrowheads="1"/>
          </p:cNvSpPr>
          <p:nvPr/>
        </p:nvSpPr>
        <p:spPr bwMode="auto">
          <a:xfrm>
            <a:off x="5014913" y="224631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62" name="Oval 75"/>
          <p:cNvSpPr>
            <a:spLocks noChangeArrowheads="1"/>
          </p:cNvSpPr>
          <p:nvPr/>
        </p:nvSpPr>
        <p:spPr bwMode="auto">
          <a:xfrm>
            <a:off x="5688013" y="2257426"/>
            <a:ext cx="3492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63" name="Line 76"/>
          <p:cNvSpPr>
            <a:spLocks noChangeShapeType="1"/>
          </p:cNvSpPr>
          <p:nvPr/>
        </p:nvSpPr>
        <p:spPr bwMode="auto">
          <a:xfrm flipH="1">
            <a:off x="5746750" y="135413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77"/>
          <p:cNvSpPr>
            <a:spLocks noChangeShapeType="1"/>
          </p:cNvSpPr>
          <p:nvPr/>
        </p:nvSpPr>
        <p:spPr bwMode="auto">
          <a:xfrm>
            <a:off x="6237288" y="135096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78"/>
          <p:cNvSpPr>
            <a:spLocks noChangeShapeType="1"/>
          </p:cNvSpPr>
          <p:nvPr/>
        </p:nvSpPr>
        <p:spPr bwMode="auto">
          <a:xfrm flipH="1">
            <a:off x="5292725" y="195580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79"/>
          <p:cNvSpPr>
            <a:spLocks noChangeShapeType="1"/>
          </p:cNvSpPr>
          <p:nvPr/>
        </p:nvSpPr>
        <p:spPr bwMode="auto">
          <a:xfrm>
            <a:off x="5651501" y="1966914"/>
            <a:ext cx="182563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Oval 80"/>
          <p:cNvSpPr>
            <a:spLocks noChangeArrowheads="1"/>
          </p:cNvSpPr>
          <p:nvPr/>
        </p:nvSpPr>
        <p:spPr bwMode="auto">
          <a:xfrm>
            <a:off x="6180138" y="225742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68" name="Line 81"/>
          <p:cNvSpPr>
            <a:spLocks noChangeShapeType="1"/>
          </p:cNvSpPr>
          <p:nvPr/>
        </p:nvSpPr>
        <p:spPr bwMode="auto">
          <a:xfrm flipH="1">
            <a:off x="6361113" y="195421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Oval 82"/>
          <p:cNvSpPr>
            <a:spLocks noChangeArrowheads="1"/>
          </p:cNvSpPr>
          <p:nvPr/>
        </p:nvSpPr>
        <p:spPr bwMode="auto">
          <a:xfrm>
            <a:off x="6746875" y="2246314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70" name="Line 83"/>
          <p:cNvSpPr>
            <a:spLocks noChangeShapeType="1"/>
          </p:cNvSpPr>
          <p:nvPr/>
        </p:nvSpPr>
        <p:spPr bwMode="auto">
          <a:xfrm>
            <a:off x="6624639" y="1941513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Oval 84"/>
          <p:cNvSpPr>
            <a:spLocks noChangeArrowheads="1"/>
          </p:cNvSpPr>
          <p:nvPr/>
        </p:nvSpPr>
        <p:spPr bwMode="auto">
          <a:xfrm>
            <a:off x="4606925" y="2763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72" name="Oval 85"/>
          <p:cNvSpPr>
            <a:spLocks noChangeArrowheads="1"/>
          </p:cNvSpPr>
          <p:nvPr/>
        </p:nvSpPr>
        <p:spPr bwMode="auto">
          <a:xfrm>
            <a:off x="5051425" y="27749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73" name="Oval 86"/>
          <p:cNvSpPr>
            <a:spLocks noChangeArrowheads="1"/>
          </p:cNvSpPr>
          <p:nvPr/>
        </p:nvSpPr>
        <p:spPr bwMode="auto">
          <a:xfrm>
            <a:off x="5472113" y="28003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74" name="Line 87"/>
          <p:cNvSpPr>
            <a:spLocks noChangeShapeType="1"/>
          </p:cNvSpPr>
          <p:nvPr/>
        </p:nvSpPr>
        <p:spPr bwMode="auto">
          <a:xfrm flipH="1">
            <a:off x="4835525" y="249713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88"/>
          <p:cNvSpPr>
            <a:spLocks noChangeShapeType="1"/>
          </p:cNvSpPr>
          <p:nvPr/>
        </p:nvSpPr>
        <p:spPr bwMode="auto">
          <a:xfrm>
            <a:off x="5195889" y="2555876"/>
            <a:ext cx="84137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89"/>
          <p:cNvSpPr>
            <a:spLocks noChangeShapeType="1"/>
          </p:cNvSpPr>
          <p:nvPr/>
        </p:nvSpPr>
        <p:spPr bwMode="auto">
          <a:xfrm flipH="1">
            <a:off x="5676900" y="254476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Oval 90"/>
          <p:cNvSpPr>
            <a:spLocks noChangeArrowheads="1"/>
          </p:cNvSpPr>
          <p:nvPr/>
        </p:nvSpPr>
        <p:spPr bwMode="auto">
          <a:xfrm>
            <a:off x="5934075" y="2789239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78" name="Line 91"/>
          <p:cNvSpPr>
            <a:spLocks noChangeShapeType="1"/>
          </p:cNvSpPr>
          <p:nvPr/>
        </p:nvSpPr>
        <p:spPr bwMode="auto">
          <a:xfrm>
            <a:off x="5930901" y="2544763"/>
            <a:ext cx="131763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Freeform 92"/>
          <p:cNvSpPr>
            <a:spLocks/>
          </p:cNvSpPr>
          <p:nvPr/>
        </p:nvSpPr>
        <p:spPr bwMode="auto">
          <a:xfrm>
            <a:off x="5772150" y="1920875"/>
            <a:ext cx="223838" cy="323850"/>
          </a:xfrm>
          <a:custGeom>
            <a:avLst/>
            <a:gdLst>
              <a:gd name="T0" fmla="*/ 2147483646 w 141"/>
              <a:gd name="T1" fmla="*/ 2147483646 h 204"/>
              <a:gd name="T2" fmla="*/ 2147483646 w 141"/>
              <a:gd name="T3" fmla="*/ 2147483646 h 204"/>
              <a:gd name="T4" fmla="*/ 0 w 141"/>
              <a:gd name="T5" fmla="*/ 0 h 204"/>
              <a:gd name="T6" fmla="*/ 0 60000 65536"/>
              <a:gd name="T7" fmla="*/ 0 60000 65536"/>
              <a:gd name="T8" fmla="*/ 0 60000 65536"/>
              <a:gd name="T9" fmla="*/ 0 w 141"/>
              <a:gd name="T10" fmla="*/ 0 h 204"/>
              <a:gd name="T11" fmla="*/ 141 w 14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204">
                <a:moveTo>
                  <a:pt x="121" y="204"/>
                </a:moveTo>
                <a:cubicBezTo>
                  <a:pt x="131" y="156"/>
                  <a:pt x="141" y="109"/>
                  <a:pt x="121" y="75"/>
                </a:cubicBezTo>
                <a:cubicBezTo>
                  <a:pt x="101" y="41"/>
                  <a:pt x="50" y="2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Oval 93"/>
          <p:cNvSpPr>
            <a:spLocks noChangeArrowheads="1"/>
          </p:cNvSpPr>
          <p:nvPr/>
        </p:nvSpPr>
        <p:spPr bwMode="auto">
          <a:xfrm>
            <a:off x="9218613" y="1101726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81" name="Oval 94"/>
          <p:cNvSpPr>
            <a:spLocks noChangeArrowheads="1"/>
          </p:cNvSpPr>
          <p:nvPr/>
        </p:nvSpPr>
        <p:spPr bwMode="auto">
          <a:xfrm>
            <a:off x="8782050" y="1676401"/>
            <a:ext cx="387350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82" name="Oval 95"/>
          <p:cNvSpPr>
            <a:spLocks noChangeArrowheads="1"/>
          </p:cNvSpPr>
          <p:nvPr/>
        </p:nvSpPr>
        <p:spPr bwMode="auto">
          <a:xfrm>
            <a:off x="9682163" y="163036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83" name="Oval 96"/>
          <p:cNvSpPr>
            <a:spLocks noChangeArrowheads="1"/>
          </p:cNvSpPr>
          <p:nvPr/>
        </p:nvSpPr>
        <p:spPr bwMode="auto">
          <a:xfrm>
            <a:off x="8347075" y="2255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84" name="Oval 97"/>
          <p:cNvSpPr>
            <a:spLocks noChangeArrowheads="1"/>
          </p:cNvSpPr>
          <p:nvPr/>
        </p:nvSpPr>
        <p:spPr bwMode="auto">
          <a:xfrm>
            <a:off x="9020175" y="2266951"/>
            <a:ext cx="3492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85" name="Line 98"/>
          <p:cNvSpPr>
            <a:spLocks noChangeShapeType="1"/>
          </p:cNvSpPr>
          <p:nvPr/>
        </p:nvSpPr>
        <p:spPr bwMode="auto">
          <a:xfrm flipH="1">
            <a:off x="9078913" y="1363664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99"/>
          <p:cNvSpPr>
            <a:spLocks noChangeShapeType="1"/>
          </p:cNvSpPr>
          <p:nvPr/>
        </p:nvSpPr>
        <p:spPr bwMode="auto">
          <a:xfrm>
            <a:off x="9569450" y="1360489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100"/>
          <p:cNvSpPr>
            <a:spLocks noChangeShapeType="1"/>
          </p:cNvSpPr>
          <p:nvPr/>
        </p:nvSpPr>
        <p:spPr bwMode="auto">
          <a:xfrm flipH="1">
            <a:off x="8624888" y="19653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101"/>
          <p:cNvSpPr>
            <a:spLocks noChangeShapeType="1"/>
          </p:cNvSpPr>
          <p:nvPr/>
        </p:nvSpPr>
        <p:spPr bwMode="auto">
          <a:xfrm>
            <a:off x="8983663" y="1976439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Oval 102"/>
          <p:cNvSpPr>
            <a:spLocks noChangeArrowheads="1"/>
          </p:cNvSpPr>
          <p:nvPr/>
        </p:nvSpPr>
        <p:spPr bwMode="auto">
          <a:xfrm>
            <a:off x="9512300" y="2266951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90" name="Line 103"/>
          <p:cNvSpPr>
            <a:spLocks noChangeShapeType="1"/>
          </p:cNvSpPr>
          <p:nvPr/>
        </p:nvSpPr>
        <p:spPr bwMode="auto">
          <a:xfrm flipH="1">
            <a:off x="9693275" y="196373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Oval 104"/>
          <p:cNvSpPr>
            <a:spLocks noChangeArrowheads="1"/>
          </p:cNvSpPr>
          <p:nvPr/>
        </p:nvSpPr>
        <p:spPr bwMode="auto">
          <a:xfrm>
            <a:off x="10079039" y="2255839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92" name="Line 105"/>
          <p:cNvSpPr>
            <a:spLocks noChangeShapeType="1"/>
          </p:cNvSpPr>
          <p:nvPr/>
        </p:nvSpPr>
        <p:spPr bwMode="auto">
          <a:xfrm>
            <a:off x="9956800" y="1951038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Oval 106"/>
          <p:cNvSpPr>
            <a:spLocks noChangeArrowheads="1"/>
          </p:cNvSpPr>
          <p:nvPr/>
        </p:nvSpPr>
        <p:spPr bwMode="auto">
          <a:xfrm>
            <a:off x="7939088" y="2773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94" name="Oval 107"/>
          <p:cNvSpPr>
            <a:spLocks noChangeArrowheads="1"/>
          </p:cNvSpPr>
          <p:nvPr/>
        </p:nvSpPr>
        <p:spPr bwMode="auto">
          <a:xfrm>
            <a:off x="8383588" y="27844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95" name="Oval 108"/>
          <p:cNvSpPr>
            <a:spLocks noChangeArrowheads="1"/>
          </p:cNvSpPr>
          <p:nvPr/>
        </p:nvSpPr>
        <p:spPr bwMode="auto">
          <a:xfrm>
            <a:off x="8804275" y="28098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96" name="Line 109"/>
          <p:cNvSpPr>
            <a:spLocks noChangeShapeType="1"/>
          </p:cNvSpPr>
          <p:nvPr/>
        </p:nvSpPr>
        <p:spPr bwMode="auto">
          <a:xfrm flipH="1">
            <a:off x="8167688" y="250666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110"/>
          <p:cNvSpPr>
            <a:spLocks noChangeShapeType="1"/>
          </p:cNvSpPr>
          <p:nvPr/>
        </p:nvSpPr>
        <p:spPr bwMode="auto">
          <a:xfrm>
            <a:off x="8528050" y="2565401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111"/>
          <p:cNvSpPr>
            <a:spLocks noChangeShapeType="1"/>
          </p:cNvSpPr>
          <p:nvPr/>
        </p:nvSpPr>
        <p:spPr bwMode="auto">
          <a:xfrm flipH="1">
            <a:off x="9009063" y="2554288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Oval 112"/>
          <p:cNvSpPr>
            <a:spLocks noChangeArrowheads="1"/>
          </p:cNvSpPr>
          <p:nvPr/>
        </p:nvSpPr>
        <p:spPr bwMode="auto">
          <a:xfrm>
            <a:off x="9266238" y="2798764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500" name="Line 113"/>
          <p:cNvSpPr>
            <a:spLocks noChangeShapeType="1"/>
          </p:cNvSpPr>
          <p:nvPr/>
        </p:nvSpPr>
        <p:spPr bwMode="auto">
          <a:xfrm>
            <a:off x="9263063" y="2554288"/>
            <a:ext cx="13176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115"/>
          <p:cNvSpPr>
            <a:spLocks noChangeShapeType="1"/>
          </p:cNvSpPr>
          <p:nvPr/>
        </p:nvSpPr>
        <p:spPr bwMode="auto">
          <a:xfrm flipV="1">
            <a:off x="3930651" y="1177925"/>
            <a:ext cx="15986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Line 116"/>
          <p:cNvSpPr>
            <a:spLocks noChangeShapeType="1"/>
          </p:cNvSpPr>
          <p:nvPr/>
        </p:nvSpPr>
        <p:spPr bwMode="auto">
          <a:xfrm>
            <a:off x="6792914" y="1166813"/>
            <a:ext cx="1647825" cy="12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Text Box 117"/>
          <p:cNvSpPr txBox="1">
            <a:spLocks noChangeArrowheads="1"/>
          </p:cNvSpPr>
          <p:nvPr/>
        </p:nvSpPr>
        <p:spPr bwMode="auto">
          <a:xfrm>
            <a:off x="6942138" y="81597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2 steps</a:t>
            </a:r>
          </a:p>
        </p:txBody>
      </p:sp>
    </p:spTree>
    <p:extLst>
      <p:ext uri="{BB962C8B-B14F-4D97-AF65-F5344CB8AC3E}">
        <p14:creationId xmlns:p14="http://schemas.microsoft.com/office/powerpoint/2010/main" val="2957303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dirty="0" err="1" smtClean="0"/>
              <a:t>pushUp</a:t>
            </a:r>
            <a:r>
              <a:rPr lang="en-US" alt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7" y="1238789"/>
            <a:ext cx="8629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Comparison of PQ Implementations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81510"/>
              </p:ext>
            </p:extLst>
          </p:nvPr>
        </p:nvGraphicFramePr>
        <p:xfrm>
          <a:off x="1120236" y="1245639"/>
          <a:ext cx="1892465" cy="17311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87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739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19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51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7841"/>
              </p:ext>
            </p:extLst>
          </p:nvPr>
        </p:nvGraphicFramePr>
        <p:xfrm>
          <a:off x="3012701" y="1244772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6845"/>
              </p:ext>
            </p:extLst>
          </p:nvPr>
        </p:nvGraphicFramePr>
        <p:xfrm>
          <a:off x="5600326" y="1244772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TreeMap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78193"/>
              </p:ext>
            </p:extLst>
          </p:nvPr>
        </p:nvGraphicFramePr>
        <p:xfrm>
          <a:off x="8189643" y="1238714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 Heap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92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Another Operation: </a:t>
            </a:r>
            <a:r>
              <a:rPr lang="en-US" altLang="en-US" sz="3600" dirty="0" err="1" smtClean="0"/>
              <a:t>makeHeap</a:t>
            </a:r>
            <a:r>
              <a:rPr lang="en-US" altLang="en-US" sz="3600" dirty="0" smtClean="0"/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Say you are given a list of N elements 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E.g., 20, 6, 3, 10, 16, 2, 10, 14, 8, 7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What’s the best way to convert this list into a min-heap?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This operation is called </a:t>
            </a:r>
            <a:r>
              <a:rPr lang="en-US" altLang="en-US" dirty="0" err="1" smtClean="0">
                <a:solidFill>
                  <a:srgbClr val="FF0000"/>
                </a:solidFill>
              </a:rPr>
              <a:t>makeHeap</a:t>
            </a:r>
            <a:r>
              <a:rPr lang="en-US" altLang="en-US" dirty="0" smtClean="0">
                <a:solidFill>
                  <a:srgbClr val="000000"/>
                </a:solidFill>
              </a:rPr>
              <a:t>() or </a:t>
            </a:r>
            <a:r>
              <a:rPr lang="en-US" altLang="en-US" dirty="0" err="1" smtClean="0">
                <a:solidFill>
                  <a:srgbClr val="FF0000"/>
                </a:solidFill>
              </a:rPr>
              <a:t>buildHeap</a:t>
            </a:r>
            <a:r>
              <a:rPr lang="en-US" altLang="en-US" dirty="0" smtClean="0">
                <a:solidFill>
                  <a:srgbClr val="000000"/>
                </a:solidFill>
              </a:rPr>
              <a:t>()</a:t>
            </a: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B050"/>
                </a:solidFill>
              </a:rPr>
              <a:t>Here is one solution (top-down heap build):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Start with an empty heap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Insert each element one-by-one</a:t>
            </a:r>
          </a:p>
          <a:p>
            <a:pPr marL="514350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Running time?</a:t>
            </a:r>
          </a:p>
          <a:p>
            <a:pPr marL="895350" lvl="1" indent="-381000"/>
            <a:r>
              <a:rPr lang="en-US" altLang="en-US" dirty="0" smtClean="0">
                <a:solidFill>
                  <a:srgbClr val="FD0128"/>
                </a:solidFill>
              </a:rPr>
              <a:t>N push </a:t>
            </a:r>
            <a:r>
              <a:rPr lang="en-US" altLang="en-US" dirty="0" smtClean="0">
                <a:solidFill>
                  <a:srgbClr val="000000"/>
                </a:solidFill>
              </a:rPr>
              <a:t>operations = </a:t>
            </a:r>
            <a:r>
              <a:rPr lang="en-US" altLang="en-US" dirty="0" smtClean="0">
                <a:solidFill>
                  <a:srgbClr val="0000FF"/>
                </a:solidFill>
              </a:rPr>
              <a:t>O(</a:t>
            </a:r>
            <a:r>
              <a:rPr lang="en-US" altLang="en-US" dirty="0" err="1" smtClean="0">
                <a:solidFill>
                  <a:srgbClr val="0000FF"/>
                </a:solidFill>
              </a:rPr>
              <a:t>NlogN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</a:p>
          <a:p>
            <a:pPr marL="895350" lvl="1" indent="-381000"/>
            <a:r>
              <a:rPr lang="en-US" altLang="en-US" dirty="0" smtClean="0">
                <a:solidFill>
                  <a:srgbClr val="FD0128"/>
                </a:solidFill>
              </a:rPr>
              <a:t>Can we do better?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77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a Heap Bottom Up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103" y="889001"/>
            <a:ext cx="10921040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FD0128"/>
                </a:solidFill>
              </a:rPr>
              <a:t>Treat input array as a heap and fix it using </a:t>
            </a:r>
            <a:r>
              <a:rPr lang="en-US" altLang="en-US" dirty="0" err="1" smtClean="0">
                <a:solidFill>
                  <a:srgbClr val="FD0128"/>
                </a:solidFill>
              </a:rPr>
              <a:t>pushDown</a:t>
            </a:r>
            <a:endParaRPr lang="en-US" altLang="en-US" dirty="0" smtClean="0">
              <a:solidFill>
                <a:srgbClr val="FD0128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for 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 = N/2 to 1 do </a:t>
            </a:r>
          </a:p>
          <a:p>
            <a:pPr marL="914400" lvl="1" indent="-457200"/>
            <a:r>
              <a:rPr lang="en-US" altLang="en-US" dirty="0" err="1" smtClean="0">
                <a:solidFill>
                  <a:srgbClr val="000000"/>
                </a:solidFill>
              </a:rPr>
              <a:t>pushDown</a:t>
            </a:r>
            <a:r>
              <a:rPr lang="en-US" altLang="en-US" dirty="0" smtClean="0">
                <a:solidFill>
                  <a:srgbClr val="000000"/>
                </a:solidFill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)      // Push the parent key down if necessary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Why N/2? 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Nodes after N/2 are leaves!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 above algorithm builds a heap in </a:t>
            </a:r>
            <a:r>
              <a:rPr lang="en-US" altLang="en-US" dirty="0" smtClean="0">
                <a:solidFill>
                  <a:schemeClr val="accent2"/>
                </a:solidFill>
              </a:rPr>
              <a:t>O(N)</a:t>
            </a:r>
            <a:r>
              <a:rPr lang="en-US" altLang="en-US" dirty="0" smtClean="0">
                <a:solidFill>
                  <a:srgbClr val="000000"/>
                </a:solidFill>
              </a:rPr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23083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Rectangle 22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  <a:noFill/>
        </p:spPr>
        <p:txBody>
          <a:bodyPr/>
          <a:lstStyle/>
          <a:p>
            <a:r>
              <a:rPr lang="en-US" altLang="en-US" sz="3600" dirty="0" smtClean="0"/>
              <a:t>Building a Heap Bottom Up: Example</a:t>
            </a:r>
          </a:p>
        </p:txBody>
      </p:sp>
      <p:sp>
        <p:nvSpPr>
          <p:cNvPr id="27670" name="Text Box 72"/>
          <p:cNvSpPr txBox="1">
            <a:spLocks noChangeArrowheads="1"/>
          </p:cNvSpPr>
          <p:nvPr/>
        </p:nvSpPr>
        <p:spPr bwMode="auto">
          <a:xfrm>
            <a:off x="3176588" y="804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1" name="Text Box 73"/>
          <p:cNvSpPr txBox="1">
            <a:spLocks noChangeArrowheads="1"/>
          </p:cNvSpPr>
          <p:nvPr/>
        </p:nvSpPr>
        <p:spPr bwMode="auto">
          <a:xfrm>
            <a:off x="2659063" y="1370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2" name="Text Box 74"/>
          <p:cNvSpPr txBox="1">
            <a:spLocks noChangeArrowheads="1"/>
          </p:cNvSpPr>
          <p:nvPr/>
        </p:nvSpPr>
        <p:spPr bwMode="auto">
          <a:xfrm>
            <a:off x="3825875" y="1309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3" name="Text Box 75"/>
          <p:cNvSpPr txBox="1">
            <a:spLocks noChangeArrowheads="1"/>
          </p:cNvSpPr>
          <p:nvPr/>
        </p:nvSpPr>
        <p:spPr bwMode="auto">
          <a:xfrm>
            <a:off x="2152650" y="19843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4" name="Text Box 76"/>
          <p:cNvSpPr txBox="1">
            <a:spLocks noChangeArrowheads="1"/>
          </p:cNvSpPr>
          <p:nvPr/>
        </p:nvSpPr>
        <p:spPr bwMode="auto">
          <a:xfrm>
            <a:off x="3117850" y="1960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5" name="Text Box 77"/>
          <p:cNvSpPr txBox="1">
            <a:spLocks noChangeArrowheads="1"/>
          </p:cNvSpPr>
          <p:nvPr/>
        </p:nvSpPr>
        <p:spPr bwMode="auto">
          <a:xfrm>
            <a:off x="3635375" y="1982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5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6" name="Text Box 78"/>
          <p:cNvSpPr txBox="1">
            <a:spLocks noChangeArrowheads="1"/>
          </p:cNvSpPr>
          <p:nvPr/>
        </p:nvSpPr>
        <p:spPr bwMode="auto">
          <a:xfrm>
            <a:off x="4164013" y="1960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6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7" name="Text Box 79"/>
          <p:cNvSpPr txBox="1">
            <a:spLocks noChangeArrowheads="1"/>
          </p:cNvSpPr>
          <p:nvPr/>
        </p:nvSpPr>
        <p:spPr bwMode="auto">
          <a:xfrm>
            <a:off x="1939925" y="2995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7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8" name="Text Box 80"/>
          <p:cNvSpPr txBox="1">
            <a:spLocks noChangeArrowheads="1"/>
          </p:cNvSpPr>
          <p:nvPr/>
        </p:nvSpPr>
        <p:spPr bwMode="auto">
          <a:xfrm>
            <a:off x="2298700" y="3008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8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9" name="Text Box 81"/>
          <p:cNvSpPr txBox="1">
            <a:spLocks noChangeArrowheads="1"/>
          </p:cNvSpPr>
          <p:nvPr/>
        </p:nvSpPr>
        <p:spPr bwMode="auto">
          <a:xfrm>
            <a:off x="2709863" y="30083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80" name="Freeform 111"/>
          <p:cNvSpPr>
            <a:spLocks/>
          </p:cNvSpPr>
          <p:nvPr/>
        </p:nvSpPr>
        <p:spPr bwMode="auto">
          <a:xfrm>
            <a:off x="3148013" y="2549526"/>
            <a:ext cx="265112" cy="409575"/>
          </a:xfrm>
          <a:custGeom>
            <a:avLst/>
            <a:gdLst>
              <a:gd name="T0" fmla="*/ 0 w 167"/>
              <a:gd name="T1" fmla="*/ 2147483646 h 235"/>
              <a:gd name="T2" fmla="*/ 2147483646 w 167"/>
              <a:gd name="T3" fmla="*/ 2147483646 h 235"/>
              <a:gd name="T4" fmla="*/ 2147483646 w 167"/>
              <a:gd name="T5" fmla="*/ 0 h 235"/>
              <a:gd name="T6" fmla="*/ 0 60000 65536"/>
              <a:gd name="T7" fmla="*/ 0 60000 65536"/>
              <a:gd name="T8" fmla="*/ 0 60000 65536"/>
              <a:gd name="T9" fmla="*/ 0 w 167"/>
              <a:gd name="T10" fmla="*/ 0 h 235"/>
              <a:gd name="T11" fmla="*/ 167 w 167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" h="235">
                <a:moveTo>
                  <a:pt x="0" y="235"/>
                </a:moveTo>
                <a:cubicBezTo>
                  <a:pt x="68" y="212"/>
                  <a:pt x="137" y="190"/>
                  <a:pt x="152" y="151"/>
                </a:cubicBezTo>
                <a:cubicBezTo>
                  <a:pt x="167" y="112"/>
                  <a:pt x="129" y="56"/>
                  <a:pt x="91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Oval 112"/>
          <p:cNvSpPr>
            <a:spLocks noChangeArrowheads="1"/>
          </p:cNvSpPr>
          <p:nvPr/>
        </p:nvSpPr>
        <p:spPr bwMode="auto">
          <a:xfrm>
            <a:off x="5610225" y="1166814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82" name="Oval 113"/>
          <p:cNvSpPr>
            <a:spLocks noChangeArrowheads="1"/>
          </p:cNvSpPr>
          <p:nvPr/>
        </p:nvSpPr>
        <p:spPr bwMode="auto">
          <a:xfrm>
            <a:off x="5173663" y="1741488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83" name="Oval 114"/>
          <p:cNvSpPr>
            <a:spLocks noChangeArrowheads="1"/>
          </p:cNvSpPr>
          <p:nvPr/>
        </p:nvSpPr>
        <p:spPr bwMode="auto">
          <a:xfrm>
            <a:off x="6073775" y="1695451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84" name="Oval 115"/>
          <p:cNvSpPr>
            <a:spLocks noChangeArrowheads="1"/>
          </p:cNvSpPr>
          <p:nvPr/>
        </p:nvSpPr>
        <p:spPr bwMode="auto">
          <a:xfrm>
            <a:off x="4738688" y="2320926"/>
            <a:ext cx="374650" cy="3159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85" name="Oval 116"/>
          <p:cNvSpPr>
            <a:spLocks noChangeArrowheads="1"/>
          </p:cNvSpPr>
          <p:nvPr/>
        </p:nvSpPr>
        <p:spPr bwMode="auto">
          <a:xfrm>
            <a:off x="5411788" y="2332039"/>
            <a:ext cx="34925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86" name="Line 117"/>
          <p:cNvSpPr>
            <a:spLocks noChangeShapeType="1"/>
          </p:cNvSpPr>
          <p:nvPr/>
        </p:nvSpPr>
        <p:spPr bwMode="auto">
          <a:xfrm flipH="1">
            <a:off x="5470525" y="1428750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118"/>
          <p:cNvSpPr>
            <a:spLocks noChangeShapeType="1"/>
          </p:cNvSpPr>
          <p:nvPr/>
        </p:nvSpPr>
        <p:spPr bwMode="auto">
          <a:xfrm>
            <a:off x="5961063" y="1425575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119"/>
          <p:cNvSpPr>
            <a:spLocks noChangeShapeType="1"/>
          </p:cNvSpPr>
          <p:nvPr/>
        </p:nvSpPr>
        <p:spPr bwMode="auto">
          <a:xfrm flipH="1">
            <a:off x="5016500" y="203041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120"/>
          <p:cNvSpPr>
            <a:spLocks noChangeShapeType="1"/>
          </p:cNvSpPr>
          <p:nvPr/>
        </p:nvSpPr>
        <p:spPr bwMode="auto">
          <a:xfrm>
            <a:off x="5375276" y="2041525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Oval 121"/>
          <p:cNvSpPr>
            <a:spLocks noChangeArrowheads="1"/>
          </p:cNvSpPr>
          <p:nvPr/>
        </p:nvSpPr>
        <p:spPr bwMode="auto">
          <a:xfrm>
            <a:off x="5903913" y="2332039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91" name="Line 122"/>
          <p:cNvSpPr>
            <a:spLocks noChangeShapeType="1"/>
          </p:cNvSpPr>
          <p:nvPr/>
        </p:nvSpPr>
        <p:spPr bwMode="auto">
          <a:xfrm flipH="1">
            <a:off x="6084888" y="2028825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Oval 123"/>
          <p:cNvSpPr>
            <a:spLocks noChangeArrowheads="1"/>
          </p:cNvSpPr>
          <p:nvPr/>
        </p:nvSpPr>
        <p:spPr bwMode="auto">
          <a:xfrm>
            <a:off x="6470650" y="2320926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93" name="Line 124"/>
          <p:cNvSpPr>
            <a:spLocks noChangeShapeType="1"/>
          </p:cNvSpPr>
          <p:nvPr/>
        </p:nvSpPr>
        <p:spPr bwMode="auto">
          <a:xfrm>
            <a:off x="6348414" y="2016125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Oval 125"/>
          <p:cNvSpPr>
            <a:spLocks noChangeArrowheads="1"/>
          </p:cNvSpPr>
          <p:nvPr/>
        </p:nvSpPr>
        <p:spPr bwMode="auto">
          <a:xfrm>
            <a:off x="4330700" y="28384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695" name="Oval 126"/>
          <p:cNvSpPr>
            <a:spLocks noChangeArrowheads="1"/>
          </p:cNvSpPr>
          <p:nvPr/>
        </p:nvSpPr>
        <p:spPr bwMode="auto">
          <a:xfrm>
            <a:off x="4775200" y="28495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96" name="Oval 127"/>
          <p:cNvSpPr>
            <a:spLocks noChangeArrowheads="1"/>
          </p:cNvSpPr>
          <p:nvPr/>
        </p:nvSpPr>
        <p:spPr bwMode="auto">
          <a:xfrm>
            <a:off x="5195888" y="2874963"/>
            <a:ext cx="374650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697" name="Line 128"/>
          <p:cNvSpPr>
            <a:spLocks noChangeShapeType="1"/>
          </p:cNvSpPr>
          <p:nvPr/>
        </p:nvSpPr>
        <p:spPr bwMode="auto">
          <a:xfrm flipH="1">
            <a:off x="4559300" y="25717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Line 129"/>
          <p:cNvSpPr>
            <a:spLocks noChangeShapeType="1"/>
          </p:cNvSpPr>
          <p:nvPr/>
        </p:nvSpPr>
        <p:spPr bwMode="auto">
          <a:xfrm>
            <a:off x="4919664" y="2630488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Line 130"/>
          <p:cNvSpPr>
            <a:spLocks noChangeShapeType="1"/>
          </p:cNvSpPr>
          <p:nvPr/>
        </p:nvSpPr>
        <p:spPr bwMode="auto">
          <a:xfrm flipH="1">
            <a:off x="5400675" y="2619376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Line 151"/>
          <p:cNvSpPr>
            <a:spLocks noChangeShapeType="1"/>
          </p:cNvSpPr>
          <p:nvPr/>
        </p:nvSpPr>
        <p:spPr bwMode="auto">
          <a:xfrm>
            <a:off x="4098925" y="1179513"/>
            <a:ext cx="149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Line 153"/>
          <p:cNvSpPr>
            <a:spLocks noChangeShapeType="1"/>
          </p:cNvSpPr>
          <p:nvPr/>
        </p:nvSpPr>
        <p:spPr bwMode="auto">
          <a:xfrm>
            <a:off x="9031288" y="3043239"/>
            <a:ext cx="360362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2" name="Freeform 195"/>
          <p:cNvSpPr>
            <a:spLocks/>
          </p:cNvSpPr>
          <p:nvPr/>
        </p:nvSpPr>
        <p:spPr bwMode="auto">
          <a:xfrm>
            <a:off x="5024439" y="2598739"/>
            <a:ext cx="122237" cy="301625"/>
          </a:xfrm>
          <a:custGeom>
            <a:avLst/>
            <a:gdLst>
              <a:gd name="T0" fmla="*/ 0 w 77"/>
              <a:gd name="T1" fmla="*/ 0 h 190"/>
              <a:gd name="T2" fmla="*/ 2147483646 w 77"/>
              <a:gd name="T3" fmla="*/ 2147483646 h 190"/>
              <a:gd name="T4" fmla="*/ 2147483646 w 77"/>
              <a:gd name="T5" fmla="*/ 2147483646 h 190"/>
              <a:gd name="T6" fmla="*/ 0 60000 65536"/>
              <a:gd name="T7" fmla="*/ 0 60000 65536"/>
              <a:gd name="T8" fmla="*/ 0 60000 65536"/>
              <a:gd name="T9" fmla="*/ 0 w 77"/>
              <a:gd name="T10" fmla="*/ 0 h 190"/>
              <a:gd name="T11" fmla="*/ 77 w 77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190">
                <a:moveTo>
                  <a:pt x="0" y="0"/>
                </a:moveTo>
                <a:cubicBezTo>
                  <a:pt x="30" y="18"/>
                  <a:pt x="61" y="36"/>
                  <a:pt x="69" y="68"/>
                </a:cubicBezTo>
                <a:cubicBezTo>
                  <a:pt x="77" y="100"/>
                  <a:pt x="61" y="145"/>
                  <a:pt x="46" y="19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Oval 196"/>
          <p:cNvSpPr>
            <a:spLocks noChangeArrowheads="1"/>
          </p:cNvSpPr>
          <p:nvPr/>
        </p:nvSpPr>
        <p:spPr bwMode="auto">
          <a:xfrm>
            <a:off x="8424863" y="1163639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704" name="Oval 197"/>
          <p:cNvSpPr>
            <a:spLocks noChangeArrowheads="1"/>
          </p:cNvSpPr>
          <p:nvPr/>
        </p:nvSpPr>
        <p:spPr bwMode="auto">
          <a:xfrm>
            <a:off x="7988300" y="1738313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705" name="Oval 198"/>
          <p:cNvSpPr>
            <a:spLocks noChangeArrowheads="1"/>
          </p:cNvSpPr>
          <p:nvPr/>
        </p:nvSpPr>
        <p:spPr bwMode="auto">
          <a:xfrm>
            <a:off x="8888413" y="1692276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706" name="Oval 199"/>
          <p:cNvSpPr>
            <a:spLocks noChangeArrowheads="1"/>
          </p:cNvSpPr>
          <p:nvPr/>
        </p:nvSpPr>
        <p:spPr bwMode="auto">
          <a:xfrm>
            <a:off x="7553325" y="2317751"/>
            <a:ext cx="374650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707" name="Oval 200"/>
          <p:cNvSpPr>
            <a:spLocks noChangeArrowheads="1"/>
          </p:cNvSpPr>
          <p:nvPr/>
        </p:nvSpPr>
        <p:spPr bwMode="auto">
          <a:xfrm>
            <a:off x="8226425" y="232886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708" name="Line 201"/>
          <p:cNvSpPr>
            <a:spLocks noChangeShapeType="1"/>
          </p:cNvSpPr>
          <p:nvPr/>
        </p:nvSpPr>
        <p:spPr bwMode="auto">
          <a:xfrm flipH="1">
            <a:off x="8285163" y="1425575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202"/>
          <p:cNvSpPr>
            <a:spLocks noChangeShapeType="1"/>
          </p:cNvSpPr>
          <p:nvPr/>
        </p:nvSpPr>
        <p:spPr bwMode="auto">
          <a:xfrm>
            <a:off x="8775700" y="1422400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203"/>
          <p:cNvSpPr>
            <a:spLocks noChangeShapeType="1"/>
          </p:cNvSpPr>
          <p:nvPr/>
        </p:nvSpPr>
        <p:spPr bwMode="auto">
          <a:xfrm flipH="1">
            <a:off x="7831138" y="202723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204"/>
          <p:cNvSpPr>
            <a:spLocks noChangeShapeType="1"/>
          </p:cNvSpPr>
          <p:nvPr/>
        </p:nvSpPr>
        <p:spPr bwMode="auto">
          <a:xfrm>
            <a:off x="8189913" y="2038350"/>
            <a:ext cx="1825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Oval 205"/>
          <p:cNvSpPr>
            <a:spLocks noChangeArrowheads="1"/>
          </p:cNvSpPr>
          <p:nvPr/>
        </p:nvSpPr>
        <p:spPr bwMode="auto">
          <a:xfrm>
            <a:off x="8718550" y="2328864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713" name="Line 206"/>
          <p:cNvSpPr>
            <a:spLocks noChangeShapeType="1"/>
          </p:cNvSpPr>
          <p:nvPr/>
        </p:nvSpPr>
        <p:spPr bwMode="auto">
          <a:xfrm flipH="1">
            <a:off x="8899525" y="2025650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Oval 207"/>
          <p:cNvSpPr>
            <a:spLocks noChangeArrowheads="1"/>
          </p:cNvSpPr>
          <p:nvPr/>
        </p:nvSpPr>
        <p:spPr bwMode="auto">
          <a:xfrm>
            <a:off x="9285289" y="2317751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715" name="Line 208"/>
          <p:cNvSpPr>
            <a:spLocks noChangeShapeType="1"/>
          </p:cNvSpPr>
          <p:nvPr/>
        </p:nvSpPr>
        <p:spPr bwMode="auto">
          <a:xfrm>
            <a:off x="9163050" y="2012950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Oval 209"/>
          <p:cNvSpPr>
            <a:spLocks noChangeArrowheads="1"/>
          </p:cNvSpPr>
          <p:nvPr/>
        </p:nvSpPr>
        <p:spPr bwMode="auto">
          <a:xfrm>
            <a:off x="7145338" y="28352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717" name="Oval 210"/>
          <p:cNvSpPr>
            <a:spLocks noChangeArrowheads="1"/>
          </p:cNvSpPr>
          <p:nvPr/>
        </p:nvSpPr>
        <p:spPr bwMode="auto">
          <a:xfrm>
            <a:off x="7589838" y="2846388"/>
            <a:ext cx="374650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718" name="Oval 211"/>
          <p:cNvSpPr>
            <a:spLocks noChangeArrowheads="1"/>
          </p:cNvSpPr>
          <p:nvPr/>
        </p:nvSpPr>
        <p:spPr bwMode="auto">
          <a:xfrm>
            <a:off x="8010525" y="28717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719" name="Line 212"/>
          <p:cNvSpPr>
            <a:spLocks noChangeShapeType="1"/>
          </p:cNvSpPr>
          <p:nvPr/>
        </p:nvSpPr>
        <p:spPr bwMode="auto">
          <a:xfrm flipH="1">
            <a:off x="7373938" y="256857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213"/>
          <p:cNvSpPr>
            <a:spLocks noChangeShapeType="1"/>
          </p:cNvSpPr>
          <p:nvPr/>
        </p:nvSpPr>
        <p:spPr bwMode="auto">
          <a:xfrm>
            <a:off x="7734300" y="2627313"/>
            <a:ext cx="84138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Line 214"/>
          <p:cNvSpPr>
            <a:spLocks noChangeShapeType="1"/>
          </p:cNvSpPr>
          <p:nvPr/>
        </p:nvSpPr>
        <p:spPr bwMode="auto">
          <a:xfrm flipH="1">
            <a:off x="8215313" y="2616201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216"/>
          <p:cNvSpPr>
            <a:spLocks noChangeShapeType="1"/>
          </p:cNvSpPr>
          <p:nvPr/>
        </p:nvSpPr>
        <p:spPr bwMode="auto">
          <a:xfrm>
            <a:off x="6505575" y="1227138"/>
            <a:ext cx="149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Freeform 218"/>
          <p:cNvSpPr>
            <a:spLocks/>
          </p:cNvSpPr>
          <p:nvPr/>
        </p:nvSpPr>
        <p:spPr bwMode="auto">
          <a:xfrm>
            <a:off x="8618539" y="1852614"/>
            <a:ext cx="268287" cy="504825"/>
          </a:xfrm>
          <a:custGeom>
            <a:avLst/>
            <a:gdLst>
              <a:gd name="T0" fmla="*/ 2147483646 w 169"/>
              <a:gd name="T1" fmla="*/ 0 h 318"/>
              <a:gd name="T2" fmla="*/ 2147483646 w 169"/>
              <a:gd name="T3" fmla="*/ 2147483646 h 318"/>
              <a:gd name="T4" fmla="*/ 2147483646 w 169"/>
              <a:gd name="T5" fmla="*/ 2147483646 h 318"/>
              <a:gd name="T6" fmla="*/ 0 60000 65536"/>
              <a:gd name="T7" fmla="*/ 0 60000 65536"/>
              <a:gd name="T8" fmla="*/ 0 60000 65536"/>
              <a:gd name="T9" fmla="*/ 0 w 169"/>
              <a:gd name="T10" fmla="*/ 0 h 318"/>
              <a:gd name="T11" fmla="*/ 169 w 169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" h="318">
                <a:moveTo>
                  <a:pt x="169" y="0"/>
                </a:moveTo>
                <a:cubicBezTo>
                  <a:pt x="94" y="34"/>
                  <a:pt x="20" y="68"/>
                  <a:pt x="10" y="121"/>
                </a:cubicBezTo>
                <a:cubicBezTo>
                  <a:pt x="0" y="174"/>
                  <a:pt x="54" y="246"/>
                  <a:pt x="109" y="31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4" name="Group 303"/>
          <p:cNvGrpSpPr>
            <a:grpSpLocks/>
          </p:cNvGrpSpPr>
          <p:nvPr/>
        </p:nvGrpSpPr>
        <p:grpSpPr bwMode="auto">
          <a:xfrm>
            <a:off x="1695451" y="3859214"/>
            <a:ext cx="8861425" cy="2084387"/>
            <a:chOff x="-243" y="2431"/>
            <a:chExt cx="5968" cy="1313"/>
          </a:xfrm>
        </p:grpSpPr>
        <p:sp>
          <p:nvSpPr>
            <p:cNvPr id="27725" name="Line 192"/>
            <p:cNvSpPr>
              <a:spLocks noChangeShapeType="1"/>
            </p:cNvSpPr>
            <p:nvPr/>
          </p:nvSpPr>
          <p:spPr bwMode="auto">
            <a:xfrm flipV="1">
              <a:off x="4115" y="2539"/>
              <a:ext cx="683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193"/>
            <p:cNvSpPr>
              <a:spLocks noChangeShapeType="1"/>
            </p:cNvSpPr>
            <p:nvPr/>
          </p:nvSpPr>
          <p:spPr bwMode="auto">
            <a:xfrm>
              <a:off x="2848" y="2546"/>
              <a:ext cx="48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Oval 220"/>
            <p:cNvSpPr>
              <a:spLocks noChangeArrowheads="1"/>
            </p:cNvSpPr>
            <p:nvPr/>
          </p:nvSpPr>
          <p:spPr bwMode="auto">
            <a:xfrm>
              <a:off x="4962" y="2469"/>
              <a:ext cx="244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28" name="Oval 221"/>
            <p:cNvSpPr>
              <a:spLocks noChangeArrowheads="1"/>
            </p:cNvSpPr>
            <p:nvPr/>
          </p:nvSpPr>
          <p:spPr bwMode="auto">
            <a:xfrm>
              <a:off x="4687" y="2831"/>
              <a:ext cx="244" cy="199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29" name="Oval 222"/>
            <p:cNvSpPr>
              <a:spLocks noChangeArrowheads="1"/>
            </p:cNvSpPr>
            <p:nvPr/>
          </p:nvSpPr>
          <p:spPr bwMode="auto">
            <a:xfrm>
              <a:off x="5254" y="2802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30" name="Oval 223"/>
            <p:cNvSpPr>
              <a:spLocks noChangeArrowheads="1"/>
            </p:cNvSpPr>
            <p:nvPr/>
          </p:nvSpPr>
          <p:spPr bwMode="auto">
            <a:xfrm>
              <a:off x="4413" y="3196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31" name="Oval 224"/>
            <p:cNvSpPr>
              <a:spLocks noChangeArrowheads="1"/>
            </p:cNvSpPr>
            <p:nvPr/>
          </p:nvSpPr>
          <p:spPr bwMode="auto">
            <a:xfrm>
              <a:off x="4837" y="3203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32" name="Line 225"/>
            <p:cNvSpPr>
              <a:spLocks noChangeShapeType="1"/>
            </p:cNvSpPr>
            <p:nvPr/>
          </p:nvSpPr>
          <p:spPr bwMode="auto">
            <a:xfrm flipH="1">
              <a:off x="4874" y="2634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226"/>
            <p:cNvSpPr>
              <a:spLocks noChangeShapeType="1"/>
            </p:cNvSpPr>
            <p:nvPr/>
          </p:nvSpPr>
          <p:spPr bwMode="auto">
            <a:xfrm>
              <a:off x="5183" y="2632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227"/>
            <p:cNvSpPr>
              <a:spLocks noChangeShapeType="1"/>
            </p:cNvSpPr>
            <p:nvPr/>
          </p:nvSpPr>
          <p:spPr bwMode="auto">
            <a:xfrm flipH="1">
              <a:off x="4588" y="3013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228"/>
            <p:cNvSpPr>
              <a:spLocks noChangeShapeType="1"/>
            </p:cNvSpPr>
            <p:nvPr/>
          </p:nvSpPr>
          <p:spPr bwMode="auto">
            <a:xfrm>
              <a:off x="4814" y="3020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Oval 229"/>
            <p:cNvSpPr>
              <a:spLocks noChangeArrowheads="1"/>
            </p:cNvSpPr>
            <p:nvPr/>
          </p:nvSpPr>
          <p:spPr bwMode="auto">
            <a:xfrm>
              <a:off x="5147" y="3203"/>
              <a:ext cx="236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37" name="Line 230"/>
            <p:cNvSpPr>
              <a:spLocks noChangeShapeType="1"/>
            </p:cNvSpPr>
            <p:nvPr/>
          </p:nvSpPr>
          <p:spPr bwMode="auto">
            <a:xfrm flipH="1">
              <a:off x="5261" y="3012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Oval 231"/>
            <p:cNvSpPr>
              <a:spLocks noChangeArrowheads="1"/>
            </p:cNvSpPr>
            <p:nvPr/>
          </p:nvSpPr>
          <p:spPr bwMode="auto">
            <a:xfrm>
              <a:off x="5504" y="3196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39" name="Line 232"/>
            <p:cNvSpPr>
              <a:spLocks noChangeShapeType="1"/>
            </p:cNvSpPr>
            <p:nvPr/>
          </p:nvSpPr>
          <p:spPr bwMode="auto">
            <a:xfrm>
              <a:off x="5427" y="3004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Oval 233"/>
            <p:cNvSpPr>
              <a:spLocks noChangeArrowheads="1"/>
            </p:cNvSpPr>
            <p:nvPr/>
          </p:nvSpPr>
          <p:spPr bwMode="auto">
            <a:xfrm>
              <a:off x="4156" y="3522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41" name="Oval 234"/>
            <p:cNvSpPr>
              <a:spLocks noChangeArrowheads="1"/>
            </p:cNvSpPr>
            <p:nvPr/>
          </p:nvSpPr>
          <p:spPr bwMode="auto">
            <a:xfrm>
              <a:off x="4436" y="3529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42" name="Oval 235"/>
            <p:cNvSpPr>
              <a:spLocks noChangeArrowheads="1"/>
            </p:cNvSpPr>
            <p:nvPr/>
          </p:nvSpPr>
          <p:spPr bwMode="auto">
            <a:xfrm>
              <a:off x="4701" y="3545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43" name="Line 236"/>
            <p:cNvSpPr>
              <a:spLocks noChangeShapeType="1"/>
            </p:cNvSpPr>
            <p:nvPr/>
          </p:nvSpPr>
          <p:spPr bwMode="auto">
            <a:xfrm flipH="1">
              <a:off x="4300" y="3354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237"/>
            <p:cNvSpPr>
              <a:spLocks noChangeShapeType="1"/>
            </p:cNvSpPr>
            <p:nvPr/>
          </p:nvSpPr>
          <p:spPr bwMode="auto">
            <a:xfrm>
              <a:off x="4527" y="3391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238"/>
            <p:cNvSpPr>
              <a:spLocks noChangeShapeType="1"/>
            </p:cNvSpPr>
            <p:nvPr/>
          </p:nvSpPr>
          <p:spPr bwMode="auto">
            <a:xfrm flipH="1">
              <a:off x="4830" y="3384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Oval 240"/>
            <p:cNvSpPr>
              <a:spLocks noChangeArrowheads="1"/>
            </p:cNvSpPr>
            <p:nvPr/>
          </p:nvSpPr>
          <p:spPr bwMode="auto">
            <a:xfrm>
              <a:off x="3400" y="2446"/>
              <a:ext cx="244" cy="19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47" name="Oval 241"/>
            <p:cNvSpPr>
              <a:spLocks noChangeArrowheads="1"/>
            </p:cNvSpPr>
            <p:nvPr/>
          </p:nvSpPr>
          <p:spPr bwMode="auto">
            <a:xfrm>
              <a:off x="3125" y="2808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48" name="Oval 242"/>
            <p:cNvSpPr>
              <a:spLocks noChangeArrowheads="1"/>
            </p:cNvSpPr>
            <p:nvPr/>
          </p:nvSpPr>
          <p:spPr bwMode="auto">
            <a:xfrm>
              <a:off x="3692" y="2779"/>
              <a:ext cx="244" cy="2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49" name="Oval 243"/>
            <p:cNvSpPr>
              <a:spLocks noChangeArrowheads="1"/>
            </p:cNvSpPr>
            <p:nvPr/>
          </p:nvSpPr>
          <p:spPr bwMode="auto">
            <a:xfrm>
              <a:off x="2851" y="3173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50" name="Oval 244"/>
            <p:cNvSpPr>
              <a:spLocks noChangeArrowheads="1"/>
            </p:cNvSpPr>
            <p:nvPr/>
          </p:nvSpPr>
          <p:spPr bwMode="auto">
            <a:xfrm>
              <a:off x="3275" y="3180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51" name="Line 245"/>
            <p:cNvSpPr>
              <a:spLocks noChangeShapeType="1"/>
            </p:cNvSpPr>
            <p:nvPr/>
          </p:nvSpPr>
          <p:spPr bwMode="auto">
            <a:xfrm flipH="1">
              <a:off x="3312" y="2611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Line 246"/>
            <p:cNvSpPr>
              <a:spLocks noChangeShapeType="1"/>
            </p:cNvSpPr>
            <p:nvPr/>
          </p:nvSpPr>
          <p:spPr bwMode="auto">
            <a:xfrm>
              <a:off x="3621" y="2609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Line 247"/>
            <p:cNvSpPr>
              <a:spLocks noChangeShapeType="1"/>
            </p:cNvSpPr>
            <p:nvPr/>
          </p:nvSpPr>
          <p:spPr bwMode="auto">
            <a:xfrm flipH="1">
              <a:off x="3026" y="2990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Line 248"/>
            <p:cNvSpPr>
              <a:spLocks noChangeShapeType="1"/>
            </p:cNvSpPr>
            <p:nvPr/>
          </p:nvSpPr>
          <p:spPr bwMode="auto">
            <a:xfrm>
              <a:off x="3252" y="2997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Oval 249"/>
            <p:cNvSpPr>
              <a:spLocks noChangeArrowheads="1"/>
            </p:cNvSpPr>
            <p:nvPr/>
          </p:nvSpPr>
          <p:spPr bwMode="auto">
            <a:xfrm>
              <a:off x="3585" y="3180"/>
              <a:ext cx="236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56" name="Line 250"/>
            <p:cNvSpPr>
              <a:spLocks noChangeShapeType="1"/>
            </p:cNvSpPr>
            <p:nvPr/>
          </p:nvSpPr>
          <p:spPr bwMode="auto">
            <a:xfrm flipH="1">
              <a:off x="3699" y="2989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Oval 251"/>
            <p:cNvSpPr>
              <a:spLocks noChangeArrowheads="1"/>
            </p:cNvSpPr>
            <p:nvPr/>
          </p:nvSpPr>
          <p:spPr bwMode="auto">
            <a:xfrm>
              <a:off x="3942" y="3173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58" name="Line 252"/>
            <p:cNvSpPr>
              <a:spLocks noChangeShapeType="1"/>
            </p:cNvSpPr>
            <p:nvPr/>
          </p:nvSpPr>
          <p:spPr bwMode="auto">
            <a:xfrm>
              <a:off x="3865" y="2981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Oval 253"/>
            <p:cNvSpPr>
              <a:spLocks noChangeArrowheads="1"/>
            </p:cNvSpPr>
            <p:nvPr/>
          </p:nvSpPr>
          <p:spPr bwMode="auto">
            <a:xfrm>
              <a:off x="2594" y="3499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60" name="Oval 254"/>
            <p:cNvSpPr>
              <a:spLocks noChangeArrowheads="1"/>
            </p:cNvSpPr>
            <p:nvPr/>
          </p:nvSpPr>
          <p:spPr bwMode="auto">
            <a:xfrm>
              <a:off x="2874" y="3506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61" name="Oval 255"/>
            <p:cNvSpPr>
              <a:spLocks noChangeArrowheads="1"/>
            </p:cNvSpPr>
            <p:nvPr/>
          </p:nvSpPr>
          <p:spPr bwMode="auto">
            <a:xfrm>
              <a:off x="3139" y="3522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62" name="Line 256"/>
            <p:cNvSpPr>
              <a:spLocks noChangeShapeType="1"/>
            </p:cNvSpPr>
            <p:nvPr/>
          </p:nvSpPr>
          <p:spPr bwMode="auto">
            <a:xfrm flipH="1">
              <a:off x="2738" y="3331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Line 257"/>
            <p:cNvSpPr>
              <a:spLocks noChangeShapeType="1"/>
            </p:cNvSpPr>
            <p:nvPr/>
          </p:nvSpPr>
          <p:spPr bwMode="auto">
            <a:xfrm>
              <a:off x="2965" y="3368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Line 258"/>
            <p:cNvSpPr>
              <a:spLocks noChangeShapeType="1"/>
            </p:cNvSpPr>
            <p:nvPr/>
          </p:nvSpPr>
          <p:spPr bwMode="auto">
            <a:xfrm flipH="1">
              <a:off x="3268" y="3361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5" name="Freeform 259"/>
            <p:cNvSpPr>
              <a:spLocks/>
            </p:cNvSpPr>
            <p:nvPr/>
          </p:nvSpPr>
          <p:spPr bwMode="auto">
            <a:xfrm>
              <a:off x="3638" y="2494"/>
              <a:ext cx="292" cy="310"/>
            </a:xfrm>
            <a:custGeom>
              <a:avLst/>
              <a:gdLst>
                <a:gd name="T0" fmla="*/ 0 w 292"/>
                <a:gd name="T1" fmla="*/ 37 h 310"/>
                <a:gd name="T2" fmla="*/ 250 w 292"/>
                <a:gd name="T3" fmla="*/ 45 h 310"/>
                <a:gd name="T4" fmla="*/ 250 w 292"/>
                <a:gd name="T5" fmla="*/ 310 h 310"/>
                <a:gd name="T6" fmla="*/ 0 60000 65536"/>
                <a:gd name="T7" fmla="*/ 0 60000 65536"/>
                <a:gd name="T8" fmla="*/ 0 60000 65536"/>
                <a:gd name="T9" fmla="*/ 0 w 292"/>
                <a:gd name="T10" fmla="*/ 0 h 310"/>
                <a:gd name="T11" fmla="*/ 292 w 29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" h="310">
                  <a:moveTo>
                    <a:pt x="0" y="37"/>
                  </a:moveTo>
                  <a:cubicBezTo>
                    <a:pt x="104" y="18"/>
                    <a:pt x="208" y="0"/>
                    <a:pt x="250" y="45"/>
                  </a:cubicBezTo>
                  <a:cubicBezTo>
                    <a:pt x="292" y="90"/>
                    <a:pt x="271" y="200"/>
                    <a:pt x="250" y="3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6" name="Line 260"/>
            <p:cNvSpPr>
              <a:spLocks noChangeShapeType="1"/>
            </p:cNvSpPr>
            <p:nvPr/>
          </p:nvSpPr>
          <p:spPr bwMode="auto">
            <a:xfrm>
              <a:off x="1254" y="2531"/>
              <a:ext cx="48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7" name="Oval 261"/>
            <p:cNvSpPr>
              <a:spLocks noChangeArrowheads="1"/>
            </p:cNvSpPr>
            <p:nvPr/>
          </p:nvSpPr>
          <p:spPr bwMode="auto">
            <a:xfrm>
              <a:off x="1973" y="2431"/>
              <a:ext cx="244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68" name="Oval 262"/>
            <p:cNvSpPr>
              <a:spLocks noChangeArrowheads="1"/>
            </p:cNvSpPr>
            <p:nvPr/>
          </p:nvSpPr>
          <p:spPr bwMode="auto">
            <a:xfrm>
              <a:off x="1698" y="2793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69" name="Oval 263"/>
            <p:cNvSpPr>
              <a:spLocks noChangeArrowheads="1"/>
            </p:cNvSpPr>
            <p:nvPr/>
          </p:nvSpPr>
          <p:spPr bwMode="auto">
            <a:xfrm>
              <a:off x="2265" y="2764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70" name="Oval 264"/>
            <p:cNvSpPr>
              <a:spLocks noChangeArrowheads="1"/>
            </p:cNvSpPr>
            <p:nvPr/>
          </p:nvSpPr>
          <p:spPr bwMode="auto">
            <a:xfrm>
              <a:off x="1424" y="3158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71" name="Oval 265"/>
            <p:cNvSpPr>
              <a:spLocks noChangeArrowheads="1"/>
            </p:cNvSpPr>
            <p:nvPr/>
          </p:nvSpPr>
          <p:spPr bwMode="auto">
            <a:xfrm>
              <a:off x="1848" y="3165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72" name="Line 266"/>
            <p:cNvSpPr>
              <a:spLocks noChangeShapeType="1"/>
            </p:cNvSpPr>
            <p:nvPr/>
          </p:nvSpPr>
          <p:spPr bwMode="auto">
            <a:xfrm flipH="1">
              <a:off x="1885" y="2596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Line 267"/>
            <p:cNvSpPr>
              <a:spLocks noChangeShapeType="1"/>
            </p:cNvSpPr>
            <p:nvPr/>
          </p:nvSpPr>
          <p:spPr bwMode="auto">
            <a:xfrm>
              <a:off x="2194" y="2594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Line 268"/>
            <p:cNvSpPr>
              <a:spLocks noChangeShapeType="1"/>
            </p:cNvSpPr>
            <p:nvPr/>
          </p:nvSpPr>
          <p:spPr bwMode="auto">
            <a:xfrm flipH="1">
              <a:off x="1599" y="2975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Line 269"/>
            <p:cNvSpPr>
              <a:spLocks noChangeShapeType="1"/>
            </p:cNvSpPr>
            <p:nvPr/>
          </p:nvSpPr>
          <p:spPr bwMode="auto">
            <a:xfrm>
              <a:off x="1825" y="2982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Oval 270"/>
            <p:cNvSpPr>
              <a:spLocks noChangeArrowheads="1"/>
            </p:cNvSpPr>
            <p:nvPr/>
          </p:nvSpPr>
          <p:spPr bwMode="auto">
            <a:xfrm>
              <a:off x="2158" y="3165"/>
              <a:ext cx="236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77" name="Line 271"/>
            <p:cNvSpPr>
              <a:spLocks noChangeShapeType="1"/>
            </p:cNvSpPr>
            <p:nvPr/>
          </p:nvSpPr>
          <p:spPr bwMode="auto">
            <a:xfrm flipH="1">
              <a:off x="2272" y="2974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272"/>
            <p:cNvSpPr>
              <a:spLocks noChangeShapeType="1"/>
            </p:cNvSpPr>
            <p:nvPr/>
          </p:nvSpPr>
          <p:spPr bwMode="auto">
            <a:xfrm>
              <a:off x="2438" y="2966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Oval 273"/>
            <p:cNvSpPr>
              <a:spLocks noChangeArrowheads="1"/>
            </p:cNvSpPr>
            <p:nvPr/>
          </p:nvSpPr>
          <p:spPr bwMode="auto">
            <a:xfrm>
              <a:off x="1167" y="3484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80" name="Oval 274"/>
            <p:cNvSpPr>
              <a:spLocks noChangeArrowheads="1"/>
            </p:cNvSpPr>
            <p:nvPr/>
          </p:nvSpPr>
          <p:spPr bwMode="auto">
            <a:xfrm>
              <a:off x="1447" y="3491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81" name="Oval 275"/>
            <p:cNvSpPr>
              <a:spLocks noChangeArrowheads="1"/>
            </p:cNvSpPr>
            <p:nvPr/>
          </p:nvSpPr>
          <p:spPr bwMode="auto">
            <a:xfrm>
              <a:off x="1712" y="3507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82" name="Line 276"/>
            <p:cNvSpPr>
              <a:spLocks noChangeShapeType="1"/>
            </p:cNvSpPr>
            <p:nvPr/>
          </p:nvSpPr>
          <p:spPr bwMode="auto">
            <a:xfrm flipH="1">
              <a:off x="1311" y="3316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277"/>
            <p:cNvSpPr>
              <a:spLocks noChangeShapeType="1"/>
            </p:cNvSpPr>
            <p:nvPr/>
          </p:nvSpPr>
          <p:spPr bwMode="auto">
            <a:xfrm>
              <a:off x="1538" y="3353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Line 278"/>
            <p:cNvSpPr>
              <a:spLocks noChangeShapeType="1"/>
            </p:cNvSpPr>
            <p:nvPr/>
          </p:nvSpPr>
          <p:spPr bwMode="auto">
            <a:xfrm flipH="1">
              <a:off x="1841" y="3346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Oval 280"/>
            <p:cNvSpPr>
              <a:spLocks noChangeArrowheads="1"/>
            </p:cNvSpPr>
            <p:nvPr/>
          </p:nvSpPr>
          <p:spPr bwMode="auto">
            <a:xfrm>
              <a:off x="2472" y="3165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86" name="Oval 282"/>
            <p:cNvSpPr>
              <a:spLocks noChangeArrowheads="1"/>
            </p:cNvSpPr>
            <p:nvPr/>
          </p:nvSpPr>
          <p:spPr bwMode="auto">
            <a:xfrm>
              <a:off x="563" y="2431"/>
              <a:ext cx="244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87" name="Oval 283"/>
            <p:cNvSpPr>
              <a:spLocks noChangeArrowheads="1"/>
            </p:cNvSpPr>
            <p:nvPr/>
          </p:nvSpPr>
          <p:spPr bwMode="auto">
            <a:xfrm>
              <a:off x="288" y="2793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88" name="Oval 284"/>
            <p:cNvSpPr>
              <a:spLocks noChangeArrowheads="1"/>
            </p:cNvSpPr>
            <p:nvPr/>
          </p:nvSpPr>
          <p:spPr bwMode="auto">
            <a:xfrm>
              <a:off x="855" y="2764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89" name="Oval 285"/>
            <p:cNvSpPr>
              <a:spLocks noChangeArrowheads="1"/>
            </p:cNvSpPr>
            <p:nvPr/>
          </p:nvSpPr>
          <p:spPr bwMode="auto">
            <a:xfrm>
              <a:off x="14" y="3158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90" name="Oval 286"/>
            <p:cNvSpPr>
              <a:spLocks noChangeArrowheads="1"/>
            </p:cNvSpPr>
            <p:nvPr/>
          </p:nvSpPr>
          <p:spPr bwMode="auto">
            <a:xfrm>
              <a:off x="438" y="3165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91" name="Line 287"/>
            <p:cNvSpPr>
              <a:spLocks noChangeShapeType="1"/>
            </p:cNvSpPr>
            <p:nvPr/>
          </p:nvSpPr>
          <p:spPr bwMode="auto">
            <a:xfrm flipH="1">
              <a:off x="475" y="2596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2" name="Line 288"/>
            <p:cNvSpPr>
              <a:spLocks noChangeShapeType="1"/>
            </p:cNvSpPr>
            <p:nvPr/>
          </p:nvSpPr>
          <p:spPr bwMode="auto">
            <a:xfrm>
              <a:off x="784" y="2594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3" name="Line 289"/>
            <p:cNvSpPr>
              <a:spLocks noChangeShapeType="1"/>
            </p:cNvSpPr>
            <p:nvPr/>
          </p:nvSpPr>
          <p:spPr bwMode="auto">
            <a:xfrm flipH="1">
              <a:off x="189" y="2975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Line 290"/>
            <p:cNvSpPr>
              <a:spLocks noChangeShapeType="1"/>
            </p:cNvSpPr>
            <p:nvPr/>
          </p:nvSpPr>
          <p:spPr bwMode="auto">
            <a:xfrm>
              <a:off x="415" y="2982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Oval 291"/>
            <p:cNvSpPr>
              <a:spLocks noChangeArrowheads="1"/>
            </p:cNvSpPr>
            <p:nvPr/>
          </p:nvSpPr>
          <p:spPr bwMode="auto">
            <a:xfrm>
              <a:off x="748" y="3165"/>
              <a:ext cx="236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96" name="Line 292"/>
            <p:cNvSpPr>
              <a:spLocks noChangeShapeType="1"/>
            </p:cNvSpPr>
            <p:nvPr/>
          </p:nvSpPr>
          <p:spPr bwMode="auto">
            <a:xfrm flipH="1">
              <a:off x="862" y="2974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7" name="Line 293"/>
            <p:cNvSpPr>
              <a:spLocks noChangeShapeType="1"/>
            </p:cNvSpPr>
            <p:nvPr/>
          </p:nvSpPr>
          <p:spPr bwMode="auto">
            <a:xfrm>
              <a:off x="1028" y="2966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Oval 294"/>
            <p:cNvSpPr>
              <a:spLocks noChangeArrowheads="1"/>
            </p:cNvSpPr>
            <p:nvPr/>
          </p:nvSpPr>
          <p:spPr bwMode="auto">
            <a:xfrm>
              <a:off x="-243" y="3484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99" name="Oval 295"/>
            <p:cNvSpPr>
              <a:spLocks noChangeArrowheads="1"/>
            </p:cNvSpPr>
            <p:nvPr/>
          </p:nvSpPr>
          <p:spPr bwMode="auto">
            <a:xfrm>
              <a:off x="37" y="3491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800" name="Oval 296"/>
            <p:cNvSpPr>
              <a:spLocks noChangeArrowheads="1"/>
            </p:cNvSpPr>
            <p:nvPr/>
          </p:nvSpPr>
          <p:spPr bwMode="auto">
            <a:xfrm>
              <a:off x="302" y="3507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801" name="Line 297"/>
            <p:cNvSpPr>
              <a:spLocks noChangeShapeType="1"/>
            </p:cNvSpPr>
            <p:nvPr/>
          </p:nvSpPr>
          <p:spPr bwMode="auto">
            <a:xfrm flipH="1">
              <a:off x="-99" y="3316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Line 298"/>
            <p:cNvSpPr>
              <a:spLocks noChangeShapeType="1"/>
            </p:cNvSpPr>
            <p:nvPr/>
          </p:nvSpPr>
          <p:spPr bwMode="auto">
            <a:xfrm>
              <a:off x="128" y="3353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3" name="Line 299"/>
            <p:cNvSpPr>
              <a:spLocks noChangeShapeType="1"/>
            </p:cNvSpPr>
            <p:nvPr/>
          </p:nvSpPr>
          <p:spPr bwMode="auto">
            <a:xfrm flipH="1">
              <a:off x="431" y="3346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Oval 301"/>
            <p:cNvSpPr>
              <a:spLocks noChangeArrowheads="1"/>
            </p:cNvSpPr>
            <p:nvPr/>
          </p:nvSpPr>
          <p:spPr bwMode="auto">
            <a:xfrm>
              <a:off x="1062" y="3165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805" name="Freeform 302"/>
            <p:cNvSpPr>
              <a:spLocks/>
            </p:cNvSpPr>
            <p:nvPr/>
          </p:nvSpPr>
          <p:spPr bwMode="auto">
            <a:xfrm>
              <a:off x="2066" y="2880"/>
              <a:ext cx="194" cy="311"/>
            </a:xfrm>
            <a:custGeom>
              <a:avLst/>
              <a:gdLst>
                <a:gd name="T0" fmla="*/ 194 w 194"/>
                <a:gd name="T1" fmla="*/ 0 h 311"/>
                <a:gd name="T2" fmla="*/ 5 w 194"/>
                <a:gd name="T3" fmla="*/ 106 h 311"/>
                <a:gd name="T4" fmla="*/ 164 w 194"/>
                <a:gd name="T5" fmla="*/ 311 h 311"/>
                <a:gd name="T6" fmla="*/ 0 60000 65536"/>
                <a:gd name="T7" fmla="*/ 0 60000 65536"/>
                <a:gd name="T8" fmla="*/ 0 60000 65536"/>
                <a:gd name="T9" fmla="*/ 0 w 194"/>
                <a:gd name="T10" fmla="*/ 0 h 311"/>
                <a:gd name="T11" fmla="*/ 194 w 194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311">
                  <a:moveTo>
                    <a:pt x="194" y="0"/>
                  </a:moveTo>
                  <a:cubicBezTo>
                    <a:pt x="102" y="27"/>
                    <a:pt x="10" y="54"/>
                    <a:pt x="5" y="106"/>
                  </a:cubicBezTo>
                  <a:cubicBezTo>
                    <a:pt x="0" y="158"/>
                    <a:pt x="82" y="234"/>
                    <a:pt x="164" y="3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74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Comparison of PQ Implementations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2201"/>
              </p:ext>
            </p:extLst>
          </p:nvPr>
        </p:nvGraphicFramePr>
        <p:xfrm>
          <a:off x="1120236" y="1245639"/>
          <a:ext cx="1892465" cy="197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87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739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19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259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259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C00000"/>
                          </a:solidFill>
                        </a:rPr>
                        <a:t>makePQ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9589"/>
              </p:ext>
            </p:extLst>
          </p:nvPr>
        </p:nvGraphicFramePr>
        <p:xfrm>
          <a:off x="3012701" y="1244772"/>
          <a:ext cx="2587625" cy="200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57888"/>
              </p:ext>
            </p:extLst>
          </p:nvPr>
        </p:nvGraphicFramePr>
        <p:xfrm>
          <a:off x="5600326" y="1244772"/>
          <a:ext cx="2587625" cy="200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TreeMap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NlogN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69796"/>
              </p:ext>
            </p:extLst>
          </p:nvPr>
        </p:nvGraphicFramePr>
        <p:xfrm>
          <a:off x="8189643" y="1238714"/>
          <a:ext cx="2587625" cy="200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 Heap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9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Two more PQ Operations: contains &amp; remove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Most PQ implementations (C++, Python) only support the given operations. That is: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t</a:t>
            </a:r>
            <a:r>
              <a:rPr lang="en-US" altLang="en-US" dirty="0" smtClean="0">
                <a:solidFill>
                  <a:srgbClr val="000000"/>
                </a:solidFill>
              </a:rPr>
              <a:t>op()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p</a:t>
            </a:r>
            <a:r>
              <a:rPr lang="en-US" altLang="en-US" dirty="0" smtClean="0">
                <a:solidFill>
                  <a:srgbClr val="000000"/>
                </a:solidFill>
              </a:rPr>
              <a:t>ush()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p</a:t>
            </a:r>
            <a:r>
              <a:rPr lang="en-US" altLang="en-US" dirty="0" smtClean="0">
                <a:solidFill>
                  <a:srgbClr val="000000"/>
                </a:solidFill>
              </a:rPr>
              <a:t>op()</a:t>
            </a:r>
          </a:p>
          <a:p>
            <a:pPr marL="533400" indent="-53340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0000"/>
                </a:solidFill>
              </a:rPr>
              <a:t>Although not very common, it is possible to implement two more operations as exemplified by Java </a:t>
            </a:r>
            <a:r>
              <a:rPr lang="en-US" altLang="en-US" dirty="0" err="1" smtClean="0">
                <a:solidFill>
                  <a:srgbClr val="000000"/>
                </a:solidFill>
              </a:rPr>
              <a:t>PriorityQueue</a:t>
            </a:r>
            <a:r>
              <a:rPr lang="en-US" altLang="en-US" dirty="0" smtClean="0">
                <a:solidFill>
                  <a:srgbClr val="000000"/>
                </a:solidFill>
              </a:rPr>
              <a:t> class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 smtClean="0">
                <a:solidFill>
                  <a:srgbClr val="FF0000"/>
                </a:solidFill>
              </a:rPr>
              <a:t>ontains(E e): </a:t>
            </a:r>
            <a:r>
              <a:rPr lang="en-US" altLang="en-US" dirty="0" smtClean="0">
                <a:solidFill>
                  <a:srgbClr val="000000"/>
                </a:solidFill>
              </a:rPr>
              <a:t>Returns true if PQ contains the element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</a:rPr>
              <a:t>emove(E e): </a:t>
            </a:r>
            <a:r>
              <a:rPr lang="en-US" altLang="en-US" dirty="0" smtClean="0">
                <a:solidFill>
                  <a:srgbClr val="000000"/>
                </a:solidFill>
              </a:rPr>
              <a:t>Remove the element “e” from the PQ (if it exists)</a:t>
            </a:r>
          </a:p>
        </p:txBody>
      </p:sp>
    </p:spTree>
    <p:extLst>
      <p:ext uri="{BB962C8B-B14F-4D97-AF65-F5344CB8AC3E}">
        <p14:creationId xmlns:p14="http://schemas.microsoft.com/office/powerpoint/2010/main" val="1074704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PQ operation: contains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4467644" y="1294892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031082" y="1869566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931194" y="182352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596107" y="2449004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4269207" y="2460117"/>
            <a:ext cx="349250" cy="3143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4327944" y="1556828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818482" y="1553653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3873919" y="2158492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32695" y="2169603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761332" y="2460117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4942307" y="2156903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328069" y="2449004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205833" y="2144203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3188119" y="296652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3632619" y="297764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4053307" y="300304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4472407" y="3001454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H="1">
            <a:off x="3416719" y="2699828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7083" y="2758566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4258094" y="2747454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512094" y="2782379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5"/>
          <p:cNvSpPr>
            <a:spLocks noChangeShapeType="1"/>
          </p:cNvSpPr>
          <p:nvPr/>
        </p:nvSpPr>
        <p:spPr bwMode="auto">
          <a:xfrm flipV="1">
            <a:off x="6384983" y="1975450"/>
            <a:ext cx="2413959" cy="3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78769" y="163886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contains(6)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057821" y="17877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4467644" y="4102985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4031082" y="4677659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4931194" y="4631622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3596107" y="525709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4269207" y="5268210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H="1">
            <a:off x="4327944" y="4364921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4818482" y="4361746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 flipH="1">
            <a:off x="3873919" y="4966585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4232695" y="4977696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4761332" y="5268210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 flipH="1">
            <a:off x="4942307" y="4964996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5328069" y="5257097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>
            <a:off x="5205833" y="4952296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3188119" y="577462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0" name="Oval 18"/>
          <p:cNvSpPr>
            <a:spLocks noChangeArrowheads="1"/>
          </p:cNvSpPr>
          <p:nvPr/>
        </p:nvSpPr>
        <p:spPr bwMode="auto">
          <a:xfrm>
            <a:off x="3632619" y="578573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1" name="Oval 19"/>
          <p:cNvSpPr>
            <a:spLocks noChangeArrowheads="1"/>
          </p:cNvSpPr>
          <p:nvPr/>
        </p:nvSpPr>
        <p:spPr bwMode="auto">
          <a:xfrm>
            <a:off x="4053307" y="581113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" name="Oval 20"/>
          <p:cNvSpPr>
            <a:spLocks noChangeArrowheads="1"/>
          </p:cNvSpPr>
          <p:nvPr/>
        </p:nvSpPr>
        <p:spPr bwMode="auto">
          <a:xfrm>
            <a:off x="4472407" y="580954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 flipH="1">
            <a:off x="3416719" y="5507921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3777083" y="5566659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 flipH="1">
            <a:off x="4258094" y="5555547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>
            <a:off x="4512094" y="5590472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 flipV="1">
            <a:off x="6384983" y="4783543"/>
            <a:ext cx="2413959" cy="3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978769" y="444695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contains(1)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7821" y="459581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864" y="190500"/>
            <a:ext cx="8963025" cy="698500"/>
          </a:xfrm>
        </p:spPr>
        <p:txBody>
          <a:bodyPr/>
          <a:lstStyle/>
          <a:p>
            <a:r>
              <a:rPr lang="en-US" altLang="en-US" sz="3600" dirty="0" smtClean="0"/>
              <a:t>Priority Queue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889000"/>
            <a:ext cx="11231592" cy="581660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 some applications, elements have </a:t>
            </a:r>
            <a:r>
              <a:rPr lang="en-US" altLang="en-US" dirty="0">
                <a:solidFill>
                  <a:schemeClr val="accent6"/>
                </a:solidFill>
              </a:rPr>
              <a:t>priorities</a:t>
            </a:r>
            <a:r>
              <a:rPr lang="en-US" altLang="en-US" dirty="0">
                <a:solidFill>
                  <a:srgbClr val="000000"/>
                </a:solidFill>
              </a:rPr>
              <a:t>. The next </a:t>
            </a:r>
            <a:r>
              <a:rPr lang="en-US" altLang="en-US" dirty="0" smtClean="0">
                <a:solidFill>
                  <a:srgbClr val="000000"/>
                </a:solidFill>
              </a:rPr>
              <a:t>element to </a:t>
            </a:r>
            <a:r>
              <a:rPr lang="en-US" altLang="en-US" dirty="0">
                <a:solidFill>
                  <a:srgbClr val="000000"/>
                </a:solidFill>
              </a:rPr>
              <a:t>be served is the one that has the highest priority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Some operating system </a:t>
            </a:r>
            <a:r>
              <a:rPr lang="en-US" altLang="en-US" dirty="0">
                <a:solidFill>
                  <a:srgbClr val="FD0128"/>
                </a:solidFill>
              </a:rPr>
              <a:t>schedule jobs (tasks or processes) according to their priority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Doctors in ER </a:t>
            </a:r>
            <a:r>
              <a:rPr lang="en-US" altLang="en-US" dirty="0">
                <a:solidFill>
                  <a:srgbClr val="FD0128"/>
                </a:solidFill>
              </a:rPr>
              <a:t>take patients </a:t>
            </a:r>
            <a:r>
              <a:rPr lang="en-US" altLang="en-US" dirty="0">
                <a:solidFill>
                  <a:srgbClr val="000000"/>
                </a:solidFill>
              </a:rPr>
              <a:t>according to the </a:t>
            </a:r>
            <a:r>
              <a:rPr lang="en-US" altLang="en-US" dirty="0">
                <a:solidFill>
                  <a:srgbClr val="FD0128"/>
                </a:solidFill>
              </a:rPr>
              <a:t>severity of their injuries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FD0128"/>
                </a:solidFill>
              </a:rPr>
              <a:t>Discrete event simulation </a:t>
            </a:r>
            <a:r>
              <a:rPr lang="en-US" altLang="en-US" dirty="0">
                <a:solidFill>
                  <a:srgbClr val="000000"/>
                </a:solidFill>
              </a:rPr>
              <a:t>(Events are ordered according to their time of execution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7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PQ Operation: remove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067645" y="118134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31083" y="1756015"/>
            <a:ext cx="387350" cy="3159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531195" y="1709978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1196108" y="2335453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869208" y="234656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1927945" y="1443277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418483" y="1440102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1473920" y="2044941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832696" y="2056052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2361333" y="234656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2542308" y="2043352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928070" y="2335453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805834" y="2030652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788120" y="2852978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1232620" y="2864090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1653308" y="2889490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072408" y="2887903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H="1">
            <a:off x="1016720" y="2586277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377084" y="2645015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1858095" y="2633903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112095" y="2668828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5"/>
          <p:cNvSpPr>
            <a:spLocks noChangeShapeType="1"/>
          </p:cNvSpPr>
          <p:nvPr/>
        </p:nvSpPr>
        <p:spPr bwMode="auto">
          <a:xfrm>
            <a:off x="3675303" y="1905748"/>
            <a:ext cx="1340330" cy="63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79226" y="154277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emove(4)</a:t>
            </a:r>
            <a:endParaRPr lang="en-US" dirty="0"/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5995119" y="1404645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5558557" y="1979319"/>
            <a:ext cx="387350" cy="3159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6458669" y="1933282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5123582" y="255875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5796682" y="2569870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H="1">
            <a:off x="5855419" y="1666581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6345957" y="1663406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 flipH="1">
            <a:off x="5401394" y="2268245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5760170" y="2279356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6288807" y="2569870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 flipH="1">
            <a:off x="6469782" y="2266656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6855544" y="2558757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>
            <a:off x="6733308" y="2253956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15594" y="307628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0" name="Oval 18"/>
          <p:cNvSpPr>
            <a:spLocks noChangeArrowheads="1"/>
          </p:cNvSpPr>
          <p:nvPr/>
        </p:nvSpPr>
        <p:spPr bwMode="auto">
          <a:xfrm>
            <a:off x="5160094" y="308739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1" name="Oval 19"/>
          <p:cNvSpPr>
            <a:spLocks noChangeArrowheads="1"/>
          </p:cNvSpPr>
          <p:nvPr/>
        </p:nvSpPr>
        <p:spPr bwMode="auto">
          <a:xfrm>
            <a:off x="5580782" y="311279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 flipH="1">
            <a:off x="4944194" y="2809581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5304558" y="2868319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 flipH="1">
            <a:off x="5785569" y="2857207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7375555" y="1976140"/>
            <a:ext cx="1340330" cy="63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354089" y="159633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pushDown</a:t>
            </a:r>
            <a:endParaRPr lang="en-US" dirty="0"/>
          </a:p>
        </p:txBody>
      </p:sp>
      <p:sp>
        <p:nvSpPr>
          <p:cNvPr id="109" name="Oval 136"/>
          <p:cNvSpPr>
            <a:spLocks noChangeArrowheads="1"/>
          </p:cNvSpPr>
          <p:nvPr/>
        </p:nvSpPr>
        <p:spPr bwMode="auto">
          <a:xfrm>
            <a:off x="10420051" y="1921551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0" name="Oval 137"/>
          <p:cNvSpPr>
            <a:spLocks noChangeArrowheads="1"/>
          </p:cNvSpPr>
          <p:nvPr/>
        </p:nvSpPr>
        <p:spPr bwMode="auto">
          <a:xfrm>
            <a:off x="9084964" y="2547025"/>
            <a:ext cx="374650" cy="3159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1" name="Oval 138"/>
          <p:cNvSpPr>
            <a:spLocks noChangeArrowheads="1"/>
          </p:cNvSpPr>
          <p:nvPr/>
        </p:nvSpPr>
        <p:spPr bwMode="auto">
          <a:xfrm>
            <a:off x="9758064" y="2558138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" name="Line 139"/>
          <p:cNvSpPr>
            <a:spLocks noChangeShapeType="1"/>
          </p:cNvSpPr>
          <p:nvPr/>
        </p:nvSpPr>
        <p:spPr bwMode="auto">
          <a:xfrm flipH="1">
            <a:off x="9816801" y="1654851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40"/>
          <p:cNvSpPr>
            <a:spLocks noChangeShapeType="1"/>
          </p:cNvSpPr>
          <p:nvPr/>
        </p:nvSpPr>
        <p:spPr bwMode="auto">
          <a:xfrm>
            <a:off x="10307339" y="1651676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41"/>
          <p:cNvSpPr>
            <a:spLocks noChangeShapeType="1"/>
          </p:cNvSpPr>
          <p:nvPr/>
        </p:nvSpPr>
        <p:spPr bwMode="auto">
          <a:xfrm flipH="1">
            <a:off x="9362776" y="2256512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42"/>
          <p:cNvSpPr>
            <a:spLocks noChangeShapeType="1"/>
          </p:cNvSpPr>
          <p:nvPr/>
        </p:nvSpPr>
        <p:spPr bwMode="auto">
          <a:xfrm>
            <a:off x="9721552" y="2267626"/>
            <a:ext cx="182563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143"/>
          <p:cNvSpPr>
            <a:spLocks noChangeArrowheads="1"/>
          </p:cNvSpPr>
          <p:nvPr/>
        </p:nvSpPr>
        <p:spPr bwMode="auto">
          <a:xfrm>
            <a:off x="10250189" y="2558138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17" name="Line 144"/>
          <p:cNvSpPr>
            <a:spLocks noChangeShapeType="1"/>
          </p:cNvSpPr>
          <p:nvPr/>
        </p:nvSpPr>
        <p:spPr bwMode="auto">
          <a:xfrm flipH="1">
            <a:off x="10431164" y="2254926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Oval 145"/>
          <p:cNvSpPr>
            <a:spLocks noChangeArrowheads="1"/>
          </p:cNvSpPr>
          <p:nvPr/>
        </p:nvSpPr>
        <p:spPr bwMode="auto">
          <a:xfrm>
            <a:off x="10816926" y="2547026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9" name="Line 146"/>
          <p:cNvSpPr>
            <a:spLocks noChangeShapeType="1"/>
          </p:cNvSpPr>
          <p:nvPr/>
        </p:nvSpPr>
        <p:spPr bwMode="auto">
          <a:xfrm>
            <a:off x="10694690" y="2242225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Oval 147"/>
          <p:cNvSpPr>
            <a:spLocks noChangeArrowheads="1"/>
          </p:cNvSpPr>
          <p:nvPr/>
        </p:nvSpPr>
        <p:spPr bwMode="auto">
          <a:xfrm>
            <a:off x="8676976" y="3064550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21" name="Oval 148"/>
          <p:cNvSpPr>
            <a:spLocks noChangeArrowheads="1"/>
          </p:cNvSpPr>
          <p:nvPr/>
        </p:nvSpPr>
        <p:spPr bwMode="auto">
          <a:xfrm>
            <a:off x="9121476" y="3075663"/>
            <a:ext cx="374650" cy="3159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2" name="Oval 149"/>
          <p:cNvSpPr>
            <a:spLocks noChangeArrowheads="1"/>
          </p:cNvSpPr>
          <p:nvPr/>
        </p:nvSpPr>
        <p:spPr bwMode="auto">
          <a:xfrm>
            <a:off x="9542164" y="3101063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" name="Line 151"/>
          <p:cNvSpPr>
            <a:spLocks noChangeShapeType="1"/>
          </p:cNvSpPr>
          <p:nvPr/>
        </p:nvSpPr>
        <p:spPr bwMode="auto">
          <a:xfrm flipH="1">
            <a:off x="8905576" y="2797851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52"/>
          <p:cNvSpPr>
            <a:spLocks noChangeShapeType="1"/>
          </p:cNvSpPr>
          <p:nvPr/>
        </p:nvSpPr>
        <p:spPr bwMode="auto">
          <a:xfrm>
            <a:off x="9265940" y="2856588"/>
            <a:ext cx="84137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53"/>
          <p:cNvSpPr>
            <a:spLocks noChangeShapeType="1"/>
          </p:cNvSpPr>
          <p:nvPr/>
        </p:nvSpPr>
        <p:spPr bwMode="auto">
          <a:xfrm flipH="1">
            <a:off x="9746951" y="2845475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Oval 159"/>
          <p:cNvSpPr>
            <a:spLocks noChangeArrowheads="1"/>
          </p:cNvSpPr>
          <p:nvPr/>
        </p:nvSpPr>
        <p:spPr bwMode="auto">
          <a:xfrm>
            <a:off x="9973964" y="1415138"/>
            <a:ext cx="374650" cy="3159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7" name="Oval 160"/>
          <p:cNvSpPr>
            <a:spLocks noChangeArrowheads="1"/>
          </p:cNvSpPr>
          <p:nvPr/>
        </p:nvSpPr>
        <p:spPr bwMode="auto">
          <a:xfrm>
            <a:off x="9516764" y="1945363"/>
            <a:ext cx="374650" cy="3159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997539" y="4083412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1289770" y="474948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0" name="Oval 6"/>
          <p:cNvSpPr>
            <a:spLocks noChangeArrowheads="1"/>
          </p:cNvSpPr>
          <p:nvPr/>
        </p:nvSpPr>
        <p:spPr bwMode="auto">
          <a:xfrm>
            <a:off x="2543595" y="471243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1" name="Oval 7"/>
          <p:cNvSpPr>
            <a:spLocks noChangeArrowheads="1"/>
          </p:cNvSpPr>
          <p:nvPr/>
        </p:nvSpPr>
        <p:spPr bwMode="auto">
          <a:xfrm>
            <a:off x="854795" y="532892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1527895" y="534003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" name="Line 9"/>
          <p:cNvSpPr>
            <a:spLocks noChangeShapeType="1"/>
          </p:cNvSpPr>
          <p:nvPr/>
        </p:nvSpPr>
        <p:spPr bwMode="auto">
          <a:xfrm flipH="1">
            <a:off x="1586631" y="4346816"/>
            <a:ext cx="454284" cy="402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0"/>
          <p:cNvSpPr>
            <a:spLocks noChangeShapeType="1"/>
          </p:cNvSpPr>
          <p:nvPr/>
        </p:nvSpPr>
        <p:spPr bwMode="auto">
          <a:xfrm>
            <a:off x="2361334" y="4346816"/>
            <a:ext cx="329302" cy="402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1"/>
          <p:cNvSpPr>
            <a:spLocks noChangeShapeType="1"/>
          </p:cNvSpPr>
          <p:nvPr/>
        </p:nvSpPr>
        <p:spPr bwMode="auto">
          <a:xfrm flipH="1">
            <a:off x="1132607" y="503841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1491383" y="504952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Oval 13"/>
          <p:cNvSpPr>
            <a:spLocks noChangeArrowheads="1"/>
          </p:cNvSpPr>
          <p:nvPr/>
        </p:nvSpPr>
        <p:spPr bwMode="auto">
          <a:xfrm>
            <a:off x="2373733" y="5349027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 flipH="1">
            <a:off x="2554708" y="5045813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Oval 15"/>
          <p:cNvSpPr>
            <a:spLocks noChangeArrowheads="1"/>
          </p:cNvSpPr>
          <p:nvPr/>
        </p:nvSpPr>
        <p:spPr bwMode="auto">
          <a:xfrm>
            <a:off x="2940470" y="5337914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0" name="Line 16"/>
          <p:cNvSpPr>
            <a:spLocks noChangeShapeType="1"/>
          </p:cNvSpPr>
          <p:nvPr/>
        </p:nvSpPr>
        <p:spPr bwMode="auto">
          <a:xfrm>
            <a:off x="2818234" y="5033113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Oval 17"/>
          <p:cNvSpPr>
            <a:spLocks noChangeArrowheads="1"/>
          </p:cNvSpPr>
          <p:nvPr/>
        </p:nvSpPr>
        <p:spPr bwMode="auto">
          <a:xfrm>
            <a:off x="446807" y="584644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42" name="Oval 18"/>
          <p:cNvSpPr>
            <a:spLocks noChangeArrowheads="1"/>
          </p:cNvSpPr>
          <p:nvPr/>
        </p:nvSpPr>
        <p:spPr bwMode="auto">
          <a:xfrm>
            <a:off x="891307" y="585755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3" name="Oval 19"/>
          <p:cNvSpPr>
            <a:spLocks noChangeArrowheads="1"/>
          </p:cNvSpPr>
          <p:nvPr/>
        </p:nvSpPr>
        <p:spPr bwMode="auto">
          <a:xfrm>
            <a:off x="1311995" y="5882959"/>
            <a:ext cx="374650" cy="3159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4" name="Oval 20"/>
          <p:cNvSpPr>
            <a:spLocks noChangeArrowheads="1"/>
          </p:cNvSpPr>
          <p:nvPr/>
        </p:nvSpPr>
        <p:spPr bwMode="auto">
          <a:xfrm>
            <a:off x="1731095" y="588137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5" name="Line 21"/>
          <p:cNvSpPr>
            <a:spLocks noChangeShapeType="1"/>
          </p:cNvSpPr>
          <p:nvPr/>
        </p:nvSpPr>
        <p:spPr bwMode="auto">
          <a:xfrm flipH="1">
            <a:off x="675407" y="557974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22"/>
          <p:cNvSpPr>
            <a:spLocks noChangeShapeType="1"/>
          </p:cNvSpPr>
          <p:nvPr/>
        </p:nvSpPr>
        <p:spPr bwMode="auto">
          <a:xfrm>
            <a:off x="1035771" y="563848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23"/>
          <p:cNvSpPr>
            <a:spLocks noChangeShapeType="1"/>
          </p:cNvSpPr>
          <p:nvPr/>
        </p:nvSpPr>
        <p:spPr bwMode="auto">
          <a:xfrm flipH="1">
            <a:off x="1516782" y="562737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770782" y="566229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25"/>
          <p:cNvSpPr>
            <a:spLocks noChangeShapeType="1"/>
          </p:cNvSpPr>
          <p:nvPr/>
        </p:nvSpPr>
        <p:spPr bwMode="auto">
          <a:xfrm>
            <a:off x="3333990" y="4899217"/>
            <a:ext cx="1340330" cy="63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3337913" y="453624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remove(7)</a:t>
            </a:r>
            <a:endParaRPr lang="en-US" dirty="0"/>
          </a:p>
        </p:txBody>
      </p:sp>
      <p:sp>
        <p:nvSpPr>
          <p:cNvPr id="191" name="Oval 13"/>
          <p:cNvSpPr>
            <a:spLocks noChangeArrowheads="1"/>
          </p:cNvSpPr>
          <p:nvPr/>
        </p:nvSpPr>
        <p:spPr bwMode="auto">
          <a:xfrm>
            <a:off x="2186408" y="587819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92" name="Line 14"/>
          <p:cNvSpPr>
            <a:spLocks noChangeShapeType="1"/>
          </p:cNvSpPr>
          <p:nvPr/>
        </p:nvSpPr>
        <p:spPr bwMode="auto">
          <a:xfrm flipH="1">
            <a:off x="2418483" y="5647825"/>
            <a:ext cx="82550" cy="230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Oval 4"/>
          <p:cNvSpPr>
            <a:spLocks noChangeArrowheads="1"/>
          </p:cNvSpPr>
          <p:nvPr/>
        </p:nvSpPr>
        <p:spPr bwMode="auto">
          <a:xfrm>
            <a:off x="5817511" y="4127313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" name="Oval 5"/>
          <p:cNvSpPr>
            <a:spLocks noChangeArrowheads="1"/>
          </p:cNvSpPr>
          <p:nvPr/>
        </p:nvSpPr>
        <p:spPr bwMode="auto">
          <a:xfrm>
            <a:off x="5109742" y="4793385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" name="Oval 6"/>
          <p:cNvSpPr>
            <a:spLocks noChangeArrowheads="1"/>
          </p:cNvSpPr>
          <p:nvPr/>
        </p:nvSpPr>
        <p:spPr bwMode="auto">
          <a:xfrm>
            <a:off x="6363567" y="4756340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6" name="Oval 7"/>
          <p:cNvSpPr>
            <a:spLocks noChangeArrowheads="1"/>
          </p:cNvSpPr>
          <p:nvPr/>
        </p:nvSpPr>
        <p:spPr bwMode="auto">
          <a:xfrm>
            <a:off x="4674767" y="5372823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7" name="Oval 8"/>
          <p:cNvSpPr>
            <a:spLocks noChangeArrowheads="1"/>
          </p:cNvSpPr>
          <p:nvPr/>
        </p:nvSpPr>
        <p:spPr bwMode="auto">
          <a:xfrm>
            <a:off x="5347867" y="538393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8" name="Line 9"/>
          <p:cNvSpPr>
            <a:spLocks noChangeShapeType="1"/>
          </p:cNvSpPr>
          <p:nvPr/>
        </p:nvSpPr>
        <p:spPr bwMode="auto">
          <a:xfrm flipH="1">
            <a:off x="5406603" y="4390717"/>
            <a:ext cx="454284" cy="402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0"/>
          <p:cNvSpPr>
            <a:spLocks noChangeShapeType="1"/>
          </p:cNvSpPr>
          <p:nvPr/>
        </p:nvSpPr>
        <p:spPr bwMode="auto">
          <a:xfrm>
            <a:off x="6181306" y="4390717"/>
            <a:ext cx="329302" cy="402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1"/>
          <p:cNvSpPr>
            <a:spLocks noChangeShapeType="1"/>
          </p:cNvSpPr>
          <p:nvPr/>
        </p:nvSpPr>
        <p:spPr bwMode="auto">
          <a:xfrm flipH="1">
            <a:off x="4952579" y="5082311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2"/>
          <p:cNvSpPr>
            <a:spLocks noChangeShapeType="1"/>
          </p:cNvSpPr>
          <p:nvPr/>
        </p:nvSpPr>
        <p:spPr bwMode="auto">
          <a:xfrm>
            <a:off x="5311355" y="5093422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Oval 13"/>
          <p:cNvSpPr>
            <a:spLocks noChangeArrowheads="1"/>
          </p:cNvSpPr>
          <p:nvPr/>
        </p:nvSpPr>
        <p:spPr bwMode="auto">
          <a:xfrm>
            <a:off x="6193705" y="5392928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03" name="Line 14"/>
          <p:cNvSpPr>
            <a:spLocks noChangeShapeType="1"/>
          </p:cNvSpPr>
          <p:nvPr/>
        </p:nvSpPr>
        <p:spPr bwMode="auto">
          <a:xfrm flipH="1">
            <a:off x="6374680" y="5089714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Oval 15"/>
          <p:cNvSpPr>
            <a:spLocks noChangeArrowheads="1"/>
          </p:cNvSpPr>
          <p:nvPr/>
        </p:nvSpPr>
        <p:spPr bwMode="auto">
          <a:xfrm>
            <a:off x="6760442" y="5381815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5" name="Line 16"/>
          <p:cNvSpPr>
            <a:spLocks noChangeShapeType="1"/>
          </p:cNvSpPr>
          <p:nvPr/>
        </p:nvSpPr>
        <p:spPr bwMode="auto">
          <a:xfrm>
            <a:off x="6638206" y="5077014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Oval 17"/>
          <p:cNvSpPr>
            <a:spLocks noChangeArrowheads="1"/>
          </p:cNvSpPr>
          <p:nvPr/>
        </p:nvSpPr>
        <p:spPr bwMode="auto">
          <a:xfrm>
            <a:off x="4266779" y="5890348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07" name="Oval 18"/>
          <p:cNvSpPr>
            <a:spLocks noChangeArrowheads="1"/>
          </p:cNvSpPr>
          <p:nvPr/>
        </p:nvSpPr>
        <p:spPr bwMode="auto">
          <a:xfrm>
            <a:off x="4711279" y="5901460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8" name="Oval 19"/>
          <p:cNvSpPr>
            <a:spLocks noChangeArrowheads="1"/>
          </p:cNvSpPr>
          <p:nvPr/>
        </p:nvSpPr>
        <p:spPr bwMode="auto">
          <a:xfrm>
            <a:off x="5131967" y="5926860"/>
            <a:ext cx="374650" cy="3159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09" name="Oval 20"/>
          <p:cNvSpPr>
            <a:spLocks noChangeArrowheads="1"/>
          </p:cNvSpPr>
          <p:nvPr/>
        </p:nvSpPr>
        <p:spPr bwMode="auto">
          <a:xfrm>
            <a:off x="5551067" y="5925273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0" name="Line 21"/>
          <p:cNvSpPr>
            <a:spLocks noChangeShapeType="1"/>
          </p:cNvSpPr>
          <p:nvPr/>
        </p:nvSpPr>
        <p:spPr bwMode="auto">
          <a:xfrm flipH="1">
            <a:off x="4495379" y="5623647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22"/>
          <p:cNvSpPr>
            <a:spLocks noChangeShapeType="1"/>
          </p:cNvSpPr>
          <p:nvPr/>
        </p:nvSpPr>
        <p:spPr bwMode="auto">
          <a:xfrm>
            <a:off x="4855743" y="5682385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23"/>
          <p:cNvSpPr>
            <a:spLocks noChangeShapeType="1"/>
          </p:cNvSpPr>
          <p:nvPr/>
        </p:nvSpPr>
        <p:spPr bwMode="auto">
          <a:xfrm flipH="1">
            <a:off x="5336754" y="5671273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24"/>
          <p:cNvSpPr>
            <a:spLocks noChangeShapeType="1"/>
          </p:cNvSpPr>
          <p:nvPr/>
        </p:nvSpPr>
        <p:spPr bwMode="auto">
          <a:xfrm>
            <a:off x="5590754" y="5706198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Oval 4"/>
          <p:cNvSpPr>
            <a:spLocks noChangeArrowheads="1"/>
          </p:cNvSpPr>
          <p:nvPr/>
        </p:nvSpPr>
        <p:spPr bwMode="auto">
          <a:xfrm>
            <a:off x="9904115" y="4205340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7" name="Oval 5"/>
          <p:cNvSpPr>
            <a:spLocks noChangeArrowheads="1"/>
          </p:cNvSpPr>
          <p:nvPr/>
        </p:nvSpPr>
        <p:spPr bwMode="auto">
          <a:xfrm>
            <a:off x="9196346" y="4871412"/>
            <a:ext cx="387350" cy="3159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</a:rPr>
              <a:t>3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10450171" y="483436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9" name="Oval 7"/>
          <p:cNvSpPr>
            <a:spLocks noChangeArrowheads="1"/>
          </p:cNvSpPr>
          <p:nvPr/>
        </p:nvSpPr>
        <p:spPr bwMode="auto">
          <a:xfrm>
            <a:off x="8761371" y="5450850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0" name="Oval 8"/>
          <p:cNvSpPr>
            <a:spLocks noChangeArrowheads="1"/>
          </p:cNvSpPr>
          <p:nvPr/>
        </p:nvSpPr>
        <p:spPr bwMode="auto">
          <a:xfrm>
            <a:off x="9434471" y="5461963"/>
            <a:ext cx="3492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</a:rPr>
              <a:t>4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1" name="Line 9"/>
          <p:cNvSpPr>
            <a:spLocks noChangeShapeType="1"/>
          </p:cNvSpPr>
          <p:nvPr/>
        </p:nvSpPr>
        <p:spPr bwMode="auto">
          <a:xfrm flipH="1">
            <a:off x="9493207" y="4468744"/>
            <a:ext cx="454284" cy="402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0"/>
          <p:cNvSpPr>
            <a:spLocks noChangeShapeType="1"/>
          </p:cNvSpPr>
          <p:nvPr/>
        </p:nvSpPr>
        <p:spPr bwMode="auto">
          <a:xfrm>
            <a:off x="10267910" y="4468744"/>
            <a:ext cx="329302" cy="402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1"/>
          <p:cNvSpPr>
            <a:spLocks noChangeShapeType="1"/>
          </p:cNvSpPr>
          <p:nvPr/>
        </p:nvSpPr>
        <p:spPr bwMode="auto">
          <a:xfrm flipH="1">
            <a:off x="9039183" y="5160338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12"/>
          <p:cNvSpPr>
            <a:spLocks noChangeShapeType="1"/>
          </p:cNvSpPr>
          <p:nvPr/>
        </p:nvSpPr>
        <p:spPr bwMode="auto">
          <a:xfrm>
            <a:off x="9397959" y="5171449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>
            <a:off x="10280309" y="547095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 flipH="1">
            <a:off x="10461284" y="516774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>
            <a:off x="10847046" y="545984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8" name="Line 16"/>
          <p:cNvSpPr>
            <a:spLocks noChangeShapeType="1"/>
          </p:cNvSpPr>
          <p:nvPr/>
        </p:nvSpPr>
        <p:spPr bwMode="auto">
          <a:xfrm>
            <a:off x="10724810" y="515504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Oval 17"/>
          <p:cNvSpPr>
            <a:spLocks noChangeArrowheads="1"/>
          </p:cNvSpPr>
          <p:nvPr/>
        </p:nvSpPr>
        <p:spPr bwMode="auto">
          <a:xfrm>
            <a:off x="8353383" y="5968375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30" name="Oval 18"/>
          <p:cNvSpPr>
            <a:spLocks noChangeArrowheads="1"/>
          </p:cNvSpPr>
          <p:nvPr/>
        </p:nvSpPr>
        <p:spPr bwMode="auto">
          <a:xfrm>
            <a:off x="8797883" y="5979487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1" name="Oval 19"/>
          <p:cNvSpPr>
            <a:spLocks noChangeArrowheads="1"/>
          </p:cNvSpPr>
          <p:nvPr/>
        </p:nvSpPr>
        <p:spPr bwMode="auto">
          <a:xfrm>
            <a:off x="9218571" y="6004887"/>
            <a:ext cx="374650" cy="3159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</a:rPr>
              <a:t>6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>
            <a:off x="9637671" y="6003300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3" name="Line 21"/>
          <p:cNvSpPr>
            <a:spLocks noChangeShapeType="1"/>
          </p:cNvSpPr>
          <p:nvPr/>
        </p:nvSpPr>
        <p:spPr bwMode="auto">
          <a:xfrm flipH="1">
            <a:off x="8581983" y="5701674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2"/>
          <p:cNvSpPr>
            <a:spLocks noChangeShapeType="1"/>
          </p:cNvSpPr>
          <p:nvPr/>
        </p:nvSpPr>
        <p:spPr bwMode="auto">
          <a:xfrm>
            <a:off x="8942347" y="5760412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3"/>
          <p:cNvSpPr>
            <a:spLocks noChangeShapeType="1"/>
          </p:cNvSpPr>
          <p:nvPr/>
        </p:nvSpPr>
        <p:spPr bwMode="auto">
          <a:xfrm flipH="1">
            <a:off x="9423358" y="5749300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4"/>
          <p:cNvSpPr>
            <a:spLocks noChangeShapeType="1"/>
          </p:cNvSpPr>
          <p:nvPr/>
        </p:nvSpPr>
        <p:spPr bwMode="auto">
          <a:xfrm>
            <a:off x="9677358" y="5784225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5"/>
          <p:cNvSpPr>
            <a:spLocks noChangeShapeType="1"/>
          </p:cNvSpPr>
          <p:nvPr/>
        </p:nvSpPr>
        <p:spPr bwMode="auto">
          <a:xfrm>
            <a:off x="7110292" y="4838759"/>
            <a:ext cx="1340330" cy="63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7296991" y="446942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62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Naïve implementation of contains &amp; remove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The easiest way to implement “</a:t>
            </a:r>
            <a:r>
              <a:rPr lang="en-US" altLang="en-US" dirty="0">
                <a:solidFill>
                  <a:srgbClr val="FF0000"/>
                </a:solidFill>
              </a:rPr>
              <a:t>contains</a:t>
            </a:r>
            <a:r>
              <a:rPr lang="en-US" altLang="en-US" dirty="0">
                <a:solidFill>
                  <a:srgbClr val="000000"/>
                </a:solidFill>
              </a:rPr>
              <a:t>” is to walk over the binary heap to find the index of the </a:t>
            </a:r>
            <a:r>
              <a:rPr lang="en-US" altLang="en-US" dirty="0" smtClean="0">
                <a:solidFill>
                  <a:srgbClr val="000000"/>
                </a:solidFill>
              </a:rPr>
              <a:t>element (assuming it exists) and then returning true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“</a:t>
            </a:r>
            <a:r>
              <a:rPr lang="en-US" altLang="en-US" dirty="0">
                <a:solidFill>
                  <a:srgbClr val="FF0000"/>
                </a:solidFill>
              </a:rPr>
              <a:t>remove</a:t>
            </a:r>
            <a:r>
              <a:rPr lang="en-US" altLang="en-US" dirty="0">
                <a:solidFill>
                  <a:srgbClr val="000000"/>
                </a:solidFill>
              </a:rPr>
              <a:t>” first finds the index and then removes the element at that index by copying the last element of the heap to this index and then </a:t>
            </a:r>
            <a:r>
              <a:rPr lang="en-US" altLang="en-US" dirty="0" smtClean="0">
                <a:solidFill>
                  <a:srgbClr val="000000"/>
                </a:solidFill>
              </a:rPr>
              <a:t>performs </a:t>
            </a:r>
            <a:r>
              <a:rPr lang="en-US" altLang="en-US" dirty="0" err="1">
                <a:solidFill>
                  <a:srgbClr val="000000"/>
                </a:solidFill>
              </a:rPr>
              <a:t>pushUp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 err="1" smtClean="0">
                <a:solidFill>
                  <a:srgbClr val="000000"/>
                </a:solidFill>
              </a:rPr>
              <a:t>pushDown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would restore the heap </a:t>
            </a:r>
            <a:r>
              <a:rPr lang="en-US" altLang="en-US" dirty="0" smtClean="0">
                <a:solidFill>
                  <a:srgbClr val="000000"/>
                </a:solidFill>
              </a:rPr>
              <a:t>property</a:t>
            </a:r>
          </a:p>
          <a:p>
            <a:pPr marL="933450" lvl="1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  <a:r>
              <a:rPr lang="en-US" altLang="en-US" dirty="0" smtClean="0">
                <a:solidFill>
                  <a:srgbClr val="000000"/>
                </a:solidFill>
              </a:rPr>
              <a:t>: Need to do a </a:t>
            </a:r>
            <a:r>
              <a:rPr lang="en-US" altLang="en-US" dirty="0">
                <a:solidFill>
                  <a:srgbClr val="000000"/>
                </a:solidFill>
              </a:rPr>
              <a:t>linear scan of the heap each time contains or remove is called, which takes </a:t>
            </a:r>
            <a:r>
              <a:rPr lang="en-US" altLang="en-US" dirty="0">
                <a:solidFill>
                  <a:schemeClr val="accent6"/>
                </a:solidFill>
              </a:rPr>
              <a:t>O(n</a:t>
            </a:r>
            <a:r>
              <a:rPr lang="en-US" altLang="en-US" dirty="0" smtClean="0">
                <a:solidFill>
                  <a:schemeClr val="accent6"/>
                </a:solidFill>
              </a:rPr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is how Java </a:t>
            </a:r>
            <a:r>
              <a:rPr lang="en-US" altLang="en-US" dirty="0" err="1">
                <a:solidFill>
                  <a:srgbClr val="000000"/>
                </a:solidFill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</a:rPr>
              <a:t> class implements these two </a:t>
            </a:r>
            <a:r>
              <a:rPr lang="en-US" altLang="en-US" dirty="0" smtClean="0">
                <a:solidFill>
                  <a:srgbClr val="000000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85379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Fast implementation of contains &amp; remove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 order to implement these operations </a:t>
            </a:r>
            <a:r>
              <a:rPr lang="en-US" altLang="en-US" dirty="0" smtClean="0">
                <a:solidFill>
                  <a:srgbClr val="000000"/>
                </a:solidFill>
              </a:rPr>
              <a:t>efficiently: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 smtClean="0">
                <a:solidFill>
                  <a:srgbClr val="FF0000"/>
                </a:solidFill>
              </a:rPr>
              <a:t>ontains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chemeClr val="accent6"/>
                </a:solidFill>
              </a:rPr>
              <a:t>O(1)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</a:rPr>
              <a:t>emove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chemeClr val="accent6"/>
                </a:solidFill>
              </a:rPr>
              <a:t>O(</a:t>
            </a:r>
            <a:r>
              <a:rPr lang="en-US" altLang="en-US" dirty="0" err="1" smtClean="0">
                <a:solidFill>
                  <a:schemeClr val="accent6"/>
                </a:solidFill>
              </a:rPr>
              <a:t>logn</a:t>
            </a:r>
            <a:r>
              <a:rPr lang="en-US" altLang="en-US" dirty="0">
                <a:solidFill>
                  <a:schemeClr val="accent6"/>
                </a:solidFill>
              </a:rPr>
              <a:t>)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</a:t>
            </a:r>
            <a:r>
              <a:rPr lang="en-US" altLang="en-US" dirty="0">
                <a:solidFill>
                  <a:srgbClr val="000000"/>
                </a:solidFill>
              </a:rPr>
              <a:t>would need a mechanism to find the index of the element in the heap in O(1) </a:t>
            </a:r>
            <a:r>
              <a:rPr lang="en-US" altLang="en-US" dirty="0" smtClean="0">
                <a:solidFill>
                  <a:srgbClr val="000000"/>
                </a:solidFill>
              </a:rPr>
              <a:t>time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requires that we maintain a </a:t>
            </a:r>
            <a:r>
              <a:rPr lang="en-US" altLang="en-US" dirty="0" err="1">
                <a:solidFill>
                  <a:srgbClr val="000000"/>
                </a:solidFill>
              </a:rPr>
              <a:t>HashMap</a:t>
            </a:r>
            <a:r>
              <a:rPr lang="en-US" altLang="en-US" dirty="0">
                <a:solidFill>
                  <a:srgbClr val="000000"/>
                </a:solidFill>
              </a:rPr>
              <a:t> mapping </a:t>
            </a:r>
            <a:r>
              <a:rPr lang="en-US" altLang="en-US" dirty="0" smtClean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</a:rPr>
              <a:t>element to the element’s index in the </a:t>
            </a:r>
            <a:r>
              <a:rPr lang="en-US" altLang="en-US" dirty="0" smtClean="0">
                <a:solidFill>
                  <a:srgbClr val="000000"/>
                </a:solidFill>
              </a:rPr>
              <a:t>heap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Recall that a PQ can have duplicate elements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Need to keep track of ALL indices where an element occurs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We can store these indices in a </a:t>
            </a:r>
            <a:r>
              <a:rPr lang="en-US" altLang="en-US" dirty="0" err="1" smtClean="0">
                <a:solidFill>
                  <a:srgbClr val="000000"/>
                </a:solidFill>
              </a:rPr>
              <a:t>HashSet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1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Fast implementation of contains &amp; remove (2)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86228" y="1677361"/>
            <a:ext cx="434975" cy="3508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6432154" y="2318709"/>
            <a:ext cx="434975" cy="3508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7900694" y="2336175"/>
            <a:ext cx="434975" cy="3508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auto">
          <a:xfrm>
            <a:off x="5901929" y="2945773"/>
            <a:ext cx="434975" cy="3508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6732191" y="2944184"/>
            <a:ext cx="434975" cy="3508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6765528" y="1937456"/>
            <a:ext cx="520700" cy="390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7682495" y="1904504"/>
            <a:ext cx="321386" cy="4380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6224191" y="2617160"/>
            <a:ext cx="27622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6730604" y="2653673"/>
            <a:ext cx="155575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7398941" y="2979112"/>
            <a:ext cx="434975" cy="3508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8229203" y="2977523"/>
            <a:ext cx="434975" cy="3508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7721203" y="2650499"/>
            <a:ext cx="27622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8227616" y="2687012"/>
            <a:ext cx="181289" cy="29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5466954" y="3625223"/>
            <a:ext cx="434975" cy="3508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7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 flipH="1">
            <a:off x="5725616" y="3285989"/>
            <a:ext cx="27622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72795" y="137732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0904" y="2028198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5969" y="204566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1713" y="265049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73860" y="267230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408905" y="268701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288" y="266577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63076" y="332836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970423" y="1920375"/>
            <a:ext cx="518103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970423" y="2336996"/>
            <a:ext cx="518103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970423" y="2755329"/>
            <a:ext cx="518103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92809" y="1968693"/>
            <a:ext cx="20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092809" y="2366745"/>
            <a:ext cx="23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6779" y="2772612"/>
            <a:ext cx="23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970423" y="3158988"/>
            <a:ext cx="518103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970423" y="3567593"/>
            <a:ext cx="518103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2809" y="3188737"/>
            <a:ext cx="23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076779" y="3594604"/>
            <a:ext cx="23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822788" y="200380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2812" y="1995937"/>
            <a:ext cx="172125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822788" y="243306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2812" y="2415469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221733" y="243306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1757" y="2425197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6323252" y="3584696"/>
            <a:ext cx="434975" cy="3508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6233616" y="3261646"/>
            <a:ext cx="198538" cy="3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16450" y="332576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830697" y="2832816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29642" y="2832816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9666" y="2824951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3830697" y="3232570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0721" y="3214977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229642" y="3232570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9666" y="3224705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807449" y="364067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1265" y="3622805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629103" y="2832816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9127" y="2824951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893094" y="2813258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7" idx="3"/>
            <a:endCxn id="37" idx="1"/>
          </p:cNvCxnSpPr>
          <p:nvPr/>
        </p:nvCxnSpPr>
        <p:spPr bwMode="auto">
          <a:xfrm>
            <a:off x="3488526" y="2128686"/>
            <a:ext cx="334262" cy="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28" idx="3"/>
            <a:endCxn id="39" idx="1"/>
          </p:cNvCxnSpPr>
          <p:nvPr/>
        </p:nvCxnSpPr>
        <p:spPr bwMode="auto">
          <a:xfrm>
            <a:off x="3488526" y="2545307"/>
            <a:ext cx="334262" cy="14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29" idx="3"/>
            <a:endCxn id="46" idx="1"/>
          </p:cNvCxnSpPr>
          <p:nvPr/>
        </p:nvCxnSpPr>
        <p:spPr bwMode="auto">
          <a:xfrm flipV="1">
            <a:off x="3488526" y="2959276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33" idx="3"/>
            <a:endCxn id="49" idx="1"/>
          </p:cNvCxnSpPr>
          <p:nvPr/>
        </p:nvCxnSpPr>
        <p:spPr bwMode="auto">
          <a:xfrm flipV="1">
            <a:off x="3488526" y="3359030"/>
            <a:ext cx="342171" cy="8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4" idx="3"/>
            <a:endCxn id="53" idx="1"/>
          </p:cNvCxnSpPr>
          <p:nvPr/>
        </p:nvCxnSpPr>
        <p:spPr bwMode="auto">
          <a:xfrm flipV="1">
            <a:off x="3488526" y="3767132"/>
            <a:ext cx="318923" cy="8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906341" y="1597686"/>
            <a:ext cx="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807449" y="1596726"/>
            <a:ext cx="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310444" y="1035038"/>
            <a:ext cx="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heap</a:t>
            </a:r>
            <a:endParaRPr lang="en-US" sz="1400" dirty="0"/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448574" y="4555161"/>
            <a:ext cx="11464505" cy="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000000"/>
                </a:solidFill>
              </a:rPr>
              <a:t>During push, pop &amp; remove, we need to update the map properly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1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Indexed PQ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 our PQ implementations so far we only stored </a:t>
            </a:r>
            <a:r>
              <a:rPr lang="en-US" altLang="en-US" dirty="0">
                <a:solidFill>
                  <a:schemeClr val="accent6"/>
                </a:solidFill>
              </a:rPr>
              <a:t>values</a:t>
            </a:r>
            <a:r>
              <a:rPr lang="en-US" altLang="en-US" dirty="0">
                <a:solidFill>
                  <a:srgbClr val="000000"/>
                </a:solidFill>
              </a:rPr>
              <a:t>, which </a:t>
            </a:r>
            <a:r>
              <a:rPr lang="en-US" altLang="en-US" dirty="0">
                <a:solidFill>
                  <a:schemeClr val="accent6"/>
                </a:solidFill>
              </a:rPr>
              <a:t>may contain </a:t>
            </a:r>
            <a:r>
              <a:rPr lang="en-US" altLang="en-US" dirty="0" smtClean="0">
                <a:solidFill>
                  <a:schemeClr val="accent6"/>
                </a:solidFill>
              </a:rPr>
              <a:t>duplicates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In </a:t>
            </a:r>
            <a:r>
              <a:rPr lang="en-US" altLang="en-US" dirty="0">
                <a:solidFill>
                  <a:srgbClr val="000000"/>
                </a:solidFill>
              </a:rPr>
              <a:t>some algorithms (</a:t>
            </a:r>
            <a:r>
              <a:rPr lang="en-US" altLang="en-US" dirty="0">
                <a:solidFill>
                  <a:srgbClr val="00B050"/>
                </a:solidFill>
              </a:rPr>
              <a:t>Dijkstra’s short paths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B050"/>
                </a:solidFill>
              </a:rPr>
              <a:t>Prim’s MST</a:t>
            </a:r>
            <a:r>
              <a:rPr lang="en-US" altLang="en-US" dirty="0">
                <a:solidFill>
                  <a:srgbClr val="000000"/>
                </a:solidFill>
              </a:rPr>
              <a:t>, etc.), we would like to store (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chemeClr val="accent6"/>
                </a:solidFill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) pairs in the PQ, where </a:t>
            </a:r>
            <a:r>
              <a:rPr lang="en-US" altLang="en-US" dirty="0">
                <a:solidFill>
                  <a:schemeClr val="accent6"/>
                </a:solidFill>
              </a:rPr>
              <a:t>keys are </a:t>
            </a:r>
            <a:r>
              <a:rPr lang="en-US" altLang="en-US" dirty="0" smtClean="0">
                <a:solidFill>
                  <a:schemeClr val="accent6"/>
                </a:solidFill>
              </a:rPr>
              <a:t>unique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</a:rPr>
              <a:t>PQ is still organized using the values, but now “contains” and “remove” operations are based on keys, not on values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5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Indexed PQ Example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723520" y="1892144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Janet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698" y="16201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70171" y="1694079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159" y="1742397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Janet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986400" y="1777506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6424" y="1769641"/>
            <a:ext cx="172125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86400" y="2206766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24" y="2189173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994309" y="2606520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94309" y="3006274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4333" y="2988681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6706" y="2586962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 bwMode="auto">
          <a:xfrm>
            <a:off x="2652138" y="1902390"/>
            <a:ext cx="334262" cy="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endCxn id="12" idx="1"/>
          </p:cNvCxnSpPr>
          <p:nvPr/>
        </p:nvCxnSpPr>
        <p:spPr bwMode="auto">
          <a:xfrm>
            <a:off x="2652138" y="2319011"/>
            <a:ext cx="334262" cy="14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endCxn id="14" idx="1"/>
          </p:cNvCxnSpPr>
          <p:nvPr/>
        </p:nvCxnSpPr>
        <p:spPr bwMode="auto">
          <a:xfrm flipV="1">
            <a:off x="2652138" y="2732980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5" idx="1"/>
          </p:cNvCxnSpPr>
          <p:nvPr/>
        </p:nvCxnSpPr>
        <p:spPr bwMode="auto">
          <a:xfrm flipV="1">
            <a:off x="2652138" y="3132734"/>
            <a:ext cx="342171" cy="8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843637" y="1356553"/>
            <a:ext cx="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71469" y="1384892"/>
            <a:ext cx="69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037713" y="1294155"/>
            <a:ext cx="80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6453520" y="2574284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Steve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8974390" y="2555289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Alice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283465" y="341198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Adam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92225" y="3411984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err="1" smtClean="0">
                <a:solidFill>
                  <a:srgbClr val="FF0000"/>
                </a:solidFill>
                <a:latin typeface="+mn-lt"/>
              </a:rPr>
              <a:t>Sarit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8258381" y="3411984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Bob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9767141" y="3411984"/>
            <a:ext cx="1146223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Jenny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4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70171" y="2117807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159" y="2156840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Steve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669710" y="2533447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3698" y="2581765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1669710" y="2957175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13698" y="2996208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Adam</a:t>
            </a:r>
            <a:endParaRPr lang="en-US" sz="1600" dirty="0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59732" y="429590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John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7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868492" y="4295904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Jill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7180574" y="2242901"/>
            <a:ext cx="671315" cy="331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6061188" y="2984648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4987364" y="3863309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7255938" y="2985769"/>
            <a:ext cx="18880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8746076" y="2263595"/>
            <a:ext cx="456628" cy="310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9776808" y="2985768"/>
            <a:ext cx="49495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8893574" y="2995631"/>
            <a:ext cx="374434" cy="416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6184600" y="3842411"/>
            <a:ext cx="200959" cy="448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6852570" y="228848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416878" y="227058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1627" y="30899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577944" y="312718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559888" y="312254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34212" y="314100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648659" y="396289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393764" y="401610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1670171" y="3366066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4159" y="3414384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Sarit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986400" y="3449493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6424" y="3441628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986400" y="3878753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6424" y="3861160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2994309" y="4278507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994309" y="4678261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4333" y="4660668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6706" y="4258949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55" idx="3"/>
            <a:endCxn id="57" idx="1"/>
          </p:cNvCxnSpPr>
          <p:nvPr/>
        </p:nvCxnSpPr>
        <p:spPr bwMode="auto">
          <a:xfrm>
            <a:off x="2652138" y="3574377"/>
            <a:ext cx="334262" cy="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59" idx="1"/>
          </p:cNvCxnSpPr>
          <p:nvPr/>
        </p:nvCxnSpPr>
        <p:spPr bwMode="auto">
          <a:xfrm>
            <a:off x="2652138" y="3990998"/>
            <a:ext cx="334262" cy="14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endCxn id="61" idx="1"/>
          </p:cNvCxnSpPr>
          <p:nvPr/>
        </p:nvCxnSpPr>
        <p:spPr bwMode="auto">
          <a:xfrm flipV="1">
            <a:off x="2652138" y="4404967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endCxn id="62" idx="1"/>
          </p:cNvCxnSpPr>
          <p:nvPr/>
        </p:nvCxnSpPr>
        <p:spPr bwMode="auto">
          <a:xfrm flipV="1">
            <a:off x="2652138" y="4804721"/>
            <a:ext cx="342171" cy="8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1670171" y="3789794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14159" y="3828827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1669710" y="4205434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13698" y="4253752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Jenny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1669710" y="4629162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13698" y="4668195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John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2995639" y="508715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5663" y="5069559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2653468" y="4813858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>
            <a:endCxn id="75" idx="1"/>
          </p:cNvCxnSpPr>
          <p:nvPr/>
        </p:nvCxnSpPr>
        <p:spPr bwMode="auto">
          <a:xfrm flipV="1">
            <a:off x="2653468" y="5213612"/>
            <a:ext cx="342171" cy="8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1671040" y="5038053"/>
            <a:ext cx="981967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15028" y="5077086"/>
            <a:ext cx="84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Jill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596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Indexed PQ ADT Operations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87918" y="1160469"/>
            <a:ext cx="5286805" cy="403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MyIndexedPQ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&lt;K,V&gt;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87918" y="1563873"/>
            <a:ext cx="5286805" cy="3131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Entry&lt;K,V&gt;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key, V value);  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Entry&lt;K,V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  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key);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key);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key, V value);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38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Indexed PQ Operation: update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38116" y="143777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Janet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8294" y="11657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2309" y="839788"/>
            <a:ext cx="80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468116" y="211991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Steve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4988986" y="2100922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Alice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1298061" y="2957618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Adam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806821" y="295761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err="1" smtClean="0">
                <a:solidFill>
                  <a:srgbClr val="FF0000"/>
                </a:solidFill>
                <a:latin typeface="+mn-lt"/>
              </a:rPr>
              <a:t>Sarit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272977" y="295761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Bob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781737" y="2957617"/>
            <a:ext cx="1146223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Jenny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4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4328" y="3841538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John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7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1883088" y="384153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Jill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3195170" y="1788534"/>
            <a:ext cx="671315" cy="331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2075784" y="2530281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1001960" y="3408942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3270534" y="2531402"/>
            <a:ext cx="18880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760672" y="1809228"/>
            <a:ext cx="456628" cy="310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5791404" y="2531401"/>
            <a:ext cx="49495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908170" y="2541264"/>
            <a:ext cx="374434" cy="416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2199196" y="3388044"/>
            <a:ext cx="200959" cy="448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867166" y="1834117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431474" y="18162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736223" y="263554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592540" y="267281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4484" y="266817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348808" y="268663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255" y="350852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08360" y="356173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8870833" y="368999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Janet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01011" y="34180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9185026" y="3092006"/>
            <a:ext cx="80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84" name="Oval 5"/>
          <p:cNvSpPr>
            <a:spLocks noChangeArrowheads="1"/>
          </p:cNvSpPr>
          <p:nvPr/>
        </p:nvSpPr>
        <p:spPr bwMode="auto">
          <a:xfrm>
            <a:off x="7600833" y="4372135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John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10121703" y="4353140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Alice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6430778" y="5209836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Steve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7939538" y="520983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err="1" smtClean="0">
                <a:solidFill>
                  <a:srgbClr val="FF0000"/>
                </a:solidFill>
                <a:latin typeface="+mn-lt"/>
              </a:rPr>
              <a:t>Sarit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9405694" y="520983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Bob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10914454" y="5209835"/>
            <a:ext cx="1146223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Jenny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4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5507045" y="6093756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Adam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91" name="Oval 5"/>
          <p:cNvSpPr>
            <a:spLocks noChangeArrowheads="1"/>
          </p:cNvSpPr>
          <p:nvPr/>
        </p:nvSpPr>
        <p:spPr bwMode="auto">
          <a:xfrm>
            <a:off x="7015805" y="6093755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Jill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8327887" y="4040752"/>
            <a:ext cx="671315" cy="331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 flipH="1">
            <a:off x="7208501" y="4782499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H="1">
            <a:off x="6134677" y="5661160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>
            <a:off x="8403251" y="4783620"/>
            <a:ext cx="18880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9893389" y="4061446"/>
            <a:ext cx="456628" cy="310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10924121" y="4783619"/>
            <a:ext cx="49495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>
            <a:off x="10040887" y="4793482"/>
            <a:ext cx="374434" cy="416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9" name="Line 26"/>
          <p:cNvSpPr>
            <a:spLocks noChangeShapeType="1"/>
          </p:cNvSpPr>
          <p:nvPr/>
        </p:nvSpPr>
        <p:spPr bwMode="auto">
          <a:xfrm>
            <a:off x="7331913" y="5640262"/>
            <a:ext cx="200959" cy="448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7999883" y="4086335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64191" y="406843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68940" y="488776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725257" y="492503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707201" y="492039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1481525" y="493885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95972" y="576074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41077" y="581395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8" name="Line 25"/>
          <p:cNvSpPr>
            <a:spLocks noChangeShapeType="1"/>
          </p:cNvSpPr>
          <p:nvPr/>
        </p:nvSpPr>
        <p:spPr bwMode="auto">
          <a:xfrm>
            <a:off x="4658472" y="4065259"/>
            <a:ext cx="1434880" cy="873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 rot="1999843">
            <a:off x="4630294" y="4288873"/>
            <a:ext cx="215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pdate(</a:t>
            </a:r>
            <a:r>
              <a:rPr lang="en-US" dirty="0" smtClean="0">
                <a:solidFill>
                  <a:srgbClr val="FF0000"/>
                </a:solidFill>
              </a:rPr>
              <a:t>John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52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Indexed PQ Operation: update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38116" y="143777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Janet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8294" y="11657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2309" y="839788"/>
            <a:ext cx="80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468116" y="2119917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Steve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4988986" y="2100922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Alice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1298061" y="2957618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Adam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806821" y="295761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err="1" smtClean="0">
                <a:solidFill>
                  <a:srgbClr val="FF0000"/>
                </a:solidFill>
                <a:latin typeface="+mn-lt"/>
              </a:rPr>
              <a:t>Sarit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272977" y="295761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Bob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781737" y="2957617"/>
            <a:ext cx="1146223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Jenny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4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4328" y="3841538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John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7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1883088" y="384153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Jill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3195170" y="1788534"/>
            <a:ext cx="671315" cy="331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2075784" y="2530281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1001960" y="3408942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3270534" y="2531402"/>
            <a:ext cx="18880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760672" y="1809228"/>
            <a:ext cx="456628" cy="310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5791404" y="2531401"/>
            <a:ext cx="49495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908170" y="2541264"/>
            <a:ext cx="374434" cy="416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2199196" y="3388044"/>
            <a:ext cx="200959" cy="448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867166" y="1834117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431474" y="18162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736223" y="263554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592540" y="267281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4484" y="266817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348808" y="268663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255" y="350852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08360" y="356173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8" name="Line 25"/>
          <p:cNvSpPr>
            <a:spLocks noChangeShapeType="1"/>
          </p:cNvSpPr>
          <p:nvPr/>
        </p:nvSpPr>
        <p:spPr bwMode="auto">
          <a:xfrm>
            <a:off x="4658472" y="4065259"/>
            <a:ext cx="1434880" cy="873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 rot="1999843">
            <a:off x="4630294" y="4288873"/>
            <a:ext cx="215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update(</a:t>
            </a:r>
            <a:r>
              <a:rPr lang="en-US" dirty="0" smtClean="0">
                <a:solidFill>
                  <a:srgbClr val="FF0000"/>
                </a:solidFill>
              </a:rPr>
              <a:t>Steve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8468423" y="372614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Janet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98601" y="345416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8782616" y="3128158"/>
            <a:ext cx="80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7198423" y="4408287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Adam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9719293" y="4389292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Alice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028368" y="5245988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Jill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7537128" y="524598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err="1" smtClean="0">
                <a:solidFill>
                  <a:srgbClr val="FF0000"/>
                </a:solidFill>
                <a:latin typeface="+mn-lt"/>
              </a:rPr>
              <a:t>Sarit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9003284" y="5245987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Bob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0512044" y="5245987"/>
            <a:ext cx="1146223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Jenny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4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5104635" y="6129908"/>
            <a:ext cx="1170055" cy="451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John</a:t>
            </a:r>
            <a:r>
              <a:rPr lang="en-US" altLang="en-US" sz="1400" dirty="0" smtClean="0">
                <a:latin typeface="+mn-lt"/>
              </a:rPr>
              <a:t>	, </a:t>
            </a:r>
            <a:r>
              <a:rPr lang="en-US" altLang="en-US" sz="1400" dirty="0" smtClean="0">
                <a:solidFill>
                  <a:schemeClr val="accent6"/>
                </a:solidFill>
                <a:latin typeface="+mn-lt"/>
              </a:rPr>
              <a:t>7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6613395" y="6129907"/>
            <a:ext cx="1170055" cy="4513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+mn-lt"/>
              </a:rPr>
              <a:t>(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Steve</a:t>
            </a:r>
            <a:r>
              <a:rPr lang="en-US" altLang="en-US" sz="1400" dirty="0" smtClean="0">
                <a:latin typeface="+mn-lt"/>
              </a:rPr>
              <a:t>, </a:t>
            </a:r>
            <a:r>
              <a:rPr lang="en-US" altLang="en-US" sz="1400" dirty="0">
                <a:solidFill>
                  <a:schemeClr val="accent6"/>
                </a:solidFill>
                <a:latin typeface="+mn-lt"/>
              </a:rPr>
              <a:t>6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7925477" y="4076904"/>
            <a:ext cx="671315" cy="331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>
            <a:off x="6806091" y="4818651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H="1">
            <a:off x="5732267" y="5697312"/>
            <a:ext cx="671315" cy="427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8000841" y="4819772"/>
            <a:ext cx="18880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>
            <a:off x="9490979" y="4097598"/>
            <a:ext cx="456628" cy="310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5" name="Line 26"/>
          <p:cNvSpPr>
            <a:spLocks noChangeShapeType="1"/>
          </p:cNvSpPr>
          <p:nvPr/>
        </p:nvSpPr>
        <p:spPr bwMode="auto">
          <a:xfrm>
            <a:off x="10521711" y="4819771"/>
            <a:ext cx="494951" cy="4262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 flipH="1">
            <a:off x="9638477" y="4829634"/>
            <a:ext cx="374434" cy="416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6929503" y="5676414"/>
            <a:ext cx="200959" cy="448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7597473" y="4122487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161781" y="410459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466530" y="492391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22847" y="496118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304791" y="495654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1079115" y="497500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93562" y="579689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138667" y="585010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704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707" y="141287"/>
            <a:ext cx="11188459" cy="1385587"/>
          </a:xfrm>
        </p:spPr>
        <p:txBody>
          <a:bodyPr/>
          <a:lstStyle/>
          <a:p>
            <a:r>
              <a:rPr lang="en-US" altLang="en-US" sz="3600" dirty="0" smtClean="0"/>
              <a:t>Example Usage of Indexed PQ: </a:t>
            </a:r>
            <a:br>
              <a:rPr lang="en-US" altLang="en-US" sz="3600" dirty="0" smtClean="0"/>
            </a:br>
            <a:r>
              <a:rPr lang="en-US" altLang="en-US" sz="3600" dirty="0" smtClean="0"/>
              <a:t>Dijkstra’s Shortest Path Algorithm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648310" y="1993068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A</a:t>
            </a:r>
            <a:endParaRPr lang="en-US" altLang="en-US" sz="1800" dirty="0">
              <a:latin typeface="+mj-lt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4581544" y="2430812"/>
            <a:ext cx="1146784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H="1">
            <a:off x="5891159" y="2521554"/>
            <a:ext cx="2638" cy="7854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6164331" y="2430811"/>
            <a:ext cx="849532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160383" y="3015789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B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87123" y="330703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C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881897" y="3015789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D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794081" y="4173379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E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365337" y="4173379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F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605194" y="5107234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G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552011" y="3530036"/>
            <a:ext cx="379378" cy="7056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4737590" y="3307030"/>
            <a:ext cx="849532" cy="223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V="1">
            <a:off x="6182402" y="3403580"/>
            <a:ext cx="760143" cy="1264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5291663" y="3784271"/>
            <a:ext cx="427426" cy="4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024167" y="3809895"/>
            <a:ext cx="435624" cy="439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800961" y="3530036"/>
            <a:ext cx="429118" cy="7198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219717" y="4655837"/>
            <a:ext cx="492741" cy="5473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5382986" y="4464622"/>
            <a:ext cx="982351" cy="1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138093" y="4680758"/>
            <a:ext cx="388959" cy="522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5933" y="24308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5137" y="27296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2347" y="2490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67595" y="3119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51032" y="3128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65342" y="37973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28798" y="48378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17257" y="37259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82997" y="41153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08467" y="373600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08325" y="37599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56751" y="48229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99602" y="6027412"/>
            <a:ext cx="84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 the shortest paths from A to all other vertices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63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Priority Queue ADT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5189"/>
            <a:ext cx="11300604" cy="1909761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priority queue </a:t>
            </a:r>
            <a:r>
              <a:rPr lang="en-US" altLang="en-US" dirty="0" smtClean="0">
                <a:solidFill>
                  <a:srgbClr val="000000"/>
                </a:solidFill>
              </a:rPr>
              <a:t>is an ADT (container) that organizes its elements according to their </a:t>
            </a:r>
            <a:r>
              <a:rPr lang="en-US" altLang="en-US" dirty="0" smtClean="0">
                <a:solidFill>
                  <a:srgbClr val="FF0000"/>
                </a:solidFill>
              </a:rPr>
              <a:t>priorities</a:t>
            </a:r>
            <a:r>
              <a:rPr lang="en-US" altLang="en-US" dirty="0" smtClean="0">
                <a:solidFill>
                  <a:srgbClr val="000000"/>
                </a:solidFill>
              </a:rPr>
              <a:t>, and always returns the element with the </a:t>
            </a:r>
            <a:r>
              <a:rPr lang="en-US" altLang="en-US" dirty="0" smtClean="0">
                <a:solidFill>
                  <a:srgbClr val="FF0000"/>
                </a:solidFill>
              </a:rPr>
              <a:t>highest priority</a:t>
            </a:r>
            <a:r>
              <a:rPr lang="en-US" altLang="en-US" dirty="0" smtClean="0">
                <a:solidFill>
                  <a:srgbClr val="000000"/>
                </a:solidFill>
              </a:rPr>
              <a:t>, i.e., the element having the smallest value or the largest value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9237" y="3603627"/>
            <a:ext cx="2616200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787401" y="4405314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23963" y="38544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82738" y="4570414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162051" y="50530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23863" y="50355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816101" y="528637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70101" y="4078289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41387" y="5580064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336926" y="3646489"/>
            <a:ext cx="2617787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3875088" y="444976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311651" y="38973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254501" y="5021264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513137" y="5078414"/>
            <a:ext cx="490538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903788" y="5329239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159376" y="41211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029076" y="5622927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386512" y="3711577"/>
            <a:ext cx="2617788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924676" y="4513264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361238" y="39624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291388" y="50911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6562726" y="51435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8208963" y="4186239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078663" y="5686426"/>
            <a:ext cx="492125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7196" name="Straight Arrow Connector 65"/>
          <p:cNvCxnSpPr>
            <a:cxnSpLocks noChangeShapeType="1"/>
          </p:cNvCxnSpPr>
          <p:nvPr/>
        </p:nvCxnSpPr>
        <p:spPr bwMode="auto">
          <a:xfrm>
            <a:off x="2530476" y="3548064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79581" y="3144630"/>
            <a:ext cx="833556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7198" name="Straight Arrow Connector 67"/>
          <p:cNvCxnSpPr>
            <a:cxnSpLocks noChangeShapeType="1"/>
          </p:cNvCxnSpPr>
          <p:nvPr/>
        </p:nvCxnSpPr>
        <p:spPr bwMode="auto">
          <a:xfrm>
            <a:off x="5670550" y="3635376"/>
            <a:ext cx="11033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792787" y="3224214"/>
            <a:ext cx="8588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9214645" y="3775870"/>
            <a:ext cx="2617788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9752809" y="4577557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0189371" y="402669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0119521" y="515540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9390859" y="520779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1037096" y="425053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40" name="Straight Arrow Connector 67"/>
          <p:cNvCxnSpPr>
            <a:cxnSpLocks noChangeShapeType="1"/>
          </p:cNvCxnSpPr>
          <p:nvPr/>
        </p:nvCxnSpPr>
        <p:spPr bwMode="auto">
          <a:xfrm>
            <a:off x="8498683" y="3699669"/>
            <a:ext cx="11033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8620920" y="3288507"/>
            <a:ext cx="8588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6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9771337" y="207933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0</a:t>
            </a:r>
            <a:endParaRPr lang="en-US" altLang="en-US" sz="1800" dirty="0">
              <a:latin typeface="+mj-lt"/>
            </a:endParaRPr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H="1">
            <a:off x="8704571" y="2517076"/>
            <a:ext cx="1146784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 flipH="1">
            <a:off x="10014186" y="2607818"/>
            <a:ext cx="2638" cy="7854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10287358" y="2517075"/>
            <a:ext cx="849532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3" name="Oval 5"/>
          <p:cNvSpPr>
            <a:spLocks noChangeArrowheads="1"/>
          </p:cNvSpPr>
          <p:nvPr/>
        </p:nvSpPr>
        <p:spPr bwMode="auto">
          <a:xfrm>
            <a:off x="8283410" y="3102053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1</a:t>
            </a:r>
            <a:endParaRPr lang="en-US" altLang="en-US" sz="1800" dirty="0">
              <a:latin typeface="+mj-lt"/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9710150" y="3393296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2</a:t>
            </a:r>
            <a:endParaRPr lang="en-US" altLang="en-US" sz="1800" dirty="0">
              <a:latin typeface="+mj-lt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11004924" y="3102053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3</a:t>
            </a:r>
            <a:endParaRPr lang="en-US" altLang="en-US" sz="1800" dirty="0">
              <a:latin typeface="+mj-lt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8917108" y="4259643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4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10488364" y="4259643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5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2" name="Oval 5"/>
          <p:cNvSpPr>
            <a:spLocks noChangeArrowheads="1"/>
          </p:cNvSpPr>
          <p:nvPr/>
        </p:nvSpPr>
        <p:spPr bwMode="auto">
          <a:xfrm>
            <a:off x="9728221" y="5193498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6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8675038" y="3616300"/>
            <a:ext cx="379378" cy="7056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H="1" flipV="1">
            <a:off x="8860617" y="3393294"/>
            <a:ext cx="849532" cy="223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V="1">
            <a:off x="10305429" y="3489844"/>
            <a:ext cx="760143" cy="1264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 flipH="1">
            <a:off x="9414690" y="3870535"/>
            <a:ext cx="427426" cy="4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0" name="Line 26"/>
          <p:cNvSpPr>
            <a:spLocks noChangeShapeType="1"/>
          </p:cNvSpPr>
          <p:nvPr/>
        </p:nvSpPr>
        <p:spPr bwMode="auto">
          <a:xfrm>
            <a:off x="10147194" y="3896159"/>
            <a:ext cx="435624" cy="439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1" name="Line 26"/>
          <p:cNvSpPr>
            <a:spLocks noChangeShapeType="1"/>
          </p:cNvSpPr>
          <p:nvPr/>
        </p:nvSpPr>
        <p:spPr bwMode="auto">
          <a:xfrm flipH="1">
            <a:off x="10923988" y="3616300"/>
            <a:ext cx="429118" cy="7198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2" name="Line 26"/>
          <p:cNvSpPr>
            <a:spLocks noChangeShapeType="1"/>
          </p:cNvSpPr>
          <p:nvPr/>
        </p:nvSpPr>
        <p:spPr bwMode="auto">
          <a:xfrm>
            <a:off x="9342744" y="4742101"/>
            <a:ext cx="492741" cy="5473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 flipV="1">
            <a:off x="9506013" y="4550886"/>
            <a:ext cx="982351" cy="1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4" name="Line 26"/>
          <p:cNvSpPr>
            <a:spLocks noChangeShapeType="1"/>
          </p:cNvSpPr>
          <p:nvPr/>
        </p:nvSpPr>
        <p:spPr bwMode="auto">
          <a:xfrm flipH="1">
            <a:off x="10261120" y="4767022"/>
            <a:ext cx="388959" cy="522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088960" y="25170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978164" y="28158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675374" y="25770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90622" y="32053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474059" y="3215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488369" y="38836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251825" y="49240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340284" y="38122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806024" y="42016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331494" y="38222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1131352" y="38461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479778" y="49092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867536" y="5942549"/>
            <a:ext cx="84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 the shortest paths from 0 to all other vertices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908207" y="2423007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9306" y="2471325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7017383" y="2506434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77407" y="2498569"/>
            <a:ext cx="172125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7017383" y="2935694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7407" y="2918101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7025292" y="3335448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025292" y="3735202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5316" y="3717609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087689" y="3315890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4" idx="3"/>
            <a:endCxn id="36" idx="1"/>
          </p:cNvCxnSpPr>
          <p:nvPr/>
        </p:nvCxnSpPr>
        <p:spPr bwMode="auto">
          <a:xfrm>
            <a:off x="6683121" y="2631318"/>
            <a:ext cx="334262" cy="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endCxn id="38" idx="1"/>
          </p:cNvCxnSpPr>
          <p:nvPr/>
        </p:nvCxnSpPr>
        <p:spPr bwMode="auto">
          <a:xfrm>
            <a:off x="6683121" y="3047939"/>
            <a:ext cx="334262" cy="14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endCxn id="40" idx="1"/>
          </p:cNvCxnSpPr>
          <p:nvPr/>
        </p:nvCxnSpPr>
        <p:spPr bwMode="auto">
          <a:xfrm flipV="1">
            <a:off x="6683121" y="3461908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41" idx="1"/>
          </p:cNvCxnSpPr>
          <p:nvPr/>
        </p:nvCxnSpPr>
        <p:spPr bwMode="auto">
          <a:xfrm flipV="1">
            <a:off x="6683121" y="3861662"/>
            <a:ext cx="342171" cy="8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46701" y="2083926"/>
            <a:ext cx="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908207" y="2846735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9306" y="2885768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5907746" y="3262375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8845" y="3310693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907746" y="3686103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88845" y="3725136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5908207" y="4094994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9306" y="4143312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017383" y="4178421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77407" y="4170556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7017383" y="4607681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77407" y="4590088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025292" y="5007435"/>
            <a:ext cx="392331" cy="2529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7689" y="4987877"/>
            <a:ext cx="1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56" idx="3"/>
            <a:endCxn id="58" idx="1"/>
          </p:cNvCxnSpPr>
          <p:nvPr/>
        </p:nvCxnSpPr>
        <p:spPr bwMode="auto">
          <a:xfrm>
            <a:off x="6683121" y="4303305"/>
            <a:ext cx="334262" cy="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endCxn id="60" idx="1"/>
          </p:cNvCxnSpPr>
          <p:nvPr/>
        </p:nvCxnSpPr>
        <p:spPr bwMode="auto">
          <a:xfrm>
            <a:off x="6683121" y="4719926"/>
            <a:ext cx="334262" cy="14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endCxn id="62" idx="1"/>
          </p:cNvCxnSpPr>
          <p:nvPr/>
        </p:nvCxnSpPr>
        <p:spPr bwMode="auto">
          <a:xfrm flipV="1">
            <a:off x="6683121" y="5133895"/>
            <a:ext cx="342171" cy="4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908207" y="4518722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89306" y="4557755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5907746" y="4934362"/>
            <a:ext cx="774914" cy="41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88845" y="4982680"/>
            <a:ext cx="49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710475" y="2083849"/>
            <a:ext cx="109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index</a:t>
            </a:r>
            <a:endParaRPr lang="en-US" sz="1400" dirty="0"/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181198" y="2019211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A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1" name="Line 26"/>
          <p:cNvSpPr>
            <a:spLocks noChangeShapeType="1"/>
          </p:cNvSpPr>
          <p:nvPr/>
        </p:nvSpPr>
        <p:spPr bwMode="auto">
          <a:xfrm flipH="1">
            <a:off x="1114432" y="2456955"/>
            <a:ext cx="1146784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 flipH="1">
            <a:off x="2424047" y="2547697"/>
            <a:ext cx="2638" cy="7854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>
            <a:off x="2697219" y="2456954"/>
            <a:ext cx="849532" cy="66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9" name="Oval 5"/>
          <p:cNvSpPr>
            <a:spLocks noChangeArrowheads="1"/>
          </p:cNvSpPr>
          <p:nvPr/>
        </p:nvSpPr>
        <p:spPr bwMode="auto">
          <a:xfrm>
            <a:off x="693271" y="304193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B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2120011" y="3333175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C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3414785" y="304193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D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20" name="Oval 5"/>
          <p:cNvSpPr>
            <a:spLocks noChangeArrowheads="1"/>
          </p:cNvSpPr>
          <p:nvPr/>
        </p:nvSpPr>
        <p:spPr bwMode="auto">
          <a:xfrm>
            <a:off x="1326969" y="419952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E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21" name="Oval 5"/>
          <p:cNvSpPr>
            <a:spLocks noChangeArrowheads="1"/>
          </p:cNvSpPr>
          <p:nvPr/>
        </p:nvSpPr>
        <p:spPr bwMode="auto">
          <a:xfrm>
            <a:off x="2898225" y="4199522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F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22" name="Oval 5"/>
          <p:cNvSpPr>
            <a:spLocks noChangeArrowheads="1"/>
          </p:cNvSpPr>
          <p:nvPr/>
        </p:nvSpPr>
        <p:spPr bwMode="auto">
          <a:xfrm>
            <a:off x="2138082" y="5133377"/>
            <a:ext cx="577208" cy="5284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G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1084899" y="3556179"/>
            <a:ext cx="379378" cy="7056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 flipV="1">
            <a:off x="1270478" y="3333173"/>
            <a:ext cx="849532" cy="223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5" name="Line 26"/>
          <p:cNvSpPr>
            <a:spLocks noChangeShapeType="1"/>
          </p:cNvSpPr>
          <p:nvPr/>
        </p:nvSpPr>
        <p:spPr bwMode="auto">
          <a:xfrm flipV="1">
            <a:off x="2715290" y="3429723"/>
            <a:ext cx="760143" cy="1264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6" name="Line 26"/>
          <p:cNvSpPr>
            <a:spLocks noChangeShapeType="1"/>
          </p:cNvSpPr>
          <p:nvPr/>
        </p:nvSpPr>
        <p:spPr bwMode="auto">
          <a:xfrm flipH="1">
            <a:off x="1824551" y="3810414"/>
            <a:ext cx="427426" cy="4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7" name="Line 26"/>
          <p:cNvSpPr>
            <a:spLocks noChangeShapeType="1"/>
          </p:cNvSpPr>
          <p:nvPr/>
        </p:nvSpPr>
        <p:spPr bwMode="auto">
          <a:xfrm>
            <a:off x="2557055" y="3836038"/>
            <a:ext cx="435624" cy="439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8" name="Line 26"/>
          <p:cNvSpPr>
            <a:spLocks noChangeShapeType="1"/>
          </p:cNvSpPr>
          <p:nvPr/>
        </p:nvSpPr>
        <p:spPr bwMode="auto">
          <a:xfrm flipH="1">
            <a:off x="3333849" y="3556179"/>
            <a:ext cx="429118" cy="7198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9" name="Line 26"/>
          <p:cNvSpPr>
            <a:spLocks noChangeShapeType="1"/>
          </p:cNvSpPr>
          <p:nvPr/>
        </p:nvSpPr>
        <p:spPr bwMode="auto">
          <a:xfrm>
            <a:off x="1752605" y="4681980"/>
            <a:ext cx="492741" cy="5473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0" name="Line 26"/>
          <p:cNvSpPr>
            <a:spLocks noChangeShapeType="1"/>
          </p:cNvSpPr>
          <p:nvPr/>
        </p:nvSpPr>
        <p:spPr bwMode="auto">
          <a:xfrm flipV="1">
            <a:off x="1915874" y="4490765"/>
            <a:ext cx="982351" cy="1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1" name="Line 26"/>
          <p:cNvSpPr>
            <a:spLocks noChangeShapeType="1"/>
          </p:cNvSpPr>
          <p:nvPr/>
        </p:nvSpPr>
        <p:spPr bwMode="auto">
          <a:xfrm flipH="1">
            <a:off x="2670981" y="4706901"/>
            <a:ext cx="388959" cy="522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98821" y="24569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388025" y="275577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085235" y="25169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00483" y="31451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883920" y="31551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98230" y="38234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661686" y="48639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750145" y="37521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215885" y="41415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741355" y="37621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541213" y="37860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2889639" y="48490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4364464" y="3446962"/>
            <a:ext cx="811576" cy="3868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707" y="141287"/>
            <a:ext cx="11188459" cy="1385587"/>
          </a:xfrm>
        </p:spPr>
        <p:txBody>
          <a:bodyPr/>
          <a:lstStyle/>
          <a:p>
            <a:r>
              <a:rPr lang="en-US" altLang="en-US" sz="3600" dirty="0" smtClean="0"/>
              <a:t>Example Usage of Indexed PQ: </a:t>
            </a:r>
            <a:br>
              <a:rPr lang="en-US" altLang="en-US" sz="3600" dirty="0" smtClean="0"/>
            </a:br>
            <a:r>
              <a:rPr lang="en-US" altLang="en-US" sz="3600" dirty="0" smtClean="0"/>
              <a:t>Dijkstra’s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87621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707" y="141288"/>
            <a:ext cx="11188459" cy="698500"/>
          </a:xfrm>
        </p:spPr>
        <p:txBody>
          <a:bodyPr/>
          <a:lstStyle/>
          <a:p>
            <a:r>
              <a:rPr lang="en-US" altLang="en-US" sz="3600" dirty="0" smtClean="0"/>
              <a:t>Last Operation: Merge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1707" y="922339"/>
            <a:ext cx="1118846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Merge(H1</a:t>
            </a:r>
            <a:r>
              <a:rPr lang="en-US" altLang="en-US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, H2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):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Merge two heaps H1 and H2 of size O(N). H1 and H2 are stored in two different arrays. </a:t>
            </a:r>
            <a:r>
              <a:rPr lang="en-US" altLang="en-US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E.g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. Combine queues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from two different sources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to run on one CPU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Can do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O(N) Insert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operations: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Running Time: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O(N log N)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Better: Copy H2 at the end of H1 and use </a:t>
            </a:r>
            <a:r>
              <a:rPr lang="en-US" altLang="en-US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MakeHeap</a:t>
            </a:r>
            <a:endParaRPr lang="en-US" altLang="en-US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Running Time: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O(N)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solidFill>
                  <a:srgbClr val="CC3300"/>
                </a:solidFill>
                <a:latin typeface="Comic Sans MS" panose="030F0702030302020204" pitchFamily="66" charset="0"/>
              </a:rPr>
              <a:t>Can we do better (i.e. Merge in O(log N) time?)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Yes.</a:t>
            </a:r>
            <a:r>
              <a:rPr lang="en-US" altLang="en-US" sz="2400" dirty="0">
                <a:solidFill>
                  <a:srgbClr val="CC3300"/>
                </a:solidFill>
                <a:latin typeface="Comic Sans MS" panose="030F0702030302020204" pitchFamily="66" charset="0"/>
              </a:rPr>
              <a:t> Binomial Heaps, Fibonacci Heaps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Will not be covered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229342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PQ ADT Operations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7518" y="1485784"/>
            <a:ext cx="11582429" cy="403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MyPQ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7518" y="1889188"/>
            <a:ext cx="11582429" cy="20789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/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 Return the element with the highest priority (w/o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removing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Add a new element to the PQ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Remove and return the element with the highest priority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 the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PQ empty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of elements in the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PQ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Remove all elements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0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204326" y="2054221"/>
            <a:ext cx="3353742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04325" y="2384227"/>
            <a:ext cx="3353743" cy="8959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9"/>
          <p:cNvCxnSpPr>
            <a:cxnSpLocks noChangeShapeType="1"/>
          </p:cNvCxnSpPr>
          <p:nvPr/>
        </p:nvCxnSpPr>
        <p:spPr bwMode="auto">
          <a:xfrm flipV="1">
            <a:off x="993480" y="1544482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074442" y="116007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993480" y="1977038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256613" y="1671782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45022" y="4321474"/>
            <a:ext cx="2128838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AbstractQueue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251373" y="3280216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Queue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251373" y="2314815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62485" y="1236108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9" idx="0"/>
            <a:endCxn id="30" idx="2"/>
          </p:cNvCxnSpPr>
          <p:nvPr/>
        </p:nvCxnSpPr>
        <p:spPr bwMode="auto">
          <a:xfrm flipV="1">
            <a:off x="4307061" y="2944255"/>
            <a:ext cx="0" cy="3359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300710" y="1876666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9"/>
          <p:cNvCxnSpPr>
            <a:cxnSpLocks noChangeShapeType="1"/>
            <a:stCxn id="28" idx="0"/>
          </p:cNvCxnSpPr>
          <p:nvPr/>
        </p:nvCxnSpPr>
        <p:spPr bwMode="auto">
          <a:xfrm flipV="1">
            <a:off x="4309441" y="3889021"/>
            <a:ext cx="8732" cy="43245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9" name="Rectangle 38"/>
          <p:cNvSpPr/>
          <p:nvPr/>
        </p:nvSpPr>
        <p:spPr bwMode="auto">
          <a:xfrm>
            <a:off x="6195590" y="1074115"/>
            <a:ext cx="3362477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95699" y="1400738"/>
            <a:ext cx="3362478" cy="3333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Iterator&lt;E&gt;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iterator()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24559" y="1711662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58772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Java </a:t>
            </a:r>
            <a:r>
              <a:rPr lang="en-US" altLang="en-US" sz="3600" dirty="0" err="1" smtClean="0"/>
              <a:t>PriorityQueue</a:t>
            </a:r>
            <a:r>
              <a:rPr lang="en-US" altLang="en-US" sz="3600" dirty="0" smtClean="0"/>
              <a:t> Hierarchy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42642" y="5203189"/>
            <a:ext cx="2128838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PriorityQueue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 bwMode="auto">
          <a:xfrm flipH="1" flipV="1">
            <a:off x="4300710" y="4770737"/>
            <a:ext cx="6351" cy="4324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213057" y="3600308"/>
            <a:ext cx="3345009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AbstractQueue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213057" y="3930314"/>
            <a:ext cx="3345010" cy="952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e)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213056" y="5202643"/>
            <a:ext cx="3345009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13056" y="5532649"/>
            <a:ext cx="3345010" cy="9406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7833290" y="4860084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9"/>
          <p:cNvCxnSpPr>
            <a:cxnSpLocks noChangeShapeType="1"/>
            <a:stCxn id="55" idx="0"/>
            <a:endCxn id="6" idx="2"/>
          </p:cNvCxnSpPr>
          <p:nvPr/>
        </p:nvCxnSpPr>
        <p:spPr bwMode="auto">
          <a:xfrm flipH="1" flipV="1">
            <a:off x="7881197" y="3280216"/>
            <a:ext cx="4365" cy="32009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9674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Using an array to implement the PQ ADT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39800"/>
            <a:ext cx="10990052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an </a:t>
            </a:r>
            <a:r>
              <a:rPr lang="en-US" altLang="en-US" dirty="0" smtClean="0">
                <a:solidFill>
                  <a:srgbClr val="FF0000"/>
                </a:solidFill>
              </a:rPr>
              <a:t>array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arbitrary </a:t>
            </a:r>
            <a:r>
              <a:rPr lang="en-US" altLang="en-US" dirty="0" smtClean="0"/>
              <a:t>order: 3, 1, 7, 4, 9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14794"/>
              </p:ext>
            </p:extLst>
          </p:nvPr>
        </p:nvGraphicFramePr>
        <p:xfrm>
          <a:off x="2624496" y="3178152"/>
          <a:ext cx="1892465" cy="1719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495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530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34565"/>
              </p:ext>
            </p:extLst>
          </p:nvPr>
        </p:nvGraphicFramePr>
        <p:xfrm>
          <a:off x="4516961" y="3177286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pSp>
        <p:nvGrpSpPr>
          <p:cNvPr id="8251" name="Group 54"/>
          <p:cNvGrpSpPr>
            <a:grpSpLocks/>
          </p:cNvGrpSpPr>
          <p:nvPr/>
        </p:nvGrpSpPr>
        <p:grpSpPr bwMode="auto">
          <a:xfrm>
            <a:off x="2511578" y="1582738"/>
            <a:ext cx="7614021" cy="952500"/>
            <a:chOff x="731681" y="1584098"/>
            <a:chExt cx="7613831" cy="953035"/>
          </a:xfrm>
        </p:grpSpPr>
        <p:sp>
          <p:nvSpPr>
            <p:cNvPr id="57" name="Rectangle 56"/>
            <p:cNvSpPr/>
            <p:nvPr/>
          </p:nvSpPr>
          <p:spPr bwMode="auto">
            <a:xfrm>
              <a:off x="1159079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0050" y="2035201"/>
              <a:ext cx="341751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3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881373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757" y="2035201"/>
              <a:ext cx="300075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589381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68764" y="2035201"/>
              <a:ext cx="341303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310088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058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030795" y="1970078"/>
              <a:ext cx="722295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11765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9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753090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73797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81804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902511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624805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65449" y="1596805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3457" y="1584098"/>
              <a:ext cx="288918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95751" y="1584098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3758" y="1596805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62564" y="1596805"/>
              <a:ext cx="327017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84859" y="1584098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53390" y="1609512"/>
              <a:ext cx="568311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N-1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1681" y="2035141"/>
              <a:ext cx="372209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69344" y="5460041"/>
            <a:ext cx="1099005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kern="0" dirty="0" smtClean="0"/>
              <a:t>Notice that storing the keys in </a:t>
            </a:r>
            <a:r>
              <a:rPr lang="en-US" altLang="en-US" kern="0" dirty="0" smtClean="0">
                <a:solidFill>
                  <a:schemeClr val="accent6"/>
                </a:solidFill>
              </a:rPr>
              <a:t>sorted order </a:t>
            </a:r>
            <a:r>
              <a:rPr lang="en-US" altLang="en-US" kern="0" dirty="0" smtClean="0">
                <a:solidFill>
                  <a:srgbClr val="FF0000"/>
                </a:solidFill>
              </a:rPr>
              <a:t>does NOT help!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kern="0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kern="0" dirty="0" smtClean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58140"/>
              </p:ext>
            </p:extLst>
          </p:nvPr>
        </p:nvGraphicFramePr>
        <p:xfrm>
          <a:off x="7104586" y="3179234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Sorted 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3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Using a </a:t>
            </a:r>
            <a:r>
              <a:rPr lang="en-US" altLang="en-US" sz="3600" dirty="0" err="1" smtClean="0"/>
              <a:t>TreeMap</a:t>
            </a:r>
            <a:r>
              <a:rPr lang="en-US" altLang="en-US" sz="3600" dirty="0" smtClean="0"/>
              <a:t> to implement the PQ ADT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129581"/>
            <a:ext cx="11535298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an </a:t>
            </a:r>
            <a:r>
              <a:rPr lang="en-US" altLang="en-US" dirty="0" err="1" smtClean="0">
                <a:solidFill>
                  <a:srgbClr val="FF0000"/>
                </a:solidFill>
              </a:rPr>
              <a:t>TreeMap</a:t>
            </a:r>
            <a:r>
              <a:rPr lang="en-US" altLang="en-US" dirty="0" smtClean="0"/>
              <a:t> to store the keys in sorted order: 1, 3, 3, 4, 7, 7, 9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20687"/>
              </p:ext>
            </p:extLst>
          </p:nvPr>
        </p:nvGraphicFramePr>
        <p:xfrm>
          <a:off x="6434108" y="2378352"/>
          <a:ext cx="1892465" cy="1719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495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530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30217"/>
              </p:ext>
            </p:extLst>
          </p:nvPr>
        </p:nvGraphicFramePr>
        <p:xfrm>
          <a:off x="8326573" y="2377486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TreeMap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205269" y="2019140"/>
            <a:ext cx="874361" cy="60329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en-US" sz="1800" dirty="0" smtClean="0">
                <a:latin typeface="+mj-lt"/>
              </a:rPr>
              <a:t>, </a:t>
            </a:r>
            <a:r>
              <a:rPr lang="en-US" altLang="en-US" sz="1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 smtClean="0">
                <a:latin typeface="+mj-lt"/>
              </a:rPr>
              <a:t>)</a:t>
            </a:r>
            <a:endParaRPr lang="en-US" altLang="en-US" sz="1800" dirty="0">
              <a:latin typeface="+mj-lt"/>
            </a:endParaRP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1699403" y="2576683"/>
            <a:ext cx="661141" cy="584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75209" y="3115671"/>
            <a:ext cx="874361" cy="60329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en-US" sz="1800" dirty="0" smtClean="0">
                <a:latin typeface="+mj-lt"/>
              </a:rPr>
              <a:t>, </a:t>
            </a:r>
            <a:r>
              <a:rPr lang="en-US" altLang="en-US" sz="1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 smtClean="0">
                <a:latin typeface="+mj-lt"/>
              </a:rPr>
              <a:t>)</a:t>
            </a:r>
            <a:endParaRPr lang="en-US" altLang="en-US" sz="1800" dirty="0">
              <a:latin typeface="+mj-lt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029973" y="4168094"/>
            <a:ext cx="874361" cy="60329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en-US" sz="1800" dirty="0" smtClean="0">
                <a:latin typeface="+mj-lt"/>
              </a:rPr>
              <a:t>, </a:t>
            </a:r>
            <a:r>
              <a:rPr lang="en-US" altLang="en-US" sz="1800" dirty="0" smtClean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en-US" sz="1800" dirty="0" smtClean="0">
                <a:latin typeface="+mj-lt"/>
              </a:rPr>
              <a:t>)</a:t>
            </a:r>
            <a:endParaRPr lang="en-US" altLang="en-US" sz="1800" dirty="0">
              <a:latin typeface="+mj-lt"/>
            </a:endParaRP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1785014" y="3666077"/>
            <a:ext cx="420254" cy="5918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9835" y="3062787"/>
            <a:ext cx="874361" cy="60329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n-US" altLang="en-US" sz="1800" dirty="0" smtClean="0">
                <a:latin typeface="+mj-lt"/>
              </a:rPr>
              <a:t>, </a:t>
            </a:r>
            <a:r>
              <a:rPr lang="en-US" altLang="en-US" sz="1800" dirty="0" smtClean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en-US" sz="1800" dirty="0" smtClean="0">
                <a:latin typeface="+mj-lt"/>
              </a:rPr>
              <a:t>)</a:t>
            </a:r>
            <a:endParaRPr lang="en-US" altLang="en-US" sz="1800" dirty="0">
              <a:latin typeface="+mj-lt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958860" y="2541032"/>
            <a:ext cx="566250" cy="6203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4111706" y="4168094"/>
            <a:ext cx="874361" cy="60329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j-lt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9</a:t>
            </a:r>
            <a:r>
              <a:rPr lang="en-US" altLang="en-US" sz="1800" dirty="0" smtClean="0">
                <a:latin typeface="+mj-lt"/>
              </a:rPr>
              <a:t>, </a:t>
            </a:r>
            <a:r>
              <a:rPr lang="en-US" altLang="en-US" sz="1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 smtClean="0">
                <a:latin typeface="+mj-lt"/>
              </a:rPr>
              <a:t>)</a:t>
            </a:r>
            <a:endParaRPr lang="en-US" altLang="en-US" sz="1800" dirty="0">
              <a:latin typeface="+mj-lt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3913625" y="3637563"/>
            <a:ext cx="481555" cy="5502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Comparison of PQ Implementations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3487"/>
              </p:ext>
            </p:extLst>
          </p:nvPr>
        </p:nvGraphicFramePr>
        <p:xfrm>
          <a:off x="2534968" y="1055857"/>
          <a:ext cx="1892465" cy="1719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495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49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530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52680"/>
              </p:ext>
            </p:extLst>
          </p:nvPr>
        </p:nvGraphicFramePr>
        <p:xfrm>
          <a:off x="4427433" y="1054991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359435" y="3019245"/>
            <a:ext cx="11535298" cy="35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 smtClean="0">
                <a:solidFill>
                  <a:schemeClr val="accent6"/>
                </a:solidFill>
              </a:rPr>
              <a:t>Array </a:t>
            </a:r>
            <a:r>
              <a:rPr lang="en-US" altLang="en-US" kern="0" dirty="0" smtClean="0"/>
              <a:t>is good but </a:t>
            </a:r>
            <a:r>
              <a:rPr lang="en-US" altLang="en-US" kern="0" dirty="0" smtClean="0">
                <a:solidFill>
                  <a:srgbClr val="00B050"/>
                </a:solidFill>
              </a:rPr>
              <a:t>pop is O(n), </a:t>
            </a:r>
            <a:r>
              <a:rPr lang="en-US" altLang="en-US" kern="0" dirty="0" smtClean="0"/>
              <a:t>which is very slow!</a:t>
            </a:r>
          </a:p>
          <a:p>
            <a:pPr>
              <a:lnSpc>
                <a:spcPct val="90000"/>
              </a:lnSpc>
            </a:pPr>
            <a:r>
              <a:rPr lang="en-US" altLang="en-US" kern="0" dirty="0" err="1" smtClean="0">
                <a:solidFill>
                  <a:schemeClr val="accent6"/>
                </a:solidFill>
              </a:rPr>
              <a:t>TreeMap</a:t>
            </a:r>
            <a:r>
              <a:rPr lang="en-US" altLang="en-US" kern="0" dirty="0" smtClean="0">
                <a:solidFill>
                  <a:schemeClr val="accent6"/>
                </a:solidFill>
              </a:rPr>
              <a:t> </a:t>
            </a:r>
            <a:r>
              <a:rPr lang="en-US" altLang="en-US" kern="0" dirty="0" smtClean="0"/>
              <a:t>is good but: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 smtClean="0"/>
              <a:t>unnecessarily maintains full lexicographical/sorted ordering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u</a:t>
            </a:r>
            <a:r>
              <a:rPr lang="en-US" altLang="en-US" kern="0" dirty="0" smtClean="0"/>
              <a:t>ses a search tree as the underlying DS, which is a linked DS</a:t>
            </a:r>
          </a:p>
          <a:p>
            <a:pPr lvl="1">
              <a:lnSpc>
                <a:spcPct val="90000"/>
              </a:lnSpc>
            </a:pPr>
            <a:endParaRPr lang="en-US" altLang="en-US" kern="0" dirty="0"/>
          </a:p>
          <a:p>
            <a:pPr>
              <a:lnSpc>
                <a:spcPct val="90000"/>
              </a:lnSpc>
            </a:pPr>
            <a:r>
              <a:rPr lang="en-US" altLang="en-US" kern="0" dirty="0" smtClean="0">
                <a:solidFill>
                  <a:srgbClr val="FF0000"/>
                </a:solidFill>
              </a:rPr>
              <a:t>Question</a:t>
            </a:r>
            <a:r>
              <a:rPr lang="en-US" altLang="en-US" kern="0" dirty="0" smtClean="0"/>
              <a:t>: Can we design an </a:t>
            </a:r>
            <a:r>
              <a:rPr lang="en-US" altLang="en-US" kern="0" dirty="0" smtClean="0">
                <a:solidFill>
                  <a:schemeClr val="accent6"/>
                </a:solidFill>
              </a:rPr>
              <a:t>array-based DS </a:t>
            </a:r>
            <a:r>
              <a:rPr lang="en-US" altLang="en-US" kern="0" dirty="0" smtClean="0"/>
              <a:t>that supports all these operations in </a:t>
            </a:r>
            <a:r>
              <a:rPr lang="en-US" altLang="en-US" kern="0" dirty="0" smtClean="0">
                <a:solidFill>
                  <a:srgbClr val="FF0000"/>
                </a:solidFill>
              </a:rPr>
              <a:t>O(</a:t>
            </a:r>
            <a:r>
              <a:rPr lang="en-US" altLang="en-US" kern="0" dirty="0" err="1" smtClean="0">
                <a:solidFill>
                  <a:srgbClr val="FF0000"/>
                </a:solidFill>
              </a:rPr>
              <a:t>logn</a:t>
            </a:r>
            <a:r>
              <a:rPr lang="en-US" altLang="en-US" kern="0" dirty="0" smtClean="0">
                <a:solidFill>
                  <a:srgbClr val="FF0000"/>
                </a:solidFill>
              </a:rPr>
              <a:t>) </a:t>
            </a:r>
            <a:r>
              <a:rPr lang="en-US" altLang="en-US" kern="0" dirty="0" smtClean="0"/>
              <a:t>or lower time?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 smtClean="0">
                <a:solidFill>
                  <a:srgbClr val="C00000"/>
                </a:solidFill>
              </a:rPr>
              <a:t>Yes! Binary Heap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kern="0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kern="0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kern="0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2193"/>
              </p:ext>
            </p:extLst>
          </p:nvPr>
        </p:nvGraphicFramePr>
        <p:xfrm>
          <a:off x="7015058" y="1054991"/>
          <a:ext cx="2587625" cy="1720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TreeMap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213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17001</TotalTime>
  <Words>2816</Words>
  <Application>Microsoft Office PowerPoint</Application>
  <PresentationFormat>Widescreen</PresentationFormat>
  <Paragraphs>1011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Comic Sans MS</vt:lpstr>
      <vt:lpstr>Courier New</vt:lpstr>
      <vt:lpstr>Times New Roman</vt:lpstr>
      <vt:lpstr>Blank Presentation</vt:lpstr>
      <vt:lpstr>Today’s Material</vt:lpstr>
      <vt:lpstr>FIFO Queue</vt:lpstr>
      <vt:lpstr>Priority Queue ADT</vt:lpstr>
      <vt:lpstr>Priority Queue ADT</vt:lpstr>
      <vt:lpstr>PQ ADT Operations</vt:lpstr>
      <vt:lpstr>Java PriorityQueue Hierarchy</vt:lpstr>
      <vt:lpstr>Using an array to implement the PQ ADT</vt:lpstr>
      <vt:lpstr>Using a TreeMap to implement the PQ ADT</vt:lpstr>
      <vt:lpstr>Comparison of PQ Implementations</vt:lpstr>
      <vt:lpstr>Binary Heap</vt:lpstr>
      <vt:lpstr>Array Implementation of Binary Heaps</vt:lpstr>
      <vt:lpstr>Using a Binary Heap to implement the PQ ADT</vt:lpstr>
      <vt:lpstr>PQ operations: top()</vt:lpstr>
      <vt:lpstr>PQ operations: pop() – First Try</vt:lpstr>
      <vt:lpstr>PQ operations: pop() – Second Try</vt:lpstr>
      <vt:lpstr>pushdown()</vt:lpstr>
      <vt:lpstr>Running time analysis of pop/pushDown</vt:lpstr>
      <vt:lpstr>pushDown()</vt:lpstr>
      <vt:lpstr>PQ operations: push(E e)</vt:lpstr>
      <vt:lpstr>PQ operations: push(E e)</vt:lpstr>
      <vt:lpstr>PQ operations: push(E e)</vt:lpstr>
      <vt:lpstr>pushUp()</vt:lpstr>
      <vt:lpstr>Comparison of PQ Implementations</vt:lpstr>
      <vt:lpstr>Another Operation: makeHeap()</vt:lpstr>
      <vt:lpstr>Building a Heap Bottom Up</vt:lpstr>
      <vt:lpstr>Building a Heap Bottom Up: Example</vt:lpstr>
      <vt:lpstr>Comparison of PQ Implementations</vt:lpstr>
      <vt:lpstr>Two more PQ Operations: contains &amp; remove</vt:lpstr>
      <vt:lpstr>PQ operation: contains</vt:lpstr>
      <vt:lpstr>PQ Operation: remove</vt:lpstr>
      <vt:lpstr>Naïve implementation of contains &amp; remove</vt:lpstr>
      <vt:lpstr>Fast implementation of contains &amp; remove (1)</vt:lpstr>
      <vt:lpstr>Fast implementation of contains &amp; remove (2)</vt:lpstr>
      <vt:lpstr>Indexed PQ</vt:lpstr>
      <vt:lpstr>Indexed PQ Example</vt:lpstr>
      <vt:lpstr>Indexed PQ ADT Operations</vt:lpstr>
      <vt:lpstr>Indexed PQ Operation: update</vt:lpstr>
      <vt:lpstr>Indexed PQ Operation: update</vt:lpstr>
      <vt:lpstr>Example Usage of Indexed PQ:  Dijkstra’s Shortest Path Algorithm</vt:lpstr>
      <vt:lpstr>Example Usage of Indexed PQ:  Dijkstra’s Shortest Path Algorithm</vt:lpstr>
      <vt:lpstr>Last Operation: Merge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605</cp:revision>
  <dcterms:created xsi:type="dcterms:W3CDTF">2020-11-16T14:31:24Z</dcterms:created>
  <dcterms:modified xsi:type="dcterms:W3CDTF">2023-09-05T01:37:12Z</dcterms:modified>
</cp:coreProperties>
</file>