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26" r:id="rId2"/>
    <p:sldId id="427" r:id="rId3"/>
    <p:sldId id="428" r:id="rId4"/>
    <p:sldId id="429" r:id="rId5"/>
    <p:sldId id="430" r:id="rId6"/>
    <p:sldId id="431" r:id="rId7"/>
    <p:sldId id="432" r:id="rId8"/>
    <p:sldId id="433" r:id="rId9"/>
    <p:sldId id="434" r:id="rId10"/>
    <p:sldId id="435" r:id="rId11"/>
    <p:sldId id="454" r:id="rId12"/>
    <p:sldId id="440" r:id="rId13"/>
    <p:sldId id="441" r:id="rId14"/>
    <p:sldId id="443" r:id="rId15"/>
    <p:sldId id="444" r:id="rId16"/>
    <p:sldId id="446" r:id="rId17"/>
    <p:sldId id="447" r:id="rId18"/>
    <p:sldId id="448" r:id="rId19"/>
    <p:sldId id="449" r:id="rId20"/>
    <p:sldId id="450" r:id="rId21"/>
    <p:sldId id="451" r:id="rId22"/>
    <p:sldId id="452" r:id="rId23"/>
    <p:sldId id="453" r:id="rId24"/>
    <p:sldId id="43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95400" autoAdjust="0"/>
  </p:normalViewPr>
  <p:slideViewPr>
    <p:cSldViewPr snapToGrid="0">
      <p:cViewPr varScale="1">
        <p:scale>
          <a:sx n="89" d="100"/>
          <a:sy n="89" d="100"/>
        </p:scale>
        <p:origin x="5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478CE9F-FCF8-41BE-BCDF-25622BB58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D154772A-912A-4C3E-9956-BDCB36B550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42928603-CA59-4E80-B400-897CC2CCD4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7FB87-3ECF-41EA-B2DF-595821437F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869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E55FFBC-AF58-4CE3-BE8D-0BB9BF998A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F33E0CD8-9B39-4213-8518-C52BAB9975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088ABB6-715F-4E91-BB7C-04E8CB0176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EF1C4-1A64-4BE9-9553-8A680BDE8A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44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0451" y="141288"/>
            <a:ext cx="2597149" cy="59547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2651" y="141288"/>
            <a:ext cx="7594600" cy="59547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487934CC-10AF-475E-9382-9BE723CD62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76159187-C7D1-48AA-AB62-5C60E55A8C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4CA2FC11-9D3D-40DA-8CF9-8606DDD677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D5C97-98B6-4511-95DA-5A790D2D76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25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9D8FC63-5957-495B-AB21-AEB88D14E9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8C8F2179-8AD5-4D25-8178-A04A789C8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2F2E59F7-4DD2-4A1B-AFC2-DA8D0B9867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2021A-CF8F-4438-BC6D-96A5E5E99E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58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28A0E92-2DE0-4D7F-8C2B-87A147726E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06F9C0D0-3453-4B1E-8280-2875FA67DA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67663CE4-BB53-438C-8DB5-B69C92C556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24A63-21F9-4F9B-AC82-4EC3FFED29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5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E213B4C-0915-499A-9E71-98F0BB0669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A89E0CF-1C47-4AAC-9CBF-028AB72E98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147076A-1EC8-427C-8422-6B4B6E7C79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92DD0-6D6D-469C-BB1D-1612F118B4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39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B89CFFA5-D334-4B1D-92CE-9A1968AEAC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D3735A80-CFCB-46E3-B0EB-424EDB5F66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AA753FA5-9916-4825-B121-352DCAB36C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B268C-17CE-4317-83EB-3C14BE1C32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92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C7E1CDC0-CE22-42F6-BBFC-C4B7D05E99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2EFA1096-C689-4404-B320-F748CDBF89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172C32F9-FBD1-4C83-87F7-E866B96D19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46206-5067-4271-90F5-ABD53393AD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47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1EF20787-0CA8-4F8C-B9F8-E22FA12DBF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D1341BE5-F5D1-4EC9-A825-936CE2C5E0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8641BAD9-F994-4882-902D-F91C3AA0AC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30192-98A9-4E98-AE46-899CD65F59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32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83A6D5B-A344-4007-8B51-095F1CCCC1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F9EAC73-3015-4C3A-AF10-01DD468A5D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9EC6758-8282-4520-ADDA-31B1488C39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DAB4F-2D47-4C13-AA13-8EAC4F83BC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70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EF78A9E-53C4-4C4D-823F-B13809120B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1581D23-A874-43BE-A76F-7E44F409F5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02BBD43-9998-49E7-893F-ADB200937D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B61DC-17F3-4A1B-AAB2-FE7F271DF5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35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83D015AE-701E-4F78-9351-781756384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82651" y="141288"/>
            <a:ext cx="103632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9CAFDCF8-DA89-4176-BD45-32EF3D5D2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49326"/>
            <a:ext cx="1036320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2BDA23E6-862C-4D3C-9F78-5FCBFFAE757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4AB6001C-2171-4E81-B610-D9844809EAA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9718" y="6248400"/>
            <a:ext cx="500803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14CD32D0-71F5-4F9C-BD8B-1A69173AE62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148F986-2530-4EE6-9EAF-DD2B8D2138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772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CC33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1862138" y="236539"/>
            <a:ext cx="8191500" cy="769937"/>
          </a:xfrm>
        </p:spPr>
        <p:txBody>
          <a:bodyPr/>
          <a:lstStyle/>
          <a:p>
            <a:r>
              <a:rPr lang="en-US" altLang="en-US" sz="3600" dirty="0"/>
              <a:t>Today’s </a:t>
            </a:r>
            <a:r>
              <a:rPr lang="en-US" altLang="en-US" sz="3600" dirty="0" smtClean="0"/>
              <a:t>Material</a:t>
            </a:r>
            <a:endParaRPr lang="en-US" altLang="en-US" sz="3600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2860" y="1093789"/>
            <a:ext cx="11024559" cy="5183187"/>
          </a:xfrm>
        </p:spPr>
        <p:txBody>
          <a:bodyPr/>
          <a:lstStyle/>
          <a:p>
            <a:r>
              <a:rPr lang="en-US" altLang="en-US" dirty="0" smtClean="0"/>
              <a:t>Recap of the course</a:t>
            </a:r>
          </a:p>
          <a:p>
            <a:pPr lvl="1"/>
            <a:r>
              <a:rPr lang="en-US" altLang="en-US" dirty="0" smtClean="0"/>
              <a:t>Data </a:t>
            </a:r>
            <a:r>
              <a:rPr lang="en-US" altLang="en-US" dirty="0" smtClean="0"/>
              <a:t>Structures</a:t>
            </a:r>
          </a:p>
          <a:p>
            <a:pPr lvl="2"/>
            <a:r>
              <a:rPr lang="en-US" altLang="en-US" dirty="0" smtClean="0"/>
              <a:t>Array</a:t>
            </a:r>
          </a:p>
          <a:p>
            <a:pPr lvl="2"/>
            <a:r>
              <a:rPr lang="en-US" altLang="en-US" dirty="0" smtClean="0"/>
              <a:t>Linked List</a:t>
            </a:r>
          </a:p>
          <a:p>
            <a:pPr lvl="2"/>
            <a:r>
              <a:rPr lang="en-US" altLang="en-US" dirty="0" smtClean="0"/>
              <a:t>Tree &amp; Search Tree</a:t>
            </a:r>
          </a:p>
          <a:p>
            <a:pPr lvl="2"/>
            <a:r>
              <a:rPr lang="en-US" altLang="en-US" dirty="0" err="1" smtClean="0"/>
              <a:t>Trie</a:t>
            </a:r>
            <a:endParaRPr lang="en-US" altLang="en-US" dirty="0" smtClean="0"/>
          </a:p>
          <a:p>
            <a:pPr lvl="2"/>
            <a:r>
              <a:rPr lang="en-US" altLang="en-US" dirty="0" smtClean="0"/>
              <a:t>Hash Table</a:t>
            </a:r>
          </a:p>
          <a:p>
            <a:pPr lvl="2"/>
            <a:r>
              <a:rPr lang="en-US" altLang="en-US" dirty="0" smtClean="0"/>
              <a:t>Binary Heap</a:t>
            </a:r>
          </a:p>
          <a:p>
            <a:pPr lvl="1"/>
            <a:r>
              <a:rPr lang="en-US" altLang="en-US" dirty="0" smtClean="0"/>
              <a:t>Abstract </a:t>
            </a:r>
            <a:r>
              <a:rPr lang="en-US" altLang="en-US" dirty="0" smtClean="0"/>
              <a:t>Data </a:t>
            </a:r>
            <a:r>
              <a:rPr lang="en-US" altLang="en-US" dirty="0" smtClean="0"/>
              <a:t>Types</a:t>
            </a:r>
          </a:p>
          <a:p>
            <a:pPr lvl="2"/>
            <a:r>
              <a:rPr lang="en-US" altLang="en-US" dirty="0" smtClean="0"/>
              <a:t>List</a:t>
            </a:r>
          </a:p>
          <a:p>
            <a:pPr lvl="2"/>
            <a:r>
              <a:rPr lang="en-US" altLang="en-US" dirty="0" smtClean="0"/>
              <a:t>Stack, Queue, </a:t>
            </a:r>
            <a:r>
              <a:rPr lang="en-US" altLang="en-US" dirty="0" err="1" smtClean="0"/>
              <a:t>Deque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PriorityQueue</a:t>
            </a:r>
            <a:endParaRPr lang="en-US" altLang="en-US" dirty="0" smtClean="0"/>
          </a:p>
          <a:p>
            <a:pPr lvl="2"/>
            <a:r>
              <a:rPr lang="en-US" altLang="en-US" dirty="0" smtClean="0"/>
              <a:t>Set</a:t>
            </a:r>
          </a:p>
          <a:p>
            <a:pPr lvl="2"/>
            <a:r>
              <a:rPr lang="en-US" altLang="en-US" dirty="0" smtClean="0"/>
              <a:t>Map</a:t>
            </a:r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20992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Hash Tables with Separate Chaining</a:t>
            </a: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7678738" y="1327151"/>
            <a:ext cx="336550" cy="3675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2292" name="Line 5"/>
          <p:cNvSpPr>
            <a:spLocks noChangeShapeType="1"/>
          </p:cNvSpPr>
          <p:nvPr/>
        </p:nvSpPr>
        <p:spPr bwMode="auto">
          <a:xfrm>
            <a:off x="8020050" y="1327151"/>
            <a:ext cx="0" cy="368141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12293" name="Rectangle 22"/>
          <p:cNvSpPr>
            <a:spLocks noChangeArrowheads="1"/>
          </p:cNvSpPr>
          <p:nvPr/>
        </p:nvSpPr>
        <p:spPr bwMode="auto">
          <a:xfrm>
            <a:off x="7683500" y="1728789"/>
            <a:ext cx="336550" cy="338137"/>
          </a:xfrm>
          <a:prstGeom prst="rect">
            <a:avLst/>
          </a:prstGeom>
          <a:noFill/>
          <a:ln w="2857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4" name="Text Box 23"/>
          <p:cNvSpPr txBox="1">
            <a:spLocks noChangeArrowheads="1"/>
          </p:cNvSpPr>
          <p:nvPr/>
        </p:nvSpPr>
        <p:spPr bwMode="auto">
          <a:xfrm>
            <a:off x="7602538" y="2194197"/>
            <a:ext cx="4635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Times New Roman" panose="02020603050405020304" pitchFamily="18" charset="0"/>
              </a:rPr>
              <a:t>null</a:t>
            </a:r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2295" name="Rectangle 24"/>
          <p:cNvSpPr>
            <a:spLocks noChangeArrowheads="1"/>
          </p:cNvSpPr>
          <p:nvPr/>
        </p:nvSpPr>
        <p:spPr bwMode="auto">
          <a:xfrm>
            <a:off x="8197850" y="1752600"/>
            <a:ext cx="433388" cy="33813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6" name="Rectangle 25"/>
          <p:cNvSpPr>
            <a:spLocks noChangeArrowheads="1"/>
          </p:cNvSpPr>
          <p:nvPr/>
        </p:nvSpPr>
        <p:spPr bwMode="auto">
          <a:xfrm>
            <a:off x="8632826" y="1754189"/>
            <a:ext cx="423862" cy="33813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srgbClr val="CC3300"/>
                </a:solidFill>
                <a:latin typeface="Times New Roman" panose="02020603050405020304" pitchFamily="18" charset="0"/>
              </a:rPr>
              <a:t>null</a:t>
            </a:r>
            <a:endParaRPr lang="en-US" altLang="en-US" sz="1400" dirty="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7" name="Rectangle 26"/>
          <p:cNvSpPr>
            <a:spLocks noChangeArrowheads="1"/>
          </p:cNvSpPr>
          <p:nvPr/>
        </p:nvSpPr>
        <p:spPr bwMode="auto">
          <a:xfrm>
            <a:off x="7696200" y="2690814"/>
            <a:ext cx="336550" cy="338137"/>
          </a:xfrm>
          <a:prstGeom prst="rect">
            <a:avLst/>
          </a:prstGeom>
          <a:noFill/>
          <a:ln w="2857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8" name="Rectangle 27"/>
          <p:cNvSpPr>
            <a:spLocks noChangeArrowheads="1"/>
          </p:cNvSpPr>
          <p:nvPr/>
        </p:nvSpPr>
        <p:spPr bwMode="auto">
          <a:xfrm>
            <a:off x="8197850" y="2689225"/>
            <a:ext cx="433388" cy="33813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9" name="Rectangle 28"/>
          <p:cNvSpPr>
            <a:spLocks noChangeArrowheads="1"/>
          </p:cNvSpPr>
          <p:nvPr/>
        </p:nvSpPr>
        <p:spPr bwMode="auto">
          <a:xfrm>
            <a:off x="8632826" y="2690814"/>
            <a:ext cx="219075" cy="33813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00" name="Rectangle 29"/>
          <p:cNvSpPr>
            <a:spLocks noChangeArrowheads="1"/>
          </p:cNvSpPr>
          <p:nvPr/>
        </p:nvSpPr>
        <p:spPr bwMode="auto">
          <a:xfrm>
            <a:off x="7683500" y="4014789"/>
            <a:ext cx="336550" cy="338137"/>
          </a:xfrm>
          <a:prstGeom prst="rect">
            <a:avLst/>
          </a:prstGeom>
          <a:noFill/>
          <a:ln w="2857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01" name="Rectangle 30"/>
          <p:cNvSpPr>
            <a:spLocks noChangeArrowheads="1"/>
          </p:cNvSpPr>
          <p:nvPr/>
        </p:nvSpPr>
        <p:spPr bwMode="auto">
          <a:xfrm>
            <a:off x="8223250" y="4013200"/>
            <a:ext cx="433388" cy="33813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02" name="Rectangle 31"/>
          <p:cNvSpPr>
            <a:spLocks noChangeArrowheads="1"/>
          </p:cNvSpPr>
          <p:nvPr/>
        </p:nvSpPr>
        <p:spPr bwMode="auto">
          <a:xfrm>
            <a:off x="8658226" y="4014789"/>
            <a:ext cx="219075" cy="33813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03" name="Rectangle 32"/>
          <p:cNvSpPr>
            <a:spLocks noChangeArrowheads="1"/>
          </p:cNvSpPr>
          <p:nvPr/>
        </p:nvSpPr>
        <p:spPr bwMode="auto">
          <a:xfrm>
            <a:off x="9056689" y="2700339"/>
            <a:ext cx="433387" cy="33813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04" name="Rectangle 33"/>
          <p:cNvSpPr>
            <a:spLocks noChangeArrowheads="1"/>
          </p:cNvSpPr>
          <p:nvPr/>
        </p:nvSpPr>
        <p:spPr bwMode="auto">
          <a:xfrm>
            <a:off x="9478964" y="2701925"/>
            <a:ext cx="219075" cy="338138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05" name="Rectangle 34"/>
          <p:cNvSpPr>
            <a:spLocks noChangeArrowheads="1"/>
          </p:cNvSpPr>
          <p:nvPr/>
        </p:nvSpPr>
        <p:spPr bwMode="auto">
          <a:xfrm>
            <a:off x="9936164" y="2713039"/>
            <a:ext cx="433387" cy="33813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06" name="Rectangle 35"/>
          <p:cNvSpPr>
            <a:spLocks noChangeArrowheads="1"/>
          </p:cNvSpPr>
          <p:nvPr/>
        </p:nvSpPr>
        <p:spPr bwMode="auto">
          <a:xfrm>
            <a:off x="10371139" y="2714625"/>
            <a:ext cx="407986" cy="338138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srgbClr val="CC3300"/>
                </a:solidFill>
                <a:latin typeface="Times New Roman" panose="02020603050405020304" pitchFamily="18" charset="0"/>
              </a:rPr>
              <a:t>null</a:t>
            </a:r>
            <a:endParaRPr lang="en-US" altLang="en-US" sz="1400" dirty="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07" name="Line 36"/>
          <p:cNvSpPr>
            <a:spLocks noChangeShapeType="1"/>
          </p:cNvSpPr>
          <p:nvPr/>
        </p:nvSpPr>
        <p:spPr bwMode="auto">
          <a:xfrm>
            <a:off x="8739189" y="2847975"/>
            <a:ext cx="301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12308" name="Line 37"/>
          <p:cNvSpPr>
            <a:spLocks noChangeShapeType="1"/>
          </p:cNvSpPr>
          <p:nvPr/>
        </p:nvSpPr>
        <p:spPr bwMode="auto">
          <a:xfrm>
            <a:off x="9717088" y="2859088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12309" name="Text Box 38"/>
          <p:cNvSpPr txBox="1">
            <a:spLocks noChangeArrowheads="1"/>
          </p:cNvSpPr>
          <p:nvPr/>
        </p:nvSpPr>
        <p:spPr bwMode="auto">
          <a:xfrm>
            <a:off x="7626178" y="3302101"/>
            <a:ext cx="4635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Times New Roman" panose="02020603050405020304" pitchFamily="18" charset="0"/>
              </a:rPr>
              <a:t>null</a:t>
            </a:r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2310" name="Rectangle 39"/>
          <p:cNvSpPr>
            <a:spLocks noChangeArrowheads="1"/>
          </p:cNvSpPr>
          <p:nvPr/>
        </p:nvSpPr>
        <p:spPr bwMode="auto">
          <a:xfrm>
            <a:off x="9120189" y="4025900"/>
            <a:ext cx="433387" cy="33813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11" name="Rectangle 40"/>
          <p:cNvSpPr>
            <a:spLocks noChangeArrowheads="1"/>
          </p:cNvSpPr>
          <p:nvPr/>
        </p:nvSpPr>
        <p:spPr bwMode="auto">
          <a:xfrm>
            <a:off x="9555164" y="4027489"/>
            <a:ext cx="554994" cy="33813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srgbClr val="CC3300"/>
                </a:solidFill>
                <a:latin typeface="Times New Roman" panose="02020603050405020304" pitchFamily="18" charset="0"/>
              </a:rPr>
              <a:t>null</a:t>
            </a:r>
            <a:endParaRPr lang="en-US" altLang="en-US" sz="1400" dirty="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12" name="Line 41"/>
          <p:cNvSpPr>
            <a:spLocks noChangeShapeType="1"/>
          </p:cNvSpPr>
          <p:nvPr/>
        </p:nvSpPr>
        <p:spPr bwMode="auto">
          <a:xfrm flipV="1">
            <a:off x="8791575" y="4171950"/>
            <a:ext cx="338138" cy="12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12313" name="Text Box 42"/>
          <p:cNvSpPr txBox="1">
            <a:spLocks noChangeArrowheads="1"/>
          </p:cNvSpPr>
          <p:nvPr/>
        </p:nvSpPr>
        <p:spPr bwMode="auto">
          <a:xfrm>
            <a:off x="7613650" y="4554440"/>
            <a:ext cx="4635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Times New Roman" panose="02020603050405020304" pitchFamily="18" charset="0"/>
              </a:rPr>
              <a:t>null</a:t>
            </a:r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2314" name="Text Box 43"/>
          <p:cNvSpPr txBox="1">
            <a:spLocks noChangeArrowheads="1"/>
          </p:cNvSpPr>
          <p:nvPr/>
        </p:nvSpPr>
        <p:spPr bwMode="auto">
          <a:xfrm>
            <a:off x="8262938" y="1739901"/>
            <a:ext cx="3642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k1</a:t>
            </a:r>
          </a:p>
        </p:txBody>
      </p:sp>
      <p:sp>
        <p:nvSpPr>
          <p:cNvPr id="12315" name="Text Box 44"/>
          <p:cNvSpPr txBox="1">
            <a:spLocks noChangeArrowheads="1"/>
          </p:cNvSpPr>
          <p:nvPr/>
        </p:nvSpPr>
        <p:spPr bwMode="auto">
          <a:xfrm>
            <a:off x="8202613" y="2665413"/>
            <a:ext cx="3642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k2</a:t>
            </a:r>
          </a:p>
        </p:txBody>
      </p:sp>
      <p:sp>
        <p:nvSpPr>
          <p:cNvPr id="12316" name="Text Box 45"/>
          <p:cNvSpPr txBox="1">
            <a:spLocks noChangeArrowheads="1"/>
          </p:cNvSpPr>
          <p:nvPr/>
        </p:nvSpPr>
        <p:spPr bwMode="auto">
          <a:xfrm>
            <a:off x="9056688" y="2689226"/>
            <a:ext cx="3642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k3</a:t>
            </a:r>
          </a:p>
        </p:txBody>
      </p:sp>
      <p:sp>
        <p:nvSpPr>
          <p:cNvPr id="12317" name="Text Box 46"/>
          <p:cNvSpPr txBox="1">
            <a:spLocks noChangeArrowheads="1"/>
          </p:cNvSpPr>
          <p:nvPr/>
        </p:nvSpPr>
        <p:spPr bwMode="auto">
          <a:xfrm>
            <a:off x="9947275" y="2701926"/>
            <a:ext cx="3642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k4</a:t>
            </a:r>
          </a:p>
        </p:txBody>
      </p:sp>
      <p:sp>
        <p:nvSpPr>
          <p:cNvPr id="12318" name="Text Box 47"/>
          <p:cNvSpPr txBox="1">
            <a:spLocks noChangeArrowheads="1"/>
          </p:cNvSpPr>
          <p:nvPr/>
        </p:nvSpPr>
        <p:spPr bwMode="auto">
          <a:xfrm>
            <a:off x="8240713" y="3989388"/>
            <a:ext cx="3642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k5</a:t>
            </a:r>
          </a:p>
        </p:txBody>
      </p:sp>
      <p:sp>
        <p:nvSpPr>
          <p:cNvPr id="12319" name="Text Box 48"/>
          <p:cNvSpPr txBox="1">
            <a:spLocks noChangeArrowheads="1"/>
          </p:cNvSpPr>
          <p:nvPr/>
        </p:nvSpPr>
        <p:spPr bwMode="auto">
          <a:xfrm>
            <a:off x="9105900" y="4002088"/>
            <a:ext cx="3642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k6</a:t>
            </a:r>
          </a:p>
        </p:txBody>
      </p:sp>
      <p:sp>
        <p:nvSpPr>
          <p:cNvPr id="12320" name="Text Box 49"/>
          <p:cNvSpPr txBox="1">
            <a:spLocks noChangeArrowheads="1"/>
          </p:cNvSpPr>
          <p:nvPr/>
        </p:nvSpPr>
        <p:spPr bwMode="auto">
          <a:xfrm>
            <a:off x="7366000" y="1679576"/>
            <a:ext cx="2343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12321" name="Text Box 50"/>
          <p:cNvSpPr txBox="1">
            <a:spLocks noChangeArrowheads="1"/>
          </p:cNvSpPr>
          <p:nvPr/>
        </p:nvSpPr>
        <p:spPr bwMode="auto">
          <a:xfrm>
            <a:off x="7354888" y="2654301"/>
            <a:ext cx="2343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12322" name="Text Box 51"/>
          <p:cNvSpPr txBox="1">
            <a:spLocks noChangeArrowheads="1"/>
          </p:cNvSpPr>
          <p:nvPr/>
        </p:nvSpPr>
        <p:spPr bwMode="auto">
          <a:xfrm>
            <a:off x="7354888" y="3965576"/>
            <a:ext cx="2744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12323" name="Text Box 52"/>
          <p:cNvSpPr txBox="1">
            <a:spLocks noChangeArrowheads="1"/>
          </p:cNvSpPr>
          <p:nvPr/>
        </p:nvSpPr>
        <p:spPr bwMode="auto">
          <a:xfrm>
            <a:off x="7619454" y="1358400"/>
            <a:ext cx="4635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Times New Roman" panose="02020603050405020304" pitchFamily="18" charset="0"/>
              </a:rPr>
              <a:t>null</a:t>
            </a:r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2324" name="Rectangle 55"/>
          <p:cNvSpPr>
            <a:spLocks noChangeArrowheads="1"/>
          </p:cNvSpPr>
          <p:nvPr/>
        </p:nvSpPr>
        <p:spPr bwMode="auto">
          <a:xfrm>
            <a:off x="7223470" y="5157790"/>
            <a:ext cx="4226823" cy="150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* Hash(k1) = </a:t>
            </a:r>
            <a:r>
              <a:rPr lang="en-US" altLang="en-US" sz="1800" dirty="0" err="1">
                <a:solidFill>
                  <a:srgbClr val="000000"/>
                </a:solidFill>
              </a:rPr>
              <a:t>i</a:t>
            </a:r>
            <a:endParaRPr lang="en-US" altLang="en-US" sz="18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* Hash(k2</a:t>
            </a:r>
            <a:r>
              <a:rPr lang="en-US" altLang="en-US" sz="1800" dirty="0" smtClean="0">
                <a:solidFill>
                  <a:srgbClr val="000000"/>
                </a:solidFill>
              </a:rPr>
              <a:t>) =</a:t>
            </a:r>
            <a:r>
              <a:rPr lang="en-US" altLang="en-US" sz="1800" dirty="0">
                <a:solidFill>
                  <a:srgbClr val="000000"/>
                </a:solidFill>
              </a:rPr>
              <a:t>Hash(k3)=Hash(k4) = j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* Hash(k5</a:t>
            </a:r>
            <a:r>
              <a:rPr lang="en-US" altLang="en-US" sz="1800" dirty="0" smtClean="0">
                <a:solidFill>
                  <a:srgbClr val="000000"/>
                </a:solidFill>
              </a:rPr>
              <a:t>) =</a:t>
            </a:r>
            <a:r>
              <a:rPr lang="en-US" altLang="en-US" sz="1800" dirty="0">
                <a:solidFill>
                  <a:srgbClr val="000000"/>
                </a:solidFill>
              </a:rPr>
              <a:t>Hash(k6)=k</a:t>
            </a:r>
          </a:p>
        </p:txBody>
      </p:sp>
      <p:sp>
        <p:nvSpPr>
          <p:cNvPr id="12325" name="Line 56"/>
          <p:cNvSpPr>
            <a:spLocks noChangeShapeType="1"/>
          </p:cNvSpPr>
          <p:nvPr/>
        </p:nvSpPr>
        <p:spPr bwMode="auto">
          <a:xfrm flipV="1">
            <a:off x="7900989" y="4146550"/>
            <a:ext cx="338137" cy="12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12326" name="Line 57"/>
          <p:cNvSpPr>
            <a:spLocks noChangeShapeType="1"/>
          </p:cNvSpPr>
          <p:nvPr/>
        </p:nvSpPr>
        <p:spPr bwMode="auto">
          <a:xfrm flipV="1">
            <a:off x="7951789" y="2836863"/>
            <a:ext cx="338137" cy="12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12327" name="Line 58"/>
          <p:cNvSpPr>
            <a:spLocks noChangeShapeType="1"/>
          </p:cNvSpPr>
          <p:nvPr/>
        </p:nvSpPr>
        <p:spPr bwMode="auto">
          <a:xfrm flipV="1">
            <a:off x="7927975" y="1884363"/>
            <a:ext cx="338138" cy="12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46" name="Rectangle 15"/>
          <p:cNvSpPr>
            <a:spLocks noChangeArrowheads="1"/>
          </p:cNvSpPr>
          <p:nvPr/>
        </p:nvSpPr>
        <p:spPr bwMode="auto">
          <a:xfrm>
            <a:off x="2574925" y="2293939"/>
            <a:ext cx="3735388" cy="18780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Returns the index of 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the key in the table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HashFunction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(key){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…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 //end-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HashFunction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30364" y="2554289"/>
            <a:ext cx="466725" cy="3698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k1</a:t>
            </a:r>
          </a:p>
        </p:txBody>
      </p:sp>
      <p:cxnSp>
        <p:nvCxnSpPr>
          <p:cNvPr id="12330" name="Straight Arrow Connector 47"/>
          <p:cNvCxnSpPr>
            <a:cxnSpLocks noChangeShapeType="1"/>
            <a:endCxn id="47" idx="3"/>
          </p:cNvCxnSpPr>
          <p:nvPr/>
        </p:nvCxnSpPr>
        <p:spPr bwMode="auto">
          <a:xfrm rot="10800000">
            <a:off x="2097089" y="2740025"/>
            <a:ext cx="515937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1" name="Straight Arrow Connector 48"/>
          <p:cNvCxnSpPr>
            <a:cxnSpLocks noChangeShapeType="1"/>
            <a:endCxn id="12320" idx="1"/>
          </p:cNvCxnSpPr>
          <p:nvPr/>
        </p:nvCxnSpPr>
        <p:spPr bwMode="auto">
          <a:xfrm flipV="1">
            <a:off x="6326188" y="1833465"/>
            <a:ext cx="1039812" cy="854966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TextBox 50"/>
          <p:cNvSpPr txBox="1"/>
          <p:nvPr/>
        </p:nvSpPr>
        <p:spPr>
          <a:xfrm>
            <a:off x="1611314" y="3087689"/>
            <a:ext cx="466725" cy="3698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k2</a:t>
            </a:r>
          </a:p>
        </p:txBody>
      </p:sp>
      <p:cxnSp>
        <p:nvCxnSpPr>
          <p:cNvPr id="12333" name="Straight Arrow Connector 51"/>
          <p:cNvCxnSpPr>
            <a:cxnSpLocks noChangeShapeType="1"/>
            <a:endCxn id="51" idx="3"/>
          </p:cNvCxnSpPr>
          <p:nvPr/>
        </p:nvCxnSpPr>
        <p:spPr bwMode="auto">
          <a:xfrm rot="10800000">
            <a:off x="2078039" y="3273425"/>
            <a:ext cx="515937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4" name="Straight Arrow Connector 52"/>
          <p:cNvCxnSpPr>
            <a:cxnSpLocks noChangeShapeType="1"/>
            <a:stCxn id="46" idx="3"/>
            <a:endCxn id="12321" idx="1"/>
          </p:cNvCxnSpPr>
          <p:nvPr/>
        </p:nvCxnSpPr>
        <p:spPr bwMode="auto">
          <a:xfrm flipV="1">
            <a:off x="6310313" y="2808190"/>
            <a:ext cx="1044575" cy="42475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1611314" y="3582989"/>
            <a:ext cx="466725" cy="3698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k5</a:t>
            </a:r>
          </a:p>
        </p:txBody>
      </p:sp>
      <p:cxnSp>
        <p:nvCxnSpPr>
          <p:cNvPr id="12336" name="Straight Arrow Connector 55"/>
          <p:cNvCxnSpPr>
            <a:cxnSpLocks noChangeShapeType="1"/>
            <a:endCxn id="55" idx="3"/>
          </p:cNvCxnSpPr>
          <p:nvPr/>
        </p:nvCxnSpPr>
        <p:spPr bwMode="auto">
          <a:xfrm rot="10800000">
            <a:off x="2078039" y="3768725"/>
            <a:ext cx="515937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7" name="Straight Arrow Connector 56"/>
          <p:cNvCxnSpPr>
            <a:cxnSpLocks noChangeShapeType="1"/>
            <a:endCxn id="12322" idx="1"/>
          </p:cNvCxnSpPr>
          <p:nvPr/>
        </p:nvCxnSpPr>
        <p:spPr bwMode="auto">
          <a:xfrm>
            <a:off x="6297614" y="3600450"/>
            <a:ext cx="1057274" cy="51901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7920752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41288"/>
            <a:ext cx="8999538" cy="698500"/>
          </a:xfrm>
        </p:spPr>
        <p:txBody>
          <a:bodyPr/>
          <a:lstStyle/>
          <a:p>
            <a:r>
              <a:rPr lang="en-US" altLang="en-US" sz="3600" dirty="0" smtClean="0"/>
              <a:t>Binary Heap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5442" y="889001"/>
            <a:ext cx="11490383" cy="2898775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A </a:t>
            </a:r>
            <a:r>
              <a:rPr lang="en-US" altLang="en-US" dirty="0" smtClean="0">
                <a:solidFill>
                  <a:schemeClr val="accent2"/>
                </a:solidFill>
              </a:rPr>
              <a:t>binary heap is</a:t>
            </a:r>
            <a:r>
              <a:rPr lang="en-US" altLang="en-US" dirty="0" smtClean="0">
                <a:solidFill>
                  <a:srgbClr val="000000"/>
                </a:solidFill>
              </a:rPr>
              <a:t> a binary tree that is:</a:t>
            </a:r>
          </a:p>
          <a:p>
            <a:pPr marL="914400" lvl="1" indent="-457200"/>
            <a:r>
              <a:rPr lang="en-US" altLang="en-US" sz="2000" dirty="0">
                <a:solidFill>
                  <a:srgbClr val="FF0000"/>
                </a:solidFill>
              </a:rPr>
              <a:t>1. Complete: </a:t>
            </a:r>
            <a:r>
              <a:rPr lang="en-US" altLang="en-US" sz="2000" dirty="0">
                <a:solidFill>
                  <a:srgbClr val="000000"/>
                </a:solidFill>
              </a:rPr>
              <a:t>the tree is completely filled except possibly the bottom level, which is filled from left to right</a:t>
            </a:r>
          </a:p>
          <a:p>
            <a:pPr marL="914400" lvl="1" indent="-457200"/>
            <a:r>
              <a:rPr lang="en-US" altLang="en-US" sz="2000" dirty="0">
                <a:solidFill>
                  <a:srgbClr val="FF0000"/>
                </a:solidFill>
              </a:rPr>
              <a:t>2. Satisfies the heap property: </a:t>
            </a:r>
            <a:r>
              <a:rPr lang="en-US" altLang="en-US" sz="2000" dirty="0">
                <a:solidFill>
                  <a:srgbClr val="000000"/>
                </a:solidFill>
              </a:rPr>
              <a:t>The key stored in every node is smaller than (or equal to) the keys stored in its children</a:t>
            </a:r>
          </a:p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Therefore, the root node always contains the smallest key in a heap (assuming this is a </a:t>
            </a:r>
            <a:r>
              <a:rPr lang="en-US" altLang="en-US" dirty="0" smtClean="0">
                <a:solidFill>
                  <a:schemeClr val="accent6"/>
                </a:solidFill>
              </a:rPr>
              <a:t>min-heap</a:t>
            </a:r>
            <a:r>
              <a:rPr lang="en-US" altLang="en-US" dirty="0" smtClean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>
            <a:off x="3771901" y="4189414"/>
            <a:ext cx="434975" cy="3508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197" name="Oval 22"/>
          <p:cNvSpPr>
            <a:spLocks noChangeArrowheads="1"/>
          </p:cNvSpPr>
          <p:nvPr/>
        </p:nvSpPr>
        <p:spPr bwMode="auto">
          <a:xfrm>
            <a:off x="3259139" y="4765675"/>
            <a:ext cx="434975" cy="3508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198" name="Oval 23"/>
          <p:cNvSpPr>
            <a:spLocks noChangeArrowheads="1"/>
          </p:cNvSpPr>
          <p:nvPr/>
        </p:nvSpPr>
        <p:spPr bwMode="auto">
          <a:xfrm>
            <a:off x="4206876" y="4754564"/>
            <a:ext cx="434975" cy="3508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199" name="Oval 24"/>
          <p:cNvSpPr>
            <a:spLocks noChangeArrowheads="1"/>
          </p:cNvSpPr>
          <p:nvPr/>
        </p:nvSpPr>
        <p:spPr bwMode="auto">
          <a:xfrm>
            <a:off x="2728914" y="5392739"/>
            <a:ext cx="434975" cy="3508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8200" name="Oval 25"/>
          <p:cNvSpPr>
            <a:spLocks noChangeArrowheads="1"/>
          </p:cNvSpPr>
          <p:nvPr/>
        </p:nvSpPr>
        <p:spPr bwMode="auto">
          <a:xfrm>
            <a:off x="3559176" y="5391150"/>
            <a:ext cx="434975" cy="3508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8201" name="Line 26"/>
          <p:cNvSpPr>
            <a:spLocks noChangeShapeType="1"/>
          </p:cNvSpPr>
          <p:nvPr/>
        </p:nvSpPr>
        <p:spPr bwMode="auto">
          <a:xfrm flipH="1">
            <a:off x="3592513" y="4475164"/>
            <a:ext cx="21590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" name="Line 27"/>
          <p:cNvSpPr>
            <a:spLocks noChangeShapeType="1"/>
          </p:cNvSpPr>
          <p:nvPr/>
        </p:nvSpPr>
        <p:spPr bwMode="auto">
          <a:xfrm>
            <a:off x="4143375" y="4473575"/>
            <a:ext cx="166688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3" name="Line 28"/>
          <p:cNvSpPr>
            <a:spLocks noChangeShapeType="1"/>
          </p:cNvSpPr>
          <p:nvPr/>
        </p:nvSpPr>
        <p:spPr bwMode="auto">
          <a:xfrm flipH="1">
            <a:off x="3051176" y="5064126"/>
            <a:ext cx="27622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" name="Line 29"/>
          <p:cNvSpPr>
            <a:spLocks noChangeShapeType="1"/>
          </p:cNvSpPr>
          <p:nvPr/>
        </p:nvSpPr>
        <p:spPr bwMode="auto">
          <a:xfrm>
            <a:off x="3557589" y="5100639"/>
            <a:ext cx="155575" cy="26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5" name="Oval 30"/>
          <p:cNvSpPr>
            <a:spLocks noChangeArrowheads="1"/>
          </p:cNvSpPr>
          <p:nvPr/>
        </p:nvSpPr>
        <p:spPr bwMode="auto">
          <a:xfrm>
            <a:off x="6015039" y="4237039"/>
            <a:ext cx="434975" cy="3508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-2</a:t>
            </a:r>
          </a:p>
        </p:txBody>
      </p:sp>
      <p:sp>
        <p:nvSpPr>
          <p:cNvPr id="8206" name="Oval 31"/>
          <p:cNvSpPr>
            <a:spLocks noChangeArrowheads="1"/>
          </p:cNvSpPr>
          <p:nvPr/>
        </p:nvSpPr>
        <p:spPr bwMode="auto">
          <a:xfrm>
            <a:off x="5502276" y="4813300"/>
            <a:ext cx="434975" cy="3508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207" name="Oval 32"/>
          <p:cNvSpPr>
            <a:spLocks noChangeArrowheads="1"/>
          </p:cNvSpPr>
          <p:nvPr/>
        </p:nvSpPr>
        <p:spPr bwMode="auto">
          <a:xfrm>
            <a:off x="6450014" y="4802189"/>
            <a:ext cx="434975" cy="3508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208" name="Oval 33"/>
          <p:cNvSpPr>
            <a:spLocks noChangeArrowheads="1"/>
          </p:cNvSpPr>
          <p:nvPr/>
        </p:nvSpPr>
        <p:spPr bwMode="auto">
          <a:xfrm>
            <a:off x="4972051" y="5440364"/>
            <a:ext cx="434975" cy="3508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209" name="Line 35"/>
          <p:cNvSpPr>
            <a:spLocks noChangeShapeType="1"/>
          </p:cNvSpPr>
          <p:nvPr/>
        </p:nvSpPr>
        <p:spPr bwMode="auto">
          <a:xfrm flipH="1">
            <a:off x="5835650" y="4522789"/>
            <a:ext cx="21590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0" name="Line 36"/>
          <p:cNvSpPr>
            <a:spLocks noChangeShapeType="1"/>
          </p:cNvSpPr>
          <p:nvPr/>
        </p:nvSpPr>
        <p:spPr bwMode="auto">
          <a:xfrm>
            <a:off x="6386514" y="4521200"/>
            <a:ext cx="166687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1" name="Line 37"/>
          <p:cNvSpPr>
            <a:spLocks noChangeShapeType="1"/>
          </p:cNvSpPr>
          <p:nvPr/>
        </p:nvSpPr>
        <p:spPr bwMode="auto">
          <a:xfrm flipH="1">
            <a:off x="5294314" y="5111751"/>
            <a:ext cx="27622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2" name="Oval 39"/>
          <p:cNvSpPr>
            <a:spLocks noChangeArrowheads="1"/>
          </p:cNvSpPr>
          <p:nvPr/>
        </p:nvSpPr>
        <p:spPr bwMode="auto">
          <a:xfrm>
            <a:off x="7931151" y="4286250"/>
            <a:ext cx="434975" cy="3508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213" name="Oval 40"/>
          <p:cNvSpPr>
            <a:spLocks noChangeArrowheads="1"/>
          </p:cNvSpPr>
          <p:nvPr/>
        </p:nvSpPr>
        <p:spPr bwMode="auto">
          <a:xfrm>
            <a:off x="7494589" y="4862514"/>
            <a:ext cx="434975" cy="3508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214" name="Oval 41"/>
          <p:cNvSpPr>
            <a:spLocks noChangeArrowheads="1"/>
          </p:cNvSpPr>
          <p:nvPr/>
        </p:nvSpPr>
        <p:spPr bwMode="auto">
          <a:xfrm>
            <a:off x="8442326" y="4851400"/>
            <a:ext cx="434975" cy="3508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</a:rPr>
              <a:t>5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8215" name="Oval 42"/>
          <p:cNvSpPr>
            <a:spLocks noChangeArrowheads="1"/>
          </p:cNvSpPr>
          <p:nvPr/>
        </p:nvSpPr>
        <p:spPr bwMode="auto">
          <a:xfrm>
            <a:off x="7107239" y="5476875"/>
            <a:ext cx="434975" cy="3508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216" name="Oval 43"/>
          <p:cNvSpPr>
            <a:spLocks noChangeArrowheads="1"/>
          </p:cNvSpPr>
          <p:nvPr/>
        </p:nvSpPr>
        <p:spPr bwMode="auto">
          <a:xfrm>
            <a:off x="7661276" y="5487989"/>
            <a:ext cx="434975" cy="3508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217" name="Line 44"/>
          <p:cNvSpPr>
            <a:spLocks noChangeShapeType="1"/>
          </p:cNvSpPr>
          <p:nvPr/>
        </p:nvSpPr>
        <p:spPr bwMode="auto">
          <a:xfrm flipH="1">
            <a:off x="7827964" y="4572000"/>
            <a:ext cx="166687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8" name="Line 45"/>
          <p:cNvSpPr>
            <a:spLocks noChangeShapeType="1"/>
          </p:cNvSpPr>
          <p:nvPr/>
        </p:nvSpPr>
        <p:spPr bwMode="auto">
          <a:xfrm>
            <a:off x="8329613" y="4581525"/>
            <a:ext cx="2032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9" name="Line 46"/>
          <p:cNvSpPr>
            <a:spLocks noChangeShapeType="1"/>
          </p:cNvSpPr>
          <p:nvPr/>
        </p:nvSpPr>
        <p:spPr bwMode="auto">
          <a:xfrm flipH="1">
            <a:off x="7421564" y="5186363"/>
            <a:ext cx="192087" cy="347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0" name="Line 47"/>
          <p:cNvSpPr>
            <a:spLocks noChangeShapeType="1"/>
          </p:cNvSpPr>
          <p:nvPr/>
        </p:nvSpPr>
        <p:spPr bwMode="auto">
          <a:xfrm>
            <a:off x="7743825" y="5197475"/>
            <a:ext cx="109538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1" name="Oval 48"/>
          <p:cNvSpPr>
            <a:spLocks noChangeArrowheads="1"/>
          </p:cNvSpPr>
          <p:nvPr/>
        </p:nvSpPr>
        <p:spPr bwMode="auto">
          <a:xfrm>
            <a:off x="8272464" y="5487989"/>
            <a:ext cx="434975" cy="3508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</a:rPr>
              <a:t>6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8222" name="Line 49"/>
          <p:cNvSpPr>
            <a:spLocks noChangeShapeType="1"/>
          </p:cNvSpPr>
          <p:nvPr/>
        </p:nvSpPr>
        <p:spPr bwMode="auto">
          <a:xfrm flipH="1">
            <a:off x="8501063" y="5208589"/>
            <a:ext cx="107950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12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017713" y="141288"/>
            <a:ext cx="8393112" cy="698500"/>
          </a:xfrm>
        </p:spPr>
        <p:txBody>
          <a:bodyPr/>
          <a:lstStyle/>
          <a:p>
            <a:r>
              <a:rPr lang="en-US" altLang="en-US" sz="3600" dirty="0" smtClean="0"/>
              <a:t>Graphs (to be covered in CS323)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5894388" y="3956050"/>
            <a:ext cx="1835150" cy="5334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City A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 bwMode="auto">
          <a:xfrm>
            <a:off x="4122738" y="3257550"/>
            <a:ext cx="1573212" cy="5334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City B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 bwMode="auto">
          <a:xfrm>
            <a:off x="2654301" y="2701925"/>
            <a:ext cx="1243013" cy="53498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City C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 bwMode="auto">
          <a:xfrm>
            <a:off x="7966076" y="3216275"/>
            <a:ext cx="1757363" cy="5334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City I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 bwMode="auto">
          <a:xfrm>
            <a:off x="4760914" y="2127250"/>
            <a:ext cx="1355725" cy="5334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City E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5592764" y="1068389"/>
            <a:ext cx="1520825" cy="53498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City F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8705851" y="2033589"/>
            <a:ext cx="1757363" cy="53498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City J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 bwMode="auto">
          <a:xfrm>
            <a:off x="8459788" y="4941889"/>
            <a:ext cx="1714500" cy="53498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City H</a:t>
            </a:r>
            <a:endParaRPr lang="en-US" dirty="0"/>
          </a:p>
        </p:txBody>
      </p:sp>
      <p:cxnSp>
        <p:nvCxnSpPr>
          <p:cNvPr id="13323" name="Straight Connector 26"/>
          <p:cNvCxnSpPr>
            <a:cxnSpLocks noChangeShapeType="1"/>
            <a:stCxn id="35" idx="5"/>
            <a:endCxn id="30" idx="1"/>
          </p:cNvCxnSpPr>
          <p:nvPr/>
        </p:nvCxnSpPr>
        <p:spPr bwMode="auto">
          <a:xfrm>
            <a:off x="5465558" y="3712835"/>
            <a:ext cx="697581" cy="32133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4" name="Straight Connector 28"/>
          <p:cNvCxnSpPr>
            <a:cxnSpLocks noChangeShapeType="1"/>
            <a:endCxn id="41" idx="3"/>
          </p:cNvCxnSpPr>
          <p:nvPr/>
        </p:nvCxnSpPr>
        <p:spPr bwMode="auto">
          <a:xfrm flipV="1">
            <a:off x="7658100" y="3671889"/>
            <a:ext cx="565150" cy="447675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5" name="Straight Connector 31"/>
          <p:cNvCxnSpPr>
            <a:cxnSpLocks noChangeShapeType="1"/>
            <a:endCxn id="43" idx="4"/>
          </p:cNvCxnSpPr>
          <p:nvPr/>
        </p:nvCxnSpPr>
        <p:spPr bwMode="auto">
          <a:xfrm rot="5400000" flipH="1" flipV="1">
            <a:off x="4976019" y="2794794"/>
            <a:ext cx="596900" cy="328612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6" name="Straight Connector 35"/>
          <p:cNvCxnSpPr>
            <a:cxnSpLocks noChangeShapeType="1"/>
          </p:cNvCxnSpPr>
          <p:nvPr/>
        </p:nvCxnSpPr>
        <p:spPr bwMode="auto">
          <a:xfrm rot="5400000" flipH="1" flipV="1">
            <a:off x="5715794" y="1664494"/>
            <a:ext cx="534988" cy="4318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7" name="Straight Connector 38"/>
          <p:cNvCxnSpPr>
            <a:cxnSpLocks noChangeShapeType="1"/>
          </p:cNvCxnSpPr>
          <p:nvPr/>
        </p:nvCxnSpPr>
        <p:spPr bwMode="auto">
          <a:xfrm>
            <a:off x="3527426" y="3225801"/>
            <a:ext cx="627063" cy="257175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Oval 51"/>
          <p:cNvSpPr/>
          <p:nvPr/>
        </p:nvSpPr>
        <p:spPr bwMode="auto">
          <a:xfrm>
            <a:off x="5222875" y="5362575"/>
            <a:ext cx="1716088" cy="53498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City G</a:t>
            </a:r>
            <a:endParaRPr lang="en-US" dirty="0"/>
          </a:p>
        </p:txBody>
      </p:sp>
      <p:cxnSp>
        <p:nvCxnSpPr>
          <p:cNvPr id="13329" name="Straight Connector 53"/>
          <p:cNvCxnSpPr>
            <a:cxnSpLocks noChangeShapeType="1"/>
          </p:cNvCxnSpPr>
          <p:nvPr/>
        </p:nvCxnSpPr>
        <p:spPr bwMode="auto">
          <a:xfrm rot="5400000" flipH="1" flipV="1">
            <a:off x="6087269" y="4707731"/>
            <a:ext cx="920750" cy="452438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0" name="Straight Connector 59"/>
          <p:cNvCxnSpPr>
            <a:cxnSpLocks noChangeShapeType="1"/>
            <a:stCxn id="52" idx="6"/>
          </p:cNvCxnSpPr>
          <p:nvPr/>
        </p:nvCxnSpPr>
        <p:spPr bwMode="auto">
          <a:xfrm flipV="1">
            <a:off x="6938964" y="5341939"/>
            <a:ext cx="1622425" cy="288925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1" name="Straight Connector 64"/>
          <p:cNvCxnSpPr>
            <a:cxnSpLocks noChangeShapeType="1"/>
            <a:endCxn id="25" idx="1"/>
          </p:cNvCxnSpPr>
          <p:nvPr/>
        </p:nvCxnSpPr>
        <p:spPr bwMode="auto">
          <a:xfrm>
            <a:off x="7637463" y="4335463"/>
            <a:ext cx="1073150" cy="684212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2" name="Straight Connector 66"/>
          <p:cNvCxnSpPr>
            <a:cxnSpLocks noChangeShapeType="1"/>
          </p:cNvCxnSpPr>
          <p:nvPr/>
        </p:nvCxnSpPr>
        <p:spPr bwMode="auto">
          <a:xfrm rot="16200000" flipH="1">
            <a:off x="8546307" y="4309270"/>
            <a:ext cx="1171575" cy="93662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3" name="Straight Connector 68"/>
          <p:cNvCxnSpPr>
            <a:cxnSpLocks noChangeShapeType="1"/>
            <a:endCxn id="24" idx="4"/>
          </p:cNvCxnSpPr>
          <p:nvPr/>
        </p:nvCxnSpPr>
        <p:spPr bwMode="auto">
          <a:xfrm rot="5400000" flipH="1" flipV="1">
            <a:off x="9041607" y="2688432"/>
            <a:ext cx="663575" cy="423862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4" name="Straight Connector 74"/>
          <p:cNvCxnSpPr>
            <a:cxnSpLocks noChangeShapeType="1"/>
            <a:stCxn id="35" idx="4"/>
          </p:cNvCxnSpPr>
          <p:nvPr/>
        </p:nvCxnSpPr>
        <p:spPr bwMode="auto">
          <a:xfrm rot="16200000" flipH="1">
            <a:off x="4521200" y="4178300"/>
            <a:ext cx="1582738" cy="808038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" name="TextBox 76"/>
          <p:cNvSpPr txBox="1"/>
          <p:nvPr/>
        </p:nvSpPr>
        <p:spPr>
          <a:xfrm>
            <a:off x="2273301" y="3219450"/>
            <a:ext cx="46672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50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876801" y="4387850"/>
            <a:ext cx="46672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90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240464" y="4633913"/>
            <a:ext cx="46672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80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726114" y="3616325"/>
            <a:ext cx="4667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40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849814" y="2784475"/>
            <a:ext cx="4667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30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592764" y="1654175"/>
            <a:ext cx="4667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70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575551" y="3629025"/>
            <a:ext cx="4667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90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963026" y="2692400"/>
            <a:ext cx="46672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60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9075739" y="4171950"/>
            <a:ext cx="46672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50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037513" y="4397375"/>
            <a:ext cx="57150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130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472363" y="5219700"/>
            <a:ext cx="57150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100</a:t>
            </a:r>
          </a:p>
        </p:txBody>
      </p:sp>
      <p:sp>
        <p:nvSpPr>
          <p:cNvPr id="90" name="Oval 89"/>
          <p:cNvSpPr/>
          <p:nvPr/>
        </p:nvSpPr>
        <p:spPr bwMode="auto">
          <a:xfrm>
            <a:off x="1730376" y="3565525"/>
            <a:ext cx="1288869" cy="53498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City D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3732213" y="3092450"/>
            <a:ext cx="46831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60</a:t>
            </a:r>
          </a:p>
        </p:txBody>
      </p:sp>
      <p:cxnSp>
        <p:nvCxnSpPr>
          <p:cNvPr id="13348" name="Straight Connector 93"/>
          <p:cNvCxnSpPr>
            <a:cxnSpLocks noChangeShapeType="1"/>
            <a:stCxn id="40" idx="3"/>
          </p:cNvCxnSpPr>
          <p:nvPr/>
        </p:nvCxnSpPr>
        <p:spPr bwMode="auto">
          <a:xfrm rot="5400000">
            <a:off x="2471739" y="3241676"/>
            <a:ext cx="447675" cy="282575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6" name="Rectangle 3"/>
          <p:cNvSpPr txBox="1">
            <a:spLocks noChangeArrowheads="1"/>
          </p:cNvSpPr>
          <p:nvPr/>
        </p:nvSpPr>
        <p:spPr bwMode="auto">
          <a:xfrm>
            <a:off x="1873250" y="5187950"/>
            <a:ext cx="2814638" cy="124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/>
              <a:t>Nodes: Cities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/>
              <a:t>Edges: Roads</a:t>
            </a:r>
          </a:p>
        </p:txBody>
      </p:sp>
    </p:spTree>
    <p:extLst>
      <p:ext uri="{BB962C8B-B14F-4D97-AF65-F5344CB8AC3E}">
        <p14:creationId xmlns:p14="http://schemas.microsoft.com/office/powerpoint/2010/main" val="32468313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35164" y="141288"/>
            <a:ext cx="8588375" cy="698500"/>
          </a:xfrm>
        </p:spPr>
        <p:txBody>
          <a:bodyPr/>
          <a:lstStyle/>
          <a:p>
            <a:r>
              <a:rPr lang="en-US" altLang="en-US" dirty="0" smtClean="0"/>
              <a:t>Abstract Data Type (ADT)</a:t>
            </a:r>
          </a:p>
        </p:txBody>
      </p:sp>
      <p:sp>
        <p:nvSpPr>
          <p:cNvPr id="3076" name="Rectangle 1054"/>
          <p:cNvSpPr>
            <a:spLocks noGrp="1" noChangeArrowheads="1"/>
          </p:cNvSpPr>
          <p:nvPr>
            <p:ph type="body" idx="1"/>
          </p:nvPr>
        </p:nvSpPr>
        <p:spPr>
          <a:xfrm>
            <a:off x="431321" y="869951"/>
            <a:ext cx="11516264" cy="1236663"/>
          </a:xfrm>
        </p:spPr>
        <p:txBody>
          <a:bodyPr/>
          <a:lstStyle/>
          <a:p>
            <a:pPr>
              <a:defRPr/>
            </a:pPr>
            <a:r>
              <a:rPr lang="en-US" dirty="0"/>
              <a:t>An </a:t>
            </a:r>
            <a:r>
              <a:rPr lang="en-US" dirty="0">
                <a:solidFill>
                  <a:schemeClr val="accent6"/>
                </a:solidFill>
              </a:rPr>
              <a:t>Abstract Data Type (ADT) </a:t>
            </a:r>
            <a:r>
              <a:rPr lang="en-US" dirty="0"/>
              <a:t>is a </a:t>
            </a:r>
            <a:r>
              <a:rPr lang="en-US" dirty="0" smtClean="0">
                <a:solidFill>
                  <a:srgbClr val="C00000"/>
                </a:solidFill>
              </a:rPr>
              <a:t>container (a.k.a. collection) </a:t>
            </a:r>
            <a:r>
              <a:rPr lang="en-US" dirty="0" smtClean="0"/>
              <a:t>with </a:t>
            </a:r>
            <a:r>
              <a:rPr lang="en-US" dirty="0"/>
              <a:t>a set of </a:t>
            </a:r>
            <a:r>
              <a:rPr lang="en-US" dirty="0">
                <a:solidFill>
                  <a:srgbClr val="C00000"/>
                </a:solidFill>
              </a:rPr>
              <a:t>operations</a:t>
            </a:r>
          </a:p>
        </p:txBody>
      </p:sp>
      <p:sp>
        <p:nvSpPr>
          <p:cNvPr id="7" name="Rectangle 1054"/>
          <p:cNvSpPr txBox="1">
            <a:spLocks noChangeArrowheads="1"/>
          </p:cNvSpPr>
          <p:nvPr/>
        </p:nvSpPr>
        <p:spPr bwMode="auto">
          <a:xfrm>
            <a:off x="362309" y="2106614"/>
            <a:ext cx="7116793" cy="44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F</a:t>
            </a:r>
            <a:r>
              <a:rPr lang="en-US" kern="0" dirty="0" smtClean="0"/>
              <a:t>rom the programmer’s perspective, an </a:t>
            </a:r>
            <a:r>
              <a:rPr lang="en-US" kern="0" dirty="0" smtClean="0">
                <a:solidFill>
                  <a:schemeClr val="accent6"/>
                </a:solidFill>
              </a:rPr>
              <a:t>ADT</a:t>
            </a:r>
            <a:r>
              <a:rPr lang="en-US" kern="0" dirty="0" smtClean="0"/>
              <a:t> is a </a:t>
            </a:r>
            <a:r>
              <a:rPr lang="en-US" kern="0" dirty="0" smtClean="0">
                <a:solidFill>
                  <a:srgbClr val="C00000"/>
                </a:solidFill>
              </a:rPr>
              <a:t>black box</a:t>
            </a:r>
          </a:p>
          <a:p>
            <a:pPr lvl="1">
              <a:defRPr/>
            </a:pPr>
            <a:r>
              <a:rPr lang="en-US" kern="0" dirty="0">
                <a:solidFill>
                  <a:srgbClr val="C00000"/>
                </a:solidFill>
              </a:rPr>
              <a:t>Operations</a:t>
            </a:r>
            <a:r>
              <a:rPr lang="en-US" kern="0" dirty="0"/>
              <a:t> specify how the ADT </a:t>
            </a:r>
            <a:r>
              <a:rPr lang="en-US" dirty="0">
                <a:solidFill>
                  <a:schemeClr val="accent6"/>
                </a:solidFill>
              </a:rPr>
              <a:t>behaves</a:t>
            </a:r>
            <a:r>
              <a:rPr lang="en-US" kern="0" dirty="0"/>
              <a:t>, but </a:t>
            </a:r>
            <a:r>
              <a:rPr lang="en-US" kern="0" dirty="0" smtClean="0"/>
              <a:t>do </a:t>
            </a:r>
            <a:r>
              <a:rPr lang="en-US" kern="0" dirty="0"/>
              <a:t>not reveal how they are </a:t>
            </a:r>
            <a:r>
              <a:rPr lang="en-US" kern="0" dirty="0" smtClean="0"/>
              <a:t>implemented internally</a:t>
            </a:r>
          </a:p>
          <a:p>
            <a:pPr lvl="1">
              <a:defRPr/>
            </a:pPr>
            <a:r>
              <a:rPr lang="en-US" kern="0" dirty="0" smtClean="0"/>
              <a:t>In </a:t>
            </a:r>
            <a:r>
              <a:rPr lang="en-US" kern="0" dirty="0"/>
              <a:t>many cases, there are more than one way to implement </a:t>
            </a:r>
            <a:r>
              <a:rPr lang="en-US" kern="0" dirty="0" smtClean="0"/>
              <a:t>the same ADT</a:t>
            </a:r>
          </a:p>
          <a:p>
            <a:pPr lvl="1">
              <a:defRPr/>
            </a:pPr>
            <a:r>
              <a:rPr lang="en-US" kern="0" dirty="0"/>
              <a:t>An </a:t>
            </a:r>
            <a:r>
              <a:rPr lang="en-US" kern="0" dirty="0" smtClean="0"/>
              <a:t>ADT is a very good example of OOP </a:t>
            </a:r>
            <a:r>
              <a:rPr lang="en-US" kern="0" dirty="0" smtClean="0">
                <a:solidFill>
                  <a:srgbClr val="C00000"/>
                </a:solidFill>
              </a:rPr>
              <a:t>encapsulation </a:t>
            </a:r>
            <a:r>
              <a:rPr lang="en-US" kern="0" dirty="0" smtClean="0"/>
              <a:t>&amp;</a:t>
            </a:r>
            <a:r>
              <a:rPr lang="en-US" kern="0" dirty="0" smtClean="0">
                <a:solidFill>
                  <a:srgbClr val="C00000"/>
                </a:solidFill>
              </a:rPr>
              <a:t> information (data) hiding </a:t>
            </a:r>
            <a:r>
              <a:rPr lang="en-US" kern="0" dirty="0" smtClean="0"/>
              <a:t>(and usually </a:t>
            </a:r>
            <a:r>
              <a:rPr lang="en-US" kern="0" dirty="0">
                <a:solidFill>
                  <a:srgbClr val="C00000"/>
                </a:solidFill>
              </a:rPr>
              <a:t>inheritance</a:t>
            </a:r>
            <a:r>
              <a:rPr lang="en-US" kern="0" dirty="0" smtClean="0"/>
              <a:t> &amp; </a:t>
            </a:r>
            <a:r>
              <a:rPr lang="en-US" kern="0" dirty="0">
                <a:solidFill>
                  <a:srgbClr val="C00000"/>
                </a:solidFill>
              </a:rPr>
              <a:t>polymorphism</a:t>
            </a:r>
            <a:r>
              <a:rPr lang="en-US" kern="0" dirty="0" smtClean="0"/>
              <a:t>)</a:t>
            </a:r>
            <a:endParaRPr lang="en-US" kern="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8187427" y="2136777"/>
            <a:ext cx="3595688" cy="4314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nterface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ADTName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187427" y="2577773"/>
            <a:ext cx="3595688" cy="24653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Operations (ADT Methods)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Operation1(…)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Operation2(…)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Operation3(…)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930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="" xmlns:a16="http://schemas.microsoft.com/office/drawing/2014/main" id="{FA861F39-EDA1-4474-A2C2-FD0E8771A2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2761" y="238125"/>
            <a:ext cx="11452193" cy="755650"/>
          </a:xfrm>
        </p:spPr>
        <p:txBody>
          <a:bodyPr/>
          <a:lstStyle/>
          <a:p>
            <a:r>
              <a:rPr lang="en-US" altLang="en-US" sz="3600" dirty="0" smtClean="0"/>
              <a:t>List ADT</a:t>
            </a:r>
            <a:endParaRPr lang="en-US" altLang="en-US" sz="3600" dirty="0"/>
          </a:p>
        </p:txBody>
      </p:sp>
      <p:sp>
        <p:nvSpPr>
          <p:cNvPr id="4099" name="Rectangle 3">
            <a:extLst>
              <a:ext uri="{FF2B5EF4-FFF2-40B4-BE49-F238E27FC236}">
                <a16:creationId xmlns="" xmlns:a16="http://schemas.microsoft.com/office/drawing/2014/main" id="{07C725BF-6B3A-4DD8-BB59-41EDABCEC9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2759" y="993775"/>
            <a:ext cx="7095353" cy="5217244"/>
          </a:xfrm>
        </p:spPr>
        <p:txBody>
          <a:bodyPr/>
          <a:lstStyle/>
          <a:p>
            <a:r>
              <a:rPr lang="en-US" altLang="en-US" dirty="0" smtClean="0"/>
              <a:t>A </a:t>
            </a:r>
            <a:r>
              <a:rPr lang="en-US" altLang="en-US" dirty="0" smtClean="0">
                <a:solidFill>
                  <a:srgbClr val="FF0000"/>
                </a:solidFill>
              </a:rPr>
              <a:t>List</a:t>
            </a:r>
            <a:r>
              <a:rPr lang="en-US" altLang="en-US" dirty="0" smtClean="0"/>
              <a:t> is container for an </a:t>
            </a:r>
            <a:r>
              <a:rPr lang="en-US" altLang="en-US" dirty="0" smtClean="0">
                <a:solidFill>
                  <a:schemeClr val="accent6"/>
                </a:solidFill>
              </a:rPr>
              <a:t>ordered</a:t>
            </a:r>
            <a:r>
              <a:rPr lang="en-US" altLang="en-US" dirty="0" smtClean="0"/>
              <a:t> sequence of elements with duplicates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Unlike arrays, which are of fixed size, a </a:t>
            </a:r>
            <a:r>
              <a:rPr lang="en-US" altLang="en-US" dirty="0" smtClean="0">
                <a:solidFill>
                  <a:srgbClr val="FF0000"/>
                </a:solidFill>
              </a:rPr>
              <a:t>List</a:t>
            </a:r>
            <a:r>
              <a:rPr lang="en-US" altLang="en-US" dirty="0" smtClean="0"/>
              <a:t> is dynamically expandable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All OOPLs have the concept of a list</a:t>
            </a:r>
            <a:endParaRPr lang="en-US" altLang="en-US" dirty="0"/>
          </a:p>
          <a:p>
            <a:pPr lvl="1"/>
            <a:endParaRPr lang="en-US" altLang="en-US" dirty="0" smtClean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202546" y="1249351"/>
            <a:ext cx="2442451" cy="47783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kern="0" dirty="0" smtClean="0"/>
              <a:t>2</a:t>
            </a:r>
            <a:r>
              <a:rPr lang="en-US" altLang="en-US" kern="0" dirty="0"/>
              <a:t>, 4, 1, 8, 12</a:t>
            </a: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8202545" y="2358042"/>
            <a:ext cx="3201576" cy="47783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kern="0" dirty="0" smtClean="0"/>
              <a:t>2</a:t>
            </a:r>
            <a:r>
              <a:rPr lang="en-US" altLang="en-US" kern="0" dirty="0"/>
              <a:t>, 4, 1, 8, </a:t>
            </a:r>
            <a:r>
              <a:rPr lang="en-US" altLang="en-US" kern="0" dirty="0" smtClean="0"/>
              <a:t>12, </a:t>
            </a:r>
            <a:r>
              <a:rPr lang="en-US" altLang="en-US" kern="0" dirty="0" smtClean="0">
                <a:solidFill>
                  <a:schemeClr val="accent2"/>
                </a:solidFill>
              </a:rPr>
              <a:t>13</a:t>
            </a:r>
            <a:endParaRPr lang="en-US" altLang="en-US" kern="0" dirty="0">
              <a:solidFill>
                <a:schemeClr val="accent2"/>
              </a:solidFill>
            </a:endParaRPr>
          </a:p>
        </p:txBody>
      </p:sp>
      <p:cxnSp>
        <p:nvCxnSpPr>
          <p:cNvPr id="46" name="Straight Arrow Connector 6"/>
          <p:cNvCxnSpPr>
            <a:cxnSpLocks noChangeShapeType="1"/>
          </p:cNvCxnSpPr>
          <p:nvPr/>
        </p:nvCxnSpPr>
        <p:spPr bwMode="auto">
          <a:xfrm flipH="1">
            <a:off x="9290650" y="1772208"/>
            <a:ext cx="18696" cy="540814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TextBox 46"/>
          <p:cNvSpPr txBox="1"/>
          <p:nvPr/>
        </p:nvSpPr>
        <p:spPr>
          <a:xfrm>
            <a:off x="9423770" y="1772208"/>
            <a:ext cx="15472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 smtClean="0">
                <a:latin typeface="+mj-lt"/>
              </a:rPr>
              <a:t>add(13)</a:t>
            </a:r>
            <a:endParaRPr lang="en-US" b="1" dirty="0">
              <a:latin typeface="+mj-lt"/>
            </a:endParaRPr>
          </a:p>
        </p:txBody>
      </p:sp>
      <p:cxnSp>
        <p:nvCxnSpPr>
          <p:cNvPr id="48" name="Straight Arrow Connector 6"/>
          <p:cNvCxnSpPr>
            <a:cxnSpLocks noChangeShapeType="1"/>
          </p:cNvCxnSpPr>
          <p:nvPr/>
        </p:nvCxnSpPr>
        <p:spPr bwMode="auto">
          <a:xfrm flipH="1">
            <a:off x="9290650" y="2943876"/>
            <a:ext cx="18696" cy="540814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TextBox 48"/>
          <p:cNvSpPr txBox="1"/>
          <p:nvPr/>
        </p:nvSpPr>
        <p:spPr>
          <a:xfrm>
            <a:off x="9423770" y="2943876"/>
            <a:ext cx="15472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 smtClean="0">
                <a:latin typeface="+mj-lt"/>
              </a:rPr>
              <a:t>add(2, 9)</a:t>
            </a:r>
            <a:endParaRPr lang="en-US" b="1" dirty="0">
              <a:latin typeface="+mj-lt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8202545" y="3652457"/>
            <a:ext cx="3201576" cy="47783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kern="0" dirty="0" smtClean="0"/>
              <a:t>2</a:t>
            </a:r>
            <a:r>
              <a:rPr lang="en-US" altLang="en-US" kern="0" dirty="0"/>
              <a:t>, 4, </a:t>
            </a:r>
            <a:r>
              <a:rPr lang="en-US" altLang="en-US" kern="0" dirty="0" smtClean="0">
                <a:solidFill>
                  <a:schemeClr val="accent6"/>
                </a:solidFill>
              </a:rPr>
              <a:t>9</a:t>
            </a:r>
            <a:r>
              <a:rPr lang="en-US" altLang="en-US" kern="0" dirty="0" smtClean="0"/>
              <a:t>, 1</a:t>
            </a:r>
            <a:r>
              <a:rPr lang="en-US" altLang="en-US" kern="0" dirty="0"/>
              <a:t>, 8, </a:t>
            </a:r>
            <a:r>
              <a:rPr lang="en-US" altLang="en-US" kern="0" dirty="0" smtClean="0"/>
              <a:t>12, 13</a:t>
            </a:r>
            <a:endParaRPr lang="en-US" altLang="en-US" kern="0" dirty="0"/>
          </a:p>
        </p:txBody>
      </p:sp>
      <p:cxnSp>
        <p:nvCxnSpPr>
          <p:cNvPr id="51" name="Straight Arrow Connector 6"/>
          <p:cNvCxnSpPr>
            <a:cxnSpLocks noChangeShapeType="1"/>
          </p:cNvCxnSpPr>
          <p:nvPr/>
        </p:nvCxnSpPr>
        <p:spPr bwMode="auto">
          <a:xfrm flipH="1">
            <a:off x="9195760" y="4168358"/>
            <a:ext cx="18696" cy="540814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TextBox 51"/>
          <p:cNvSpPr txBox="1"/>
          <p:nvPr/>
        </p:nvSpPr>
        <p:spPr>
          <a:xfrm>
            <a:off x="9328880" y="4168358"/>
            <a:ext cx="15472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 smtClean="0">
                <a:latin typeface="+mj-lt"/>
              </a:rPr>
              <a:t>remove(4)</a:t>
            </a:r>
            <a:endParaRPr lang="en-US" b="1" dirty="0">
              <a:latin typeface="+mj-lt"/>
            </a:endParaRPr>
          </a:p>
        </p:txBody>
      </p:sp>
      <p:sp>
        <p:nvSpPr>
          <p:cNvPr id="53" name="Rectangle 3"/>
          <p:cNvSpPr txBox="1">
            <a:spLocks noChangeArrowheads="1"/>
          </p:cNvSpPr>
          <p:nvPr/>
        </p:nvSpPr>
        <p:spPr bwMode="auto">
          <a:xfrm>
            <a:off x="8107655" y="4876939"/>
            <a:ext cx="3201576" cy="47783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kern="0" dirty="0" smtClean="0"/>
              <a:t>2</a:t>
            </a:r>
            <a:r>
              <a:rPr lang="en-US" altLang="en-US" kern="0" dirty="0"/>
              <a:t>, 4, </a:t>
            </a:r>
            <a:r>
              <a:rPr lang="en-US" altLang="en-US" kern="0" dirty="0" smtClean="0"/>
              <a:t>9, 1</a:t>
            </a:r>
            <a:r>
              <a:rPr lang="en-US" altLang="en-US" kern="0" dirty="0"/>
              <a:t>, </a:t>
            </a:r>
            <a:r>
              <a:rPr lang="en-US" altLang="en-US" kern="0" dirty="0" smtClean="0"/>
              <a:t>12, 13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3980618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="" xmlns:a16="http://schemas.microsoft.com/office/drawing/2014/main" id="{FA861F39-EDA1-4474-A2C2-FD0E8771A2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2761" y="238125"/>
            <a:ext cx="11452193" cy="755650"/>
          </a:xfrm>
        </p:spPr>
        <p:txBody>
          <a:bodyPr/>
          <a:lstStyle/>
          <a:p>
            <a:r>
              <a:rPr lang="en-US" altLang="en-US" sz="3600" dirty="0" smtClean="0"/>
              <a:t>List ADT Implementations in OOPLs</a:t>
            </a:r>
            <a:endParaRPr lang="en-US" altLang="en-US" sz="3600" dirty="0"/>
          </a:p>
        </p:txBody>
      </p:sp>
      <p:sp>
        <p:nvSpPr>
          <p:cNvPr id="45" name="Rectangle 44"/>
          <p:cNvSpPr/>
          <p:nvPr/>
        </p:nvSpPr>
        <p:spPr bwMode="auto">
          <a:xfrm>
            <a:off x="2610645" y="2423129"/>
            <a:ext cx="603250" cy="4048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2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3213895" y="2423129"/>
            <a:ext cx="604838" cy="4048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4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3818733" y="2419954"/>
            <a:ext cx="60325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1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4421984" y="2419954"/>
            <a:ext cx="604837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8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5026820" y="2419954"/>
            <a:ext cx="60325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12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461296" y="2356454"/>
            <a:ext cx="9620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latin typeface="+mj-lt"/>
              </a:rPr>
              <a:t>vector</a:t>
            </a:r>
            <a:endParaRPr lang="en-US" b="1" dirty="0">
              <a:latin typeface="+mj-lt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610646" y="3327165"/>
            <a:ext cx="603250" cy="4048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2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3618709" y="3327165"/>
            <a:ext cx="603250" cy="4048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4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4625185" y="3327165"/>
            <a:ext cx="604837" cy="4048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1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5577684" y="3327165"/>
            <a:ext cx="603250" cy="4048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8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6530184" y="3327165"/>
            <a:ext cx="603250" cy="4048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12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70264" y="3331868"/>
            <a:ext cx="171232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 err="1">
                <a:latin typeface="+mj-lt"/>
              </a:rPr>
              <a:t>f</a:t>
            </a:r>
            <a:r>
              <a:rPr lang="en-US" sz="2000" b="1" dirty="0" err="1" smtClean="0">
                <a:latin typeface="+mj-lt"/>
              </a:rPr>
              <a:t>orward_list</a:t>
            </a:r>
            <a:endParaRPr lang="en-US" b="1" dirty="0">
              <a:latin typeface="+mj-lt"/>
            </a:endParaRPr>
          </a:p>
        </p:txBody>
      </p:sp>
      <p:sp>
        <p:nvSpPr>
          <p:cNvPr id="57" name="Rectangle 3"/>
          <p:cNvSpPr txBox="1">
            <a:spLocks noChangeArrowheads="1"/>
          </p:cNvSpPr>
          <p:nvPr/>
        </p:nvSpPr>
        <p:spPr bwMode="auto">
          <a:xfrm>
            <a:off x="504033" y="1330287"/>
            <a:ext cx="6629400" cy="47783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400" kern="0" dirty="0" smtClean="0"/>
              <a:t>Three lists </a:t>
            </a:r>
            <a:r>
              <a:rPr lang="en-US" altLang="en-US" sz="2400" kern="0" dirty="0"/>
              <a:t>for the sequence: 2, 4, 1, 8, 12</a:t>
            </a:r>
          </a:p>
        </p:txBody>
      </p:sp>
      <p:cxnSp>
        <p:nvCxnSpPr>
          <p:cNvPr id="58" name="Straight Arrow Connector 6"/>
          <p:cNvCxnSpPr>
            <a:cxnSpLocks noChangeShapeType="1"/>
          </p:cNvCxnSpPr>
          <p:nvPr/>
        </p:nvCxnSpPr>
        <p:spPr bwMode="auto">
          <a:xfrm>
            <a:off x="3213896" y="3548021"/>
            <a:ext cx="40481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Straight Arrow Connector 28"/>
          <p:cNvCxnSpPr>
            <a:cxnSpLocks noChangeShapeType="1"/>
          </p:cNvCxnSpPr>
          <p:nvPr/>
        </p:nvCxnSpPr>
        <p:spPr bwMode="auto">
          <a:xfrm>
            <a:off x="4221960" y="3557845"/>
            <a:ext cx="40322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Straight Arrow Connector 30"/>
          <p:cNvCxnSpPr>
            <a:cxnSpLocks noChangeShapeType="1"/>
          </p:cNvCxnSpPr>
          <p:nvPr/>
        </p:nvCxnSpPr>
        <p:spPr bwMode="auto">
          <a:xfrm>
            <a:off x="5167181" y="3548021"/>
            <a:ext cx="40322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Straight Arrow Connector 32"/>
          <p:cNvCxnSpPr>
            <a:cxnSpLocks noChangeShapeType="1"/>
          </p:cNvCxnSpPr>
          <p:nvPr/>
        </p:nvCxnSpPr>
        <p:spPr bwMode="auto">
          <a:xfrm>
            <a:off x="6125371" y="3548021"/>
            <a:ext cx="40481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Rectangle 61"/>
          <p:cNvSpPr/>
          <p:nvPr/>
        </p:nvSpPr>
        <p:spPr bwMode="auto">
          <a:xfrm>
            <a:off x="2603368" y="4188145"/>
            <a:ext cx="603250" cy="4048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2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3611431" y="4188145"/>
            <a:ext cx="603250" cy="4048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4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4617907" y="4188145"/>
            <a:ext cx="604837" cy="4048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1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5570406" y="4188145"/>
            <a:ext cx="603250" cy="4048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8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6522906" y="4188145"/>
            <a:ext cx="603250" cy="4048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12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777944" y="4183713"/>
            <a:ext cx="5715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latin typeface="+mj-lt"/>
              </a:rPr>
              <a:t>list</a:t>
            </a:r>
            <a:endParaRPr lang="en-US" b="1" dirty="0">
              <a:latin typeface="+mj-lt"/>
            </a:endParaRPr>
          </a:p>
        </p:txBody>
      </p:sp>
      <p:cxnSp>
        <p:nvCxnSpPr>
          <p:cNvPr id="68" name="Straight Arrow Connector 6"/>
          <p:cNvCxnSpPr>
            <a:cxnSpLocks noChangeShapeType="1"/>
          </p:cNvCxnSpPr>
          <p:nvPr/>
        </p:nvCxnSpPr>
        <p:spPr bwMode="auto">
          <a:xfrm>
            <a:off x="3206619" y="4313557"/>
            <a:ext cx="40481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" name="Straight Arrow Connector 25"/>
          <p:cNvCxnSpPr>
            <a:cxnSpLocks noChangeShapeType="1"/>
          </p:cNvCxnSpPr>
          <p:nvPr/>
        </p:nvCxnSpPr>
        <p:spPr bwMode="auto">
          <a:xfrm flipH="1">
            <a:off x="3206618" y="4484650"/>
            <a:ext cx="40481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Straight Arrow Connector 28"/>
          <p:cNvCxnSpPr>
            <a:cxnSpLocks noChangeShapeType="1"/>
          </p:cNvCxnSpPr>
          <p:nvPr/>
        </p:nvCxnSpPr>
        <p:spPr bwMode="auto">
          <a:xfrm>
            <a:off x="4214682" y="4304032"/>
            <a:ext cx="40322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Straight Arrow Connector 29"/>
          <p:cNvCxnSpPr>
            <a:cxnSpLocks noChangeShapeType="1"/>
          </p:cNvCxnSpPr>
          <p:nvPr/>
        </p:nvCxnSpPr>
        <p:spPr bwMode="auto">
          <a:xfrm flipH="1">
            <a:off x="4214682" y="4459607"/>
            <a:ext cx="40322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Straight Arrow Connector 30"/>
          <p:cNvCxnSpPr>
            <a:cxnSpLocks noChangeShapeType="1"/>
          </p:cNvCxnSpPr>
          <p:nvPr/>
        </p:nvCxnSpPr>
        <p:spPr bwMode="auto">
          <a:xfrm>
            <a:off x="5167182" y="4296094"/>
            <a:ext cx="40322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Straight Arrow Connector 31"/>
          <p:cNvCxnSpPr>
            <a:cxnSpLocks noChangeShapeType="1"/>
          </p:cNvCxnSpPr>
          <p:nvPr/>
        </p:nvCxnSpPr>
        <p:spPr bwMode="auto">
          <a:xfrm flipH="1">
            <a:off x="5167182" y="4450082"/>
            <a:ext cx="40322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Straight Arrow Connector 32"/>
          <p:cNvCxnSpPr>
            <a:cxnSpLocks noChangeShapeType="1"/>
          </p:cNvCxnSpPr>
          <p:nvPr/>
        </p:nvCxnSpPr>
        <p:spPr bwMode="auto">
          <a:xfrm>
            <a:off x="6118094" y="4304032"/>
            <a:ext cx="40481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Straight Arrow Connector 33"/>
          <p:cNvCxnSpPr>
            <a:cxnSpLocks noChangeShapeType="1"/>
          </p:cNvCxnSpPr>
          <p:nvPr/>
        </p:nvCxnSpPr>
        <p:spPr bwMode="auto">
          <a:xfrm flipH="1">
            <a:off x="6118094" y="4459607"/>
            <a:ext cx="40481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Rectangle 75"/>
          <p:cNvSpPr/>
          <p:nvPr/>
        </p:nvSpPr>
        <p:spPr>
          <a:xfrm>
            <a:off x="460549" y="5324450"/>
            <a:ext cx="66656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https</a:t>
            </a:r>
            <a:r>
              <a:rPr lang="en-US" sz="2000" dirty="0"/>
              <a:t>://en.cppreference.com/w/cpp/container/vector</a:t>
            </a:r>
          </a:p>
        </p:txBody>
      </p:sp>
      <p:sp>
        <p:nvSpPr>
          <p:cNvPr id="3" name="Rectangle 2"/>
          <p:cNvSpPr/>
          <p:nvPr/>
        </p:nvSpPr>
        <p:spPr>
          <a:xfrm>
            <a:off x="452761" y="5915207"/>
            <a:ext cx="62776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https://en.cppreference.com/w/cpp/container/list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645" y="1330287"/>
            <a:ext cx="4104309" cy="513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46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9" y="238126"/>
            <a:ext cx="8720137" cy="741363"/>
          </a:xfrm>
        </p:spPr>
        <p:txBody>
          <a:bodyPr/>
          <a:lstStyle/>
          <a:p>
            <a:r>
              <a:rPr lang="en-US" altLang="en-US" sz="3600" dirty="0"/>
              <a:t>Adapter Classes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70935" y="979489"/>
            <a:ext cx="6927011" cy="55419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en-US" sz="3200" kern="0" dirty="0">
                <a:solidFill>
                  <a:srgbClr val="000000"/>
                </a:solidFill>
              </a:rPr>
              <a:t>There are </a:t>
            </a:r>
            <a:r>
              <a:rPr lang="en-US" altLang="en-US" sz="3200" kern="0" dirty="0" smtClean="0">
                <a:solidFill>
                  <a:srgbClr val="000000"/>
                </a:solidFill>
              </a:rPr>
              <a:t>four adapter </a:t>
            </a:r>
            <a:r>
              <a:rPr lang="en-US" altLang="en-US" sz="3200" kern="0" dirty="0">
                <a:solidFill>
                  <a:srgbClr val="000000"/>
                </a:solidFill>
              </a:rPr>
              <a:t>classes: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800" kern="0" dirty="0">
                <a:solidFill>
                  <a:srgbClr val="000000"/>
                </a:solidFill>
              </a:rPr>
              <a:t>Stack (LIFO)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800" kern="0" dirty="0">
                <a:solidFill>
                  <a:srgbClr val="000000"/>
                </a:solidFill>
              </a:rPr>
              <a:t>Queue (FIFO</a:t>
            </a:r>
            <a:r>
              <a:rPr lang="en-US" altLang="en-US" sz="2800" kern="0" dirty="0" smtClean="0">
                <a:solidFill>
                  <a:srgbClr val="000000"/>
                </a:solidFill>
              </a:rPr>
              <a:t>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800" kern="0" dirty="0" err="1" smtClean="0">
                <a:solidFill>
                  <a:srgbClr val="000000"/>
                </a:solidFill>
              </a:rPr>
              <a:t>Deque</a:t>
            </a:r>
            <a:r>
              <a:rPr lang="en-US" altLang="en-US" sz="2800" kern="0" dirty="0">
                <a:solidFill>
                  <a:srgbClr val="000000"/>
                </a:solidFill>
              </a:rPr>
              <a:t> </a:t>
            </a:r>
            <a:r>
              <a:rPr lang="en-US" altLang="en-US" sz="2800" kern="0" dirty="0" smtClean="0">
                <a:solidFill>
                  <a:srgbClr val="000000"/>
                </a:solidFill>
              </a:rPr>
              <a:t>(Double-ended Queue)</a:t>
            </a:r>
            <a:endParaRPr lang="en-US" altLang="en-US" sz="2800" kern="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en-US" sz="2800" kern="0" dirty="0">
                <a:solidFill>
                  <a:srgbClr val="000000"/>
                </a:solidFill>
              </a:rPr>
              <a:t>Priority </a:t>
            </a:r>
            <a:r>
              <a:rPr lang="en-US" altLang="en-US" sz="2800" kern="0" dirty="0" smtClean="0">
                <a:solidFill>
                  <a:srgbClr val="000000"/>
                </a:solidFill>
              </a:rPr>
              <a:t>Queue (Binary Heap)</a:t>
            </a:r>
            <a:endParaRPr lang="en-US" altLang="en-US" sz="2800" kern="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defRPr/>
            </a:pPr>
            <a:endParaRPr lang="en-US" altLang="en-US" sz="2800" b="1" kern="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sz="3200" b="1" kern="0" dirty="0">
                <a:solidFill>
                  <a:srgbClr val="000000"/>
                </a:solidFill>
              </a:rPr>
              <a:t>C++ Operations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800" kern="0" dirty="0">
                <a:solidFill>
                  <a:srgbClr val="000000"/>
                </a:solidFill>
              </a:rPr>
              <a:t>push(element)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800" kern="0" dirty="0">
                <a:solidFill>
                  <a:srgbClr val="000000"/>
                </a:solidFill>
              </a:rPr>
              <a:t>pop()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800" kern="0" dirty="0">
                <a:solidFill>
                  <a:srgbClr val="000000"/>
                </a:solidFill>
              </a:rPr>
              <a:t>top</a:t>
            </a:r>
            <a:r>
              <a:rPr lang="en-US" altLang="en-US" sz="2800" kern="0" dirty="0" smtClean="0">
                <a:solidFill>
                  <a:srgbClr val="000000"/>
                </a:solidFill>
              </a:rPr>
              <a:t>()/front()/back()</a:t>
            </a:r>
            <a:endParaRPr lang="en-US" altLang="en-US" sz="2800" kern="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en-US" sz="2800" kern="0" dirty="0">
                <a:solidFill>
                  <a:srgbClr val="000000"/>
                </a:solidFill>
              </a:rPr>
              <a:t>empty()</a:t>
            </a:r>
            <a:endParaRPr lang="en-US" altLang="en-US" sz="2800" kern="0" dirty="0"/>
          </a:p>
          <a:p>
            <a:pPr>
              <a:lnSpc>
                <a:spcPct val="90000"/>
              </a:lnSpc>
              <a:defRPr/>
            </a:pPr>
            <a:endParaRPr lang="en-US" altLang="en-US" b="1" kern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310" y="1768297"/>
            <a:ext cx="4330460" cy="47531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334" y="1768297"/>
            <a:ext cx="800100" cy="475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138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9" y="238126"/>
            <a:ext cx="8720137" cy="741363"/>
          </a:xfrm>
        </p:spPr>
        <p:txBody>
          <a:bodyPr/>
          <a:lstStyle/>
          <a:p>
            <a:r>
              <a:rPr lang="en-US" altLang="en-US" sz="3600" dirty="0" smtClean="0"/>
              <a:t>Stack ADT</a:t>
            </a:r>
            <a:endParaRPr lang="en-US" altLang="en-US" sz="36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29728" y="979488"/>
            <a:ext cx="11050437" cy="14795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A container with one end called the </a:t>
            </a:r>
            <a:r>
              <a:rPr lang="en-US" altLang="en-US" kern="0" dirty="0">
                <a:solidFill>
                  <a:srgbClr val="FF0000"/>
                </a:solidFill>
              </a:rPr>
              <a:t>Top of the Stack (</a:t>
            </a:r>
            <a:r>
              <a:rPr lang="en-US" altLang="en-US" kern="0" dirty="0" err="1">
                <a:solidFill>
                  <a:srgbClr val="FF0000"/>
                </a:solidFill>
              </a:rPr>
              <a:t>ToS</a:t>
            </a:r>
            <a:r>
              <a:rPr lang="en-US" altLang="en-US" kern="0" dirty="0">
                <a:solidFill>
                  <a:srgbClr val="FF0000"/>
                </a:solidFill>
              </a:rPr>
              <a:t>)</a:t>
            </a:r>
            <a:r>
              <a:rPr lang="en-US" altLang="en-US" kern="0" dirty="0">
                <a:solidFill>
                  <a:srgbClr val="000000"/>
                </a:solidFill>
              </a:rPr>
              <a:t>, where elements are added and removed from in LIFO order</a:t>
            </a:r>
            <a:endParaRPr lang="en-US" altLang="en-US" b="1" kern="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985927" y="4723921"/>
            <a:ext cx="60325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985927" y="4346096"/>
            <a:ext cx="60325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985927" y="3957159"/>
            <a:ext cx="603250" cy="4048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985927" y="3549172"/>
            <a:ext cx="603250" cy="4048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8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019890" y="3599972"/>
            <a:ext cx="603250" cy="4048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12</a:t>
            </a:r>
          </a:p>
        </p:txBody>
      </p:sp>
      <p:cxnSp>
        <p:nvCxnSpPr>
          <p:cNvPr id="6153" name="Straight Arrow Connector 37"/>
          <p:cNvCxnSpPr>
            <a:cxnSpLocks noChangeShapeType="1"/>
          </p:cNvCxnSpPr>
          <p:nvPr/>
        </p:nvCxnSpPr>
        <p:spPr bwMode="auto">
          <a:xfrm>
            <a:off x="1808253" y="4271484"/>
            <a:ext cx="110172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Box 40"/>
          <p:cNvSpPr txBox="1"/>
          <p:nvPr/>
        </p:nvSpPr>
        <p:spPr>
          <a:xfrm>
            <a:off x="2046377" y="3914296"/>
            <a:ext cx="8382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pop()</a:t>
            </a:r>
            <a:endParaRPr lang="en-US" dirty="0">
              <a:latin typeface="+mj-lt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129052" y="4742972"/>
            <a:ext cx="603250" cy="4048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2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3129052" y="4365146"/>
            <a:ext cx="60325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4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3129052" y="3974621"/>
            <a:ext cx="60325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1</a:t>
            </a:r>
          </a:p>
        </p:txBody>
      </p:sp>
      <p:cxnSp>
        <p:nvCxnSpPr>
          <p:cNvPr id="6158" name="Straight Arrow Connector 44"/>
          <p:cNvCxnSpPr>
            <a:cxnSpLocks noChangeShapeType="1"/>
            <a:endCxn id="10" idx="3"/>
          </p:cNvCxnSpPr>
          <p:nvPr/>
        </p:nvCxnSpPr>
        <p:spPr bwMode="auto">
          <a:xfrm flipH="1">
            <a:off x="1589177" y="3460271"/>
            <a:ext cx="457200" cy="2921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TextBox 45"/>
          <p:cNvSpPr txBox="1"/>
          <p:nvPr/>
        </p:nvSpPr>
        <p:spPr>
          <a:xfrm>
            <a:off x="2046377" y="3198334"/>
            <a:ext cx="8382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 err="1">
                <a:latin typeface="+mj-lt"/>
              </a:rPr>
              <a:t>ToS</a:t>
            </a:r>
            <a:endParaRPr lang="en-US" dirty="0">
              <a:latin typeface="+mj-lt"/>
            </a:endParaRPr>
          </a:p>
        </p:txBody>
      </p:sp>
      <p:cxnSp>
        <p:nvCxnSpPr>
          <p:cNvPr id="6160" name="Straight Arrow Connector 50"/>
          <p:cNvCxnSpPr>
            <a:cxnSpLocks noChangeShapeType="1"/>
          </p:cNvCxnSpPr>
          <p:nvPr/>
        </p:nvCxnSpPr>
        <p:spPr bwMode="auto">
          <a:xfrm>
            <a:off x="4102191" y="4271484"/>
            <a:ext cx="157797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TextBox 51"/>
          <p:cNvSpPr txBox="1"/>
          <p:nvPr/>
        </p:nvSpPr>
        <p:spPr>
          <a:xfrm>
            <a:off x="4340316" y="3914296"/>
            <a:ext cx="1595437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push(12)</a:t>
            </a:r>
            <a:endParaRPr lang="en-US" dirty="0">
              <a:latin typeface="+mj-l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019890" y="4776309"/>
            <a:ext cx="603250" cy="4048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2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6019890" y="4398484"/>
            <a:ext cx="603250" cy="4048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4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6019890" y="4007959"/>
            <a:ext cx="603250" cy="4048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1</a:t>
            </a:r>
          </a:p>
        </p:txBody>
      </p:sp>
      <p:cxnSp>
        <p:nvCxnSpPr>
          <p:cNvPr id="6165" name="Straight Arrow Connector 56"/>
          <p:cNvCxnSpPr>
            <a:cxnSpLocks noChangeShapeType="1"/>
          </p:cNvCxnSpPr>
          <p:nvPr/>
        </p:nvCxnSpPr>
        <p:spPr bwMode="auto">
          <a:xfrm flipH="1">
            <a:off x="3722777" y="3696809"/>
            <a:ext cx="457200" cy="29051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57"/>
          <p:cNvSpPr txBox="1"/>
          <p:nvPr/>
        </p:nvSpPr>
        <p:spPr>
          <a:xfrm>
            <a:off x="4179977" y="3442809"/>
            <a:ext cx="8382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 err="1">
                <a:latin typeface="+mj-lt"/>
              </a:rPr>
              <a:t>ToS</a:t>
            </a:r>
            <a:endParaRPr lang="en-US" dirty="0">
              <a:latin typeface="+mj-lt"/>
            </a:endParaRPr>
          </a:p>
        </p:txBody>
      </p:sp>
      <p:cxnSp>
        <p:nvCxnSpPr>
          <p:cNvPr id="6167" name="Straight Arrow Connector 58"/>
          <p:cNvCxnSpPr>
            <a:cxnSpLocks noChangeShapeType="1"/>
          </p:cNvCxnSpPr>
          <p:nvPr/>
        </p:nvCxnSpPr>
        <p:spPr bwMode="auto">
          <a:xfrm flipH="1">
            <a:off x="6577102" y="3344384"/>
            <a:ext cx="457200" cy="29051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TextBox 59"/>
          <p:cNvSpPr txBox="1"/>
          <p:nvPr/>
        </p:nvSpPr>
        <p:spPr>
          <a:xfrm>
            <a:off x="7034302" y="3088796"/>
            <a:ext cx="8382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 err="1">
                <a:latin typeface="+mj-lt"/>
              </a:rPr>
              <a:t>ToS</a:t>
            </a:r>
            <a:endParaRPr lang="en-US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91" y="2447446"/>
            <a:ext cx="895350" cy="3829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0427" y="2456178"/>
            <a:ext cx="8001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949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9" y="238126"/>
            <a:ext cx="8720137" cy="741363"/>
          </a:xfrm>
        </p:spPr>
        <p:txBody>
          <a:bodyPr/>
          <a:lstStyle/>
          <a:p>
            <a:r>
              <a:rPr lang="en-US" altLang="en-US" sz="3600" dirty="0" smtClean="0"/>
              <a:t>Queue ADT</a:t>
            </a:r>
            <a:endParaRPr lang="en-US" altLang="en-US" sz="36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979489"/>
            <a:ext cx="11429999" cy="18764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A container with two ends called </a:t>
            </a:r>
            <a:r>
              <a:rPr lang="en-US" altLang="en-US" kern="0" dirty="0">
                <a:solidFill>
                  <a:srgbClr val="FF0000"/>
                </a:solidFill>
              </a:rPr>
              <a:t>front</a:t>
            </a:r>
            <a:r>
              <a:rPr lang="en-US" altLang="en-US" kern="0" dirty="0">
                <a:solidFill>
                  <a:srgbClr val="000000"/>
                </a:solidFill>
              </a:rPr>
              <a:t> and </a:t>
            </a:r>
            <a:r>
              <a:rPr lang="en-US" altLang="en-US" kern="0" dirty="0">
                <a:solidFill>
                  <a:srgbClr val="FF0000"/>
                </a:solidFill>
              </a:rPr>
              <a:t>rear </a:t>
            </a:r>
            <a:r>
              <a:rPr lang="en-US" altLang="en-US" kern="0" dirty="0">
                <a:solidFill>
                  <a:srgbClr val="000000"/>
                </a:solidFill>
              </a:rPr>
              <a:t>respectively, where elements are added from the </a:t>
            </a:r>
            <a:r>
              <a:rPr lang="en-US" altLang="en-US" kern="0" dirty="0">
                <a:solidFill>
                  <a:srgbClr val="FF0000"/>
                </a:solidFill>
              </a:rPr>
              <a:t>rear</a:t>
            </a:r>
            <a:r>
              <a:rPr lang="en-US" altLang="en-US" kern="0" dirty="0">
                <a:solidFill>
                  <a:srgbClr val="000000"/>
                </a:solidFill>
              </a:rPr>
              <a:t>, and removed from the </a:t>
            </a:r>
            <a:r>
              <a:rPr lang="en-US" altLang="en-US" kern="0" dirty="0">
                <a:solidFill>
                  <a:srgbClr val="FF0000"/>
                </a:solidFill>
              </a:rPr>
              <a:t>front</a:t>
            </a:r>
            <a:r>
              <a:rPr lang="en-US" altLang="en-US" kern="0" dirty="0">
                <a:solidFill>
                  <a:srgbClr val="000000"/>
                </a:solidFill>
              </a:rPr>
              <a:t> in FIFO order</a:t>
            </a:r>
            <a:endParaRPr lang="en-US" altLang="en-US" b="1" kern="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2825809" y="2859090"/>
            <a:ext cx="603250" cy="4048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3429059" y="2859090"/>
            <a:ext cx="604838" cy="4048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4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4033897" y="2855914"/>
            <a:ext cx="60325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4637147" y="2855914"/>
            <a:ext cx="60325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8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5240398" y="2855914"/>
            <a:ext cx="604837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12</a:t>
            </a:r>
          </a:p>
        </p:txBody>
      </p:sp>
      <p:cxnSp>
        <p:nvCxnSpPr>
          <p:cNvPr id="7177" name="Straight Arrow Connector 30"/>
          <p:cNvCxnSpPr>
            <a:cxnSpLocks noChangeShapeType="1"/>
          </p:cNvCxnSpPr>
          <p:nvPr/>
        </p:nvCxnSpPr>
        <p:spPr bwMode="auto">
          <a:xfrm>
            <a:off x="4335522" y="3511553"/>
            <a:ext cx="0" cy="60483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1870134" y="2492377"/>
            <a:ext cx="8382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front</a:t>
            </a:r>
            <a:endParaRPr lang="en-US" dirty="0">
              <a:latin typeface="+mj-lt"/>
            </a:endParaRPr>
          </a:p>
        </p:txBody>
      </p:sp>
      <p:cxnSp>
        <p:nvCxnSpPr>
          <p:cNvPr id="7179" name="Straight Arrow Connector 34"/>
          <p:cNvCxnSpPr>
            <a:cxnSpLocks noChangeShapeType="1"/>
            <a:endCxn id="30" idx="3"/>
          </p:cNvCxnSpPr>
          <p:nvPr/>
        </p:nvCxnSpPr>
        <p:spPr bwMode="auto">
          <a:xfrm flipH="1">
            <a:off x="5845235" y="2892428"/>
            <a:ext cx="466725" cy="1666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6226234" y="2490789"/>
            <a:ext cx="8382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rear</a:t>
            </a:r>
            <a:endParaRPr lang="en-US" dirty="0">
              <a:latin typeface="+mj-lt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2825809" y="4284665"/>
            <a:ext cx="603250" cy="4048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2</a:t>
            </a:r>
          </a:p>
        </p:txBody>
      </p:sp>
      <p:sp>
        <p:nvSpPr>
          <p:cNvPr id="83" name="Rectangle 82"/>
          <p:cNvSpPr/>
          <p:nvPr/>
        </p:nvSpPr>
        <p:spPr bwMode="auto">
          <a:xfrm>
            <a:off x="3429059" y="4284665"/>
            <a:ext cx="604838" cy="4048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4</a:t>
            </a:r>
          </a:p>
        </p:txBody>
      </p:sp>
      <p:sp>
        <p:nvSpPr>
          <p:cNvPr id="84" name="Rectangle 83"/>
          <p:cNvSpPr/>
          <p:nvPr/>
        </p:nvSpPr>
        <p:spPr bwMode="auto">
          <a:xfrm>
            <a:off x="4033897" y="4281489"/>
            <a:ext cx="60325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1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4637147" y="4281489"/>
            <a:ext cx="60325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8</a:t>
            </a:r>
          </a:p>
        </p:txBody>
      </p:sp>
      <p:sp>
        <p:nvSpPr>
          <p:cNvPr id="86" name="Rectangle 85"/>
          <p:cNvSpPr/>
          <p:nvPr/>
        </p:nvSpPr>
        <p:spPr bwMode="auto">
          <a:xfrm>
            <a:off x="5240398" y="4281489"/>
            <a:ext cx="604837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12</a:t>
            </a:r>
          </a:p>
        </p:txBody>
      </p:sp>
      <p:cxnSp>
        <p:nvCxnSpPr>
          <p:cNvPr id="7186" name="Straight Arrow Connector 86"/>
          <p:cNvCxnSpPr>
            <a:cxnSpLocks noChangeShapeType="1"/>
          </p:cNvCxnSpPr>
          <p:nvPr/>
        </p:nvCxnSpPr>
        <p:spPr bwMode="auto">
          <a:xfrm>
            <a:off x="2362259" y="4281490"/>
            <a:ext cx="463550" cy="1873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" name="TextBox 87"/>
          <p:cNvSpPr txBox="1"/>
          <p:nvPr/>
        </p:nvSpPr>
        <p:spPr>
          <a:xfrm>
            <a:off x="1870134" y="3917952"/>
            <a:ext cx="8382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front</a:t>
            </a:r>
            <a:endParaRPr lang="en-US" dirty="0">
              <a:latin typeface="+mj-lt"/>
            </a:endParaRPr>
          </a:p>
        </p:txBody>
      </p:sp>
      <p:cxnSp>
        <p:nvCxnSpPr>
          <p:cNvPr id="7188" name="Straight Arrow Connector 88"/>
          <p:cNvCxnSpPr>
            <a:cxnSpLocks noChangeShapeType="1"/>
          </p:cNvCxnSpPr>
          <p:nvPr/>
        </p:nvCxnSpPr>
        <p:spPr bwMode="auto">
          <a:xfrm flipH="1">
            <a:off x="6448485" y="4243389"/>
            <a:ext cx="466725" cy="1651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0" name="TextBox 89"/>
          <p:cNvSpPr txBox="1"/>
          <p:nvPr/>
        </p:nvSpPr>
        <p:spPr>
          <a:xfrm>
            <a:off x="6915209" y="3975102"/>
            <a:ext cx="839788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rear</a:t>
            </a:r>
            <a:endParaRPr lang="en-US" dirty="0">
              <a:latin typeface="+mj-lt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3429059" y="5724527"/>
            <a:ext cx="604838" cy="4048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4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4033897" y="5722940"/>
            <a:ext cx="603250" cy="4048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 bwMode="auto">
          <a:xfrm>
            <a:off x="4637147" y="5722940"/>
            <a:ext cx="603250" cy="4048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8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5240398" y="5722940"/>
            <a:ext cx="604837" cy="4048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12</a:t>
            </a:r>
          </a:p>
        </p:txBody>
      </p:sp>
      <p:cxnSp>
        <p:nvCxnSpPr>
          <p:cNvPr id="7194" name="Straight Arrow Connector 95"/>
          <p:cNvCxnSpPr>
            <a:cxnSpLocks noChangeShapeType="1"/>
          </p:cNvCxnSpPr>
          <p:nvPr/>
        </p:nvCxnSpPr>
        <p:spPr bwMode="auto">
          <a:xfrm>
            <a:off x="2965509" y="5705478"/>
            <a:ext cx="463550" cy="1873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7" name="TextBox 96"/>
          <p:cNvSpPr txBox="1"/>
          <p:nvPr/>
        </p:nvSpPr>
        <p:spPr>
          <a:xfrm>
            <a:off x="2473384" y="5356227"/>
            <a:ext cx="8382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front</a:t>
            </a:r>
            <a:endParaRPr lang="en-US" dirty="0">
              <a:latin typeface="+mj-lt"/>
            </a:endParaRPr>
          </a:p>
        </p:txBody>
      </p:sp>
      <p:cxnSp>
        <p:nvCxnSpPr>
          <p:cNvPr id="7196" name="Straight Arrow Connector 97"/>
          <p:cNvCxnSpPr>
            <a:cxnSpLocks noChangeShapeType="1"/>
          </p:cNvCxnSpPr>
          <p:nvPr/>
        </p:nvCxnSpPr>
        <p:spPr bwMode="auto">
          <a:xfrm flipH="1">
            <a:off x="6448485" y="5761039"/>
            <a:ext cx="466725" cy="1651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TextBox 98"/>
          <p:cNvSpPr txBox="1"/>
          <p:nvPr/>
        </p:nvSpPr>
        <p:spPr>
          <a:xfrm>
            <a:off x="6829484" y="5357814"/>
            <a:ext cx="8382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rear</a:t>
            </a:r>
            <a:endParaRPr lang="en-US" dirty="0">
              <a:latin typeface="+mj-lt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357748" y="3560764"/>
            <a:ext cx="12287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push(6)</a:t>
            </a:r>
            <a:endParaRPr lang="en-US" dirty="0">
              <a:latin typeface="+mj-lt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5843647" y="5716589"/>
            <a:ext cx="60325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6</a:t>
            </a:r>
          </a:p>
        </p:txBody>
      </p:sp>
      <p:cxnSp>
        <p:nvCxnSpPr>
          <p:cNvPr id="7200" name="Straight Arrow Connector 101"/>
          <p:cNvCxnSpPr>
            <a:cxnSpLocks noChangeShapeType="1"/>
          </p:cNvCxnSpPr>
          <p:nvPr/>
        </p:nvCxnSpPr>
        <p:spPr bwMode="auto">
          <a:xfrm>
            <a:off x="4335522" y="4906964"/>
            <a:ext cx="0" cy="60483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" name="TextBox 102"/>
          <p:cNvSpPr txBox="1"/>
          <p:nvPr/>
        </p:nvSpPr>
        <p:spPr>
          <a:xfrm>
            <a:off x="4357748" y="4956177"/>
            <a:ext cx="12287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pop()</a:t>
            </a:r>
            <a:endParaRPr lang="en-US" dirty="0">
              <a:latin typeface="+mj-lt"/>
            </a:endParaRPr>
          </a:p>
        </p:txBody>
      </p:sp>
      <p:cxnSp>
        <p:nvCxnSpPr>
          <p:cNvPr id="7202" name="Straight Arrow Connector 86"/>
          <p:cNvCxnSpPr>
            <a:cxnSpLocks noChangeShapeType="1"/>
          </p:cNvCxnSpPr>
          <p:nvPr/>
        </p:nvCxnSpPr>
        <p:spPr bwMode="auto">
          <a:xfrm>
            <a:off x="2373372" y="2808290"/>
            <a:ext cx="463550" cy="1873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Rectangle 34"/>
          <p:cNvSpPr/>
          <p:nvPr/>
        </p:nvSpPr>
        <p:spPr bwMode="auto">
          <a:xfrm>
            <a:off x="5843647" y="4279902"/>
            <a:ext cx="60325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6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864" y="2534069"/>
            <a:ext cx="800100" cy="38481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5325" y="2514570"/>
            <a:ext cx="8572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12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9" y="238126"/>
            <a:ext cx="8720137" cy="741363"/>
          </a:xfrm>
        </p:spPr>
        <p:txBody>
          <a:bodyPr/>
          <a:lstStyle/>
          <a:p>
            <a:r>
              <a:rPr lang="en-US" altLang="en-US" sz="3600" dirty="0" err="1" smtClean="0"/>
              <a:t>Deque</a:t>
            </a:r>
            <a:r>
              <a:rPr lang="en-US" altLang="en-US" sz="3600" dirty="0" smtClean="0"/>
              <a:t> ADT</a:t>
            </a:r>
            <a:endParaRPr lang="en-US" altLang="en-US" sz="36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979489"/>
            <a:ext cx="11429999" cy="12858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A container with two ends called </a:t>
            </a:r>
            <a:r>
              <a:rPr lang="en-US" altLang="en-US" kern="0" dirty="0">
                <a:solidFill>
                  <a:srgbClr val="FF0000"/>
                </a:solidFill>
              </a:rPr>
              <a:t>front</a:t>
            </a:r>
            <a:r>
              <a:rPr lang="en-US" altLang="en-US" kern="0" dirty="0">
                <a:solidFill>
                  <a:srgbClr val="000000"/>
                </a:solidFill>
              </a:rPr>
              <a:t> and </a:t>
            </a:r>
            <a:r>
              <a:rPr lang="en-US" altLang="en-US" kern="0" dirty="0">
                <a:solidFill>
                  <a:srgbClr val="FF0000"/>
                </a:solidFill>
              </a:rPr>
              <a:t>rear </a:t>
            </a:r>
            <a:r>
              <a:rPr lang="en-US" altLang="en-US" kern="0" dirty="0">
                <a:solidFill>
                  <a:srgbClr val="000000"/>
                </a:solidFill>
              </a:rPr>
              <a:t>respectively, where elements are </a:t>
            </a:r>
            <a:r>
              <a:rPr lang="en-US" altLang="en-US" kern="0" dirty="0" smtClean="0">
                <a:solidFill>
                  <a:srgbClr val="000000"/>
                </a:solidFill>
              </a:rPr>
              <a:t>can be added and removed both from the </a:t>
            </a:r>
            <a:r>
              <a:rPr lang="en-US" altLang="en-US" kern="0" dirty="0">
                <a:solidFill>
                  <a:srgbClr val="FF0000"/>
                </a:solidFill>
              </a:rPr>
              <a:t>front</a:t>
            </a:r>
            <a:r>
              <a:rPr lang="en-US" altLang="en-US" kern="0" dirty="0" smtClean="0">
                <a:solidFill>
                  <a:srgbClr val="000000"/>
                </a:solidFill>
              </a:rPr>
              <a:t> and from the </a:t>
            </a:r>
            <a:r>
              <a:rPr lang="en-US" altLang="en-US" kern="0" dirty="0">
                <a:solidFill>
                  <a:srgbClr val="FF0000"/>
                </a:solidFill>
              </a:rPr>
              <a:t>rear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791304" y="2918545"/>
            <a:ext cx="603250" cy="4048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3394554" y="2918545"/>
            <a:ext cx="604838" cy="4048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4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999392" y="2915369"/>
            <a:ext cx="60325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4602642" y="2915369"/>
            <a:ext cx="60325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8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5205893" y="2915369"/>
            <a:ext cx="604837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12</a:t>
            </a:r>
          </a:p>
        </p:txBody>
      </p:sp>
      <p:cxnSp>
        <p:nvCxnSpPr>
          <p:cNvPr id="7177" name="Straight Arrow Connector 30"/>
          <p:cNvCxnSpPr>
            <a:cxnSpLocks noChangeShapeType="1"/>
          </p:cNvCxnSpPr>
          <p:nvPr/>
        </p:nvCxnSpPr>
        <p:spPr bwMode="auto">
          <a:xfrm>
            <a:off x="4301017" y="3571008"/>
            <a:ext cx="0" cy="60483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1835629" y="2551832"/>
            <a:ext cx="8382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front</a:t>
            </a:r>
            <a:endParaRPr lang="en-US" dirty="0">
              <a:latin typeface="+mj-lt"/>
            </a:endParaRPr>
          </a:p>
        </p:txBody>
      </p:sp>
      <p:cxnSp>
        <p:nvCxnSpPr>
          <p:cNvPr id="7179" name="Straight Arrow Connector 34"/>
          <p:cNvCxnSpPr>
            <a:cxnSpLocks noChangeShapeType="1"/>
            <a:endCxn id="30" idx="3"/>
          </p:cNvCxnSpPr>
          <p:nvPr/>
        </p:nvCxnSpPr>
        <p:spPr bwMode="auto">
          <a:xfrm flipH="1">
            <a:off x="5810730" y="2951883"/>
            <a:ext cx="466725" cy="1666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6191729" y="2550244"/>
            <a:ext cx="8382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rear</a:t>
            </a:r>
            <a:endParaRPr lang="en-US" dirty="0">
              <a:latin typeface="+mj-lt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2791304" y="4344120"/>
            <a:ext cx="603250" cy="4048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2</a:t>
            </a:r>
          </a:p>
        </p:txBody>
      </p:sp>
      <p:sp>
        <p:nvSpPr>
          <p:cNvPr id="83" name="Rectangle 82"/>
          <p:cNvSpPr/>
          <p:nvPr/>
        </p:nvSpPr>
        <p:spPr bwMode="auto">
          <a:xfrm>
            <a:off x="3394554" y="4344120"/>
            <a:ext cx="604838" cy="4048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4</a:t>
            </a:r>
          </a:p>
        </p:txBody>
      </p:sp>
      <p:sp>
        <p:nvSpPr>
          <p:cNvPr id="84" name="Rectangle 83"/>
          <p:cNvSpPr/>
          <p:nvPr/>
        </p:nvSpPr>
        <p:spPr bwMode="auto">
          <a:xfrm>
            <a:off x="3999392" y="4340944"/>
            <a:ext cx="60325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1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4602642" y="4340944"/>
            <a:ext cx="60325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8</a:t>
            </a:r>
          </a:p>
        </p:txBody>
      </p:sp>
      <p:sp>
        <p:nvSpPr>
          <p:cNvPr id="86" name="Rectangle 85"/>
          <p:cNvSpPr/>
          <p:nvPr/>
        </p:nvSpPr>
        <p:spPr bwMode="auto">
          <a:xfrm>
            <a:off x="5205893" y="4340944"/>
            <a:ext cx="604837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12</a:t>
            </a:r>
          </a:p>
        </p:txBody>
      </p:sp>
      <p:cxnSp>
        <p:nvCxnSpPr>
          <p:cNvPr id="7186" name="Straight Arrow Connector 86"/>
          <p:cNvCxnSpPr>
            <a:cxnSpLocks noChangeShapeType="1"/>
          </p:cNvCxnSpPr>
          <p:nvPr/>
        </p:nvCxnSpPr>
        <p:spPr bwMode="auto">
          <a:xfrm>
            <a:off x="2327754" y="4340945"/>
            <a:ext cx="463550" cy="1873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" name="TextBox 87"/>
          <p:cNvSpPr txBox="1"/>
          <p:nvPr/>
        </p:nvSpPr>
        <p:spPr>
          <a:xfrm>
            <a:off x="1835629" y="3977407"/>
            <a:ext cx="8382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front</a:t>
            </a:r>
            <a:endParaRPr lang="en-US" dirty="0">
              <a:latin typeface="+mj-lt"/>
            </a:endParaRPr>
          </a:p>
        </p:txBody>
      </p:sp>
      <p:cxnSp>
        <p:nvCxnSpPr>
          <p:cNvPr id="7188" name="Straight Arrow Connector 88"/>
          <p:cNvCxnSpPr>
            <a:cxnSpLocks noChangeShapeType="1"/>
          </p:cNvCxnSpPr>
          <p:nvPr/>
        </p:nvCxnSpPr>
        <p:spPr bwMode="auto">
          <a:xfrm flipH="1">
            <a:off x="6413980" y="4302844"/>
            <a:ext cx="466725" cy="1651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0" name="TextBox 89"/>
          <p:cNvSpPr txBox="1"/>
          <p:nvPr/>
        </p:nvSpPr>
        <p:spPr>
          <a:xfrm>
            <a:off x="6880704" y="4034557"/>
            <a:ext cx="839788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rear</a:t>
            </a:r>
            <a:endParaRPr lang="en-US" dirty="0">
              <a:latin typeface="+mj-lt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323243" y="3620219"/>
            <a:ext cx="18684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err="1">
                <a:latin typeface="+mj-lt"/>
              </a:rPr>
              <a:t>p</a:t>
            </a:r>
            <a:r>
              <a:rPr lang="en-US" sz="2000" dirty="0" err="1" smtClean="0">
                <a:latin typeface="+mj-lt"/>
              </a:rPr>
              <a:t>ush_back</a:t>
            </a:r>
            <a:r>
              <a:rPr lang="en-US" sz="2000" dirty="0" smtClean="0">
                <a:latin typeface="+mj-lt"/>
              </a:rPr>
              <a:t>(6</a:t>
            </a:r>
            <a:r>
              <a:rPr lang="en-US" sz="2000" dirty="0">
                <a:latin typeface="+mj-lt"/>
              </a:rPr>
              <a:t>)</a:t>
            </a:r>
            <a:endParaRPr lang="en-US" dirty="0">
              <a:latin typeface="+mj-lt"/>
            </a:endParaRPr>
          </a:p>
        </p:txBody>
      </p:sp>
      <p:cxnSp>
        <p:nvCxnSpPr>
          <p:cNvPr id="7200" name="Straight Arrow Connector 101"/>
          <p:cNvCxnSpPr>
            <a:cxnSpLocks noChangeShapeType="1"/>
          </p:cNvCxnSpPr>
          <p:nvPr/>
        </p:nvCxnSpPr>
        <p:spPr bwMode="auto">
          <a:xfrm>
            <a:off x="4301017" y="4966419"/>
            <a:ext cx="0" cy="60483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" name="TextBox 102"/>
          <p:cNvSpPr txBox="1"/>
          <p:nvPr/>
        </p:nvSpPr>
        <p:spPr>
          <a:xfrm>
            <a:off x="4323243" y="5015632"/>
            <a:ext cx="18684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err="1" smtClean="0">
                <a:latin typeface="+mj-lt"/>
              </a:rPr>
              <a:t>push_front</a:t>
            </a:r>
            <a:r>
              <a:rPr lang="en-US" sz="2000" dirty="0" smtClean="0">
                <a:latin typeface="+mj-lt"/>
              </a:rPr>
              <a:t>(7)</a:t>
            </a:r>
            <a:endParaRPr lang="en-US" dirty="0">
              <a:latin typeface="+mj-lt"/>
            </a:endParaRPr>
          </a:p>
        </p:txBody>
      </p:sp>
      <p:cxnSp>
        <p:nvCxnSpPr>
          <p:cNvPr id="7202" name="Straight Arrow Connector 86"/>
          <p:cNvCxnSpPr>
            <a:cxnSpLocks noChangeShapeType="1"/>
          </p:cNvCxnSpPr>
          <p:nvPr/>
        </p:nvCxnSpPr>
        <p:spPr bwMode="auto">
          <a:xfrm>
            <a:off x="2338867" y="2867745"/>
            <a:ext cx="463550" cy="1873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Rectangle 34"/>
          <p:cNvSpPr/>
          <p:nvPr/>
        </p:nvSpPr>
        <p:spPr bwMode="auto">
          <a:xfrm>
            <a:off x="5809142" y="4339357"/>
            <a:ext cx="60325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6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2763388" y="5647456"/>
            <a:ext cx="603250" cy="4048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2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3366638" y="5647456"/>
            <a:ext cx="604838" cy="4048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4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3971476" y="5644280"/>
            <a:ext cx="60325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1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4574726" y="5644280"/>
            <a:ext cx="60325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8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5177977" y="5644280"/>
            <a:ext cx="604837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12</a:t>
            </a:r>
          </a:p>
        </p:txBody>
      </p:sp>
      <p:cxnSp>
        <p:nvCxnSpPr>
          <p:cNvPr id="42" name="Straight Arrow Connector 86"/>
          <p:cNvCxnSpPr>
            <a:cxnSpLocks noChangeShapeType="1"/>
          </p:cNvCxnSpPr>
          <p:nvPr/>
        </p:nvCxnSpPr>
        <p:spPr bwMode="auto">
          <a:xfrm>
            <a:off x="1672775" y="5642693"/>
            <a:ext cx="463550" cy="1873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1180650" y="5279155"/>
            <a:ext cx="8382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front</a:t>
            </a:r>
            <a:endParaRPr lang="en-US" dirty="0">
              <a:latin typeface="+mj-lt"/>
            </a:endParaRPr>
          </a:p>
        </p:txBody>
      </p:sp>
      <p:cxnSp>
        <p:nvCxnSpPr>
          <p:cNvPr id="44" name="Straight Arrow Connector 88"/>
          <p:cNvCxnSpPr>
            <a:cxnSpLocks noChangeShapeType="1"/>
          </p:cNvCxnSpPr>
          <p:nvPr/>
        </p:nvCxnSpPr>
        <p:spPr bwMode="auto">
          <a:xfrm flipH="1">
            <a:off x="6386064" y="5606180"/>
            <a:ext cx="466725" cy="1651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TextBox 44"/>
          <p:cNvSpPr txBox="1"/>
          <p:nvPr/>
        </p:nvSpPr>
        <p:spPr>
          <a:xfrm>
            <a:off x="6852788" y="5337893"/>
            <a:ext cx="839788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rear</a:t>
            </a:r>
            <a:endParaRPr lang="en-US" dirty="0"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5781226" y="5642693"/>
            <a:ext cx="60325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6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2158550" y="5649700"/>
            <a:ext cx="603250" cy="4048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 smtClean="0">
                <a:latin typeface="+mj-lt"/>
              </a:rPr>
              <a:t>7</a:t>
            </a:r>
            <a:endParaRPr lang="en-US" sz="2000" dirty="0">
              <a:latin typeface="+mj-lt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7760" y="2557282"/>
            <a:ext cx="800100" cy="3848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6767" y="2558511"/>
            <a:ext cx="10287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27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62138" y="236539"/>
            <a:ext cx="8191500" cy="769937"/>
          </a:xfrm>
        </p:spPr>
        <p:txBody>
          <a:bodyPr/>
          <a:lstStyle/>
          <a:p>
            <a:r>
              <a:rPr lang="en-US" altLang="en-US" sz="3600" dirty="0" smtClean="0"/>
              <a:t>Course Recap</a:t>
            </a:r>
            <a:endParaRPr lang="en-US" altLang="en-US" sz="36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783" y="1029780"/>
            <a:ext cx="5141344" cy="5591684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en-US" dirty="0" smtClean="0">
                <a:solidFill>
                  <a:srgbClr val="C00000"/>
                </a:solidFill>
              </a:rPr>
              <a:t>Data Structures</a:t>
            </a:r>
          </a:p>
          <a:p>
            <a:pPr lvl="1"/>
            <a:r>
              <a:rPr lang="en-US" altLang="en-US" dirty="0" smtClean="0"/>
              <a:t>Ways of organizing data in memory</a:t>
            </a:r>
          </a:p>
          <a:p>
            <a:pPr lvl="1"/>
            <a:r>
              <a:rPr lang="en-US" altLang="en-US" dirty="0" smtClean="0"/>
              <a:t>Contiguous Allocation</a:t>
            </a:r>
          </a:p>
          <a:p>
            <a:pPr lvl="2"/>
            <a:r>
              <a:rPr lang="en-US" altLang="en-US" dirty="0" smtClean="0"/>
              <a:t>Array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Non-contiguous (Linked) Allocation</a:t>
            </a:r>
          </a:p>
          <a:p>
            <a:pPr lvl="2"/>
            <a:r>
              <a:rPr lang="en-US" altLang="en-US" dirty="0" smtClean="0"/>
              <a:t>Linked </a:t>
            </a:r>
            <a:r>
              <a:rPr lang="en-US" altLang="en-US" dirty="0" smtClean="0"/>
              <a:t>List</a:t>
            </a:r>
            <a:endParaRPr lang="en-US" altLang="en-US" dirty="0" smtClean="0"/>
          </a:p>
          <a:p>
            <a:pPr lvl="2"/>
            <a:r>
              <a:rPr lang="en-US" altLang="en-US" dirty="0" smtClean="0"/>
              <a:t>Trees &amp; Search </a:t>
            </a:r>
            <a:r>
              <a:rPr lang="en-US" altLang="en-US" dirty="0" smtClean="0"/>
              <a:t>Tree</a:t>
            </a:r>
            <a:endParaRPr lang="en-US" altLang="en-US" dirty="0" smtClean="0"/>
          </a:p>
          <a:p>
            <a:pPr lvl="2"/>
            <a:r>
              <a:rPr lang="en-US" altLang="en-US" dirty="0" err="1" smtClean="0"/>
              <a:t>Trie</a:t>
            </a:r>
            <a:endParaRPr lang="en-US" altLang="en-US" dirty="0" smtClean="0"/>
          </a:p>
          <a:p>
            <a:pPr lvl="2"/>
            <a:r>
              <a:rPr lang="en-US" altLang="en-US" dirty="0" smtClean="0"/>
              <a:t>Hash </a:t>
            </a:r>
            <a:r>
              <a:rPr lang="en-US" altLang="en-US" dirty="0" smtClean="0"/>
              <a:t>Table</a:t>
            </a:r>
          </a:p>
          <a:p>
            <a:pPr lvl="2"/>
            <a:r>
              <a:rPr lang="en-US" altLang="en-US" dirty="0" smtClean="0"/>
              <a:t>Binary Heap</a:t>
            </a:r>
            <a:endParaRPr lang="en-US" altLang="en-US" dirty="0" smtClean="0"/>
          </a:p>
          <a:p>
            <a:pPr lvl="2"/>
            <a:r>
              <a:rPr lang="en-US" altLang="en-US" dirty="0" smtClean="0"/>
              <a:t>Graph </a:t>
            </a:r>
            <a:r>
              <a:rPr lang="en-US" altLang="en-US" dirty="0" smtClean="0"/>
              <a:t>(to be covered in CS323 Algorithms course)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33050" y="1006476"/>
            <a:ext cx="6340414" cy="5614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kern="0" dirty="0" smtClean="0">
                <a:solidFill>
                  <a:srgbClr val="C00000"/>
                </a:solidFill>
              </a:rPr>
              <a:t>Abstract Data Types (ADT)</a:t>
            </a:r>
          </a:p>
          <a:p>
            <a:pPr lvl="1"/>
            <a:r>
              <a:rPr lang="en-US" altLang="en-US" kern="0" dirty="0" smtClean="0"/>
              <a:t>A container with a set of operations</a:t>
            </a:r>
          </a:p>
          <a:p>
            <a:pPr lvl="1"/>
            <a:r>
              <a:rPr lang="en-US" altLang="en-US" kern="0" dirty="0" smtClean="0"/>
              <a:t>Can be implemented in many different ways using different DSs</a:t>
            </a:r>
          </a:p>
          <a:p>
            <a:pPr lvl="1"/>
            <a:r>
              <a:rPr lang="en-US" altLang="en-US" kern="0" dirty="0" smtClean="0">
                <a:solidFill>
                  <a:srgbClr val="FF0000"/>
                </a:solidFill>
              </a:rPr>
              <a:t>List</a:t>
            </a:r>
            <a:r>
              <a:rPr lang="en-US" altLang="en-US" kern="0" dirty="0" smtClean="0"/>
              <a:t> (A container for an ordered sequence of elements)</a:t>
            </a:r>
          </a:p>
          <a:p>
            <a:pPr lvl="1"/>
            <a:r>
              <a:rPr lang="en-US" altLang="en-US" kern="0" dirty="0" smtClean="0">
                <a:solidFill>
                  <a:srgbClr val="FF0000"/>
                </a:solidFill>
              </a:rPr>
              <a:t>Stack</a:t>
            </a:r>
            <a:r>
              <a:rPr lang="en-US" altLang="en-US" kern="0" dirty="0" smtClean="0"/>
              <a:t> (LIFO container)</a:t>
            </a:r>
          </a:p>
          <a:p>
            <a:pPr lvl="1"/>
            <a:r>
              <a:rPr lang="en-US" altLang="en-US" kern="0" dirty="0" smtClean="0">
                <a:solidFill>
                  <a:srgbClr val="FF0000"/>
                </a:solidFill>
              </a:rPr>
              <a:t>Queue</a:t>
            </a:r>
            <a:r>
              <a:rPr lang="en-US" altLang="en-US" kern="0" dirty="0" smtClean="0"/>
              <a:t> (FIFO container)</a:t>
            </a:r>
          </a:p>
          <a:p>
            <a:pPr lvl="1"/>
            <a:r>
              <a:rPr lang="en-US" altLang="en-US" kern="0" dirty="0" err="1" smtClean="0">
                <a:solidFill>
                  <a:srgbClr val="FF0000"/>
                </a:solidFill>
              </a:rPr>
              <a:t>Deque</a:t>
            </a:r>
            <a:r>
              <a:rPr lang="en-US" altLang="en-US" kern="0" dirty="0" smtClean="0"/>
              <a:t> (Double ended Queue)</a:t>
            </a:r>
          </a:p>
          <a:p>
            <a:pPr lvl="1"/>
            <a:r>
              <a:rPr lang="en-US" altLang="en-US" kern="0" dirty="0" smtClean="0">
                <a:solidFill>
                  <a:srgbClr val="FF0000"/>
                </a:solidFill>
              </a:rPr>
              <a:t>Set</a:t>
            </a:r>
            <a:r>
              <a:rPr lang="en-US" altLang="en-US" kern="0" dirty="0" smtClean="0"/>
              <a:t> (A container for keys)</a:t>
            </a:r>
          </a:p>
          <a:p>
            <a:pPr lvl="1"/>
            <a:r>
              <a:rPr lang="en-US" altLang="en-US" kern="0" dirty="0" smtClean="0">
                <a:solidFill>
                  <a:srgbClr val="FF0000"/>
                </a:solidFill>
              </a:rPr>
              <a:t>Map</a:t>
            </a:r>
            <a:r>
              <a:rPr lang="en-US" altLang="en-US" kern="0" dirty="0" smtClean="0"/>
              <a:t> (A cont. for &lt;key, value&gt; pairs)</a:t>
            </a:r>
          </a:p>
          <a:p>
            <a:pPr lvl="1"/>
            <a:r>
              <a:rPr lang="en-US" altLang="en-US" kern="0" dirty="0" smtClean="0">
                <a:solidFill>
                  <a:srgbClr val="FF0000"/>
                </a:solidFill>
              </a:rPr>
              <a:t>Priority Queue </a:t>
            </a:r>
            <a:r>
              <a:rPr lang="en-US" altLang="en-US" kern="0" dirty="0" smtClean="0"/>
              <a:t>(Organize elements based on their priority)</a:t>
            </a:r>
          </a:p>
        </p:txBody>
      </p:sp>
    </p:spTree>
    <p:extLst>
      <p:ext uri="{BB962C8B-B14F-4D97-AF65-F5344CB8AC3E}">
        <p14:creationId xmlns:p14="http://schemas.microsoft.com/office/powerpoint/2010/main" val="27579853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9" y="238126"/>
            <a:ext cx="8720137" cy="741363"/>
          </a:xfrm>
        </p:spPr>
        <p:txBody>
          <a:bodyPr/>
          <a:lstStyle/>
          <a:p>
            <a:r>
              <a:rPr lang="en-US" altLang="en-US" sz="3600" dirty="0"/>
              <a:t>Priority Queue (Binary Heap</a:t>
            </a:r>
            <a:r>
              <a:rPr lang="en-US" altLang="en-US" sz="3600" dirty="0" smtClean="0"/>
              <a:t>) ADT</a:t>
            </a:r>
            <a:endParaRPr lang="en-US" altLang="en-US" sz="36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36430" y="979489"/>
            <a:ext cx="11524891" cy="18764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A container that orders its elements with respect to their </a:t>
            </a:r>
            <a:r>
              <a:rPr lang="en-US" altLang="en-US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priorities</a:t>
            </a:r>
            <a:r>
              <a:rPr lang="en-US" altLang="en-US" kern="0" dirty="0">
                <a:solidFill>
                  <a:srgbClr val="000000"/>
                </a:solidFill>
              </a:rPr>
              <a:t>, and returns the element with the </a:t>
            </a:r>
            <a:r>
              <a:rPr lang="en-US" altLang="en-US" kern="0" dirty="0">
                <a:solidFill>
                  <a:srgbClr val="FF0000"/>
                </a:solidFill>
              </a:rPr>
              <a:t>highest priority</a:t>
            </a:r>
            <a:r>
              <a:rPr lang="en-US" altLang="en-US" kern="0" dirty="0"/>
              <a:t>, i.e., the </a:t>
            </a:r>
            <a:r>
              <a:rPr lang="en-US" altLang="en-US" kern="0" dirty="0">
                <a:solidFill>
                  <a:srgbClr val="000000"/>
                </a:solidFill>
              </a:rPr>
              <a:t>element having the smallest or the largest value)</a:t>
            </a:r>
            <a:endParaRPr lang="en-US" altLang="en-US" b="1" kern="0" dirty="0"/>
          </a:p>
        </p:txBody>
      </p:sp>
      <p:sp>
        <p:nvSpPr>
          <p:cNvPr id="7" name="Oval 6"/>
          <p:cNvSpPr/>
          <p:nvPr/>
        </p:nvSpPr>
        <p:spPr bwMode="auto">
          <a:xfrm>
            <a:off x="256846" y="3213130"/>
            <a:ext cx="2616200" cy="273526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 bwMode="auto">
          <a:xfrm>
            <a:off x="795009" y="4014817"/>
            <a:ext cx="492125" cy="5016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9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1231572" y="3463955"/>
            <a:ext cx="492125" cy="5000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42" name="Oval 41"/>
          <p:cNvSpPr/>
          <p:nvPr/>
        </p:nvSpPr>
        <p:spPr bwMode="auto">
          <a:xfrm>
            <a:off x="1590347" y="4179918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43" name="Oval 42"/>
          <p:cNvSpPr/>
          <p:nvPr/>
        </p:nvSpPr>
        <p:spPr bwMode="auto">
          <a:xfrm>
            <a:off x="1169659" y="4662518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431472" y="4645055"/>
            <a:ext cx="492125" cy="5000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45" name="Oval 44"/>
          <p:cNvSpPr/>
          <p:nvPr/>
        </p:nvSpPr>
        <p:spPr bwMode="auto">
          <a:xfrm>
            <a:off x="1823709" y="4895880"/>
            <a:ext cx="492125" cy="5000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46" name="Oval 45"/>
          <p:cNvSpPr/>
          <p:nvPr/>
        </p:nvSpPr>
        <p:spPr bwMode="auto">
          <a:xfrm>
            <a:off x="2077709" y="3687793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47" name="Oval 46"/>
          <p:cNvSpPr/>
          <p:nvPr/>
        </p:nvSpPr>
        <p:spPr bwMode="auto">
          <a:xfrm>
            <a:off x="948997" y="5189568"/>
            <a:ext cx="490537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cxnSp>
        <p:nvCxnSpPr>
          <p:cNvPr id="8220" name="Straight Arrow Connector 65"/>
          <p:cNvCxnSpPr>
            <a:cxnSpLocks noChangeShapeType="1"/>
          </p:cNvCxnSpPr>
          <p:nvPr/>
        </p:nvCxnSpPr>
        <p:spPr bwMode="auto">
          <a:xfrm>
            <a:off x="2538084" y="3157567"/>
            <a:ext cx="110172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TextBox 66"/>
          <p:cNvSpPr txBox="1"/>
          <p:nvPr/>
        </p:nvSpPr>
        <p:spPr>
          <a:xfrm>
            <a:off x="2709534" y="2749580"/>
            <a:ext cx="8112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pop()</a:t>
            </a:r>
            <a:endParaRPr lang="en-US" dirty="0">
              <a:latin typeface="+mj-lt"/>
            </a:endParaRPr>
          </a:p>
        </p:txBody>
      </p:sp>
      <p:cxnSp>
        <p:nvCxnSpPr>
          <p:cNvPr id="8222" name="Straight Arrow Connector 67"/>
          <p:cNvCxnSpPr>
            <a:cxnSpLocks noChangeShapeType="1"/>
          </p:cNvCxnSpPr>
          <p:nvPr/>
        </p:nvCxnSpPr>
        <p:spPr bwMode="auto">
          <a:xfrm>
            <a:off x="5678159" y="3244880"/>
            <a:ext cx="110331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TextBox 68"/>
          <p:cNvSpPr txBox="1"/>
          <p:nvPr/>
        </p:nvSpPr>
        <p:spPr>
          <a:xfrm>
            <a:off x="5836909" y="2844830"/>
            <a:ext cx="7858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pop()</a:t>
            </a:r>
            <a:endParaRPr lang="en-US" dirty="0">
              <a:latin typeface="+mj-lt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3360408" y="3252817"/>
            <a:ext cx="2616200" cy="273526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4" name="Oval 33"/>
          <p:cNvSpPr/>
          <p:nvPr/>
        </p:nvSpPr>
        <p:spPr bwMode="auto">
          <a:xfrm>
            <a:off x="4335134" y="3503642"/>
            <a:ext cx="492125" cy="5000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4693909" y="4219605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4273221" y="4702205"/>
            <a:ext cx="492125" cy="5000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3535034" y="4684742"/>
            <a:ext cx="492125" cy="5000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38" name="Oval 37"/>
          <p:cNvSpPr/>
          <p:nvPr/>
        </p:nvSpPr>
        <p:spPr bwMode="auto">
          <a:xfrm>
            <a:off x="4927271" y="4935567"/>
            <a:ext cx="492125" cy="5000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39" name="Oval 38"/>
          <p:cNvSpPr/>
          <p:nvPr/>
        </p:nvSpPr>
        <p:spPr bwMode="auto">
          <a:xfrm>
            <a:off x="5181271" y="3727480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40" name="Oval 39"/>
          <p:cNvSpPr/>
          <p:nvPr/>
        </p:nvSpPr>
        <p:spPr bwMode="auto">
          <a:xfrm>
            <a:off x="4052559" y="5229255"/>
            <a:ext cx="490537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51" name="Oval 50"/>
          <p:cNvSpPr/>
          <p:nvPr/>
        </p:nvSpPr>
        <p:spPr bwMode="auto">
          <a:xfrm>
            <a:off x="6622722" y="3252817"/>
            <a:ext cx="2616200" cy="273526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3" name="Oval 62"/>
          <p:cNvSpPr/>
          <p:nvPr/>
        </p:nvSpPr>
        <p:spPr bwMode="auto">
          <a:xfrm>
            <a:off x="7597448" y="3503642"/>
            <a:ext cx="492125" cy="5000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66" name="Oval 65"/>
          <p:cNvSpPr/>
          <p:nvPr/>
        </p:nvSpPr>
        <p:spPr bwMode="auto">
          <a:xfrm>
            <a:off x="7956223" y="4219605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70" name="Oval 69"/>
          <p:cNvSpPr/>
          <p:nvPr/>
        </p:nvSpPr>
        <p:spPr bwMode="auto">
          <a:xfrm>
            <a:off x="6797348" y="4684742"/>
            <a:ext cx="492125" cy="5000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71" name="Oval 70"/>
          <p:cNvSpPr/>
          <p:nvPr/>
        </p:nvSpPr>
        <p:spPr bwMode="auto">
          <a:xfrm>
            <a:off x="8189585" y="4935567"/>
            <a:ext cx="492125" cy="5000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72" name="Oval 71"/>
          <p:cNvSpPr/>
          <p:nvPr/>
        </p:nvSpPr>
        <p:spPr bwMode="auto">
          <a:xfrm>
            <a:off x="8443585" y="3727480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73" name="Oval 72"/>
          <p:cNvSpPr/>
          <p:nvPr/>
        </p:nvSpPr>
        <p:spPr bwMode="auto">
          <a:xfrm>
            <a:off x="7314873" y="5229255"/>
            <a:ext cx="490537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025" y="2769319"/>
            <a:ext cx="800100" cy="384810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0193" y="2760693"/>
            <a:ext cx="15621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264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9" y="238126"/>
            <a:ext cx="8720137" cy="741363"/>
          </a:xfrm>
        </p:spPr>
        <p:txBody>
          <a:bodyPr/>
          <a:lstStyle/>
          <a:p>
            <a:r>
              <a:rPr lang="en-US" altLang="en-US" sz="3600" dirty="0" smtClean="0"/>
              <a:t>Set ADT</a:t>
            </a:r>
            <a:endParaRPr lang="en-US" altLang="en-US" sz="36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1" y="979489"/>
            <a:ext cx="10029826" cy="7461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A container </a:t>
            </a:r>
            <a:r>
              <a:rPr lang="en-US" altLang="en-US" kern="0" dirty="0" smtClean="0">
                <a:solidFill>
                  <a:srgbClr val="000000"/>
                </a:solidFill>
              </a:rPr>
              <a:t>to store </a:t>
            </a:r>
            <a:r>
              <a:rPr lang="en-US" altLang="en-US" b="1" kern="0" dirty="0">
                <a:solidFill>
                  <a:srgbClr val="000000"/>
                </a:solidFill>
              </a:rPr>
              <a:t>unique keys</a:t>
            </a:r>
            <a:endParaRPr lang="en-US" altLang="en-US" b="1" kern="0" dirty="0"/>
          </a:p>
        </p:txBody>
      </p:sp>
      <p:sp>
        <p:nvSpPr>
          <p:cNvPr id="7" name="Oval 6"/>
          <p:cNvSpPr/>
          <p:nvPr/>
        </p:nvSpPr>
        <p:spPr bwMode="auto">
          <a:xfrm>
            <a:off x="977181" y="1720852"/>
            <a:ext cx="2616200" cy="27352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 bwMode="auto">
          <a:xfrm>
            <a:off x="1515345" y="2589214"/>
            <a:ext cx="490537" cy="5000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9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1951906" y="2036764"/>
            <a:ext cx="490538" cy="5000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42" name="Oval 41"/>
          <p:cNvSpPr/>
          <p:nvPr/>
        </p:nvSpPr>
        <p:spPr bwMode="auto">
          <a:xfrm>
            <a:off x="2310682" y="2752727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43" name="Oval 42"/>
          <p:cNvSpPr/>
          <p:nvPr/>
        </p:nvSpPr>
        <p:spPr bwMode="auto">
          <a:xfrm>
            <a:off x="1889995" y="3235327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1151807" y="3217864"/>
            <a:ext cx="492125" cy="5000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45" name="Oval 44"/>
          <p:cNvSpPr/>
          <p:nvPr/>
        </p:nvSpPr>
        <p:spPr bwMode="auto">
          <a:xfrm>
            <a:off x="2544045" y="3468689"/>
            <a:ext cx="490537" cy="5000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46" name="Oval 45"/>
          <p:cNvSpPr/>
          <p:nvPr/>
        </p:nvSpPr>
        <p:spPr bwMode="auto">
          <a:xfrm>
            <a:off x="2798045" y="2260602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47" name="Oval 46"/>
          <p:cNvSpPr/>
          <p:nvPr/>
        </p:nvSpPr>
        <p:spPr bwMode="auto">
          <a:xfrm>
            <a:off x="1669331" y="3762377"/>
            <a:ext cx="490538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4202984" y="2100262"/>
            <a:ext cx="2475870" cy="21748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b="1" kern="0" dirty="0">
                <a:solidFill>
                  <a:srgbClr val="000000"/>
                </a:solidFill>
              </a:rPr>
              <a:t>Operations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insert(key)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erase(key)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find(key)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655609" y="4830763"/>
            <a:ext cx="6331787" cy="17462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All operations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take O(</a:t>
            </a:r>
            <a:r>
              <a:rPr lang="en-US" altLang="en-US" kern="0" dirty="0" err="1">
                <a:solidFill>
                  <a:srgbClr val="000000"/>
                </a:solidFill>
              </a:rPr>
              <a:t>logn</a:t>
            </a:r>
            <a:r>
              <a:rPr lang="en-US" altLang="en-US" kern="0" dirty="0">
                <a:solidFill>
                  <a:srgbClr val="000000"/>
                </a:solidFill>
              </a:rPr>
              <a:t>) if a search tree is used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kern="0" dirty="0"/>
              <a:t>take O(1) if a hash table is used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686" y="1552754"/>
            <a:ext cx="3919677" cy="51308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196" y="1544128"/>
            <a:ext cx="800100" cy="514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1265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9" y="238126"/>
            <a:ext cx="8720137" cy="741363"/>
          </a:xfrm>
        </p:spPr>
        <p:txBody>
          <a:bodyPr/>
          <a:lstStyle/>
          <a:p>
            <a:r>
              <a:rPr lang="en-US" altLang="en-US" sz="3600" dirty="0" smtClean="0"/>
              <a:t>Map ADT</a:t>
            </a:r>
            <a:endParaRPr lang="en-US" altLang="en-US" sz="36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27805" y="979489"/>
            <a:ext cx="8790316" cy="7461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A container that stores unique (</a:t>
            </a:r>
            <a:r>
              <a:rPr lang="en-US" altLang="en-US" b="1" kern="0" dirty="0">
                <a:solidFill>
                  <a:srgbClr val="000000"/>
                </a:solidFill>
              </a:rPr>
              <a:t>key, value</a:t>
            </a:r>
            <a:r>
              <a:rPr lang="en-US" altLang="en-US" kern="0" dirty="0">
                <a:solidFill>
                  <a:srgbClr val="000000"/>
                </a:solidFill>
              </a:rPr>
              <a:t>) pairs</a:t>
            </a:r>
            <a:endParaRPr lang="en-US" altLang="en-US" b="1" kern="0" dirty="0"/>
          </a:p>
        </p:txBody>
      </p:sp>
      <p:sp>
        <p:nvSpPr>
          <p:cNvPr id="7" name="Oval 6"/>
          <p:cNvSpPr/>
          <p:nvPr/>
        </p:nvSpPr>
        <p:spPr bwMode="auto">
          <a:xfrm>
            <a:off x="341193" y="1625961"/>
            <a:ext cx="4908550" cy="334327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" name="Oval 40"/>
          <p:cNvSpPr/>
          <p:nvPr/>
        </p:nvSpPr>
        <p:spPr bwMode="auto">
          <a:xfrm>
            <a:off x="1857256" y="1879960"/>
            <a:ext cx="1274763" cy="50165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, A)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5469042" y="1879960"/>
            <a:ext cx="3450669" cy="231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b="1" kern="0" dirty="0">
                <a:solidFill>
                  <a:srgbClr val="000000"/>
                </a:solidFill>
              </a:rPr>
              <a:t>Operations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insert(key, value)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find(key)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erase(key)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1030169" y="2583224"/>
            <a:ext cx="1273175" cy="503237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, B)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2949456" y="2486385"/>
            <a:ext cx="1274763" cy="50323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, M)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2052518" y="3140435"/>
            <a:ext cx="1274762" cy="50323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, K)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3671768" y="3164249"/>
            <a:ext cx="1274762" cy="503237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, E)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3338393" y="3842110"/>
            <a:ext cx="1274762" cy="50323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9</a:t>
            </a:r>
            <a:r>
              <a:rPr lang="en-US" dirty="0"/>
              <a:t>, F)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1984256" y="3999274"/>
            <a:ext cx="1274763" cy="503237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/>
              <a:t>, T)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709493" y="3667485"/>
            <a:ext cx="1274762" cy="50165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8</a:t>
            </a:r>
            <a:r>
              <a:rPr lang="en-US" dirty="0"/>
              <a:t>, Z)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341193" y="5214938"/>
            <a:ext cx="6274040" cy="148431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All operations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take O(</a:t>
            </a:r>
            <a:r>
              <a:rPr lang="en-US" altLang="en-US" kern="0" dirty="0" err="1">
                <a:solidFill>
                  <a:srgbClr val="000000"/>
                </a:solidFill>
              </a:rPr>
              <a:t>logn</a:t>
            </a:r>
            <a:r>
              <a:rPr lang="en-US" altLang="en-US" kern="0" dirty="0">
                <a:solidFill>
                  <a:srgbClr val="000000"/>
                </a:solidFill>
              </a:rPr>
              <a:t>) if a search tree is used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kern="0" dirty="0"/>
              <a:t>take O(1) if a hash table is used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634" y="2981416"/>
            <a:ext cx="3200400" cy="37814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4371" y="2977237"/>
            <a:ext cx="800100" cy="378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941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="" xmlns:a16="http://schemas.microsoft.com/office/drawing/2014/main" id="{FA861F39-EDA1-4474-A2C2-FD0E8771A2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2761" y="238125"/>
            <a:ext cx="11452193" cy="755650"/>
          </a:xfrm>
        </p:spPr>
        <p:txBody>
          <a:bodyPr/>
          <a:lstStyle/>
          <a:p>
            <a:r>
              <a:rPr lang="en-US" altLang="en-US" sz="3600" dirty="0" smtClean="0"/>
              <a:t>Taxonomy of ADTs in Different OOPLs</a:t>
            </a:r>
            <a:endParaRPr lang="en-US" alt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6925"/>
            <a:ext cx="12192000" cy="379953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81820" y="5139606"/>
            <a:ext cx="6867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https</a:t>
            </a:r>
            <a:r>
              <a:rPr lang="en-US" sz="2400" dirty="0"/>
              <a:t>://</a:t>
            </a:r>
            <a:r>
              <a:rPr lang="en-US" sz="2400" dirty="0" smtClean="0"/>
              <a:t>en.cppreference.com/w/cpp/container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181820" y="5659005"/>
            <a:ext cx="80522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https://docs.oracle.com/javase/8/docs/api/index.html</a:t>
            </a:r>
          </a:p>
        </p:txBody>
      </p:sp>
      <p:sp>
        <p:nvSpPr>
          <p:cNvPr id="3" name="Rectangle 2"/>
          <p:cNvSpPr/>
          <p:nvPr/>
        </p:nvSpPr>
        <p:spPr>
          <a:xfrm>
            <a:off x="1181820" y="6178404"/>
            <a:ext cx="10455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https://docs.microsoft.com/en-us/dotnet/standard/collections/</a:t>
            </a:r>
          </a:p>
        </p:txBody>
      </p:sp>
    </p:spTree>
    <p:extLst>
      <p:ext uri="{BB962C8B-B14F-4D97-AF65-F5344CB8AC3E}">
        <p14:creationId xmlns:p14="http://schemas.microsoft.com/office/powerpoint/2010/main" val="3863167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62139" y="236539"/>
            <a:ext cx="8645525" cy="769937"/>
          </a:xfrm>
        </p:spPr>
        <p:txBody>
          <a:bodyPr/>
          <a:lstStyle/>
          <a:p>
            <a:r>
              <a:rPr lang="en-US" altLang="en-US" sz="3600" dirty="0"/>
              <a:t>Future Directions &amp; Recommendations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2628" y="1006476"/>
            <a:ext cx="11545946" cy="5614988"/>
          </a:xfrm>
        </p:spPr>
        <p:txBody>
          <a:bodyPr/>
          <a:lstStyle/>
          <a:p>
            <a:r>
              <a:rPr lang="en-US" altLang="en-US" dirty="0" smtClean="0"/>
              <a:t>Look at the DS &amp; Algorithms problems in HackerRank.com, LeetCode.com etc. and solve them in your spare time</a:t>
            </a:r>
          </a:p>
          <a:p>
            <a:pPr lvl="1"/>
            <a:r>
              <a:rPr lang="en-US" altLang="en-US" dirty="0" smtClean="0"/>
              <a:t>Solving just one problem a week may be good enough</a:t>
            </a:r>
          </a:p>
          <a:p>
            <a:pPr lvl="1"/>
            <a:r>
              <a:rPr lang="en-US" altLang="en-US" dirty="0" smtClean="0"/>
              <a:t>Make sure that you do this regularly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You can only understand how things work by getting your hands dirty and implementing them</a:t>
            </a:r>
          </a:p>
          <a:p>
            <a:pPr lvl="1"/>
            <a:r>
              <a:rPr lang="en-US" altLang="en-US" dirty="0" smtClean="0"/>
              <a:t>Practice makes perfect (</a:t>
            </a:r>
            <a:r>
              <a:rPr lang="tr-TR" altLang="en-US" dirty="0" smtClean="0"/>
              <a:t>Übung macht Meister </a:t>
            </a:r>
            <a:r>
              <a:rPr lang="en-US" altLang="en-US" dirty="0" smtClean="0">
                <a:sym typeface="Wingdings" panose="05000000000000000000" pitchFamily="2" charset="2"/>
              </a:rPr>
              <a:t>)</a:t>
            </a:r>
          </a:p>
        </p:txBody>
      </p:sp>
    </p:spTree>
    <p:extLst>
      <p:ext uri="{BB962C8B-B14F-4D97-AF65-F5344CB8AC3E}">
        <p14:creationId xmlns:p14="http://schemas.microsoft.com/office/powerpoint/2010/main" val="8758653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16113" y="173038"/>
            <a:ext cx="8191500" cy="654050"/>
          </a:xfrm>
        </p:spPr>
        <p:txBody>
          <a:bodyPr/>
          <a:lstStyle/>
          <a:p>
            <a:r>
              <a:rPr lang="en-US" altLang="en-US" sz="3600" dirty="0"/>
              <a:t>Arrays</a:t>
            </a:r>
          </a:p>
        </p:txBody>
      </p:sp>
      <p:grpSp>
        <p:nvGrpSpPr>
          <p:cNvPr id="5123" name="Group 60"/>
          <p:cNvGrpSpPr>
            <a:grpSpLocks/>
          </p:cNvGrpSpPr>
          <p:nvPr/>
        </p:nvGrpSpPr>
        <p:grpSpPr bwMode="auto">
          <a:xfrm>
            <a:off x="721505" y="1072881"/>
            <a:ext cx="2809875" cy="4921250"/>
            <a:chOff x="841" y="393"/>
            <a:chExt cx="1770" cy="3608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437" y="639"/>
              <a:ext cx="577" cy="33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425" y="393"/>
              <a:ext cx="660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/>
                <a:t>Memory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438" y="2015"/>
              <a:ext cx="573" cy="2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A[0]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439" y="2261"/>
              <a:ext cx="573" cy="2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A[1]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438" y="2999"/>
              <a:ext cx="579" cy="2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A[4]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437" y="2484"/>
              <a:ext cx="573" cy="2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A[2]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1437" y="2720"/>
              <a:ext cx="573" cy="2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A[3]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308" y="600"/>
              <a:ext cx="176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/>
                <a:t>0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1307" y="705"/>
              <a:ext cx="160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/>
                <a:t>1</a:t>
              </a: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448" y="93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441" y="73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1441" y="833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1300" y="807"/>
              <a:ext cx="176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/>
                <a:t>2</a:t>
              </a:r>
            </a:p>
          </p:txBody>
        </p:sp>
        <p:sp>
          <p:nvSpPr>
            <p:cNvPr id="19" name="Text Box 28"/>
            <p:cNvSpPr txBox="1">
              <a:spLocks noChangeArrowheads="1"/>
            </p:cNvSpPr>
            <p:nvPr/>
          </p:nvSpPr>
          <p:spPr bwMode="auto">
            <a:xfrm>
              <a:off x="841" y="1788"/>
              <a:ext cx="685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/>
                <a:t>Address</a:t>
              </a:r>
            </a:p>
          </p:txBody>
        </p:sp>
        <p:sp>
          <p:nvSpPr>
            <p:cNvPr id="20" name="Text Box 29"/>
            <p:cNvSpPr txBox="1">
              <a:spLocks noChangeArrowheads="1"/>
            </p:cNvSpPr>
            <p:nvPr/>
          </p:nvSpPr>
          <p:spPr bwMode="auto">
            <a:xfrm>
              <a:off x="1045" y="2015"/>
              <a:ext cx="360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dirty="0"/>
                <a:t>100</a:t>
              </a:r>
            </a:p>
          </p:txBody>
        </p:sp>
        <p:sp>
          <p:nvSpPr>
            <p:cNvPr id="21" name="Text Box 30"/>
            <p:cNvSpPr txBox="1">
              <a:spLocks noChangeArrowheads="1"/>
            </p:cNvSpPr>
            <p:nvPr/>
          </p:nvSpPr>
          <p:spPr bwMode="auto">
            <a:xfrm>
              <a:off x="1084" y="2227"/>
              <a:ext cx="33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dirty="0"/>
                <a:t>101</a:t>
              </a:r>
            </a:p>
          </p:txBody>
        </p:sp>
        <p:sp>
          <p:nvSpPr>
            <p:cNvPr id="22" name="Text Box 31"/>
            <p:cNvSpPr txBox="1">
              <a:spLocks noChangeArrowheads="1"/>
            </p:cNvSpPr>
            <p:nvPr/>
          </p:nvSpPr>
          <p:spPr bwMode="auto">
            <a:xfrm>
              <a:off x="1067" y="2477"/>
              <a:ext cx="360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dirty="0"/>
                <a:t>102</a:t>
              </a:r>
            </a:p>
          </p:txBody>
        </p:sp>
        <p:sp>
          <p:nvSpPr>
            <p:cNvPr id="23" name="Text Box 32"/>
            <p:cNvSpPr txBox="1">
              <a:spLocks noChangeArrowheads="1"/>
            </p:cNvSpPr>
            <p:nvPr/>
          </p:nvSpPr>
          <p:spPr bwMode="auto">
            <a:xfrm>
              <a:off x="1067" y="2713"/>
              <a:ext cx="360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dirty="0"/>
                <a:t>103</a:t>
              </a:r>
            </a:p>
          </p:txBody>
        </p:sp>
        <p:sp>
          <p:nvSpPr>
            <p:cNvPr id="24" name="Text Box 33"/>
            <p:cNvSpPr txBox="1">
              <a:spLocks noChangeArrowheads="1"/>
            </p:cNvSpPr>
            <p:nvPr/>
          </p:nvSpPr>
          <p:spPr bwMode="auto">
            <a:xfrm>
              <a:off x="1067" y="2948"/>
              <a:ext cx="360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dirty="0"/>
                <a:t>104</a:t>
              </a:r>
            </a:p>
          </p:txBody>
        </p:sp>
        <p:sp>
          <p:nvSpPr>
            <p:cNvPr id="25" name="AutoShape 34"/>
            <p:cNvSpPr>
              <a:spLocks/>
            </p:cNvSpPr>
            <p:nvPr/>
          </p:nvSpPr>
          <p:spPr bwMode="auto">
            <a:xfrm>
              <a:off x="2024" y="2024"/>
              <a:ext cx="56" cy="220"/>
            </a:xfrm>
            <a:prstGeom prst="rightBrace">
              <a:avLst>
                <a:gd name="adj1" fmla="val 3258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Text Box 35"/>
            <p:cNvSpPr txBox="1">
              <a:spLocks noChangeArrowheads="1"/>
            </p:cNvSpPr>
            <p:nvPr/>
          </p:nvSpPr>
          <p:spPr bwMode="auto">
            <a:xfrm>
              <a:off x="2076" y="2022"/>
              <a:ext cx="535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1 byte</a:t>
              </a:r>
            </a:p>
          </p:txBody>
        </p:sp>
      </p:grpSp>
      <p:sp>
        <p:nvSpPr>
          <p:cNvPr id="27" name="Text Box 62"/>
          <p:cNvSpPr txBox="1">
            <a:spLocks noChangeArrowheads="1"/>
          </p:cNvSpPr>
          <p:nvPr/>
        </p:nvSpPr>
        <p:spPr bwMode="auto">
          <a:xfrm>
            <a:off x="1448580" y="6114782"/>
            <a:ext cx="1228725" cy="3698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byte A[5]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4533093" y="1231631"/>
            <a:ext cx="992187" cy="4584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4514042" y="895082"/>
            <a:ext cx="1047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Memory</a:t>
            </a:r>
          </a:p>
        </p:txBody>
      </p:sp>
      <p:sp>
        <p:nvSpPr>
          <p:cNvPr id="30" name="Text Box 6"/>
          <p:cNvSpPr txBox="1">
            <a:spLocks noChangeArrowheads="1"/>
          </p:cNvSpPr>
          <p:nvPr/>
        </p:nvSpPr>
        <p:spPr bwMode="auto">
          <a:xfrm>
            <a:off x="4514042" y="1784082"/>
            <a:ext cx="1001712" cy="3698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D[0][0]</a:t>
            </a: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4328304" y="1177656"/>
            <a:ext cx="2794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/>
              <a:t>0</a:t>
            </a:r>
          </a:p>
        </p:txBody>
      </p:sp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4326717" y="1320531"/>
            <a:ext cx="254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/>
              <a:t>1</a:t>
            </a: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4550554" y="1631681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4" name="Line 14"/>
          <p:cNvSpPr>
            <a:spLocks noChangeShapeType="1"/>
          </p:cNvSpPr>
          <p:nvPr/>
        </p:nvSpPr>
        <p:spPr bwMode="auto">
          <a:xfrm>
            <a:off x="4539442" y="136021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5" name="Line 15"/>
          <p:cNvSpPr>
            <a:spLocks noChangeShapeType="1"/>
          </p:cNvSpPr>
          <p:nvPr/>
        </p:nvSpPr>
        <p:spPr bwMode="auto">
          <a:xfrm>
            <a:off x="4539442" y="1495156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6" name="Text Box 16"/>
          <p:cNvSpPr txBox="1">
            <a:spLocks noChangeArrowheads="1"/>
          </p:cNvSpPr>
          <p:nvPr/>
        </p:nvSpPr>
        <p:spPr bwMode="auto">
          <a:xfrm>
            <a:off x="4315604" y="1460231"/>
            <a:ext cx="2794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/>
              <a:t>2</a:t>
            </a:r>
          </a:p>
        </p:txBody>
      </p:sp>
      <p:sp>
        <p:nvSpPr>
          <p:cNvPr id="37" name="Text Box 28"/>
          <p:cNvSpPr txBox="1">
            <a:spLocks noChangeArrowheads="1"/>
          </p:cNvSpPr>
          <p:nvPr/>
        </p:nvSpPr>
        <p:spPr bwMode="auto">
          <a:xfrm>
            <a:off x="3513918" y="1485631"/>
            <a:ext cx="10874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Address</a:t>
            </a:r>
          </a:p>
        </p:txBody>
      </p:sp>
      <p:sp>
        <p:nvSpPr>
          <p:cNvPr id="38" name="Text Box 29"/>
          <p:cNvSpPr txBox="1">
            <a:spLocks noChangeArrowheads="1"/>
          </p:cNvSpPr>
          <p:nvPr/>
        </p:nvSpPr>
        <p:spPr bwMode="auto">
          <a:xfrm>
            <a:off x="3971117" y="1811068"/>
            <a:ext cx="571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/>
              <a:t>100</a:t>
            </a:r>
          </a:p>
        </p:txBody>
      </p:sp>
      <p:sp>
        <p:nvSpPr>
          <p:cNvPr id="39" name="Text Box 30"/>
          <p:cNvSpPr txBox="1">
            <a:spLocks noChangeArrowheads="1"/>
          </p:cNvSpPr>
          <p:nvPr/>
        </p:nvSpPr>
        <p:spPr bwMode="auto">
          <a:xfrm>
            <a:off x="4009217" y="2187307"/>
            <a:ext cx="533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/>
              <a:t>101</a:t>
            </a:r>
          </a:p>
        </p:txBody>
      </p:sp>
      <p:sp>
        <p:nvSpPr>
          <p:cNvPr id="40" name="Text Box 31"/>
          <p:cNvSpPr txBox="1">
            <a:spLocks noChangeArrowheads="1"/>
          </p:cNvSpPr>
          <p:nvPr/>
        </p:nvSpPr>
        <p:spPr bwMode="auto">
          <a:xfrm>
            <a:off x="3999692" y="2558782"/>
            <a:ext cx="5699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/>
              <a:t>102</a:t>
            </a: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3998105" y="2901682"/>
            <a:ext cx="5699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/>
              <a:t>103</a:t>
            </a:r>
          </a:p>
        </p:txBody>
      </p:sp>
      <p:sp>
        <p:nvSpPr>
          <p:cNvPr id="42" name="AutoShape 34"/>
          <p:cNvSpPr>
            <a:spLocks/>
          </p:cNvSpPr>
          <p:nvPr/>
        </p:nvSpPr>
        <p:spPr bwMode="auto">
          <a:xfrm>
            <a:off x="5541154" y="1801543"/>
            <a:ext cx="230188" cy="1366838"/>
          </a:xfrm>
          <a:prstGeom prst="rightBrace">
            <a:avLst>
              <a:gd name="adj1" fmla="val 325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3" name="Text Box 35"/>
          <p:cNvSpPr txBox="1">
            <a:spLocks noChangeArrowheads="1"/>
          </p:cNvSpPr>
          <p:nvPr/>
        </p:nvSpPr>
        <p:spPr bwMode="auto">
          <a:xfrm>
            <a:off x="5655454" y="2180956"/>
            <a:ext cx="8207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Row 0</a:t>
            </a:r>
          </a:p>
        </p:txBody>
      </p:sp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4514042" y="2139682"/>
            <a:ext cx="1001712" cy="3698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D[0][1]</a:t>
            </a:r>
          </a:p>
        </p:txBody>
      </p:sp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4514042" y="2511157"/>
            <a:ext cx="1001712" cy="3698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D[0][2]</a:t>
            </a:r>
          </a:p>
        </p:txBody>
      </p:sp>
      <p:sp>
        <p:nvSpPr>
          <p:cNvPr id="46" name="Text Box 6"/>
          <p:cNvSpPr txBox="1">
            <a:spLocks noChangeArrowheads="1"/>
          </p:cNvSpPr>
          <p:nvPr/>
        </p:nvSpPr>
        <p:spPr bwMode="auto">
          <a:xfrm>
            <a:off x="4514042" y="2868343"/>
            <a:ext cx="1001712" cy="3683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D[0][3]</a:t>
            </a:r>
          </a:p>
        </p:txBody>
      </p:sp>
      <p:sp>
        <p:nvSpPr>
          <p:cNvPr id="47" name="Text Box 6"/>
          <p:cNvSpPr txBox="1">
            <a:spLocks noChangeArrowheads="1"/>
          </p:cNvSpPr>
          <p:nvPr/>
        </p:nvSpPr>
        <p:spPr bwMode="auto">
          <a:xfrm>
            <a:off x="4493405" y="3231881"/>
            <a:ext cx="1001713" cy="3683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D[1][0]</a:t>
            </a:r>
          </a:p>
        </p:txBody>
      </p:sp>
      <p:sp>
        <p:nvSpPr>
          <p:cNvPr id="48" name="Text Box 29"/>
          <p:cNvSpPr txBox="1">
            <a:spLocks noChangeArrowheads="1"/>
          </p:cNvSpPr>
          <p:nvPr/>
        </p:nvSpPr>
        <p:spPr bwMode="auto">
          <a:xfrm>
            <a:off x="3952067" y="3258868"/>
            <a:ext cx="5699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/>
              <a:t>104</a:t>
            </a:r>
          </a:p>
        </p:txBody>
      </p:sp>
      <p:sp>
        <p:nvSpPr>
          <p:cNvPr id="49" name="Text Box 30"/>
          <p:cNvSpPr txBox="1">
            <a:spLocks noChangeArrowheads="1"/>
          </p:cNvSpPr>
          <p:nvPr/>
        </p:nvSpPr>
        <p:spPr bwMode="auto">
          <a:xfrm>
            <a:off x="3952067" y="3635107"/>
            <a:ext cx="5699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/>
              <a:t>105</a:t>
            </a:r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3979055" y="4006581"/>
            <a:ext cx="5699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/>
              <a:t>106</a:t>
            </a:r>
          </a:p>
        </p:txBody>
      </p:sp>
      <p:sp>
        <p:nvSpPr>
          <p:cNvPr id="51" name="Text Box 32"/>
          <p:cNvSpPr txBox="1">
            <a:spLocks noChangeArrowheads="1"/>
          </p:cNvSpPr>
          <p:nvPr/>
        </p:nvSpPr>
        <p:spPr bwMode="auto">
          <a:xfrm>
            <a:off x="3977467" y="4349482"/>
            <a:ext cx="5699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/>
              <a:t>107</a:t>
            </a:r>
          </a:p>
        </p:txBody>
      </p:sp>
      <p:sp>
        <p:nvSpPr>
          <p:cNvPr id="52" name="AutoShape 34"/>
          <p:cNvSpPr>
            <a:spLocks/>
          </p:cNvSpPr>
          <p:nvPr/>
        </p:nvSpPr>
        <p:spPr bwMode="auto">
          <a:xfrm>
            <a:off x="5520518" y="3249343"/>
            <a:ext cx="230187" cy="1366838"/>
          </a:xfrm>
          <a:prstGeom prst="rightBrace">
            <a:avLst>
              <a:gd name="adj1" fmla="val 325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3" name="Text Box 35"/>
          <p:cNvSpPr txBox="1">
            <a:spLocks noChangeArrowheads="1"/>
          </p:cNvSpPr>
          <p:nvPr/>
        </p:nvSpPr>
        <p:spPr bwMode="auto">
          <a:xfrm>
            <a:off x="5634818" y="3627168"/>
            <a:ext cx="7826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Row 1</a:t>
            </a:r>
          </a:p>
        </p:txBody>
      </p:sp>
      <p:sp>
        <p:nvSpPr>
          <p:cNvPr id="54" name="Text Box 6"/>
          <p:cNvSpPr txBox="1">
            <a:spLocks noChangeArrowheads="1"/>
          </p:cNvSpPr>
          <p:nvPr/>
        </p:nvSpPr>
        <p:spPr bwMode="auto">
          <a:xfrm>
            <a:off x="4493405" y="3587482"/>
            <a:ext cx="1001713" cy="369887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D[1][1]</a:t>
            </a:r>
          </a:p>
        </p:txBody>
      </p:sp>
      <p:sp>
        <p:nvSpPr>
          <p:cNvPr id="55" name="Text Box 6"/>
          <p:cNvSpPr txBox="1">
            <a:spLocks noChangeArrowheads="1"/>
          </p:cNvSpPr>
          <p:nvPr/>
        </p:nvSpPr>
        <p:spPr bwMode="auto">
          <a:xfrm>
            <a:off x="4493405" y="3958957"/>
            <a:ext cx="1001713" cy="369887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D[1][2]</a:t>
            </a:r>
          </a:p>
        </p:txBody>
      </p:sp>
      <p:sp>
        <p:nvSpPr>
          <p:cNvPr id="56" name="Text Box 6"/>
          <p:cNvSpPr txBox="1">
            <a:spLocks noChangeArrowheads="1"/>
          </p:cNvSpPr>
          <p:nvPr/>
        </p:nvSpPr>
        <p:spPr bwMode="auto">
          <a:xfrm>
            <a:off x="4493405" y="4314557"/>
            <a:ext cx="1001713" cy="369887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D[1][3]</a:t>
            </a:r>
          </a:p>
        </p:txBody>
      </p:sp>
      <p:sp>
        <p:nvSpPr>
          <p:cNvPr id="57" name="Text Box 6"/>
          <p:cNvSpPr txBox="1">
            <a:spLocks noChangeArrowheads="1"/>
          </p:cNvSpPr>
          <p:nvPr/>
        </p:nvSpPr>
        <p:spPr bwMode="auto">
          <a:xfrm>
            <a:off x="4514042" y="4670156"/>
            <a:ext cx="1001712" cy="3683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D[2][0]</a:t>
            </a:r>
          </a:p>
        </p:txBody>
      </p:sp>
      <p:sp>
        <p:nvSpPr>
          <p:cNvPr id="58" name="Text Box 29"/>
          <p:cNvSpPr txBox="1">
            <a:spLocks noChangeArrowheads="1"/>
          </p:cNvSpPr>
          <p:nvPr/>
        </p:nvSpPr>
        <p:spPr bwMode="auto">
          <a:xfrm>
            <a:off x="3972705" y="4697143"/>
            <a:ext cx="5699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/>
              <a:t>108</a:t>
            </a:r>
          </a:p>
        </p:txBody>
      </p:sp>
      <p:sp>
        <p:nvSpPr>
          <p:cNvPr id="59" name="Text Box 30"/>
          <p:cNvSpPr txBox="1">
            <a:spLocks noChangeArrowheads="1"/>
          </p:cNvSpPr>
          <p:nvPr/>
        </p:nvSpPr>
        <p:spPr bwMode="auto">
          <a:xfrm>
            <a:off x="3972705" y="5073382"/>
            <a:ext cx="5699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/>
              <a:t>109</a:t>
            </a: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4036204" y="5444856"/>
            <a:ext cx="5334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/>
              <a:t>110</a:t>
            </a:r>
          </a:p>
        </p:txBody>
      </p:sp>
      <p:sp>
        <p:nvSpPr>
          <p:cNvPr id="61" name="Text Box 32"/>
          <p:cNvSpPr txBox="1">
            <a:spLocks noChangeArrowheads="1"/>
          </p:cNvSpPr>
          <p:nvPr/>
        </p:nvSpPr>
        <p:spPr bwMode="auto">
          <a:xfrm>
            <a:off x="4071129" y="5787757"/>
            <a:ext cx="4968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/>
              <a:t>111</a:t>
            </a:r>
          </a:p>
        </p:txBody>
      </p:sp>
      <p:sp>
        <p:nvSpPr>
          <p:cNvPr id="62" name="AutoShape 34"/>
          <p:cNvSpPr>
            <a:spLocks/>
          </p:cNvSpPr>
          <p:nvPr/>
        </p:nvSpPr>
        <p:spPr bwMode="auto">
          <a:xfrm>
            <a:off x="5541154" y="4687618"/>
            <a:ext cx="230188" cy="1366838"/>
          </a:xfrm>
          <a:prstGeom prst="rightBrace">
            <a:avLst>
              <a:gd name="adj1" fmla="val 325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" name="Text Box 35"/>
          <p:cNvSpPr txBox="1">
            <a:spLocks noChangeArrowheads="1"/>
          </p:cNvSpPr>
          <p:nvPr/>
        </p:nvSpPr>
        <p:spPr bwMode="auto">
          <a:xfrm>
            <a:off x="5655454" y="5065443"/>
            <a:ext cx="820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Row 3</a:t>
            </a:r>
          </a:p>
        </p:txBody>
      </p:sp>
      <p:sp>
        <p:nvSpPr>
          <p:cNvPr id="64" name="Text Box 6"/>
          <p:cNvSpPr txBox="1">
            <a:spLocks noChangeArrowheads="1"/>
          </p:cNvSpPr>
          <p:nvPr/>
        </p:nvSpPr>
        <p:spPr bwMode="auto">
          <a:xfrm>
            <a:off x="4514042" y="5025757"/>
            <a:ext cx="1001712" cy="3698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D[2][1]</a:t>
            </a:r>
          </a:p>
        </p:txBody>
      </p:sp>
      <p:sp>
        <p:nvSpPr>
          <p:cNvPr id="65" name="Text Box 6"/>
          <p:cNvSpPr txBox="1">
            <a:spLocks noChangeArrowheads="1"/>
          </p:cNvSpPr>
          <p:nvPr/>
        </p:nvSpPr>
        <p:spPr bwMode="auto">
          <a:xfrm>
            <a:off x="4514042" y="5397232"/>
            <a:ext cx="1001712" cy="3698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D[2][2]</a:t>
            </a:r>
          </a:p>
        </p:txBody>
      </p:sp>
      <p:sp>
        <p:nvSpPr>
          <p:cNvPr id="66" name="Text Box 6"/>
          <p:cNvSpPr txBox="1">
            <a:spLocks noChangeArrowheads="1"/>
          </p:cNvSpPr>
          <p:nvPr/>
        </p:nvSpPr>
        <p:spPr bwMode="auto">
          <a:xfrm>
            <a:off x="4514042" y="5752832"/>
            <a:ext cx="1001712" cy="3698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D[2][3]</a:t>
            </a:r>
          </a:p>
        </p:txBody>
      </p:sp>
      <p:sp>
        <p:nvSpPr>
          <p:cNvPr id="67" name="Text Box 62"/>
          <p:cNvSpPr txBox="1">
            <a:spLocks noChangeArrowheads="1"/>
          </p:cNvSpPr>
          <p:nvPr/>
        </p:nvSpPr>
        <p:spPr bwMode="auto">
          <a:xfrm>
            <a:off x="4202893" y="6192568"/>
            <a:ext cx="1582737" cy="3698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byte D[3][4]</a:t>
            </a:r>
          </a:p>
        </p:txBody>
      </p:sp>
      <p:sp>
        <p:nvSpPr>
          <p:cNvPr id="68" name="Rectangle 3"/>
          <p:cNvSpPr txBox="1">
            <a:spLocks noChangeArrowheads="1"/>
          </p:cNvSpPr>
          <p:nvPr/>
        </p:nvSpPr>
        <p:spPr bwMode="auto">
          <a:xfrm>
            <a:off x="7177177" y="827089"/>
            <a:ext cx="4860835" cy="5857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2400" kern="0" dirty="0"/>
              <a:t>All elements of the array are stored contiguously in memory</a:t>
            </a:r>
          </a:p>
          <a:p>
            <a:pPr>
              <a:defRPr/>
            </a:pPr>
            <a:endParaRPr lang="en-US" altLang="en-US" sz="2400" kern="0" dirty="0"/>
          </a:p>
          <a:p>
            <a:pPr>
              <a:defRPr/>
            </a:pPr>
            <a:r>
              <a:rPr lang="en-US" altLang="en-US" sz="2400" kern="0" dirty="0"/>
              <a:t>Can access kth element in O(1) time</a:t>
            </a:r>
          </a:p>
          <a:p>
            <a:pPr>
              <a:defRPr/>
            </a:pPr>
            <a:endParaRPr lang="en-US" altLang="en-US" sz="2400" kern="0" dirty="0"/>
          </a:p>
          <a:p>
            <a:pPr>
              <a:defRPr/>
            </a:pPr>
            <a:r>
              <a:rPr lang="en-US" altLang="en-US" sz="2400" kern="0" dirty="0"/>
              <a:t>But are fixed size: Arrays cannot be made bigger!</a:t>
            </a:r>
          </a:p>
          <a:p>
            <a:pPr>
              <a:defRPr/>
            </a:pPr>
            <a:endParaRPr lang="en-US" altLang="en-US" sz="2400" kern="0" dirty="0"/>
          </a:p>
          <a:p>
            <a:pPr>
              <a:defRPr/>
            </a:pPr>
            <a:r>
              <a:rPr lang="en-US" altLang="en-US" sz="2400" kern="0" dirty="0"/>
              <a:t>You have to know the size of the data you will store in the array beforehand</a:t>
            </a:r>
          </a:p>
        </p:txBody>
      </p:sp>
    </p:spTree>
    <p:extLst>
      <p:ext uri="{BB962C8B-B14F-4D97-AF65-F5344CB8AC3E}">
        <p14:creationId xmlns:p14="http://schemas.microsoft.com/office/powerpoint/2010/main" val="4089132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62138" y="236538"/>
            <a:ext cx="8191500" cy="500062"/>
          </a:xfrm>
        </p:spPr>
        <p:txBody>
          <a:bodyPr/>
          <a:lstStyle/>
          <a:p>
            <a:r>
              <a:rPr lang="en-US" altLang="en-US" sz="3600" dirty="0"/>
              <a:t>Singly Linked Lists</a:t>
            </a:r>
          </a:p>
        </p:txBody>
      </p:sp>
      <p:sp>
        <p:nvSpPr>
          <p:cNvPr id="5" name="Text Box 102"/>
          <p:cNvSpPr txBox="1">
            <a:spLocks noChangeArrowheads="1"/>
          </p:cNvSpPr>
          <p:nvPr/>
        </p:nvSpPr>
        <p:spPr bwMode="auto">
          <a:xfrm>
            <a:off x="8936038" y="3152775"/>
            <a:ext cx="1035050" cy="3683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tail = W</a:t>
            </a:r>
          </a:p>
        </p:txBody>
      </p:sp>
      <p:sp>
        <p:nvSpPr>
          <p:cNvPr id="6" name="Text Box 107"/>
          <p:cNvSpPr txBox="1">
            <a:spLocks noChangeArrowheads="1"/>
          </p:cNvSpPr>
          <p:nvPr/>
        </p:nvSpPr>
        <p:spPr bwMode="auto">
          <a:xfrm>
            <a:off x="1844675" y="1938338"/>
            <a:ext cx="34163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/>
              <a:t>Pictorial view of a list node</a:t>
            </a:r>
          </a:p>
        </p:txBody>
      </p:sp>
      <p:sp>
        <p:nvSpPr>
          <p:cNvPr id="7" name="Text Box 110"/>
          <p:cNvSpPr txBox="1">
            <a:spLocks noChangeArrowheads="1"/>
          </p:cNvSpPr>
          <p:nvPr/>
        </p:nvSpPr>
        <p:spPr bwMode="auto">
          <a:xfrm>
            <a:off x="448574" y="5267325"/>
            <a:ext cx="112574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/>
              <a:t> </a:t>
            </a:r>
            <a:r>
              <a:rPr lang="en-US" sz="2400" dirty="0"/>
              <a:t>Notice that T, W, X, Y and Z are arbitrary locations in memory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08650" y="909638"/>
            <a:ext cx="4368800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LinkedListNode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&lt;E&gt;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LinkedListNode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&lt;E&gt;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next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417889" y="1312864"/>
            <a:ext cx="733425" cy="554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35264" y="1312864"/>
            <a:ext cx="682625" cy="554037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20975" y="1377950"/>
            <a:ext cx="725488" cy="369888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value</a:t>
            </a:r>
          </a:p>
        </p:txBody>
      </p:sp>
      <p:sp>
        <p:nvSpPr>
          <p:cNvPr id="12" name="Text Box 102"/>
          <p:cNvSpPr txBox="1">
            <a:spLocks noChangeArrowheads="1"/>
          </p:cNvSpPr>
          <p:nvPr/>
        </p:nvSpPr>
        <p:spPr bwMode="auto">
          <a:xfrm>
            <a:off x="3117851" y="947739"/>
            <a:ext cx="6889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node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43289" y="1377950"/>
            <a:ext cx="676275" cy="369888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sp>
        <p:nvSpPr>
          <p:cNvPr id="14" name="Text Box 102"/>
          <p:cNvSpPr txBox="1">
            <a:spLocks noChangeArrowheads="1"/>
          </p:cNvSpPr>
          <p:nvPr/>
        </p:nvSpPr>
        <p:spPr bwMode="auto">
          <a:xfrm>
            <a:off x="1712913" y="3203575"/>
            <a:ext cx="1111250" cy="3698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head = T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528889" y="3851275"/>
            <a:ext cx="733425" cy="554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1846264" y="3851275"/>
            <a:ext cx="682625" cy="55403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73264" y="3954464"/>
            <a:ext cx="415498" cy="369332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e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4305301" y="3876675"/>
            <a:ext cx="735013" cy="554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3622676" y="3876675"/>
            <a:ext cx="682625" cy="55403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24275" y="3970339"/>
            <a:ext cx="452438" cy="369887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/>
              <a:t>e2</a:t>
            </a:r>
            <a:endParaRPr lang="en-US" dirty="0"/>
          </a:p>
        </p:txBody>
      </p:sp>
      <p:cxnSp>
        <p:nvCxnSpPr>
          <p:cNvPr id="6163" name="Straight Arrow Connector 54"/>
          <p:cNvCxnSpPr>
            <a:cxnSpLocks noChangeShapeType="1"/>
          </p:cNvCxnSpPr>
          <p:nvPr/>
        </p:nvCxnSpPr>
        <p:spPr bwMode="auto">
          <a:xfrm>
            <a:off x="4859339" y="4262438"/>
            <a:ext cx="554037" cy="127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Rectangle 21"/>
          <p:cNvSpPr/>
          <p:nvPr/>
        </p:nvSpPr>
        <p:spPr bwMode="auto">
          <a:xfrm>
            <a:off x="6096001" y="3876675"/>
            <a:ext cx="733425" cy="554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5413376" y="3876675"/>
            <a:ext cx="682625" cy="55403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514975" y="3978275"/>
            <a:ext cx="452438" cy="36830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/>
              <a:t>e3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9652001" y="3863975"/>
            <a:ext cx="735013" cy="554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8969376" y="3863975"/>
            <a:ext cx="682625" cy="55403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085263" y="3978275"/>
            <a:ext cx="450850" cy="36830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/>
              <a:t>e5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7924801" y="3863975"/>
            <a:ext cx="733425" cy="554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9" name="Rectangle 28"/>
          <p:cNvSpPr/>
          <p:nvPr/>
        </p:nvSpPr>
        <p:spPr bwMode="auto">
          <a:xfrm>
            <a:off x="7242176" y="3863975"/>
            <a:ext cx="682625" cy="55403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369175" y="3967164"/>
            <a:ext cx="452438" cy="369887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/>
              <a:t>e4</a:t>
            </a:r>
            <a:endParaRPr lang="en-US" dirty="0"/>
          </a:p>
        </p:txBody>
      </p:sp>
      <p:cxnSp>
        <p:nvCxnSpPr>
          <p:cNvPr id="6173" name="Straight Arrow Connector 81"/>
          <p:cNvCxnSpPr>
            <a:cxnSpLocks noChangeShapeType="1"/>
          </p:cNvCxnSpPr>
          <p:nvPr/>
        </p:nvCxnSpPr>
        <p:spPr bwMode="auto">
          <a:xfrm>
            <a:off x="3082925" y="4186238"/>
            <a:ext cx="552450" cy="127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4" name="Straight Arrow Connector 82"/>
          <p:cNvCxnSpPr>
            <a:cxnSpLocks noChangeShapeType="1"/>
          </p:cNvCxnSpPr>
          <p:nvPr/>
        </p:nvCxnSpPr>
        <p:spPr bwMode="auto">
          <a:xfrm>
            <a:off x="6688139" y="4249738"/>
            <a:ext cx="554037" cy="127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5" name="Straight Arrow Connector 83"/>
          <p:cNvCxnSpPr>
            <a:cxnSpLocks noChangeShapeType="1"/>
          </p:cNvCxnSpPr>
          <p:nvPr/>
        </p:nvCxnSpPr>
        <p:spPr bwMode="auto">
          <a:xfrm>
            <a:off x="8466139" y="4224338"/>
            <a:ext cx="554037" cy="127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2619375" y="3954463"/>
            <a:ext cx="330200" cy="36830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48175" y="3954463"/>
            <a:ext cx="350838" cy="36830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X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173789" y="3940175"/>
            <a:ext cx="344487" cy="369888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Z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066088" y="3954463"/>
            <a:ext cx="425450" cy="36830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W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763667" y="3978275"/>
            <a:ext cx="511679" cy="338554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 smtClean="0"/>
              <a:t>null</a:t>
            </a:r>
            <a:endParaRPr lang="en-US" sz="1400" dirty="0"/>
          </a:p>
        </p:txBody>
      </p:sp>
      <p:sp>
        <p:nvSpPr>
          <p:cNvPr id="39" name="Text Box 109"/>
          <p:cNvSpPr txBox="1">
            <a:spLocks noChangeArrowheads="1"/>
          </p:cNvSpPr>
          <p:nvPr/>
        </p:nvSpPr>
        <p:spPr bwMode="auto">
          <a:xfrm>
            <a:off x="3013076" y="4679950"/>
            <a:ext cx="6373813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/>
              <a:t>Pictorial view of the list shown on the previous page</a:t>
            </a:r>
          </a:p>
        </p:txBody>
      </p:sp>
      <p:cxnSp>
        <p:nvCxnSpPr>
          <p:cNvPr id="6182" name="Straight Arrow Connector 63"/>
          <p:cNvCxnSpPr>
            <a:cxnSpLocks noChangeShapeType="1"/>
          </p:cNvCxnSpPr>
          <p:nvPr/>
        </p:nvCxnSpPr>
        <p:spPr bwMode="auto">
          <a:xfrm rot="5400000">
            <a:off x="1790701" y="3575051"/>
            <a:ext cx="339725" cy="2159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Box 40"/>
          <p:cNvSpPr txBox="1"/>
          <p:nvPr/>
        </p:nvSpPr>
        <p:spPr>
          <a:xfrm>
            <a:off x="5708650" y="2263776"/>
            <a:ext cx="4368800" cy="6461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LinkedListNode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&lt;E&gt;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LinkedListNode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&lt;E&gt;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tail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cxnSp>
        <p:nvCxnSpPr>
          <p:cNvPr id="6184" name="Straight Arrow Connector 63"/>
          <p:cNvCxnSpPr>
            <a:cxnSpLocks noChangeShapeType="1"/>
          </p:cNvCxnSpPr>
          <p:nvPr/>
        </p:nvCxnSpPr>
        <p:spPr bwMode="auto">
          <a:xfrm rot="5400000">
            <a:off x="8916195" y="3539333"/>
            <a:ext cx="390525" cy="23653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96506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62138" y="236538"/>
            <a:ext cx="8191500" cy="500062"/>
          </a:xfrm>
        </p:spPr>
        <p:txBody>
          <a:bodyPr/>
          <a:lstStyle/>
          <a:p>
            <a:r>
              <a:rPr lang="en-US" altLang="en-US" sz="3600" dirty="0"/>
              <a:t>Doubly Linked Lists</a:t>
            </a:r>
          </a:p>
        </p:txBody>
      </p:sp>
      <p:sp>
        <p:nvSpPr>
          <p:cNvPr id="43" name="Text Box 102"/>
          <p:cNvSpPr txBox="1">
            <a:spLocks noChangeArrowheads="1"/>
          </p:cNvSpPr>
          <p:nvPr/>
        </p:nvSpPr>
        <p:spPr bwMode="auto">
          <a:xfrm>
            <a:off x="1781175" y="1001713"/>
            <a:ext cx="7429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List </a:t>
            </a:r>
          </a:p>
          <a:p>
            <a:pPr algn="ctr">
              <a:defRPr/>
            </a:pPr>
            <a:r>
              <a:rPr lang="en-US" dirty="0"/>
              <a:t>Head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3470276" y="1893889"/>
            <a:ext cx="735013" cy="554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 bwMode="auto">
          <a:xfrm>
            <a:off x="2787651" y="1893889"/>
            <a:ext cx="682625" cy="554037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940051" y="1997075"/>
            <a:ext cx="415925" cy="369888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/>
              <a:t>e1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 bwMode="auto">
          <a:xfrm>
            <a:off x="4205289" y="1893889"/>
            <a:ext cx="733425" cy="554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6265864" y="1893889"/>
            <a:ext cx="733425" cy="554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 bwMode="auto">
          <a:xfrm>
            <a:off x="5583239" y="1893889"/>
            <a:ext cx="682625" cy="554037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700714" y="1997075"/>
            <a:ext cx="452437" cy="369888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/>
              <a:t>e2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 bwMode="auto">
          <a:xfrm>
            <a:off x="6999288" y="1893889"/>
            <a:ext cx="735012" cy="554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8996364" y="1881189"/>
            <a:ext cx="733425" cy="554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 bwMode="auto">
          <a:xfrm>
            <a:off x="8313739" y="1881189"/>
            <a:ext cx="682625" cy="554037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442325" y="1982789"/>
            <a:ext cx="450850" cy="369887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/>
              <a:t>e3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 bwMode="auto">
          <a:xfrm>
            <a:off x="9729788" y="1881189"/>
            <a:ext cx="735012" cy="554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cxnSp>
        <p:nvCxnSpPr>
          <p:cNvPr id="7184" name="Straight Arrow Connector 62"/>
          <p:cNvCxnSpPr>
            <a:cxnSpLocks noChangeShapeType="1"/>
          </p:cNvCxnSpPr>
          <p:nvPr/>
        </p:nvCxnSpPr>
        <p:spPr bwMode="auto">
          <a:xfrm flipV="1">
            <a:off x="4656138" y="2241550"/>
            <a:ext cx="91440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5" name="Straight Arrow Connector 35"/>
          <p:cNvCxnSpPr>
            <a:cxnSpLocks noChangeShapeType="1"/>
          </p:cNvCxnSpPr>
          <p:nvPr/>
        </p:nvCxnSpPr>
        <p:spPr bwMode="auto">
          <a:xfrm flipV="1">
            <a:off x="7424738" y="2281238"/>
            <a:ext cx="91440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 Box 102"/>
          <p:cNvSpPr txBox="1">
            <a:spLocks noChangeArrowheads="1"/>
          </p:cNvSpPr>
          <p:nvPr/>
        </p:nvSpPr>
        <p:spPr bwMode="auto">
          <a:xfrm>
            <a:off x="3587692" y="2211389"/>
            <a:ext cx="4716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dirty="0" smtClean="0"/>
              <a:t>null</a:t>
            </a:r>
            <a:endParaRPr lang="en-US" dirty="0"/>
          </a:p>
        </p:txBody>
      </p:sp>
      <p:sp>
        <p:nvSpPr>
          <p:cNvPr id="59" name="Text Box 102"/>
          <p:cNvSpPr txBox="1">
            <a:spLocks noChangeArrowheads="1"/>
          </p:cNvSpPr>
          <p:nvPr/>
        </p:nvSpPr>
        <p:spPr bwMode="auto">
          <a:xfrm>
            <a:off x="9832917" y="2173289"/>
            <a:ext cx="4716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dirty="0" smtClean="0"/>
              <a:t>null</a:t>
            </a:r>
            <a:endParaRPr lang="en-US" dirty="0"/>
          </a:p>
        </p:txBody>
      </p:sp>
      <p:cxnSp>
        <p:nvCxnSpPr>
          <p:cNvPr id="60" name="Elbow Connector 40"/>
          <p:cNvCxnSpPr>
            <a:endCxn id="45" idx="2"/>
          </p:cNvCxnSpPr>
          <p:nvPr/>
        </p:nvCxnSpPr>
        <p:spPr bwMode="auto">
          <a:xfrm rot="10800000" flipV="1">
            <a:off x="3128963" y="2297113"/>
            <a:ext cx="3471862" cy="150812"/>
          </a:xfrm>
          <a:prstGeom prst="bentConnector4">
            <a:avLst>
              <a:gd name="adj1" fmla="val 927"/>
              <a:gd name="adj2" fmla="val 251135"/>
            </a:avLst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61" name="Elbow Connector 40"/>
          <p:cNvCxnSpPr/>
          <p:nvPr/>
        </p:nvCxnSpPr>
        <p:spPr bwMode="auto">
          <a:xfrm rot="10800000" flipV="1">
            <a:off x="5949951" y="2284413"/>
            <a:ext cx="3470275" cy="150812"/>
          </a:xfrm>
          <a:prstGeom prst="bentConnector4">
            <a:avLst>
              <a:gd name="adj1" fmla="val 927"/>
              <a:gd name="adj2" fmla="val 515090"/>
            </a:avLst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7191" name="Straight Arrow Connector 69"/>
          <p:cNvCxnSpPr>
            <a:cxnSpLocks noChangeShapeType="1"/>
          </p:cNvCxnSpPr>
          <p:nvPr/>
        </p:nvCxnSpPr>
        <p:spPr bwMode="auto">
          <a:xfrm rot="16200000" flipH="1">
            <a:off x="7959726" y="1530351"/>
            <a:ext cx="398463" cy="334963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2" name="Straight Arrow Connector 82"/>
          <p:cNvCxnSpPr>
            <a:cxnSpLocks noChangeShapeType="1"/>
          </p:cNvCxnSpPr>
          <p:nvPr/>
        </p:nvCxnSpPr>
        <p:spPr bwMode="auto">
          <a:xfrm rot="16200000" flipH="1">
            <a:off x="2454276" y="1589089"/>
            <a:ext cx="320675" cy="2952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TextBox 64"/>
          <p:cNvSpPr txBox="1"/>
          <p:nvPr/>
        </p:nvSpPr>
        <p:spPr>
          <a:xfrm>
            <a:off x="3895725" y="3854451"/>
            <a:ext cx="4443413" cy="14779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DoublyLinkedListNode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&lt;E&gt;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DoublyLinkedListNode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&lt;E&gt;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DoublyLinkedListNode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&lt;E&gt;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next;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874584" y="5544240"/>
            <a:ext cx="4464554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DoublyLinkedListNode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&lt;E&gt;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DoublyLinkedListNode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&lt;E&gt;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tail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67" name="Text Box 102"/>
          <p:cNvSpPr txBox="1">
            <a:spLocks noChangeArrowheads="1"/>
          </p:cNvSpPr>
          <p:nvPr/>
        </p:nvSpPr>
        <p:spPr bwMode="auto">
          <a:xfrm>
            <a:off x="7442201" y="939801"/>
            <a:ext cx="6651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List </a:t>
            </a:r>
          </a:p>
          <a:p>
            <a:pPr algn="ctr">
              <a:defRPr/>
            </a:pPr>
            <a:r>
              <a:rPr lang="en-US" dirty="0"/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14538774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/>
              <a:t>Trees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948" y="4729163"/>
            <a:ext cx="4313208" cy="1987550"/>
          </a:xfrm>
          <a:noFill/>
        </p:spPr>
        <p:txBody>
          <a:bodyPr/>
          <a:lstStyle/>
          <a:p>
            <a:pPr marL="533400" indent="-533400"/>
            <a:r>
              <a:rPr lang="en-US" altLang="en-US" sz="2400" dirty="0"/>
              <a:t>An expression tree representing the infix expression: </a:t>
            </a:r>
            <a:endParaRPr lang="en-US" altLang="en-US" sz="2400" dirty="0" smtClean="0"/>
          </a:p>
          <a:p>
            <a:pPr marL="0" indent="0" algn="ctr">
              <a:buNone/>
            </a:pPr>
            <a:r>
              <a:rPr lang="en-US" altLang="en-US" sz="2400" dirty="0" smtClean="0"/>
              <a:t>20 </a:t>
            </a:r>
            <a:r>
              <a:rPr lang="en-US" altLang="en-US" sz="2400" dirty="0"/>
              <a:t>+ 2*3 + (2*8+5) *4 </a:t>
            </a:r>
          </a:p>
        </p:txBody>
      </p:sp>
      <p:sp>
        <p:nvSpPr>
          <p:cNvPr id="147" name="TextBox 146"/>
          <p:cNvSpPr txBox="1"/>
          <p:nvPr/>
        </p:nvSpPr>
        <p:spPr bwMode="auto">
          <a:xfrm>
            <a:off x="2372055" y="978695"/>
            <a:ext cx="595312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root</a:t>
            </a:r>
            <a:endParaRPr lang="en-US" sz="1200" dirty="0"/>
          </a:p>
        </p:txBody>
      </p:sp>
      <p:sp>
        <p:nvSpPr>
          <p:cNvPr id="150" name="Oval 35"/>
          <p:cNvSpPr>
            <a:spLocks noChangeArrowheads="1"/>
          </p:cNvSpPr>
          <p:nvPr/>
        </p:nvSpPr>
        <p:spPr bwMode="auto">
          <a:xfrm>
            <a:off x="951242" y="3644107"/>
            <a:ext cx="541338" cy="411163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2</a:t>
            </a:r>
          </a:p>
        </p:txBody>
      </p:sp>
      <p:sp>
        <p:nvSpPr>
          <p:cNvPr id="151" name="Oval 35"/>
          <p:cNvSpPr>
            <a:spLocks noChangeArrowheads="1"/>
          </p:cNvSpPr>
          <p:nvPr/>
        </p:nvSpPr>
        <p:spPr bwMode="auto">
          <a:xfrm>
            <a:off x="1629106" y="3623469"/>
            <a:ext cx="541337" cy="411162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3</a:t>
            </a:r>
          </a:p>
        </p:txBody>
      </p:sp>
      <p:sp>
        <p:nvSpPr>
          <p:cNvPr id="152" name="Oval 35"/>
          <p:cNvSpPr>
            <a:spLocks noChangeArrowheads="1"/>
          </p:cNvSpPr>
          <p:nvPr/>
        </p:nvSpPr>
        <p:spPr bwMode="auto">
          <a:xfrm>
            <a:off x="1290967" y="3069432"/>
            <a:ext cx="541338" cy="4111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*</a:t>
            </a:r>
          </a:p>
        </p:txBody>
      </p:sp>
      <p:cxnSp>
        <p:nvCxnSpPr>
          <p:cNvPr id="8200" name="Straight Arrow Connector 152"/>
          <p:cNvCxnSpPr>
            <a:cxnSpLocks noChangeShapeType="1"/>
            <a:stCxn id="152" idx="3"/>
            <a:endCxn id="150" idx="0"/>
          </p:cNvCxnSpPr>
          <p:nvPr/>
        </p:nvCxnSpPr>
        <p:spPr bwMode="auto">
          <a:xfrm rot="5400000">
            <a:off x="1183018" y="3458369"/>
            <a:ext cx="223837" cy="14763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1" name="Straight Arrow Connector 153"/>
          <p:cNvCxnSpPr>
            <a:cxnSpLocks noChangeShapeType="1"/>
            <a:stCxn id="152" idx="5"/>
            <a:endCxn id="151" idx="0"/>
          </p:cNvCxnSpPr>
          <p:nvPr/>
        </p:nvCxnSpPr>
        <p:spPr bwMode="auto">
          <a:xfrm rot="16200000" flipH="1">
            <a:off x="1725149" y="3448051"/>
            <a:ext cx="203200" cy="14763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5" name="Oval 35"/>
          <p:cNvSpPr>
            <a:spLocks noChangeArrowheads="1"/>
          </p:cNvSpPr>
          <p:nvPr/>
        </p:nvSpPr>
        <p:spPr bwMode="auto">
          <a:xfrm>
            <a:off x="560717" y="3028157"/>
            <a:ext cx="541338" cy="411163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20</a:t>
            </a:r>
          </a:p>
        </p:txBody>
      </p:sp>
      <p:sp>
        <p:nvSpPr>
          <p:cNvPr id="156" name="Oval 35"/>
          <p:cNvSpPr>
            <a:spLocks noChangeArrowheads="1"/>
          </p:cNvSpPr>
          <p:nvPr/>
        </p:nvSpPr>
        <p:spPr bwMode="auto">
          <a:xfrm>
            <a:off x="1002042" y="2472532"/>
            <a:ext cx="541338" cy="4111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+</a:t>
            </a:r>
          </a:p>
        </p:txBody>
      </p:sp>
      <p:cxnSp>
        <p:nvCxnSpPr>
          <p:cNvPr id="8204" name="Straight Arrow Connector 156"/>
          <p:cNvCxnSpPr>
            <a:cxnSpLocks noChangeShapeType="1"/>
          </p:cNvCxnSpPr>
          <p:nvPr/>
        </p:nvCxnSpPr>
        <p:spPr bwMode="auto">
          <a:xfrm rot="16200000" flipH="1">
            <a:off x="1338593" y="2905919"/>
            <a:ext cx="206375" cy="13335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5" name="Straight Arrow Connector 157"/>
          <p:cNvCxnSpPr>
            <a:cxnSpLocks noChangeShapeType="1"/>
          </p:cNvCxnSpPr>
          <p:nvPr/>
        </p:nvCxnSpPr>
        <p:spPr bwMode="auto">
          <a:xfrm rot="5400000">
            <a:off x="916317" y="2872581"/>
            <a:ext cx="223838" cy="14763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Oval 35"/>
          <p:cNvSpPr>
            <a:spLocks noChangeArrowheads="1"/>
          </p:cNvSpPr>
          <p:nvPr/>
        </p:nvSpPr>
        <p:spPr bwMode="auto">
          <a:xfrm>
            <a:off x="2184731" y="4179094"/>
            <a:ext cx="541337" cy="411162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2</a:t>
            </a:r>
          </a:p>
        </p:txBody>
      </p:sp>
      <p:sp>
        <p:nvSpPr>
          <p:cNvPr id="80" name="Oval 35"/>
          <p:cNvSpPr>
            <a:spLocks noChangeArrowheads="1"/>
          </p:cNvSpPr>
          <p:nvPr/>
        </p:nvSpPr>
        <p:spPr bwMode="auto">
          <a:xfrm>
            <a:off x="2862592" y="4158457"/>
            <a:ext cx="541338" cy="411163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8</a:t>
            </a:r>
          </a:p>
        </p:txBody>
      </p:sp>
      <p:sp>
        <p:nvSpPr>
          <p:cNvPr id="81" name="Oval 35"/>
          <p:cNvSpPr>
            <a:spLocks noChangeArrowheads="1"/>
          </p:cNvSpPr>
          <p:nvPr/>
        </p:nvSpPr>
        <p:spPr bwMode="auto">
          <a:xfrm>
            <a:off x="2522867" y="3602832"/>
            <a:ext cx="541338" cy="4111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*</a:t>
            </a:r>
          </a:p>
        </p:txBody>
      </p:sp>
      <p:cxnSp>
        <p:nvCxnSpPr>
          <p:cNvPr id="8209" name="Straight Arrow Connector 81"/>
          <p:cNvCxnSpPr>
            <a:cxnSpLocks noChangeShapeType="1"/>
            <a:stCxn id="81" idx="3"/>
            <a:endCxn id="79" idx="0"/>
          </p:cNvCxnSpPr>
          <p:nvPr/>
        </p:nvCxnSpPr>
        <p:spPr bwMode="auto">
          <a:xfrm rot="5400000">
            <a:off x="2415712" y="3992564"/>
            <a:ext cx="225425" cy="14763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0" name="Straight Arrow Connector 82"/>
          <p:cNvCxnSpPr>
            <a:cxnSpLocks noChangeShapeType="1"/>
            <a:stCxn id="81" idx="5"/>
            <a:endCxn id="80" idx="0"/>
          </p:cNvCxnSpPr>
          <p:nvPr/>
        </p:nvCxnSpPr>
        <p:spPr bwMode="auto">
          <a:xfrm rot="16200000" flipH="1">
            <a:off x="2956256" y="3982245"/>
            <a:ext cx="204787" cy="14763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" name="Oval 35"/>
          <p:cNvSpPr>
            <a:spLocks noChangeArrowheads="1"/>
          </p:cNvSpPr>
          <p:nvPr/>
        </p:nvSpPr>
        <p:spPr bwMode="auto">
          <a:xfrm>
            <a:off x="3354717" y="3552032"/>
            <a:ext cx="541338" cy="411163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5</a:t>
            </a:r>
          </a:p>
        </p:txBody>
      </p:sp>
      <p:sp>
        <p:nvSpPr>
          <p:cNvPr id="85" name="Oval 35"/>
          <p:cNvSpPr>
            <a:spLocks noChangeArrowheads="1"/>
          </p:cNvSpPr>
          <p:nvPr/>
        </p:nvSpPr>
        <p:spPr bwMode="auto">
          <a:xfrm>
            <a:off x="2945142" y="3037682"/>
            <a:ext cx="541338" cy="4111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+</a:t>
            </a:r>
          </a:p>
        </p:txBody>
      </p:sp>
      <p:cxnSp>
        <p:nvCxnSpPr>
          <p:cNvPr id="8213" name="Straight Arrow Connector 85"/>
          <p:cNvCxnSpPr>
            <a:cxnSpLocks noChangeShapeType="1"/>
            <a:stCxn id="85" idx="3"/>
          </p:cNvCxnSpPr>
          <p:nvPr/>
        </p:nvCxnSpPr>
        <p:spPr bwMode="auto">
          <a:xfrm rot="5400000">
            <a:off x="2836399" y="3427413"/>
            <a:ext cx="225425" cy="14763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4" name="Straight Arrow Connector 86"/>
          <p:cNvCxnSpPr>
            <a:cxnSpLocks noChangeShapeType="1"/>
            <a:stCxn id="85" idx="5"/>
          </p:cNvCxnSpPr>
          <p:nvPr/>
        </p:nvCxnSpPr>
        <p:spPr bwMode="auto">
          <a:xfrm rot="16200000" flipH="1">
            <a:off x="3378531" y="3417095"/>
            <a:ext cx="204787" cy="14763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0" name="Oval 35"/>
          <p:cNvSpPr>
            <a:spLocks noChangeArrowheads="1"/>
          </p:cNvSpPr>
          <p:nvPr/>
        </p:nvSpPr>
        <p:spPr bwMode="auto">
          <a:xfrm>
            <a:off x="3745242" y="3037682"/>
            <a:ext cx="541338" cy="411163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4</a:t>
            </a:r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3375356" y="2493169"/>
            <a:ext cx="541337" cy="4111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*</a:t>
            </a:r>
          </a:p>
        </p:txBody>
      </p:sp>
      <p:cxnSp>
        <p:nvCxnSpPr>
          <p:cNvPr id="8217" name="Straight Arrow Connector 32"/>
          <p:cNvCxnSpPr>
            <a:cxnSpLocks noChangeShapeType="1"/>
            <a:stCxn id="32" idx="3"/>
          </p:cNvCxnSpPr>
          <p:nvPr/>
        </p:nvCxnSpPr>
        <p:spPr bwMode="auto">
          <a:xfrm rot="5400000">
            <a:off x="3268199" y="2882900"/>
            <a:ext cx="225425" cy="14763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8" name="Straight Arrow Connector 33"/>
          <p:cNvCxnSpPr>
            <a:cxnSpLocks noChangeShapeType="1"/>
            <a:endCxn id="32" idx="1"/>
          </p:cNvCxnSpPr>
          <p:nvPr/>
        </p:nvCxnSpPr>
        <p:spPr bwMode="auto">
          <a:xfrm>
            <a:off x="2789568" y="2053432"/>
            <a:ext cx="665163" cy="500063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Oval 35"/>
          <p:cNvSpPr>
            <a:spLocks noChangeArrowheads="1"/>
          </p:cNvSpPr>
          <p:nvPr/>
        </p:nvSpPr>
        <p:spPr bwMode="auto">
          <a:xfrm>
            <a:off x="2306967" y="1732757"/>
            <a:ext cx="541338" cy="4111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+</a:t>
            </a:r>
          </a:p>
        </p:txBody>
      </p:sp>
      <p:cxnSp>
        <p:nvCxnSpPr>
          <p:cNvPr id="8220" name="Straight Arrow Connector 37"/>
          <p:cNvCxnSpPr>
            <a:cxnSpLocks noChangeShapeType="1"/>
            <a:endCxn id="156" idx="7"/>
          </p:cNvCxnSpPr>
          <p:nvPr/>
        </p:nvCxnSpPr>
        <p:spPr bwMode="auto">
          <a:xfrm rot="10800000" flipV="1">
            <a:off x="1464006" y="2042320"/>
            <a:ext cx="892175" cy="49053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1" name="Straight Arrow Connector 40"/>
          <p:cNvCxnSpPr>
            <a:cxnSpLocks noChangeShapeType="1"/>
          </p:cNvCxnSpPr>
          <p:nvPr/>
        </p:nvCxnSpPr>
        <p:spPr bwMode="auto">
          <a:xfrm rot="16200000" flipH="1">
            <a:off x="2360943" y="1554957"/>
            <a:ext cx="400050" cy="952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2" name="Straight Arrow Connector 86"/>
          <p:cNvCxnSpPr>
            <a:cxnSpLocks noChangeShapeType="1"/>
          </p:cNvCxnSpPr>
          <p:nvPr/>
        </p:nvCxnSpPr>
        <p:spPr bwMode="auto">
          <a:xfrm rot="16200000" flipH="1">
            <a:off x="3778580" y="2882107"/>
            <a:ext cx="204788" cy="14763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5158579" y="889001"/>
            <a:ext cx="6763127" cy="55229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A </a:t>
            </a:r>
            <a:r>
              <a:rPr lang="en-US" altLang="en-US" kern="0" dirty="0">
                <a:solidFill>
                  <a:srgbClr val="00AF00"/>
                </a:solidFill>
              </a:rPr>
              <a:t>tree </a:t>
            </a:r>
            <a:r>
              <a:rPr lang="en-US" altLang="en-US" kern="0" dirty="0">
                <a:solidFill>
                  <a:srgbClr val="000000"/>
                </a:solidFill>
              </a:rPr>
              <a:t>is a set of nodes that is either:</a:t>
            </a:r>
          </a:p>
          <a:p>
            <a:pPr marL="895350" lvl="1" indent="-381000">
              <a:buNone/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a. an empty set of nodes, or</a:t>
            </a:r>
          </a:p>
          <a:p>
            <a:pPr marL="895350" lvl="1" indent="-381000">
              <a:buNone/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b. has one node called the root from which zero or more </a:t>
            </a:r>
            <a:r>
              <a:rPr lang="en-US" altLang="en-US" kern="0" dirty="0">
                <a:solidFill>
                  <a:srgbClr val="00AF00"/>
                </a:solidFill>
              </a:rPr>
              <a:t>trees </a:t>
            </a:r>
            <a:r>
              <a:rPr lang="en-US" altLang="en-US" kern="0" dirty="0">
                <a:solidFill>
                  <a:srgbClr val="000000"/>
                </a:solidFill>
              </a:rPr>
              <a:t>(“subtrees”) descend.</a:t>
            </a:r>
          </a:p>
          <a:p>
            <a:pPr marL="1295400" lvl="2" indent="-381000">
              <a:buNone/>
              <a:defRPr/>
            </a:pPr>
            <a:endParaRPr lang="en-US" altLang="en-US" sz="2400" kern="0" dirty="0">
              <a:solidFill>
                <a:srgbClr val="000000"/>
              </a:solidFill>
            </a:endParaRPr>
          </a:p>
          <a:p>
            <a:pPr marL="533400" indent="-533400"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A tree with N nodes always has </a:t>
            </a:r>
            <a:r>
              <a:rPr lang="en-US" altLang="en-US" sz="2400" kern="0" dirty="0">
                <a:solidFill>
                  <a:srgbClr val="0000FF"/>
                </a:solidFill>
              </a:rPr>
              <a:t>N-1 </a:t>
            </a:r>
            <a:r>
              <a:rPr lang="en-US" altLang="en-US" sz="2400" kern="0" dirty="0">
                <a:solidFill>
                  <a:srgbClr val="000000"/>
                </a:solidFill>
              </a:rPr>
              <a:t>edges</a:t>
            </a:r>
          </a:p>
          <a:p>
            <a:pPr marL="533400" indent="-533400"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Two nodes in a tree have at most </a:t>
            </a:r>
            <a:r>
              <a:rPr lang="en-US" altLang="en-US" sz="2400" kern="0" dirty="0">
                <a:solidFill>
                  <a:srgbClr val="0000FF"/>
                </a:solidFill>
              </a:rPr>
              <a:t>one </a:t>
            </a:r>
            <a:r>
              <a:rPr lang="en-US" altLang="en-US" sz="2400" kern="0" dirty="0">
                <a:solidFill>
                  <a:srgbClr val="000000"/>
                </a:solidFill>
              </a:rPr>
              <a:t>path between them</a:t>
            </a:r>
          </a:p>
          <a:p>
            <a:pPr marL="533400" indent="-533400"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Can a non-zero path from node N reach node N again?</a:t>
            </a:r>
          </a:p>
          <a:p>
            <a:pPr marL="914400" lvl="1" indent="-457200">
              <a:defRPr/>
            </a:pPr>
            <a:r>
              <a:rPr lang="en-US" altLang="en-US" sz="2000" kern="0" dirty="0">
                <a:solidFill>
                  <a:srgbClr val="0000FF"/>
                </a:solidFill>
              </a:rPr>
              <a:t>No! Trees can never have cycles.</a:t>
            </a:r>
            <a:endParaRPr lang="en-US" altLang="en-US" sz="2800" kern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9870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/>
              <a:t>Search Trees</a:t>
            </a:r>
          </a:p>
        </p:txBody>
      </p:sp>
      <p:sp>
        <p:nvSpPr>
          <p:cNvPr id="9219" name="Text Box 6"/>
          <p:cNvSpPr txBox="1">
            <a:spLocks noChangeArrowheads="1"/>
          </p:cNvSpPr>
          <p:nvPr/>
        </p:nvSpPr>
        <p:spPr bwMode="auto">
          <a:xfrm>
            <a:off x="3070225" y="880270"/>
            <a:ext cx="6016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Root</a:t>
            </a:r>
          </a:p>
        </p:txBody>
      </p:sp>
      <p:sp>
        <p:nvSpPr>
          <p:cNvPr id="35" name="Oval 8"/>
          <p:cNvSpPr>
            <a:spLocks noChangeArrowheads="1"/>
          </p:cNvSpPr>
          <p:nvPr/>
        </p:nvSpPr>
        <p:spPr bwMode="auto">
          <a:xfrm>
            <a:off x="2903538" y="1496221"/>
            <a:ext cx="542925" cy="31908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15</a:t>
            </a:r>
          </a:p>
        </p:txBody>
      </p:sp>
      <p:sp>
        <p:nvSpPr>
          <p:cNvPr id="36" name="Oval 9"/>
          <p:cNvSpPr>
            <a:spLocks noChangeArrowheads="1"/>
          </p:cNvSpPr>
          <p:nvPr/>
        </p:nvSpPr>
        <p:spPr bwMode="auto">
          <a:xfrm>
            <a:off x="2146301" y="2172496"/>
            <a:ext cx="541337" cy="31908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6</a:t>
            </a:r>
          </a:p>
        </p:txBody>
      </p:sp>
      <p:sp>
        <p:nvSpPr>
          <p:cNvPr id="38" name="Oval 10"/>
          <p:cNvSpPr>
            <a:spLocks noChangeArrowheads="1"/>
          </p:cNvSpPr>
          <p:nvPr/>
        </p:nvSpPr>
        <p:spPr bwMode="auto">
          <a:xfrm>
            <a:off x="3521076" y="2156621"/>
            <a:ext cx="541337" cy="31908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18</a:t>
            </a:r>
          </a:p>
        </p:txBody>
      </p:sp>
      <p:sp>
        <p:nvSpPr>
          <p:cNvPr id="39" name="Oval 11"/>
          <p:cNvSpPr>
            <a:spLocks noChangeArrowheads="1"/>
          </p:cNvSpPr>
          <p:nvPr/>
        </p:nvSpPr>
        <p:spPr bwMode="auto">
          <a:xfrm>
            <a:off x="4235451" y="2861470"/>
            <a:ext cx="541337" cy="3175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30</a:t>
            </a:r>
          </a:p>
        </p:txBody>
      </p:sp>
      <p:sp>
        <p:nvSpPr>
          <p:cNvPr id="9224" name="Line 12"/>
          <p:cNvSpPr>
            <a:spLocks noChangeShapeType="1"/>
          </p:cNvSpPr>
          <p:nvPr/>
        </p:nvSpPr>
        <p:spPr bwMode="auto">
          <a:xfrm flipH="1">
            <a:off x="2497137" y="1769270"/>
            <a:ext cx="48260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5" name="Line 13"/>
          <p:cNvSpPr>
            <a:spLocks noChangeShapeType="1"/>
          </p:cNvSpPr>
          <p:nvPr/>
        </p:nvSpPr>
        <p:spPr bwMode="auto">
          <a:xfrm>
            <a:off x="3316287" y="1807370"/>
            <a:ext cx="374650" cy="3667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" name="Line 14"/>
          <p:cNvSpPr>
            <a:spLocks noChangeShapeType="1"/>
          </p:cNvSpPr>
          <p:nvPr/>
        </p:nvSpPr>
        <p:spPr bwMode="auto">
          <a:xfrm>
            <a:off x="3924300" y="2463007"/>
            <a:ext cx="457200" cy="414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7" name="Line 15"/>
          <p:cNvSpPr>
            <a:spLocks noChangeShapeType="1"/>
          </p:cNvSpPr>
          <p:nvPr/>
        </p:nvSpPr>
        <p:spPr bwMode="auto">
          <a:xfrm flipH="1">
            <a:off x="3213100" y="1270796"/>
            <a:ext cx="133350" cy="2238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Oval 16"/>
          <p:cNvSpPr>
            <a:spLocks noChangeArrowheads="1"/>
          </p:cNvSpPr>
          <p:nvPr/>
        </p:nvSpPr>
        <p:spPr bwMode="auto">
          <a:xfrm>
            <a:off x="1517651" y="2888457"/>
            <a:ext cx="541337" cy="3175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3</a:t>
            </a:r>
          </a:p>
        </p:txBody>
      </p:sp>
      <p:sp>
        <p:nvSpPr>
          <p:cNvPr id="9229" name="Line 17"/>
          <p:cNvSpPr>
            <a:spLocks noChangeShapeType="1"/>
          </p:cNvSpPr>
          <p:nvPr/>
        </p:nvSpPr>
        <p:spPr bwMode="auto">
          <a:xfrm flipH="1">
            <a:off x="1839912" y="2491582"/>
            <a:ext cx="482600" cy="433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Oval 18"/>
          <p:cNvSpPr>
            <a:spLocks noChangeArrowheads="1"/>
          </p:cNvSpPr>
          <p:nvPr/>
        </p:nvSpPr>
        <p:spPr bwMode="auto">
          <a:xfrm>
            <a:off x="2749551" y="2872582"/>
            <a:ext cx="541337" cy="31908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7</a:t>
            </a:r>
          </a:p>
        </p:txBody>
      </p:sp>
      <p:sp>
        <p:nvSpPr>
          <p:cNvPr id="9231" name="Line 19"/>
          <p:cNvSpPr>
            <a:spLocks noChangeShapeType="1"/>
          </p:cNvSpPr>
          <p:nvPr/>
        </p:nvSpPr>
        <p:spPr bwMode="auto">
          <a:xfrm>
            <a:off x="2563812" y="2466182"/>
            <a:ext cx="407988" cy="420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Oval 20"/>
          <p:cNvSpPr>
            <a:spLocks noChangeArrowheads="1"/>
          </p:cNvSpPr>
          <p:nvPr/>
        </p:nvSpPr>
        <p:spPr bwMode="auto">
          <a:xfrm>
            <a:off x="857251" y="3420270"/>
            <a:ext cx="541337" cy="3175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49" name="Oval 21"/>
          <p:cNvSpPr>
            <a:spLocks noChangeArrowheads="1"/>
          </p:cNvSpPr>
          <p:nvPr/>
        </p:nvSpPr>
        <p:spPr bwMode="auto">
          <a:xfrm>
            <a:off x="1844676" y="3428207"/>
            <a:ext cx="541337" cy="31908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4</a:t>
            </a:r>
          </a:p>
        </p:txBody>
      </p:sp>
      <p:sp>
        <p:nvSpPr>
          <p:cNvPr id="50" name="Oval 22"/>
          <p:cNvSpPr>
            <a:spLocks noChangeArrowheads="1"/>
          </p:cNvSpPr>
          <p:nvPr/>
        </p:nvSpPr>
        <p:spPr bwMode="auto">
          <a:xfrm>
            <a:off x="3219451" y="3367883"/>
            <a:ext cx="541337" cy="320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13</a:t>
            </a:r>
          </a:p>
        </p:txBody>
      </p:sp>
      <p:sp>
        <p:nvSpPr>
          <p:cNvPr id="51" name="Oval 23"/>
          <p:cNvSpPr>
            <a:spLocks noChangeArrowheads="1"/>
          </p:cNvSpPr>
          <p:nvPr/>
        </p:nvSpPr>
        <p:spPr bwMode="auto">
          <a:xfrm>
            <a:off x="2592387" y="3752057"/>
            <a:ext cx="541338" cy="31908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9</a:t>
            </a:r>
          </a:p>
        </p:txBody>
      </p:sp>
      <p:sp>
        <p:nvSpPr>
          <p:cNvPr id="9236" name="Line 24"/>
          <p:cNvSpPr>
            <a:spLocks noChangeShapeType="1"/>
          </p:cNvSpPr>
          <p:nvPr/>
        </p:nvSpPr>
        <p:spPr bwMode="auto">
          <a:xfrm flipH="1">
            <a:off x="1274762" y="3147220"/>
            <a:ext cx="300038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7" name="Line 25"/>
          <p:cNvSpPr>
            <a:spLocks noChangeShapeType="1"/>
          </p:cNvSpPr>
          <p:nvPr/>
        </p:nvSpPr>
        <p:spPr bwMode="auto">
          <a:xfrm>
            <a:off x="1876426" y="3185320"/>
            <a:ext cx="192087" cy="271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8" name="Line 26"/>
          <p:cNvSpPr>
            <a:spLocks noChangeShapeType="1"/>
          </p:cNvSpPr>
          <p:nvPr/>
        </p:nvSpPr>
        <p:spPr bwMode="auto">
          <a:xfrm>
            <a:off x="3235325" y="3120232"/>
            <a:ext cx="277812" cy="260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9" name="Line 27"/>
          <p:cNvSpPr>
            <a:spLocks noChangeShapeType="1"/>
          </p:cNvSpPr>
          <p:nvPr/>
        </p:nvSpPr>
        <p:spPr bwMode="auto">
          <a:xfrm flipH="1">
            <a:off x="3067050" y="3642520"/>
            <a:ext cx="228600" cy="17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Rectangle 54"/>
          <p:cNvSpPr txBox="1">
            <a:spLocks noChangeArrowheads="1"/>
          </p:cNvSpPr>
          <p:nvPr/>
        </p:nvSpPr>
        <p:spPr bwMode="auto">
          <a:xfrm>
            <a:off x="5334001" y="909639"/>
            <a:ext cx="6441056" cy="358298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33400" indent="-533400">
              <a:defRPr/>
            </a:pPr>
            <a:r>
              <a:rPr lang="en-US" kern="0" dirty="0"/>
              <a:t>A </a:t>
            </a:r>
            <a:r>
              <a:rPr lang="en-US" kern="0" dirty="0">
                <a:solidFill>
                  <a:srgbClr val="C00000"/>
                </a:solidFill>
              </a:rPr>
              <a:t>Binary Search Tree (BST)</a:t>
            </a:r>
            <a:r>
              <a:rPr lang="en-US" kern="0" dirty="0"/>
              <a:t> is a </a:t>
            </a:r>
            <a:r>
              <a:rPr lang="en-US" kern="0" dirty="0">
                <a:solidFill>
                  <a:schemeClr val="accent6"/>
                </a:solidFill>
              </a:rPr>
              <a:t>binary</a:t>
            </a:r>
            <a:r>
              <a:rPr lang="en-US" kern="0" dirty="0"/>
              <a:t> tree in which the value in every node is:</a:t>
            </a:r>
          </a:p>
          <a:p>
            <a:pPr marL="914400" lvl="1" indent="-457200">
              <a:buNone/>
              <a:defRPr/>
            </a:pPr>
            <a:r>
              <a:rPr lang="en-US" kern="0" dirty="0">
                <a:solidFill>
                  <a:schemeClr val="accent2"/>
                </a:solidFill>
              </a:rPr>
              <a:t>&gt;</a:t>
            </a:r>
            <a:r>
              <a:rPr lang="en-US" kern="0" dirty="0"/>
              <a:t> all values in the node’s </a:t>
            </a:r>
            <a:r>
              <a:rPr lang="en-US" kern="0" dirty="0">
                <a:solidFill>
                  <a:schemeClr val="accent2"/>
                </a:solidFill>
              </a:rPr>
              <a:t>left</a:t>
            </a:r>
            <a:r>
              <a:rPr lang="en-US" kern="0" dirty="0"/>
              <a:t> subtree</a:t>
            </a:r>
          </a:p>
          <a:p>
            <a:pPr marL="914400" lvl="1" indent="-457200">
              <a:buNone/>
              <a:defRPr/>
            </a:pPr>
            <a:r>
              <a:rPr lang="en-US" kern="0" dirty="0">
                <a:solidFill>
                  <a:schemeClr val="accent2"/>
                </a:solidFill>
              </a:rPr>
              <a:t>&lt; </a:t>
            </a:r>
            <a:r>
              <a:rPr lang="en-US" kern="0" dirty="0"/>
              <a:t>all values in the node’s </a:t>
            </a:r>
            <a:r>
              <a:rPr lang="en-US" kern="0" dirty="0">
                <a:solidFill>
                  <a:schemeClr val="accent2"/>
                </a:solidFill>
              </a:rPr>
              <a:t>right</a:t>
            </a:r>
            <a:r>
              <a:rPr lang="en-US" kern="0" dirty="0"/>
              <a:t> subtree</a:t>
            </a:r>
          </a:p>
        </p:txBody>
      </p:sp>
      <p:sp>
        <p:nvSpPr>
          <p:cNvPr id="57" name="Oval 22"/>
          <p:cNvSpPr>
            <a:spLocks noChangeArrowheads="1"/>
          </p:cNvSpPr>
          <p:nvPr/>
        </p:nvSpPr>
        <p:spPr bwMode="auto">
          <a:xfrm>
            <a:off x="3725862" y="3804446"/>
            <a:ext cx="541338" cy="320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14</a:t>
            </a:r>
          </a:p>
        </p:txBody>
      </p:sp>
      <p:sp>
        <p:nvSpPr>
          <p:cNvPr id="9242" name="Line 26"/>
          <p:cNvSpPr>
            <a:spLocks noChangeShapeType="1"/>
          </p:cNvSpPr>
          <p:nvPr/>
        </p:nvSpPr>
        <p:spPr bwMode="auto">
          <a:xfrm>
            <a:off x="3663951" y="3625057"/>
            <a:ext cx="223837" cy="17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3317876" y="5332413"/>
            <a:ext cx="2778125" cy="728662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0" name="Text Box 8"/>
          <p:cNvSpPr txBox="1">
            <a:spLocks noChangeArrowheads="1"/>
          </p:cNvSpPr>
          <p:nvPr/>
        </p:nvSpPr>
        <p:spPr bwMode="auto">
          <a:xfrm>
            <a:off x="3465514" y="5484813"/>
            <a:ext cx="7397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left</a:t>
            </a:r>
          </a:p>
        </p:txBody>
      </p:sp>
      <p:sp>
        <p:nvSpPr>
          <p:cNvPr id="61" name="Text Box 9"/>
          <p:cNvSpPr txBox="1">
            <a:spLocks noChangeArrowheads="1"/>
          </p:cNvSpPr>
          <p:nvPr/>
        </p:nvSpPr>
        <p:spPr bwMode="auto">
          <a:xfrm>
            <a:off x="4381500" y="5494338"/>
            <a:ext cx="6794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key</a:t>
            </a:r>
          </a:p>
        </p:txBody>
      </p:sp>
      <p:sp>
        <p:nvSpPr>
          <p:cNvPr id="62" name="Text Box 10"/>
          <p:cNvSpPr txBox="1">
            <a:spLocks noChangeArrowheads="1"/>
          </p:cNvSpPr>
          <p:nvPr/>
        </p:nvSpPr>
        <p:spPr bwMode="auto">
          <a:xfrm>
            <a:off x="5181601" y="5441951"/>
            <a:ext cx="9048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right</a:t>
            </a:r>
          </a:p>
        </p:txBody>
      </p:sp>
      <p:sp>
        <p:nvSpPr>
          <p:cNvPr id="63" name="Line 12"/>
          <p:cNvSpPr>
            <a:spLocks noChangeShapeType="1"/>
          </p:cNvSpPr>
          <p:nvPr/>
        </p:nvSpPr>
        <p:spPr bwMode="auto">
          <a:xfrm>
            <a:off x="2463801" y="5221289"/>
            <a:ext cx="854075" cy="134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4" name="Text Box 13"/>
          <p:cNvSpPr txBox="1">
            <a:spLocks noChangeArrowheads="1"/>
          </p:cNvSpPr>
          <p:nvPr/>
        </p:nvSpPr>
        <p:spPr bwMode="auto">
          <a:xfrm>
            <a:off x="2105026" y="4965701"/>
            <a:ext cx="365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/>
              <a:t>x</a:t>
            </a:r>
          </a:p>
        </p:txBody>
      </p:sp>
      <p:sp>
        <p:nvSpPr>
          <p:cNvPr id="65" name="Rectangle 15"/>
          <p:cNvSpPr>
            <a:spLocks noChangeArrowheads="1"/>
          </p:cNvSpPr>
          <p:nvPr/>
        </p:nvSpPr>
        <p:spPr bwMode="auto">
          <a:xfrm>
            <a:off x="6596063" y="4892676"/>
            <a:ext cx="3695250" cy="16351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BSTNode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&lt;E&gt;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BSTNode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&lt;E&gt;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left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   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BSTNode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&lt;E&gt;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right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111626" y="4972050"/>
            <a:ext cx="13255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BST Node</a:t>
            </a:r>
          </a:p>
        </p:txBody>
      </p:sp>
      <p:cxnSp>
        <p:nvCxnSpPr>
          <p:cNvPr id="9251" name="Straight Connector 17"/>
          <p:cNvCxnSpPr>
            <a:cxnSpLocks noChangeShapeType="1"/>
          </p:cNvCxnSpPr>
          <p:nvPr/>
        </p:nvCxnSpPr>
        <p:spPr bwMode="auto">
          <a:xfrm rot="16200000" flipH="1">
            <a:off x="3870326" y="5695951"/>
            <a:ext cx="719137" cy="1111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2" name="Straight Connector 18"/>
          <p:cNvCxnSpPr>
            <a:cxnSpLocks noChangeShapeType="1"/>
          </p:cNvCxnSpPr>
          <p:nvPr/>
        </p:nvCxnSpPr>
        <p:spPr bwMode="auto">
          <a:xfrm rot="16200000" flipH="1">
            <a:off x="4774408" y="5696745"/>
            <a:ext cx="719137" cy="95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758296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/>
              <a:t>Height Balanced Search Trees</a:t>
            </a:r>
          </a:p>
        </p:txBody>
      </p:sp>
      <p:sp>
        <p:nvSpPr>
          <p:cNvPr id="10243" name="Oval 24"/>
          <p:cNvSpPr>
            <a:spLocks noChangeArrowheads="1"/>
          </p:cNvSpPr>
          <p:nvPr/>
        </p:nvSpPr>
        <p:spPr bwMode="auto">
          <a:xfrm>
            <a:off x="1351951" y="1936721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0244" name="Oval 25"/>
          <p:cNvSpPr>
            <a:spLocks noChangeArrowheads="1"/>
          </p:cNvSpPr>
          <p:nvPr/>
        </p:nvSpPr>
        <p:spPr bwMode="auto">
          <a:xfrm>
            <a:off x="945551" y="2570132"/>
            <a:ext cx="371475" cy="38258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0245" name="Oval 26"/>
          <p:cNvSpPr>
            <a:spLocks noChangeArrowheads="1"/>
          </p:cNvSpPr>
          <p:nvPr/>
        </p:nvSpPr>
        <p:spPr bwMode="auto">
          <a:xfrm>
            <a:off x="559789" y="3178146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0246" name="Oval 27"/>
          <p:cNvSpPr>
            <a:spLocks noChangeArrowheads="1"/>
          </p:cNvSpPr>
          <p:nvPr/>
        </p:nvSpPr>
        <p:spPr bwMode="auto">
          <a:xfrm>
            <a:off x="1755176" y="2566958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0247" name="Oval 28"/>
          <p:cNvSpPr>
            <a:spLocks noChangeArrowheads="1"/>
          </p:cNvSpPr>
          <p:nvPr/>
        </p:nvSpPr>
        <p:spPr bwMode="auto">
          <a:xfrm>
            <a:off x="2128239" y="3230533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0248" name="Line 29"/>
          <p:cNvSpPr>
            <a:spLocks noChangeShapeType="1"/>
          </p:cNvSpPr>
          <p:nvPr/>
        </p:nvSpPr>
        <p:spPr bwMode="auto">
          <a:xfrm flipH="1">
            <a:off x="1255113" y="2303433"/>
            <a:ext cx="177800" cy="282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" name="Line 30"/>
          <p:cNvSpPr>
            <a:spLocks noChangeShapeType="1"/>
          </p:cNvSpPr>
          <p:nvPr/>
        </p:nvSpPr>
        <p:spPr bwMode="auto">
          <a:xfrm>
            <a:off x="1626589" y="2303433"/>
            <a:ext cx="179387" cy="284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Line 31"/>
          <p:cNvSpPr>
            <a:spLocks noChangeShapeType="1"/>
          </p:cNvSpPr>
          <p:nvPr/>
        </p:nvSpPr>
        <p:spPr bwMode="auto">
          <a:xfrm>
            <a:off x="2047276" y="2949546"/>
            <a:ext cx="180975" cy="300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1" name="Line 32"/>
          <p:cNvSpPr>
            <a:spLocks noChangeShapeType="1"/>
          </p:cNvSpPr>
          <p:nvPr/>
        </p:nvSpPr>
        <p:spPr bwMode="auto">
          <a:xfrm flipH="1">
            <a:off x="836013" y="2916208"/>
            <a:ext cx="176212" cy="282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2" name="Text Box 33"/>
          <p:cNvSpPr txBox="1">
            <a:spLocks noChangeArrowheads="1"/>
          </p:cNvSpPr>
          <p:nvPr/>
        </p:nvSpPr>
        <p:spPr bwMode="auto">
          <a:xfrm>
            <a:off x="2537813" y="3228946"/>
            <a:ext cx="285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0253" name="Text Box 34"/>
          <p:cNvSpPr txBox="1">
            <a:spLocks noChangeArrowheads="1"/>
          </p:cNvSpPr>
          <p:nvPr/>
        </p:nvSpPr>
        <p:spPr bwMode="auto">
          <a:xfrm>
            <a:off x="2101250" y="2482821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0254" name="Text Box 35"/>
          <p:cNvSpPr txBox="1">
            <a:spLocks noChangeArrowheads="1"/>
          </p:cNvSpPr>
          <p:nvPr/>
        </p:nvSpPr>
        <p:spPr bwMode="auto">
          <a:xfrm>
            <a:off x="1712313" y="186687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0255" name="Text Box 36"/>
          <p:cNvSpPr txBox="1">
            <a:spLocks noChangeArrowheads="1"/>
          </p:cNvSpPr>
          <p:nvPr/>
        </p:nvSpPr>
        <p:spPr bwMode="auto">
          <a:xfrm>
            <a:off x="193075" y="3160682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0256" name="Text Box 37"/>
          <p:cNvSpPr txBox="1">
            <a:spLocks noChangeArrowheads="1"/>
          </p:cNvSpPr>
          <p:nvPr/>
        </p:nvSpPr>
        <p:spPr bwMode="auto">
          <a:xfrm>
            <a:off x="597888" y="2497107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CC33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257" name="Oval 27"/>
          <p:cNvSpPr>
            <a:spLocks noChangeArrowheads="1"/>
          </p:cNvSpPr>
          <p:nvPr/>
        </p:nvSpPr>
        <p:spPr bwMode="auto">
          <a:xfrm>
            <a:off x="1417039" y="3249583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0258" name="Text Box 33"/>
          <p:cNvSpPr txBox="1">
            <a:spLocks noChangeArrowheads="1"/>
          </p:cNvSpPr>
          <p:nvPr/>
        </p:nvSpPr>
        <p:spPr bwMode="auto">
          <a:xfrm>
            <a:off x="1763114" y="3255932"/>
            <a:ext cx="2174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0259" name="Line 29"/>
          <p:cNvSpPr>
            <a:spLocks noChangeShapeType="1"/>
          </p:cNvSpPr>
          <p:nvPr/>
        </p:nvSpPr>
        <p:spPr bwMode="auto">
          <a:xfrm flipH="1">
            <a:off x="1674213" y="2949546"/>
            <a:ext cx="177800" cy="282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0" name="Text Box 60"/>
          <p:cNvSpPr txBox="1">
            <a:spLocks noChangeArrowheads="1"/>
          </p:cNvSpPr>
          <p:nvPr/>
        </p:nvSpPr>
        <p:spPr bwMode="auto">
          <a:xfrm>
            <a:off x="783625" y="3856007"/>
            <a:ext cx="14164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An AVL Tree</a:t>
            </a:r>
          </a:p>
        </p:txBody>
      </p:sp>
      <p:sp>
        <p:nvSpPr>
          <p:cNvPr id="86" name="Rectangle 3"/>
          <p:cNvSpPr txBox="1">
            <a:spLocks noChangeArrowheads="1"/>
          </p:cNvSpPr>
          <p:nvPr/>
        </p:nvSpPr>
        <p:spPr bwMode="auto">
          <a:xfrm>
            <a:off x="2968025" y="1142611"/>
            <a:ext cx="8955687" cy="421394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457200">
              <a:defRPr/>
            </a:pPr>
            <a:r>
              <a:rPr lang="en-US" altLang="en-US" kern="0" dirty="0">
                <a:solidFill>
                  <a:schemeClr val="accent2"/>
                </a:solidFill>
              </a:rPr>
              <a:t>A</a:t>
            </a:r>
            <a:r>
              <a:rPr lang="en-US" altLang="en-US" kern="0" dirty="0">
                <a:solidFill>
                  <a:srgbClr val="000000"/>
                </a:solidFill>
              </a:rPr>
              <a:t>delson-</a:t>
            </a:r>
            <a:r>
              <a:rPr lang="en-US" altLang="en-US" kern="0" dirty="0" err="1">
                <a:solidFill>
                  <a:schemeClr val="accent2"/>
                </a:solidFill>
              </a:rPr>
              <a:t>V</a:t>
            </a:r>
            <a:r>
              <a:rPr lang="en-US" altLang="en-US" kern="0" dirty="0" err="1">
                <a:solidFill>
                  <a:srgbClr val="000000"/>
                </a:solidFill>
              </a:rPr>
              <a:t>elskii</a:t>
            </a:r>
            <a:r>
              <a:rPr lang="en-US" altLang="en-US" kern="0" dirty="0">
                <a:solidFill>
                  <a:srgbClr val="000000"/>
                </a:solidFill>
              </a:rPr>
              <a:t> and </a:t>
            </a:r>
            <a:r>
              <a:rPr lang="en-US" altLang="en-US" kern="0" dirty="0">
                <a:solidFill>
                  <a:schemeClr val="accent2"/>
                </a:solidFill>
              </a:rPr>
              <a:t>L</a:t>
            </a:r>
            <a:r>
              <a:rPr lang="en-US" altLang="en-US" kern="0" dirty="0">
                <a:solidFill>
                  <a:srgbClr val="000000"/>
                </a:solidFill>
              </a:rPr>
              <a:t>andis </a:t>
            </a:r>
            <a:r>
              <a:rPr lang="en-US" altLang="en-US" kern="0" dirty="0">
                <a:solidFill>
                  <a:srgbClr val="0000FF"/>
                </a:solidFill>
              </a:rPr>
              <a:t>(AVL) trees </a:t>
            </a:r>
            <a:r>
              <a:rPr lang="en-US" altLang="en-US" kern="0" dirty="0">
                <a:solidFill>
                  <a:srgbClr val="000000"/>
                </a:solidFill>
              </a:rPr>
              <a:t>(1962)</a:t>
            </a:r>
          </a:p>
          <a:p>
            <a:pPr marL="514350" indent="-457200">
              <a:defRPr/>
            </a:pPr>
            <a:endParaRPr lang="en-US" altLang="en-US" kern="0" dirty="0">
              <a:solidFill>
                <a:srgbClr val="0000FF"/>
              </a:solidFill>
            </a:endParaRPr>
          </a:p>
          <a:p>
            <a:pPr marL="514350" indent="-457200">
              <a:defRPr/>
            </a:pPr>
            <a:r>
              <a:rPr lang="en-US" altLang="en-US" kern="0" dirty="0">
                <a:solidFill>
                  <a:srgbClr val="0000FF"/>
                </a:solidFill>
              </a:rPr>
              <a:t>Splay trees </a:t>
            </a:r>
            <a:r>
              <a:rPr lang="en-US" altLang="en-US" kern="0" dirty="0">
                <a:solidFill>
                  <a:srgbClr val="000000"/>
                </a:solidFill>
              </a:rPr>
              <a:t>and other </a:t>
            </a:r>
            <a:r>
              <a:rPr lang="en-US" altLang="en-US" kern="0" dirty="0">
                <a:solidFill>
                  <a:srgbClr val="0000FF"/>
                </a:solidFill>
              </a:rPr>
              <a:t>self-adjusting </a:t>
            </a:r>
            <a:r>
              <a:rPr lang="en-US" altLang="en-US" kern="0" dirty="0">
                <a:solidFill>
                  <a:srgbClr val="000000"/>
                </a:solidFill>
              </a:rPr>
              <a:t>trees (1978)</a:t>
            </a:r>
          </a:p>
          <a:p>
            <a:pPr marL="514350" indent="-457200">
              <a:defRPr/>
            </a:pPr>
            <a:endParaRPr lang="en-US" altLang="en-US" kern="0" dirty="0">
              <a:solidFill>
                <a:srgbClr val="0000FF"/>
              </a:solidFill>
            </a:endParaRPr>
          </a:p>
          <a:p>
            <a:pPr marL="514350" indent="-457200">
              <a:defRPr/>
            </a:pPr>
            <a:r>
              <a:rPr lang="en-US" altLang="en-US" kern="0" dirty="0">
                <a:solidFill>
                  <a:srgbClr val="0000FF"/>
                </a:solidFill>
              </a:rPr>
              <a:t>B-trees </a:t>
            </a:r>
            <a:r>
              <a:rPr lang="en-US" altLang="en-US" kern="0" dirty="0">
                <a:solidFill>
                  <a:srgbClr val="000000"/>
                </a:solidFill>
              </a:rPr>
              <a:t>and other </a:t>
            </a:r>
            <a:r>
              <a:rPr lang="en-US" altLang="en-US" kern="0" dirty="0">
                <a:solidFill>
                  <a:srgbClr val="0000FF"/>
                </a:solidFill>
              </a:rPr>
              <a:t>multiway search </a:t>
            </a:r>
            <a:r>
              <a:rPr lang="en-US" altLang="en-US" kern="0" dirty="0">
                <a:solidFill>
                  <a:srgbClr val="000000"/>
                </a:solidFill>
              </a:rPr>
              <a:t>trees (1972)</a:t>
            </a:r>
          </a:p>
          <a:p>
            <a:pPr marL="514350" indent="-457200">
              <a:defRPr/>
            </a:pPr>
            <a:endParaRPr lang="en-US" altLang="en-US" kern="0" dirty="0">
              <a:solidFill>
                <a:schemeClr val="accent2"/>
              </a:solidFill>
            </a:endParaRPr>
          </a:p>
          <a:p>
            <a:pPr marL="514350" indent="-457200">
              <a:defRPr/>
            </a:pPr>
            <a:r>
              <a:rPr lang="en-US" altLang="en-US" kern="0" dirty="0">
                <a:solidFill>
                  <a:srgbClr val="0000FF"/>
                </a:solidFill>
              </a:rPr>
              <a:t>Red-Black</a:t>
            </a:r>
            <a:r>
              <a:rPr lang="en-US" altLang="en-US" kern="0" dirty="0">
                <a:solidFill>
                  <a:schemeClr val="accent2"/>
                </a:solidFill>
              </a:rPr>
              <a:t> </a:t>
            </a:r>
            <a:r>
              <a:rPr lang="en-US" altLang="en-US" kern="0" dirty="0"/>
              <a:t>trees</a:t>
            </a:r>
            <a:r>
              <a:rPr lang="en-US" altLang="en-US" kern="0" dirty="0">
                <a:solidFill>
                  <a:srgbClr val="000000"/>
                </a:solidFill>
              </a:rPr>
              <a:t> (1972)</a:t>
            </a:r>
          </a:p>
          <a:p>
            <a:pPr marL="895350" lvl="1" indent="-3810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Also known as Symmetric Binary B-Trees</a:t>
            </a:r>
          </a:p>
        </p:txBody>
      </p:sp>
    </p:spTree>
    <p:extLst>
      <p:ext uri="{BB962C8B-B14F-4D97-AF65-F5344CB8AC3E}">
        <p14:creationId xmlns:p14="http://schemas.microsoft.com/office/powerpoint/2010/main" val="27110902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Tries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968376"/>
            <a:ext cx="10972800" cy="439737"/>
          </a:xfrm>
          <a:noFill/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altLang="en-US" dirty="0"/>
              <a:t>Use the chars/digits of a key as indices during search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4484689" y="2005013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706939" y="2005013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4929189" y="2005013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5151439" y="2005013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5373689" y="2005013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5595939" y="2005013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5819775" y="2005013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6042025" y="2005013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6264275" y="2005013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6486525" y="2005013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4454525" y="1692276"/>
            <a:ext cx="2419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0   1  2  3   4  5  6  7  8  9</a:t>
            </a:r>
            <a:r>
              <a:rPr lang="en-US" altLang="en-US" sz="1800"/>
              <a:t>  </a:t>
            </a:r>
          </a:p>
        </p:txBody>
      </p:sp>
      <p:sp>
        <p:nvSpPr>
          <p:cNvPr id="11279" name="Rectangle 16"/>
          <p:cNvSpPr>
            <a:spLocks noChangeArrowheads="1"/>
          </p:cNvSpPr>
          <p:nvPr/>
        </p:nvSpPr>
        <p:spPr bwMode="auto">
          <a:xfrm>
            <a:off x="2112964" y="2740025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280" name="Rectangle 17"/>
          <p:cNvSpPr>
            <a:spLocks noChangeArrowheads="1"/>
          </p:cNvSpPr>
          <p:nvPr/>
        </p:nvSpPr>
        <p:spPr bwMode="auto">
          <a:xfrm>
            <a:off x="2335214" y="2740025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281" name="Rectangle 18"/>
          <p:cNvSpPr>
            <a:spLocks noChangeArrowheads="1"/>
          </p:cNvSpPr>
          <p:nvPr/>
        </p:nvSpPr>
        <p:spPr bwMode="auto">
          <a:xfrm>
            <a:off x="2557464" y="2740025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282" name="Rectangle 19"/>
          <p:cNvSpPr>
            <a:spLocks noChangeArrowheads="1"/>
          </p:cNvSpPr>
          <p:nvPr/>
        </p:nvSpPr>
        <p:spPr bwMode="auto">
          <a:xfrm>
            <a:off x="2779714" y="2740025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283" name="Rectangle 20"/>
          <p:cNvSpPr>
            <a:spLocks noChangeArrowheads="1"/>
          </p:cNvSpPr>
          <p:nvPr/>
        </p:nvSpPr>
        <p:spPr bwMode="auto">
          <a:xfrm>
            <a:off x="3001964" y="2740025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284" name="Rectangle 21"/>
          <p:cNvSpPr>
            <a:spLocks noChangeArrowheads="1"/>
          </p:cNvSpPr>
          <p:nvPr/>
        </p:nvSpPr>
        <p:spPr bwMode="auto">
          <a:xfrm>
            <a:off x="3224214" y="2740025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285" name="Rectangle 22"/>
          <p:cNvSpPr>
            <a:spLocks noChangeArrowheads="1"/>
          </p:cNvSpPr>
          <p:nvPr/>
        </p:nvSpPr>
        <p:spPr bwMode="auto">
          <a:xfrm>
            <a:off x="3448050" y="2740025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286" name="Rectangle 23"/>
          <p:cNvSpPr>
            <a:spLocks noChangeArrowheads="1"/>
          </p:cNvSpPr>
          <p:nvPr/>
        </p:nvSpPr>
        <p:spPr bwMode="auto">
          <a:xfrm>
            <a:off x="3670300" y="2740025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287" name="Rectangle 24"/>
          <p:cNvSpPr>
            <a:spLocks noChangeArrowheads="1"/>
          </p:cNvSpPr>
          <p:nvPr/>
        </p:nvSpPr>
        <p:spPr bwMode="auto">
          <a:xfrm>
            <a:off x="3892550" y="2740025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288" name="Rectangle 25"/>
          <p:cNvSpPr>
            <a:spLocks noChangeArrowheads="1"/>
          </p:cNvSpPr>
          <p:nvPr/>
        </p:nvSpPr>
        <p:spPr bwMode="auto">
          <a:xfrm>
            <a:off x="4114800" y="2740025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289" name="Rectangle 26"/>
          <p:cNvSpPr>
            <a:spLocks noChangeArrowheads="1"/>
          </p:cNvSpPr>
          <p:nvPr/>
        </p:nvSpPr>
        <p:spPr bwMode="auto">
          <a:xfrm>
            <a:off x="4337050" y="2740025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290" name="Rectangle 27"/>
          <p:cNvSpPr>
            <a:spLocks noChangeArrowheads="1"/>
          </p:cNvSpPr>
          <p:nvPr/>
        </p:nvSpPr>
        <p:spPr bwMode="auto">
          <a:xfrm>
            <a:off x="4803775" y="2732088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291" name="Rectangle 28"/>
          <p:cNvSpPr>
            <a:spLocks noChangeArrowheads="1"/>
          </p:cNvSpPr>
          <p:nvPr/>
        </p:nvSpPr>
        <p:spPr bwMode="auto">
          <a:xfrm>
            <a:off x="5026025" y="2732088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292" name="Rectangle 29"/>
          <p:cNvSpPr>
            <a:spLocks noChangeArrowheads="1"/>
          </p:cNvSpPr>
          <p:nvPr/>
        </p:nvSpPr>
        <p:spPr bwMode="auto">
          <a:xfrm>
            <a:off x="5248275" y="2732088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293" name="Rectangle 30"/>
          <p:cNvSpPr>
            <a:spLocks noChangeArrowheads="1"/>
          </p:cNvSpPr>
          <p:nvPr/>
        </p:nvSpPr>
        <p:spPr bwMode="auto">
          <a:xfrm>
            <a:off x="5470525" y="2732088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294" name="Rectangle 31"/>
          <p:cNvSpPr>
            <a:spLocks noChangeArrowheads="1"/>
          </p:cNvSpPr>
          <p:nvPr/>
        </p:nvSpPr>
        <p:spPr bwMode="auto">
          <a:xfrm>
            <a:off x="5692775" y="2732088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295" name="Rectangle 32"/>
          <p:cNvSpPr>
            <a:spLocks noChangeArrowheads="1"/>
          </p:cNvSpPr>
          <p:nvPr/>
        </p:nvSpPr>
        <p:spPr bwMode="auto">
          <a:xfrm>
            <a:off x="5915025" y="2732088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296" name="Rectangle 33"/>
          <p:cNvSpPr>
            <a:spLocks noChangeArrowheads="1"/>
          </p:cNvSpPr>
          <p:nvPr/>
        </p:nvSpPr>
        <p:spPr bwMode="auto">
          <a:xfrm>
            <a:off x="6138864" y="2732088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297" name="Rectangle 34"/>
          <p:cNvSpPr>
            <a:spLocks noChangeArrowheads="1"/>
          </p:cNvSpPr>
          <p:nvPr/>
        </p:nvSpPr>
        <p:spPr bwMode="auto">
          <a:xfrm>
            <a:off x="6361114" y="2732088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298" name="Rectangle 35"/>
          <p:cNvSpPr>
            <a:spLocks noChangeArrowheads="1"/>
          </p:cNvSpPr>
          <p:nvPr/>
        </p:nvSpPr>
        <p:spPr bwMode="auto">
          <a:xfrm>
            <a:off x="6583364" y="2732088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299" name="Rectangle 36"/>
          <p:cNvSpPr>
            <a:spLocks noChangeArrowheads="1"/>
          </p:cNvSpPr>
          <p:nvPr/>
        </p:nvSpPr>
        <p:spPr bwMode="auto">
          <a:xfrm>
            <a:off x="6805614" y="2732088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300" name="Rectangle 37"/>
          <p:cNvSpPr>
            <a:spLocks noChangeArrowheads="1"/>
          </p:cNvSpPr>
          <p:nvPr/>
        </p:nvSpPr>
        <p:spPr bwMode="auto">
          <a:xfrm>
            <a:off x="7027864" y="2732088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301" name="Rectangle 38"/>
          <p:cNvSpPr>
            <a:spLocks noChangeArrowheads="1"/>
          </p:cNvSpPr>
          <p:nvPr/>
        </p:nvSpPr>
        <p:spPr bwMode="auto">
          <a:xfrm>
            <a:off x="7450139" y="2730500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302" name="Rectangle 39"/>
          <p:cNvSpPr>
            <a:spLocks noChangeArrowheads="1"/>
          </p:cNvSpPr>
          <p:nvPr/>
        </p:nvSpPr>
        <p:spPr bwMode="auto">
          <a:xfrm>
            <a:off x="7672389" y="2730500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303" name="Rectangle 40"/>
          <p:cNvSpPr>
            <a:spLocks noChangeArrowheads="1"/>
          </p:cNvSpPr>
          <p:nvPr/>
        </p:nvSpPr>
        <p:spPr bwMode="auto">
          <a:xfrm>
            <a:off x="7894639" y="2730500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304" name="Rectangle 41"/>
          <p:cNvSpPr>
            <a:spLocks noChangeArrowheads="1"/>
          </p:cNvSpPr>
          <p:nvPr/>
        </p:nvSpPr>
        <p:spPr bwMode="auto">
          <a:xfrm>
            <a:off x="8116889" y="2730500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305" name="Rectangle 42"/>
          <p:cNvSpPr>
            <a:spLocks noChangeArrowheads="1"/>
          </p:cNvSpPr>
          <p:nvPr/>
        </p:nvSpPr>
        <p:spPr bwMode="auto">
          <a:xfrm>
            <a:off x="8339139" y="2730500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306" name="Rectangle 43"/>
          <p:cNvSpPr>
            <a:spLocks noChangeArrowheads="1"/>
          </p:cNvSpPr>
          <p:nvPr/>
        </p:nvSpPr>
        <p:spPr bwMode="auto">
          <a:xfrm>
            <a:off x="8561389" y="2730500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307" name="Rectangle 44"/>
          <p:cNvSpPr>
            <a:spLocks noChangeArrowheads="1"/>
          </p:cNvSpPr>
          <p:nvPr/>
        </p:nvSpPr>
        <p:spPr bwMode="auto">
          <a:xfrm>
            <a:off x="8785225" y="2730500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308" name="Rectangle 45"/>
          <p:cNvSpPr>
            <a:spLocks noChangeArrowheads="1"/>
          </p:cNvSpPr>
          <p:nvPr/>
        </p:nvSpPr>
        <p:spPr bwMode="auto">
          <a:xfrm>
            <a:off x="9007475" y="2730500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309" name="Rectangle 46"/>
          <p:cNvSpPr>
            <a:spLocks noChangeArrowheads="1"/>
          </p:cNvSpPr>
          <p:nvPr/>
        </p:nvSpPr>
        <p:spPr bwMode="auto">
          <a:xfrm>
            <a:off x="9229725" y="2730500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310" name="Rectangle 47"/>
          <p:cNvSpPr>
            <a:spLocks noChangeArrowheads="1"/>
          </p:cNvSpPr>
          <p:nvPr/>
        </p:nvSpPr>
        <p:spPr bwMode="auto">
          <a:xfrm>
            <a:off x="9451975" y="2730500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311" name="Rectangle 48"/>
          <p:cNvSpPr>
            <a:spLocks noChangeArrowheads="1"/>
          </p:cNvSpPr>
          <p:nvPr/>
        </p:nvSpPr>
        <p:spPr bwMode="auto">
          <a:xfrm>
            <a:off x="9674225" y="2730500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312" name="Line 49"/>
          <p:cNvSpPr>
            <a:spLocks noChangeShapeType="1"/>
          </p:cNvSpPr>
          <p:nvPr/>
        </p:nvSpPr>
        <p:spPr bwMode="auto">
          <a:xfrm>
            <a:off x="4595813" y="2178051"/>
            <a:ext cx="0" cy="347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3" name="Line 50"/>
          <p:cNvSpPr>
            <a:spLocks noChangeShapeType="1"/>
          </p:cNvSpPr>
          <p:nvPr/>
        </p:nvSpPr>
        <p:spPr bwMode="auto">
          <a:xfrm flipH="1" flipV="1">
            <a:off x="3211513" y="2524125"/>
            <a:ext cx="0" cy="209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4" name="Line 51"/>
          <p:cNvSpPr>
            <a:spLocks noChangeShapeType="1"/>
          </p:cNvSpPr>
          <p:nvPr/>
        </p:nvSpPr>
        <p:spPr bwMode="auto">
          <a:xfrm>
            <a:off x="3211514" y="2524125"/>
            <a:ext cx="1385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5" name="Line 52"/>
          <p:cNvSpPr>
            <a:spLocks noChangeShapeType="1"/>
          </p:cNvSpPr>
          <p:nvPr/>
        </p:nvSpPr>
        <p:spPr bwMode="auto">
          <a:xfrm>
            <a:off x="4818063" y="2176463"/>
            <a:ext cx="0" cy="398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6" name="Line 53"/>
          <p:cNvSpPr>
            <a:spLocks noChangeShapeType="1"/>
          </p:cNvSpPr>
          <p:nvPr/>
        </p:nvSpPr>
        <p:spPr bwMode="auto">
          <a:xfrm>
            <a:off x="4805364" y="2573338"/>
            <a:ext cx="1385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7" name="Line 54"/>
          <p:cNvSpPr>
            <a:spLocks noChangeShapeType="1"/>
          </p:cNvSpPr>
          <p:nvPr/>
        </p:nvSpPr>
        <p:spPr bwMode="auto">
          <a:xfrm flipH="1" flipV="1">
            <a:off x="6178550" y="2560638"/>
            <a:ext cx="0" cy="209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8" name="Line 55"/>
          <p:cNvSpPr>
            <a:spLocks noChangeShapeType="1"/>
          </p:cNvSpPr>
          <p:nvPr/>
        </p:nvSpPr>
        <p:spPr bwMode="auto">
          <a:xfrm>
            <a:off x="5065713" y="2166938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9" name="Line 56"/>
          <p:cNvSpPr>
            <a:spLocks noChangeShapeType="1"/>
          </p:cNvSpPr>
          <p:nvPr/>
        </p:nvSpPr>
        <p:spPr bwMode="auto">
          <a:xfrm flipV="1">
            <a:off x="5064126" y="2451100"/>
            <a:ext cx="38338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0" name="Line 57"/>
          <p:cNvSpPr>
            <a:spLocks noChangeShapeType="1"/>
          </p:cNvSpPr>
          <p:nvPr/>
        </p:nvSpPr>
        <p:spPr bwMode="auto">
          <a:xfrm flipH="1" flipV="1">
            <a:off x="8885238" y="2449514"/>
            <a:ext cx="12700" cy="295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1" name="Line 58"/>
          <p:cNvSpPr>
            <a:spLocks noChangeShapeType="1"/>
          </p:cNvSpPr>
          <p:nvPr/>
        </p:nvSpPr>
        <p:spPr bwMode="auto">
          <a:xfrm flipH="1">
            <a:off x="5138738" y="2005013"/>
            <a:ext cx="23495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2" name="Line 59"/>
          <p:cNvSpPr>
            <a:spLocks noChangeShapeType="1"/>
          </p:cNvSpPr>
          <p:nvPr/>
        </p:nvSpPr>
        <p:spPr bwMode="auto">
          <a:xfrm flipH="1">
            <a:off x="5373689" y="2017713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3" name="Line 60"/>
          <p:cNvSpPr>
            <a:spLocks noChangeShapeType="1"/>
          </p:cNvSpPr>
          <p:nvPr/>
        </p:nvSpPr>
        <p:spPr bwMode="auto">
          <a:xfrm flipH="1">
            <a:off x="5608639" y="2017713"/>
            <a:ext cx="1984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4" name="Line 61"/>
          <p:cNvSpPr>
            <a:spLocks noChangeShapeType="1"/>
          </p:cNvSpPr>
          <p:nvPr/>
        </p:nvSpPr>
        <p:spPr bwMode="auto">
          <a:xfrm flipH="1">
            <a:off x="5818189" y="2017713"/>
            <a:ext cx="2238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5" name="Line 62"/>
          <p:cNvSpPr>
            <a:spLocks noChangeShapeType="1"/>
          </p:cNvSpPr>
          <p:nvPr/>
        </p:nvSpPr>
        <p:spPr bwMode="auto">
          <a:xfrm flipH="1">
            <a:off x="6053139" y="2017713"/>
            <a:ext cx="1984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6" name="Line 63"/>
          <p:cNvSpPr>
            <a:spLocks noChangeShapeType="1"/>
          </p:cNvSpPr>
          <p:nvPr/>
        </p:nvSpPr>
        <p:spPr bwMode="auto">
          <a:xfrm flipH="1">
            <a:off x="6262689" y="2030413"/>
            <a:ext cx="1984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7" name="Line 64"/>
          <p:cNvSpPr>
            <a:spLocks noChangeShapeType="1"/>
          </p:cNvSpPr>
          <p:nvPr/>
        </p:nvSpPr>
        <p:spPr bwMode="auto">
          <a:xfrm flipH="1">
            <a:off x="6497639" y="2017713"/>
            <a:ext cx="1984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8" name="Line 66"/>
          <p:cNvSpPr>
            <a:spLocks noChangeShapeType="1"/>
          </p:cNvSpPr>
          <p:nvPr/>
        </p:nvSpPr>
        <p:spPr bwMode="auto">
          <a:xfrm flipH="1">
            <a:off x="7437439" y="2760663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9" name="Line 67"/>
          <p:cNvSpPr>
            <a:spLocks noChangeShapeType="1"/>
          </p:cNvSpPr>
          <p:nvPr/>
        </p:nvSpPr>
        <p:spPr bwMode="auto">
          <a:xfrm flipH="1">
            <a:off x="7894639" y="2747963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30" name="Line 68"/>
          <p:cNvSpPr>
            <a:spLocks noChangeShapeType="1"/>
          </p:cNvSpPr>
          <p:nvPr/>
        </p:nvSpPr>
        <p:spPr bwMode="auto">
          <a:xfrm flipH="1">
            <a:off x="8116889" y="2747963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31" name="Line 69"/>
          <p:cNvSpPr>
            <a:spLocks noChangeShapeType="1"/>
          </p:cNvSpPr>
          <p:nvPr/>
        </p:nvSpPr>
        <p:spPr bwMode="auto">
          <a:xfrm flipH="1">
            <a:off x="8339139" y="2760663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32" name="Line 70"/>
          <p:cNvSpPr>
            <a:spLocks noChangeShapeType="1"/>
          </p:cNvSpPr>
          <p:nvPr/>
        </p:nvSpPr>
        <p:spPr bwMode="auto">
          <a:xfrm flipH="1">
            <a:off x="8550275" y="2760663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33" name="Line 71"/>
          <p:cNvSpPr>
            <a:spLocks noChangeShapeType="1"/>
          </p:cNvSpPr>
          <p:nvPr/>
        </p:nvSpPr>
        <p:spPr bwMode="auto">
          <a:xfrm flipH="1">
            <a:off x="8785225" y="2760663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34" name="Line 72"/>
          <p:cNvSpPr>
            <a:spLocks noChangeShapeType="1"/>
          </p:cNvSpPr>
          <p:nvPr/>
        </p:nvSpPr>
        <p:spPr bwMode="auto">
          <a:xfrm flipH="1">
            <a:off x="9007475" y="2760663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35" name="Line 73"/>
          <p:cNvSpPr>
            <a:spLocks noChangeShapeType="1"/>
          </p:cNvSpPr>
          <p:nvPr/>
        </p:nvSpPr>
        <p:spPr bwMode="auto">
          <a:xfrm flipH="1">
            <a:off x="9229725" y="2760663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36" name="Line 74"/>
          <p:cNvSpPr>
            <a:spLocks noChangeShapeType="1"/>
          </p:cNvSpPr>
          <p:nvPr/>
        </p:nvSpPr>
        <p:spPr bwMode="auto">
          <a:xfrm flipH="1">
            <a:off x="9439275" y="2760663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37" name="Line 75"/>
          <p:cNvSpPr>
            <a:spLocks noChangeShapeType="1"/>
          </p:cNvSpPr>
          <p:nvPr/>
        </p:nvSpPr>
        <p:spPr bwMode="auto">
          <a:xfrm flipH="1">
            <a:off x="5484814" y="2735263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38" name="Line 76"/>
          <p:cNvSpPr>
            <a:spLocks noChangeShapeType="1"/>
          </p:cNvSpPr>
          <p:nvPr/>
        </p:nvSpPr>
        <p:spPr bwMode="auto">
          <a:xfrm flipH="1">
            <a:off x="5707064" y="2747963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39" name="Line 77"/>
          <p:cNvSpPr>
            <a:spLocks noChangeShapeType="1"/>
          </p:cNvSpPr>
          <p:nvPr/>
        </p:nvSpPr>
        <p:spPr bwMode="auto">
          <a:xfrm flipH="1">
            <a:off x="5918200" y="2747963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0" name="Line 78"/>
          <p:cNvSpPr>
            <a:spLocks noChangeShapeType="1"/>
          </p:cNvSpPr>
          <p:nvPr/>
        </p:nvSpPr>
        <p:spPr bwMode="auto">
          <a:xfrm flipH="1">
            <a:off x="6153150" y="2747963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1" name="Line 79"/>
          <p:cNvSpPr>
            <a:spLocks noChangeShapeType="1"/>
          </p:cNvSpPr>
          <p:nvPr/>
        </p:nvSpPr>
        <p:spPr bwMode="auto">
          <a:xfrm flipH="1">
            <a:off x="6375400" y="2747963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2" name="Line 80"/>
          <p:cNvSpPr>
            <a:spLocks noChangeShapeType="1"/>
          </p:cNvSpPr>
          <p:nvPr/>
        </p:nvSpPr>
        <p:spPr bwMode="auto">
          <a:xfrm flipH="1">
            <a:off x="6597650" y="2747963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3" name="Line 81"/>
          <p:cNvSpPr>
            <a:spLocks noChangeShapeType="1"/>
          </p:cNvSpPr>
          <p:nvPr/>
        </p:nvSpPr>
        <p:spPr bwMode="auto">
          <a:xfrm flipH="1">
            <a:off x="6807200" y="2747963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4" name="Line 82"/>
          <p:cNvSpPr>
            <a:spLocks noChangeShapeType="1"/>
          </p:cNvSpPr>
          <p:nvPr/>
        </p:nvSpPr>
        <p:spPr bwMode="auto">
          <a:xfrm flipH="1">
            <a:off x="5262564" y="2747963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5" name="Line 83"/>
          <p:cNvSpPr>
            <a:spLocks noChangeShapeType="1"/>
          </p:cNvSpPr>
          <p:nvPr/>
        </p:nvSpPr>
        <p:spPr bwMode="auto">
          <a:xfrm flipH="1">
            <a:off x="7042150" y="2747963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6" name="Line 84"/>
          <p:cNvSpPr>
            <a:spLocks noChangeShapeType="1"/>
          </p:cNvSpPr>
          <p:nvPr/>
        </p:nvSpPr>
        <p:spPr bwMode="auto">
          <a:xfrm flipH="1">
            <a:off x="2111375" y="2759075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7" name="Line 85"/>
          <p:cNvSpPr>
            <a:spLocks noChangeShapeType="1"/>
          </p:cNvSpPr>
          <p:nvPr/>
        </p:nvSpPr>
        <p:spPr bwMode="auto">
          <a:xfrm flipH="1">
            <a:off x="2346325" y="2759075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8" name="Line 86"/>
          <p:cNvSpPr>
            <a:spLocks noChangeShapeType="1"/>
          </p:cNvSpPr>
          <p:nvPr/>
        </p:nvSpPr>
        <p:spPr bwMode="auto">
          <a:xfrm flipH="1">
            <a:off x="2790825" y="2746375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9" name="Line 87"/>
          <p:cNvSpPr>
            <a:spLocks noChangeShapeType="1"/>
          </p:cNvSpPr>
          <p:nvPr/>
        </p:nvSpPr>
        <p:spPr bwMode="auto">
          <a:xfrm flipH="1">
            <a:off x="3013075" y="2759075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0" name="Line 88"/>
          <p:cNvSpPr>
            <a:spLocks noChangeShapeType="1"/>
          </p:cNvSpPr>
          <p:nvPr/>
        </p:nvSpPr>
        <p:spPr bwMode="auto">
          <a:xfrm flipH="1">
            <a:off x="3224214" y="2759075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1" name="Line 89"/>
          <p:cNvSpPr>
            <a:spLocks noChangeShapeType="1"/>
          </p:cNvSpPr>
          <p:nvPr/>
        </p:nvSpPr>
        <p:spPr bwMode="auto">
          <a:xfrm flipH="1">
            <a:off x="3459164" y="2759075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2" name="Line 90"/>
          <p:cNvSpPr>
            <a:spLocks noChangeShapeType="1"/>
          </p:cNvSpPr>
          <p:nvPr/>
        </p:nvSpPr>
        <p:spPr bwMode="auto">
          <a:xfrm flipH="1">
            <a:off x="3681414" y="2759075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3" name="Line 91"/>
          <p:cNvSpPr>
            <a:spLocks noChangeShapeType="1"/>
          </p:cNvSpPr>
          <p:nvPr/>
        </p:nvSpPr>
        <p:spPr bwMode="auto">
          <a:xfrm flipH="1">
            <a:off x="3903664" y="2759075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4" name="Line 92"/>
          <p:cNvSpPr>
            <a:spLocks noChangeShapeType="1"/>
          </p:cNvSpPr>
          <p:nvPr/>
        </p:nvSpPr>
        <p:spPr bwMode="auto">
          <a:xfrm flipH="1">
            <a:off x="4113214" y="2759075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5" name="Line 93"/>
          <p:cNvSpPr>
            <a:spLocks noChangeShapeType="1"/>
          </p:cNvSpPr>
          <p:nvPr/>
        </p:nvSpPr>
        <p:spPr bwMode="auto">
          <a:xfrm flipH="1">
            <a:off x="2568575" y="2759075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356" name="Group 94"/>
          <p:cNvGrpSpPr>
            <a:grpSpLocks/>
          </p:cNvGrpSpPr>
          <p:nvPr/>
        </p:nvGrpSpPr>
        <p:grpSpPr bwMode="auto">
          <a:xfrm>
            <a:off x="4087814" y="3208339"/>
            <a:ext cx="371475" cy="320675"/>
            <a:chOff x="1510" y="1925"/>
            <a:chExt cx="234" cy="202"/>
          </a:xfrm>
        </p:grpSpPr>
        <p:sp>
          <p:nvSpPr>
            <p:cNvPr id="11572" name="Oval 95"/>
            <p:cNvSpPr>
              <a:spLocks noChangeArrowheads="1"/>
            </p:cNvSpPr>
            <p:nvPr/>
          </p:nvSpPr>
          <p:spPr bwMode="auto">
            <a:xfrm>
              <a:off x="1510" y="1925"/>
              <a:ext cx="234" cy="2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1573" name="Text Box 96"/>
            <p:cNvSpPr txBox="1">
              <a:spLocks noChangeArrowheads="1"/>
            </p:cNvSpPr>
            <p:nvPr/>
          </p:nvSpPr>
          <p:spPr bwMode="auto">
            <a:xfrm>
              <a:off x="1546" y="1943"/>
              <a:ext cx="17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0</a:t>
              </a:r>
            </a:p>
          </p:txBody>
        </p:sp>
      </p:grpSp>
      <p:sp>
        <p:nvSpPr>
          <p:cNvPr id="11357" name="Line 97"/>
          <p:cNvSpPr>
            <a:spLocks noChangeShapeType="1"/>
          </p:cNvSpPr>
          <p:nvPr/>
        </p:nvSpPr>
        <p:spPr bwMode="auto">
          <a:xfrm flipH="1">
            <a:off x="4322764" y="2895600"/>
            <a:ext cx="149225" cy="344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8" name="Oval 98"/>
          <p:cNvSpPr>
            <a:spLocks noChangeArrowheads="1"/>
          </p:cNvSpPr>
          <p:nvPr/>
        </p:nvSpPr>
        <p:spPr bwMode="auto">
          <a:xfrm>
            <a:off x="10044113" y="3090864"/>
            <a:ext cx="347662" cy="3317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1359" name="Text Box 99"/>
          <p:cNvSpPr txBox="1">
            <a:spLocks noChangeArrowheads="1"/>
          </p:cNvSpPr>
          <p:nvPr/>
        </p:nvSpPr>
        <p:spPr bwMode="auto">
          <a:xfrm>
            <a:off x="10113963" y="3119439"/>
            <a:ext cx="2778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/>
              <a:t>2</a:t>
            </a:r>
          </a:p>
        </p:txBody>
      </p:sp>
      <p:sp>
        <p:nvSpPr>
          <p:cNvPr id="11360" name="Line 100"/>
          <p:cNvSpPr>
            <a:spLocks noChangeShapeType="1"/>
          </p:cNvSpPr>
          <p:nvPr/>
        </p:nvSpPr>
        <p:spPr bwMode="auto">
          <a:xfrm>
            <a:off x="9809164" y="2846388"/>
            <a:ext cx="344487" cy="2460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1" name="Oval 101"/>
          <p:cNvSpPr>
            <a:spLocks noChangeArrowheads="1"/>
          </p:cNvSpPr>
          <p:nvPr/>
        </p:nvSpPr>
        <p:spPr bwMode="auto">
          <a:xfrm>
            <a:off x="5114926" y="4737101"/>
            <a:ext cx="371475" cy="320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1362" name="Text Box 102"/>
          <p:cNvSpPr txBox="1">
            <a:spLocks noChangeArrowheads="1"/>
          </p:cNvSpPr>
          <p:nvPr/>
        </p:nvSpPr>
        <p:spPr bwMode="auto">
          <a:xfrm>
            <a:off x="5083175" y="4765676"/>
            <a:ext cx="4171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101</a:t>
            </a:r>
          </a:p>
        </p:txBody>
      </p:sp>
      <p:sp>
        <p:nvSpPr>
          <p:cNvPr id="11363" name="Line 103"/>
          <p:cNvSpPr>
            <a:spLocks noChangeShapeType="1"/>
          </p:cNvSpPr>
          <p:nvPr/>
        </p:nvSpPr>
        <p:spPr bwMode="auto">
          <a:xfrm>
            <a:off x="5226051" y="4438651"/>
            <a:ext cx="36513" cy="320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364" name="Group 104"/>
          <p:cNvGrpSpPr>
            <a:grpSpLocks/>
          </p:cNvGrpSpPr>
          <p:nvPr/>
        </p:nvGrpSpPr>
        <p:grpSpPr bwMode="auto">
          <a:xfrm>
            <a:off x="3779839" y="3724275"/>
            <a:ext cx="1533525" cy="198438"/>
            <a:chOff x="203" y="2024"/>
            <a:chExt cx="1542" cy="164"/>
          </a:xfrm>
        </p:grpSpPr>
        <p:sp>
          <p:nvSpPr>
            <p:cNvPr id="11561" name="Rectangle 105"/>
            <p:cNvSpPr>
              <a:spLocks noChangeArrowheads="1"/>
            </p:cNvSpPr>
            <p:nvPr/>
          </p:nvSpPr>
          <p:spPr bwMode="auto">
            <a:xfrm>
              <a:off x="20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562" name="Rectangle 106"/>
            <p:cNvSpPr>
              <a:spLocks noChangeArrowheads="1"/>
            </p:cNvSpPr>
            <p:nvPr/>
          </p:nvSpPr>
          <p:spPr bwMode="auto">
            <a:xfrm>
              <a:off x="34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563" name="Rectangle 107"/>
            <p:cNvSpPr>
              <a:spLocks noChangeArrowheads="1"/>
            </p:cNvSpPr>
            <p:nvPr/>
          </p:nvSpPr>
          <p:spPr bwMode="auto">
            <a:xfrm>
              <a:off x="48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564" name="Rectangle 108"/>
            <p:cNvSpPr>
              <a:spLocks noChangeArrowheads="1"/>
            </p:cNvSpPr>
            <p:nvPr/>
          </p:nvSpPr>
          <p:spPr bwMode="auto">
            <a:xfrm>
              <a:off x="62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565" name="Rectangle 109"/>
            <p:cNvSpPr>
              <a:spLocks noChangeArrowheads="1"/>
            </p:cNvSpPr>
            <p:nvPr/>
          </p:nvSpPr>
          <p:spPr bwMode="auto">
            <a:xfrm>
              <a:off x="76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566" name="Rectangle 110"/>
            <p:cNvSpPr>
              <a:spLocks noChangeArrowheads="1"/>
            </p:cNvSpPr>
            <p:nvPr/>
          </p:nvSpPr>
          <p:spPr bwMode="auto">
            <a:xfrm>
              <a:off x="90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567" name="Rectangle 111"/>
            <p:cNvSpPr>
              <a:spLocks noChangeArrowheads="1"/>
            </p:cNvSpPr>
            <p:nvPr/>
          </p:nvSpPr>
          <p:spPr bwMode="auto">
            <a:xfrm>
              <a:off x="104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568" name="Rectangle 112"/>
            <p:cNvSpPr>
              <a:spLocks noChangeArrowheads="1"/>
            </p:cNvSpPr>
            <p:nvPr/>
          </p:nvSpPr>
          <p:spPr bwMode="auto">
            <a:xfrm>
              <a:off x="118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569" name="Rectangle 113"/>
            <p:cNvSpPr>
              <a:spLocks noChangeArrowheads="1"/>
            </p:cNvSpPr>
            <p:nvPr/>
          </p:nvSpPr>
          <p:spPr bwMode="auto">
            <a:xfrm>
              <a:off x="132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570" name="Rectangle 114"/>
            <p:cNvSpPr>
              <a:spLocks noChangeArrowheads="1"/>
            </p:cNvSpPr>
            <p:nvPr/>
          </p:nvSpPr>
          <p:spPr bwMode="auto">
            <a:xfrm>
              <a:off x="146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571" name="Rectangle 115"/>
            <p:cNvSpPr>
              <a:spLocks noChangeArrowheads="1"/>
            </p:cNvSpPr>
            <p:nvPr/>
          </p:nvSpPr>
          <p:spPr bwMode="auto">
            <a:xfrm>
              <a:off x="160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1365" name="Line 116"/>
          <p:cNvSpPr>
            <a:spLocks noChangeShapeType="1"/>
          </p:cNvSpPr>
          <p:nvPr/>
        </p:nvSpPr>
        <p:spPr bwMode="auto">
          <a:xfrm flipH="1">
            <a:off x="4051301" y="3735388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6" name="Line 117"/>
          <p:cNvSpPr>
            <a:spLocks noChangeShapeType="1"/>
          </p:cNvSpPr>
          <p:nvPr/>
        </p:nvSpPr>
        <p:spPr bwMode="auto">
          <a:xfrm flipH="1">
            <a:off x="4198938" y="3746500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7" name="Line 118"/>
          <p:cNvSpPr>
            <a:spLocks noChangeShapeType="1"/>
          </p:cNvSpPr>
          <p:nvPr/>
        </p:nvSpPr>
        <p:spPr bwMode="auto">
          <a:xfrm flipH="1">
            <a:off x="4348163" y="3735388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8" name="Line 119"/>
          <p:cNvSpPr>
            <a:spLocks noChangeShapeType="1"/>
          </p:cNvSpPr>
          <p:nvPr/>
        </p:nvSpPr>
        <p:spPr bwMode="auto">
          <a:xfrm flipH="1">
            <a:off x="4470401" y="3722688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" name="Line 120"/>
          <p:cNvSpPr>
            <a:spLocks noChangeShapeType="1"/>
          </p:cNvSpPr>
          <p:nvPr/>
        </p:nvSpPr>
        <p:spPr bwMode="auto">
          <a:xfrm flipH="1">
            <a:off x="4619626" y="3735388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0" name="Line 121"/>
          <p:cNvSpPr>
            <a:spLocks noChangeShapeType="1"/>
          </p:cNvSpPr>
          <p:nvPr/>
        </p:nvSpPr>
        <p:spPr bwMode="auto">
          <a:xfrm flipH="1">
            <a:off x="4754563" y="3735388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1" name="Line 122"/>
          <p:cNvSpPr>
            <a:spLocks noChangeShapeType="1"/>
          </p:cNvSpPr>
          <p:nvPr/>
        </p:nvSpPr>
        <p:spPr bwMode="auto">
          <a:xfrm flipH="1">
            <a:off x="4903788" y="3735388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2" name="Line 123"/>
          <p:cNvSpPr>
            <a:spLocks noChangeShapeType="1"/>
          </p:cNvSpPr>
          <p:nvPr/>
        </p:nvSpPr>
        <p:spPr bwMode="auto">
          <a:xfrm flipH="1">
            <a:off x="5038726" y="3746500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3" name="Line 124"/>
          <p:cNvSpPr>
            <a:spLocks noChangeShapeType="1"/>
          </p:cNvSpPr>
          <p:nvPr/>
        </p:nvSpPr>
        <p:spPr bwMode="auto">
          <a:xfrm flipH="1">
            <a:off x="4510088" y="2857500"/>
            <a:ext cx="419100" cy="889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374" name="Group 125"/>
          <p:cNvGrpSpPr>
            <a:grpSpLocks/>
          </p:cNvGrpSpPr>
          <p:nvPr/>
        </p:nvGrpSpPr>
        <p:grpSpPr bwMode="auto">
          <a:xfrm>
            <a:off x="5818189" y="3709989"/>
            <a:ext cx="1533525" cy="198437"/>
            <a:chOff x="203" y="2024"/>
            <a:chExt cx="1542" cy="164"/>
          </a:xfrm>
        </p:grpSpPr>
        <p:sp>
          <p:nvSpPr>
            <p:cNvPr id="11550" name="Rectangle 126"/>
            <p:cNvSpPr>
              <a:spLocks noChangeArrowheads="1"/>
            </p:cNvSpPr>
            <p:nvPr/>
          </p:nvSpPr>
          <p:spPr bwMode="auto">
            <a:xfrm>
              <a:off x="20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551" name="Rectangle 127"/>
            <p:cNvSpPr>
              <a:spLocks noChangeArrowheads="1"/>
            </p:cNvSpPr>
            <p:nvPr/>
          </p:nvSpPr>
          <p:spPr bwMode="auto">
            <a:xfrm>
              <a:off x="34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552" name="Rectangle 128"/>
            <p:cNvSpPr>
              <a:spLocks noChangeArrowheads="1"/>
            </p:cNvSpPr>
            <p:nvPr/>
          </p:nvSpPr>
          <p:spPr bwMode="auto">
            <a:xfrm>
              <a:off x="48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553" name="Rectangle 129"/>
            <p:cNvSpPr>
              <a:spLocks noChangeArrowheads="1"/>
            </p:cNvSpPr>
            <p:nvPr/>
          </p:nvSpPr>
          <p:spPr bwMode="auto">
            <a:xfrm>
              <a:off x="62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554" name="Rectangle 130"/>
            <p:cNvSpPr>
              <a:spLocks noChangeArrowheads="1"/>
            </p:cNvSpPr>
            <p:nvPr/>
          </p:nvSpPr>
          <p:spPr bwMode="auto">
            <a:xfrm>
              <a:off x="76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555" name="Rectangle 131"/>
            <p:cNvSpPr>
              <a:spLocks noChangeArrowheads="1"/>
            </p:cNvSpPr>
            <p:nvPr/>
          </p:nvSpPr>
          <p:spPr bwMode="auto">
            <a:xfrm>
              <a:off x="90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556" name="Rectangle 132"/>
            <p:cNvSpPr>
              <a:spLocks noChangeArrowheads="1"/>
            </p:cNvSpPr>
            <p:nvPr/>
          </p:nvSpPr>
          <p:spPr bwMode="auto">
            <a:xfrm>
              <a:off x="104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557" name="Rectangle 133"/>
            <p:cNvSpPr>
              <a:spLocks noChangeArrowheads="1"/>
            </p:cNvSpPr>
            <p:nvPr/>
          </p:nvSpPr>
          <p:spPr bwMode="auto">
            <a:xfrm>
              <a:off x="118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558" name="Rectangle 134"/>
            <p:cNvSpPr>
              <a:spLocks noChangeArrowheads="1"/>
            </p:cNvSpPr>
            <p:nvPr/>
          </p:nvSpPr>
          <p:spPr bwMode="auto">
            <a:xfrm>
              <a:off x="132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559" name="Rectangle 135"/>
            <p:cNvSpPr>
              <a:spLocks noChangeArrowheads="1"/>
            </p:cNvSpPr>
            <p:nvPr/>
          </p:nvSpPr>
          <p:spPr bwMode="auto">
            <a:xfrm>
              <a:off x="146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560" name="Rectangle 136"/>
            <p:cNvSpPr>
              <a:spLocks noChangeArrowheads="1"/>
            </p:cNvSpPr>
            <p:nvPr/>
          </p:nvSpPr>
          <p:spPr bwMode="auto">
            <a:xfrm>
              <a:off x="160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1375" name="Line 137"/>
          <p:cNvSpPr>
            <a:spLocks noChangeShapeType="1"/>
          </p:cNvSpPr>
          <p:nvPr/>
        </p:nvSpPr>
        <p:spPr bwMode="auto">
          <a:xfrm flipH="1">
            <a:off x="5965826" y="3721100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6" name="Line 138"/>
          <p:cNvSpPr>
            <a:spLocks noChangeShapeType="1"/>
          </p:cNvSpPr>
          <p:nvPr/>
        </p:nvSpPr>
        <p:spPr bwMode="auto">
          <a:xfrm flipH="1">
            <a:off x="6089651" y="3721100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7" name="Line 139"/>
          <p:cNvSpPr>
            <a:spLocks noChangeShapeType="1"/>
          </p:cNvSpPr>
          <p:nvPr/>
        </p:nvSpPr>
        <p:spPr bwMode="auto">
          <a:xfrm flipH="1">
            <a:off x="6237288" y="3732213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8" name="Line 140"/>
          <p:cNvSpPr>
            <a:spLocks noChangeShapeType="1"/>
          </p:cNvSpPr>
          <p:nvPr/>
        </p:nvSpPr>
        <p:spPr bwMode="auto">
          <a:xfrm flipH="1">
            <a:off x="6386513" y="3721100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9" name="Line 141"/>
          <p:cNvSpPr>
            <a:spLocks noChangeShapeType="1"/>
          </p:cNvSpPr>
          <p:nvPr/>
        </p:nvSpPr>
        <p:spPr bwMode="auto">
          <a:xfrm flipH="1">
            <a:off x="6508751" y="3708400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80" name="Line 142"/>
          <p:cNvSpPr>
            <a:spLocks noChangeShapeType="1"/>
          </p:cNvSpPr>
          <p:nvPr/>
        </p:nvSpPr>
        <p:spPr bwMode="auto">
          <a:xfrm flipH="1">
            <a:off x="6657976" y="3721100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81" name="Line 143"/>
          <p:cNvSpPr>
            <a:spLocks noChangeShapeType="1"/>
          </p:cNvSpPr>
          <p:nvPr/>
        </p:nvSpPr>
        <p:spPr bwMode="auto">
          <a:xfrm flipH="1">
            <a:off x="6792913" y="3721100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82" name="Line 144"/>
          <p:cNvSpPr>
            <a:spLocks noChangeShapeType="1"/>
          </p:cNvSpPr>
          <p:nvPr/>
        </p:nvSpPr>
        <p:spPr bwMode="auto">
          <a:xfrm flipH="1">
            <a:off x="6942138" y="3721100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83" name="Line 145"/>
          <p:cNvSpPr>
            <a:spLocks noChangeShapeType="1"/>
          </p:cNvSpPr>
          <p:nvPr/>
        </p:nvSpPr>
        <p:spPr bwMode="auto">
          <a:xfrm flipH="1">
            <a:off x="7077076" y="3732213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84" name="Line 146"/>
          <p:cNvSpPr>
            <a:spLocks noChangeShapeType="1"/>
          </p:cNvSpPr>
          <p:nvPr/>
        </p:nvSpPr>
        <p:spPr bwMode="auto">
          <a:xfrm>
            <a:off x="5151439" y="2882900"/>
            <a:ext cx="1335087" cy="865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385" name="Group 147"/>
          <p:cNvGrpSpPr>
            <a:grpSpLocks/>
          </p:cNvGrpSpPr>
          <p:nvPr/>
        </p:nvGrpSpPr>
        <p:grpSpPr bwMode="auto">
          <a:xfrm>
            <a:off x="2038351" y="4318000"/>
            <a:ext cx="1533525" cy="198438"/>
            <a:chOff x="203" y="2024"/>
            <a:chExt cx="1542" cy="164"/>
          </a:xfrm>
        </p:grpSpPr>
        <p:sp>
          <p:nvSpPr>
            <p:cNvPr id="11539" name="Rectangle 148"/>
            <p:cNvSpPr>
              <a:spLocks noChangeArrowheads="1"/>
            </p:cNvSpPr>
            <p:nvPr/>
          </p:nvSpPr>
          <p:spPr bwMode="auto">
            <a:xfrm>
              <a:off x="20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540" name="Rectangle 149"/>
            <p:cNvSpPr>
              <a:spLocks noChangeArrowheads="1"/>
            </p:cNvSpPr>
            <p:nvPr/>
          </p:nvSpPr>
          <p:spPr bwMode="auto">
            <a:xfrm>
              <a:off x="34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541" name="Rectangle 150"/>
            <p:cNvSpPr>
              <a:spLocks noChangeArrowheads="1"/>
            </p:cNvSpPr>
            <p:nvPr/>
          </p:nvSpPr>
          <p:spPr bwMode="auto">
            <a:xfrm>
              <a:off x="48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542" name="Rectangle 151"/>
            <p:cNvSpPr>
              <a:spLocks noChangeArrowheads="1"/>
            </p:cNvSpPr>
            <p:nvPr/>
          </p:nvSpPr>
          <p:spPr bwMode="auto">
            <a:xfrm>
              <a:off x="62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543" name="Rectangle 152"/>
            <p:cNvSpPr>
              <a:spLocks noChangeArrowheads="1"/>
            </p:cNvSpPr>
            <p:nvPr/>
          </p:nvSpPr>
          <p:spPr bwMode="auto">
            <a:xfrm>
              <a:off x="76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544" name="Rectangle 153"/>
            <p:cNvSpPr>
              <a:spLocks noChangeArrowheads="1"/>
            </p:cNvSpPr>
            <p:nvPr/>
          </p:nvSpPr>
          <p:spPr bwMode="auto">
            <a:xfrm>
              <a:off x="90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545" name="Rectangle 154"/>
            <p:cNvSpPr>
              <a:spLocks noChangeArrowheads="1"/>
            </p:cNvSpPr>
            <p:nvPr/>
          </p:nvSpPr>
          <p:spPr bwMode="auto">
            <a:xfrm>
              <a:off x="104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546" name="Rectangle 155"/>
            <p:cNvSpPr>
              <a:spLocks noChangeArrowheads="1"/>
            </p:cNvSpPr>
            <p:nvPr/>
          </p:nvSpPr>
          <p:spPr bwMode="auto">
            <a:xfrm>
              <a:off x="118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547" name="Rectangle 156"/>
            <p:cNvSpPr>
              <a:spLocks noChangeArrowheads="1"/>
            </p:cNvSpPr>
            <p:nvPr/>
          </p:nvSpPr>
          <p:spPr bwMode="auto">
            <a:xfrm>
              <a:off x="132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548" name="Rectangle 157"/>
            <p:cNvSpPr>
              <a:spLocks noChangeArrowheads="1"/>
            </p:cNvSpPr>
            <p:nvPr/>
          </p:nvSpPr>
          <p:spPr bwMode="auto">
            <a:xfrm>
              <a:off x="146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549" name="Rectangle 158"/>
            <p:cNvSpPr>
              <a:spLocks noChangeArrowheads="1"/>
            </p:cNvSpPr>
            <p:nvPr/>
          </p:nvSpPr>
          <p:spPr bwMode="auto">
            <a:xfrm>
              <a:off x="160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1386" name="Line 159"/>
          <p:cNvSpPr>
            <a:spLocks noChangeShapeType="1"/>
          </p:cNvSpPr>
          <p:nvPr/>
        </p:nvSpPr>
        <p:spPr bwMode="auto">
          <a:xfrm flipH="1">
            <a:off x="2049463" y="4329113"/>
            <a:ext cx="1127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87" name="Line 160"/>
          <p:cNvSpPr>
            <a:spLocks noChangeShapeType="1"/>
          </p:cNvSpPr>
          <p:nvPr/>
        </p:nvSpPr>
        <p:spPr bwMode="auto">
          <a:xfrm flipH="1">
            <a:off x="2185988" y="4329113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88" name="Line 161"/>
          <p:cNvSpPr>
            <a:spLocks noChangeShapeType="1"/>
          </p:cNvSpPr>
          <p:nvPr/>
        </p:nvSpPr>
        <p:spPr bwMode="auto">
          <a:xfrm flipH="1">
            <a:off x="2309813" y="4329113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89" name="Line 162"/>
          <p:cNvSpPr>
            <a:spLocks noChangeShapeType="1"/>
          </p:cNvSpPr>
          <p:nvPr/>
        </p:nvSpPr>
        <p:spPr bwMode="auto">
          <a:xfrm flipH="1">
            <a:off x="2457451" y="4340225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90" name="Line 163"/>
          <p:cNvSpPr>
            <a:spLocks noChangeShapeType="1"/>
          </p:cNvSpPr>
          <p:nvPr/>
        </p:nvSpPr>
        <p:spPr bwMode="auto">
          <a:xfrm flipH="1">
            <a:off x="2606676" y="4329113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91" name="Line 164"/>
          <p:cNvSpPr>
            <a:spLocks noChangeShapeType="1"/>
          </p:cNvSpPr>
          <p:nvPr/>
        </p:nvSpPr>
        <p:spPr bwMode="auto">
          <a:xfrm flipH="1">
            <a:off x="2728913" y="4316413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92" name="Line 165"/>
          <p:cNvSpPr>
            <a:spLocks noChangeShapeType="1"/>
          </p:cNvSpPr>
          <p:nvPr/>
        </p:nvSpPr>
        <p:spPr bwMode="auto">
          <a:xfrm flipH="1">
            <a:off x="2878138" y="4329113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93" name="Line 166"/>
          <p:cNvSpPr>
            <a:spLocks noChangeShapeType="1"/>
          </p:cNvSpPr>
          <p:nvPr/>
        </p:nvSpPr>
        <p:spPr bwMode="auto">
          <a:xfrm flipH="1">
            <a:off x="3013076" y="4329113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94" name="Line 167"/>
          <p:cNvSpPr>
            <a:spLocks noChangeShapeType="1"/>
          </p:cNvSpPr>
          <p:nvPr/>
        </p:nvSpPr>
        <p:spPr bwMode="auto">
          <a:xfrm flipH="1">
            <a:off x="3162301" y="4329113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95" name="Line 168"/>
          <p:cNvSpPr>
            <a:spLocks noChangeShapeType="1"/>
          </p:cNvSpPr>
          <p:nvPr/>
        </p:nvSpPr>
        <p:spPr bwMode="auto">
          <a:xfrm flipH="1">
            <a:off x="3297238" y="4340225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396" name="Group 169"/>
          <p:cNvGrpSpPr>
            <a:grpSpLocks/>
          </p:cNvGrpSpPr>
          <p:nvPr/>
        </p:nvGrpSpPr>
        <p:grpSpPr bwMode="auto">
          <a:xfrm>
            <a:off x="3756026" y="4318000"/>
            <a:ext cx="1533525" cy="198438"/>
            <a:chOff x="203" y="2024"/>
            <a:chExt cx="1542" cy="164"/>
          </a:xfrm>
        </p:grpSpPr>
        <p:sp>
          <p:nvSpPr>
            <p:cNvPr id="11528" name="Rectangle 170"/>
            <p:cNvSpPr>
              <a:spLocks noChangeArrowheads="1"/>
            </p:cNvSpPr>
            <p:nvPr/>
          </p:nvSpPr>
          <p:spPr bwMode="auto">
            <a:xfrm>
              <a:off x="20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529" name="Rectangle 171"/>
            <p:cNvSpPr>
              <a:spLocks noChangeArrowheads="1"/>
            </p:cNvSpPr>
            <p:nvPr/>
          </p:nvSpPr>
          <p:spPr bwMode="auto">
            <a:xfrm>
              <a:off x="34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530" name="Rectangle 172"/>
            <p:cNvSpPr>
              <a:spLocks noChangeArrowheads="1"/>
            </p:cNvSpPr>
            <p:nvPr/>
          </p:nvSpPr>
          <p:spPr bwMode="auto">
            <a:xfrm>
              <a:off x="48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531" name="Rectangle 173"/>
            <p:cNvSpPr>
              <a:spLocks noChangeArrowheads="1"/>
            </p:cNvSpPr>
            <p:nvPr/>
          </p:nvSpPr>
          <p:spPr bwMode="auto">
            <a:xfrm>
              <a:off x="62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532" name="Rectangle 174"/>
            <p:cNvSpPr>
              <a:spLocks noChangeArrowheads="1"/>
            </p:cNvSpPr>
            <p:nvPr/>
          </p:nvSpPr>
          <p:spPr bwMode="auto">
            <a:xfrm>
              <a:off x="76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533" name="Rectangle 175"/>
            <p:cNvSpPr>
              <a:spLocks noChangeArrowheads="1"/>
            </p:cNvSpPr>
            <p:nvPr/>
          </p:nvSpPr>
          <p:spPr bwMode="auto">
            <a:xfrm>
              <a:off x="90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534" name="Rectangle 176"/>
            <p:cNvSpPr>
              <a:spLocks noChangeArrowheads="1"/>
            </p:cNvSpPr>
            <p:nvPr/>
          </p:nvSpPr>
          <p:spPr bwMode="auto">
            <a:xfrm>
              <a:off x="104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535" name="Rectangle 177"/>
            <p:cNvSpPr>
              <a:spLocks noChangeArrowheads="1"/>
            </p:cNvSpPr>
            <p:nvPr/>
          </p:nvSpPr>
          <p:spPr bwMode="auto">
            <a:xfrm>
              <a:off x="118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536" name="Rectangle 178"/>
            <p:cNvSpPr>
              <a:spLocks noChangeArrowheads="1"/>
            </p:cNvSpPr>
            <p:nvPr/>
          </p:nvSpPr>
          <p:spPr bwMode="auto">
            <a:xfrm>
              <a:off x="132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537" name="Rectangle 179"/>
            <p:cNvSpPr>
              <a:spLocks noChangeArrowheads="1"/>
            </p:cNvSpPr>
            <p:nvPr/>
          </p:nvSpPr>
          <p:spPr bwMode="auto">
            <a:xfrm>
              <a:off x="146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538" name="Rectangle 180"/>
            <p:cNvSpPr>
              <a:spLocks noChangeArrowheads="1"/>
            </p:cNvSpPr>
            <p:nvPr/>
          </p:nvSpPr>
          <p:spPr bwMode="auto">
            <a:xfrm>
              <a:off x="160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1397" name="Line 181"/>
          <p:cNvSpPr>
            <a:spLocks noChangeShapeType="1"/>
          </p:cNvSpPr>
          <p:nvPr/>
        </p:nvSpPr>
        <p:spPr bwMode="auto">
          <a:xfrm flipH="1">
            <a:off x="3767138" y="4329113"/>
            <a:ext cx="1127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98" name="Line 182"/>
          <p:cNvSpPr>
            <a:spLocks noChangeShapeType="1"/>
          </p:cNvSpPr>
          <p:nvPr/>
        </p:nvSpPr>
        <p:spPr bwMode="auto">
          <a:xfrm flipH="1">
            <a:off x="3903663" y="4329113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99" name="Line 183"/>
          <p:cNvSpPr>
            <a:spLocks noChangeShapeType="1"/>
          </p:cNvSpPr>
          <p:nvPr/>
        </p:nvSpPr>
        <p:spPr bwMode="auto">
          <a:xfrm flipH="1">
            <a:off x="4027488" y="4329113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00" name="Line 184"/>
          <p:cNvSpPr>
            <a:spLocks noChangeShapeType="1"/>
          </p:cNvSpPr>
          <p:nvPr/>
        </p:nvSpPr>
        <p:spPr bwMode="auto">
          <a:xfrm flipH="1">
            <a:off x="4175126" y="4340225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01" name="Line 185"/>
          <p:cNvSpPr>
            <a:spLocks noChangeShapeType="1"/>
          </p:cNvSpPr>
          <p:nvPr/>
        </p:nvSpPr>
        <p:spPr bwMode="auto">
          <a:xfrm flipH="1">
            <a:off x="4324351" y="4329113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02" name="Line 186"/>
          <p:cNvSpPr>
            <a:spLocks noChangeShapeType="1"/>
          </p:cNvSpPr>
          <p:nvPr/>
        </p:nvSpPr>
        <p:spPr bwMode="auto">
          <a:xfrm flipH="1">
            <a:off x="4446588" y="4316413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03" name="Line 187"/>
          <p:cNvSpPr>
            <a:spLocks noChangeShapeType="1"/>
          </p:cNvSpPr>
          <p:nvPr/>
        </p:nvSpPr>
        <p:spPr bwMode="auto">
          <a:xfrm flipH="1">
            <a:off x="4595813" y="4329113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04" name="Line 188"/>
          <p:cNvSpPr>
            <a:spLocks noChangeShapeType="1"/>
          </p:cNvSpPr>
          <p:nvPr/>
        </p:nvSpPr>
        <p:spPr bwMode="auto">
          <a:xfrm flipH="1">
            <a:off x="4730751" y="4329113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05" name="Line 189"/>
          <p:cNvSpPr>
            <a:spLocks noChangeShapeType="1"/>
          </p:cNvSpPr>
          <p:nvPr/>
        </p:nvSpPr>
        <p:spPr bwMode="auto">
          <a:xfrm flipH="1">
            <a:off x="4879976" y="4329113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06" name="Line 190"/>
          <p:cNvSpPr>
            <a:spLocks noChangeShapeType="1"/>
          </p:cNvSpPr>
          <p:nvPr/>
        </p:nvSpPr>
        <p:spPr bwMode="auto">
          <a:xfrm flipH="1">
            <a:off x="5014913" y="4340225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407" name="Group 191"/>
          <p:cNvGrpSpPr>
            <a:grpSpLocks/>
          </p:cNvGrpSpPr>
          <p:nvPr/>
        </p:nvGrpSpPr>
        <p:grpSpPr bwMode="auto">
          <a:xfrm>
            <a:off x="5721351" y="4330700"/>
            <a:ext cx="1533525" cy="198438"/>
            <a:chOff x="203" y="2024"/>
            <a:chExt cx="1542" cy="164"/>
          </a:xfrm>
        </p:grpSpPr>
        <p:sp>
          <p:nvSpPr>
            <p:cNvPr id="11517" name="Rectangle 192"/>
            <p:cNvSpPr>
              <a:spLocks noChangeArrowheads="1"/>
            </p:cNvSpPr>
            <p:nvPr/>
          </p:nvSpPr>
          <p:spPr bwMode="auto">
            <a:xfrm>
              <a:off x="20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518" name="Rectangle 193"/>
            <p:cNvSpPr>
              <a:spLocks noChangeArrowheads="1"/>
            </p:cNvSpPr>
            <p:nvPr/>
          </p:nvSpPr>
          <p:spPr bwMode="auto">
            <a:xfrm>
              <a:off x="34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519" name="Rectangle 194"/>
            <p:cNvSpPr>
              <a:spLocks noChangeArrowheads="1"/>
            </p:cNvSpPr>
            <p:nvPr/>
          </p:nvSpPr>
          <p:spPr bwMode="auto">
            <a:xfrm>
              <a:off x="48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520" name="Rectangle 195"/>
            <p:cNvSpPr>
              <a:spLocks noChangeArrowheads="1"/>
            </p:cNvSpPr>
            <p:nvPr/>
          </p:nvSpPr>
          <p:spPr bwMode="auto">
            <a:xfrm>
              <a:off x="62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521" name="Rectangle 196"/>
            <p:cNvSpPr>
              <a:spLocks noChangeArrowheads="1"/>
            </p:cNvSpPr>
            <p:nvPr/>
          </p:nvSpPr>
          <p:spPr bwMode="auto">
            <a:xfrm>
              <a:off x="76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522" name="Rectangle 197"/>
            <p:cNvSpPr>
              <a:spLocks noChangeArrowheads="1"/>
            </p:cNvSpPr>
            <p:nvPr/>
          </p:nvSpPr>
          <p:spPr bwMode="auto">
            <a:xfrm>
              <a:off x="90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523" name="Rectangle 198"/>
            <p:cNvSpPr>
              <a:spLocks noChangeArrowheads="1"/>
            </p:cNvSpPr>
            <p:nvPr/>
          </p:nvSpPr>
          <p:spPr bwMode="auto">
            <a:xfrm>
              <a:off x="104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524" name="Rectangle 199"/>
            <p:cNvSpPr>
              <a:spLocks noChangeArrowheads="1"/>
            </p:cNvSpPr>
            <p:nvPr/>
          </p:nvSpPr>
          <p:spPr bwMode="auto">
            <a:xfrm>
              <a:off x="118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525" name="Rectangle 200"/>
            <p:cNvSpPr>
              <a:spLocks noChangeArrowheads="1"/>
            </p:cNvSpPr>
            <p:nvPr/>
          </p:nvSpPr>
          <p:spPr bwMode="auto">
            <a:xfrm>
              <a:off x="132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526" name="Rectangle 201"/>
            <p:cNvSpPr>
              <a:spLocks noChangeArrowheads="1"/>
            </p:cNvSpPr>
            <p:nvPr/>
          </p:nvSpPr>
          <p:spPr bwMode="auto">
            <a:xfrm>
              <a:off x="146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527" name="Rectangle 202"/>
            <p:cNvSpPr>
              <a:spLocks noChangeArrowheads="1"/>
            </p:cNvSpPr>
            <p:nvPr/>
          </p:nvSpPr>
          <p:spPr bwMode="auto">
            <a:xfrm>
              <a:off x="160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1408" name="Line 203"/>
          <p:cNvSpPr>
            <a:spLocks noChangeShapeType="1"/>
          </p:cNvSpPr>
          <p:nvPr/>
        </p:nvSpPr>
        <p:spPr bwMode="auto">
          <a:xfrm flipH="1">
            <a:off x="5732463" y="4341813"/>
            <a:ext cx="1127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09" name="Line 204"/>
          <p:cNvSpPr>
            <a:spLocks noChangeShapeType="1"/>
          </p:cNvSpPr>
          <p:nvPr/>
        </p:nvSpPr>
        <p:spPr bwMode="auto">
          <a:xfrm flipH="1">
            <a:off x="5868988" y="4341813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10" name="Line 205"/>
          <p:cNvSpPr>
            <a:spLocks noChangeShapeType="1"/>
          </p:cNvSpPr>
          <p:nvPr/>
        </p:nvSpPr>
        <p:spPr bwMode="auto">
          <a:xfrm flipH="1">
            <a:off x="5992813" y="4341813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11" name="Line 206"/>
          <p:cNvSpPr>
            <a:spLocks noChangeShapeType="1"/>
          </p:cNvSpPr>
          <p:nvPr/>
        </p:nvSpPr>
        <p:spPr bwMode="auto">
          <a:xfrm flipH="1">
            <a:off x="6140451" y="4352925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12" name="Line 207"/>
          <p:cNvSpPr>
            <a:spLocks noChangeShapeType="1"/>
          </p:cNvSpPr>
          <p:nvPr/>
        </p:nvSpPr>
        <p:spPr bwMode="auto">
          <a:xfrm flipH="1">
            <a:off x="6289676" y="4341813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13" name="Line 208"/>
          <p:cNvSpPr>
            <a:spLocks noChangeShapeType="1"/>
          </p:cNvSpPr>
          <p:nvPr/>
        </p:nvSpPr>
        <p:spPr bwMode="auto">
          <a:xfrm flipH="1">
            <a:off x="6411913" y="4329113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14" name="Line 209"/>
          <p:cNvSpPr>
            <a:spLocks noChangeShapeType="1"/>
          </p:cNvSpPr>
          <p:nvPr/>
        </p:nvSpPr>
        <p:spPr bwMode="auto">
          <a:xfrm flipH="1">
            <a:off x="6561138" y="4341813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15" name="Line 210"/>
          <p:cNvSpPr>
            <a:spLocks noChangeShapeType="1"/>
          </p:cNvSpPr>
          <p:nvPr/>
        </p:nvSpPr>
        <p:spPr bwMode="auto">
          <a:xfrm flipH="1">
            <a:off x="6696076" y="4341813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16" name="Line 211"/>
          <p:cNvSpPr>
            <a:spLocks noChangeShapeType="1"/>
          </p:cNvSpPr>
          <p:nvPr/>
        </p:nvSpPr>
        <p:spPr bwMode="auto">
          <a:xfrm flipH="1">
            <a:off x="6845301" y="4341813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17" name="Line 212"/>
          <p:cNvSpPr>
            <a:spLocks noChangeShapeType="1"/>
          </p:cNvSpPr>
          <p:nvPr/>
        </p:nvSpPr>
        <p:spPr bwMode="auto">
          <a:xfrm flipH="1">
            <a:off x="6980238" y="4352925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18" name="Oval 213"/>
          <p:cNvSpPr>
            <a:spLocks noChangeArrowheads="1"/>
          </p:cNvSpPr>
          <p:nvPr/>
        </p:nvSpPr>
        <p:spPr bwMode="auto">
          <a:xfrm>
            <a:off x="5237164" y="3933826"/>
            <a:ext cx="371475" cy="320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1419" name="Text Box 214"/>
          <p:cNvSpPr txBox="1">
            <a:spLocks noChangeArrowheads="1"/>
          </p:cNvSpPr>
          <p:nvPr/>
        </p:nvSpPr>
        <p:spPr bwMode="auto">
          <a:xfrm>
            <a:off x="5243513" y="3962401"/>
            <a:ext cx="3481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10</a:t>
            </a:r>
          </a:p>
        </p:txBody>
      </p:sp>
      <p:sp>
        <p:nvSpPr>
          <p:cNvPr id="11420" name="Line 215"/>
          <p:cNvSpPr>
            <a:spLocks noChangeShapeType="1"/>
          </p:cNvSpPr>
          <p:nvPr/>
        </p:nvSpPr>
        <p:spPr bwMode="auto">
          <a:xfrm>
            <a:off x="5238751" y="3821114"/>
            <a:ext cx="111125" cy="149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21" name="Line 216"/>
          <p:cNvSpPr>
            <a:spLocks noChangeShapeType="1"/>
          </p:cNvSpPr>
          <p:nvPr/>
        </p:nvSpPr>
        <p:spPr bwMode="auto">
          <a:xfrm flipH="1">
            <a:off x="2692400" y="3821113"/>
            <a:ext cx="1162050" cy="495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22" name="Oval 217"/>
          <p:cNvSpPr>
            <a:spLocks noChangeArrowheads="1"/>
          </p:cNvSpPr>
          <p:nvPr/>
        </p:nvSpPr>
        <p:spPr bwMode="auto">
          <a:xfrm>
            <a:off x="3409951" y="4713289"/>
            <a:ext cx="371475" cy="320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1423" name="Text Box 218"/>
          <p:cNvSpPr txBox="1">
            <a:spLocks noChangeArrowheads="1"/>
          </p:cNvSpPr>
          <p:nvPr/>
        </p:nvSpPr>
        <p:spPr bwMode="auto">
          <a:xfrm>
            <a:off x="3378200" y="4741864"/>
            <a:ext cx="4427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100</a:t>
            </a:r>
          </a:p>
        </p:txBody>
      </p:sp>
      <p:sp>
        <p:nvSpPr>
          <p:cNvPr id="11424" name="Line 219"/>
          <p:cNvSpPr>
            <a:spLocks noChangeShapeType="1"/>
          </p:cNvSpPr>
          <p:nvPr/>
        </p:nvSpPr>
        <p:spPr bwMode="auto">
          <a:xfrm>
            <a:off x="3521076" y="4414839"/>
            <a:ext cx="36513" cy="320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25" name="Line 220"/>
          <p:cNvSpPr>
            <a:spLocks noChangeShapeType="1"/>
          </p:cNvSpPr>
          <p:nvPr/>
        </p:nvSpPr>
        <p:spPr bwMode="auto">
          <a:xfrm>
            <a:off x="3965576" y="3821113"/>
            <a:ext cx="581025" cy="48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26" name="Oval 221"/>
          <p:cNvSpPr>
            <a:spLocks noChangeArrowheads="1"/>
          </p:cNvSpPr>
          <p:nvPr/>
        </p:nvSpPr>
        <p:spPr bwMode="auto">
          <a:xfrm>
            <a:off x="7326314" y="3946526"/>
            <a:ext cx="371475" cy="320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1427" name="Text Box 222"/>
          <p:cNvSpPr txBox="1">
            <a:spLocks noChangeArrowheads="1"/>
          </p:cNvSpPr>
          <p:nvPr/>
        </p:nvSpPr>
        <p:spPr bwMode="auto">
          <a:xfrm>
            <a:off x="7332663" y="3962401"/>
            <a:ext cx="3225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11</a:t>
            </a:r>
          </a:p>
        </p:txBody>
      </p:sp>
      <p:sp>
        <p:nvSpPr>
          <p:cNvPr id="11428" name="Line 223"/>
          <p:cNvSpPr>
            <a:spLocks noChangeShapeType="1"/>
          </p:cNvSpPr>
          <p:nvPr/>
        </p:nvSpPr>
        <p:spPr bwMode="auto">
          <a:xfrm>
            <a:off x="7315200" y="3795714"/>
            <a:ext cx="147638" cy="160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29" name="Line 224"/>
          <p:cNvSpPr>
            <a:spLocks noChangeShapeType="1"/>
          </p:cNvSpPr>
          <p:nvPr/>
        </p:nvSpPr>
        <p:spPr bwMode="auto">
          <a:xfrm>
            <a:off x="5892801" y="3797301"/>
            <a:ext cx="493713" cy="519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30" name="Oval 225"/>
          <p:cNvSpPr>
            <a:spLocks noChangeArrowheads="1"/>
          </p:cNvSpPr>
          <p:nvPr/>
        </p:nvSpPr>
        <p:spPr bwMode="auto">
          <a:xfrm>
            <a:off x="7043739" y="4687889"/>
            <a:ext cx="371475" cy="320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1431" name="Text Box 226"/>
          <p:cNvSpPr txBox="1">
            <a:spLocks noChangeArrowheads="1"/>
          </p:cNvSpPr>
          <p:nvPr/>
        </p:nvSpPr>
        <p:spPr bwMode="auto">
          <a:xfrm>
            <a:off x="7011988" y="4716464"/>
            <a:ext cx="4171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110</a:t>
            </a:r>
          </a:p>
        </p:txBody>
      </p:sp>
      <p:sp>
        <p:nvSpPr>
          <p:cNvPr id="11432" name="Line 227"/>
          <p:cNvSpPr>
            <a:spLocks noChangeShapeType="1"/>
          </p:cNvSpPr>
          <p:nvPr/>
        </p:nvSpPr>
        <p:spPr bwMode="auto">
          <a:xfrm>
            <a:off x="7191376" y="4413251"/>
            <a:ext cx="36513" cy="320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433" name="Group 228"/>
          <p:cNvGrpSpPr>
            <a:grpSpLocks/>
          </p:cNvGrpSpPr>
          <p:nvPr/>
        </p:nvGrpSpPr>
        <p:grpSpPr bwMode="auto">
          <a:xfrm>
            <a:off x="7923214" y="3640139"/>
            <a:ext cx="1533525" cy="198437"/>
            <a:chOff x="203" y="2024"/>
            <a:chExt cx="1542" cy="164"/>
          </a:xfrm>
        </p:grpSpPr>
        <p:sp>
          <p:nvSpPr>
            <p:cNvPr id="11506" name="Rectangle 229"/>
            <p:cNvSpPr>
              <a:spLocks noChangeArrowheads="1"/>
            </p:cNvSpPr>
            <p:nvPr/>
          </p:nvSpPr>
          <p:spPr bwMode="auto">
            <a:xfrm>
              <a:off x="20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507" name="Rectangle 230"/>
            <p:cNvSpPr>
              <a:spLocks noChangeArrowheads="1"/>
            </p:cNvSpPr>
            <p:nvPr/>
          </p:nvSpPr>
          <p:spPr bwMode="auto">
            <a:xfrm>
              <a:off x="34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508" name="Rectangle 231"/>
            <p:cNvSpPr>
              <a:spLocks noChangeArrowheads="1"/>
            </p:cNvSpPr>
            <p:nvPr/>
          </p:nvSpPr>
          <p:spPr bwMode="auto">
            <a:xfrm>
              <a:off x="48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509" name="Rectangle 232"/>
            <p:cNvSpPr>
              <a:spLocks noChangeArrowheads="1"/>
            </p:cNvSpPr>
            <p:nvPr/>
          </p:nvSpPr>
          <p:spPr bwMode="auto">
            <a:xfrm>
              <a:off x="62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510" name="Rectangle 233"/>
            <p:cNvSpPr>
              <a:spLocks noChangeArrowheads="1"/>
            </p:cNvSpPr>
            <p:nvPr/>
          </p:nvSpPr>
          <p:spPr bwMode="auto">
            <a:xfrm>
              <a:off x="76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511" name="Rectangle 234"/>
            <p:cNvSpPr>
              <a:spLocks noChangeArrowheads="1"/>
            </p:cNvSpPr>
            <p:nvPr/>
          </p:nvSpPr>
          <p:spPr bwMode="auto">
            <a:xfrm>
              <a:off x="90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512" name="Rectangle 235"/>
            <p:cNvSpPr>
              <a:spLocks noChangeArrowheads="1"/>
            </p:cNvSpPr>
            <p:nvPr/>
          </p:nvSpPr>
          <p:spPr bwMode="auto">
            <a:xfrm>
              <a:off x="104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513" name="Rectangle 236"/>
            <p:cNvSpPr>
              <a:spLocks noChangeArrowheads="1"/>
            </p:cNvSpPr>
            <p:nvPr/>
          </p:nvSpPr>
          <p:spPr bwMode="auto">
            <a:xfrm>
              <a:off x="118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514" name="Rectangle 237"/>
            <p:cNvSpPr>
              <a:spLocks noChangeArrowheads="1"/>
            </p:cNvSpPr>
            <p:nvPr/>
          </p:nvSpPr>
          <p:spPr bwMode="auto">
            <a:xfrm>
              <a:off x="132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515" name="Rectangle 238"/>
            <p:cNvSpPr>
              <a:spLocks noChangeArrowheads="1"/>
            </p:cNvSpPr>
            <p:nvPr/>
          </p:nvSpPr>
          <p:spPr bwMode="auto">
            <a:xfrm>
              <a:off x="146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516" name="Rectangle 239"/>
            <p:cNvSpPr>
              <a:spLocks noChangeArrowheads="1"/>
            </p:cNvSpPr>
            <p:nvPr/>
          </p:nvSpPr>
          <p:spPr bwMode="auto">
            <a:xfrm>
              <a:off x="160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1434" name="Oval 240"/>
          <p:cNvSpPr>
            <a:spLocks noChangeArrowheads="1"/>
          </p:cNvSpPr>
          <p:nvPr/>
        </p:nvSpPr>
        <p:spPr bwMode="auto">
          <a:xfrm>
            <a:off x="9351963" y="4019550"/>
            <a:ext cx="347662" cy="3317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1435" name="Text Box 241"/>
          <p:cNvSpPr txBox="1">
            <a:spLocks noChangeArrowheads="1"/>
          </p:cNvSpPr>
          <p:nvPr/>
        </p:nvSpPr>
        <p:spPr bwMode="auto">
          <a:xfrm>
            <a:off x="9387426" y="4048126"/>
            <a:ext cx="3481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/>
              <a:t>21</a:t>
            </a:r>
          </a:p>
        </p:txBody>
      </p:sp>
      <p:sp>
        <p:nvSpPr>
          <p:cNvPr id="11436" name="Line 242"/>
          <p:cNvSpPr>
            <a:spLocks noChangeShapeType="1"/>
          </p:cNvSpPr>
          <p:nvPr/>
        </p:nvSpPr>
        <p:spPr bwMode="auto">
          <a:xfrm>
            <a:off x="9378951" y="3724276"/>
            <a:ext cx="111125" cy="3095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37" name="Line 243"/>
          <p:cNvSpPr>
            <a:spLocks noChangeShapeType="1"/>
          </p:cNvSpPr>
          <p:nvPr/>
        </p:nvSpPr>
        <p:spPr bwMode="auto">
          <a:xfrm>
            <a:off x="7745414" y="2871789"/>
            <a:ext cx="985837" cy="7762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38" name="Line 244"/>
          <p:cNvSpPr>
            <a:spLocks noChangeShapeType="1"/>
          </p:cNvSpPr>
          <p:nvPr/>
        </p:nvSpPr>
        <p:spPr bwMode="auto">
          <a:xfrm flipH="1">
            <a:off x="7940676" y="3646488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39" name="Line 245"/>
          <p:cNvSpPr>
            <a:spLocks noChangeShapeType="1"/>
          </p:cNvSpPr>
          <p:nvPr/>
        </p:nvSpPr>
        <p:spPr bwMode="auto">
          <a:xfrm flipH="1">
            <a:off x="8212138" y="3657600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40" name="Line 246"/>
          <p:cNvSpPr>
            <a:spLocks noChangeShapeType="1"/>
          </p:cNvSpPr>
          <p:nvPr/>
        </p:nvSpPr>
        <p:spPr bwMode="auto">
          <a:xfrm flipH="1">
            <a:off x="8361363" y="3646488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41" name="Line 247"/>
          <p:cNvSpPr>
            <a:spLocks noChangeShapeType="1"/>
          </p:cNvSpPr>
          <p:nvPr/>
        </p:nvSpPr>
        <p:spPr bwMode="auto">
          <a:xfrm flipH="1">
            <a:off x="8483601" y="3633788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42" name="Line 248"/>
          <p:cNvSpPr>
            <a:spLocks noChangeShapeType="1"/>
          </p:cNvSpPr>
          <p:nvPr/>
        </p:nvSpPr>
        <p:spPr bwMode="auto">
          <a:xfrm flipH="1">
            <a:off x="8632826" y="3646488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43" name="Line 249"/>
          <p:cNvSpPr>
            <a:spLocks noChangeShapeType="1"/>
          </p:cNvSpPr>
          <p:nvPr/>
        </p:nvSpPr>
        <p:spPr bwMode="auto">
          <a:xfrm flipH="1">
            <a:off x="8767763" y="3646488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44" name="Line 250"/>
          <p:cNvSpPr>
            <a:spLocks noChangeShapeType="1"/>
          </p:cNvSpPr>
          <p:nvPr/>
        </p:nvSpPr>
        <p:spPr bwMode="auto">
          <a:xfrm flipH="1">
            <a:off x="8916988" y="3646488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45" name="Line 251"/>
          <p:cNvSpPr>
            <a:spLocks noChangeShapeType="1"/>
          </p:cNvSpPr>
          <p:nvPr/>
        </p:nvSpPr>
        <p:spPr bwMode="auto">
          <a:xfrm flipH="1">
            <a:off x="9051926" y="3657600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" name="Group 312"/>
          <p:cNvGrpSpPr>
            <a:grpSpLocks/>
          </p:cNvGrpSpPr>
          <p:nvPr/>
        </p:nvGrpSpPr>
        <p:grpSpPr bwMode="auto">
          <a:xfrm>
            <a:off x="5196835" y="3754484"/>
            <a:ext cx="444500" cy="566738"/>
            <a:chOff x="2164" y="2242"/>
            <a:chExt cx="280" cy="357"/>
          </a:xfrm>
          <a:solidFill>
            <a:srgbClr val="FFFFCC"/>
          </a:solidFill>
        </p:grpSpPr>
        <p:sp>
          <p:nvSpPr>
            <p:cNvPr id="258358" name="Rectangle 310"/>
            <p:cNvSpPr>
              <a:spLocks noChangeArrowheads="1"/>
            </p:cNvSpPr>
            <p:nvPr/>
          </p:nvSpPr>
          <p:spPr bwMode="auto">
            <a:xfrm>
              <a:off x="2187" y="2319"/>
              <a:ext cx="257" cy="28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8359" name="Line 311"/>
            <p:cNvSpPr>
              <a:spLocks noChangeShapeType="1"/>
            </p:cNvSpPr>
            <p:nvPr/>
          </p:nvSpPr>
          <p:spPr bwMode="auto">
            <a:xfrm flipH="1">
              <a:off x="2164" y="2242"/>
              <a:ext cx="62" cy="9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1447" name="Rectangle 313"/>
          <p:cNvSpPr>
            <a:spLocks noChangeArrowheads="1"/>
          </p:cNvSpPr>
          <p:nvPr/>
        </p:nvSpPr>
        <p:spPr bwMode="auto">
          <a:xfrm>
            <a:off x="5026025" y="2732088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448" name="Line 314"/>
          <p:cNvSpPr>
            <a:spLocks noChangeShapeType="1"/>
          </p:cNvSpPr>
          <p:nvPr/>
        </p:nvSpPr>
        <p:spPr bwMode="auto">
          <a:xfrm>
            <a:off x="4818063" y="2176463"/>
            <a:ext cx="0" cy="398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49" name="Line 315"/>
          <p:cNvSpPr>
            <a:spLocks noChangeShapeType="1"/>
          </p:cNvSpPr>
          <p:nvPr/>
        </p:nvSpPr>
        <p:spPr bwMode="auto">
          <a:xfrm>
            <a:off x="4805364" y="2573338"/>
            <a:ext cx="1385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50" name="Line 316"/>
          <p:cNvSpPr>
            <a:spLocks noChangeShapeType="1"/>
          </p:cNvSpPr>
          <p:nvPr/>
        </p:nvSpPr>
        <p:spPr bwMode="auto">
          <a:xfrm flipH="1" flipV="1">
            <a:off x="6178550" y="2560638"/>
            <a:ext cx="0" cy="209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51" name="Line 317"/>
          <p:cNvSpPr>
            <a:spLocks noChangeShapeType="1"/>
          </p:cNvSpPr>
          <p:nvPr/>
        </p:nvSpPr>
        <p:spPr bwMode="auto">
          <a:xfrm flipH="1">
            <a:off x="4510088" y="2857500"/>
            <a:ext cx="419100" cy="889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452" name="Group 319"/>
          <p:cNvGrpSpPr>
            <a:grpSpLocks/>
          </p:cNvGrpSpPr>
          <p:nvPr/>
        </p:nvGrpSpPr>
        <p:grpSpPr bwMode="auto">
          <a:xfrm>
            <a:off x="8059741" y="3713163"/>
            <a:ext cx="1971675" cy="2430462"/>
            <a:chOff x="3967" y="2216"/>
            <a:chExt cx="1242" cy="1531"/>
          </a:xfrm>
        </p:grpSpPr>
        <p:grpSp>
          <p:nvGrpSpPr>
            <p:cNvPr id="11457" name="Group 320"/>
            <p:cNvGrpSpPr>
              <a:grpSpLocks/>
            </p:cNvGrpSpPr>
            <p:nvPr/>
          </p:nvGrpSpPr>
          <p:grpSpPr bwMode="auto">
            <a:xfrm>
              <a:off x="3967" y="2754"/>
              <a:ext cx="966" cy="125"/>
              <a:chOff x="203" y="2024"/>
              <a:chExt cx="1542" cy="164"/>
            </a:xfrm>
          </p:grpSpPr>
          <p:sp>
            <p:nvSpPr>
              <p:cNvPr id="11495" name="Rectangle 321"/>
              <p:cNvSpPr>
                <a:spLocks noChangeArrowheads="1"/>
              </p:cNvSpPr>
              <p:nvPr/>
            </p:nvSpPr>
            <p:spPr bwMode="auto">
              <a:xfrm>
                <a:off x="203" y="2024"/>
                <a:ext cx="141" cy="1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1496" name="Rectangle 322"/>
              <p:cNvSpPr>
                <a:spLocks noChangeArrowheads="1"/>
              </p:cNvSpPr>
              <p:nvPr/>
            </p:nvSpPr>
            <p:spPr bwMode="auto">
              <a:xfrm>
                <a:off x="343" y="2024"/>
                <a:ext cx="141" cy="1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1497" name="Rectangle 323"/>
              <p:cNvSpPr>
                <a:spLocks noChangeArrowheads="1"/>
              </p:cNvSpPr>
              <p:nvPr/>
            </p:nvSpPr>
            <p:spPr bwMode="auto">
              <a:xfrm>
                <a:off x="483" y="2024"/>
                <a:ext cx="141" cy="1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1498" name="Rectangle 324"/>
              <p:cNvSpPr>
                <a:spLocks noChangeArrowheads="1"/>
              </p:cNvSpPr>
              <p:nvPr/>
            </p:nvSpPr>
            <p:spPr bwMode="auto">
              <a:xfrm>
                <a:off x="623" y="2024"/>
                <a:ext cx="141" cy="1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1499" name="Rectangle 325"/>
              <p:cNvSpPr>
                <a:spLocks noChangeArrowheads="1"/>
              </p:cNvSpPr>
              <p:nvPr/>
            </p:nvSpPr>
            <p:spPr bwMode="auto">
              <a:xfrm>
                <a:off x="763" y="2024"/>
                <a:ext cx="141" cy="1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1500" name="Rectangle 326"/>
              <p:cNvSpPr>
                <a:spLocks noChangeArrowheads="1"/>
              </p:cNvSpPr>
              <p:nvPr/>
            </p:nvSpPr>
            <p:spPr bwMode="auto">
              <a:xfrm>
                <a:off x="903" y="2024"/>
                <a:ext cx="141" cy="1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1501" name="Rectangle 327"/>
              <p:cNvSpPr>
                <a:spLocks noChangeArrowheads="1"/>
              </p:cNvSpPr>
              <p:nvPr/>
            </p:nvSpPr>
            <p:spPr bwMode="auto">
              <a:xfrm>
                <a:off x="1044" y="2024"/>
                <a:ext cx="141" cy="1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1502" name="Rectangle 328"/>
              <p:cNvSpPr>
                <a:spLocks noChangeArrowheads="1"/>
              </p:cNvSpPr>
              <p:nvPr/>
            </p:nvSpPr>
            <p:spPr bwMode="auto">
              <a:xfrm>
                <a:off x="1184" y="2024"/>
                <a:ext cx="141" cy="1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1503" name="Rectangle 329"/>
              <p:cNvSpPr>
                <a:spLocks noChangeArrowheads="1"/>
              </p:cNvSpPr>
              <p:nvPr/>
            </p:nvSpPr>
            <p:spPr bwMode="auto">
              <a:xfrm>
                <a:off x="1324" y="2024"/>
                <a:ext cx="141" cy="1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1504" name="Rectangle 330"/>
              <p:cNvSpPr>
                <a:spLocks noChangeArrowheads="1"/>
              </p:cNvSpPr>
              <p:nvPr/>
            </p:nvSpPr>
            <p:spPr bwMode="auto">
              <a:xfrm>
                <a:off x="1464" y="2024"/>
                <a:ext cx="141" cy="1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1505" name="Rectangle 331"/>
              <p:cNvSpPr>
                <a:spLocks noChangeArrowheads="1"/>
              </p:cNvSpPr>
              <p:nvPr/>
            </p:nvSpPr>
            <p:spPr bwMode="auto">
              <a:xfrm>
                <a:off x="1604" y="2024"/>
                <a:ext cx="141" cy="1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11458" name="Line 332"/>
            <p:cNvSpPr>
              <a:spLocks noChangeShapeType="1"/>
            </p:cNvSpPr>
            <p:nvPr/>
          </p:nvSpPr>
          <p:spPr bwMode="auto">
            <a:xfrm flipH="1">
              <a:off x="3978" y="2758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59" name="Line 333"/>
            <p:cNvSpPr>
              <a:spLocks noChangeShapeType="1"/>
            </p:cNvSpPr>
            <p:nvPr/>
          </p:nvSpPr>
          <p:spPr bwMode="auto">
            <a:xfrm flipH="1">
              <a:off x="4243" y="2758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60" name="Line 334"/>
            <p:cNvSpPr>
              <a:spLocks noChangeShapeType="1"/>
            </p:cNvSpPr>
            <p:nvPr/>
          </p:nvSpPr>
          <p:spPr bwMode="auto">
            <a:xfrm flipH="1">
              <a:off x="4320" y="2750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61" name="Line 335"/>
            <p:cNvSpPr>
              <a:spLocks noChangeShapeType="1"/>
            </p:cNvSpPr>
            <p:nvPr/>
          </p:nvSpPr>
          <p:spPr bwMode="auto">
            <a:xfrm flipH="1">
              <a:off x="4064" y="2766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62" name="Line 336"/>
            <p:cNvSpPr>
              <a:spLocks noChangeShapeType="1"/>
            </p:cNvSpPr>
            <p:nvPr/>
          </p:nvSpPr>
          <p:spPr bwMode="auto">
            <a:xfrm flipH="1">
              <a:off x="4499" y="2758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63" name="Line 337"/>
            <p:cNvSpPr>
              <a:spLocks noChangeShapeType="1"/>
            </p:cNvSpPr>
            <p:nvPr/>
          </p:nvSpPr>
          <p:spPr bwMode="auto">
            <a:xfrm flipH="1">
              <a:off x="4593" y="2758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64" name="Line 338"/>
            <p:cNvSpPr>
              <a:spLocks noChangeShapeType="1"/>
            </p:cNvSpPr>
            <p:nvPr/>
          </p:nvSpPr>
          <p:spPr bwMode="auto">
            <a:xfrm flipH="1">
              <a:off x="4678" y="2765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65" name="Line 339"/>
            <p:cNvSpPr>
              <a:spLocks noChangeShapeType="1"/>
            </p:cNvSpPr>
            <p:nvPr/>
          </p:nvSpPr>
          <p:spPr bwMode="auto">
            <a:xfrm flipH="1">
              <a:off x="4764" y="2757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466" name="Group 340"/>
            <p:cNvGrpSpPr>
              <a:grpSpLocks/>
            </p:cNvGrpSpPr>
            <p:nvPr/>
          </p:nvGrpSpPr>
          <p:grpSpPr bwMode="auto">
            <a:xfrm>
              <a:off x="3983" y="3299"/>
              <a:ext cx="966" cy="125"/>
              <a:chOff x="203" y="2024"/>
              <a:chExt cx="1542" cy="164"/>
            </a:xfrm>
          </p:grpSpPr>
          <p:sp>
            <p:nvSpPr>
              <p:cNvPr id="11484" name="Rectangle 341"/>
              <p:cNvSpPr>
                <a:spLocks noChangeArrowheads="1"/>
              </p:cNvSpPr>
              <p:nvPr/>
            </p:nvSpPr>
            <p:spPr bwMode="auto">
              <a:xfrm>
                <a:off x="203" y="2024"/>
                <a:ext cx="141" cy="1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1485" name="Rectangle 342"/>
              <p:cNvSpPr>
                <a:spLocks noChangeArrowheads="1"/>
              </p:cNvSpPr>
              <p:nvPr/>
            </p:nvSpPr>
            <p:spPr bwMode="auto">
              <a:xfrm>
                <a:off x="343" y="2024"/>
                <a:ext cx="141" cy="1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1486" name="Rectangle 343"/>
              <p:cNvSpPr>
                <a:spLocks noChangeArrowheads="1"/>
              </p:cNvSpPr>
              <p:nvPr/>
            </p:nvSpPr>
            <p:spPr bwMode="auto">
              <a:xfrm>
                <a:off x="483" y="2024"/>
                <a:ext cx="141" cy="1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1487" name="Rectangle 344"/>
              <p:cNvSpPr>
                <a:spLocks noChangeArrowheads="1"/>
              </p:cNvSpPr>
              <p:nvPr/>
            </p:nvSpPr>
            <p:spPr bwMode="auto">
              <a:xfrm>
                <a:off x="623" y="2024"/>
                <a:ext cx="141" cy="1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1488" name="Rectangle 345"/>
              <p:cNvSpPr>
                <a:spLocks noChangeArrowheads="1"/>
              </p:cNvSpPr>
              <p:nvPr/>
            </p:nvSpPr>
            <p:spPr bwMode="auto">
              <a:xfrm>
                <a:off x="763" y="2024"/>
                <a:ext cx="141" cy="1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1489" name="Rectangle 346"/>
              <p:cNvSpPr>
                <a:spLocks noChangeArrowheads="1"/>
              </p:cNvSpPr>
              <p:nvPr/>
            </p:nvSpPr>
            <p:spPr bwMode="auto">
              <a:xfrm>
                <a:off x="903" y="2024"/>
                <a:ext cx="141" cy="1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1490" name="Rectangle 347"/>
              <p:cNvSpPr>
                <a:spLocks noChangeArrowheads="1"/>
              </p:cNvSpPr>
              <p:nvPr/>
            </p:nvSpPr>
            <p:spPr bwMode="auto">
              <a:xfrm>
                <a:off x="1044" y="2024"/>
                <a:ext cx="141" cy="1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1491" name="Rectangle 348"/>
              <p:cNvSpPr>
                <a:spLocks noChangeArrowheads="1"/>
              </p:cNvSpPr>
              <p:nvPr/>
            </p:nvSpPr>
            <p:spPr bwMode="auto">
              <a:xfrm>
                <a:off x="1184" y="2024"/>
                <a:ext cx="141" cy="1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1492" name="Rectangle 349"/>
              <p:cNvSpPr>
                <a:spLocks noChangeArrowheads="1"/>
              </p:cNvSpPr>
              <p:nvPr/>
            </p:nvSpPr>
            <p:spPr bwMode="auto">
              <a:xfrm>
                <a:off x="1324" y="2024"/>
                <a:ext cx="141" cy="1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1493" name="Rectangle 350"/>
              <p:cNvSpPr>
                <a:spLocks noChangeArrowheads="1"/>
              </p:cNvSpPr>
              <p:nvPr/>
            </p:nvSpPr>
            <p:spPr bwMode="auto">
              <a:xfrm>
                <a:off x="1464" y="2024"/>
                <a:ext cx="141" cy="1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1494" name="Rectangle 351"/>
              <p:cNvSpPr>
                <a:spLocks noChangeArrowheads="1"/>
              </p:cNvSpPr>
              <p:nvPr/>
            </p:nvSpPr>
            <p:spPr bwMode="auto">
              <a:xfrm>
                <a:off x="1604" y="2024"/>
                <a:ext cx="141" cy="1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11467" name="Oval 352"/>
            <p:cNvSpPr>
              <a:spLocks noChangeArrowheads="1"/>
            </p:cNvSpPr>
            <p:nvPr/>
          </p:nvSpPr>
          <p:spPr bwMode="auto">
            <a:xfrm>
              <a:off x="4883" y="3538"/>
              <a:ext cx="305" cy="20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1468" name="Text Box 353"/>
            <p:cNvSpPr txBox="1">
              <a:spLocks noChangeArrowheads="1"/>
            </p:cNvSpPr>
            <p:nvPr/>
          </p:nvSpPr>
          <p:spPr bwMode="auto">
            <a:xfrm>
              <a:off x="4871" y="3556"/>
              <a:ext cx="33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2195</a:t>
              </a:r>
            </a:p>
          </p:txBody>
        </p:sp>
        <p:sp>
          <p:nvSpPr>
            <p:cNvPr id="11469" name="Line 354"/>
            <p:cNvSpPr>
              <a:spLocks noChangeShapeType="1"/>
            </p:cNvSpPr>
            <p:nvPr/>
          </p:nvSpPr>
          <p:spPr bwMode="auto">
            <a:xfrm>
              <a:off x="4900" y="3352"/>
              <a:ext cx="70" cy="1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0" name="Line 355"/>
            <p:cNvSpPr>
              <a:spLocks noChangeShapeType="1"/>
            </p:cNvSpPr>
            <p:nvPr/>
          </p:nvSpPr>
          <p:spPr bwMode="auto">
            <a:xfrm flipH="1">
              <a:off x="3994" y="3303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1" name="Line 356"/>
            <p:cNvSpPr>
              <a:spLocks noChangeShapeType="1"/>
            </p:cNvSpPr>
            <p:nvPr/>
          </p:nvSpPr>
          <p:spPr bwMode="auto">
            <a:xfrm flipH="1">
              <a:off x="4165" y="3310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2" name="Line 357"/>
            <p:cNvSpPr>
              <a:spLocks noChangeShapeType="1"/>
            </p:cNvSpPr>
            <p:nvPr/>
          </p:nvSpPr>
          <p:spPr bwMode="auto">
            <a:xfrm flipH="1">
              <a:off x="4259" y="3303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3" name="Line 358"/>
            <p:cNvSpPr>
              <a:spLocks noChangeShapeType="1"/>
            </p:cNvSpPr>
            <p:nvPr/>
          </p:nvSpPr>
          <p:spPr bwMode="auto">
            <a:xfrm flipH="1">
              <a:off x="4336" y="3295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4" name="Line 359"/>
            <p:cNvSpPr>
              <a:spLocks noChangeShapeType="1"/>
            </p:cNvSpPr>
            <p:nvPr/>
          </p:nvSpPr>
          <p:spPr bwMode="auto">
            <a:xfrm flipH="1">
              <a:off x="4430" y="3303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5" name="Line 360"/>
            <p:cNvSpPr>
              <a:spLocks noChangeShapeType="1"/>
            </p:cNvSpPr>
            <p:nvPr/>
          </p:nvSpPr>
          <p:spPr bwMode="auto">
            <a:xfrm flipH="1">
              <a:off x="4515" y="3303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6" name="Line 361"/>
            <p:cNvSpPr>
              <a:spLocks noChangeShapeType="1"/>
            </p:cNvSpPr>
            <p:nvPr/>
          </p:nvSpPr>
          <p:spPr bwMode="auto">
            <a:xfrm flipH="1">
              <a:off x="4609" y="3303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7" name="Line 362"/>
            <p:cNvSpPr>
              <a:spLocks noChangeShapeType="1"/>
            </p:cNvSpPr>
            <p:nvPr/>
          </p:nvSpPr>
          <p:spPr bwMode="auto">
            <a:xfrm flipH="1">
              <a:off x="4694" y="3310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8" name="Line 363"/>
            <p:cNvSpPr>
              <a:spLocks noChangeShapeType="1"/>
            </p:cNvSpPr>
            <p:nvPr/>
          </p:nvSpPr>
          <p:spPr bwMode="auto">
            <a:xfrm flipH="1">
              <a:off x="4780" y="3302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9" name="Line 364"/>
            <p:cNvSpPr>
              <a:spLocks noChangeShapeType="1"/>
            </p:cNvSpPr>
            <p:nvPr/>
          </p:nvSpPr>
          <p:spPr bwMode="auto">
            <a:xfrm flipH="1">
              <a:off x="4850" y="2772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80" name="Line 365"/>
            <p:cNvSpPr>
              <a:spLocks noChangeShapeType="1"/>
            </p:cNvSpPr>
            <p:nvPr/>
          </p:nvSpPr>
          <p:spPr bwMode="auto">
            <a:xfrm>
              <a:off x="4462" y="2831"/>
              <a:ext cx="107" cy="4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81" name="Line 366"/>
            <p:cNvSpPr>
              <a:spLocks noChangeShapeType="1"/>
            </p:cNvSpPr>
            <p:nvPr/>
          </p:nvSpPr>
          <p:spPr bwMode="auto">
            <a:xfrm flipH="1">
              <a:off x="4498" y="2216"/>
              <a:ext cx="229" cy="5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82" name="Line 367"/>
            <p:cNvSpPr>
              <a:spLocks noChangeShapeType="1"/>
            </p:cNvSpPr>
            <p:nvPr/>
          </p:nvSpPr>
          <p:spPr bwMode="auto">
            <a:xfrm flipH="1">
              <a:off x="4157" y="2749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83" name="Line 368"/>
            <p:cNvSpPr>
              <a:spLocks noChangeShapeType="1"/>
            </p:cNvSpPr>
            <p:nvPr/>
          </p:nvSpPr>
          <p:spPr bwMode="auto">
            <a:xfrm flipH="1">
              <a:off x="4079" y="3302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453" name="Rectangle 13"/>
          <p:cNvSpPr>
            <a:spLocks noChangeArrowheads="1"/>
          </p:cNvSpPr>
          <p:nvPr/>
        </p:nvSpPr>
        <p:spPr bwMode="auto">
          <a:xfrm>
            <a:off x="6707189" y="2014538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454" name="Line 64"/>
          <p:cNvSpPr>
            <a:spLocks noChangeShapeType="1"/>
          </p:cNvSpPr>
          <p:nvPr/>
        </p:nvSpPr>
        <p:spPr bwMode="auto">
          <a:xfrm flipH="1">
            <a:off x="6718300" y="2027238"/>
            <a:ext cx="1984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55" name="Rectangle 13"/>
          <p:cNvSpPr>
            <a:spLocks noChangeArrowheads="1"/>
          </p:cNvSpPr>
          <p:nvPr/>
        </p:nvSpPr>
        <p:spPr bwMode="auto">
          <a:xfrm>
            <a:off x="6938964" y="2014538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456" name="Line 64"/>
          <p:cNvSpPr>
            <a:spLocks noChangeShapeType="1"/>
          </p:cNvSpPr>
          <p:nvPr/>
        </p:nvSpPr>
        <p:spPr bwMode="auto">
          <a:xfrm flipH="1">
            <a:off x="6950075" y="2027238"/>
            <a:ext cx="1984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895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14639</TotalTime>
  <Words>1612</Words>
  <Application>Microsoft Office PowerPoint</Application>
  <PresentationFormat>Widescreen</PresentationFormat>
  <Paragraphs>506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Comic Sans MS</vt:lpstr>
      <vt:lpstr>Courier New</vt:lpstr>
      <vt:lpstr>Times New Roman</vt:lpstr>
      <vt:lpstr>Wingdings</vt:lpstr>
      <vt:lpstr>Blank Presentation</vt:lpstr>
      <vt:lpstr>Today’s Material</vt:lpstr>
      <vt:lpstr>Course Recap</vt:lpstr>
      <vt:lpstr>Arrays</vt:lpstr>
      <vt:lpstr>Singly Linked Lists</vt:lpstr>
      <vt:lpstr>Doubly Linked Lists</vt:lpstr>
      <vt:lpstr>Trees</vt:lpstr>
      <vt:lpstr>Search Trees</vt:lpstr>
      <vt:lpstr>Height Balanced Search Trees</vt:lpstr>
      <vt:lpstr>Tries</vt:lpstr>
      <vt:lpstr>Hash Tables with Separate Chaining</vt:lpstr>
      <vt:lpstr>Binary Heap</vt:lpstr>
      <vt:lpstr>Graphs (to be covered in CS323)</vt:lpstr>
      <vt:lpstr>Abstract Data Type (ADT)</vt:lpstr>
      <vt:lpstr>List ADT</vt:lpstr>
      <vt:lpstr>List ADT Implementations in OOPLs</vt:lpstr>
      <vt:lpstr>Adapter Classes</vt:lpstr>
      <vt:lpstr>Stack ADT</vt:lpstr>
      <vt:lpstr>Queue ADT</vt:lpstr>
      <vt:lpstr>Deque ADT</vt:lpstr>
      <vt:lpstr>Priority Queue (Binary Heap) ADT</vt:lpstr>
      <vt:lpstr>Set ADT</vt:lpstr>
      <vt:lpstr>Map ADT</vt:lpstr>
      <vt:lpstr>Taxonomy of ADTs in Different OOPLs</vt:lpstr>
      <vt:lpstr>Future Directions &amp; Recommendations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Material</dc:title>
  <dc:creator>CÜNEYT AKINLAR</dc:creator>
  <cp:lastModifiedBy>azra</cp:lastModifiedBy>
  <cp:revision>548</cp:revision>
  <dcterms:created xsi:type="dcterms:W3CDTF">2020-11-16T14:31:24Z</dcterms:created>
  <dcterms:modified xsi:type="dcterms:W3CDTF">2023-07-19T09:08:39Z</dcterms:modified>
</cp:coreProperties>
</file>