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6" r:id="rId2"/>
    <p:sldId id="418" r:id="rId3"/>
    <p:sldId id="414" r:id="rId4"/>
    <p:sldId id="420" r:id="rId5"/>
    <p:sldId id="424" r:id="rId6"/>
    <p:sldId id="425" r:id="rId7"/>
    <p:sldId id="426" r:id="rId8"/>
    <p:sldId id="429" r:id="rId9"/>
    <p:sldId id="427" r:id="rId10"/>
    <p:sldId id="430" r:id="rId11"/>
    <p:sldId id="428" r:id="rId12"/>
    <p:sldId id="431" r:id="rId13"/>
    <p:sldId id="432" r:id="rId14"/>
    <p:sldId id="433" r:id="rId15"/>
    <p:sldId id="434" r:id="rId16"/>
    <p:sldId id="436" r:id="rId17"/>
    <p:sldId id="435" r:id="rId18"/>
    <p:sldId id="4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226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141288"/>
            <a:ext cx="8588375" cy="698500"/>
          </a:xfrm>
        </p:spPr>
        <p:txBody>
          <a:bodyPr/>
          <a:lstStyle/>
          <a:p>
            <a:r>
              <a:rPr lang="en-US" altLang="en-US" dirty="0" smtClean="0"/>
              <a:t>Abstract Data Type (ADT)</a:t>
            </a:r>
          </a:p>
        </p:txBody>
      </p:sp>
      <p:sp>
        <p:nvSpPr>
          <p:cNvPr id="3076" name="Rectangle 1054"/>
          <p:cNvSpPr>
            <a:spLocks noGrp="1" noChangeArrowheads="1"/>
          </p:cNvSpPr>
          <p:nvPr>
            <p:ph type="body" idx="1"/>
          </p:nvPr>
        </p:nvSpPr>
        <p:spPr>
          <a:xfrm>
            <a:off x="431321" y="869951"/>
            <a:ext cx="11516264" cy="1236663"/>
          </a:xfrm>
        </p:spPr>
        <p:txBody>
          <a:bodyPr/>
          <a:lstStyle/>
          <a:p>
            <a:pPr>
              <a:defRPr/>
            </a:pPr>
            <a:r>
              <a:rPr lang="en-US" dirty="0"/>
              <a:t>An </a:t>
            </a:r>
            <a:r>
              <a:rPr lang="en-US" dirty="0">
                <a:solidFill>
                  <a:schemeClr val="accent6"/>
                </a:solidFill>
              </a:rPr>
              <a:t>Abstract Data Type (ADT) </a:t>
            </a:r>
            <a:r>
              <a:rPr lang="en-US" dirty="0"/>
              <a:t>is a </a:t>
            </a:r>
            <a:r>
              <a:rPr lang="en-US" dirty="0" smtClean="0">
                <a:solidFill>
                  <a:srgbClr val="C00000"/>
                </a:solidFill>
              </a:rPr>
              <a:t>container (a.k.a. collection) </a:t>
            </a:r>
            <a:r>
              <a:rPr lang="en-US" dirty="0" smtClean="0"/>
              <a:t>with </a:t>
            </a:r>
            <a:r>
              <a:rPr lang="en-US" dirty="0"/>
              <a:t>a set of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006841" y="2136777"/>
            <a:ext cx="3595688" cy="1069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Attributes (ADT State)</a:t>
            </a:r>
          </a:p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006841" y="3216277"/>
            <a:ext cx="3595688" cy="24653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Operations (ADT Methods)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Operation1(…)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Operation2(…)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Operation3(…)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054"/>
          <p:cNvSpPr txBox="1">
            <a:spLocks noChangeArrowheads="1"/>
          </p:cNvSpPr>
          <p:nvPr/>
        </p:nvSpPr>
        <p:spPr bwMode="auto">
          <a:xfrm>
            <a:off x="362309" y="2106614"/>
            <a:ext cx="7116793" cy="44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F</a:t>
            </a:r>
            <a:r>
              <a:rPr lang="en-US" kern="0" dirty="0" smtClean="0"/>
              <a:t>rom the programmer’s perspective, an </a:t>
            </a:r>
            <a:r>
              <a:rPr lang="en-US" kern="0" dirty="0" smtClean="0">
                <a:solidFill>
                  <a:schemeClr val="accent6"/>
                </a:solidFill>
              </a:rPr>
              <a:t>ADT</a:t>
            </a:r>
            <a:r>
              <a:rPr lang="en-US" kern="0" dirty="0" smtClean="0"/>
              <a:t> is a </a:t>
            </a:r>
            <a:r>
              <a:rPr lang="en-US" kern="0" dirty="0" smtClean="0">
                <a:solidFill>
                  <a:srgbClr val="C00000"/>
                </a:solidFill>
              </a:rPr>
              <a:t>black box</a:t>
            </a:r>
          </a:p>
          <a:p>
            <a:pPr lvl="1">
              <a:defRPr/>
            </a:pPr>
            <a:r>
              <a:rPr lang="en-US" kern="0" dirty="0">
                <a:solidFill>
                  <a:srgbClr val="C00000"/>
                </a:solidFill>
              </a:rPr>
              <a:t>Operations</a:t>
            </a:r>
            <a:r>
              <a:rPr lang="en-US" kern="0" dirty="0"/>
              <a:t> specify how the ADT </a:t>
            </a:r>
            <a:r>
              <a:rPr lang="en-US" dirty="0">
                <a:solidFill>
                  <a:schemeClr val="accent6"/>
                </a:solidFill>
              </a:rPr>
              <a:t>behaves</a:t>
            </a:r>
            <a:r>
              <a:rPr lang="en-US" kern="0" dirty="0"/>
              <a:t>, but </a:t>
            </a:r>
            <a:r>
              <a:rPr lang="en-US" kern="0" dirty="0" smtClean="0"/>
              <a:t>do </a:t>
            </a:r>
            <a:r>
              <a:rPr lang="en-US" kern="0" dirty="0"/>
              <a:t>not reveal how they are </a:t>
            </a:r>
            <a:r>
              <a:rPr lang="en-US" kern="0" dirty="0" smtClean="0"/>
              <a:t>implemented internally</a:t>
            </a:r>
          </a:p>
          <a:p>
            <a:pPr lvl="1">
              <a:defRPr/>
            </a:pPr>
            <a:r>
              <a:rPr lang="en-US" kern="0" dirty="0" smtClean="0"/>
              <a:t>In </a:t>
            </a:r>
            <a:r>
              <a:rPr lang="en-US" kern="0" dirty="0"/>
              <a:t>many cases, there are more than one way to implement </a:t>
            </a:r>
            <a:r>
              <a:rPr lang="en-US" kern="0" dirty="0" smtClean="0"/>
              <a:t>the same ADT</a:t>
            </a:r>
          </a:p>
          <a:p>
            <a:pPr lvl="1">
              <a:defRPr/>
            </a:pPr>
            <a:r>
              <a:rPr lang="en-US" kern="0" dirty="0"/>
              <a:t>An </a:t>
            </a:r>
            <a:r>
              <a:rPr lang="en-US" kern="0" dirty="0" smtClean="0"/>
              <a:t>ADT is a very good example of OOP </a:t>
            </a:r>
            <a:r>
              <a:rPr lang="en-US" kern="0" dirty="0" smtClean="0">
                <a:solidFill>
                  <a:srgbClr val="C00000"/>
                </a:solidFill>
              </a:rPr>
              <a:t>encapsulation </a:t>
            </a:r>
            <a:r>
              <a:rPr lang="en-US" kern="0" dirty="0" smtClean="0"/>
              <a:t>&amp;</a:t>
            </a:r>
            <a:r>
              <a:rPr lang="en-US" kern="0" dirty="0" smtClean="0">
                <a:solidFill>
                  <a:srgbClr val="C00000"/>
                </a:solidFill>
              </a:rPr>
              <a:t> information (data) hiding </a:t>
            </a:r>
            <a:r>
              <a:rPr lang="en-US" kern="0" dirty="0" smtClean="0"/>
              <a:t>(And usually </a:t>
            </a:r>
            <a:r>
              <a:rPr lang="en-US" kern="0" dirty="0">
                <a:solidFill>
                  <a:srgbClr val="C00000"/>
                </a:solidFill>
              </a:rPr>
              <a:t>inheritance</a:t>
            </a:r>
            <a:r>
              <a:rPr lang="en-US" kern="0" dirty="0" smtClean="0"/>
              <a:t> &amp; </a:t>
            </a:r>
            <a:r>
              <a:rPr lang="en-US" kern="0" dirty="0">
                <a:solidFill>
                  <a:srgbClr val="C00000"/>
                </a:solidFill>
              </a:rPr>
              <a:t>polymorphism</a:t>
            </a:r>
            <a:r>
              <a:rPr lang="en-US" kern="0" dirty="0" smtClean="0"/>
              <a:t>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4031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322" y="141288"/>
            <a:ext cx="11499010" cy="698500"/>
          </a:xfrm>
        </p:spPr>
        <p:txBody>
          <a:bodyPr/>
          <a:lstStyle/>
          <a:p>
            <a:r>
              <a:rPr lang="en-US" altLang="en-US" dirty="0" smtClean="0"/>
              <a:t>Using the Queue ADT (</a:t>
            </a:r>
            <a:r>
              <a:rPr lang="en-US" altLang="en-US" dirty="0"/>
              <a:t>C</a:t>
            </a:r>
            <a:r>
              <a:rPr lang="en-US" altLang="en-US" dirty="0" smtClean="0"/>
              <a:t>++)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02508" y="1300735"/>
            <a:ext cx="6884956" cy="49102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main(){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Create an empty q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ueue object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Q;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10, 5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(7);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10,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5, 7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10 (does not remove)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5, 7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(does not remove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2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false</a:t>
            </a:r>
          </a:p>
          <a:p>
            <a:pPr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7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true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end-main */</a:t>
            </a:r>
          </a:p>
        </p:txBody>
      </p:sp>
    </p:spTree>
    <p:extLst>
      <p:ext uri="{BB962C8B-B14F-4D97-AF65-F5344CB8AC3E}">
        <p14:creationId xmlns:p14="http://schemas.microsoft.com/office/powerpoint/2010/main" val="1205967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err="1" smtClean="0"/>
              <a:t>Deque</a:t>
            </a:r>
            <a:r>
              <a:rPr lang="en-US" altLang="en-US" sz="3600" dirty="0" smtClean="0"/>
              <a:t>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79489"/>
            <a:ext cx="11429999" cy="1285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with two ends called </a:t>
            </a:r>
            <a:r>
              <a:rPr lang="en-US" altLang="en-US" kern="0" dirty="0">
                <a:solidFill>
                  <a:srgbClr val="FF0000"/>
                </a:solidFill>
              </a:rPr>
              <a:t>front</a:t>
            </a:r>
            <a:r>
              <a:rPr lang="en-US" altLang="en-US" kern="0" dirty="0">
                <a:solidFill>
                  <a:srgbClr val="000000"/>
                </a:solidFill>
              </a:rPr>
              <a:t> and </a:t>
            </a:r>
            <a:r>
              <a:rPr lang="en-US" altLang="en-US" kern="0" dirty="0">
                <a:solidFill>
                  <a:srgbClr val="FF0000"/>
                </a:solidFill>
              </a:rPr>
              <a:t>rear </a:t>
            </a:r>
            <a:r>
              <a:rPr lang="en-US" altLang="en-US" kern="0" dirty="0">
                <a:solidFill>
                  <a:srgbClr val="000000"/>
                </a:solidFill>
              </a:rPr>
              <a:t>respectively, where elements are </a:t>
            </a:r>
            <a:r>
              <a:rPr lang="en-US" altLang="en-US" kern="0" dirty="0" smtClean="0">
                <a:solidFill>
                  <a:srgbClr val="000000"/>
                </a:solidFill>
              </a:rPr>
              <a:t>can be added and removed both from the </a:t>
            </a:r>
            <a:r>
              <a:rPr lang="en-US" altLang="en-US" kern="0" dirty="0">
                <a:solidFill>
                  <a:srgbClr val="FF0000"/>
                </a:solidFill>
              </a:rPr>
              <a:t>front</a:t>
            </a:r>
            <a:r>
              <a:rPr lang="en-US" altLang="en-US" kern="0" dirty="0" smtClean="0">
                <a:solidFill>
                  <a:srgbClr val="000000"/>
                </a:solidFill>
              </a:rPr>
              <a:t> and from the </a:t>
            </a:r>
            <a:r>
              <a:rPr lang="en-US" altLang="en-US" kern="0" dirty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791304" y="29185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394554" y="2918545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999392" y="291536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02642" y="291536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05893" y="2915369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77" name="Straight Arrow Connector 30"/>
          <p:cNvCxnSpPr>
            <a:cxnSpLocks noChangeShapeType="1"/>
          </p:cNvCxnSpPr>
          <p:nvPr/>
        </p:nvCxnSpPr>
        <p:spPr bwMode="auto">
          <a:xfrm>
            <a:off x="4301017" y="3571008"/>
            <a:ext cx="0" cy="6048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835629" y="2551832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79" name="Straight Arrow Connector 34"/>
          <p:cNvCxnSpPr>
            <a:cxnSpLocks noChangeShapeType="1"/>
            <a:endCxn id="30" idx="3"/>
          </p:cNvCxnSpPr>
          <p:nvPr/>
        </p:nvCxnSpPr>
        <p:spPr bwMode="auto">
          <a:xfrm flipH="1">
            <a:off x="5810730" y="2951883"/>
            <a:ext cx="466725" cy="166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191729" y="2550244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791304" y="434412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94554" y="4344120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999392" y="434094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02642" y="434094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205893" y="4340944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86" name="Straight Arrow Connector 86"/>
          <p:cNvCxnSpPr>
            <a:cxnSpLocks noChangeShapeType="1"/>
          </p:cNvCxnSpPr>
          <p:nvPr/>
        </p:nvCxnSpPr>
        <p:spPr bwMode="auto">
          <a:xfrm>
            <a:off x="2327754" y="4340945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1835629" y="3977407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88" name="Straight Arrow Connector 88"/>
          <p:cNvCxnSpPr>
            <a:cxnSpLocks noChangeShapeType="1"/>
          </p:cNvCxnSpPr>
          <p:nvPr/>
        </p:nvCxnSpPr>
        <p:spPr bwMode="auto">
          <a:xfrm flipH="1">
            <a:off x="6413980" y="4302844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6880704" y="4034557"/>
            <a:ext cx="8397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23243" y="3620219"/>
            <a:ext cx="1868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p</a:t>
            </a:r>
            <a:r>
              <a:rPr lang="en-US" sz="2000" dirty="0" err="1" smtClean="0">
                <a:latin typeface="+mj-lt"/>
              </a:rPr>
              <a:t>ush_back</a:t>
            </a:r>
            <a:r>
              <a:rPr lang="en-US" sz="2000" dirty="0" smtClean="0">
                <a:latin typeface="+mj-lt"/>
              </a:rPr>
              <a:t>(6</a:t>
            </a:r>
            <a:r>
              <a:rPr lang="en-US" sz="2000" dirty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cxnSp>
        <p:nvCxnSpPr>
          <p:cNvPr id="7200" name="Straight Arrow Connector 101"/>
          <p:cNvCxnSpPr>
            <a:cxnSpLocks noChangeShapeType="1"/>
          </p:cNvCxnSpPr>
          <p:nvPr/>
        </p:nvCxnSpPr>
        <p:spPr bwMode="auto">
          <a:xfrm>
            <a:off x="4301017" y="4966419"/>
            <a:ext cx="0" cy="6048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4323243" y="5015632"/>
            <a:ext cx="1868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 smtClean="0">
                <a:latin typeface="+mj-lt"/>
              </a:rPr>
              <a:t>push_front</a:t>
            </a:r>
            <a:r>
              <a:rPr lang="en-US" sz="2000" dirty="0" smtClean="0">
                <a:latin typeface="+mj-lt"/>
              </a:rPr>
              <a:t>(7)</a:t>
            </a:r>
            <a:endParaRPr lang="en-US" dirty="0">
              <a:latin typeface="+mj-lt"/>
            </a:endParaRPr>
          </a:p>
        </p:txBody>
      </p:sp>
      <p:cxnSp>
        <p:nvCxnSpPr>
          <p:cNvPr id="7202" name="Straight Arrow Connector 86"/>
          <p:cNvCxnSpPr>
            <a:cxnSpLocks noChangeShapeType="1"/>
          </p:cNvCxnSpPr>
          <p:nvPr/>
        </p:nvCxnSpPr>
        <p:spPr bwMode="auto">
          <a:xfrm>
            <a:off x="2338867" y="2867745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5809142" y="4339357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763388" y="5647456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66638" y="5647456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71476" y="5644280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574726" y="5644280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177977" y="5644280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42" name="Straight Arrow Connector 86"/>
          <p:cNvCxnSpPr>
            <a:cxnSpLocks noChangeShapeType="1"/>
          </p:cNvCxnSpPr>
          <p:nvPr/>
        </p:nvCxnSpPr>
        <p:spPr bwMode="auto">
          <a:xfrm>
            <a:off x="1672775" y="5642693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1180650" y="5279155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44" name="Straight Arrow Connector 88"/>
          <p:cNvCxnSpPr>
            <a:cxnSpLocks noChangeShapeType="1"/>
          </p:cNvCxnSpPr>
          <p:nvPr/>
        </p:nvCxnSpPr>
        <p:spPr bwMode="auto">
          <a:xfrm flipH="1">
            <a:off x="6386064" y="5606180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852788" y="5337893"/>
            <a:ext cx="8397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781226" y="5642693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158550" y="564970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 smtClean="0">
                <a:latin typeface="+mj-lt"/>
              </a:rPr>
              <a:t>7</a:t>
            </a:r>
            <a:endParaRPr lang="en-US" sz="2000" dirty="0">
              <a:latin typeface="+mj-lt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60" y="2557282"/>
            <a:ext cx="800100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767" y="2558511"/>
            <a:ext cx="1028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7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322" y="141288"/>
            <a:ext cx="11499010" cy="698500"/>
          </a:xfrm>
        </p:spPr>
        <p:txBody>
          <a:bodyPr/>
          <a:lstStyle/>
          <a:p>
            <a:r>
              <a:rPr lang="en-US" altLang="en-US" dirty="0" smtClean="0"/>
              <a:t>Using the </a:t>
            </a:r>
            <a:r>
              <a:rPr lang="en-US" altLang="en-US" dirty="0" err="1" smtClean="0"/>
              <a:t>Deque</a:t>
            </a:r>
            <a:r>
              <a:rPr lang="en-US" altLang="en-US" dirty="0" smtClean="0"/>
              <a:t> ADT (</a:t>
            </a:r>
            <a:r>
              <a:rPr lang="en-US" altLang="en-US" dirty="0"/>
              <a:t>C</a:t>
            </a:r>
            <a:r>
              <a:rPr lang="en-US" altLang="en-US" dirty="0" smtClean="0"/>
              <a:t>++)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78221" y="1274856"/>
            <a:ext cx="7652708" cy="51431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main(){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Create an empty </a:t>
            </a:r>
            <a:r>
              <a:rPr lang="en-US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object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10, 5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push_front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(7);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7, 10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7 (does not remove)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(does not remove)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pop_front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(does not remove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2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false</a:t>
            </a:r>
          </a:p>
          <a:p>
            <a:pPr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pop_back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pop_back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true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end-main */</a:t>
            </a:r>
          </a:p>
        </p:txBody>
      </p:sp>
    </p:spTree>
    <p:extLst>
      <p:ext uri="{BB962C8B-B14F-4D97-AF65-F5344CB8AC3E}">
        <p14:creationId xmlns:p14="http://schemas.microsoft.com/office/powerpoint/2010/main" val="201467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/>
              <a:t>Priority Queue (Binary Heap</a:t>
            </a:r>
            <a:r>
              <a:rPr lang="en-US" altLang="en-US" sz="3600" dirty="0" smtClean="0"/>
              <a:t>)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6430" y="979489"/>
            <a:ext cx="11524891" cy="1876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that orders its elements with respect to their </a:t>
            </a:r>
            <a:r>
              <a:rPr lang="en-US" altLang="en-US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priorities</a:t>
            </a:r>
            <a:r>
              <a:rPr lang="en-US" altLang="en-US" kern="0" dirty="0">
                <a:solidFill>
                  <a:srgbClr val="000000"/>
                </a:solidFill>
              </a:rPr>
              <a:t>, and returns the element with the </a:t>
            </a:r>
            <a:r>
              <a:rPr lang="en-US" altLang="en-US" kern="0" dirty="0">
                <a:solidFill>
                  <a:srgbClr val="FF0000"/>
                </a:solidFill>
              </a:rPr>
              <a:t>highest priority</a:t>
            </a:r>
            <a:r>
              <a:rPr lang="en-US" altLang="en-US" kern="0" dirty="0"/>
              <a:t>, i.e., the </a:t>
            </a:r>
            <a:r>
              <a:rPr lang="en-US" altLang="en-US" kern="0" dirty="0">
                <a:solidFill>
                  <a:srgbClr val="000000"/>
                </a:solidFill>
              </a:rPr>
              <a:t>element having the smallest or the largest value)</a:t>
            </a:r>
            <a:endParaRPr lang="en-US" altLang="en-US" b="1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256846" y="3213130"/>
            <a:ext cx="2616200" cy="27352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95009" y="4014817"/>
            <a:ext cx="492125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1231572" y="3463955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1590347" y="4179918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169659" y="4662518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431472" y="4645055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1823709" y="4895880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077709" y="3687793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948997" y="5189568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8220" name="Straight Arrow Connector 65"/>
          <p:cNvCxnSpPr>
            <a:cxnSpLocks noChangeShapeType="1"/>
          </p:cNvCxnSpPr>
          <p:nvPr/>
        </p:nvCxnSpPr>
        <p:spPr bwMode="auto">
          <a:xfrm>
            <a:off x="2538084" y="3157567"/>
            <a:ext cx="11017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2709534" y="2749580"/>
            <a:ext cx="8112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cxnSp>
        <p:nvCxnSpPr>
          <p:cNvPr id="8222" name="Straight Arrow Connector 67"/>
          <p:cNvCxnSpPr>
            <a:cxnSpLocks noChangeShapeType="1"/>
          </p:cNvCxnSpPr>
          <p:nvPr/>
        </p:nvCxnSpPr>
        <p:spPr bwMode="auto">
          <a:xfrm>
            <a:off x="5678159" y="3244880"/>
            <a:ext cx="11033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5836909" y="2844830"/>
            <a:ext cx="785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60408" y="3252817"/>
            <a:ext cx="2616200" cy="27352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4335134" y="350364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4693909" y="4219605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4273221" y="4702205"/>
            <a:ext cx="492125" cy="500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535034" y="4684742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4927271" y="4935567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5181271" y="3727480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4052559" y="5229255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6622722" y="3252817"/>
            <a:ext cx="2616200" cy="273526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 bwMode="auto">
          <a:xfrm>
            <a:off x="7597448" y="3503642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7956223" y="4219605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6797348" y="4684742"/>
            <a:ext cx="492125" cy="500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8189585" y="4935567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72" name="Oval 71"/>
          <p:cNvSpPr/>
          <p:nvPr/>
        </p:nvSpPr>
        <p:spPr bwMode="auto">
          <a:xfrm>
            <a:off x="8443585" y="3727480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7314873" y="5229255"/>
            <a:ext cx="490537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025" y="2769319"/>
            <a:ext cx="800100" cy="38481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193" y="2760693"/>
            <a:ext cx="1562100" cy="383857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86589" y="2817783"/>
            <a:ext cx="1200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Max-PQ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95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322" y="141288"/>
            <a:ext cx="11499010" cy="698500"/>
          </a:xfrm>
        </p:spPr>
        <p:txBody>
          <a:bodyPr/>
          <a:lstStyle/>
          <a:p>
            <a:r>
              <a:rPr lang="en-US" altLang="en-US" dirty="0" smtClean="0"/>
              <a:t>Using the Priority Queue ADT (</a:t>
            </a:r>
            <a:r>
              <a:rPr lang="en-US" altLang="en-US" dirty="0"/>
              <a:t>C</a:t>
            </a:r>
            <a:r>
              <a:rPr lang="en-US" altLang="en-US" dirty="0" smtClean="0"/>
              <a:t>++)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3624" y="1231724"/>
            <a:ext cx="6574405" cy="51431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main(){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Create an empty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max-heap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priority_queue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Q;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5,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5, 1, 3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5 (does not remove)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3, 1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(does not remove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2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false</a:t>
            </a:r>
          </a:p>
          <a:p>
            <a:pPr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true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end-main */</a:t>
            </a:r>
          </a:p>
        </p:txBody>
      </p:sp>
    </p:spTree>
    <p:extLst>
      <p:ext uri="{BB962C8B-B14F-4D97-AF65-F5344CB8AC3E}">
        <p14:creationId xmlns:p14="http://schemas.microsoft.com/office/powerpoint/2010/main" val="369758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Set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1" y="979489"/>
            <a:ext cx="10029826" cy="746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</a:t>
            </a:r>
            <a:r>
              <a:rPr lang="en-US" altLang="en-US" kern="0" dirty="0" smtClean="0">
                <a:solidFill>
                  <a:srgbClr val="000000"/>
                </a:solidFill>
              </a:rPr>
              <a:t>to store </a:t>
            </a:r>
            <a:r>
              <a:rPr lang="en-US" altLang="en-US" b="1" kern="0" dirty="0">
                <a:solidFill>
                  <a:srgbClr val="000000"/>
                </a:solidFill>
              </a:rPr>
              <a:t>unique keys</a:t>
            </a:r>
            <a:endParaRPr lang="en-US" altLang="en-US" b="1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977181" y="1720852"/>
            <a:ext cx="2616200" cy="27352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1515345" y="2589214"/>
            <a:ext cx="490537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1951906" y="2036764"/>
            <a:ext cx="490538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2310682" y="275272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89995" y="3235327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1151807" y="3217864"/>
            <a:ext cx="492125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2544045" y="3468689"/>
            <a:ext cx="490537" cy="5000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2798045" y="2260602"/>
            <a:ext cx="492125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669331" y="3762377"/>
            <a:ext cx="490538" cy="5000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202984" y="2100262"/>
            <a:ext cx="2475870" cy="2174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b="1" kern="0" dirty="0">
                <a:solidFill>
                  <a:srgbClr val="000000"/>
                </a:solidFill>
              </a:rPr>
              <a:t>Operations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insert(key)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erase(key)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find(key)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5609" y="4830763"/>
            <a:ext cx="6331787" cy="174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All operations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take O(</a:t>
            </a:r>
            <a:r>
              <a:rPr lang="en-US" altLang="en-US" kern="0" dirty="0" err="1">
                <a:solidFill>
                  <a:srgbClr val="000000"/>
                </a:solidFill>
              </a:rPr>
              <a:t>logn</a:t>
            </a:r>
            <a:r>
              <a:rPr lang="en-US" altLang="en-US" kern="0" dirty="0">
                <a:solidFill>
                  <a:srgbClr val="000000"/>
                </a:solidFill>
              </a:rPr>
              <a:t>) if a search tree is used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/>
              <a:t>take O(1) if a hash table is 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686" y="1552754"/>
            <a:ext cx="3919677" cy="51308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96" y="1544128"/>
            <a:ext cx="800100" cy="51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03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322" y="141288"/>
            <a:ext cx="11499010" cy="698500"/>
          </a:xfrm>
        </p:spPr>
        <p:txBody>
          <a:bodyPr/>
          <a:lstStyle/>
          <a:p>
            <a:r>
              <a:rPr lang="en-US" altLang="en-US" dirty="0" smtClean="0"/>
              <a:t>Using the set ADT (</a:t>
            </a:r>
            <a:r>
              <a:rPr lang="en-US" altLang="en-US" dirty="0"/>
              <a:t>C</a:t>
            </a:r>
            <a:r>
              <a:rPr lang="en-US" altLang="en-US" dirty="0" smtClean="0"/>
              <a:t>++)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51163" y="1231725"/>
            <a:ext cx="8859328" cy="48412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main(){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Create an empty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ordered (tree) set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1, 5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1, 3, 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3</a:t>
            </a:r>
          </a:p>
          <a:p>
            <a:pPr>
              <a:defRPr/>
            </a:pP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auto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an iterator to 3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pIter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1);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an iterator to 1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1);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an iterator to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defRPr/>
            </a:pP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Iterate over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the set elements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Get them in sorted order 1, 3, 5</a:t>
            </a:r>
          </a:p>
          <a:p>
            <a:pPr>
              <a:defRPr/>
            </a:pP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end-main */</a:t>
            </a:r>
          </a:p>
        </p:txBody>
      </p:sp>
    </p:spTree>
    <p:extLst>
      <p:ext uri="{BB962C8B-B14F-4D97-AF65-F5344CB8AC3E}">
        <p14:creationId xmlns:p14="http://schemas.microsoft.com/office/powerpoint/2010/main" val="1748003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Map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7805" y="979489"/>
            <a:ext cx="8790316" cy="746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that stores unique (</a:t>
            </a:r>
            <a:r>
              <a:rPr lang="en-US" altLang="en-US" b="1" kern="0" dirty="0">
                <a:solidFill>
                  <a:srgbClr val="000000"/>
                </a:solidFill>
              </a:rPr>
              <a:t>key, value</a:t>
            </a:r>
            <a:r>
              <a:rPr lang="en-US" altLang="en-US" kern="0" dirty="0">
                <a:solidFill>
                  <a:srgbClr val="000000"/>
                </a:solidFill>
              </a:rPr>
              <a:t>) pairs</a:t>
            </a:r>
            <a:endParaRPr lang="en-US" altLang="en-US" b="1" kern="0" dirty="0"/>
          </a:p>
        </p:txBody>
      </p:sp>
      <p:sp>
        <p:nvSpPr>
          <p:cNvPr id="7" name="Oval 6"/>
          <p:cNvSpPr/>
          <p:nvPr/>
        </p:nvSpPr>
        <p:spPr bwMode="auto">
          <a:xfrm>
            <a:off x="341193" y="1625961"/>
            <a:ext cx="4908550" cy="334327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1857256" y="1879960"/>
            <a:ext cx="1274763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 A)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469042" y="1879960"/>
            <a:ext cx="3450669" cy="23103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b="1" kern="0" dirty="0">
                <a:solidFill>
                  <a:srgbClr val="000000"/>
                </a:solidFill>
              </a:rPr>
              <a:t>Operations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insert(key, value)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find(key)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erase(key)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030169" y="2583224"/>
            <a:ext cx="1273175" cy="5032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B)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949456" y="2486385"/>
            <a:ext cx="1274763" cy="5032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M)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052518" y="3140435"/>
            <a:ext cx="1274762" cy="5032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K)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71768" y="3164249"/>
            <a:ext cx="1274762" cy="5032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E)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3338393" y="3842110"/>
            <a:ext cx="1274762" cy="50323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 F)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984256" y="3999274"/>
            <a:ext cx="1274763" cy="50323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 T)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09493" y="3667485"/>
            <a:ext cx="1274762" cy="5016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, Z)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1193" y="5214938"/>
            <a:ext cx="6274040" cy="14843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All operations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take O(</a:t>
            </a:r>
            <a:r>
              <a:rPr lang="en-US" altLang="en-US" kern="0" dirty="0" err="1">
                <a:solidFill>
                  <a:srgbClr val="000000"/>
                </a:solidFill>
              </a:rPr>
              <a:t>logn</a:t>
            </a:r>
            <a:r>
              <a:rPr lang="en-US" altLang="en-US" kern="0" dirty="0">
                <a:solidFill>
                  <a:srgbClr val="000000"/>
                </a:solidFill>
              </a:rPr>
              <a:t>) if a search tree is used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kern="0" dirty="0"/>
              <a:t>take O(1) if a hash table is 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634" y="2981416"/>
            <a:ext cx="3200400" cy="3781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71" y="2977237"/>
            <a:ext cx="800100" cy="37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322" y="141288"/>
            <a:ext cx="11499010" cy="698500"/>
          </a:xfrm>
        </p:spPr>
        <p:txBody>
          <a:bodyPr/>
          <a:lstStyle/>
          <a:p>
            <a:r>
              <a:rPr lang="en-US" altLang="en-US" dirty="0" smtClean="0"/>
              <a:t>Using the map ADT (</a:t>
            </a:r>
            <a:r>
              <a:rPr lang="en-US" altLang="en-US" dirty="0"/>
              <a:t>C</a:t>
            </a:r>
            <a:r>
              <a:rPr lang="en-US" altLang="en-US" dirty="0" smtClean="0"/>
              <a:t>++)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02589" y="1248978"/>
            <a:ext cx="9756476" cy="48412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main(){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Create an empty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ordered (tree) map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char&gt;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({1, ‘e’});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(1, ‘e’)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({5, ‘z’});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(1, ‘e’), (5, ‘z’)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({3, ‘b’});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‘e’), (3, ‘b’),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(5,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‘z’) 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3</a:t>
            </a:r>
          </a:p>
          <a:p>
            <a:pPr>
              <a:defRPr/>
            </a:pP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auto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an iterator to (3, ‘b’)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pIter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1);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an iterator to (1, ‘e’)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1);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an iterator to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(5, ‘z’)</a:t>
            </a:r>
          </a:p>
          <a:p>
            <a:pPr>
              <a:defRPr/>
            </a:pP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Iterate over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the set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elements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Get them in sorted order (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1, ‘e’), (3, ‘b’), (5, ‘z’)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val.first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&lt;&lt; “, “,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val.second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end-main */</a:t>
            </a:r>
          </a:p>
        </p:txBody>
      </p:sp>
    </p:spTree>
    <p:extLst>
      <p:ext uri="{BB962C8B-B14F-4D97-AF65-F5344CB8AC3E}">
        <p14:creationId xmlns:p14="http://schemas.microsoft.com/office/powerpoint/2010/main" val="1630690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FA861F39-EDA1-4474-A2C2-FD0E8771A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761" y="238125"/>
            <a:ext cx="11452193" cy="755650"/>
          </a:xfrm>
        </p:spPr>
        <p:txBody>
          <a:bodyPr/>
          <a:lstStyle/>
          <a:p>
            <a:r>
              <a:rPr lang="en-US" altLang="en-US" sz="3600" dirty="0" smtClean="0"/>
              <a:t>Taxonomy of ADTs in Different OOPLs</a:t>
            </a:r>
            <a:endParaRPr lang="en-US" alt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925"/>
            <a:ext cx="12192000" cy="3799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1820" y="5139606"/>
            <a:ext cx="6867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smtClean="0"/>
              <a:t>en.cppreference.com/w/cpp/container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181820" y="5659005"/>
            <a:ext cx="8052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https://docs.oracle.com/javase/8/docs/api/index.html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1820" y="6178404"/>
            <a:ext cx="10455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https://docs.microsoft.com/en-us/dotnet/standard/collections/</a:t>
            </a:r>
          </a:p>
        </p:txBody>
      </p:sp>
    </p:spTree>
    <p:extLst>
      <p:ext uri="{BB962C8B-B14F-4D97-AF65-F5344CB8AC3E}">
        <p14:creationId xmlns:p14="http://schemas.microsoft.com/office/powerpoint/2010/main" val="2729527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FA861F39-EDA1-4474-A2C2-FD0E8771A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761" y="238125"/>
            <a:ext cx="11452193" cy="755650"/>
          </a:xfrm>
        </p:spPr>
        <p:txBody>
          <a:bodyPr/>
          <a:lstStyle/>
          <a:p>
            <a:r>
              <a:rPr lang="en-US" altLang="en-US" sz="3600" dirty="0" smtClean="0"/>
              <a:t>List ADT</a:t>
            </a:r>
            <a:endParaRPr lang="en-US" altLang="en-US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07C725BF-6B3A-4DD8-BB59-41EDABCEC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760" y="993775"/>
            <a:ext cx="6698538" cy="5217244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List</a:t>
            </a:r>
            <a:r>
              <a:rPr lang="en-US" altLang="en-US" dirty="0" smtClean="0"/>
              <a:t> is container for an </a:t>
            </a:r>
            <a:r>
              <a:rPr lang="en-US" altLang="en-US" dirty="0" smtClean="0">
                <a:solidFill>
                  <a:schemeClr val="accent6"/>
                </a:solidFill>
              </a:rPr>
              <a:t>ordered</a:t>
            </a:r>
            <a:r>
              <a:rPr lang="en-US" altLang="en-US" dirty="0" smtClean="0"/>
              <a:t> sequence of elements with duplicates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Unlike arrays, which are of fixed size, a </a:t>
            </a:r>
            <a:r>
              <a:rPr lang="en-US" altLang="en-US" dirty="0" smtClean="0">
                <a:solidFill>
                  <a:srgbClr val="FF0000"/>
                </a:solidFill>
              </a:rPr>
              <a:t>List</a:t>
            </a:r>
            <a:r>
              <a:rPr lang="en-US" altLang="en-US" dirty="0" smtClean="0"/>
              <a:t> is dynamically expandable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All OOPLs have the concept of a list</a:t>
            </a:r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202546" y="1249351"/>
            <a:ext cx="2442451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 smtClean="0"/>
              <a:t>2</a:t>
            </a:r>
            <a:r>
              <a:rPr lang="en-US" altLang="en-US" kern="0" dirty="0"/>
              <a:t>, 4, 1, 8, 12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8202545" y="2358042"/>
            <a:ext cx="3201576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 smtClean="0"/>
              <a:t>2</a:t>
            </a:r>
            <a:r>
              <a:rPr lang="en-US" altLang="en-US" kern="0" dirty="0"/>
              <a:t>, 4, 1, 8, </a:t>
            </a:r>
            <a:r>
              <a:rPr lang="en-US" altLang="en-US" kern="0" dirty="0" smtClean="0"/>
              <a:t>12, </a:t>
            </a:r>
            <a:r>
              <a:rPr lang="en-US" altLang="en-US" kern="0" dirty="0" smtClean="0">
                <a:solidFill>
                  <a:schemeClr val="accent2"/>
                </a:solidFill>
              </a:rPr>
              <a:t>13</a:t>
            </a:r>
            <a:endParaRPr lang="en-US" altLang="en-US" kern="0" dirty="0">
              <a:solidFill>
                <a:schemeClr val="accent2"/>
              </a:solidFill>
            </a:endParaRPr>
          </a:p>
        </p:txBody>
      </p:sp>
      <p:cxnSp>
        <p:nvCxnSpPr>
          <p:cNvPr id="46" name="Straight Arrow Connector 6"/>
          <p:cNvCxnSpPr>
            <a:cxnSpLocks noChangeShapeType="1"/>
          </p:cNvCxnSpPr>
          <p:nvPr/>
        </p:nvCxnSpPr>
        <p:spPr bwMode="auto">
          <a:xfrm flipH="1">
            <a:off x="9290650" y="1772208"/>
            <a:ext cx="18696" cy="54081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9423770" y="1772208"/>
            <a:ext cx="1547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+mj-lt"/>
              </a:rPr>
              <a:t>add(13)</a:t>
            </a:r>
            <a:endParaRPr lang="en-US" b="1" dirty="0">
              <a:latin typeface="+mj-lt"/>
            </a:endParaRPr>
          </a:p>
        </p:txBody>
      </p:sp>
      <p:cxnSp>
        <p:nvCxnSpPr>
          <p:cNvPr id="48" name="Straight Arrow Connector 6"/>
          <p:cNvCxnSpPr>
            <a:cxnSpLocks noChangeShapeType="1"/>
          </p:cNvCxnSpPr>
          <p:nvPr/>
        </p:nvCxnSpPr>
        <p:spPr bwMode="auto">
          <a:xfrm flipH="1">
            <a:off x="9290650" y="2943876"/>
            <a:ext cx="18696" cy="54081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9423770" y="2943876"/>
            <a:ext cx="1547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+mj-lt"/>
              </a:rPr>
              <a:t>add(2, 9)</a:t>
            </a:r>
            <a:endParaRPr lang="en-US" b="1" dirty="0">
              <a:latin typeface="+mj-lt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8202545" y="3652457"/>
            <a:ext cx="3201576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 smtClean="0"/>
              <a:t>2</a:t>
            </a:r>
            <a:r>
              <a:rPr lang="en-US" altLang="en-US" kern="0" dirty="0"/>
              <a:t>, 4, </a:t>
            </a:r>
            <a:r>
              <a:rPr lang="en-US" altLang="en-US" kern="0" dirty="0" smtClean="0">
                <a:solidFill>
                  <a:schemeClr val="accent6"/>
                </a:solidFill>
              </a:rPr>
              <a:t>9</a:t>
            </a:r>
            <a:r>
              <a:rPr lang="en-US" altLang="en-US" kern="0" dirty="0" smtClean="0"/>
              <a:t>, 1</a:t>
            </a:r>
            <a:r>
              <a:rPr lang="en-US" altLang="en-US" kern="0" dirty="0"/>
              <a:t>, 8, </a:t>
            </a:r>
            <a:r>
              <a:rPr lang="en-US" altLang="en-US" kern="0" dirty="0" smtClean="0"/>
              <a:t>12, 13</a:t>
            </a:r>
            <a:endParaRPr lang="en-US" altLang="en-US" kern="0" dirty="0"/>
          </a:p>
        </p:txBody>
      </p:sp>
      <p:cxnSp>
        <p:nvCxnSpPr>
          <p:cNvPr id="51" name="Straight Arrow Connector 6"/>
          <p:cNvCxnSpPr>
            <a:cxnSpLocks noChangeShapeType="1"/>
          </p:cNvCxnSpPr>
          <p:nvPr/>
        </p:nvCxnSpPr>
        <p:spPr bwMode="auto">
          <a:xfrm flipH="1">
            <a:off x="9195760" y="4168358"/>
            <a:ext cx="18696" cy="54081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9328880" y="4168358"/>
            <a:ext cx="1547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latin typeface="+mj-lt"/>
              </a:rPr>
              <a:t>remove(4)</a:t>
            </a:r>
            <a:endParaRPr lang="en-US" b="1" dirty="0">
              <a:latin typeface="+mj-lt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8107655" y="4876939"/>
            <a:ext cx="3201576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 smtClean="0"/>
              <a:t>2</a:t>
            </a:r>
            <a:r>
              <a:rPr lang="en-US" altLang="en-US" kern="0" dirty="0"/>
              <a:t>, 4, </a:t>
            </a:r>
            <a:r>
              <a:rPr lang="en-US" altLang="en-US" kern="0" dirty="0" smtClean="0"/>
              <a:t>9, 1</a:t>
            </a:r>
            <a:r>
              <a:rPr lang="en-US" altLang="en-US" kern="0" dirty="0"/>
              <a:t>, </a:t>
            </a:r>
            <a:r>
              <a:rPr lang="en-US" altLang="en-US" kern="0" dirty="0" smtClean="0"/>
              <a:t>12, 13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0759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0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FA861F39-EDA1-4474-A2C2-FD0E8771A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761" y="238125"/>
            <a:ext cx="11452193" cy="755650"/>
          </a:xfrm>
        </p:spPr>
        <p:txBody>
          <a:bodyPr/>
          <a:lstStyle/>
          <a:p>
            <a:r>
              <a:rPr lang="en-US" altLang="en-US" sz="3600" dirty="0" smtClean="0"/>
              <a:t>List ADT Implementations in OOPLs</a:t>
            </a:r>
            <a:endParaRPr lang="en-US" altLang="en-US" sz="36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2610645" y="2423129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213895" y="2423129"/>
            <a:ext cx="604838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818733" y="241995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4421984" y="2419954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026820" y="241995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61296" y="2356454"/>
            <a:ext cx="962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j-lt"/>
              </a:rPr>
              <a:t>vector</a:t>
            </a:r>
            <a:endParaRPr lang="en-US" b="1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610646" y="33271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618709" y="33271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4625185" y="3327165"/>
            <a:ext cx="604837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577684" y="33271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530184" y="33271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0264" y="3331868"/>
            <a:ext cx="17123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+mj-lt"/>
              </a:rPr>
              <a:t>f</a:t>
            </a:r>
            <a:r>
              <a:rPr lang="en-US" sz="2000" b="1" dirty="0" err="1" smtClean="0">
                <a:latin typeface="+mj-lt"/>
              </a:rPr>
              <a:t>orward_list</a:t>
            </a:r>
            <a:endParaRPr lang="en-US" b="1" dirty="0">
              <a:latin typeface="+mj-lt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504033" y="1330287"/>
            <a:ext cx="6629400" cy="477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400" kern="0" dirty="0" smtClean="0"/>
              <a:t>Three lists </a:t>
            </a:r>
            <a:r>
              <a:rPr lang="en-US" altLang="en-US" sz="2400" kern="0" dirty="0"/>
              <a:t>for the sequence: 2, 4, 1, 8, 12</a:t>
            </a:r>
          </a:p>
        </p:txBody>
      </p:sp>
      <p:cxnSp>
        <p:nvCxnSpPr>
          <p:cNvPr id="58" name="Straight Arrow Connector 6"/>
          <p:cNvCxnSpPr>
            <a:cxnSpLocks noChangeShapeType="1"/>
          </p:cNvCxnSpPr>
          <p:nvPr/>
        </p:nvCxnSpPr>
        <p:spPr bwMode="auto">
          <a:xfrm>
            <a:off x="3213896" y="3548021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28"/>
          <p:cNvCxnSpPr>
            <a:cxnSpLocks noChangeShapeType="1"/>
          </p:cNvCxnSpPr>
          <p:nvPr/>
        </p:nvCxnSpPr>
        <p:spPr bwMode="auto">
          <a:xfrm>
            <a:off x="4221960" y="3557845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30"/>
          <p:cNvCxnSpPr>
            <a:cxnSpLocks noChangeShapeType="1"/>
          </p:cNvCxnSpPr>
          <p:nvPr/>
        </p:nvCxnSpPr>
        <p:spPr bwMode="auto">
          <a:xfrm>
            <a:off x="5167181" y="3548021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32"/>
          <p:cNvCxnSpPr>
            <a:cxnSpLocks noChangeShapeType="1"/>
          </p:cNvCxnSpPr>
          <p:nvPr/>
        </p:nvCxnSpPr>
        <p:spPr bwMode="auto">
          <a:xfrm>
            <a:off x="6125371" y="3548021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61"/>
          <p:cNvSpPr/>
          <p:nvPr/>
        </p:nvSpPr>
        <p:spPr bwMode="auto">
          <a:xfrm>
            <a:off x="2603368" y="41881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611431" y="41881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617907" y="4188145"/>
            <a:ext cx="604837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570406" y="41881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522906" y="418814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77944" y="4183713"/>
            <a:ext cx="571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j-lt"/>
              </a:rPr>
              <a:t>list</a:t>
            </a:r>
            <a:endParaRPr lang="en-US" b="1" dirty="0">
              <a:latin typeface="+mj-lt"/>
            </a:endParaRPr>
          </a:p>
        </p:txBody>
      </p:sp>
      <p:cxnSp>
        <p:nvCxnSpPr>
          <p:cNvPr id="68" name="Straight Arrow Connector 6"/>
          <p:cNvCxnSpPr>
            <a:cxnSpLocks noChangeShapeType="1"/>
          </p:cNvCxnSpPr>
          <p:nvPr/>
        </p:nvCxnSpPr>
        <p:spPr bwMode="auto">
          <a:xfrm>
            <a:off x="3206619" y="4313557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Arrow Connector 25"/>
          <p:cNvCxnSpPr>
            <a:cxnSpLocks noChangeShapeType="1"/>
          </p:cNvCxnSpPr>
          <p:nvPr/>
        </p:nvCxnSpPr>
        <p:spPr bwMode="auto">
          <a:xfrm flipH="1">
            <a:off x="3206618" y="4484650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28"/>
          <p:cNvCxnSpPr>
            <a:cxnSpLocks noChangeShapeType="1"/>
          </p:cNvCxnSpPr>
          <p:nvPr/>
        </p:nvCxnSpPr>
        <p:spPr bwMode="auto">
          <a:xfrm>
            <a:off x="4214682" y="4304032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29"/>
          <p:cNvCxnSpPr>
            <a:cxnSpLocks noChangeShapeType="1"/>
          </p:cNvCxnSpPr>
          <p:nvPr/>
        </p:nvCxnSpPr>
        <p:spPr bwMode="auto">
          <a:xfrm flipH="1">
            <a:off x="4214682" y="4459607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30"/>
          <p:cNvCxnSpPr>
            <a:cxnSpLocks noChangeShapeType="1"/>
          </p:cNvCxnSpPr>
          <p:nvPr/>
        </p:nvCxnSpPr>
        <p:spPr bwMode="auto">
          <a:xfrm>
            <a:off x="5167182" y="4296094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31"/>
          <p:cNvCxnSpPr>
            <a:cxnSpLocks noChangeShapeType="1"/>
          </p:cNvCxnSpPr>
          <p:nvPr/>
        </p:nvCxnSpPr>
        <p:spPr bwMode="auto">
          <a:xfrm flipH="1">
            <a:off x="5167182" y="4450082"/>
            <a:ext cx="4032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32"/>
          <p:cNvCxnSpPr>
            <a:cxnSpLocks noChangeShapeType="1"/>
          </p:cNvCxnSpPr>
          <p:nvPr/>
        </p:nvCxnSpPr>
        <p:spPr bwMode="auto">
          <a:xfrm>
            <a:off x="6118094" y="4304032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Arrow Connector 33"/>
          <p:cNvCxnSpPr>
            <a:cxnSpLocks noChangeShapeType="1"/>
          </p:cNvCxnSpPr>
          <p:nvPr/>
        </p:nvCxnSpPr>
        <p:spPr bwMode="auto">
          <a:xfrm flipH="1">
            <a:off x="6118094" y="4459607"/>
            <a:ext cx="404813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>
          <a:xfrm>
            <a:off x="460549" y="5324450"/>
            <a:ext cx="666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https</a:t>
            </a:r>
            <a:r>
              <a:rPr lang="en-US" sz="2000" dirty="0"/>
              <a:t>://en.cppreference.com/w/cpp/container/vector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761" y="5915207"/>
            <a:ext cx="6277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https://en.cppreference.com/w/cpp/container/list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645" y="1330287"/>
            <a:ext cx="4104309" cy="51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31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322" y="141288"/>
            <a:ext cx="11499010" cy="698500"/>
          </a:xfrm>
        </p:spPr>
        <p:txBody>
          <a:bodyPr/>
          <a:lstStyle/>
          <a:p>
            <a:r>
              <a:rPr lang="en-US" altLang="en-US" dirty="0" smtClean="0"/>
              <a:t>Using the List ADT (</a:t>
            </a:r>
            <a:r>
              <a:rPr lang="en-US" altLang="en-US" dirty="0"/>
              <a:t>C</a:t>
            </a:r>
            <a:r>
              <a:rPr lang="en-US" altLang="en-US" dirty="0" smtClean="0"/>
              <a:t>++)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03022" y="1205844"/>
            <a:ext cx="7155610" cy="51345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main(){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Create an empty list object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list;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list.begin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()+1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7);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10, 7, 5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list.begin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()+2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9);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10, 7, 9, 5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list.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erase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list.begin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()+1);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10, 9, 5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3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false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erase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list.begin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9, 5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empty list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true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end-main */</a:t>
            </a:r>
          </a:p>
        </p:txBody>
      </p:sp>
    </p:spTree>
    <p:extLst>
      <p:ext uri="{BB962C8B-B14F-4D97-AF65-F5344CB8AC3E}">
        <p14:creationId xmlns:p14="http://schemas.microsoft.com/office/powerpoint/2010/main" val="2837601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/>
              <a:t>Adapter Classes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0935" y="979489"/>
            <a:ext cx="6927011" cy="5541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3200" kern="0" dirty="0">
                <a:solidFill>
                  <a:srgbClr val="000000"/>
                </a:solidFill>
              </a:rPr>
              <a:t>There are </a:t>
            </a:r>
            <a:r>
              <a:rPr lang="en-US" altLang="en-US" sz="3200" kern="0" dirty="0" smtClean="0">
                <a:solidFill>
                  <a:srgbClr val="000000"/>
                </a:solidFill>
              </a:rPr>
              <a:t>four adapter </a:t>
            </a:r>
            <a:r>
              <a:rPr lang="en-US" altLang="en-US" sz="3200" kern="0" dirty="0">
                <a:solidFill>
                  <a:srgbClr val="000000"/>
                </a:solidFill>
              </a:rPr>
              <a:t>classes: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Stack (LIFO)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Queue (FIFO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 err="1" smtClean="0">
                <a:solidFill>
                  <a:srgbClr val="000000"/>
                </a:solidFill>
              </a:rPr>
              <a:t>Deque</a:t>
            </a:r>
            <a:r>
              <a:rPr lang="en-US" altLang="en-US" sz="2800" kern="0" dirty="0">
                <a:solidFill>
                  <a:srgbClr val="000000"/>
                </a:solidFill>
              </a:rPr>
              <a:t> 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(Double-ended Queue)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Priority 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Queue (Binary Heap)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800" b="1" kern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3200" b="1" kern="0" dirty="0">
                <a:solidFill>
                  <a:srgbClr val="000000"/>
                </a:solidFill>
              </a:rPr>
              <a:t>C++ Operations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push(element)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pop()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top</a:t>
            </a:r>
            <a:r>
              <a:rPr lang="en-US" altLang="en-US" sz="2800" kern="0" dirty="0" smtClean="0">
                <a:solidFill>
                  <a:srgbClr val="000000"/>
                </a:solidFill>
              </a:rPr>
              <a:t>()/front()/back()</a:t>
            </a:r>
            <a:endParaRPr lang="en-US" altLang="en-US" sz="2800" kern="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800" kern="0" dirty="0">
                <a:solidFill>
                  <a:srgbClr val="000000"/>
                </a:solidFill>
              </a:rPr>
              <a:t>empty()</a:t>
            </a:r>
            <a:endParaRPr lang="en-US" altLang="en-US" sz="2800" kern="0" dirty="0"/>
          </a:p>
          <a:p>
            <a:pPr>
              <a:lnSpc>
                <a:spcPct val="90000"/>
              </a:lnSpc>
              <a:defRPr/>
            </a:pPr>
            <a:endParaRPr lang="en-US" altLang="en-US" b="1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10" y="1768297"/>
            <a:ext cx="4330460" cy="4753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34" y="1768297"/>
            <a:ext cx="800100" cy="47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50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Stack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9728" y="979488"/>
            <a:ext cx="11050437" cy="1479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with one end called the </a:t>
            </a:r>
            <a:r>
              <a:rPr lang="en-US" altLang="en-US" kern="0" dirty="0">
                <a:solidFill>
                  <a:srgbClr val="FF0000"/>
                </a:solidFill>
              </a:rPr>
              <a:t>Top of the Stack (</a:t>
            </a:r>
            <a:r>
              <a:rPr lang="en-US" altLang="en-US" kern="0" dirty="0" err="1">
                <a:solidFill>
                  <a:srgbClr val="FF0000"/>
                </a:solidFill>
              </a:rPr>
              <a:t>ToS</a:t>
            </a:r>
            <a:r>
              <a:rPr lang="en-US" altLang="en-US" kern="0" dirty="0">
                <a:solidFill>
                  <a:srgbClr val="FF0000"/>
                </a:solidFill>
              </a:rPr>
              <a:t>)</a:t>
            </a:r>
            <a:r>
              <a:rPr lang="en-US" altLang="en-US" kern="0" dirty="0">
                <a:solidFill>
                  <a:srgbClr val="000000"/>
                </a:solidFill>
              </a:rPr>
              <a:t>, where elements are added and removed from in LIFO order</a:t>
            </a:r>
            <a:endParaRPr lang="en-US" altLang="en-US" b="1" kern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85927" y="4723921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85927" y="4346096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85927" y="3957159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85927" y="3549172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19890" y="3599972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6153" name="Straight Arrow Connector 37"/>
          <p:cNvCxnSpPr>
            <a:cxnSpLocks noChangeShapeType="1"/>
          </p:cNvCxnSpPr>
          <p:nvPr/>
        </p:nvCxnSpPr>
        <p:spPr bwMode="auto">
          <a:xfrm>
            <a:off x="1808253" y="4271484"/>
            <a:ext cx="11017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2046377" y="3914296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052" y="4742972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129052" y="4365146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129052" y="3974621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cxnSp>
        <p:nvCxnSpPr>
          <p:cNvPr id="6158" name="Straight Arrow Connector 44"/>
          <p:cNvCxnSpPr>
            <a:cxnSpLocks noChangeShapeType="1"/>
            <a:endCxn id="10" idx="3"/>
          </p:cNvCxnSpPr>
          <p:nvPr/>
        </p:nvCxnSpPr>
        <p:spPr bwMode="auto">
          <a:xfrm flipH="1">
            <a:off x="1589177" y="3460271"/>
            <a:ext cx="457200" cy="292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2046377" y="3198334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ToS</a:t>
            </a:r>
            <a:endParaRPr lang="en-US" dirty="0">
              <a:latin typeface="+mj-lt"/>
            </a:endParaRPr>
          </a:p>
        </p:txBody>
      </p:sp>
      <p:cxnSp>
        <p:nvCxnSpPr>
          <p:cNvPr id="6160" name="Straight Arrow Connector 50"/>
          <p:cNvCxnSpPr>
            <a:cxnSpLocks noChangeShapeType="1"/>
          </p:cNvCxnSpPr>
          <p:nvPr/>
        </p:nvCxnSpPr>
        <p:spPr bwMode="auto">
          <a:xfrm>
            <a:off x="4102191" y="4271484"/>
            <a:ext cx="15779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4340316" y="3914296"/>
            <a:ext cx="159543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push(12)</a:t>
            </a:r>
            <a:endParaRPr lang="en-US" dirty="0">
              <a:latin typeface="+mj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019890" y="4776309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6019890" y="4398484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019890" y="4007959"/>
            <a:ext cx="603250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cxnSp>
        <p:nvCxnSpPr>
          <p:cNvPr id="6165" name="Straight Arrow Connector 56"/>
          <p:cNvCxnSpPr>
            <a:cxnSpLocks noChangeShapeType="1"/>
          </p:cNvCxnSpPr>
          <p:nvPr/>
        </p:nvCxnSpPr>
        <p:spPr bwMode="auto">
          <a:xfrm flipH="1">
            <a:off x="3722777" y="3696809"/>
            <a:ext cx="457200" cy="290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4179977" y="3442809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ToS</a:t>
            </a:r>
            <a:endParaRPr lang="en-US" dirty="0">
              <a:latin typeface="+mj-lt"/>
            </a:endParaRPr>
          </a:p>
        </p:txBody>
      </p:sp>
      <p:cxnSp>
        <p:nvCxnSpPr>
          <p:cNvPr id="6167" name="Straight Arrow Connector 58"/>
          <p:cNvCxnSpPr>
            <a:cxnSpLocks noChangeShapeType="1"/>
          </p:cNvCxnSpPr>
          <p:nvPr/>
        </p:nvCxnSpPr>
        <p:spPr bwMode="auto">
          <a:xfrm flipH="1">
            <a:off x="6577102" y="3344384"/>
            <a:ext cx="457200" cy="290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7034302" y="3088796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ToS</a:t>
            </a:r>
            <a:endParaRPr lang="en-US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91" y="2447446"/>
            <a:ext cx="895350" cy="3829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427" y="2456178"/>
            <a:ext cx="800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19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322" y="141288"/>
            <a:ext cx="11499010" cy="698500"/>
          </a:xfrm>
        </p:spPr>
        <p:txBody>
          <a:bodyPr/>
          <a:lstStyle/>
          <a:p>
            <a:r>
              <a:rPr lang="en-US" altLang="en-US" dirty="0" smtClean="0"/>
              <a:t>Using the Stack ADT (</a:t>
            </a:r>
            <a:r>
              <a:rPr lang="en-US" altLang="en-US" dirty="0"/>
              <a:t>C</a:t>
            </a:r>
            <a:r>
              <a:rPr lang="en-US" altLang="en-US" dirty="0" smtClean="0"/>
              <a:t>++)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02508" y="1300735"/>
            <a:ext cx="6756638" cy="49792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main(){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Create an empty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stack object</a:t>
            </a:r>
            <a:endParaRPr lang="en-US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S;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10, 5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(7);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10,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5, 7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7 (does not remove)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10, 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(does not remove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2</a:t>
            </a: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Returns false</a:t>
            </a:r>
          </a:p>
          <a:p>
            <a:pPr>
              <a:defRPr/>
            </a:pP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     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endParaRPr lang="en-US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Returns true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/* end-main */</a:t>
            </a:r>
          </a:p>
        </p:txBody>
      </p:sp>
    </p:spTree>
    <p:extLst>
      <p:ext uri="{BB962C8B-B14F-4D97-AF65-F5344CB8AC3E}">
        <p14:creationId xmlns:p14="http://schemas.microsoft.com/office/powerpoint/2010/main" val="3448051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9" y="238126"/>
            <a:ext cx="8720137" cy="741363"/>
          </a:xfrm>
        </p:spPr>
        <p:txBody>
          <a:bodyPr/>
          <a:lstStyle/>
          <a:p>
            <a:r>
              <a:rPr lang="en-US" altLang="en-US" sz="3600" dirty="0" smtClean="0"/>
              <a:t>Queue ADT</a:t>
            </a:r>
            <a:endParaRPr lang="en-US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79489"/>
            <a:ext cx="11429999" cy="1876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 container with two ends called </a:t>
            </a:r>
            <a:r>
              <a:rPr lang="en-US" altLang="en-US" kern="0" dirty="0">
                <a:solidFill>
                  <a:srgbClr val="FF0000"/>
                </a:solidFill>
              </a:rPr>
              <a:t>front</a:t>
            </a:r>
            <a:r>
              <a:rPr lang="en-US" altLang="en-US" kern="0" dirty="0">
                <a:solidFill>
                  <a:srgbClr val="000000"/>
                </a:solidFill>
              </a:rPr>
              <a:t> and </a:t>
            </a:r>
            <a:r>
              <a:rPr lang="en-US" altLang="en-US" kern="0" dirty="0">
                <a:solidFill>
                  <a:srgbClr val="FF0000"/>
                </a:solidFill>
              </a:rPr>
              <a:t>rear </a:t>
            </a:r>
            <a:r>
              <a:rPr lang="en-US" altLang="en-US" kern="0" dirty="0">
                <a:solidFill>
                  <a:srgbClr val="000000"/>
                </a:solidFill>
              </a:rPr>
              <a:t>respectively, where elements are added from the </a:t>
            </a:r>
            <a:r>
              <a:rPr lang="en-US" altLang="en-US" kern="0" dirty="0">
                <a:solidFill>
                  <a:srgbClr val="FF0000"/>
                </a:solidFill>
              </a:rPr>
              <a:t>rear</a:t>
            </a:r>
            <a:r>
              <a:rPr lang="en-US" altLang="en-US" kern="0" dirty="0">
                <a:solidFill>
                  <a:srgbClr val="000000"/>
                </a:solidFill>
              </a:rPr>
              <a:t>, and removed from the </a:t>
            </a:r>
            <a:r>
              <a:rPr lang="en-US" altLang="en-US" kern="0" dirty="0">
                <a:solidFill>
                  <a:srgbClr val="FF0000"/>
                </a:solidFill>
              </a:rPr>
              <a:t>front</a:t>
            </a:r>
            <a:r>
              <a:rPr lang="en-US" altLang="en-US" kern="0" dirty="0">
                <a:solidFill>
                  <a:srgbClr val="000000"/>
                </a:solidFill>
              </a:rPr>
              <a:t> in FIFO order</a:t>
            </a:r>
            <a:endParaRPr lang="en-US" altLang="en-US" b="1" kern="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2825809" y="285909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429059" y="2859090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033897" y="285591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637147" y="2855914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40398" y="2855914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77" name="Straight Arrow Connector 30"/>
          <p:cNvCxnSpPr>
            <a:cxnSpLocks noChangeShapeType="1"/>
          </p:cNvCxnSpPr>
          <p:nvPr/>
        </p:nvCxnSpPr>
        <p:spPr bwMode="auto">
          <a:xfrm>
            <a:off x="4335522" y="3511553"/>
            <a:ext cx="0" cy="6048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870134" y="2492377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79" name="Straight Arrow Connector 34"/>
          <p:cNvCxnSpPr>
            <a:cxnSpLocks noChangeShapeType="1"/>
            <a:endCxn id="30" idx="3"/>
          </p:cNvCxnSpPr>
          <p:nvPr/>
        </p:nvCxnSpPr>
        <p:spPr bwMode="auto">
          <a:xfrm flipH="1">
            <a:off x="5845235" y="2892428"/>
            <a:ext cx="466725" cy="1666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226234" y="2490789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825809" y="4284665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2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429059" y="4284665"/>
            <a:ext cx="604838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033897" y="428148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637147" y="428148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240398" y="4281489"/>
            <a:ext cx="60483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86" name="Straight Arrow Connector 86"/>
          <p:cNvCxnSpPr>
            <a:cxnSpLocks noChangeShapeType="1"/>
          </p:cNvCxnSpPr>
          <p:nvPr/>
        </p:nvCxnSpPr>
        <p:spPr bwMode="auto">
          <a:xfrm>
            <a:off x="2362259" y="4281490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1870134" y="3917952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88" name="Straight Arrow Connector 88"/>
          <p:cNvCxnSpPr>
            <a:cxnSpLocks noChangeShapeType="1"/>
          </p:cNvCxnSpPr>
          <p:nvPr/>
        </p:nvCxnSpPr>
        <p:spPr bwMode="auto">
          <a:xfrm flipH="1">
            <a:off x="6448485" y="4243389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6915209" y="3975102"/>
            <a:ext cx="8397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429059" y="5724527"/>
            <a:ext cx="604838" cy="404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033897" y="572294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637147" y="5722940"/>
            <a:ext cx="603250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8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5240398" y="5722940"/>
            <a:ext cx="604837" cy="404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12</a:t>
            </a:r>
          </a:p>
        </p:txBody>
      </p:sp>
      <p:cxnSp>
        <p:nvCxnSpPr>
          <p:cNvPr id="7194" name="Straight Arrow Connector 95"/>
          <p:cNvCxnSpPr>
            <a:cxnSpLocks noChangeShapeType="1"/>
          </p:cNvCxnSpPr>
          <p:nvPr/>
        </p:nvCxnSpPr>
        <p:spPr bwMode="auto">
          <a:xfrm>
            <a:off x="2965509" y="5705478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2473384" y="5356227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front</a:t>
            </a:r>
            <a:endParaRPr lang="en-US" dirty="0">
              <a:latin typeface="+mj-lt"/>
            </a:endParaRPr>
          </a:p>
        </p:txBody>
      </p:sp>
      <p:cxnSp>
        <p:nvCxnSpPr>
          <p:cNvPr id="7196" name="Straight Arrow Connector 97"/>
          <p:cNvCxnSpPr>
            <a:cxnSpLocks noChangeShapeType="1"/>
          </p:cNvCxnSpPr>
          <p:nvPr/>
        </p:nvCxnSpPr>
        <p:spPr bwMode="auto">
          <a:xfrm flipH="1">
            <a:off x="6448485" y="5761039"/>
            <a:ext cx="466725" cy="165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6829484" y="5357814"/>
            <a:ext cx="838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rear</a:t>
            </a:r>
            <a:endParaRPr lang="en-US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57748" y="3560764"/>
            <a:ext cx="12287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push(6)</a:t>
            </a:r>
            <a:endParaRPr lang="en-US" dirty="0">
              <a:latin typeface="+mj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843647" y="5716589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  <p:cxnSp>
        <p:nvCxnSpPr>
          <p:cNvPr id="7200" name="Straight Arrow Connector 101"/>
          <p:cNvCxnSpPr>
            <a:cxnSpLocks noChangeShapeType="1"/>
          </p:cNvCxnSpPr>
          <p:nvPr/>
        </p:nvCxnSpPr>
        <p:spPr bwMode="auto">
          <a:xfrm>
            <a:off x="4335522" y="4906964"/>
            <a:ext cx="0" cy="6048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4357748" y="4956177"/>
            <a:ext cx="12287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pop()</a:t>
            </a:r>
            <a:endParaRPr lang="en-US" dirty="0">
              <a:latin typeface="+mj-lt"/>
            </a:endParaRPr>
          </a:p>
        </p:txBody>
      </p:sp>
      <p:cxnSp>
        <p:nvCxnSpPr>
          <p:cNvPr id="7202" name="Straight Arrow Connector 86"/>
          <p:cNvCxnSpPr>
            <a:cxnSpLocks noChangeShapeType="1"/>
          </p:cNvCxnSpPr>
          <p:nvPr/>
        </p:nvCxnSpPr>
        <p:spPr bwMode="auto">
          <a:xfrm>
            <a:off x="2373372" y="2808290"/>
            <a:ext cx="463550" cy="1873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 bwMode="auto">
          <a:xfrm>
            <a:off x="5843647" y="4279902"/>
            <a:ext cx="60325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6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864" y="2534069"/>
            <a:ext cx="800100" cy="3848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25" y="2514570"/>
            <a:ext cx="8572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6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10735</TotalTime>
  <Words>1404</Words>
  <Application>Microsoft Office PowerPoint</Application>
  <PresentationFormat>Widescreen</PresentationFormat>
  <Paragraphs>326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Comic Sans MS</vt:lpstr>
      <vt:lpstr>Courier New</vt:lpstr>
      <vt:lpstr>Blank Presentation</vt:lpstr>
      <vt:lpstr>Abstract Data Type (ADT)</vt:lpstr>
      <vt:lpstr>Taxonomy of ADTs in Different OOPLs</vt:lpstr>
      <vt:lpstr>List ADT</vt:lpstr>
      <vt:lpstr>List ADT Implementations in OOPLs</vt:lpstr>
      <vt:lpstr>Using the List ADT (C++)</vt:lpstr>
      <vt:lpstr>Adapter Classes</vt:lpstr>
      <vt:lpstr>Stack ADT</vt:lpstr>
      <vt:lpstr>Using the Stack ADT (C++)</vt:lpstr>
      <vt:lpstr>Queue ADT</vt:lpstr>
      <vt:lpstr>Using the Queue ADT (C++)</vt:lpstr>
      <vt:lpstr>Deque ADT</vt:lpstr>
      <vt:lpstr>Using the Deque ADT (C++)</vt:lpstr>
      <vt:lpstr>Priority Queue (Binary Heap) ADT</vt:lpstr>
      <vt:lpstr>Using the Priority Queue ADT (C++)</vt:lpstr>
      <vt:lpstr>Set ADT</vt:lpstr>
      <vt:lpstr>Using the set ADT (C++)</vt:lpstr>
      <vt:lpstr>Map ADT</vt:lpstr>
      <vt:lpstr>Using the map ADT (C++)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537</cp:revision>
  <dcterms:created xsi:type="dcterms:W3CDTF">2020-11-16T14:31:24Z</dcterms:created>
  <dcterms:modified xsi:type="dcterms:W3CDTF">2023-07-29T14:54:54Z</dcterms:modified>
</cp:coreProperties>
</file>