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39" r:id="rId3"/>
    <p:sldId id="440" r:id="rId4"/>
    <p:sldId id="428" r:id="rId5"/>
    <p:sldId id="429" r:id="rId6"/>
    <p:sldId id="430" r:id="rId7"/>
    <p:sldId id="431" r:id="rId8"/>
    <p:sldId id="432" r:id="rId9"/>
    <p:sldId id="433" r:id="rId10"/>
    <p:sldId id="435" r:id="rId11"/>
    <p:sldId id="436" r:id="rId12"/>
    <p:sldId id="4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963613"/>
          </a:xfrm>
        </p:spPr>
        <p:txBody>
          <a:bodyPr/>
          <a:lstStyle/>
          <a:p>
            <a:r>
              <a:rPr lang="en-US" altLang="en-US" sz="3600" dirty="0"/>
              <a:t>CS 323 – Algorithm Design and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4" y="1201739"/>
            <a:ext cx="11119449" cy="5280024"/>
          </a:xfrm>
        </p:spPr>
        <p:txBody>
          <a:bodyPr/>
          <a:lstStyle/>
          <a:p>
            <a:r>
              <a:rPr lang="en-US" altLang="en-US" dirty="0">
                <a:solidFill>
                  <a:srgbClr val="CC3300"/>
                </a:solidFill>
              </a:rPr>
              <a:t>Instructor:</a:t>
            </a:r>
            <a:r>
              <a:rPr lang="en-US" altLang="en-US" dirty="0"/>
              <a:t> </a:t>
            </a:r>
            <a:r>
              <a:rPr lang="en-US" altLang="en-US" dirty="0" err="1"/>
              <a:t>Cuneyt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chemeClr val="accent2"/>
                </a:solidFill>
              </a:rPr>
              <a:t>Jun</a:t>
            </a:r>
            <a:r>
              <a:rPr lang="en-US" altLang="en-US" dirty="0">
                <a:solidFill>
                  <a:srgbClr val="C00000"/>
                </a:solidFill>
              </a:rPr>
              <a:t>8</a:t>
            </a:r>
            <a:r>
              <a:rPr lang="en-US" altLang="en-US" dirty="0"/>
              <a:t>) </a:t>
            </a:r>
            <a:r>
              <a:rPr lang="en-US" altLang="en-US" dirty="0" err="1"/>
              <a:t>Akinlar</a:t>
            </a:r>
            <a:endParaRPr lang="en-US" altLang="en-US" dirty="0"/>
          </a:p>
          <a:p>
            <a:r>
              <a:rPr lang="en-US" altLang="en-US" dirty="0">
                <a:solidFill>
                  <a:srgbClr val="CC3300"/>
                </a:solidFill>
              </a:rPr>
              <a:t>Grading </a:t>
            </a:r>
          </a:p>
          <a:p>
            <a:pPr lvl="1"/>
            <a:r>
              <a:rPr lang="en-US" altLang="en-US" dirty="0"/>
              <a:t>2 Midterm: </a:t>
            </a:r>
            <a:r>
              <a:rPr lang="en-US" altLang="en-US" dirty="0" smtClean="0"/>
              <a:t>20% </a:t>
            </a:r>
            <a:r>
              <a:rPr lang="en-US" altLang="en-US" dirty="0"/>
              <a:t>each</a:t>
            </a:r>
          </a:p>
          <a:p>
            <a:pPr lvl="1"/>
            <a:r>
              <a:rPr lang="en-US" altLang="en-US" dirty="0"/>
              <a:t>Final: 30%</a:t>
            </a:r>
          </a:p>
          <a:p>
            <a:pPr lvl="1"/>
            <a:r>
              <a:rPr lang="en-US" altLang="en-US" dirty="0" err="1" smtClean="0"/>
              <a:t>Homeworks</a:t>
            </a:r>
            <a:r>
              <a:rPr lang="en-US" altLang="en-US" smtClean="0"/>
              <a:t>: </a:t>
            </a:r>
            <a:r>
              <a:rPr lang="en-US" altLang="en-US" smtClean="0"/>
              <a:t>30</a:t>
            </a:r>
            <a:r>
              <a:rPr lang="tr-TR" altLang="en-US" dirty="0" smtClean="0"/>
              <a:t>%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Office Hours:</a:t>
            </a:r>
            <a:r>
              <a:rPr lang="en-US" alt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/</a:t>
            </a:r>
            <a:r>
              <a:rPr lang="en-US" dirty="0" err="1" smtClean="0"/>
              <a:t>Th</a:t>
            </a:r>
            <a:r>
              <a:rPr lang="en-US" dirty="0" smtClean="0"/>
              <a:t> 3:00-4:00pm JH-210P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213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Implementing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26483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Algorithms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are described </a:t>
            </a:r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pseudocode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You can then implement the algorithm using the PL of your choice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It is quite easy to port an algorithm implemented in one PL to another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In this course I will be implementing the algorithms in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All code examples given will be in C++ (sometimes also in Python, Java)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Please have a look at the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ADT</a:t>
            </a:r>
            <a:r>
              <a:rPr lang="en-US" altLang="en-US" dirty="0" smtClean="0">
                <a:sym typeface="Wingdings" panose="05000000000000000000" pitchFamily="2" charset="2"/>
              </a:rPr>
              <a:t> examples in C++ (and in other PLs) that I have given you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We will be using these ADTs in implementing our algorithms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680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67" y="141288"/>
            <a:ext cx="11533516" cy="698500"/>
          </a:xfrm>
        </p:spPr>
        <p:txBody>
          <a:bodyPr/>
          <a:lstStyle/>
          <a:p>
            <a:r>
              <a:rPr lang="en-US" altLang="en-US" sz="3600" dirty="0" smtClean="0"/>
              <a:t>Installing the C++ Compiler for Windows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26483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I will be using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VS Code </a:t>
            </a:r>
            <a:r>
              <a:rPr lang="en-US" altLang="en-US" dirty="0" smtClean="0">
                <a:sym typeface="Wingdings" panose="05000000000000000000" pitchFamily="2" charset="2"/>
              </a:rPr>
              <a:t>as my code editor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https://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code.visualstudio.com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Follow the instructions given in the following page to install &amp; use </a:t>
            </a:r>
            <a:r>
              <a:rPr lang="en-US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MinGW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C++ </a:t>
            </a:r>
            <a:r>
              <a:rPr lang="en-US" altLang="en-US" dirty="0" smtClean="0">
                <a:sym typeface="Wingdings" panose="05000000000000000000" pitchFamily="2" charset="2"/>
              </a:rPr>
              <a:t>compiler with VS Code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https://code.visualstudio.com/docs/cpp/config-mingw</a:t>
            </a:r>
          </a:p>
        </p:txBody>
      </p:sp>
    </p:spTree>
    <p:extLst>
      <p:ext uri="{BB962C8B-B14F-4D97-AF65-F5344CB8AC3E}">
        <p14:creationId xmlns:p14="http://schemas.microsoft.com/office/powerpoint/2010/main" val="168231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245" y="141288"/>
            <a:ext cx="10386204" cy="698500"/>
          </a:xfrm>
        </p:spPr>
        <p:txBody>
          <a:bodyPr/>
          <a:lstStyle/>
          <a:p>
            <a:r>
              <a:rPr lang="en-US" altLang="en-US" sz="3600" dirty="0" smtClean="0"/>
              <a:t>Installing the C++ Compiler for Windows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464506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In order to install this C++ compiler, you must first install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MySys2</a:t>
            </a:r>
            <a:r>
              <a:rPr lang="en-US" altLang="en-US" dirty="0" smtClean="0">
                <a:sym typeface="Wingdings" panose="05000000000000000000" pitchFamily="2" charset="2"/>
              </a:rPr>
              <a:t>, which i</a:t>
            </a:r>
            <a:r>
              <a:rPr lang="en-US" dirty="0" smtClean="0"/>
              <a:t>s </a:t>
            </a:r>
            <a:r>
              <a:rPr lang="en-US" dirty="0"/>
              <a:t>a collection of tools and libraries providing you with an easy-to-use environment for building, installing and running native Windows </a:t>
            </a:r>
            <a:r>
              <a:rPr lang="en-US" dirty="0" smtClean="0"/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You can think of MySys2 providing a virtual Unix environment to run native Unix utilities such as </a:t>
            </a:r>
            <a:r>
              <a:rPr lang="en-US" altLang="en-US" dirty="0" err="1" smtClean="0">
                <a:sym typeface="Wingdings" panose="05000000000000000000" pitchFamily="2" charset="2"/>
              </a:rPr>
              <a:t>gcc</a:t>
            </a:r>
            <a:r>
              <a:rPr lang="en-US" altLang="en-US" dirty="0" smtClean="0">
                <a:sym typeface="Wingdings" panose="05000000000000000000" pitchFamily="2" charset="2"/>
              </a:rPr>
              <a:t>, g++, </a:t>
            </a:r>
            <a:r>
              <a:rPr lang="en-US" altLang="en-US" dirty="0" err="1" smtClean="0">
                <a:sym typeface="Wingdings" panose="05000000000000000000" pitchFamily="2" charset="2"/>
              </a:rPr>
              <a:t>gdb</a:t>
            </a:r>
            <a:r>
              <a:rPr lang="en-US" altLang="en-US" dirty="0" smtClean="0">
                <a:sym typeface="Wingdings" panose="05000000000000000000" pitchFamily="2" charset="2"/>
              </a:rPr>
              <a:t>, etc. in Windows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https://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www.msys2.org</a:t>
            </a:r>
            <a:endParaRPr lang="en-US" altLang="en-US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After installing MySys2, run the following command to </a:t>
            </a:r>
            <a:r>
              <a:rPr lang="en-US" altLang="en-US" dirty="0">
                <a:sym typeface="Wingdings" panose="05000000000000000000" pitchFamily="2" charset="2"/>
              </a:rPr>
              <a:t>install MinGW-w64 </a:t>
            </a:r>
            <a:r>
              <a:rPr lang="en-US" altLang="en-US" dirty="0" smtClean="0">
                <a:sym typeface="Wingdings" panose="05000000000000000000" pitchFamily="2" charset="2"/>
              </a:rPr>
              <a:t>toolchain, which installs the C++ compiler &amp; debugger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pacman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-S --needed base-</a:t>
            </a: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devel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mingw-w64-x86_64-toolchain</a:t>
            </a:r>
          </a:p>
        </p:txBody>
      </p:sp>
    </p:spTree>
    <p:extLst>
      <p:ext uri="{BB962C8B-B14F-4D97-AF65-F5344CB8AC3E}">
        <p14:creationId xmlns:p14="http://schemas.microsoft.com/office/powerpoint/2010/main" val="309449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08" y="199050"/>
            <a:ext cx="11449538" cy="730982"/>
          </a:xfrm>
        </p:spPr>
        <p:txBody>
          <a:bodyPr/>
          <a:lstStyle/>
          <a:p>
            <a:r>
              <a:rPr lang="en-US" altLang="en-US" sz="3600" dirty="0" smtClean="0"/>
              <a:t>Recommended Books &amp; Online Resources - I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08" y="1008185"/>
            <a:ext cx="11558954" cy="5473578"/>
          </a:xfrm>
        </p:spPr>
        <p:txBody>
          <a:bodyPr/>
          <a:lstStyle/>
          <a:p>
            <a:pPr lvl="0"/>
            <a:r>
              <a:rPr lang="en-US" dirty="0" smtClean="0"/>
              <a:t>Clifford </a:t>
            </a:r>
            <a:r>
              <a:rPr lang="en-US" dirty="0"/>
              <a:t>A. Shaffer: Data Structures &amp; Algorithm Analysis in Java, Dover Publishing, 2013, ISBN: </a:t>
            </a:r>
            <a:r>
              <a:rPr lang="en-US" dirty="0" smtClean="0"/>
              <a:t>9780486485812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https</a:t>
            </a:r>
            <a:r>
              <a:rPr lang="en-US" dirty="0">
                <a:solidFill>
                  <a:schemeClr val="accent6"/>
                </a:solidFill>
              </a:rPr>
              <a:t>://</a:t>
            </a:r>
            <a:r>
              <a:rPr lang="en-US" dirty="0" smtClean="0">
                <a:solidFill>
                  <a:schemeClr val="accent6"/>
                </a:solidFill>
              </a:rPr>
              <a:t>people.cs.vt.edu/shaffer/Book/JAVA3elatest.pdf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 (</a:t>
            </a:r>
            <a:r>
              <a:rPr lang="en-US" dirty="0" smtClean="0"/>
              <a:t>CLRS</a:t>
            </a:r>
            <a:r>
              <a:rPr lang="en-US" dirty="0"/>
              <a:t>): Introduction to Algorithms, ISBN: 9780262046305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</a:t>
            </a:r>
            <a:r>
              <a:rPr lang="en-US" dirty="0">
                <a:solidFill>
                  <a:schemeClr val="accent6"/>
                </a:solidFill>
              </a:rPr>
              <a:t>://</a:t>
            </a:r>
            <a:r>
              <a:rPr lang="en-US" dirty="0" smtClean="0">
                <a:solidFill>
                  <a:schemeClr val="accent6"/>
                </a:solidFill>
              </a:rPr>
              <a:t>mitpress.mit.edu/9780262046305/introduction-to-algorithms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Mark </a:t>
            </a:r>
            <a:r>
              <a:rPr lang="en-US" dirty="0"/>
              <a:t>Allen Weiss: Data Structures and Algorithm Analysis in Java 3rd Edition, ISBN: </a:t>
            </a:r>
            <a:r>
              <a:rPr lang="en-US" dirty="0" smtClean="0"/>
              <a:t>9780132576277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</a:t>
            </a:r>
            <a:r>
              <a:rPr lang="en-US" dirty="0">
                <a:solidFill>
                  <a:schemeClr val="accent6"/>
                </a:solidFill>
              </a:rPr>
              <a:t>://users.cs.fiu.edu/~</a:t>
            </a:r>
            <a:r>
              <a:rPr lang="en-US" dirty="0" smtClean="0">
                <a:solidFill>
                  <a:schemeClr val="accent6"/>
                </a:solidFill>
              </a:rPr>
              <a:t>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16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08" y="199050"/>
            <a:ext cx="11449538" cy="730982"/>
          </a:xfrm>
        </p:spPr>
        <p:txBody>
          <a:bodyPr/>
          <a:lstStyle/>
          <a:p>
            <a:r>
              <a:rPr lang="en-US" altLang="en-US" sz="3600" dirty="0" smtClean="0"/>
              <a:t>Recommended Books &amp; Online Resources - II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1008185"/>
            <a:ext cx="11637033" cy="5473578"/>
          </a:xfrm>
        </p:spPr>
        <p:txBody>
          <a:bodyPr/>
          <a:lstStyle/>
          <a:p>
            <a:pPr lvl="0"/>
            <a:r>
              <a:rPr lang="en-US" dirty="0" smtClean="0"/>
              <a:t>Michael </a:t>
            </a:r>
            <a:r>
              <a:rPr lang="en-US" dirty="0"/>
              <a:t>T. Goodrich, Roberto </a:t>
            </a:r>
            <a:r>
              <a:rPr lang="en-US" dirty="0" err="1"/>
              <a:t>Tamassia</a:t>
            </a:r>
            <a:r>
              <a:rPr lang="en-US" dirty="0"/>
              <a:t>, Michael H. </a:t>
            </a:r>
            <a:r>
              <a:rPr lang="en-US" dirty="0" err="1"/>
              <a:t>Goldwasser</a:t>
            </a:r>
            <a:r>
              <a:rPr lang="en-US" dirty="0"/>
              <a:t>: Algorithm Design and Applications, ISBN: </a:t>
            </a:r>
            <a:r>
              <a:rPr lang="en-US" dirty="0" smtClean="0"/>
              <a:t>9781118771334 </a:t>
            </a:r>
            <a:endParaRPr lang="en-US" sz="2400" dirty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https</a:t>
            </a:r>
            <a:r>
              <a:rPr lang="en-US" dirty="0">
                <a:solidFill>
                  <a:schemeClr val="accent6"/>
                </a:solidFill>
              </a:rPr>
              <a:t>://</a:t>
            </a:r>
            <a:r>
              <a:rPr lang="en-US" dirty="0" smtClean="0">
                <a:solidFill>
                  <a:schemeClr val="accent6"/>
                </a:solidFill>
              </a:rPr>
              <a:t>www.zybooks.com/catalog/goodrich-algorithm-design-and-applications</a:t>
            </a:r>
            <a:endParaRPr lang="en-US" dirty="0" smtClean="0"/>
          </a:p>
          <a:p>
            <a:pPr lvl="0"/>
            <a:endParaRPr lang="en-US" sz="2400" dirty="0" smtClean="0"/>
          </a:p>
          <a:p>
            <a:pPr lvl="0"/>
            <a:r>
              <a:rPr lang="en-US" dirty="0" err="1" smtClean="0"/>
              <a:t>OpenDSA</a:t>
            </a:r>
            <a:r>
              <a:rPr lang="en-US" dirty="0" smtClean="0"/>
              <a:t> </a:t>
            </a:r>
            <a:r>
              <a:rPr lang="en-US" dirty="0"/>
              <a:t>Data Structures and Algorithms Modules </a:t>
            </a:r>
            <a:r>
              <a:rPr lang="en-US" dirty="0" smtClean="0"/>
              <a:t>Collection</a:t>
            </a:r>
            <a:endParaRPr lang="en-US" u="sng" dirty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https</a:t>
            </a:r>
            <a:r>
              <a:rPr lang="en-US" dirty="0">
                <a:solidFill>
                  <a:schemeClr val="accent6"/>
                </a:solidFill>
              </a:rPr>
              <a:t>://</a:t>
            </a:r>
            <a:r>
              <a:rPr lang="en-US" dirty="0" smtClean="0">
                <a:solidFill>
                  <a:schemeClr val="accent6"/>
                </a:solidFill>
              </a:rPr>
              <a:t>opendsa-server.cs.vt.edu/ODSA/Books/Everything</a:t>
            </a:r>
            <a:endParaRPr lang="en-US" dirty="0" smtClean="0"/>
          </a:p>
          <a:p>
            <a:pPr lvl="0"/>
            <a:endParaRPr lang="en-US" sz="2400" dirty="0"/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Here is a great Web site where you can visually see how the Data Structures &amp; Algorithms we will cover in this class </a:t>
            </a:r>
            <a:r>
              <a:rPr lang="en-US" altLang="en-US" dirty="0" smtClean="0">
                <a:sym typeface="Wingdings" panose="05000000000000000000" pitchFamily="2" charset="2"/>
              </a:rPr>
              <a:t>and in CSCI 313 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https</a:t>
            </a:r>
            <a:r>
              <a:rPr lang="en-US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://www.cs.usfca.edu/~galles/visualization/Algorithms.html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03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9" y="165101"/>
            <a:ext cx="8696325" cy="665163"/>
          </a:xfrm>
        </p:spPr>
        <p:txBody>
          <a:bodyPr/>
          <a:lstStyle/>
          <a:p>
            <a:r>
              <a:rPr lang="en-US" altLang="en-US" sz="3600" dirty="0" smtClean="0"/>
              <a:t>What’s this course about?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4508" y="1069675"/>
            <a:ext cx="8344065" cy="56105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</a:rPr>
              <a:t>algorithm </a:t>
            </a:r>
            <a:r>
              <a:rPr lang="en-US" altLang="en-US" dirty="0" smtClean="0">
                <a:solidFill>
                  <a:srgbClr val="000000"/>
                </a:solidFill>
              </a:rPr>
              <a:t>(program) is a well-defined computational procedure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takes some values (</a:t>
            </a:r>
            <a:r>
              <a:rPr lang="en-US" altLang="en-US" dirty="0" smtClean="0">
                <a:solidFill>
                  <a:srgbClr val="C00000"/>
                </a:solidFill>
              </a:rPr>
              <a:t>data</a:t>
            </a:r>
            <a:r>
              <a:rPr lang="en-US" altLang="en-US" dirty="0" smtClean="0">
                <a:solidFill>
                  <a:srgbClr val="000000"/>
                </a:solidFill>
              </a:rPr>
              <a:t>) as “</a:t>
            </a:r>
            <a:r>
              <a:rPr lang="en-US" altLang="en-US" dirty="0" smtClean="0">
                <a:solidFill>
                  <a:schemeClr val="accent6"/>
                </a:solidFill>
              </a:rPr>
              <a:t>input</a:t>
            </a:r>
            <a:r>
              <a:rPr lang="en-US" altLang="en-US" dirty="0" smtClean="0">
                <a:solidFill>
                  <a:srgbClr val="000000"/>
                </a:solidFill>
              </a:rPr>
              <a:t>”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produces some result as “</a:t>
            </a:r>
            <a:r>
              <a:rPr lang="en-US" altLang="en-US" dirty="0" smtClean="0">
                <a:solidFill>
                  <a:schemeClr val="accent6"/>
                </a:solidFill>
              </a:rPr>
              <a:t>output</a:t>
            </a:r>
            <a:r>
              <a:rPr lang="en-US" altLang="en-US" dirty="0" smtClean="0">
                <a:solidFill>
                  <a:srgbClr val="000000"/>
                </a:solidFill>
              </a:rPr>
              <a:t>”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altLang="en-US" dirty="0" smtClean="0"/>
              <a:t>Programs receive, manipulate, and output data</a:t>
            </a:r>
          </a:p>
          <a:p>
            <a:pPr lvl="1"/>
            <a:r>
              <a:rPr lang="en-US" altLang="en-US" dirty="0" smtClean="0"/>
              <a:t>Need to organize data according to problem being solved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Data structures </a:t>
            </a:r>
            <a:r>
              <a:rPr lang="en-US" altLang="en-US" dirty="0" smtClean="0"/>
              <a:t>are methods of organizing data</a:t>
            </a:r>
          </a:p>
          <a:p>
            <a:pPr lvl="1"/>
            <a:r>
              <a:rPr lang="en-US" altLang="en-US" dirty="0" smtClean="0"/>
              <a:t>How you organize the data makes a huge difference on the algorithm’s running time (</a:t>
            </a:r>
            <a:r>
              <a:rPr lang="en-US" altLang="en-US" dirty="0" smtClean="0">
                <a:solidFill>
                  <a:srgbClr val="C00000"/>
                </a:solidFill>
              </a:rPr>
              <a:t>time </a:t>
            </a:r>
            <a:r>
              <a:rPr lang="en-US" altLang="en-US" dirty="0" smtClean="0"/>
              <a:t>vs</a:t>
            </a:r>
            <a:r>
              <a:rPr lang="en-US" altLang="en-US" dirty="0" smtClean="0">
                <a:solidFill>
                  <a:srgbClr val="C00000"/>
                </a:solidFill>
              </a:rPr>
              <a:t> space </a:t>
            </a:r>
            <a:r>
              <a:rPr lang="en-US" altLang="en-US" dirty="0" smtClean="0"/>
              <a:t>tradeoffs are very common)</a:t>
            </a:r>
          </a:p>
        </p:txBody>
      </p:sp>
      <p:sp>
        <p:nvSpPr>
          <p:cNvPr id="3078" name="Rectangle 19"/>
          <p:cNvSpPr>
            <a:spLocks noChangeArrowheads="1"/>
          </p:cNvSpPr>
          <p:nvPr/>
        </p:nvSpPr>
        <p:spPr bwMode="auto">
          <a:xfrm>
            <a:off x="554376" y="2624642"/>
            <a:ext cx="212644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ALGORITHM</a:t>
            </a:r>
          </a:p>
        </p:txBody>
      </p:sp>
      <p:sp>
        <p:nvSpPr>
          <p:cNvPr id="5128" name="Text Box 22"/>
          <p:cNvSpPr txBox="1">
            <a:spLocks noChangeArrowheads="1"/>
          </p:cNvSpPr>
          <p:nvPr/>
        </p:nvSpPr>
        <p:spPr bwMode="auto">
          <a:xfrm>
            <a:off x="623896" y="1483323"/>
            <a:ext cx="227328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accent6"/>
                </a:solidFill>
              </a:rPr>
              <a:t>Input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(DATA</a:t>
            </a:r>
            <a:r>
              <a:rPr lang="en-US" altLang="en-US" sz="2400" dirty="0"/>
              <a:t>)</a:t>
            </a:r>
          </a:p>
        </p:txBody>
      </p:sp>
      <p:sp>
        <p:nvSpPr>
          <p:cNvPr id="5129" name="Text Box 23"/>
          <p:cNvSpPr txBox="1">
            <a:spLocks noChangeArrowheads="1"/>
          </p:cNvSpPr>
          <p:nvPr/>
        </p:nvSpPr>
        <p:spPr bwMode="auto">
          <a:xfrm>
            <a:off x="475244" y="4166642"/>
            <a:ext cx="257058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6"/>
                </a:solidFill>
              </a:rPr>
              <a:t>Output</a:t>
            </a:r>
            <a:r>
              <a:rPr lang="en-US" altLang="en-US" sz="2400" dirty="0"/>
              <a:t> (Results)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>
            <a:off x="1609661" y="1959480"/>
            <a:ext cx="793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H="1">
            <a:off x="1601724" y="3539042"/>
            <a:ext cx="793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5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9" y="165101"/>
            <a:ext cx="8696325" cy="665163"/>
          </a:xfrm>
        </p:spPr>
        <p:txBody>
          <a:bodyPr/>
          <a:lstStyle/>
          <a:p>
            <a:r>
              <a:rPr lang="en-US" altLang="en-US" sz="3600" dirty="0" smtClean="0"/>
              <a:t>Example Algorithms</a:t>
            </a:r>
          </a:p>
        </p:txBody>
      </p:sp>
      <p:sp>
        <p:nvSpPr>
          <p:cNvPr id="3078" name="Rectangle 19"/>
          <p:cNvSpPr>
            <a:spLocks noChangeArrowheads="1"/>
          </p:cNvSpPr>
          <p:nvPr/>
        </p:nvSpPr>
        <p:spPr bwMode="auto">
          <a:xfrm>
            <a:off x="482643" y="3616594"/>
            <a:ext cx="1941512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Summation</a:t>
            </a:r>
          </a:p>
        </p:txBody>
      </p:sp>
      <p:sp>
        <p:nvSpPr>
          <p:cNvPr id="6148" name="Line 20"/>
          <p:cNvSpPr>
            <a:spLocks noChangeShapeType="1"/>
          </p:cNvSpPr>
          <p:nvPr/>
        </p:nvSpPr>
        <p:spPr bwMode="auto">
          <a:xfrm flipH="1">
            <a:off x="1546269" y="2951432"/>
            <a:ext cx="793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21"/>
          <p:cNvSpPr>
            <a:spLocks noChangeShapeType="1"/>
          </p:cNvSpPr>
          <p:nvPr/>
        </p:nvSpPr>
        <p:spPr bwMode="auto">
          <a:xfrm flipH="1">
            <a:off x="1546269" y="4530994"/>
            <a:ext cx="7937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22"/>
          <p:cNvSpPr txBox="1">
            <a:spLocks noChangeArrowheads="1"/>
          </p:cNvSpPr>
          <p:nvPr/>
        </p:nvSpPr>
        <p:spPr bwMode="auto">
          <a:xfrm>
            <a:off x="546143" y="2489470"/>
            <a:ext cx="207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[3, 9, 6, 5, 2]</a:t>
            </a:r>
          </a:p>
        </p:txBody>
      </p:sp>
      <p:sp>
        <p:nvSpPr>
          <p:cNvPr id="6151" name="Text Box 22"/>
          <p:cNvSpPr txBox="1">
            <a:spLocks noChangeArrowheads="1"/>
          </p:cNvSpPr>
          <p:nvPr/>
        </p:nvSpPr>
        <p:spPr bwMode="auto">
          <a:xfrm>
            <a:off x="1224006" y="5205682"/>
            <a:ext cx="58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851194" y="3607069"/>
            <a:ext cx="1665287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Power</a:t>
            </a:r>
          </a:p>
        </p:txBody>
      </p:sp>
      <p:sp>
        <p:nvSpPr>
          <p:cNvPr id="6153" name="Line 20"/>
          <p:cNvSpPr>
            <a:spLocks noChangeShapeType="1"/>
          </p:cNvSpPr>
          <p:nvPr/>
        </p:nvSpPr>
        <p:spPr bwMode="auto">
          <a:xfrm flipH="1">
            <a:off x="3684631" y="2967307"/>
            <a:ext cx="9525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21"/>
          <p:cNvSpPr>
            <a:spLocks noChangeShapeType="1"/>
          </p:cNvSpPr>
          <p:nvPr/>
        </p:nvSpPr>
        <p:spPr bwMode="auto">
          <a:xfrm flipH="1">
            <a:off x="3684631" y="4546869"/>
            <a:ext cx="95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22"/>
          <p:cNvSpPr txBox="1">
            <a:spLocks noChangeArrowheads="1"/>
          </p:cNvSpPr>
          <p:nvPr/>
        </p:nvSpPr>
        <p:spPr bwMode="auto">
          <a:xfrm>
            <a:off x="3048044" y="2479945"/>
            <a:ext cx="1290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(3, 10)</a:t>
            </a:r>
          </a:p>
        </p:txBody>
      </p:sp>
      <p:sp>
        <p:nvSpPr>
          <p:cNvPr id="6156" name="Text Box 22"/>
          <p:cNvSpPr txBox="1">
            <a:spLocks noChangeArrowheads="1"/>
          </p:cNvSpPr>
          <p:nvPr/>
        </p:nvSpPr>
        <p:spPr bwMode="auto">
          <a:xfrm>
            <a:off x="2659105" y="5212032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10</a:t>
            </a:r>
            <a:r>
              <a:rPr lang="en-US" altLang="en-US" sz="2400"/>
              <a:t> = 59049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063900" y="3624532"/>
            <a:ext cx="17589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Sort</a:t>
            </a:r>
          </a:p>
        </p:txBody>
      </p:sp>
      <p:sp>
        <p:nvSpPr>
          <p:cNvPr id="6158" name="Line 20"/>
          <p:cNvSpPr>
            <a:spLocks noChangeShapeType="1"/>
          </p:cNvSpPr>
          <p:nvPr/>
        </p:nvSpPr>
        <p:spPr bwMode="auto">
          <a:xfrm flipH="1">
            <a:off x="5933851" y="2956195"/>
            <a:ext cx="9525" cy="665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22"/>
          <p:cNvSpPr txBox="1">
            <a:spLocks noChangeArrowheads="1"/>
          </p:cNvSpPr>
          <p:nvPr/>
        </p:nvSpPr>
        <p:spPr bwMode="auto">
          <a:xfrm>
            <a:off x="4848000" y="5210445"/>
            <a:ext cx="227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[2, 3, 5, 6, 9]</a:t>
            </a:r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 flipH="1">
            <a:off x="5959250" y="4526233"/>
            <a:ext cx="7938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22"/>
          <p:cNvSpPr txBox="1">
            <a:spLocks noChangeArrowheads="1"/>
          </p:cNvSpPr>
          <p:nvPr/>
        </p:nvSpPr>
        <p:spPr bwMode="auto">
          <a:xfrm>
            <a:off x="4854350" y="2443432"/>
            <a:ext cx="2273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[3, 9, 6, 5, 2]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916313" y="3632469"/>
            <a:ext cx="1613265" cy="9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Neural </a:t>
            </a:r>
          </a:p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Network</a:t>
            </a: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 flipH="1">
            <a:off x="10729113" y="2967307"/>
            <a:ext cx="9525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 flipH="1">
            <a:off x="10729113" y="4572268"/>
            <a:ext cx="0" cy="6985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0370717" y="5232950"/>
            <a:ext cx="726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Cat</a:t>
            </a:r>
            <a:endParaRPr lang="en-US" alt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14653" y="964587"/>
            <a:ext cx="2167774" cy="1986845"/>
            <a:chOff x="7821615" y="2547879"/>
            <a:chExt cx="2698749" cy="2406453"/>
          </a:xfrm>
        </p:grpSpPr>
        <p:sp>
          <p:nvSpPr>
            <p:cNvPr id="24" name="Oval 23"/>
            <p:cNvSpPr/>
            <p:nvPr/>
          </p:nvSpPr>
          <p:spPr bwMode="auto">
            <a:xfrm>
              <a:off x="7900989" y="2690754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dirty="0"/>
                <a:t>A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9875839" y="2663767"/>
              <a:ext cx="463550" cy="447675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dirty="0"/>
                <a:t>B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886702" y="4419542"/>
              <a:ext cx="461963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dirty="0"/>
                <a:t>D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155114" y="3746442"/>
              <a:ext cx="463550" cy="447675"/>
            </a:xfrm>
            <a:prstGeom prst="ellipse">
              <a:avLst/>
            </a:prstGeom>
            <a:solidFill>
              <a:srgbClr val="66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srgbClr val="C00000"/>
                  </a:solidFill>
                </a:rPr>
                <a:t>C</a:t>
              </a:r>
            </a:p>
          </p:txBody>
        </p:sp>
        <p:cxnSp>
          <p:nvCxnSpPr>
            <p:cNvPr id="28" name="Straight Arrow Connector 12"/>
            <p:cNvCxnSpPr>
              <a:cxnSpLocks noChangeShapeType="1"/>
              <a:stCxn id="25" idx="2"/>
              <a:endCxn id="24" idx="6"/>
            </p:cNvCxnSpPr>
            <p:nvPr/>
          </p:nvCxnSpPr>
          <p:spPr bwMode="auto">
            <a:xfrm rot="10800000" flipV="1">
              <a:off x="8364539" y="2887605"/>
              <a:ext cx="1511300" cy="26987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18"/>
            <p:cNvCxnSpPr>
              <a:cxnSpLocks noChangeShapeType="1"/>
              <a:stCxn id="26" idx="0"/>
              <a:endCxn id="24" idx="4"/>
            </p:cNvCxnSpPr>
            <p:nvPr/>
          </p:nvCxnSpPr>
          <p:spPr bwMode="auto">
            <a:xfrm rot="5400000" flipH="1" flipV="1">
              <a:off x="7485065" y="3771842"/>
              <a:ext cx="1279525" cy="158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12"/>
            <p:cNvCxnSpPr>
              <a:cxnSpLocks noChangeShapeType="1"/>
              <a:stCxn id="26" idx="7"/>
              <a:endCxn id="27" idx="2"/>
            </p:cNvCxnSpPr>
            <p:nvPr/>
          </p:nvCxnSpPr>
          <p:spPr bwMode="auto">
            <a:xfrm rot="5400000" flipH="1" flipV="1">
              <a:off x="8460583" y="3790098"/>
              <a:ext cx="514350" cy="874713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30"/>
            <p:cNvSpPr/>
            <p:nvPr/>
          </p:nvSpPr>
          <p:spPr bwMode="auto">
            <a:xfrm>
              <a:off x="10056814" y="4430655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dirty="0"/>
                <a:t>E</a:t>
              </a:r>
            </a:p>
          </p:txBody>
        </p:sp>
        <p:cxnSp>
          <p:nvCxnSpPr>
            <p:cNvPr id="32" name="Straight Arrow Connector 12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rot="5400000" flipH="1" flipV="1">
              <a:off x="9365458" y="3232886"/>
              <a:ext cx="765175" cy="39211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18"/>
            <p:cNvCxnSpPr>
              <a:cxnSpLocks noChangeShapeType="1"/>
              <a:stCxn id="31" idx="2"/>
              <a:endCxn id="26" idx="6"/>
            </p:cNvCxnSpPr>
            <p:nvPr/>
          </p:nvCxnSpPr>
          <p:spPr bwMode="auto">
            <a:xfrm rot="10800000">
              <a:off x="8348664" y="4643379"/>
              <a:ext cx="1708150" cy="1111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18"/>
            <p:cNvCxnSpPr>
              <a:cxnSpLocks noChangeShapeType="1"/>
              <a:endCxn id="31" idx="1"/>
            </p:cNvCxnSpPr>
            <p:nvPr/>
          </p:nvCxnSpPr>
          <p:spPr bwMode="auto">
            <a:xfrm>
              <a:off x="9509126" y="4154429"/>
              <a:ext cx="615950" cy="34131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Freeform 70"/>
            <p:cNvSpPr>
              <a:spLocks noChangeArrowheads="1"/>
            </p:cNvSpPr>
            <p:nvPr/>
          </p:nvSpPr>
          <p:spPr bwMode="auto">
            <a:xfrm>
              <a:off x="8228014" y="3117791"/>
              <a:ext cx="939800" cy="755650"/>
            </a:xfrm>
            <a:custGeom>
              <a:avLst/>
              <a:gdLst>
                <a:gd name="T0" fmla="*/ 933197 w 940905"/>
                <a:gd name="T1" fmla="*/ 757308 h 755374"/>
                <a:gd name="T2" fmla="*/ 341734 w 940905"/>
                <a:gd name="T3" fmla="*/ 571302 h 755374"/>
                <a:gd name="T4" fmla="*/ 0 w 940905"/>
                <a:gd name="T5" fmla="*/ 0 h 755374"/>
                <a:gd name="T6" fmla="*/ 0 60000 65536"/>
                <a:gd name="T7" fmla="*/ 0 60000 65536"/>
                <a:gd name="T8" fmla="*/ 0 60000 65536"/>
                <a:gd name="T9" fmla="*/ 0 w 940905"/>
                <a:gd name="T10" fmla="*/ 0 h 755374"/>
                <a:gd name="T11" fmla="*/ 940905 w 940905"/>
                <a:gd name="T12" fmla="*/ 755374 h 755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0905" h="755374">
                  <a:moveTo>
                    <a:pt x="940905" y="755374"/>
                  </a:moveTo>
                  <a:cubicBezTo>
                    <a:pt x="721139" y="725556"/>
                    <a:pt x="501374" y="695739"/>
                    <a:pt x="344557" y="569843"/>
                  </a:cubicBezTo>
                  <a:cubicBezTo>
                    <a:pt x="187740" y="443947"/>
                    <a:pt x="0" y="0"/>
                    <a:pt x="0" y="0"/>
                  </a:cubicBezTo>
                </a:path>
              </a:pathLst>
            </a:cu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" name="Freeform 71"/>
            <p:cNvSpPr>
              <a:spLocks noChangeArrowheads="1"/>
            </p:cNvSpPr>
            <p:nvPr/>
          </p:nvSpPr>
          <p:spPr bwMode="auto">
            <a:xfrm flipH="1" flipV="1">
              <a:off x="8347076" y="3025716"/>
              <a:ext cx="914400" cy="795338"/>
            </a:xfrm>
            <a:custGeom>
              <a:avLst/>
              <a:gdLst>
                <a:gd name="T0" fmla="*/ 748633 w 940905"/>
                <a:gd name="T1" fmla="*/ 1140684 h 755374"/>
                <a:gd name="T2" fmla="*/ 274147 w 940905"/>
                <a:gd name="T3" fmla="*/ 860516 h 755374"/>
                <a:gd name="T4" fmla="*/ 0 w 940905"/>
                <a:gd name="T5" fmla="*/ 0 h 755374"/>
                <a:gd name="T6" fmla="*/ 0 60000 65536"/>
                <a:gd name="T7" fmla="*/ 0 60000 65536"/>
                <a:gd name="T8" fmla="*/ 0 60000 65536"/>
                <a:gd name="T9" fmla="*/ 0 w 940905"/>
                <a:gd name="T10" fmla="*/ 0 h 755374"/>
                <a:gd name="T11" fmla="*/ 940905 w 940905"/>
                <a:gd name="T12" fmla="*/ 755374 h 755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0905" h="755374">
                  <a:moveTo>
                    <a:pt x="940905" y="755374"/>
                  </a:moveTo>
                  <a:cubicBezTo>
                    <a:pt x="721139" y="725556"/>
                    <a:pt x="501374" y="695739"/>
                    <a:pt x="344557" y="569843"/>
                  </a:cubicBezTo>
                  <a:cubicBezTo>
                    <a:pt x="187740" y="443947"/>
                    <a:pt x="0" y="0"/>
                    <a:pt x="0" y="0"/>
                  </a:cubicBezTo>
                </a:path>
              </a:pathLst>
            </a:cu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21615" y="3628966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4240" y="3384491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42390" y="3049530"/>
              <a:ext cx="26481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8590" y="2547879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779002" y="3243205"/>
              <a:ext cx="26481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01215" y="4003616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1051" y="4003616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83676" y="4646555"/>
              <a:ext cx="29367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3</a:t>
              </a:r>
            </a:p>
          </p:txBody>
        </p:sp>
      </p:grp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7467643" y="3645169"/>
            <a:ext cx="17589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Shortest</a:t>
            </a:r>
          </a:p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Path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from </a:t>
            </a:r>
          </a:p>
          <a:p>
            <a:pPr algn="ctr">
              <a:defRPr/>
            </a:pPr>
            <a:r>
              <a:rPr lang="en-US" dirty="0" smtClean="0">
                <a:latin typeface="Comic Sans MS" pitchFamily="66" charset="0"/>
              </a:rPr>
              <a:t>C-&gt;B</a:t>
            </a: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H="1">
            <a:off x="8337594" y="2976832"/>
            <a:ext cx="9525" cy="665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8362993" y="4546870"/>
            <a:ext cx="7938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7314653" y="5244535"/>
            <a:ext cx="227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C-&gt;E-&gt;D-&gt;A-&gt;B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770" y="1738667"/>
            <a:ext cx="1130350" cy="11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8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141288"/>
            <a:ext cx="8475663" cy="698500"/>
          </a:xfrm>
        </p:spPr>
        <p:txBody>
          <a:bodyPr/>
          <a:lstStyle/>
          <a:p>
            <a:r>
              <a:rPr lang="en-US" altLang="en-US" sz="3600" dirty="0" smtClean="0"/>
              <a:t>Types of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985838"/>
            <a:ext cx="11093570" cy="5448300"/>
          </a:xfrm>
        </p:spPr>
        <p:txBody>
          <a:bodyPr/>
          <a:lstStyle/>
          <a:p>
            <a:r>
              <a:rPr lang="en-US" altLang="en-US" dirty="0" smtClean="0"/>
              <a:t>Iterative Algorithms</a:t>
            </a:r>
          </a:p>
          <a:p>
            <a:r>
              <a:rPr lang="en-US" altLang="en-US" dirty="0" smtClean="0"/>
              <a:t>Recursive (Divide &amp; Conquer) Algorithms</a:t>
            </a:r>
          </a:p>
          <a:p>
            <a:r>
              <a:rPr lang="en-US" altLang="en-US" dirty="0" smtClean="0"/>
              <a:t>Greedy Algorithms</a:t>
            </a:r>
            <a:endParaRPr lang="tr-TR" altLang="en-US" dirty="0" smtClean="0"/>
          </a:p>
          <a:p>
            <a:r>
              <a:rPr lang="en-US" altLang="en-US" dirty="0" smtClean="0"/>
              <a:t>Dynamic Programming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Randomized Algorithms</a:t>
            </a:r>
          </a:p>
          <a:p>
            <a:r>
              <a:rPr lang="en-US" altLang="en-US" dirty="0" smtClean="0"/>
              <a:t>Approximation Algorithms</a:t>
            </a:r>
          </a:p>
          <a:p>
            <a:r>
              <a:rPr lang="en-US" altLang="en-US" dirty="0" smtClean="0"/>
              <a:t>Genetic Algorithms</a:t>
            </a:r>
          </a:p>
          <a:p>
            <a:r>
              <a:rPr lang="en-US" altLang="en-US" dirty="0" smtClean="0"/>
              <a:t>…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577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Course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26483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Iterative algorithms and their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Asymptotic notations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Recursive algorithm design &amp;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Recurrences &amp; how to solve them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Searching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Linear Search, Binary Search, Interpolation Search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Sorting </a:t>
            </a:r>
            <a:r>
              <a:rPr lang="en-US" altLang="en-US" dirty="0">
                <a:sym typeface="Wingdings" panose="05000000000000000000" pitchFamily="2" charset="2"/>
              </a:rPr>
              <a:t>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Selection sort, bubble sort, insertion sort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Merge </a:t>
            </a:r>
            <a:r>
              <a:rPr lang="en-US" altLang="en-US" dirty="0" smtClean="0">
                <a:sym typeface="Wingdings" panose="05000000000000000000" pitchFamily="2" charset="2"/>
              </a:rPr>
              <a:t>sort &amp; Inversion counting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Q</a:t>
            </a:r>
            <a:r>
              <a:rPr lang="en-US" altLang="en-US" dirty="0" smtClean="0">
                <a:sym typeface="Wingdings" panose="05000000000000000000" pitchFamily="2" charset="2"/>
              </a:rPr>
              <a:t>uick </a:t>
            </a:r>
            <a:r>
              <a:rPr lang="en-US" altLang="en-US" dirty="0">
                <a:sym typeface="Wingdings" panose="05000000000000000000" pitchFamily="2" charset="2"/>
              </a:rPr>
              <a:t>sort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Heaps &amp; Heap sort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Counting sort, Radix </a:t>
            </a:r>
            <a:r>
              <a:rPr lang="en-US" altLang="en-US" dirty="0" smtClean="0">
                <a:sym typeface="Wingdings" panose="05000000000000000000" pitchFamily="2" charset="2"/>
              </a:rPr>
              <a:t>sort, Bucket Sort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457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Course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26483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Greedy Algorithms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Job Scheduling, Activity Scheduling, Huffman Coding, …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Dynamic Programming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0-1 Knapsack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Longest Common Subsequence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Chain Matrix Multiplication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243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141288"/>
            <a:ext cx="8520112" cy="698500"/>
          </a:xfrm>
        </p:spPr>
        <p:txBody>
          <a:bodyPr/>
          <a:lstStyle/>
          <a:p>
            <a:r>
              <a:rPr lang="en-US" altLang="en-US" sz="3600" dirty="0" smtClean="0"/>
              <a:t>Course 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326483" cy="565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Graphs &amp; Graph 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Representation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Breath First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Depth First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Topological Sort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Cut Vertex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Minimum Spanning Trees: </a:t>
            </a:r>
            <a:r>
              <a:rPr lang="en-US" altLang="en-US" dirty="0" err="1" smtClean="0">
                <a:sym typeface="Wingdings" panose="05000000000000000000" pitchFamily="2" charset="2"/>
              </a:rPr>
              <a:t>Kruskal’s</a:t>
            </a:r>
            <a:r>
              <a:rPr lang="en-US" altLang="en-US" dirty="0" smtClean="0">
                <a:sym typeface="Wingdings" panose="05000000000000000000" pitchFamily="2" charset="2"/>
              </a:rPr>
              <a:t>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Minimum Spanning Trees: </a:t>
            </a:r>
            <a:r>
              <a:rPr lang="en-US" altLang="en-US" dirty="0" smtClean="0">
                <a:sym typeface="Wingdings" panose="05000000000000000000" pitchFamily="2" charset="2"/>
              </a:rPr>
              <a:t>Prim’s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Single Source Shortest Path Problem: Dijkstra’s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All Pairs Shortest Path Problem: Floyd-</a:t>
            </a:r>
            <a:r>
              <a:rPr lang="en-US" altLang="en-US" dirty="0" err="1" smtClean="0">
                <a:sym typeface="Wingdings" panose="05000000000000000000" pitchFamily="2" charset="2"/>
              </a:rPr>
              <a:t>Warshall</a:t>
            </a:r>
            <a:r>
              <a:rPr lang="en-US" altLang="en-US" dirty="0" smtClean="0">
                <a:sym typeface="Wingdings" panose="05000000000000000000" pitchFamily="2" charset="2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38378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14668</TotalTime>
  <Words>754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Comic Sans MS</vt:lpstr>
      <vt:lpstr>Wingdings</vt:lpstr>
      <vt:lpstr>Blank Presentation</vt:lpstr>
      <vt:lpstr>CS 323 – Algorithm Design and Analysis</vt:lpstr>
      <vt:lpstr>Recommended Books &amp; Online Resources - I</vt:lpstr>
      <vt:lpstr>Recommended Books &amp; Online Resources - II</vt:lpstr>
      <vt:lpstr>What’s this course about?</vt:lpstr>
      <vt:lpstr>Example Algorithms</vt:lpstr>
      <vt:lpstr>Types of Algorithms</vt:lpstr>
      <vt:lpstr>Course Outline</vt:lpstr>
      <vt:lpstr>Course Outline</vt:lpstr>
      <vt:lpstr>Course Outline</vt:lpstr>
      <vt:lpstr>Implementing Algorithms</vt:lpstr>
      <vt:lpstr>Installing the C++ Compiler for Windows (1)</vt:lpstr>
      <vt:lpstr>Installing the C++ Compiler for Windows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569</cp:revision>
  <dcterms:created xsi:type="dcterms:W3CDTF">2020-11-16T14:31:24Z</dcterms:created>
  <dcterms:modified xsi:type="dcterms:W3CDTF">2023-08-25T22:05:45Z</dcterms:modified>
</cp:coreProperties>
</file>