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426" r:id="rId2"/>
    <p:sldId id="428" r:id="rId3"/>
    <p:sldId id="429" r:id="rId4"/>
    <p:sldId id="430" r:id="rId5"/>
    <p:sldId id="431" r:id="rId6"/>
    <p:sldId id="432" r:id="rId7"/>
    <p:sldId id="433" r:id="rId8"/>
    <p:sldId id="434" r:id="rId9"/>
    <p:sldId id="435" r:id="rId10"/>
    <p:sldId id="436" r:id="rId11"/>
    <p:sldId id="437" r:id="rId12"/>
    <p:sldId id="438" r:id="rId13"/>
    <p:sldId id="439" r:id="rId14"/>
    <p:sldId id="441" r:id="rId15"/>
    <p:sldId id="442" r:id="rId16"/>
    <p:sldId id="443" r:id="rId17"/>
    <p:sldId id="444" r:id="rId18"/>
    <p:sldId id="450" r:id="rId19"/>
    <p:sldId id="451" r:id="rId20"/>
    <p:sldId id="452" r:id="rId21"/>
    <p:sldId id="453" r:id="rId22"/>
    <p:sldId id="454" r:id="rId23"/>
    <p:sldId id="455" r:id="rId24"/>
    <p:sldId id="456" r:id="rId25"/>
    <p:sldId id="457" r:id="rId26"/>
    <p:sldId id="458" r:id="rId27"/>
    <p:sldId id="459" r:id="rId28"/>
    <p:sldId id="460" r:id="rId29"/>
    <p:sldId id="474" r:id="rId30"/>
    <p:sldId id="475" r:id="rId31"/>
    <p:sldId id="476" r:id="rId32"/>
    <p:sldId id="477" r:id="rId33"/>
    <p:sldId id="465" r:id="rId34"/>
    <p:sldId id="466" r:id="rId35"/>
    <p:sldId id="467" r:id="rId36"/>
    <p:sldId id="468" r:id="rId37"/>
    <p:sldId id="469" r:id="rId38"/>
    <p:sldId id="470" r:id="rId39"/>
    <p:sldId id="471" r:id="rId40"/>
    <p:sldId id="472" r:id="rId41"/>
    <p:sldId id="473" r:id="rId42"/>
    <p:sldId id="478" r:id="rId43"/>
    <p:sldId id="47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48" autoAdjust="0"/>
    <p:restoredTop sz="95400" autoAdjust="0"/>
  </p:normalViewPr>
  <p:slideViewPr>
    <p:cSldViewPr snapToGrid="0">
      <p:cViewPr varScale="1">
        <p:scale>
          <a:sx n="89" d="100"/>
          <a:sy n="89" d="100"/>
        </p:scale>
        <p:origin x="5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xmlns="" id="{E478CE9F-FCF8-41BE-BCDF-25622BB5844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xmlns="" id="{D154772A-912A-4C3E-9956-BDCB36B550F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xmlns="" id="{42928603-CA59-4E80-B400-897CC2CCD4A9}"/>
              </a:ext>
            </a:extLst>
          </p:cNvPr>
          <p:cNvSpPr>
            <a:spLocks noGrp="1" noChangeArrowheads="1"/>
          </p:cNvSpPr>
          <p:nvPr>
            <p:ph type="sldNum" sz="quarter" idx="12"/>
          </p:nvPr>
        </p:nvSpPr>
        <p:spPr>
          <a:ln/>
        </p:spPr>
        <p:txBody>
          <a:bodyPr/>
          <a:lstStyle>
            <a:lvl1pPr>
              <a:defRPr/>
            </a:lvl1pPr>
          </a:lstStyle>
          <a:p>
            <a:pPr>
              <a:defRPr/>
            </a:pPr>
            <a:fld id="{3677FB87-3ECF-41EA-B2DF-595821437FB8}" type="slidenum">
              <a:rPr lang="en-US" altLang="en-US"/>
              <a:pPr>
                <a:defRPr/>
              </a:pPr>
              <a:t>‹#›</a:t>
            </a:fld>
            <a:endParaRPr lang="en-US" altLang="en-US"/>
          </a:p>
        </p:txBody>
      </p:sp>
    </p:spTree>
    <p:extLst>
      <p:ext uri="{BB962C8B-B14F-4D97-AF65-F5344CB8AC3E}">
        <p14:creationId xmlns:p14="http://schemas.microsoft.com/office/powerpoint/2010/main" val="3368696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xmlns="" id="{EE55FFBC-AF58-4CE3-BE8D-0BB9BF998AA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xmlns="" id="{F33E0CD8-9B39-4213-8518-C52BAB99756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xmlns="" id="{B088ABB6-715F-4E91-BB7C-04E8CB0176DC}"/>
              </a:ext>
            </a:extLst>
          </p:cNvPr>
          <p:cNvSpPr>
            <a:spLocks noGrp="1" noChangeArrowheads="1"/>
          </p:cNvSpPr>
          <p:nvPr>
            <p:ph type="sldNum" sz="quarter" idx="12"/>
          </p:nvPr>
        </p:nvSpPr>
        <p:spPr>
          <a:ln/>
        </p:spPr>
        <p:txBody>
          <a:bodyPr/>
          <a:lstStyle>
            <a:lvl1pPr>
              <a:defRPr/>
            </a:lvl1pPr>
          </a:lstStyle>
          <a:p>
            <a:pPr>
              <a:defRPr/>
            </a:pPr>
            <a:fld id="{DFEEF1C4-1A64-4BE9-9553-8A680BDE8AD8}" type="slidenum">
              <a:rPr lang="en-US" altLang="en-US"/>
              <a:pPr>
                <a:defRPr/>
              </a:pPr>
              <a:t>‹#›</a:t>
            </a:fld>
            <a:endParaRPr lang="en-US" altLang="en-US"/>
          </a:p>
        </p:txBody>
      </p:sp>
    </p:spTree>
    <p:extLst>
      <p:ext uri="{BB962C8B-B14F-4D97-AF65-F5344CB8AC3E}">
        <p14:creationId xmlns:p14="http://schemas.microsoft.com/office/powerpoint/2010/main" val="563449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0451" y="141288"/>
            <a:ext cx="2597149" cy="59547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2651" y="141288"/>
            <a:ext cx="7594600" cy="59547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xmlns="" id="{487934CC-10AF-475E-9382-9BE723CD627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xmlns="" id="{76159187-C7D1-48AA-AB62-5C60E55A8CA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xmlns="" id="{4CA2FC11-9D3D-40DA-8CF9-8606DDD6776F}"/>
              </a:ext>
            </a:extLst>
          </p:cNvPr>
          <p:cNvSpPr>
            <a:spLocks noGrp="1" noChangeArrowheads="1"/>
          </p:cNvSpPr>
          <p:nvPr>
            <p:ph type="sldNum" sz="quarter" idx="12"/>
          </p:nvPr>
        </p:nvSpPr>
        <p:spPr>
          <a:ln/>
        </p:spPr>
        <p:txBody>
          <a:bodyPr/>
          <a:lstStyle>
            <a:lvl1pPr>
              <a:defRPr/>
            </a:lvl1pPr>
          </a:lstStyle>
          <a:p>
            <a:pPr>
              <a:defRPr/>
            </a:pPr>
            <a:fld id="{8A6D5C97-98B6-4511-95DA-5A790D2D76E2}" type="slidenum">
              <a:rPr lang="en-US" altLang="en-US"/>
              <a:pPr>
                <a:defRPr/>
              </a:pPr>
              <a:t>‹#›</a:t>
            </a:fld>
            <a:endParaRPr lang="en-US" altLang="en-US"/>
          </a:p>
        </p:txBody>
      </p:sp>
    </p:spTree>
    <p:extLst>
      <p:ext uri="{BB962C8B-B14F-4D97-AF65-F5344CB8AC3E}">
        <p14:creationId xmlns:p14="http://schemas.microsoft.com/office/powerpoint/2010/main" val="492255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xmlns="" id="{E9D8FC63-5957-495B-AB21-AEB88D14E9F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xmlns="" id="{8C8F2179-8AD5-4D25-8178-A04A789C848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xmlns="" id="{2F2E59F7-4DD2-4A1B-AFC2-DA8D0B9867CD}"/>
              </a:ext>
            </a:extLst>
          </p:cNvPr>
          <p:cNvSpPr>
            <a:spLocks noGrp="1" noChangeArrowheads="1"/>
          </p:cNvSpPr>
          <p:nvPr>
            <p:ph type="sldNum" sz="quarter" idx="12"/>
          </p:nvPr>
        </p:nvSpPr>
        <p:spPr>
          <a:ln/>
        </p:spPr>
        <p:txBody>
          <a:bodyPr/>
          <a:lstStyle>
            <a:lvl1pPr>
              <a:defRPr/>
            </a:lvl1pPr>
          </a:lstStyle>
          <a:p>
            <a:pPr>
              <a:defRPr/>
            </a:pPr>
            <a:fld id="{37A2021A-CF8F-4438-BC6D-96A5E5E99E9A}" type="slidenum">
              <a:rPr lang="en-US" altLang="en-US"/>
              <a:pPr>
                <a:defRPr/>
              </a:pPr>
              <a:t>‹#›</a:t>
            </a:fld>
            <a:endParaRPr lang="en-US" altLang="en-US"/>
          </a:p>
        </p:txBody>
      </p:sp>
    </p:spTree>
    <p:extLst>
      <p:ext uri="{BB962C8B-B14F-4D97-AF65-F5344CB8AC3E}">
        <p14:creationId xmlns:p14="http://schemas.microsoft.com/office/powerpoint/2010/main" val="1874582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xmlns="" id="{228A0E92-2DE0-4D7F-8C2B-87A147726EC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xmlns="" id="{06F9C0D0-3453-4B1E-8280-2875FA67DAC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xmlns="" id="{67663CE4-BB53-438C-8DB5-B69C92C5563D}"/>
              </a:ext>
            </a:extLst>
          </p:cNvPr>
          <p:cNvSpPr>
            <a:spLocks noGrp="1" noChangeArrowheads="1"/>
          </p:cNvSpPr>
          <p:nvPr>
            <p:ph type="sldNum" sz="quarter" idx="12"/>
          </p:nvPr>
        </p:nvSpPr>
        <p:spPr>
          <a:ln/>
        </p:spPr>
        <p:txBody>
          <a:bodyPr/>
          <a:lstStyle>
            <a:lvl1pPr>
              <a:defRPr/>
            </a:lvl1pPr>
          </a:lstStyle>
          <a:p>
            <a:pPr>
              <a:defRPr/>
            </a:pPr>
            <a:fld id="{EA624A63-21F9-4F9B-AC82-4EC3FFED294A}" type="slidenum">
              <a:rPr lang="en-US" altLang="en-US"/>
              <a:pPr>
                <a:defRPr/>
              </a:pPr>
              <a:t>‹#›</a:t>
            </a:fld>
            <a:endParaRPr lang="en-US" altLang="en-US"/>
          </a:p>
        </p:txBody>
      </p:sp>
    </p:spTree>
    <p:extLst>
      <p:ext uri="{BB962C8B-B14F-4D97-AF65-F5344CB8AC3E}">
        <p14:creationId xmlns:p14="http://schemas.microsoft.com/office/powerpoint/2010/main" val="195456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949326"/>
            <a:ext cx="5080000" cy="5146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49326"/>
            <a:ext cx="5080000" cy="5146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xmlns="" id="{5E213B4C-0915-499A-9E71-98F0BB06691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xmlns="" id="{FA89E0CF-1C47-4AAC-9CBF-028AB72E98C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xmlns="" id="{F147076A-1EC8-427C-8422-6B4B6E7C7942}"/>
              </a:ext>
            </a:extLst>
          </p:cNvPr>
          <p:cNvSpPr>
            <a:spLocks noGrp="1" noChangeArrowheads="1"/>
          </p:cNvSpPr>
          <p:nvPr>
            <p:ph type="sldNum" sz="quarter" idx="12"/>
          </p:nvPr>
        </p:nvSpPr>
        <p:spPr>
          <a:ln/>
        </p:spPr>
        <p:txBody>
          <a:bodyPr/>
          <a:lstStyle>
            <a:lvl1pPr>
              <a:defRPr/>
            </a:lvl1pPr>
          </a:lstStyle>
          <a:p>
            <a:pPr>
              <a:defRPr/>
            </a:pPr>
            <a:fld id="{EA692DD0-6D6D-469C-BB1D-1612F118B454}" type="slidenum">
              <a:rPr lang="en-US" altLang="en-US"/>
              <a:pPr>
                <a:defRPr/>
              </a:pPr>
              <a:t>‹#›</a:t>
            </a:fld>
            <a:endParaRPr lang="en-US" altLang="en-US"/>
          </a:p>
        </p:txBody>
      </p:sp>
    </p:spTree>
    <p:extLst>
      <p:ext uri="{BB962C8B-B14F-4D97-AF65-F5344CB8AC3E}">
        <p14:creationId xmlns:p14="http://schemas.microsoft.com/office/powerpoint/2010/main" val="1638393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xmlns="" id="{B89CFFA5-D334-4B1D-92CE-9A1968AEAC36}"/>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xmlns="" id="{D3735A80-CFCB-46E3-B0EB-424EDB5F668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xmlns="" id="{AA753FA5-9916-4825-B121-352DCAB36C2E}"/>
              </a:ext>
            </a:extLst>
          </p:cNvPr>
          <p:cNvSpPr>
            <a:spLocks noGrp="1" noChangeArrowheads="1"/>
          </p:cNvSpPr>
          <p:nvPr>
            <p:ph type="sldNum" sz="quarter" idx="12"/>
          </p:nvPr>
        </p:nvSpPr>
        <p:spPr>
          <a:ln/>
        </p:spPr>
        <p:txBody>
          <a:bodyPr/>
          <a:lstStyle>
            <a:lvl1pPr>
              <a:defRPr/>
            </a:lvl1pPr>
          </a:lstStyle>
          <a:p>
            <a:pPr>
              <a:defRPr/>
            </a:pPr>
            <a:fld id="{EECB268C-17CE-4317-83EB-3C14BE1C3225}" type="slidenum">
              <a:rPr lang="en-US" altLang="en-US"/>
              <a:pPr>
                <a:defRPr/>
              </a:pPr>
              <a:t>‹#›</a:t>
            </a:fld>
            <a:endParaRPr lang="en-US" altLang="en-US"/>
          </a:p>
        </p:txBody>
      </p:sp>
    </p:spTree>
    <p:extLst>
      <p:ext uri="{BB962C8B-B14F-4D97-AF65-F5344CB8AC3E}">
        <p14:creationId xmlns:p14="http://schemas.microsoft.com/office/powerpoint/2010/main" val="2528920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xmlns="" id="{C7E1CDC0-CE22-42F6-BBFC-C4B7D05E9974}"/>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xmlns="" id="{2EFA1096-C689-4404-B320-F748CDBF899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xmlns="" id="{172C32F9-FBD1-4C83-87F7-E866B96D19E6}"/>
              </a:ext>
            </a:extLst>
          </p:cNvPr>
          <p:cNvSpPr>
            <a:spLocks noGrp="1" noChangeArrowheads="1"/>
          </p:cNvSpPr>
          <p:nvPr>
            <p:ph type="sldNum" sz="quarter" idx="12"/>
          </p:nvPr>
        </p:nvSpPr>
        <p:spPr>
          <a:ln/>
        </p:spPr>
        <p:txBody>
          <a:bodyPr/>
          <a:lstStyle>
            <a:lvl1pPr>
              <a:defRPr/>
            </a:lvl1pPr>
          </a:lstStyle>
          <a:p>
            <a:pPr>
              <a:defRPr/>
            </a:pPr>
            <a:fld id="{A3446206-5067-4271-90F5-ABD53393AD60}" type="slidenum">
              <a:rPr lang="en-US" altLang="en-US"/>
              <a:pPr>
                <a:defRPr/>
              </a:pPr>
              <a:t>‹#›</a:t>
            </a:fld>
            <a:endParaRPr lang="en-US" altLang="en-US"/>
          </a:p>
        </p:txBody>
      </p:sp>
    </p:spTree>
    <p:extLst>
      <p:ext uri="{BB962C8B-B14F-4D97-AF65-F5344CB8AC3E}">
        <p14:creationId xmlns:p14="http://schemas.microsoft.com/office/powerpoint/2010/main" val="991470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xmlns="" id="{1EF20787-0CA8-4F8C-B9F8-E22FA12DBF2B}"/>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xmlns="" id="{D1341BE5-F5D1-4EC9-A825-936CE2C5E0E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xmlns="" id="{8641BAD9-F994-4882-902D-F91C3AA0AC62}"/>
              </a:ext>
            </a:extLst>
          </p:cNvPr>
          <p:cNvSpPr>
            <a:spLocks noGrp="1" noChangeArrowheads="1"/>
          </p:cNvSpPr>
          <p:nvPr>
            <p:ph type="sldNum" sz="quarter" idx="12"/>
          </p:nvPr>
        </p:nvSpPr>
        <p:spPr>
          <a:ln/>
        </p:spPr>
        <p:txBody>
          <a:bodyPr/>
          <a:lstStyle>
            <a:lvl1pPr>
              <a:defRPr/>
            </a:lvl1pPr>
          </a:lstStyle>
          <a:p>
            <a:pPr>
              <a:defRPr/>
            </a:pPr>
            <a:fld id="{73730192-98A9-4E98-AE46-899CD65F5904}" type="slidenum">
              <a:rPr lang="en-US" altLang="en-US"/>
              <a:pPr>
                <a:defRPr/>
              </a:pPr>
              <a:t>‹#›</a:t>
            </a:fld>
            <a:endParaRPr lang="en-US" altLang="en-US"/>
          </a:p>
        </p:txBody>
      </p:sp>
    </p:spTree>
    <p:extLst>
      <p:ext uri="{BB962C8B-B14F-4D97-AF65-F5344CB8AC3E}">
        <p14:creationId xmlns:p14="http://schemas.microsoft.com/office/powerpoint/2010/main" val="2062323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xmlns="" id="{E83A6D5B-A344-4007-8B51-095F1CCCC1E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xmlns="" id="{EF9EAC73-3015-4C3A-AF10-01DD468A5DC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xmlns="" id="{99EC6758-8282-4520-ADDA-31B1488C39DC}"/>
              </a:ext>
            </a:extLst>
          </p:cNvPr>
          <p:cNvSpPr>
            <a:spLocks noGrp="1" noChangeArrowheads="1"/>
          </p:cNvSpPr>
          <p:nvPr>
            <p:ph type="sldNum" sz="quarter" idx="12"/>
          </p:nvPr>
        </p:nvSpPr>
        <p:spPr>
          <a:ln/>
        </p:spPr>
        <p:txBody>
          <a:bodyPr/>
          <a:lstStyle>
            <a:lvl1pPr>
              <a:defRPr/>
            </a:lvl1pPr>
          </a:lstStyle>
          <a:p>
            <a:pPr>
              <a:defRPr/>
            </a:pPr>
            <a:fld id="{A3ADAB4F-2D47-4C13-AA13-8EAC4F83BC18}" type="slidenum">
              <a:rPr lang="en-US" altLang="en-US"/>
              <a:pPr>
                <a:defRPr/>
              </a:pPr>
              <a:t>‹#›</a:t>
            </a:fld>
            <a:endParaRPr lang="en-US" altLang="en-US"/>
          </a:p>
        </p:txBody>
      </p:sp>
    </p:spTree>
    <p:extLst>
      <p:ext uri="{BB962C8B-B14F-4D97-AF65-F5344CB8AC3E}">
        <p14:creationId xmlns:p14="http://schemas.microsoft.com/office/powerpoint/2010/main" val="3531705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xmlns="" id="{3EF78A9E-53C4-4C4D-823F-B13809120B1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xmlns="" id="{E1581D23-A874-43BE-A76F-7E44F409F58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xmlns="" id="{A02BBD43-9998-49E7-893F-ADB200937D79}"/>
              </a:ext>
            </a:extLst>
          </p:cNvPr>
          <p:cNvSpPr>
            <a:spLocks noGrp="1" noChangeArrowheads="1"/>
          </p:cNvSpPr>
          <p:nvPr>
            <p:ph type="sldNum" sz="quarter" idx="12"/>
          </p:nvPr>
        </p:nvSpPr>
        <p:spPr>
          <a:ln/>
        </p:spPr>
        <p:txBody>
          <a:bodyPr/>
          <a:lstStyle>
            <a:lvl1pPr>
              <a:defRPr/>
            </a:lvl1pPr>
          </a:lstStyle>
          <a:p>
            <a:pPr>
              <a:defRPr/>
            </a:pPr>
            <a:fld id="{989B61DC-17F3-4A1B-AAB2-FE7F271DF547}" type="slidenum">
              <a:rPr lang="en-US" altLang="en-US"/>
              <a:pPr>
                <a:defRPr/>
              </a:pPr>
              <a:t>‹#›</a:t>
            </a:fld>
            <a:endParaRPr lang="en-US" altLang="en-US"/>
          </a:p>
        </p:txBody>
      </p:sp>
    </p:spTree>
    <p:extLst>
      <p:ext uri="{BB962C8B-B14F-4D97-AF65-F5344CB8AC3E}">
        <p14:creationId xmlns:p14="http://schemas.microsoft.com/office/powerpoint/2010/main" val="3326352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xmlns="" id="{83D015AE-701E-4F78-9351-781756384683}"/>
              </a:ext>
            </a:extLst>
          </p:cNvPr>
          <p:cNvSpPr>
            <a:spLocks noGrp="1" noChangeArrowheads="1"/>
          </p:cNvSpPr>
          <p:nvPr>
            <p:ph type="title"/>
          </p:nvPr>
        </p:nvSpPr>
        <p:spPr bwMode="auto">
          <a:xfrm>
            <a:off x="882651" y="141288"/>
            <a:ext cx="103632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xmlns="" id="{9CAFDCF8-DA89-4176-BD45-32EF3D5D2B49}"/>
              </a:ext>
            </a:extLst>
          </p:cNvPr>
          <p:cNvSpPr>
            <a:spLocks noGrp="1" noChangeArrowheads="1"/>
          </p:cNvSpPr>
          <p:nvPr>
            <p:ph type="body" idx="1"/>
          </p:nvPr>
        </p:nvSpPr>
        <p:spPr bwMode="auto">
          <a:xfrm>
            <a:off x="914400" y="949326"/>
            <a:ext cx="10363200" cy="514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xmlns="" id="{2BDA23E6-862C-4D3C-9F78-5FCBFFAE757B}"/>
              </a:ext>
            </a:extLst>
          </p:cNvPr>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a:extLst>
              <a:ext uri="{FF2B5EF4-FFF2-40B4-BE49-F238E27FC236}">
                <a16:creationId xmlns:a16="http://schemas.microsoft.com/office/drawing/2014/main" xmlns="" id="{4AB6001C-2171-4E81-B610-D9844809EAA4}"/>
              </a:ext>
            </a:extLst>
          </p:cNvPr>
          <p:cNvSpPr>
            <a:spLocks noGrp="1" noChangeArrowheads="1"/>
          </p:cNvSpPr>
          <p:nvPr>
            <p:ph type="ftr" sz="quarter" idx="3"/>
          </p:nvPr>
        </p:nvSpPr>
        <p:spPr bwMode="auto">
          <a:xfrm>
            <a:off x="3659718" y="6248400"/>
            <a:ext cx="5008033"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a:extLst>
              <a:ext uri="{FF2B5EF4-FFF2-40B4-BE49-F238E27FC236}">
                <a16:creationId xmlns:a16="http://schemas.microsoft.com/office/drawing/2014/main" xmlns="" id="{14CD32D0-71F5-4F9C-BD8B-1A69173AE623}"/>
              </a:ext>
            </a:extLst>
          </p:cNvPr>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148F986-2530-4EE6-9EAF-DD2B8D2138A9}" type="slidenum">
              <a:rPr lang="en-US" altLang="en-US"/>
              <a:pPr>
                <a:defRPr/>
              </a:pPr>
              <a:t>‹#›</a:t>
            </a:fld>
            <a:endParaRPr lang="en-US" altLang="en-US"/>
          </a:p>
        </p:txBody>
      </p:sp>
    </p:spTree>
    <p:extLst>
      <p:ext uri="{BB962C8B-B14F-4D97-AF65-F5344CB8AC3E}">
        <p14:creationId xmlns:p14="http://schemas.microsoft.com/office/powerpoint/2010/main" val="36377252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4000">
          <a:solidFill>
            <a:schemeClr val="accent2"/>
          </a:solidFill>
          <a:latin typeface="+mj-lt"/>
          <a:ea typeface="+mj-ea"/>
          <a:cs typeface="+mj-cs"/>
        </a:defRPr>
      </a:lvl1pPr>
      <a:lvl2pPr algn="ctr" rtl="0" eaLnBrk="0" fontAlgn="base" hangingPunct="0">
        <a:spcBef>
          <a:spcPct val="0"/>
        </a:spcBef>
        <a:spcAft>
          <a:spcPct val="0"/>
        </a:spcAft>
        <a:defRPr sz="4000">
          <a:solidFill>
            <a:schemeClr val="accent2"/>
          </a:solidFill>
          <a:latin typeface="Comic Sans MS" pitchFamily="66" charset="0"/>
        </a:defRPr>
      </a:lvl2pPr>
      <a:lvl3pPr algn="ctr" rtl="0" eaLnBrk="0" fontAlgn="base" hangingPunct="0">
        <a:spcBef>
          <a:spcPct val="0"/>
        </a:spcBef>
        <a:spcAft>
          <a:spcPct val="0"/>
        </a:spcAft>
        <a:defRPr sz="4000">
          <a:solidFill>
            <a:schemeClr val="accent2"/>
          </a:solidFill>
          <a:latin typeface="Comic Sans MS" pitchFamily="66" charset="0"/>
        </a:defRPr>
      </a:lvl3pPr>
      <a:lvl4pPr algn="ctr" rtl="0" eaLnBrk="0" fontAlgn="base" hangingPunct="0">
        <a:spcBef>
          <a:spcPct val="0"/>
        </a:spcBef>
        <a:spcAft>
          <a:spcPct val="0"/>
        </a:spcAft>
        <a:defRPr sz="4000">
          <a:solidFill>
            <a:schemeClr val="accent2"/>
          </a:solidFill>
          <a:latin typeface="Comic Sans MS" pitchFamily="66" charset="0"/>
        </a:defRPr>
      </a:lvl4pPr>
      <a:lvl5pPr algn="ctr" rtl="0" eaLnBrk="0" fontAlgn="base" hangingPunct="0">
        <a:spcBef>
          <a:spcPct val="0"/>
        </a:spcBef>
        <a:spcAft>
          <a:spcPct val="0"/>
        </a:spcAft>
        <a:defRPr sz="4000">
          <a:solidFill>
            <a:schemeClr val="accent2"/>
          </a:solidFill>
          <a:latin typeface="Comic Sans MS" pitchFamily="66" charset="0"/>
        </a:defRPr>
      </a:lvl5pPr>
      <a:lvl6pPr marL="457200" algn="ctr" rtl="0" eaLnBrk="0" fontAlgn="base" hangingPunct="0">
        <a:spcBef>
          <a:spcPct val="0"/>
        </a:spcBef>
        <a:spcAft>
          <a:spcPct val="0"/>
        </a:spcAft>
        <a:defRPr sz="4000">
          <a:solidFill>
            <a:schemeClr val="accent2"/>
          </a:solidFill>
          <a:latin typeface="Comic Sans MS" pitchFamily="66" charset="0"/>
        </a:defRPr>
      </a:lvl6pPr>
      <a:lvl7pPr marL="914400" algn="ctr" rtl="0" eaLnBrk="0" fontAlgn="base" hangingPunct="0">
        <a:spcBef>
          <a:spcPct val="0"/>
        </a:spcBef>
        <a:spcAft>
          <a:spcPct val="0"/>
        </a:spcAft>
        <a:defRPr sz="4000">
          <a:solidFill>
            <a:schemeClr val="accent2"/>
          </a:solidFill>
          <a:latin typeface="Comic Sans MS" pitchFamily="66" charset="0"/>
        </a:defRPr>
      </a:lvl7pPr>
      <a:lvl8pPr marL="1371600" algn="ctr" rtl="0" eaLnBrk="0" fontAlgn="base" hangingPunct="0">
        <a:spcBef>
          <a:spcPct val="0"/>
        </a:spcBef>
        <a:spcAft>
          <a:spcPct val="0"/>
        </a:spcAft>
        <a:defRPr sz="4000">
          <a:solidFill>
            <a:schemeClr val="accent2"/>
          </a:solidFill>
          <a:latin typeface="Comic Sans MS" pitchFamily="66" charset="0"/>
        </a:defRPr>
      </a:lvl8pPr>
      <a:lvl9pPr marL="1828800" algn="ctr" rtl="0" eaLnBrk="0" fontAlgn="base" hangingPunct="0">
        <a:spcBef>
          <a:spcPct val="0"/>
        </a:spcBef>
        <a:spcAft>
          <a:spcPct val="0"/>
        </a:spcAft>
        <a:defRPr sz="4000">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rgbClr val="CC3300"/>
          </a:solidFill>
          <a:latin typeface="+mn-lt"/>
        </a:defRPr>
      </a:lvl3pPr>
      <a:lvl4pPr marL="1600200" indent="-228600" algn="l" rtl="0" eaLnBrk="0" fontAlgn="base" hangingPunct="0">
        <a:spcBef>
          <a:spcPct val="20000"/>
        </a:spcBef>
        <a:spcAft>
          <a:spcPct val="0"/>
        </a:spcAft>
        <a:buChar char="–"/>
        <a:defRPr sz="2000">
          <a:solidFill>
            <a:srgbClr val="003399"/>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4.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6.bin"/></Relationships>
</file>

<file path=ppt/slides/_rels/slide31.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8.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11.bin"/><Relationship Id="rId4" Type="http://schemas.openxmlformats.org/officeDocument/2006/relationships/image" Target="../media/image11.wmf"/></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1862138" y="236539"/>
            <a:ext cx="8191500" cy="769937"/>
          </a:xfrm>
        </p:spPr>
        <p:txBody>
          <a:bodyPr/>
          <a:lstStyle/>
          <a:p>
            <a:r>
              <a:rPr lang="en-US" altLang="en-US" sz="3600" dirty="0"/>
              <a:t>Today’s </a:t>
            </a:r>
            <a:r>
              <a:rPr lang="en-US" altLang="en-US" sz="3600" dirty="0" smtClean="0"/>
              <a:t>Material</a:t>
            </a:r>
            <a:endParaRPr lang="en-US" altLang="en-US" sz="3600" dirty="0"/>
          </a:p>
        </p:txBody>
      </p:sp>
      <p:sp>
        <p:nvSpPr>
          <p:cNvPr id="2052" name="Rectangle 3"/>
          <p:cNvSpPr>
            <a:spLocks noGrp="1" noChangeArrowheads="1"/>
          </p:cNvSpPr>
          <p:nvPr>
            <p:ph type="body" idx="1"/>
          </p:nvPr>
        </p:nvSpPr>
        <p:spPr>
          <a:xfrm>
            <a:off x="672860" y="1093789"/>
            <a:ext cx="11024559" cy="5183187"/>
          </a:xfrm>
        </p:spPr>
        <p:txBody>
          <a:bodyPr/>
          <a:lstStyle/>
          <a:p>
            <a:r>
              <a:rPr lang="en-US" altLang="en-US" dirty="0"/>
              <a:t>Iterative Algorithms and their analysis</a:t>
            </a:r>
          </a:p>
          <a:p>
            <a:endParaRPr lang="en-US" altLang="en-US" dirty="0"/>
          </a:p>
          <a:p>
            <a:r>
              <a:rPr lang="en-US" altLang="en-US"/>
              <a:t>Asymptotic </a:t>
            </a:r>
            <a:r>
              <a:rPr lang="en-US" altLang="en-US" smtClean="0"/>
              <a:t>Notations</a:t>
            </a:r>
            <a:endParaRPr lang="en-US" altLang="en-US" dirty="0"/>
          </a:p>
          <a:p>
            <a:pPr lvl="1"/>
            <a:r>
              <a:rPr lang="en-US" altLang="en-US" dirty="0"/>
              <a:t>Big O, </a:t>
            </a:r>
            <a:r>
              <a:rPr lang="en-US" altLang="en-US" dirty="0">
                <a:latin typeface="Symbol" panose="05050102010706020507" pitchFamily="18" charset="2"/>
              </a:rPr>
              <a:t>W , Q </a:t>
            </a:r>
            <a:r>
              <a:rPr lang="en-US" altLang="en-US" dirty="0" smtClean="0"/>
              <a:t>Notations</a:t>
            </a:r>
            <a:endParaRPr lang="en-US" altLang="en-US" dirty="0"/>
          </a:p>
          <a:p>
            <a:endParaRPr lang="en-US" altLang="en-US" dirty="0"/>
          </a:p>
          <a:p>
            <a:r>
              <a:rPr lang="en-US" altLang="en-US" dirty="0"/>
              <a:t>Review of Discrete Math</a:t>
            </a:r>
          </a:p>
          <a:p>
            <a:pPr lvl="1"/>
            <a:r>
              <a:rPr lang="en-US" altLang="en-US" dirty="0"/>
              <a:t>Summations</a:t>
            </a:r>
          </a:p>
          <a:p>
            <a:pPr lvl="1"/>
            <a:r>
              <a:rPr lang="en-US" altLang="en-US" dirty="0"/>
              <a:t>Logarithms</a:t>
            </a:r>
          </a:p>
          <a:p>
            <a:endParaRPr lang="en-US" altLang="en-US" dirty="0" smtClean="0"/>
          </a:p>
        </p:txBody>
      </p:sp>
    </p:spTree>
    <p:extLst>
      <p:ext uri="{BB962C8B-B14F-4D97-AF65-F5344CB8AC3E}">
        <p14:creationId xmlns:p14="http://schemas.microsoft.com/office/powerpoint/2010/main" val="1542099218"/>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790701" y="138114"/>
            <a:ext cx="8723313" cy="866775"/>
          </a:xfrm>
        </p:spPr>
        <p:txBody>
          <a:bodyPr/>
          <a:lstStyle/>
          <a:p>
            <a:r>
              <a:rPr lang="en-US" altLang="en-US" sz="3600" dirty="0"/>
              <a:t>Nested for loops</a:t>
            </a:r>
          </a:p>
        </p:txBody>
      </p:sp>
      <p:sp>
        <p:nvSpPr>
          <p:cNvPr id="6" name="TextBox 5"/>
          <p:cNvSpPr txBox="1"/>
          <p:nvPr/>
        </p:nvSpPr>
        <p:spPr>
          <a:xfrm>
            <a:off x="4138614" y="1196975"/>
            <a:ext cx="4014787" cy="1631950"/>
          </a:xfrm>
          <a:prstGeom prst="rect">
            <a:avLst/>
          </a:prstGeom>
          <a:solidFill>
            <a:schemeClr val="bg2">
              <a:lumMod val="20000"/>
              <a:lumOff val="80000"/>
            </a:schemeClr>
          </a:solidFill>
          <a:ln w="38100">
            <a:solidFill>
              <a:schemeClr val="tx1"/>
            </a:solidFill>
          </a:ln>
        </p:spPr>
        <p:txBody>
          <a:bodyPr>
            <a:spAutoFit/>
          </a:bodyPr>
          <a:lstStyle/>
          <a:p>
            <a:pPr>
              <a:defRPr/>
            </a:pPr>
            <a:r>
              <a:rPr lang="en-US" sz="2000" b="1" dirty="0">
                <a:latin typeface="Courier New" pitchFamily="49" charset="0"/>
                <a:cs typeface="Courier New" pitchFamily="49" charset="0"/>
              </a:rPr>
              <a:t>for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=1;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&lt;=N;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a:t>
            </a:r>
          </a:p>
          <a:p>
            <a:pPr>
              <a:defRPr/>
            </a:pPr>
            <a:r>
              <a:rPr lang="en-US" sz="2000" b="1" dirty="0">
                <a:latin typeface="Courier New" pitchFamily="49" charset="0"/>
                <a:cs typeface="Courier New" pitchFamily="49" charset="0"/>
              </a:rPr>
              <a:t>    for (j=1; j&lt;=</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 j++){</a:t>
            </a:r>
          </a:p>
          <a:p>
            <a:pPr>
              <a:defRPr/>
            </a:pPr>
            <a:r>
              <a:rPr lang="en-US" sz="2000" b="1" dirty="0">
                <a:latin typeface="Courier New" pitchFamily="49" charset="0"/>
                <a:cs typeface="Courier New" pitchFamily="49" charset="0"/>
              </a:rPr>
              <a:t>        </a:t>
            </a:r>
            <a:r>
              <a:rPr lang="en-US" sz="2000" b="1" dirty="0" err="1" smtClean="0">
                <a:solidFill>
                  <a:srgbClr val="C00000"/>
                </a:solidFill>
                <a:latin typeface="Courier New" pitchFamily="49" charset="0"/>
                <a:cs typeface="Courier New" pitchFamily="49" charset="0"/>
              </a:rPr>
              <a:t>printf</a:t>
            </a:r>
            <a:r>
              <a:rPr lang="en-US" sz="2000" b="1" dirty="0" smtClean="0">
                <a:latin typeface="Courier New" pitchFamily="49" charset="0"/>
                <a:cs typeface="Courier New" pitchFamily="49" charset="0"/>
              </a:rPr>
              <a:t>(“</a:t>
            </a:r>
            <a:r>
              <a:rPr lang="en-US" sz="2000" b="1" dirty="0">
                <a:latin typeface="Courier New" pitchFamily="49" charset="0"/>
                <a:cs typeface="Courier New" pitchFamily="49" charset="0"/>
              </a:rPr>
              <a:t>Foo\n”);</a:t>
            </a:r>
          </a:p>
          <a:p>
            <a:pPr>
              <a:defRPr/>
            </a:pPr>
            <a:r>
              <a:rPr lang="en-US" sz="2000" b="1" dirty="0">
                <a:latin typeface="Courier New" pitchFamily="49" charset="0"/>
                <a:cs typeface="Courier New" pitchFamily="49" charset="0"/>
              </a:rPr>
              <a:t>    } //end-for-inner</a:t>
            </a:r>
          </a:p>
          <a:p>
            <a:pPr>
              <a:defRPr/>
            </a:pPr>
            <a:r>
              <a:rPr lang="en-US" sz="2000" b="1" dirty="0">
                <a:latin typeface="Courier New" pitchFamily="49" charset="0"/>
                <a:cs typeface="Courier New" pitchFamily="49" charset="0"/>
              </a:rPr>
              <a:t>} //end-for-outer</a:t>
            </a:r>
            <a:endParaRPr lang="en-US" sz="2400" b="1" dirty="0">
              <a:latin typeface="Courier New" pitchFamily="49" charset="0"/>
              <a:cs typeface="Courier New" pitchFamily="49" charset="0"/>
            </a:endParaRPr>
          </a:p>
        </p:txBody>
      </p:sp>
      <mc:AlternateContent xmlns:mc="http://schemas.openxmlformats.org/markup-compatibility/2006" xmlns:a14="http://schemas.microsoft.com/office/drawing/2010/main">
        <mc:Choice Requires="a14">
          <p:sp>
            <p:nvSpPr>
              <p:cNvPr id="5" name="Rectangle 2051"/>
              <p:cNvSpPr txBox="1">
                <a:spLocks noChangeArrowheads="1"/>
              </p:cNvSpPr>
              <p:nvPr/>
            </p:nvSpPr>
            <p:spPr bwMode="auto">
              <a:xfrm>
                <a:off x="1377636" y="3210165"/>
                <a:ext cx="9577911" cy="2327994"/>
              </a:xfrm>
              <a:prstGeom prst="rect">
                <a:avLst/>
              </a:prstGeom>
              <a:noFill/>
              <a:ln w="9525">
                <a:noFill/>
                <a:miter lim="800000"/>
                <a:headEnd/>
                <a:tailEnd/>
              </a:ln>
            </p:spPr>
            <p:txBody>
              <a:bodyPr/>
              <a:lstStyle/>
              <a:p>
                <a:pPr marL="342900" indent="-342900">
                  <a:spcBef>
                    <a:spcPct val="20000"/>
                  </a:spcBef>
                  <a:buFontTx/>
                  <a:buChar char="•"/>
                  <a:defRPr/>
                </a:pPr>
                <a:r>
                  <a:rPr lang="en-US" sz="2800" kern="0" dirty="0" smtClean="0"/>
                  <a:t>How many times is the </a:t>
                </a:r>
                <a:r>
                  <a:rPr lang="en-US" sz="2800" kern="0" dirty="0" err="1"/>
                  <a:t>printf</a:t>
                </a:r>
                <a:r>
                  <a:rPr lang="en-US" sz="2800" kern="0" dirty="0"/>
                  <a:t> statement executed?</a:t>
                </a:r>
              </a:p>
              <a:p>
                <a:pPr marL="800100" lvl="1" indent="-342900">
                  <a:spcBef>
                    <a:spcPct val="20000"/>
                  </a:spcBef>
                  <a:buFontTx/>
                  <a:buChar char="•"/>
                  <a:defRPr/>
                </a:pPr>
                <a:r>
                  <a:rPr lang="en-US" sz="2400" kern="0" dirty="0"/>
                  <a:t>Or how many Foo will you see on the screen</a:t>
                </a:r>
                <a:r>
                  <a:rPr lang="en-US" sz="2400" kern="0" dirty="0" smtClean="0"/>
                  <a:t>?</a:t>
                </a:r>
              </a:p>
              <a:p>
                <a:pPr marL="800100" lvl="1" indent="-342900">
                  <a:spcBef>
                    <a:spcPct val="20000"/>
                  </a:spcBef>
                  <a:buFontTx/>
                  <a:buChar char="•"/>
                  <a:defRPr/>
                </a:pPr>
                <a:r>
                  <a:rPr lang="en-US" sz="2400" kern="0" dirty="0" smtClean="0"/>
                  <a:t>T(N) = </a:t>
                </a:r>
                <a14:m>
                  <m:oMath xmlns:m="http://schemas.openxmlformats.org/officeDocument/2006/math">
                    <m:nary>
                      <m:naryPr>
                        <m:chr m:val="∑"/>
                        <m:ctrlPr>
                          <a:rPr lang="en-US" sz="2400" i="1" kern="0" smtClean="0">
                            <a:latin typeface="Cambria Math" panose="02040503050406030204" pitchFamily="18" charset="0"/>
                          </a:rPr>
                        </m:ctrlPr>
                      </m:naryPr>
                      <m:sub>
                        <m:r>
                          <m:rPr>
                            <m:brk m:alnAt="23"/>
                          </m:rPr>
                          <a:rPr lang="en-US" sz="2400" b="0" i="1" kern="0" smtClean="0">
                            <a:latin typeface="Cambria Math" panose="02040503050406030204" pitchFamily="18" charset="0"/>
                          </a:rPr>
                          <m:t>𝑖</m:t>
                        </m:r>
                        <m:r>
                          <a:rPr lang="en-US" sz="2400" b="0" i="1" kern="0" smtClean="0">
                            <a:latin typeface="Cambria Math" panose="02040503050406030204" pitchFamily="18" charset="0"/>
                          </a:rPr>
                          <m:t>=1</m:t>
                        </m:r>
                      </m:sub>
                      <m:sup>
                        <m:r>
                          <a:rPr lang="en-US" sz="2400" b="0" i="1" kern="0" smtClean="0">
                            <a:latin typeface="Cambria Math" panose="02040503050406030204" pitchFamily="18" charset="0"/>
                          </a:rPr>
                          <m:t>𝑁</m:t>
                        </m:r>
                      </m:sup>
                      <m:e>
                        <m:nary>
                          <m:naryPr>
                            <m:chr m:val="∑"/>
                            <m:ctrlPr>
                              <a:rPr lang="en-US" sz="2400" i="1" kern="0" smtClean="0">
                                <a:latin typeface="Cambria Math" panose="02040503050406030204" pitchFamily="18" charset="0"/>
                              </a:rPr>
                            </m:ctrlPr>
                          </m:naryPr>
                          <m:sub>
                            <m:r>
                              <m:rPr>
                                <m:brk m:alnAt="23"/>
                              </m:rPr>
                              <a:rPr lang="en-US" sz="2400" b="0" i="1" kern="0" smtClean="0">
                                <a:latin typeface="Cambria Math" panose="02040503050406030204" pitchFamily="18" charset="0"/>
                              </a:rPr>
                              <m:t>𝑗</m:t>
                            </m:r>
                            <m:r>
                              <a:rPr lang="en-US" sz="2400" b="0" i="1" kern="0" smtClean="0">
                                <a:latin typeface="Cambria Math" panose="02040503050406030204" pitchFamily="18" charset="0"/>
                              </a:rPr>
                              <m:t>=1</m:t>
                            </m:r>
                          </m:sub>
                          <m:sup>
                            <m:r>
                              <a:rPr lang="en-US" sz="2400" b="0" i="1" kern="0" smtClean="0">
                                <a:latin typeface="Cambria Math" panose="02040503050406030204" pitchFamily="18" charset="0"/>
                              </a:rPr>
                              <m:t>𝑖</m:t>
                            </m:r>
                          </m:sup>
                          <m:e>
                            <m:r>
                              <a:rPr lang="en-US" sz="2400" b="0" i="1" kern="0" smtClean="0">
                                <a:latin typeface="Cambria Math" panose="02040503050406030204" pitchFamily="18" charset="0"/>
                              </a:rPr>
                              <m:t>1= </m:t>
                            </m:r>
                            <m:nary>
                              <m:naryPr>
                                <m:chr m:val="∑"/>
                                <m:ctrlPr>
                                  <a:rPr lang="en-US" sz="2400" b="0" i="1" kern="0" smtClean="0">
                                    <a:latin typeface="Cambria Math" panose="02040503050406030204" pitchFamily="18" charset="0"/>
                                  </a:rPr>
                                </m:ctrlPr>
                              </m:naryPr>
                              <m:sub>
                                <m:r>
                                  <m:rPr>
                                    <m:brk m:alnAt="23"/>
                                  </m:rPr>
                                  <a:rPr lang="en-US" sz="2400" b="0" i="1" kern="0" smtClean="0">
                                    <a:latin typeface="Cambria Math" panose="02040503050406030204" pitchFamily="18" charset="0"/>
                                  </a:rPr>
                                  <m:t>𝑖</m:t>
                                </m:r>
                                <m:r>
                                  <a:rPr lang="en-US" sz="2400" b="0" i="1" kern="0" smtClean="0">
                                    <a:latin typeface="Cambria Math" panose="02040503050406030204" pitchFamily="18" charset="0"/>
                                  </a:rPr>
                                  <m:t>=1</m:t>
                                </m:r>
                              </m:sub>
                              <m:sup>
                                <m:r>
                                  <a:rPr lang="en-US" sz="2400" b="0" i="1" kern="0" smtClean="0">
                                    <a:latin typeface="Cambria Math" panose="02040503050406030204" pitchFamily="18" charset="0"/>
                                  </a:rPr>
                                  <m:t>𝑁</m:t>
                                </m:r>
                              </m:sup>
                              <m:e>
                                <m:r>
                                  <a:rPr lang="en-US" sz="2400" b="0" i="1" kern="0" smtClean="0">
                                    <a:latin typeface="Cambria Math" panose="02040503050406030204" pitchFamily="18" charset="0"/>
                                  </a:rPr>
                                  <m:t>𝑖</m:t>
                                </m:r>
                              </m:e>
                            </m:nary>
                            <m:r>
                              <a:rPr lang="en-US" sz="2400" b="0" i="1" kern="0" smtClean="0">
                                <a:latin typeface="Cambria Math" panose="02040503050406030204" pitchFamily="18" charset="0"/>
                              </a:rPr>
                              <m:t> </m:t>
                            </m:r>
                          </m:e>
                        </m:nary>
                      </m:e>
                    </m:nary>
                  </m:oMath>
                </a14:m>
                <a:r>
                  <a:rPr lang="en-US" sz="2400" kern="0" dirty="0" smtClean="0"/>
                  <a:t>= N*(N+1)/2 = N</a:t>
                </a:r>
                <a:r>
                  <a:rPr lang="en-US" sz="2400" kern="0" baseline="30000" dirty="0" smtClean="0"/>
                  <a:t>2</a:t>
                </a:r>
                <a:r>
                  <a:rPr lang="en-US" sz="2400" kern="0" dirty="0" smtClean="0"/>
                  <a:t>/2 + N/2</a:t>
                </a:r>
                <a:endParaRPr lang="en-US" sz="2400" kern="0" dirty="0"/>
              </a:p>
            </p:txBody>
          </p:sp>
        </mc:Choice>
        <mc:Fallback xmlns="">
          <p:sp>
            <p:nvSpPr>
              <p:cNvPr id="5" name="Rectangle 2051"/>
              <p:cNvSpPr txBox="1">
                <a:spLocks noRot="1" noChangeAspect="1" noMove="1" noResize="1" noEditPoints="1" noAdjustHandles="1" noChangeArrowheads="1" noChangeShapeType="1" noTextEdit="1"/>
              </p:cNvSpPr>
              <p:nvPr/>
            </p:nvSpPr>
            <p:spPr bwMode="auto">
              <a:xfrm>
                <a:off x="1377636" y="3210165"/>
                <a:ext cx="9577911" cy="2327994"/>
              </a:xfrm>
              <a:prstGeom prst="rect">
                <a:avLst/>
              </a:prstGeom>
              <a:blipFill rotWithShape="0">
                <a:blip r:embed="rId2"/>
                <a:stretch>
                  <a:fillRect l="-1655" t="-6037"/>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68808968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790701" y="138114"/>
            <a:ext cx="8723313" cy="866775"/>
          </a:xfrm>
        </p:spPr>
        <p:txBody>
          <a:bodyPr/>
          <a:lstStyle/>
          <a:p>
            <a:r>
              <a:rPr lang="en-US" altLang="en-US" sz="3600" dirty="0"/>
              <a:t>Nested for loops</a:t>
            </a:r>
          </a:p>
        </p:txBody>
      </p:sp>
      <p:sp>
        <p:nvSpPr>
          <p:cNvPr id="6" name="TextBox 5"/>
          <p:cNvSpPr txBox="1"/>
          <p:nvPr/>
        </p:nvSpPr>
        <p:spPr>
          <a:xfrm>
            <a:off x="4138614" y="1196975"/>
            <a:ext cx="4014787" cy="1631950"/>
          </a:xfrm>
          <a:prstGeom prst="rect">
            <a:avLst/>
          </a:prstGeom>
          <a:solidFill>
            <a:schemeClr val="bg2">
              <a:lumMod val="20000"/>
              <a:lumOff val="80000"/>
            </a:schemeClr>
          </a:solidFill>
          <a:ln w="38100">
            <a:solidFill>
              <a:schemeClr val="tx1"/>
            </a:solidFill>
          </a:ln>
        </p:spPr>
        <p:txBody>
          <a:bodyPr>
            <a:spAutoFit/>
          </a:bodyPr>
          <a:lstStyle/>
          <a:p>
            <a:pPr>
              <a:defRPr/>
            </a:pPr>
            <a:r>
              <a:rPr lang="en-US" sz="2000" b="1" dirty="0">
                <a:latin typeface="Courier New" pitchFamily="49" charset="0"/>
                <a:cs typeface="Courier New" pitchFamily="49" charset="0"/>
              </a:rPr>
              <a:t>for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=1;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&lt;=N;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a:t>
            </a:r>
          </a:p>
          <a:p>
            <a:pPr>
              <a:defRPr/>
            </a:pPr>
            <a:r>
              <a:rPr lang="en-US" sz="2000" b="1" dirty="0">
                <a:latin typeface="Courier New" pitchFamily="49" charset="0"/>
                <a:cs typeface="Courier New" pitchFamily="49" charset="0"/>
              </a:rPr>
              <a:t>    for (j=1; j&lt;=</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 j++){</a:t>
            </a:r>
          </a:p>
          <a:p>
            <a:pPr>
              <a:defRPr/>
            </a:pPr>
            <a:r>
              <a:rPr lang="en-US" sz="2000" b="1" dirty="0">
                <a:latin typeface="Courier New" pitchFamily="49" charset="0"/>
                <a:cs typeface="Courier New" pitchFamily="49" charset="0"/>
              </a:rPr>
              <a:t>        </a:t>
            </a:r>
            <a:r>
              <a:rPr lang="en-US" sz="2000" b="1" dirty="0" err="1">
                <a:solidFill>
                  <a:srgbClr val="C00000"/>
                </a:solidFill>
                <a:latin typeface="Courier New" pitchFamily="49" charset="0"/>
                <a:cs typeface="Courier New" pitchFamily="49" charset="0"/>
              </a:rPr>
              <a:t>println</a:t>
            </a:r>
            <a:r>
              <a:rPr lang="en-US" sz="2000" b="1" dirty="0">
                <a:latin typeface="Courier New" pitchFamily="49" charset="0"/>
                <a:cs typeface="Courier New" pitchFamily="49" charset="0"/>
              </a:rPr>
              <a:t>(“Foo\n”);</a:t>
            </a:r>
          </a:p>
          <a:p>
            <a:pPr>
              <a:defRPr/>
            </a:pPr>
            <a:r>
              <a:rPr lang="en-US" sz="2000" b="1" dirty="0">
                <a:latin typeface="Courier New" pitchFamily="49" charset="0"/>
                <a:cs typeface="Courier New" pitchFamily="49" charset="0"/>
              </a:rPr>
              <a:t>    } //end-for-inner</a:t>
            </a:r>
          </a:p>
          <a:p>
            <a:pPr>
              <a:defRPr/>
            </a:pPr>
            <a:r>
              <a:rPr lang="en-US" sz="2000" b="1" dirty="0">
                <a:latin typeface="Courier New" pitchFamily="49" charset="0"/>
                <a:cs typeface="Courier New" pitchFamily="49" charset="0"/>
              </a:rPr>
              <a:t>} //end-for-outer</a:t>
            </a:r>
            <a:endParaRPr lang="en-US" sz="2400" b="1" dirty="0">
              <a:latin typeface="Courier New" pitchFamily="49" charset="0"/>
              <a:cs typeface="Courier New" pitchFamily="49" charset="0"/>
            </a:endParaRPr>
          </a:p>
        </p:txBody>
      </p:sp>
      <p:sp>
        <p:nvSpPr>
          <p:cNvPr id="13" name="Rectangle 2051"/>
          <p:cNvSpPr txBox="1">
            <a:spLocks noChangeArrowheads="1"/>
          </p:cNvSpPr>
          <p:nvPr/>
        </p:nvSpPr>
        <p:spPr bwMode="auto">
          <a:xfrm>
            <a:off x="1844676" y="3021014"/>
            <a:ext cx="8602663" cy="3521075"/>
          </a:xfrm>
          <a:prstGeom prst="rect">
            <a:avLst/>
          </a:prstGeom>
          <a:noFill/>
          <a:ln w="9525">
            <a:noFill/>
            <a:miter lim="800000"/>
            <a:headEnd/>
            <a:tailEnd/>
          </a:ln>
        </p:spPr>
        <p:txBody>
          <a:bodyPr/>
          <a:lstStyle/>
          <a:p>
            <a:pPr marL="342900" indent="-342900">
              <a:spcBef>
                <a:spcPct val="20000"/>
              </a:spcBef>
              <a:buFontTx/>
              <a:buChar char="•"/>
              <a:defRPr/>
            </a:pPr>
            <a:r>
              <a:rPr lang="en-US" sz="2000" kern="0" dirty="0"/>
              <a:t>  </a:t>
            </a:r>
            <a:r>
              <a:rPr lang="en-US" sz="2000" kern="0" dirty="0" err="1"/>
              <a:t>i</a:t>
            </a:r>
            <a:r>
              <a:rPr lang="en-US" sz="2000" kern="0" dirty="0"/>
              <a:t>              # of times the inner loop iterates</a:t>
            </a:r>
          </a:p>
          <a:p>
            <a:pPr marL="342900" indent="-342900">
              <a:spcBef>
                <a:spcPct val="20000"/>
              </a:spcBef>
              <a:buFontTx/>
              <a:buChar char="•"/>
              <a:defRPr/>
            </a:pPr>
            <a:r>
              <a:rPr lang="en-US" sz="2000" kern="0" dirty="0"/>
              <a:t>------          ---------------------------------------</a:t>
            </a:r>
          </a:p>
          <a:p>
            <a:pPr marL="342900" indent="-342900">
              <a:spcBef>
                <a:spcPct val="20000"/>
              </a:spcBef>
              <a:buFontTx/>
              <a:buChar char="•"/>
              <a:defRPr/>
            </a:pPr>
            <a:r>
              <a:rPr lang="en-US" sz="2000" kern="0" dirty="0"/>
              <a:t>  1                                      1</a:t>
            </a:r>
          </a:p>
          <a:p>
            <a:pPr marL="342900" indent="-342900">
              <a:spcBef>
                <a:spcPct val="20000"/>
              </a:spcBef>
              <a:buFontTx/>
              <a:buChar char="•"/>
              <a:defRPr/>
            </a:pPr>
            <a:r>
              <a:rPr lang="en-US" sz="2000" kern="0" dirty="0"/>
              <a:t>  2                                     2</a:t>
            </a:r>
          </a:p>
          <a:p>
            <a:pPr marL="342900" indent="-342900">
              <a:spcBef>
                <a:spcPct val="20000"/>
              </a:spcBef>
              <a:buFontTx/>
              <a:buChar char="•"/>
              <a:defRPr/>
            </a:pPr>
            <a:r>
              <a:rPr lang="en-US" sz="2000" kern="0" dirty="0"/>
              <a:t>….                                     …</a:t>
            </a:r>
          </a:p>
          <a:p>
            <a:pPr marL="342900" indent="-342900">
              <a:spcBef>
                <a:spcPct val="20000"/>
              </a:spcBef>
              <a:buFontTx/>
              <a:buChar char="•"/>
              <a:defRPr/>
            </a:pPr>
            <a:r>
              <a:rPr lang="en-US" sz="2000" kern="0" dirty="0"/>
              <a:t> N                                     </a:t>
            </a:r>
            <a:r>
              <a:rPr lang="en-US" sz="2000" kern="0" dirty="0" err="1"/>
              <a:t>N</a:t>
            </a:r>
            <a:r>
              <a:rPr lang="en-US" sz="2000" kern="0" dirty="0"/>
              <a:t> </a:t>
            </a:r>
          </a:p>
          <a:p>
            <a:pPr marL="342900" indent="-342900">
              <a:spcBef>
                <a:spcPct val="20000"/>
              </a:spcBef>
              <a:buFontTx/>
              <a:buChar char="•"/>
              <a:defRPr/>
            </a:pPr>
            <a:r>
              <a:rPr lang="en-US" sz="2000" kern="0" dirty="0"/>
              <a:t>--------------------------------------</a:t>
            </a:r>
          </a:p>
          <a:p>
            <a:pPr marL="342900" indent="-342900">
              <a:spcBef>
                <a:spcPct val="20000"/>
              </a:spcBef>
              <a:buFontTx/>
              <a:buChar char="•"/>
              <a:defRPr/>
            </a:pPr>
            <a:r>
              <a:rPr lang="en-US" sz="2000" kern="0" dirty="0"/>
              <a:t>T(N) = 1+2+3+…+N = (N*(N+1))/2</a:t>
            </a:r>
          </a:p>
        </p:txBody>
      </p:sp>
    </p:spTree>
    <p:extLst>
      <p:ext uri="{BB962C8B-B14F-4D97-AF65-F5344CB8AC3E}">
        <p14:creationId xmlns:p14="http://schemas.microsoft.com/office/powerpoint/2010/main" val="248335811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790701" y="138114"/>
            <a:ext cx="8723313" cy="866775"/>
          </a:xfrm>
        </p:spPr>
        <p:txBody>
          <a:bodyPr/>
          <a:lstStyle/>
          <a:p>
            <a:r>
              <a:rPr lang="en-US" altLang="en-US" sz="3600" dirty="0"/>
              <a:t>Matrix Multiplication</a:t>
            </a:r>
          </a:p>
        </p:txBody>
      </p:sp>
      <p:sp>
        <p:nvSpPr>
          <p:cNvPr id="13" name="Rectangle 2051"/>
          <p:cNvSpPr txBox="1">
            <a:spLocks noChangeArrowheads="1"/>
          </p:cNvSpPr>
          <p:nvPr/>
        </p:nvSpPr>
        <p:spPr bwMode="auto">
          <a:xfrm>
            <a:off x="465827" y="1004889"/>
            <a:ext cx="11283350" cy="1493837"/>
          </a:xfrm>
          <a:prstGeom prst="rect">
            <a:avLst/>
          </a:prstGeom>
          <a:noFill/>
          <a:ln w="9525">
            <a:noFill/>
            <a:miter lim="800000"/>
            <a:headEnd/>
            <a:tailEnd/>
          </a:ln>
        </p:spPr>
        <p:txBody>
          <a:bodyPr/>
          <a:lstStyle/>
          <a:p>
            <a:pPr marL="342900" indent="-342900">
              <a:spcBef>
                <a:spcPct val="20000"/>
              </a:spcBef>
              <a:buFontTx/>
              <a:buChar char="•"/>
              <a:defRPr/>
            </a:pPr>
            <a:r>
              <a:rPr lang="en-US" sz="2800" kern="0" dirty="0"/>
              <a:t>You are given two </a:t>
            </a:r>
            <a:r>
              <a:rPr lang="en-US" sz="2800" kern="0" dirty="0" err="1"/>
              <a:t>NxN</a:t>
            </a:r>
            <a:r>
              <a:rPr lang="en-US" sz="2800" kern="0" dirty="0"/>
              <a:t> matrices A &amp; B</a:t>
            </a:r>
          </a:p>
          <a:p>
            <a:pPr marL="342900" indent="-342900">
              <a:spcBef>
                <a:spcPct val="20000"/>
              </a:spcBef>
              <a:buFontTx/>
              <a:buChar char="•"/>
              <a:defRPr/>
            </a:pPr>
            <a:r>
              <a:rPr lang="en-US" sz="2800" kern="0" dirty="0"/>
              <a:t>Compute C = A x B</a:t>
            </a:r>
            <a:endParaRPr lang="en-US" sz="2400" kern="0" dirty="0"/>
          </a:p>
        </p:txBody>
      </p:sp>
      <p:sp>
        <p:nvSpPr>
          <p:cNvPr id="8" name="Rectangle 7"/>
          <p:cNvSpPr/>
          <p:nvPr/>
        </p:nvSpPr>
        <p:spPr bwMode="auto">
          <a:xfrm>
            <a:off x="2287589" y="2498725"/>
            <a:ext cx="496887" cy="3810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5</a:t>
            </a:r>
          </a:p>
        </p:txBody>
      </p:sp>
      <p:sp>
        <p:nvSpPr>
          <p:cNvPr id="9" name="Rectangle 8"/>
          <p:cNvSpPr/>
          <p:nvPr/>
        </p:nvSpPr>
        <p:spPr bwMode="auto">
          <a:xfrm>
            <a:off x="2784475" y="2498725"/>
            <a:ext cx="496888" cy="3810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1</a:t>
            </a:r>
          </a:p>
        </p:txBody>
      </p:sp>
      <p:sp>
        <p:nvSpPr>
          <p:cNvPr id="10" name="Rectangle 9"/>
          <p:cNvSpPr/>
          <p:nvPr/>
        </p:nvSpPr>
        <p:spPr bwMode="auto">
          <a:xfrm>
            <a:off x="3281364" y="2498725"/>
            <a:ext cx="496887" cy="3810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2</a:t>
            </a:r>
          </a:p>
        </p:txBody>
      </p:sp>
      <p:sp>
        <p:nvSpPr>
          <p:cNvPr id="11" name="Rectangle 10"/>
          <p:cNvSpPr/>
          <p:nvPr/>
        </p:nvSpPr>
        <p:spPr bwMode="auto">
          <a:xfrm>
            <a:off x="2287589" y="2879725"/>
            <a:ext cx="496887" cy="382588"/>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1</a:t>
            </a:r>
          </a:p>
        </p:txBody>
      </p:sp>
      <p:sp>
        <p:nvSpPr>
          <p:cNvPr id="12" name="Rectangle 11"/>
          <p:cNvSpPr/>
          <p:nvPr/>
        </p:nvSpPr>
        <p:spPr bwMode="auto">
          <a:xfrm>
            <a:off x="2784475" y="2879725"/>
            <a:ext cx="496888" cy="382588"/>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2</a:t>
            </a:r>
          </a:p>
        </p:txBody>
      </p:sp>
      <p:sp>
        <p:nvSpPr>
          <p:cNvPr id="15" name="Rectangle 14"/>
          <p:cNvSpPr/>
          <p:nvPr/>
        </p:nvSpPr>
        <p:spPr bwMode="auto">
          <a:xfrm>
            <a:off x="3281364" y="2879725"/>
            <a:ext cx="496887" cy="382588"/>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4</a:t>
            </a:r>
          </a:p>
        </p:txBody>
      </p:sp>
      <p:sp>
        <p:nvSpPr>
          <p:cNvPr id="16" name="Rectangle 15"/>
          <p:cNvSpPr/>
          <p:nvPr/>
        </p:nvSpPr>
        <p:spPr bwMode="auto">
          <a:xfrm>
            <a:off x="2287589" y="3262313"/>
            <a:ext cx="496887" cy="3810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6</a:t>
            </a:r>
          </a:p>
        </p:txBody>
      </p:sp>
      <p:sp>
        <p:nvSpPr>
          <p:cNvPr id="17" name="Rectangle 16"/>
          <p:cNvSpPr/>
          <p:nvPr/>
        </p:nvSpPr>
        <p:spPr bwMode="auto">
          <a:xfrm>
            <a:off x="2784475" y="3262313"/>
            <a:ext cx="496888" cy="3810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2</a:t>
            </a:r>
          </a:p>
        </p:txBody>
      </p:sp>
      <p:sp>
        <p:nvSpPr>
          <p:cNvPr id="18" name="Rectangle 17"/>
          <p:cNvSpPr/>
          <p:nvPr/>
        </p:nvSpPr>
        <p:spPr bwMode="auto">
          <a:xfrm>
            <a:off x="3281364" y="3262313"/>
            <a:ext cx="496887" cy="3810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7</a:t>
            </a:r>
          </a:p>
        </p:txBody>
      </p:sp>
      <p:sp>
        <p:nvSpPr>
          <p:cNvPr id="19" name="Rectangle 18"/>
          <p:cNvSpPr/>
          <p:nvPr/>
        </p:nvSpPr>
        <p:spPr bwMode="auto">
          <a:xfrm>
            <a:off x="4346575" y="2498725"/>
            <a:ext cx="496888" cy="3810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1</a:t>
            </a:r>
          </a:p>
        </p:txBody>
      </p:sp>
      <p:sp>
        <p:nvSpPr>
          <p:cNvPr id="20" name="Rectangle 19"/>
          <p:cNvSpPr/>
          <p:nvPr/>
        </p:nvSpPr>
        <p:spPr bwMode="auto">
          <a:xfrm>
            <a:off x="4843464" y="2498725"/>
            <a:ext cx="498475" cy="3810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2</a:t>
            </a:r>
          </a:p>
        </p:txBody>
      </p:sp>
      <p:sp>
        <p:nvSpPr>
          <p:cNvPr id="21" name="Rectangle 20"/>
          <p:cNvSpPr/>
          <p:nvPr/>
        </p:nvSpPr>
        <p:spPr bwMode="auto">
          <a:xfrm>
            <a:off x="5341939" y="2498725"/>
            <a:ext cx="496887" cy="3810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2</a:t>
            </a:r>
          </a:p>
        </p:txBody>
      </p:sp>
      <p:sp>
        <p:nvSpPr>
          <p:cNvPr id="22" name="Rectangle 21"/>
          <p:cNvSpPr/>
          <p:nvPr/>
        </p:nvSpPr>
        <p:spPr bwMode="auto">
          <a:xfrm>
            <a:off x="4346575" y="2879725"/>
            <a:ext cx="496888" cy="382588"/>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3</a:t>
            </a:r>
          </a:p>
        </p:txBody>
      </p:sp>
      <p:sp>
        <p:nvSpPr>
          <p:cNvPr id="23" name="Rectangle 22"/>
          <p:cNvSpPr/>
          <p:nvPr/>
        </p:nvSpPr>
        <p:spPr bwMode="auto">
          <a:xfrm>
            <a:off x="4843464" y="2879725"/>
            <a:ext cx="498475" cy="382588"/>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1</a:t>
            </a:r>
          </a:p>
        </p:txBody>
      </p:sp>
      <p:sp>
        <p:nvSpPr>
          <p:cNvPr id="24" name="Rectangle 23"/>
          <p:cNvSpPr/>
          <p:nvPr/>
        </p:nvSpPr>
        <p:spPr bwMode="auto">
          <a:xfrm>
            <a:off x="5341939" y="2879725"/>
            <a:ext cx="496887" cy="382588"/>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3</a:t>
            </a:r>
          </a:p>
        </p:txBody>
      </p:sp>
      <p:sp>
        <p:nvSpPr>
          <p:cNvPr id="25" name="Rectangle 24"/>
          <p:cNvSpPr/>
          <p:nvPr/>
        </p:nvSpPr>
        <p:spPr bwMode="auto">
          <a:xfrm>
            <a:off x="4346575" y="3262313"/>
            <a:ext cx="496888" cy="3810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2</a:t>
            </a:r>
          </a:p>
        </p:txBody>
      </p:sp>
      <p:sp>
        <p:nvSpPr>
          <p:cNvPr id="26" name="Rectangle 25"/>
          <p:cNvSpPr/>
          <p:nvPr/>
        </p:nvSpPr>
        <p:spPr bwMode="auto">
          <a:xfrm>
            <a:off x="4843464" y="3262313"/>
            <a:ext cx="498475" cy="3810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1</a:t>
            </a:r>
          </a:p>
        </p:txBody>
      </p:sp>
      <p:sp>
        <p:nvSpPr>
          <p:cNvPr id="27" name="Rectangle 26"/>
          <p:cNvSpPr/>
          <p:nvPr/>
        </p:nvSpPr>
        <p:spPr bwMode="auto">
          <a:xfrm>
            <a:off x="5341939" y="3262313"/>
            <a:ext cx="496887" cy="3810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4</a:t>
            </a:r>
          </a:p>
        </p:txBody>
      </p:sp>
      <p:sp>
        <p:nvSpPr>
          <p:cNvPr id="28" name="Rectangle 27"/>
          <p:cNvSpPr/>
          <p:nvPr/>
        </p:nvSpPr>
        <p:spPr bwMode="auto">
          <a:xfrm>
            <a:off x="6932614" y="2498725"/>
            <a:ext cx="498475" cy="3810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12</a:t>
            </a:r>
          </a:p>
        </p:txBody>
      </p:sp>
      <p:sp>
        <p:nvSpPr>
          <p:cNvPr id="29" name="Rectangle 28"/>
          <p:cNvSpPr/>
          <p:nvPr/>
        </p:nvSpPr>
        <p:spPr bwMode="auto">
          <a:xfrm>
            <a:off x="7431089" y="2498725"/>
            <a:ext cx="496887" cy="3810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dirty="0"/>
              <a:t>13</a:t>
            </a:r>
          </a:p>
        </p:txBody>
      </p:sp>
      <p:sp>
        <p:nvSpPr>
          <p:cNvPr id="30" name="Rectangle 29"/>
          <p:cNvSpPr/>
          <p:nvPr/>
        </p:nvSpPr>
        <p:spPr bwMode="auto">
          <a:xfrm>
            <a:off x="7927975" y="2498725"/>
            <a:ext cx="496888" cy="3810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31" name="Rectangle 30"/>
          <p:cNvSpPr/>
          <p:nvPr/>
        </p:nvSpPr>
        <p:spPr bwMode="auto">
          <a:xfrm>
            <a:off x="6932614" y="2879725"/>
            <a:ext cx="498475" cy="382588"/>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32" name="Rectangle 31"/>
          <p:cNvSpPr/>
          <p:nvPr/>
        </p:nvSpPr>
        <p:spPr bwMode="auto">
          <a:xfrm>
            <a:off x="7431089" y="2879725"/>
            <a:ext cx="496887" cy="382588"/>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33" name="Rectangle 32"/>
          <p:cNvSpPr/>
          <p:nvPr/>
        </p:nvSpPr>
        <p:spPr bwMode="auto">
          <a:xfrm>
            <a:off x="7927975" y="2879725"/>
            <a:ext cx="496888" cy="382588"/>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34" name="Rectangle 33"/>
          <p:cNvSpPr/>
          <p:nvPr/>
        </p:nvSpPr>
        <p:spPr bwMode="auto">
          <a:xfrm>
            <a:off x="6932614" y="3262313"/>
            <a:ext cx="498475" cy="3810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35" name="Rectangle 34"/>
          <p:cNvSpPr/>
          <p:nvPr/>
        </p:nvSpPr>
        <p:spPr bwMode="auto">
          <a:xfrm>
            <a:off x="7431089" y="3262313"/>
            <a:ext cx="496887" cy="3810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36" name="Rectangle 35"/>
          <p:cNvSpPr/>
          <p:nvPr/>
        </p:nvSpPr>
        <p:spPr bwMode="auto">
          <a:xfrm>
            <a:off x="7927975" y="3262313"/>
            <a:ext cx="496888" cy="3810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p:txBody>
      </p:sp>
      <p:sp>
        <p:nvSpPr>
          <p:cNvPr id="15391" name="TextBox 3"/>
          <p:cNvSpPr txBox="1">
            <a:spLocks noChangeArrowheads="1"/>
          </p:cNvSpPr>
          <p:nvPr/>
        </p:nvSpPr>
        <p:spPr bwMode="auto">
          <a:xfrm>
            <a:off x="3898900" y="2879725"/>
            <a:ext cx="30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1800">
                <a:latin typeface="Times New Roman" panose="02020603050405020304" pitchFamily="18" charset="0"/>
              </a:rPr>
              <a:t>x</a:t>
            </a:r>
          </a:p>
        </p:txBody>
      </p:sp>
      <p:sp>
        <p:nvSpPr>
          <p:cNvPr id="15392" name="TextBox 36"/>
          <p:cNvSpPr txBox="1">
            <a:spLocks noChangeArrowheads="1"/>
          </p:cNvSpPr>
          <p:nvPr/>
        </p:nvSpPr>
        <p:spPr bwMode="auto">
          <a:xfrm>
            <a:off x="6213476" y="2879725"/>
            <a:ext cx="314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1800">
                <a:latin typeface="Times New Roman" panose="02020603050405020304" pitchFamily="18" charset="0"/>
              </a:rPr>
              <a:t>=</a:t>
            </a:r>
          </a:p>
        </p:txBody>
      </p:sp>
      <p:sp>
        <p:nvSpPr>
          <p:cNvPr id="15393" name="TextBox 37"/>
          <p:cNvSpPr txBox="1">
            <a:spLocks noChangeArrowheads="1"/>
          </p:cNvSpPr>
          <p:nvPr/>
        </p:nvSpPr>
        <p:spPr bwMode="auto">
          <a:xfrm>
            <a:off x="2882901" y="3808413"/>
            <a:ext cx="3524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1800">
                <a:latin typeface="Times New Roman" panose="02020603050405020304" pitchFamily="18" charset="0"/>
              </a:rPr>
              <a:t>A</a:t>
            </a:r>
          </a:p>
        </p:txBody>
      </p:sp>
      <p:sp>
        <p:nvSpPr>
          <p:cNvPr id="15394" name="TextBox 38"/>
          <p:cNvSpPr txBox="1">
            <a:spLocks noChangeArrowheads="1"/>
          </p:cNvSpPr>
          <p:nvPr/>
        </p:nvSpPr>
        <p:spPr bwMode="auto">
          <a:xfrm>
            <a:off x="4843463" y="3840163"/>
            <a:ext cx="3385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1800">
                <a:latin typeface="Times New Roman" panose="02020603050405020304" pitchFamily="18" charset="0"/>
              </a:rPr>
              <a:t>B</a:t>
            </a:r>
          </a:p>
        </p:txBody>
      </p:sp>
      <p:sp>
        <p:nvSpPr>
          <p:cNvPr id="15395" name="TextBox 39"/>
          <p:cNvSpPr txBox="1">
            <a:spLocks noChangeArrowheads="1"/>
          </p:cNvSpPr>
          <p:nvPr/>
        </p:nvSpPr>
        <p:spPr bwMode="auto">
          <a:xfrm>
            <a:off x="7575551" y="3840163"/>
            <a:ext cx="339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1800">
                <a:latin typeface="Times New Roman" panose="02020603050405020304" pitchFamily="18" charset="0"/>
              </a:rPr>
              <a:t>C</a:t>
            </a:r>
          </a:p>
        </p:txBody>
      </p:sp>
      <p:sp>
        <p:nvSpPr>
          <p:cNvPr id="41" name="TextBox 40"/>
          <p:cNvSpPr txBox="1"/>
          <p:nvPr/>
        </p:nvSpPr>
        <p:spPr>
          <a:xfrm>
            <a:off x="465827" y="4576763"/>
            <a:ext cx="11283350" cy="830262"/>
          </a:xfrm>
          <a:prstGeom prst="rect">
            <a:avLst/>
          </a:prstGeom>
          <a:noFill/>
        </p:spPr>
        <p:txBody>
          <a:bodyPr wrap="square">
            <a:spAutoFit/>
          </a:bodyPr>
          <a:lstStyle/>
          <a:p>
            <a:pPr>
              <a:defRPr/>
            </a:pPr>
            <a:r>
              <a:rPr lang="en-US" sz="2400" kern="0" dirty="0"/>
              <a:t>C[0][0] = A[0][0]*B[0][0] + A[0][1]*B[1][0] + A[0][2]*B[2][0]</a:t>
            </a:r>
          </a:p>
          <a:p>
            <a:pPr>
              <a:defRPr/>
            </a:pPr>
            <a:r>
              <a:rPr lang="en-US" sz="2400" kern="0" dirty="0"/>
              <a:t>C[0][0] = 5*1 + 1*3 + 2*2 = 5+3+4 = 12</a:t>
            </a:r>
          </a:p>
        </p:txBody>
      </p:sp>
    </p:spTree>
    <p:extLst>
      <p:ext uri="{BB962C8B-B14F-4D97-AF65-F5344CB8AC3E}">
        <p14:creationId xmlns:p14="http://schemas.microsoft.com/office/powerpoint/2010/main" val="65503966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790701" y="138114"/>
            <a:ext cx="8723313" cy="866775"/>
          </a:xfrm>
        </p:spPr>
        <p:txBody>
          <a:bodyPr/>
          <a:lstStyle/>
          <a:p>
            <a:r>
              <a:rPr lang="tr-TR" altLang="en-US" sz="3600" dirty="0"/>
              <a:t>Matrix </a:t>
            </a:r>
            <a:r>
              <a:rPr lang="en-US" altLang="en-US" sz="3600" dirty="0"/>
              <a:t>Multiplication</a:t>
            </a:r>
          </a:p>
        </p:txBody>
      </p:sp>
      <p:sp>
        <p:nvSpPr>
          <p:cNvPr id="6" name="TextBox 5"/>
          <p:cNvSpPr txBox="1"/>
          <p:nvPr/>
        </p:nvSpPr>
        <p:spPr>
          <a:xfrm>
            <a:off x="1870075" y="1112839"/>
            <a:ext cx="8362950" cy="2924175"/>
          </a:xfrm>
          <a:prstGeom prst="rect">
            <a:avLst/>
          </a:prstGeom>
          <a:solidFill>
            <a:schemeClr val="bg2">
              <a:lumMod val="20000"/>
              <a:lumOff val="80000"/>
            </a:schemeClr>
          </a:solidFill>
          <a:ln w="38100">
            <a:solidFill>
              <a:schemeClr val="tx1"/>
            </a:solidFill>
          </a:ln>
        </p:spPr>
        <p:txBody>
          <a:bodyPr>
            <a:spAutoFit/>
          </a:bodyPr>
          <a:lstStyle/>
          <a:p>
            <a:pPr>
              <a:defRPr/>
            </a:pPr>
            <a:r>
              <a:rPr lang="en-US" sz="2000" b="1" dirty="0">
                <a:solidFill>
                  <a:schemeClr val="accent6"/>
                </a:solidFill>
                <a:latin typeface="Courier New" pitchFamily="49" charset="0"/>
                <a:cs typeface="Courier New" pitchFamily="49" charset="0"/>
              </a:rPr>
              <a:t>/* Two dimensional arrays A, B, C. Compute C = A*B */</a:t>
            </a:r>
          </a:p>
          <a:p>
            <a:pPr>
              <a:defRPr/>
            </a:pPr>
            <a:r>
              <a:rPr lang="en-US" sz="2000" b="1" dirty="0">
                <a:latin typeface="Courier New" pitchFamily="49" charset="0"/>
                <a:cs typeface="Courier New" pitchFamily="49" charset="0"/>
              </a:rPr>
              <a:t>for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=0;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&lt;N;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 {</a:t>
            </a:r>
          </a:p>
          <a:p>
            <a:pPr>
              <a:defRPr/>
            </a:pPr>
            <a:r>
              <a:rPr lang="en-US" sz="2000" b="1" dirty="0">
                <a:latin typeface="Courier New" pitchFamily="49" charset="0"/>
                <a:cs typeface="Courier New" pitchFamily="49" charset="0"/>
              </a:rPr>
              <a:t>    for (j=0; j&lt;N; j++) {</a:t>
            </a:r>
          </a:p>
          <a:p>
            <a:pPr>
              <a:defRPr/>
            </a:pPr>
            <a:r>
              <a:rPr lang="en-US" sz="2000" b="1" dirty="0">
                <a:latin typeface="Courier New" pitchFamily="49" charset="0"/>
                <a:cs typeface="Courier New" pitchFamily="49" charset="0"/>
              </a:rPr>
              <a:t>        C[</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][j] = 0;</a:t>
            </a:r>
          </a:p>
          <a:p>
            <a:pPr>
              <a:defRPr/>
            </a:pPr>
            <a:r>
              <a:rPr lang="en-US" sz="2000" b="1" dirty="0">
                <a:latin typeface="Courier New" pitchFamily="49" charset="0"/>
                <a:cs typeface="Courier New" pitchFamily="49" charset="0"/>
              </a:rPr>
              <a:t>        for (</a:t>
            </a:r>
            <a:r>
              <a:rPr lang="en-US" sz="2000" b="1" dirty="0" err="1">
                <a:latin typeface="Courier New" pitchFamily="49" charset="0"/>
                <a:cs typeface="Courier New" pitchFamily="49" charset="0"/>
              </a:rPr>
              <a:t>int</a:t>
            </a:r>
            <a:r>
              <a:rPr lang="en-US" sz="2000" b="1" dirty="0">
                <a:latin typeface="Courier New" pitchFamily="49" charset="0"/>
                <a:cs typeface="Courier New" pitchFamily="49" charset="0"/>
              </a:rPr>
              <a:t> k=0; k&lt;N; k++){</a:t>
            </a:r>
          </a:p>
          <a:p>
            <a:pPr>
              <a:defRPr/>
            </a:pPr>
            <a:r>
              <a:rPr lang="en-US" sz="2000" b="1" dirty="0">
                <a:latin typeface="Courier New" pitchFamily="49" charset="0"/>
                <a:cs typeface="Courier New" pitchFamily="49" charset="0"/>
              </a:rPr>
              <a:t>          C[</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][j] += A[</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][k]*B[k][j];</a:t>
            </a:r>
          </a:p>
          <a:p>
            <a:pPr>
              <a:defRPr/>
            </a:pPr>
            <a:r>
              <a:rPr lang="en-US" sz="2000" b="1" dirty="0">
                <a:latin typeface="Courier New" pitchFamily="49" charset="0"/>
                <a:cs typeface="Courier New" pitchFamily="49" charset="0"/>
              </a:rPr>
              <a:t>        } </a:t>
            </a:r>
            <a:r>
              <a:rPr lang="en-US" sz="2000" b="1" dirty="0">
                <a:solidFill>
                  <a:schemeClr val="accent6"/>
                </a:solidFill>
                <a:latin typeface="Courier New" pitchFamily="49" charset="0"/>
                <a:cs typeface="Courier New" pitchFamily="49" charset="0"/>
              </a:rPr>
              <a:t>//end-for-innermost</a:t>
            </a:r>
          </a:p>
          <a:p>
            <a:pPr>
              <a:defRPr/>
            </a:pPr>
            <a:r>
              <a:rPr lang="en-US" sz="2000" b="1" dirty="0">
                <a:latin typeface="Courier New" pitchFamily="49" charset="0"/>
                <a:cs typeface="Courier New" pitchFamily="49" charset="0"/>
              </a:rPr>
              <a:t>    } </a:t>
            </a:r>
            <a:r>
              <a:rPr lang="en-US" sz="2000" b="1" dirty="0">
                <a:solidFill>
                  <a:schemeClr val="accent6"/>
                </a:solidFill>
                <a:latin typeface="Courier New" pitchFamily="49" charset="0"/>
                <a:cs typeface="Courier New" pitchFamily="49" charset="0"/>
              </a:rPr>
              <a:t>//end-for-inner</a:t>
            </a:r>
          </a:p>
          <a:p>
            <a:pPr>
              <a:defRPr/>
            </a:pPr>
            <a:r>
              <a:rPr lang="en-US" sz="2000" b="1" dirty="0">
                <a:latin typeface="Courier New" pitchFamily="49" charset="0"/>
                <a:cs typeface="Courier New" pitchFamily="49" charset="0"/>
              </a:rPr>
              <a:t>}</a:t>
            </a:r>
            <a:r>
              <a:rPr lang="en-US" sz="2400" dirty="0"/>
              <a:t> </a:t>
            </a:r>
            <a:r>
              <a:rPr lang="en-US" sz="2000" b="1" dirty="0">
                <a:solidFill>
                  <a:schemeClr val="accent6"/>
                </a:solidFill>
                <a:latin typeface="Courier New" pitchFamily="49" charset="0"/>
                <a:cs typeface="Courier New" pitchFamily="49" charset="0"/>
              </a:rPr>
              <a:t>//end-for-outer</a:t>
            </a:r>
          </a:p>
        </p:txBody>
      </p:sp>
      <p:graphicFrame>
        <p:nvGraphicFramePr>
          <p:cNvPr id="14" name="Object 2"/>
          <p:cNvGraphicFramePr>
            <a:graphicFrameLocks noChangeAspect="1"/>
          </p:cNvGraphicFramePr>
          <p:nvPr/>
        </p:nvGraphicFramePr>
        <p:xfrm>
          <a:off x="2722564" y="4562476"/>
          <a:ext cx="6657975" cy="1419225"/>
        </p:xfrm>
        <a:graphic>
          <a:graphicData uri="http://schemas.openxmlformats.org/presentationml/2006/ole">
            <mc:AlternateContent xmlns:mc="http://schemas.openxmlformats.org/markup-compatibility/2006">
              <mc:Choice xmlns:v="urn:schemas-microsoft-com:vml" Requires="v">
                <p:oleObj spid="_x0000_s2064" name="Equation" r:id="rId3" imgW="2082800" imgH="444500" progId="Equation.3">
                  <p:embed/>
                </p:oleObj>
              </mc:Choice>
              <mc:Fallback>
                <p:oleObj name="Equation" r:id="rId3" imgW="2082800" imgH="444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2564" y="4562476"/>
                        <a:ext cx="6657975" cy="1419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663745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050"/>
          <p:cNvSpPr>
            <a:spLocks noGrp="1" noChangeArrowheads="1"/>
          </p:cNvSpPr>
          <p:nvPr>
            <p:ph type="title"/>
          </p:nvPr>
        </p:nvSpPr>
        <p:spPr>
          <a:xfrm>
            <a:off x="1862139" y="236538"/>
            <a:ext cx="8472487" cy="757806"/>
          </a:xfrm>
        </p:spPr>
        <p:txBody>
          <a:bodyPr/>
          <a:lstStyle/>
          <a:p>
            <a:r>
              <a:rPr lang="en-US" altLang="en-US" sz="3600" dirty="0"/>
              <a:t>Linear Search</a:t>
            </a:r>
          </a:p>
        </p:txBody>
      </p:sp>
      <p:sp>
        <p:nvSpPr>
          <p:cNvPr id="18435" name="Rectangle 2051"/>
          <p:cNvSpPr>
            <a:spLocks noGrp="1" noChangeArrowheads="1"/>
          </p:cNvSpPr>
          <p:nvPr>
            <p:ph type="body" idx="1"/>
          </p:nvPr>
        </p:nvSpPr>
        <p:spPr>
          <a:xfrm>
            <a:off x="336430" y="1118169"/>
            <a:ext cx="11499012" cy="2148908"/>
          </a:xfrm>
        </p:spPr>
        <p:txBody>
          <a:bodyPr/>
          <a:lstStyle/>
          <a:p>
            <a:r>
              <a:rPr lang="en-US" altLang="en-US" dirty="0" smtClean="0"/>
              <a:t>You are given an </a:t>
            </a:r>
            <a:r>
              <a:rPr lang="en-US" altLang="en-US" dirty="0" smtClean="0">
                <a:solidFill>
                  <a:srgbClr val="FF0000"/>
                </a:solidFill>
              </a:rPr>
              <a:t>unordered </a:t>
            </a:r>
            <a:r>
              <a:rPr lang="en-US" altLang="en-US" dirty="0" smtClean="0"/>
              <a:t>array of numbers and a key</a:t>
            </a:r>
          </a:p>
          <a:p>
            <a:pPr lvl="1"/>
            <a:r>
              <a:rPr lang="en-US" altLang="en-US" dirty="0" smtClean="0"/>
              <a:t>Implement an algorithm that returns the index of the array where the key is stored</a:t>
            </a:r>
          </a:p>
          <a:p>
            <a:pPr lvl="1"/>
            <a:r>
              <a:rPr lang="en-US" altLang="en-US" dirty="0" smtClean="0"/>
              <a:t>If the key does not exist in the array, return -1</a:t>
            </a:r>
          </a:p>
          <a:p>
            <a:endParaRPr lang="en-US" altLang="en-US" dirty="0" smtClean="0"/>
          </a:p>
        </p:txBody>
      </p:sp>
      <p:grpSp>
        <p:nvGrpSpPr>
          <p:cNvPr id="18436" name="Group 220"/>
          <p:cNvGrpSpPr>
            <a:grpSpLocks/>
          </p:cNvGrpSpPr>
          <p:nvPr/>
        </p:nvGrpSpPr>
        <p:grpSpPr bwMode="auto">
          <a:xfrm>
            <a:off x="1728789" y="3767139"/>
            <a:ext cx="8734425" cy="795337"/>
            <a:chOff x="218897" y="3872360"/>
            <a:chExt cx="8734425" cy="795337"/>
          </a:xfrm>
        </p:grpSpPr>
        <p:sp>
          <p:nvSpPr>
            <p:cNvPr id="18439" name="Text Box 40"/>
            <p:cNvSpPr txBox="1">
              <a:spLocks noChangeArrowheads="1"/>
            </p:cNvSpPr>
            <p:nvPr/>
          </p:nvSpPr>
          <p:spPr bwMode="auto">
            <a:xfrm>
              <a:off x="350660" y="3897760"/>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1800">
                  <a:latin typeface="Times New Roman" panose="02020603050405020304" pitchFamily="18" charset="0"/>
                </a:rPr>
                <a:t>0</a:t>
              </a:r>
            </a:p>
          </p:txBody>
        </p:sp>
        <p:sp>
          <p:nvSpPr>
            <p:cNvPr id="18440" name="Text Box 41"/>
            <p:cNvSpPr txBox="1">
              <a:spLocks noChangeArrowheads="1"/>
            </p:cNvSpPr>
            <p:nvPr/>
          </p:nvSpPr>
          <p:spPr bwMode="auto">
            <a:xfrm>
              <a:off x="884060" y="3894585"/>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1800">
                  <a:latin typeface="Times New Roman" panose="02020603050405020304" pitchFamily="18" charset="0"/>
                </a:rPr>
                <a:t>1</a:t>
              </a:r>
            </a:p>
          </p:txBody>
        </p:sp>
        <p:sp>
          <p:nvSpPr>
            <p:cNvPr id="18441" name="Text Box 42"/>
            <p:cNvSpPr txBox="1">
              <a:spLocks noChangeArrowheads="1"/>
            </p:cNvSpPr>
            <p:nvPr/>
          </p:nvSpPr>
          <p:spPr bwMode="auto">
            <a:xfrm>
              <a:off x="1417460" y="3897760"/>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1800">
                  <a:latin typeface="Times New Roman" panose="02020603050405020304" pitchFamily="18" charset="0"/>
                </a:rPr>
                <a:t>2</a:t>
              </a:r>
            </a:p>
          </p:txBody>
        </p:sp>
        <p:sp>
          <p:nvSpPr>
            <p:cNvPr id="18442" name="Text Box 43"/>
            <p:cNvSpPr txBox="1">
              <a:spLocks noChangeArrowheads="1"/>
            </p:cNvSpPr>
            <p:nvPr/>
          </p:nvSpPr>
          <p:spPr bwMode="auto">
            <a:xfrm>
              <a:off x="1974672" y="3896172"/>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1800">
                  <a:latin typeface="Times New Roman" panose="02020603050405020304" pitchFamily="18" charset="0"/>
                </a:rPr>
                <a:t>3</a:t>
              </a:r>
            </a:p>
          </p:txBody>
        </p:sp>
        <p:sp>
          <p:nvSpPr>
            <p:cNvPr id="18443" name="Text Box 44"/>
            <p:cNvSpPr txBox="1">
              <a:spLocks noChangeArrowheads="1"/>
            </p:cNvSpPr>
            <p:nvPr/>
          </p:nvSpPr>
          <p:spPr bwMode="auto">
            <a:xfrm>
              <a:off x="6289497" y="3894585"/>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1800">
                  <a:latin typeface="Times New Roman" panose="02020603050405020304" pitchFamily="18" charset="0"/>
                </a:rPr>
                <a:t>11</a:t>
              </a:r>
            </a:p>
          </p:txBody>
        </p:sp>
        <p:sp>
          <p:nvSpPr>
            <p:cNvPr id="18444" name="Rectangle 5"/>
            <p:cNvSpPr>
              <a:spLocks noChangeArrowheads="1"/>
            </p:cNvSpPr>
            <p:nvPr/>
          </p:nvSpPr>
          <p:spPr bwMode="auto">
            <a:xfrm>
              <a:off x="218897" y="4240660"/>
              <a:ext cx="546100" cy="409575"/>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endParaRPr lang="en-US" altLang="en-US" sz="1800">
                <a:latin typeface="Times New Roman" panose="02020603050405020304" pitchFamily="18" charset="0"/>
              </a:endParaRPr>
            </a:p>
          </p:txBody>
        </p:sp>
        <p:sp>
          <p:nvSpPr>
            <p:cNvPr id="18445" name="Text Box 6"/>
            <p:cNvSpPr txBox="1">
              <a:spLocks noChangeArrowheads="1"/>
            </p:cNvSpPr>
            <p:nvPr/>
          </p:nvSpPr>
          <p:spPr bwMode="auto">
            <a:xfrm>
              <a:off x="315268" y="4262885"/>
              <a:ext cx="298290" cy="3667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1800">
                  <a:latin typeface="Times New Roman" panose="02020603050405020304" pitchFamily="18" charset="0"/>
                </a:rPr>
                <a:t>9</a:t>
              </a:r>
            </a:p>
          </p:txBody>
        </p:sp>
        <p:sp>
          <p:nvSpPr>
            <p:cNvPr id="18446" name="Rectangle 8"/>
            <p:cNvSpPr>
              <a:spLocks noChangeArrowheads="1"/>
            </p:cNvSpPr>
            <p:nvPr/>
          </p:nvSpPr>
          <p:spPr bwMode="auto">
            <a:xfrm>
              <a:off x="763410" y="4240660"/>
              <a:ext cx="547687" cy="409575"/>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endParaRPr lang="en-US" altLang="en-US" sz="1800">
                <a:latin typeface="Times New Roman" panose="02020603050405020304" pitchFamily="18" charset="0"/>
              </a:endParaRPr>
            </a:p>
          </p:txBody>
        </p:sp>
        <p:sp>
          <p:nvSpPr>
            <p:cNvPr id="18447" name="Text Box 9"/>
            <p:cNvSpPr txBox="1">
              <a:spLocks noChangeArrowheads="1"/>
            </p:cNvSpPr>
            <p:nvPr/>
          </p:nvSpPr>
          <p:spPr bwMode="auto">
            <a:xfrm>
              <a:off x="860061" y="4262885"/>
              <a:ext cx="299157" cy="3667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1800">
                  <a:latin typeface="Times New Roman" panose="02020603050405020304" pitchFamily="18" charset="0"/>
                </a:rPr>
                <a:t>4</a:t>
              </a:r>
            </a:p>
          </p:txBody>
        </p:sp>
        <p:sp>
          <p:nvSpPr>
            <p:cNvPr id="18448" name="Rectangle 11"/>
            <p:cNvSpPr>
              <a:spLocks noChangeArrowheads="1"/>
            </p:cNvSpPr>
            <p:nvPr/>
          </p:nvSpPr>
          <p:spPr bwMode="auto">
            <a:xfrm>
              <a:off x="1311097" y="4240660"/>
              <a:ext cx="546100" cy="409575"/>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endParaRPr lang="en-US" altLang="en-US" sz="1800">
                <a:latin typeface="Times New Roman" panose="02020603050405020304" pitchFamily="18" charset="0"/>
              </a:endParaRPr>
            </a:p>
          </p:txBody>
        </p:sp>
        <p:sp>
          <p:nvSpPr>
            <p:cNvPr id="18449" name="Text Box 12"/>
            <p:cNvSpPr txBox="1">
              <a:spLocks noChangeArrowheads="1"/>
            </p:cNvSpPr>
            <p:nvPr/>
          </p:nvSpPr>
          <p:spPr bwMode="auto">
            <a:xfrm>
              <a:off x="1407468" y="4262885"/>
              <a:ext cx="413017" cy="3667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1800">
                  <a:latin typeface="Times New Roman" panose="02020603050405020304" pitchFamily="18" charset="0"/>
                </a:rPr>
                <a:t>10</a:t>
              </a:r>
            </a:p>
          </p:txBody>
        </p:sp>
        <p:sp>
          <p:nvSpPr>
            <p:cNvPr id="18450" name="Rectangle 14"/>
            <p:cNvSpPr>
              <a:spLocks noChangeArrowheads="1"/>
            </p:cNvSpPr>
            <p:nvPr/>
          </p:nvSpPr>
          <p:spPr bwMode="auto">
            <a:xfrm>
              <a:off x="1855610" y="4240660"/>
              <a:ext cx="547687" cy="409575"/>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endParaRPr lang="en-US" altLang="en-US" sz="1800">
                <a:latin typeface="Times New Roman" panose="02020603050405020304" pitchFamily="18" charset="0"/>
              </a:endParaRPr>
            </a:p>
          </p:txBody>
        </p:sp>
        <p:sp>
          <p:nvSpPr>
            <p:cNvPr id="18451" name="Text Box 15"/>
            <p:cNvSpPr txBox="1">
              <a:spLocks noChangeArrowheads="1"/>
            </p:cNvSpPr>
            <p:nvPr/>
          </p:nvSpPr>
          <p:spPr bwMode="auto">
            <a:xfrm>
              <a:off x="1952261" y="4262885"/>
              <a:ext cx="300082" cy="36933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1800">
                  <a:latin typeface="Times New Roman" panose="02020603050405020304" pitchFamily="18" charset="0"/>
                </a:rPr>
                <a:t>1</a:t>
              </a:r>
            </a:p>
          </p:txBody>
        </p:sp>
        <p:sp>
          <p:nvSpPr>
            <p:cNvPr id="18452" name="Rectangle 17"/>
            <p:cNvSpPr>
              <a:spLocks noChangeArrowheads="1"/>
            </p:cNvSpPr>
            <p:nvPr/>
          </p:nvSpPr>
          <p:spPr bwMode="auto">
            <a:xfrm>
              <a:off x="2401710" y="4240660"/>
              <a:ext cx="546100" cy="409575"/>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endParaRPr lang="en-US" altLang="en-US" sz="1800">
                <a:latin typeface="Times New Roman" panose="02020603050405020304" pitchFamily="18" charset="0"/>
              </a:endParaRPr>
            </a:p>
          </p:txBody>
        </p:sp>
        <p:sp>
          <p:nvSpPr>
            <p:cNvPr id="18453" name="Text Box 18"/>
            <p:cNvSpPr txBox="1">
              <a:spLocks noChangeArrowheads="1"/>
            </p:cNvSpPr>
            <p:nvPr/>
          </p:nvSpPr>
          <p:spPr bwMode="auto">
            <a:xfrm>
              <a:off x="2499610" y="4262885"/>
              <a:ext cx="413017" cy="3667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1800">
                  <a:latin typeface="Times New Roman" panose="02020603050405020304" pitchFamily="18" charset="0"/>
                </a:rPr>
                <a:t>20</a:t>
              </a:r>
            </a:p>
          </p:txBody>
        </p:sp>
        <p:sp>
          <p:nvSpPr>
            <p:cNvPr id="18454" name="Rectangle 20"/>
            <p:cNvSpPr>
              <a:spLocks noChangeArrowheads="1"/>
            </p:cNvSpPr>
            <p:nvPr/>
          </p:nvSpPr>
          <p:spPr bwMode="auto">
            <a:xfrm>
              <a:off x="2946222" y="4240660"/>
              <a:ext cx="546100" cy="409575"/>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endParaRPr lang="en-US" altLang="en-US" sz="1800">
                <a:latin typeface="Times New Roman" panose="02020603050405020304" pitchFamily="18" charset="0"/>
              </a:endParaRPr>
            </a:p>
          </p:txBody>
        </p:sp>
        <p:sp>
          <p:nvSpPr>
            <p:cNvPr id="18455" name="Text Box 21"/>
            <p:cNvSpPr txBox="1">
              <a:spLocks noChangeArrowheads="1"/>
            </p:cNvSpPr>
            <p:nvPr/>
          </p:nvSpPr>
          <p:spPr bwMode="auto">
            <a:xfrm>
              <a:off x="3042593" y="4262885"/>
              <a:ext cx="415498" cy="36933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1800">
                  <a:latin typeface="Times New Roman" panose="02020603050405020304" pitchFamily="18" charset="0"/>
                </a:rPr>
                <a:t>12</a:t>
              </a:r>
            </a:p>
          </p:txBody>
        </p:sp>
        <p:sp>
          <p:nvSpPr>
            <p:cNvPr id="18456" name="Rectangle 23"/>
            <p:cNvSpPr>
              <a:spLocks noChangeArrowheads="1"/>
            </p:cNvSpPr>
            <p:nvPr/>
          </p:nvSpPr>
          <p:spPr bwMode="auto">
            <a:xfrm>
              <a:off x="3492322" y="4240660"/>
              <a:ext cx="547688" cy="409575"/>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endParaRPr lang="en-US" altLang="en-US" sz="1800">
                <a:latin typeface="Times New Roman" panose="02020603050405020304" pitchFamily="18" charset="0"/>
              </a:endParaRPr>
            </a:p>
          </p:txBody>
        </p:sp>
        <p:sp>
          <p:nvSpPr>
            <p:cNvPr id="18457" name="Text Box 24"/>
            <p:cNvSpPr txBox="1">
              <a:spLocks noChangeArrowheads="1"/>
            </p:cNvSpPr>
            <p:nvPr/>
          </p:nvSpPr>
          <p:spPr bwMode="auto">
            <a:xfrm>
              <a:off x="3588973" y="4262885"/>
              <a:ext cx="300082" cy="36933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1800">
                  <a:latin typeface="Times New Roman" panose="02020603050405020304" pitchFamily="18" charset="0"/>
                </a:rPr>
                <a:t>3</a:t>
              </a:r>
            </a:p>
          </p:txBody>
        </p:sp>
        <p:sp>
          <p:nvSpPr>
            <p:cNvPr id="18458" name="Rectangle 26"/>
            <p:cNvSpPr>
              <a:spLocks noChangeArrowheads="1"/>
            </p:cNvSpPr>
            <p:nvPr/>
          </p:nvSpPr>
          <p:spPr bwMode="auto">
            <a:xfrm>
              <a:off x="4038422" y="4240660"/>
              <a:ext cx="546100" cy="409575"/>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endParaRPr lang="en-US" altLang="en-US" sz="1800">
                <a:latin typeface="Times New Roman" panose="02020603050405020304" pitchFamily="18" charset="0"/>
              </a:endParaRPr>
            </a:p>
          </p:txBody>
        </p:sp>
        <p:sp>
          <p:nvSpPr>
            <p:cNvPr id="18459" name="Text Box 27"/>
            <p:cNvSpPr txBox="1">
              <a:spLocks noChangeArrowheads="1"/>
            </p:cNvSpPr>
            <p:nvPr/>
          </p:nvSpPr>
          <p:spPr bwMode="auto">
            <a:xfrm>
              <a:off x="4136322" y="4262885"/>
              <a:ext cx="415498" cy="36933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1800">
                  <a:latin typeface="Times New Roman" panose="02020603050405020304" pitchFamily="18" charset="0"/>
                </a:rPr>
                <a:t>99</a:t>
              </a:r>
            </a:p>
          </p:txBody>
        </p:sp>
        <p:sp>
          <p:nvSpPr>
            <p:cNvPr id="18460" name="Rectangle 29"/>
            <p:cNvSpPr>
              <a:spLocks noChangeArrowheads="1"/>
            </p:cNvSpPr>
            <p:nvPr/>
          </p:nvSpPr>
          <p:spPr bwMode="auto">
            <a:xfrm>
              <a:off x="4579760" y="4242247"/>
              <a:ext cx="546100" cy="409575"/>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endParaRPr lang="en-US" altLang="en-US" sz="1800">
                <a:latin typeface="Times New Roman" panose="02020603050405020304" pitchFamily="18" charset="0"/>
              </a:endParaRPr>
            </a:p>
          </p:txBody>
        </p:sp>
        <p:sp>
          <p:nvSpPr>
            <p:cNvPr id="18461" name="Text Box 30"/>
            <p:cNvSpPr txBox="1">
              <a:spLocks noChangeArrowheads="1"/>
            </p:cNvSpPr>
            <p:nvPr/>
          </p:nvSpPr>
          <p:spPr bwMode="auto">
            <a:xfrm>
              <a:off x="4676131" y="4264472"/>
              <a:ext cx="413017" cy="3667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1800">
                  <a:latin typeface="Times New Roman" panose="02020603050405020304" pitchFamily="18" charset="0"/>
                </a:rPr>
                <a:t>65</a:t>
              </a:r>
            </a:p>
          </p:txBody>
        </p:sp>
        <p:sp>
          <p:nvSpPr>
            <p:cNvPr id="18462" name="Rectangle 32"/>
            <p:cNvSpPr>
              <a:spLocks noChangeArrowheads="1"/>
            </p:cNvSpPr>
            <p:nvPr/>
          </p:nvSpPr>
          <p:spPr bwMode="auto">
            <a:xfrm>
              <a:off x="5125860" y="4242247"/>
              <a:ext cx="546100" cy="409575"/>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endParaRPr lang="en-US" altLang="en-US" sz="1800">
                <a:latin typeface="Times New Roman" panose="02020603050405020304" pitchFamily="18" charset="0"/>
              </a:endParaRPr>
            </a:p>
          </p:txBody>
        </p:sp>
        <p:sp>
          <p:nvSpPr>
            <p:cNvPr id="18463" name="Text Box 33"/>
            <p:cNvSpPr txBox="1">
              <a:spLocks noChangeArrowheads="1"/>
            </p:cNvSpPr>
            <p:nvPr/>
          </p:nvSpPr>
          <p:spPr bwMode="auto">
            <a:xfrm>
              <a:off x="5223760" y="4264472"/>
              <a:ext cx="415498" cy="36933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1800">
                  <a:latin typeface="Times New Roman" panose="02020603050405020304" pitchFamily="18" charset="0"/>
                </a:rPr>
                <a:t>52</a:t>
              </a:r>
            </a:p>
          </p:txBody>
        </p:sp>
        <p:sp>
          <p:nvSpPr>
            <p:cNvPr id="18464" name="Rectangle 35"/>
            <p:cNvSpPr>
              <a:spLocks noChangeArrowheads="1"/>
            </p:cNvSpPr>
            <p:nvPr/>
          </p:nvSpPr>
          <p:spPr bwMode="auto">
            <a:xfrm>
              <a:off x="5671960" y="4242247"/>
              <a:ext cx="546100" cy="409575"/>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endParaRPr lang="en-US" altLang="en-US" sz="1800">
                <a:latin typeface="Times New Roman" panose="02020603050405020304" pitchFamily="18" charset="0"/>
              </a:endParaRPr>
            </a:p>
          </p:txBody>
        </p:sp>
        <p:sp>
          <p:nvSpPr>
            <p:cNvPr id="18465" name="Text Box 36"/>
            <p:cNvSpPr txBox="1">
              <a:spLocks noChangeArrowheads="1"/>
            </p:cNvSpPr>
            <p:nvPr/>
          </p:nvSpPr>
          <p:spPr bwMode="auto">
            <a:xfrm>
              <a:off x="5768331" y="4264472"/>
              <a:ext cx="415498" cy="36933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1800">
                  <a:latin typeface="Times New Roman" panose="02020603050405020304" pitchFamily="18" charset="0"/>
                </a:rPr>
                <a:t>25</a:t>
              </a:r>
            </a:p>
          </p:txBody>
        </p:sp>
        <p:sp>
          <p:nvSpPr>
            <p:cNvPr id="18466" name="Rectangle 38"/>
            <p:cNvSpPr>
              <a:spLocks noChangeArrowheads="1"/>
            </p:cNvSpPr>
            <p:nvPr/>
          </p:nvSpPr>
          <p:spPr bwMode="auto">
            <a:xfrm>
              <a:off x="6216472" y="4242247"/>
              <a:ext cx="547688" cy="409575"/>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endParaRPr lang="en-US" altLang="en-US" sz="1800">
                <a:latin typeface="Times New Roman" panose="02020603050405020304" pitchFamily="18" charset="0"/>
              </a:endParaRPr>
            </a:p>
          </p:txBody>
        </p:sp>
        <p:sp>
          <p:nvSpPr>
            <p:cNvPr id="18467" name="Text Box 39"/>
            <p:cNvSpPr txBox="1">
              <a:spLocks noChangeArrowheads="1"/>
            </p:cNvSpPr>
            <p:nvPr/>
          </p:nvSpPr>
          <p:spPr bwMode="auto">
            <a:xfrm>
              <a:off x="6313123" y="4264472"/>
              <a:ext cx="406906" cy="36933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1800">
                  <a:latin typeface="Times New Roman" panose="02020603050405020304" pitchFamily="18" charset="0"/>
                </a:rPr>
                <a:t>11</a:t>
              </a:r>
            </a:p>
          </p:txBody>
        </p:sp>
        <p:sp>
          <p:nvSpPr>
            <p:cNvPr id="18468" name="Rectangle 46"/>
            <p:cNvSpPr>
              <a:spLocks noChangeArrowheads="1"/>
            </p:cNvSpPr>
            <p:nvPr/>
          </p:nvSpPr>
          <p:spPr bwMode="auto">
            <a:xfrm>
              <a:off x="6770510" y="4234310"/>
              <a:ext cx="546100" cy="420687"/>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endParaRPr lang="en-US" altLang="en-US" sz="1800">
                <a:latin typeface="Times New Roman" panose="02020603050405020304" pitchFamily="18" charset="0"/>
              </a:endParaRPr>
            </a:p>
          </p:txBody>
        </p:sp>
        <p:sp>
          <p:nvSpPr>
            <p:cNvPr id="18469" name="Text Box 47"/>
            <p:cNvSpPr txBox="1">
              <a:spLocks noChangeArrowheads="1"/>
            </p:cNvSpPr>
            <p:nvPr/>
          </p:nvSpPr>
          <p:spPr bwMode="auto">
            <a:xfrm>
              <a:off x="6868410" y="4257138"/>
              <a:ext cx="413017" cy="36687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1800">
                  <a:latin typeface="Times New Roman" panose="02020603050405020304" pitchFamily="18" charset="0"/>
                </a:rPr>
                <a:t>91</a:t>
              </a:r>
            </a:p>
          </p:txBody>
        </p:sp>
        <p:sp>
          <p:nvSpPr>
            <p:cNvPr id="18470" name="Rectangle 49"/>
            <p:cNvSpPr>
              <a:spLocks noChangeArrowheads="1"/>
            </p:cNvSpPr>
            <p:nvPr/>
          </p:nvSpPr>
          <p:spPr bwMode="auto">
            <a:xfrm>
              <a:off x="7315022" y="4232722"/>
              <a:ext cx="546100" cy="433388"/>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endParaRPr lang="en-US" altLang="en-US" sz="1800">
                <a:latin typeface="Times New Roman" panose="02020603050405020304" pitchFamily="18" charset="0"/>
              </a:endParaRPr>
            </a:p>
          </p:txBody>
        </p:sp>
        <p:sp>
          <p:nvSpPr>
            <p:cNvPr id="18471" name="Text Box 50"/>
            <p:cNvSpPr txBox="1">
              <a:spLocks noChangeArrowheads="1"/>
            </p:cNvSpPr>
            <p:nvPr/>
          </p:nvSpPr>
          <p:spPr bwMode="auto">
            <a:xfrm>
              <a:off x="7411393" y="4256239"/>
              <a:ext cx="415498" cy="36933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1800">
                  <a:latin typeface="Times New Roman" panose="02020603050405020304" pitchFamily="18" charset="0"/>
                </a:rPr>
                <a:t>34</a:t>
              </a:r>
            </a:p>
          </p:txBody>
        </p:sp>
        <p:sp>
          <p:nvSpPr>
            <p:cNvPr id="18472" name="Rectangle 52"/>
            <p:cNvSpPr>
              <a:spLocks noChangeArrowheads="1"/>
            </p:cNvSpPr>
            <p:nvPr/>
          </p:nvSpPr>
          <p:spPr bwMode="auto">
            <a:xfrm>
              <a:off x="7861122" y="4232722"/>
              <a:ext cx="547688" cy="434975"/>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endParaRPr lang="en-US" altLang="en-US" sz="1800">
                <a:latin typeface="Times New Roman" panose="02020603050405020304" pitchFamily="18" charset="0"/>
              </a:endParaRPr>
            </a:p>
          </p:txBody>
        </p:sp>
        <p:sp>
          <p:nvSpPr>
            <p:cNvPr id="18473" name="Text Box 53"/>
            <p:cNvSpPr txBox="1">
              <a:spLocks noChangeArrowheads="1"/>
            </p:cNvSpPr>
            <p:nvPr/>
          </p:nvSpPr>
          <p:spPr bwMode="auto">
            <a:xfrm>
              <a:off x="7957773" y="4256325"/>
              <a:ext cx="415498" cy="36933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1800">
                  <a:latin typeface="Times New Roman" panose="02020603050405020304" pitchFamily="18" charset="0"/>
                </a:rPr>
                <a:t>62</a:t>
              </a:r>
            </a:p>
          </p:txBody>
        </p:sp>
        <p:sp>
          <p:nvSpPr>
            <p:cNvPr id="18474" name="Rectangle 55"/>
            <p:cNvSpPr>
              <a:spLocks noChangeArrowheads="1"/>
            </p:cNvSpPr>
            <p:nvPr/>
          </p:nvSpPr>
          <p:spPr bwMode="auto">
            <a:xfrm>
              <a:off x="8407222" y="4232722"/>
              <a:ext cx="546100" cy="433388"/>
            </a:xfrm>
            <a:prstGeom prst="rect">
              <a:avLst/>
            </a:prstGeom>
            <a:solidFill>
              <a:srgbClr val="FFFF00"/>
            </a:solidFill>
            <a:ln w="9525">
              <a:solidFill>
                <a:schemeClr val="tx1"/>
              </a:solidFill>
              <a:miter lim="800000"/>
              <a:headEnd/>
              <a:tailEnd/>
            </a:ln>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endParaRPr lang="en-US" altLang="en-US" sz="1800">
                <a:latin typeface="Times New Roman" panose="02020603050405020304" pitchFamily="18" charset="0"/>
              </a:endParaRPr>
            </a:p>
          </p:txBody>
        </p:sp>
        <p:sp>
          <p:nvSpPr>
            <p:cNvPr id="18475" name="Text Box 56"/>
            <p:cNvSpPr txBox="1">
              <a:spLocks noChangeArrowheads="1"/>
            </p:cNvSpPr>
            <p:nvPr/>
          </p:nvSpPr>
          <p:spPr bwMode="auto">
            <a:xfrm>
              <a:off x="8505122" y="4256239"/>
              <a:ext cx="415498" cy="36933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1800">
                  <a:latin typeface="Times New Roman" panose="02020603050405020304" pitchFamily="18" charset="0"/>
                </a:rPr>
                <a:t>55</a:t>
              </a:r>
            </a:p>
          </p:txBody>
        </p:sp>
        <p:sp>
          <p:nvSpPr>
            <p:cNvPr id="18476" name="Text Box 57"/>
            <p:cNvSpPr txBox="1">
              <a:spLocks noChangeArrowheads="1"/>
            </p:cNvSpPr>
            <p:nvPr/>
          </p:nvSpPr>
          <p:spPr bwMode="auto">
            <a:xfrm>
              <a:off x="8478660" y="3897760"/>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1800">
                  <a:latin typeface="Times New Roman" panose="02020603050405020304" pitchFamily="18" charset="0"/>
                </a:rPr>
                <a:t>15</a:t>
              </a:r>
            </a:p>
          </p:txBody>
        </p:sp>
        <p:sp>
          <p:nvSpPr>
            <p:cNvPr id="18477" name="Text Box 58"/>
            <p:cNvSpPr txBox="1">
              <a:spLocks noChangeArrowheads="1"/>
            </p:cNvSpPr>
            <p:nvPr/>
          </p:nvSpPr>
          <p:spPr bwMode="auto">
            <a:xfrm>
              <a:off x="2527122" y="3872360"/>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1800">
                  <a:latin typeface="Times New Roman" panose="02020603050405020304" pitchFamily="18" charset="0"/>
                </a:rPr>
                <a:t>4</a:t>
              </a:r>
            </a:p>
          </p:txBody>
        </p:sp>
        <p:sp>
          <p:nvSpPr>
            <p:cNvPr id="18478" name="Text Box 59"/>
            <p:cNvSpPr txBox="1">
              <a:spLocks noChangeArrowheads="1"/>
            </p:cNvSpPr>
            <p:nvPr/>
          </p:nvSpPr>
          <p:spPr bwMode="auto">
            <a:xfrm>
              <a:off x="4171772" y="3896709"/>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1800">
                  <a:latin typeface="Times New Roman" panose="02020603050405020304" pitchFamily="18" charset="0"/>
                </a:rPr>
                <a:t>7</a:t>
              </a:r>
            </a:p>
          </p:txBody>
        </p:sp>
        <p:sp>
          <p:nvSpPr>
            <p:cNvPr id="18479" name="Text Box 60"/>
            <p:cNvSpPr txBox="1">
              <a:spLocks noChangeArrowheads="1"/>
            </p:cNvSpPr>
            <p:nvPr/>
          </p:nvSpPr>
          <p:spPr bwMode="auto">
            <a:xfrm>
              <a:off x="4701997" y="388383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1800">
                  <a:latin typeface="Times New Roman" panose="02020603050405020304" pitchFamily="18" charset="0"/>
                </a:rPr>
                <a:t>8</a:t>
              </a:r>
            </a:p>
          </p:txBody>
        </p:sp>
        <p:sp>
          <p:nvSpPr>
            <p:cNvPr id="18480" name="Text Box 58"/>
            <p:cNvSpPr txBox="1">
              <a:spLocks noChangeArrowheads="1"/>
            </p:cNvSpPr>
            <p:nvPr/>
          </p:nvSpPr>
          <p:spPr bwMode="auto">
            <a:xfrm>
              <a:off x="3068035" y="389811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1800">
                  <a:latin typeface="Times New Roman" panose="02020603050405020304" pitchFamily="18" charset="0"/>
                </a:rPr>
                <a:t>5</a:t>
              </a:r>
            </a:p>
          </p:txBody>
        </p:sp>
        <p:sp>
          <p:nvSpPr>
            <p:cNvPr id="18481" name="Text Box 58"/>
            <p:cNvSpPr txBox="1">
              <a:spLocks noChangeArrowheads="1"/>
            </p:cNvSpPr>
            <p:nvPr/>
          </p:nvSpPr>
          <p:spPr bwMode="auto">
            <a:xfrm>
              <a:off x="3634705" y="389811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1800">
                  <a:latin typeface="Times New Roman" panose="02020603050405020304" pitchFamily="18" charset="0"/>
                </a:rPr>
                <a:t>6</a:t>
              </a:r>
            </a:p>
          </p:txBody>
        </p:sp>
        <p:sp>
          <p:nvSpPr>
            <p:cNvPr id="18482" name="Text Box 58"/>
            <p:cNvSpPr txBox="1">
              <a:spLocks noChangeArrowheads="1"/>
            </p:cNvSpPr>
            <p:nvPr/>
          </p:nvSpPr>
          <p:spPr bwMode="auto">
            <a:xfrm>
              <a:off x="5296080" y="3885239"/>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1800">
                  <a:latin typeface="Times New Roman" panose="02020603050405020304" pitchFamily="18" charset="0"/>
                </a:rPr>
                <a:t>9</a:t>
              </a:r>
            </a:p>
          </p:txBody>
        </p:sp>
        <p:sp>
          <p:nvSpPr>
            <p:cNvPr id="18483" name="Text Box 58"/>
            <p:cNvSpPr txBox="1">
              <a:spLocks noChangeArrowheads="1"/>
            </p:cNvSpPr>
            <p:nvPr/>
          </p:nvSpPr>
          <p:spPr bwMode="auto">
            <a:xfrm>
              <a:off x="5836992" y="3910997"/>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1800">
                  <a:latin typeface="Times New Roman" panose="02020603050405020304" pitchFamily="18" charset="0"/>
                </a:rPr>
                <a:t>10</a:t>
              </a:r>
            </a:p>
          </p:txBody>
        </p:sp>
        <p:sp>
          <p:nvSpPr>
            <p:cNvPr id="18484" name="Text Box 58"/>
            <p:cNvSpPr txBox="1">
              <a:spLocks noChangeArrowheads="1"/>
            </p:cNvSpPr>
            <p:nvPr/>
          </p:nvSpPr>
          <p:spPr bwMode="auto">
            <a:xfrm>
              <a:off x="6918818" y="3885239"/>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1800">
                  <a:latin typeface="Times New Roman" panose="02020603050405020304" pitchFamily="18" charset="0"/>
                </a:rPr>
                <a:t>12</a:t>
              </a:r>
            </a:p>
          </p:txBody>
        </p:sp>
        <p:sp>
          <p:nvSpPr>
            <p:cNvPr id="18485" name="Text Box 58"/>
            <p:cNvSpPr txBox="1">
              <a:spLocks noChangeArrowheads="1"/>
            </p:cNvSpPr>
            <p:nvPr/>
          </p:nvSpPr>
          <p:spPr bwMode="auto">
            <a:xfrm>
              <a:off x="7446852" y="3898118"/>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1800">
                  <a:latin typeface="Times New Roman" panose="02020603050405020304" pitchFamily="18" charset="0"/>
                </a:rPr>
                <a:t>13</a:t>
              </a:r>
            </a:p>
          </p:txBody>
        </p:sp>
        <p:sp>
          <p:nvSpPr>
            <p:cNvPr id="18486" name="Text Box 58"/>
            <p:cNvSpPr txBox="1">
              <a:spLocks noChangeArrowheads="1"/>
            </p:cNvSpPr>
            <p:nvPr/>
          </p:nvSpPr>
          <p:spPr bwMode="auto">
            <a:xfrm>
              <a:off x="7987764" y="3898118"/>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1800">
                  <a:latin typeface="Times New Roman" panose="02020603050405020304" pitchFamily="18" charset="0"/>
                </a:rPr>
                <a:t>14</a:t>
              </a:r>
            </a:p>
          </p:txBody>
        </p:sp>
      </p:grpSp>
      <p:sp>
        <p:nvSpPr>
          <p:cNvPr id="2" name="TextBox 1"/>
          <p:cNvSpPr txBox="1"/>
          <p:nvPr/>
        </p:nvSpPr>
        <p:spPr>
          <a:xfrm>
            <a:off x="1825625" y="4686300"/>
            <a:ext cx="8377238" cy="369888"/>
          </a:xfrm>
          <a:prstGeom prst="rect">
            <a:avLst/>
          </a:prstGeom>
          <a:noFill/>
        </p:spPr>
        <p:txBody>
          <a:bodyPr>
            <a:spAutoFit/>
          </a:bodyPr>
          <a:lstStyle/>
          <a:p>
            <a:pPr>
              <a:defRPr/>
            </a:pPr>
            <a:r>
              <a:rPr lang="en-US" dirty="0"/>
              <a:t>Key = 12 </a:t>
            </a:r>
            <a:r>
              <a:rPr lang="en-US" dirty="0">
                <a:sym typeface="Wingdings" panose="05000000000000000000" pitchFamily="2" charset="2"/>
              </a:rPr>
              <a:t> Return 5, which is the index of the array where 12 is stored</a:t>
            </a:r>
            <a:endParaRPr lang="en-US" dirty="0"/>
          </a:p>
        </p:txBody>
      </p:sp>
      <p:sp>
        <p:nvSpPr>
          <p:cNvPr id="55" name="TextBox 54"/>
          <p:cNvSpPr txBox="1"/>
          <p:nvPr/>
        </p:nvSpPr>
        <p:spPr>
          <a:xfrm>
            <a:off x="1825626" y="5245100"/>
            <a:ext cx="7642225" cy="368300"/>
          </a:xfrm>
          <a:prstGeom prst="rect">
            <a:avLst/>
          </a:prstGeom>
          <a:noFill/>
        </p:spPr>
        <p:txBody>
          <a:bodyPr>
            <a:spAutoFit/>
          </a:bodyPr>
          <a:lstStyle/>
          <a:p>
            <a:pPr>
              <a:defRPr/>
            </a:pPr>
            <a:r>
              <a:rPr lang="en-US" dirty="0"/>
              <a:t>Key = 77 </a:t>
            </a:r>
            <a:r>
              <a:rPr lang="en-US" dirty="0">
                <a:sym typeface="Wingdings" panose="05000000000000000000" pitchFamily="2" charset="2"/>
              </a:rPr>
              <a:t> Return -1 because 77 is NOT in the array</a:t>
            </a:r>
            <a:endParaRPr lang="en-US" dirty="0"/>
          </a:p>
        </p:txBody>
      </p:sp>
    </p:spTree>
    <p:extLst>
      <p:ext uri="{BB962C8B-B14F-4D97-AF65-F5344CB8AC3E}">
        <p14:creationId xmlns:p14="http://schemas.microsoft.com/office/powerpoint/2010/main" val="157906542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790701" y="138114"/>
            <a:ext cx="8723313" cy="985837"/>
          </a:xfrm>
        </p:spPr>
        <p:txBody>
          <a:bodyPr/>
          <a:lstStyle/>
          <a:p>
            <a:r>
              <a:rPr lang="en-US" altLang="en-US" sz="3600"/>
              <a:t>Linear Search</a:t>
            </a:r>
          </a:p>
        </p:txBody>
      </p:sp>
      <p:sp>
        <p:nvSpPr>
          <p:cNvPr id="6" name="TextBox 5"/>
          <p:cNvSpPr txBox="1"/>
          <p:nvPr/>
        </p:nvSpPr>
        <p:spPr>
          <a:xfrm>
            <a:off x="1078302" y="1673856"/>
            <a:ext cx="6708805" cy="3477875"/>
          </a:xfrm>
          <a:prstGeom prst="rect">
            <a:avLst/>
          </a:prstGeom>
          <a:solidFill>
            <a:schemeClr val="bg2">
              <a:lumMod val="20000"/>
              <a:lumOff val="80000"/>
            </a:schemeClr>
          </a:solidFill>
          <a:ln w="38100">
            <a:solidFill>
              <a:schemeClr val="tx1"/>
            </a:solidFill>
          </a:ln>
        </p:spPr>
        <p:txBody>
          <a:bodyPr wrap="square">
            <a:spAutoFit/>
          </a:bodyPr>
          <a:lstStyle/>
          <a:p>
            <a:pPr>
              <a:defRPr/>
            </a:pPr>
            <a:r>
              <a:rPr lang="en-US" sz="2000" b="1" dirty="0" err="1">
                <a:latin typeface="Courier New" pitchFamily="49" charset="0"/>
                <a:cs typeface="Courier New" pitchFamily="49" charset="0"/>
              </a:rPr>
              <a:t>int</a:t>
            </a:r>
            <a:r>
              <a:rPr lang="en-US" sz="2000" b="1" dirty="0">
                <a:latin typeface="Courier New" pitchFamily="49" charset="0"/>
                <a:cs typeface="Courier New" pitchFamily="49" charset="0"/>
              </a:rPr>
              <a:t> </a:t>
            </a:r>
            <a:r>
              <a:rPr lang="en-US" sz="2000" b="1" dirty="0" err="1">
                <a:solidFill>
                  <a:srgbClr val="C00000"/>
                </a:solidFill>
                <a:latin typeface="Courier New" pitchFamily="49" charset="0"/>
                <a:cs typeface="Courier New" pitchFamily="49" charset="0"/>
              </a:rPr>
              <a:t>LinearSearch</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int</a:t>
            </a:r>
            <a:r>
              <a:rPr lang="en-US" sz="2000" b="1" dirty="0">
                <a:latin typeface="Courier New" pitchFamily="49" charset="0"/>
                <a:cs typeface="Courier New" pitchFamily="49" charset="0"/>
              </a:rPr>
              <a:t> A[], </a:t>
            </a:r>
            <a:r>
              <a:rPr lang="en-US" sz="2000" b="1" dirty="0" err="1">
                <a:latin typeface="Courier New" pitchFamily="49" charset="0"/>
                <a:cs typeface="Courier New" pitchFamily="49" charset="0"/>
              </a:rPr>
              <a:t>int</a:t>
            </a: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N, </a:t>
            </a:r>
            <a:r>
              <a:rPr lang="en-US" sz="2000" b="1" dirty="0" err="1" smtClean="0">
                <a:latin typeface="Courier New" pitchFamily="49" charset="0"/>
                <a:cs typeface="Courier New" pitchFamily="49" charset="0"/>
              </a:rPr>
              <a:t>int</a:t>
            </a:r>
            <a:r>
              <a:rPr lang="en-US" sz="2000" b="1" dirty="0" smtClean="0">
                <a:latin typeface="Courier New" pitchFamily="49" charset="0"/>
                <a:cs typeface="Courier New" pitchFamily="49" charset="0"/>
              </a:rPr>
              <a:t> </a:t>
            </a:r>
            <a:r>
              <a:rPr lang="en-US" sz="2000" b="1" dirty="0">
                <a:latin typeface="Courier New" pitchFamily="49" charset="0"/>
                <a:cs typeface="Courier New" pitchFamily="49" charset="0"/>
              </a:rPr>
              <a:t>key</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pPr>
              <a:defRPr/>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int</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 = 0;</a:t>
            </a:r>
          </a:p>
          <a:p>
            <a:pPr>
              <a:defRPr/>
            </a:pPr>
            <a:endParaRPr lang="en-US" sz="2000" b="1" dirty="0">
              <a:latin typeface="Courier New" pitchFamily="49" charset="0"/>
              <a:cs typeface="Courier New" pitchFamily="49" charset="0"/>
            </a:endParaRPr>
          </a:p>
          <a:p>
            <a:pPr>
              <a:defRPr/>
            </a:pPr>
            <a:r>
              <a:rPr lang="en-US" sz="2000" b="1" dirty="0">
                <a:latin typeface="Courier New" pitchFamily="49" charset="0"/>
                <a:cs typeface="Courier New" pitchFamily="49" charset="0"/>
              </a:rPr>
              <a:t>  while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 &lt; N){</a:t>
            </a:r>
          </a:p>
          <a:p>
            <a:pPr>
              <a:defRPr/>
            </a:pPr>
            <a:r>
              <a:rPr lang="en-US" sz="2000" b="1" dirty="0">
                <a:latin typeface="Courier New" pitchFamily="49" charset="0"/>
                <a:cs typeface="Courier New" pitchFamily="49" charset="0"/>
              </a:rPr>
              <a:t>    if (A[</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 == key) break;</a:t>
            </a:r>
          </a:p>
          <a:p>
            <a:pPr>
              <a:defRPr/>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a:t>
            </a:r>
          </a:p>
          <a:p>
            <a:pPr>
              <a:defRPr/>
            </a:pPr>
            <a:r>
              <a:rPr lang="en-US" sz="2000" b="1" dirty="0">
                <a:latin typeface="Courier New" pitchFamily="49" charset="0"/>
                <a:cs typeface="Courier New" pitchFamily="49" charset="0"/>
              </a:rPr>
              <a:t>  } </a:t>
            </a:r>
            <a:r>
              <a:rPr lang="en-US" sz="2000" b="1" dirty="0">
                <a:solidFill>
                  <a:schemeClr val="accent6"/>
                </a:solidFill>
                <a:latin typeface="Courier New" pitchFamily="49" charset="0"/>
                <a:cs typeface="Courier New" pitchFamily="49" charset="0"/>
              </a:rPr>
              <a:t>//end-while</a:t>
            </a:r>
          </a:p>
          <a:p>
            <a:pPr>
              <a:defRPr/>
            </a:pPr>
            <a:r>
              <a:rPr lang="en-US" sz="2000" b="1" dirty="0">
                <a:latin typeface="Courier New" pitchFamily="49" charset="0"/>
                <a:cs typeface="Courier New" pitchFamily="49" charset="0"/>
              </a:rPr>
              <a:t>    </a:t>
            </a:r>
          </a:p>
          <a:p>
            <a:pPr>
              <a:defRPr/>
            </a:pPr>
            <a:r>
              <a:rPr lang="en-US" sz="2000" b="1" dirty="0">
                <a:latin typeface="Courier New" pitchFamily="49" charset="0"/>
                <a:cs typeface="Courier New" pitchFamily="49" charset="0"/>
              </a:rPr>
              <a:t>  if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 &lt; N) return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a:t>
            </a:r>
          </a:p>
          <a:p>
            <a:pPr>
              <a:defRPr/>
            </a:pPr>
            <a:r>
              <a:rPr lang="en-US" sz="2000" b="1" dirty="0">
                <a:latin typeface="Courier New" pitchFamily="49" charset="0"/>
                <a:cs typeface="Courier New" pitchFamily="49" charset="0"/>
              </a:rPr>
              <a:t>  else return -1;</a:t>
            </a:r>
          </a:p>
          <a:p>
            <a:pPr>
              <a:defRPr/>
            </a:pPr>
            <a:r>
              <a:rPr lang="en-US" sz="2000" b="1" dirty="0">
                <a:latin typeface="Courier New" pitchFamily="49" charset="0"/>
                <a:cs typeface="Courier New" pitchFamily="49" charset="0"/>
              </a:rPr>
              <a:t>} </a:t>
            </a:r>
            <a:r>
              <a:rPr lang="en-US" sz="2000" b="1" dirty="0">
                <a:solidFill>
                  <a:schemeClr val="accent6"/>
                </a:solidFill>
                <a:latin typeface="Courier New" pitchFamily="49" charset="0"/>
                <a:cs typeface="Courier New" pitchFamily="49" charset="0"/>
              </a:rPr>
              <a:t>//end-</a:t>
            </a:r>
            <a:r>
              <a:rPr lang="en-US" sz="2000" b="1" dirty="0" err="1">
                <a:solidFill>
                  <a:schemeClr val="accent6"/>
                </a:solidFill>
                <a:latin typeface="Courier New" pitchFamily="49" charset="0"/>
                <a:cs typeface="Courier New" pitchFamily="49" charset="0"/>
              </a:rPr>
              <a:t>LinearSearch</a:t>
            </a:r>
            <a:endParaRPr lang="en-US" b="1" dirty="0">
              <a:solidFill>
                <a:schemeClr val="accent6"/>
              </a:solidFill>
              <a:latin typeface="Courier New" pitchFamily="49" charset="0"/>
              <a:cs typeface="Courier New" pitchFamily="49" charset="0"/>
            </a:endParaRPr>
          </a:p>
        </p:txBody>
      </p:sp>
      <p:cxnSp>
        <p:nvCxnSpPr>
          <p:cNvPr id="15" name="Straight Arrow Connector 14"/>
          <p:cNvCxnSpPr>
            <a:cxnSpLocks noChangeShapeType="1"/>
          </p:cNvCxnSpPr>
          <p:nvPr/>
        </p:nvCxnSpPr>
        <p:spPr bwMode="auto">
          <a:xfrm flipV="1">
            <a:off x="3045125" y="2183442"/>
            <a:ext cx="5365630" cy="15083"/>
          </a:xfrm>
          <a:prstGeom prst="straightConnector1">
            <a:avLst/>
          </a:prstGeom>
          <a:noFill/>
          <a:ln w="25400" algn="ctr">
            <a:solidFill>
              <a:schemeClr val="tx1"/>
            </a:solidFill>
            <a:prstDash val="sysDash"/>
            <a:round/>
            <a:headEnd/>
            <a:tailEnd type="arrow" w="med" len="med"/>
          </a:ln>
          <a:extLst>
            <a:ext uri="{909E8E84-426E-40DD-AFC4-6F175D3DCCD1}">
              <a14:hiddenFill xmlns:a14="http://schemas.microsoft.com/office/drawing/2010/main">
                <a:noFill/>
              </a14:hiddenFill>
            </a:ext>
          </a:extLst>
        </p:spPr>
      </p:cxnSp>
      <p:cxnSp>
        <p:nvCxnSpPr>
          <p:cNvPr id="18" name="Straight Arrow Connector 17"/>
          <p:cNvCxnSpPr>
            <a:cxnSpLocks noChangeShapeType="1"/>
          </p:cNvCxnSpPr>
          <p:nvPr/>
        </p:nvCxnSpPr>
        <p:spPr bwMode="auto">
          <a:xfrm>
            <a:off x="3838755" y="2785105"/>
            <a:ext cx="4321834" cy="110690"/>
          </a:xfrm>
          <a:prstGeom prst="straightConnector1">
            <a:avLst/>
          </a:prstGeom>
          <a:noFill/>
          <a:ln w="25400" algn="ctr">
            <a:solidFill>
              <a:schemeClr val="tx1"/>
            </a:solidFill>
            <a:prstDash val="sysDash"/>
            <a:round/>
            <a:headEnd/>
            <a:tailEnd type="arrow" w="med" len="med"/>
          </a:ln>
          <a:extLst>
            <a:ext uri="{909E8E84-426E-40DD-AFC4-6F175D3DCCD1}">
              <a14:hiddenFill xmlns:a14="http://schemas.microsoft.com/office/drawing/2010/main">
                <a:noFill/>
              </a14:hiddenFill>
            </a:ext>
          </a:extLst>
        </p:spPr>
      </p:cxnSp>
      <p:sp>
        <p:nvSpPr>
          <p:cNvPr id="21" name="TextBox 20"/>
          <p:cNvSpPr txBox="1"/>
          <p:nvPr/>
        </p:nvSpPr>
        <p:spPr>
          <a:xfrm>
            <a:off x="7787107" y="1242655"/>
            <a:ext cx="2009775" cy="4154487"/>
          </a:xfrm>
          <a:prstGeom prst="rect">
            <a:avLst/>
          </a:prstGeom>
          <a:noFill/>
          <a:ln w="38100">
            <a:noFill/>
          </a:ln>
        </p:spPr>
        <p:txBody>
          <a:bodyPr>
            <a:spAutoFit/>
          </a:bodyPr>
          <a:lstStyle/>
          <a:p>
            <a:pPr algn="ctr">
              <a:defRPr/>
            </a:pPr>
            <a:r>
              <a:rPr lang="en-US" sz="2400" dirty="0">
                <a:solidFill>
                  <a:srgbClr val="C00000"/>
                </a:solidFill>
              </a:rPr>
              <a:t>Times Executed</a:t>
            </a:r>
          </a:p>
          <a:p>
            <a:pPr algn="ctr">
              <a:defRPr/>
            </a:pPr>
            <a:r>
              <a:rPr lang="en-US" sz="2400" dirty="0">
                <a:solidFill>
                  <a:schemeClr val="accent6"/>
                </a:solidFill>
              </a:rPr>
              <a:t>1</a:t>
            </a:r>
          </a:p>
          <a:p>
            <a:pPr algn="ctr">
              <a:defRPr/>
            </a:pPr>
            <a:endParaRPr lang="en-US" sz="2400" dirty="0"/>
          </a:p>
          <a:p>
            <a:pPr algn="ctr">
              <a:defRPr/>
            </a:pPr>
            <a:r>
              <a:rPr lang="en-US" sz="2400" dirty="0">
                <a:solidFill>
                  <a:schemeClr val="accent6"/>
                </a:solidFill>
              </a:rPr>
              <a:t>1&lt;=L&lt;=N</a:t>
            </a:r>
          </a:p>
          <a:p>
            <a:pPr algn="ctr">
              <a:defRPr/>
            </a:pPr>
            <a:r>
              <a:rPr lang="en-US" sz="2400" dirty="0">
                <a:solidFill>
                  <a:schemeClr val="accent6"/>
                </a:solidFill>
              </a:rPr>
              <a:t>1&lt;=L&lt;=N</a:t>
            </a:r>
          </a:p>
          <a:p>
            <a:pPr algn="ctr">
              <a:defRPr/>
            </a:pPr>
            <a:r>
              <a:rPr lang="en-US" sz="2400" dirty="0">
                <a:solidFill>
                  <a:schemeClr val="accent6"/>
                </a:solidFill>
              </a:rPr>
              <a:t>0&lt;=L&lt;=N</a:t>
            </a:r>
          </a:p>
          <a:p>
            <a:pPr algn="ctr">
              <a:defRPr/>
            </a:pPr>
            <a:endParaRPr lang="en-US" sz="2400" dirty="0"/>
          </a:p>
          <a:p>
            <a:pPr algn="ctr">
              <a:defRPr/>
            </a:pPr>
            <a:r>
              <a:rPr lang="en-US" sz="2400" dirty="0">
                <a:solidFill>
                  <a:schemeClr val="accent6"/>
                </a:solidFill>
              </a:rPr>
              <a:t>1</a:t>
            </a:r>
          </a:p>
          <a:p>
            <a:pPr algn="ctr">
              <a:defRPr/>
            </a:pPr>
            <a:r>
              <a:rPr lang="en-US" sz="2400" dirty="0">
                <a:solidFill>
                  <a:schemeClr val="accent6"/>
                </a:solidFill>
              </a:rPr>
              <a:t>1</a:t>
            </a:r>
          </a:p>
          <a:p>
            <a:pPr algn="ctr">
              <a:defRPr/>
            </a:pPr>
            <a:r>
              <a:rPr lang="en-US" sz="2400" dirty="0">
                <a:solidFill>
                  <a:srgbClr val="C00000"/>
                </a:solidFill>
              </a:rPr>
              <a:t>---------</a:t>
            </a:r>
          </a:p>
        </p:txBody>
      </p:sp>
      <p:cxnSp>
        <p:nvCxnSpPr>
          <p:cNvPr id="24" name="Straight Arrow Connector 23"/>
          <p:cNvCxnSpPr>
            <a:cxnSpLocks noChangeShapeType="1"/>
          </p:cNvCxnSpPr>
          <p:nvPr/>
        </p:nvCxnSpPr>
        <p:spPr bwMode="auto">
          <a:xfrm>
            <a:off x="5439194" y="3108957"/>
            <a:ext cx="2721395" cy="142757"/>
          </a:xfrm>
          <a:prstGeom prst="straightConnector1">
            <a:avLst/>
          </a:prstGeom>
          <a:noFill/>
          <a:ln w="25400" algn="ctr">
            <a:solidFill>
              <a:schemeClr val="tx1"/>
            </a:solidFill>
            <a:prstDash val="sysDash"/>
            <a:round/>
            <a:headEnd/>
            <a:tailEnd type="arrow" w="med" len="med"/>
          </a:ln>
          <a:extLst>
            <a:ext uri="{909E8E84-426E-40DD-AFC4-6F175D3DCCD1}">
              <a14:hiddenFill xmlns:a14="http://schemas.microsoft.com/office/drawing/2010/main">
                <a:noFill/>
              </a14:hiddenFill>
            </a:ext>
          </a:extLst>
        </p:spPr>
      </p:cxnSp>
      <p:cxnSp>
        <p:nvCxnSpPr>
          <p:cNvPr id="28" name="Straight Arrow Connector 27"/>
          <p:cNvCxnSpPr>
            <a:cxnSpLocks noChangeShapeType="1"/>
          </p:cNvCxnSpPr>
          <p:nvPr/>
        </p:nvCxnSpPr>
        <p:spPr bwMode="auto">
          <a:xfrm>
            <a:off x="2536435" y="3414947"/>
            <a:ext cx="5624154" cy="207823"/>
          </a:xfrm>
          <a:prstGeom prst="straightConnector1">
            <a:avLst/>
          </a:prstGeom>
          <a:noFill/>
          <a:ln w="25400" algn="ctr">
            <a:solidFill>
              <a:schemeClr val="tx1"/>
            </a:solidFill>
            <a:prstDash val="sysDash"/>
            <a:round/>
            <a:headEnd/>
            <a:tailEnd type="arrow" w="med" len="med"/>
          </a:ln>
          <a:extLst>
            <a:ext uri="{909E8E84-426E-40DD-AFC4-6F175D3DCCD1}">
              <a14:hiddenFill xmlns:a14="http://schemas.microsoft.com/office/drawing/2010/main">
                <a:noFill/>
              </a14:hiddenFill>
            </a:ext>
          </a:extLst>
        </p:spPr>
      </p:cxnSp>
      <p:cxnSp>
        <p:nvCxnSpPr>
          <p:cNvPr id="30" name="Straight Arrow Connector 29"/>
          <p:cNvCxnSpPr>
            <a:cxnSpLocks noChangeShapeType="1"/>
          </p:cNvCxnSpPr>
          <p:nvPr/>
        </p:nvCxnSpPr>
        <p:spPr bwMode="auto">
          <a:xfrm>
            <a:off x="4666891" y="4371375"/>
            <a:ext cx="3864634" cy="10844"/>
          </a:xfrm>
          <a:prstGeom prst="straightConnector1">
            <a:avLst/>
          </a:prstGeom>
          <a:noFill/>
          <a:ln w="25400" algn="ctr">
            <a:solidFill>
              <a:schemeClr val="tx1"/>
            </a:solidFill>
            <a:prstDash val="sysDash"/>
            <a:round/>
            <a:headEnd/>
            <a:tailEnd type="arrow" w="med" len="med"/>
          </a:ln>
          <a:extLst>
            <a:ext uri="{909E8E84-426E-40DD-AFC4-6F175D3DCCD1}">
              <a14:hiddenFill xmlns:a14="http://schemas.microsoft.com/office/drawing/2010/main">
                <a:noFill/>
              </a14:hiddenFill>
            </a:ext>
          </a:extLst>
        </p:spPr>
      </p:cxnSp>
      <p:cxnSp>
        <p:nvCxnSpPr>
          <p:cNvPr id="32" name="Straight Arrow Connector 31"/>
          <p:cNvCxnSpPr>
            <a:cxnSpLocks noChangeShapeType="1"/>
          </p:cNvCxnSpPr>
          <p:nvPr/>
        </p:nvCxnSpPr>
        <p:spPr bwMode="auto">
          <a:xfrm>
            <a:off x="3893568" y="4621962"/>
            <a:ext cx="4637957" cy="122566"/>
          </a:xfrm>
          <a:prstGeom prst="straightConnector1">
            <a:avLst/>
          </a:prstGeom>
          <a:noFill/>
          <a:ln w="25400" algn="ctr">
            <a:solidFill>
              <a:schemeClr val="tx1"/>
            </a:solidFill>
            <a:prstDash val="sysDash"/>
            <a:round/>
            <a:headEnd/>
            <a:tailEnd type="arrow" w="med" len="med"/>
          </a:ln>
          <a:extLst>
            <a:ext uri="{909E8E84-426E-40DD-AFC4-6F175D3DCCD1}">
              <a14:hiddenFill xmlns:a14="http://schemas.microsoft.com/office/drawing/2010/main">
                <a:noFill/>
              </a14:hiddenFill>
            </a:ext>
          </a:extLst>
        </p:spPr>
      </p:cxnSp>
      <p:sp>
        <p:nvSpPr>
          <p:cNvPr id="36" name="Rectangle 2051"/>
          <p:cNvSpPr txBox="1">
            <a:spLocks noChangeArrowheads="1"/>
          </p:cNvSpPr>
          <p:nvPr/>
        </p:nvSpPr>
        <p:spPr bwMode="auto">
          <a:xfrm>
            <a:off x="7826794" y="5498142"/>
            <a:ext cx="3244850" cy="534988"/>
          </a:xfrm>
          <a:prstGeom prst="rect">
            <a:avLst/>
          </a:prstGeom>
          <a:noFill/>
          <a:ln w="9525">
            <a:noFill/>
            <a:miter lim="800000"/>
            <a:headEnd/>
            <a:tailEnd/>
          </a:ln>
        </p:spPr>
        <p:txBody>
          <a:bodyPr/>
          <a:lstStyle/>
          <a:p>
            <a:pPr marL="342900" indent="-342900" algn="ctr">
              <a:spcBef>
                <a:spcPct val="20000"/>
              </a:spcBef>
              <a:defRPr/>
            </a:pPr>
            <a:r>
              <a:rPr lang="en-US" sz="2400" kern="0" dirty="0">
                <a:solidFill>
                  <a:srgbClr val="C00000"/>
                </a:solidFill>
              </a:rPr>
              <a:t>Total: </a:t>
            </a:r>
            <a:r>
              <a:rPr lang="en-US" sz="2400" kern="0" dirty="0">
                <a:solidFill>
                  <a:schemeClr val="accent6"/>
                </a:solidFill>
              </a:rPr>
              <a:t>1+3*L+1 = 3L+2</a:t>
            </a:r>
          </a:p>
          <a:p>
            <a:pPr marL="342900" indent="-342900" algn="ctr">
              <a:spcBef>
                <a:spcPct val="20000"/>
              </a:spcBef>
              <a:defRPr/>
            </a:pPr>
            <a:r>
              <a:rPr lang="en-US" sz="2400" kern="0" dirty="0"/>
              <a:t>		</a:t>
            </a:r>
          </a:p>
        </p:txBody>
      </p:sp>
    </p:spTree>
    <p:extLst>
      <p:ext uri="{BB962C8B-B14F-4D97-AF65-F5344CB8AC3E}">
        <p14:creationId xmlns:p14="http://schemas.microsoft.com/office/powerpoint/2010/main" val="37448845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8" presetClass="entr" presetSubtype="6"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strips(downRight)">
                                      <p:cBhvr>
                                        <p:cTn id="11" dur="500"/>
                                        <p:tgtEl>
                                          <p:spTgt spid="15"/>
                                        </p:tgtEl>
                                      </p:cBhvr>
                                    </p:animEffect>
                                  </p:childTnLst>
                                </p:cTn>
                              </p:par>
                            </p:childTnLst>
                          </p:cTn>
                        </p:par>
                        <p:par>
                          <p:cTn id="12" fill="hold" nodeType="afterGroup">
                            <p:stCondLst>
                              <p:cond delay="500"/>
                            </p:stCondLst>
                            <p:childTnLst>
                              <p:par>
                                <p:cTn id="13" presetID="1" presetClass="entr" presetSubtype="0" fill="hold" nodeType="afterEffect">
                                  <p:stCondLst>
                                    <p:cond delay="0"/>
                                  </p:stCondLst>
                                  <p:childTnLst>
                                    <p:set>
                                      <p:cBhvr>
                                        <p:cTn id="14"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6"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strips(downRight)">
                                      <p:cBhvr>
                                        <p:cTn id="19" dur="500"/>
                                        <p:tgtEl>
                                          <p:spTgt spid="18"/>
                                        </p:tgtEl>
                                      </p:cBhvr>
                                    </p:animEffect>
                                  </p:childTnLst>
                                </p:cTn>
                              </p:par>
                            </p:childTnLst>
                          </p:cTn>
                        </p:par>
                        <p:par>
                          <p:cTn id="20" fill="hold" nodeType="afterGroup">
                            <p:stCondLst>
                              <p:cond delay="500"/>
                            </p:stCondLst>
                            <p:childTnLst>
                              <p:par>
                                <p:cTn id="21" presetID="1" presetClass="entr" presetSubtype="0" fill="hold" nodeType="afterEffect">
                                  <p:stCondLst>
                                    <p:cond delay="0"/>
                                  </p:stCondLst>
                                  <p:childTnLst>
                                    <p:set>
                                      <p:cBhvr>
                                        <p:cTn id="22"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strips(downRight)">
                                      <p:cBhvr>
                                        <p:cTn id="27" dur="500"/>
                                        <p:tgtEl>
                                          <p:spTgt spid="24"/>
                                        </p:tgtEl>
                                      </p:cBhvr>
                                    </p:animEffect>
                                  </p:childTnLst>
                                </p:cTn>
                              </p:par>
                            </p:childTnLst>
                          </p:cTn>
                        </p:par>
                        <p:par>
                          <p:cTn id="28" fill="hold" nodeType="afterGroup">
                            <p:stCondLst>
                              <p:cond delay="500"/>
                            </p:stCondLst>
                            <p:childTnLst>
                              <p:par>
                                <p:cTn id="29" presetID="1" presetClass="entr" presetSubtype="0" fill="hold" nodeType="afterEffect">
                                  <p:stCondLst>
                                    <p:cond delay="0"/>
                                  </p:stCondLst>
                                  <p:childTnLst>
                                    <p:set>
                                      <p:cBhvr>
                                        <p:cTn id="30"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8" presetClass="entr" presetSubtype="6"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strips(downRight)">
                                      <p:cBhvr>
                                        <p:cTn id="35" dur="500"/>
                                        <p:tgtEl>
                                          <p:spTgt spid="28"/>
                                        </p:tgtEl>
                                      </p:cBhvr>
                                    </p:animEffect>
                                  </p:childTnLst>
                                </p:cTn>
                              </p:par>
                            </p:childTnLst>
                          </p:cTn>
                        </p:par>
                        <p:par>
                          <p:cTn id="36" fill="hold" nodeType="afterGroup">
                            <p:stCondLst>
                              <p:cond delay="500"/>
                            </p:stCondLst>
                            <p:childTnLst>
                              <p:par>
                                <p:cTn id="37" presetID="1" presetClass="entr" presetSubtype="0" fill="hold" nodeType="afterEffect">
                                  <p:stCondLst>
                                    <p:cond delay="0"/>
                                  </p:stCondLst>
                                  <p:childTnLst>
                                    <p:set>
                                      <p:cBhvr>
                                        <p:cTn id="38"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8" presetClass="entr" presetSubtype="6"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strips(downRight)">
                                      <p:cBhvr>
                                        <p:cTn id="43" dur="500"/>
                                        <p:tgtEl>
                                          <p:spTgt spid="30"/>
                                        </p:tgtEl>
                                      </p:cBhvr>
                                    </p:animEffect>
                                  </p:childTnLst>
                                </p:cTn>
                              </p:par>
                            </p:childTnLst>
                          </p:cTn>
                        </p:par>
                        <p:par>
                          <p:cTn id="44" fill="hold" nodeType="afterGroup">
                            <p:stCondLst>
                              <p:cond delay="500"/>
                            </p:stCondLst>
                            <p:childTnLst>
                              <p:par>
                                <p:cTn id="45" presetID="1" presetClass="entr" presetSubtype="0" fill="hold" nodeType="afterEffect">
                                  <p:stCondLst>
                                    <p:cond delay="0"/>
                                  </p:stCondLst>
                                  <p:childTnLst>
                                    <p:set>
                                      <p:cBhvr>
                                        <p:cTn id="46" dur="1" fill="hold">
                                          <p:stCondLst>
                                            <p:cond delay="0"/>
                                          </p:stCondLst>
                                        </p:cTn>
                                        <p:tgtEl>
                                          <p:spTgt spid="21">
                                            <p:txEl>
                                              <p:pRg st="7" end="7"/>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8" presetClass="entr" presetSubtype="6" fill="hold" nodeType="click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strips(downRight)">
                                      <p:cBhvr>
                                        <p:cTn id="51" dur="500"/>
                                        <p:tgtEl>
                                          <p:spTgt spid="32"/>
                                        </p:tgtEl>
                                      </p:cBhvr>
                                    </p:animEffect>
                                  </p:childTnLst>
                                </p:cTn>
                              </p:par>
                            </p:childTnLst>
                          </p:cTn>
                        </p:par>
                        <p:par>
                          <p:cTn id="52" fill="hold" nodeType="afterGroup">
                            <p:stCondLst>
                              <p:cond delay="500"/>
                            </p:stCondLst>
                            <p:childTnLst>
                              <p:par>
                                <p:cTn id="53" presetID="1" presetClass="entr" presetSubtype="0" fill="hold" nodeType="afterEffect">
                                  <p:stCondLst>
                                    <p:cond delay="0"/>
                                  </p:stCondLst>
                                  <p:childTnLst>
                                    <p:set>
                                      <p:cBhvr>
                                        <p:cTn id="54" dur="1" fill="hold">
                                          <p:stCondLst>
                                            <p:cond delay="0"/>
                                          </p:stCondLst>
                                        </p:cTn>
                                        <p:tgtEl>
                                          <p:spTgt spid="21">
                                            <p:txEl>
                                              <p:pRg st="8" end="8"/>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21">
                                            <p:txEl>
                                              <p:pRg st="9" end="9"/>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766888" y="219076"/>
            <a:ext cx="8648700" cy="900113"/>
          </a:xfrm>
        </p:spPr>
        <p:txBody>
          <a:bodyPr/>
          <a:lstStyle/>
          <a:p>
            <a:r>
              <a:rPr lang="en-US" altLang="en-US" sz="3600" dirty="0"/>
              <a:t>Linear Search</a:t>
            </a:r>
          </a:p>
        </p:txBody>
      </p:sp>
      <p:sp>
        <p:nvSpPr>
          <p:cNvPr id="12292" name="Rectangle 3"/>
          <p:cNvSpPr>
            <a:spLocks noGrp="1" noChangeArrowheads="1"/>
          </p:cNvSpPr>
          <p:nvPr>
            <p:ph type="body" idx="1"/>
          </p:nvPr>
        </p:nvSpPr>
        <p:spPr>
          <a:xfrm>
            <a:off x="483079" y="1119189"/>
            <a:ext cx="11266098" cy="5422899"/>
          </a:xfrm>
        </p:spPr>
        <p:txBody>
          <a:bodyPr/>
          <a:lstStyle/>
          <a:p>
            <a:r>
              <a:rPr lang="en-US" altLang="en-US" dirty="0" smtClean="0"/>
              <a:t>What’s the </a:t>
            </a:r>
            <a:r>
              <a:rPr lang="en-US" altLang="en-US" dirty="0" smtClean="0">
                <a:solidFill>
                  <a:srgbClr val="CC3300"/>
                </a:solidFill>
              </a:rPr>
              <a:t>best case</a:t>
            </a:r>
            <a:r>
              <a:rPr lang="en-US" altLang="en-US" dirty="0" smtClean="0"/>
              <a:t>? </a:t>
            </a:r>
          </a:p>
          <a:p>
            <a:pPr lvl="1"/>
            <a:r>
              <a:rPr lang="en-US" altLang="en-US" dirty="0" smtClean="0"/>
              <a:t>Loop iterates just once =&gt;T(n) = 5</a:t>
            </a:r>
          </a:p>
          <a:p>
            <a:endParaRPr lang="en-US" altLang="en-US" dirty="0" smtClean="0"/>
          </a:p>
          <a:p>
            <a:r>
              <a:rPr lang="en-US" altLang="en-US" dirty="0" smtClean="0"/>
              <a:t>What’s the </a:t>
            </a:r>
            <a:r>
              <a:rPr lang="en-US" altLang="en-US" dirty="0" smtClean="0">
                <a:solidFill>
                  <a:srgbClr val="CC3300"/>
                </a:solidFill>
              </a:rPr>
              <a:t>average (expected) case</a:t>
            </a:r>
            <a:r>
              <a:rPr lang="en-US" altLang="en-US" dirty="0" smtClean="0"/>
              <a:t>? </a:t>
            </a:r>
          </a:p>
          <a:p>
            <a:pPr lvl="1"/>
            <a:r>
              <a:rPr lang="en-US" altLang="en-US" dirty="0" smtClean="0"/>
              <a:t>Loop iterates N/2 times =&gt;T(n)=3*n/2+2 = 1.5n+2</a:t>
            </a:r>
          </a:p>
          <a:p>
            <a:endParaRPr lang="en-US" altLang="en-US" dirty="0" smtClean="0"/>
          </a:p>
          <a:p>
            <a:r>
              <a:rPr lang="en-US" altLang="en-US" dirty="0" smtClean="0"/>
              <a:t>What’s the </a:t>
            </a:r>
            <a:r>
              <a:rPr lang="en-US" altLang="en-US" dirty="0" smtClean="0">
                <a:solidFill>
                  <a:srgbClr val="CC3300"/>
                </a:solidFill>
              </a:rPr>
              <a:t>worst case</a:t>
            </a:r>
            <a:r>
              <a:rPr lang="en-US" altLang="en-US" dirty="0" smtClean="0"/>
              <a:t>? </a:t>
            </a:r>
          </a:p>
          <a:p>
            <a:pPr lvl="1"/>
            <a:r>
              <a:rPr lang="en-US" altLang="en-US" dirty="0" smtClean="0"/>
              <a:t>Loop iterates N times =&gt;T(n) = 3n+2</a:t>
            </a:r>
          </a:p>
        </p:txBody>
      </p:sp>
    </p:spTree>
    <p:extLst>
      <p:ext uri="{BB962C8B-B14F-4D97-AF65-F5344CB8AC3E}">
        <p14:creationId xmlns:p14="http://schemas.microsoft.com/office/powerpoint/2010/main" val="18099985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92">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29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292">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29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982788" y="333375"/>
            <a:ext cx="8191500" cy="769938"/>
          </a:xfrm>
        </p:spPr>
        <p:txBody>
          <a:bodyPr/>
          <a:lstStyle/>
          <a:p>
            <a:r>
              <a:rPr lang="en-US" altLang="en-US" sz="3600" dirty="0"/>
              <a:t>Worst Case Analysis of Algorithms</a:t>
            </a:r>
          </a:p>
        </p:txBody>
      </p:sp>
      <p:sp>
        <p:nvSpPr>
          <p:cNvPr id="21507" name="Rectangle 3"/>
          <p:cNvSpPr>
            <a:spLocks noGrp="1" noChangeArrowheads="1"/>
          </p:cNvSpPr>
          <p:nvPr>
            <p:ph type="body" idx="1"/>
          </p:nvPr>
        </p:nvSpPr>
        <p:spPr>
          <a:xfrm>
            <a:off x="422694" y="1211264"/>
            <a:ext cx="11378241" cy="5151437"/>
          </a:xfrm>
        </p:spPr>
        <p:txBody>
          <a:bodyPr/>
          <a:lstStyle/>
          <a:p>
            <a:r>
              <a:rPr lang="en-US" altLang="en-US" dirty="0" smtClean="0"/>
              <a:t>We will only look at </a:t>
            </a:r>
            <a:r>
              <a:rPr lang="en-US" altLang="en-US" dirty="0" smtClean="0">
                <a:solidFill>
                  <a:srgbClr val="CC3300"/>
                </a:solidFill>
              </a:rPr>
              <a:t>WORST CASE</a:t>
            </a:r>
            <a:r>
              <a:rPr lang="en-US" altLang="en-US" dirty="0" smtClean="0"/>
              <a:t> running time of an algorithm. Why?</a:t>
            </a:r>
          </a:p>
          <a:p>
            <a:pPr lvl="1"/>
            <a:r>
              <a:rPr lang="en-US" altLang="en-US" dirty="0"/>
              <a:t>Worst case is an upper bound on the running time. It gives us a guarantee that the algorithm will never take any longer</a:t>
            </a:r>
          </a:p>
          <a:p>
            <a:pPr lvl="1"/>
            <a:endParaRPr lang="en-US" altLang="en-US" dirty="0"/>
          </a:p>
          <a:p>
            <a:pPr lvl="1"/>
            <a:r>
              <a:rPr lang="en-US" altLang="en-US" dirty="0"/>
              <a:t>For some algorithms, the worst case happens fairly often. As in this search example, the searched item is typically not in the array, so the loop will iterate N times</a:t>
            </a:r>
          </a:p>
          <a:p>
            <a:pPr lvl="1"/>
            <a:endParaRPr lang="en-US" altLang="en-US" dirty="0"/>
          </a:p>
          <a:p>
            <a:pPr lvl="1"/>
            <a:r>
              <a:rPr lang="en-US" altLang="en-US" dirty="0"/>
              <a:t>The “average case” is often roughly as bad as the “worst case”. In our search algorithm, both the average case and the worst case are linear functions of the input size “n”</a:t>
            </a:r>
          </a:p>
        </p:txBody>
      </p:sp>
    </p:spTree>
    <p:extLst>
      <p:ext uri="{BB962C8B-B14F-4D97-AF65-F5344CB8AC3E}">
        <p14:creationId xmlns:p14="http://schemas.microsoft.com/office/powerpoint/2010/main" val="345100888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057400" y="146051"/>
            <a:ext cx="8191500" cy="612775"/>
          </a:xfrm>
        </p:spPr>
        <p:txBody>
          <a:bodyPr/>
          <a:lstStyle/>
          <a:p>
            <a:r>
              <a:rPr lang="en-US" altLang="en-US" sz="3600"/>
              <a:t>Motivation for Asymptotic Notations</a:t>
            </a:r>
          </a:p>
        </p:txBody>
      </p:sp>
      <p:sp>
        <p:nvSpPr>
          <p:cNvPr id="27651" name="Rectangle 15"/>
          <p:cNvSpPr>
            <a:spLocks noGrp="1" noChangeArrowheads="1"/>
          </p:cNvSpPr>
          <p:nvPr>
            <p:ph type="body" idx="1"/>
          </p:nvPr>
        </p:nvSpPr>
        <p:spPr>
          <a:xfrm>
            <a:off x="457199" y="842963"/>
            <a:ext cx="11110823" cy="5384800"/>
          </a:xfrm>
        </p:spPr>
        <p:txBody>
          <a:bodyPr/>
          <a:lstStyle/>
          <a:p>
            <a:pPr>
              <a:defRPr/>
            </a:pPr>
            <a:r>
              <a:rPr lang="en-US" altLang="en-US" dirty="0"/>
              <a:t>Summation: T(N) = 3N + 3</a:t>
            </a:r>
          </a:p>
          <a:p>
            <a:pPr>
              <a:defRPr/>
            </a:pPr>
            <a:r>
              <a:rPr lang="en-US" altLang="en-US" dirty="0"/>
              <a:t>Power: T(N) = 3N + 2</a:t>
            </a:r>
          </a:p>
          <a:p>
            <a:pPr>
              <a:defRPr/>
            </a:pPr>
            <a:r>
              <a:rPr lang="en-US" altLang="en-US" dirty="0" smtClean="0"/>
              <a:t>Matrix </a:t>
            </a:r>
            <a:r>
              <a:rPr lang="en-US" altLang="en-US" dirty="0"/>
              <a:t>Multiplication: T(N) = N</a:t>
            </a:r>
            <a:r>
              <a:rPr lang="en-US" altLang="en-US" baseline="30000" dirty="0"/>
              <a:t>3 </a:t>
            </a:r>
            <a:r>
              <a:rPr lang="en-US" altLang="en-US" dirty="0"/>
              <a:t>+ </a:t>
            </a:r>
            <a:r>
              <a:rPr lang="en-US" altLang="en-US" dirty="0" smtClean="0"/>
              <a:t>N</a:t>
            </a:r>
            <a:r>
              <a:rPr lang="en-US" altLang="en-US" baseline="30000" dirty="0" smtClean="0"/>
              <a:t>2</a:t>
            </a:r>
          </a:p>
          <a:p>
            <a:pPr>
              <a:defRPr/>
            </a:pPr>
            <a:r>
              <a:rPr lang="en-US" altLang="en-US" dirty="0"/>
              <a:t>Linear Search: T(N) = 3N + </a:t>
            </a:r>
            <a:r>
              <a:rPr lang="en-US" altLang="en-US" dirty="0" smtClean="0"/>
              <a:t>2</a:t>
            </a:r>
            <a:endParaRPr lang="en-US" altLang="en-US" baseline="30000" dirty="0"/>
          </a:p>
          <a:p>
            <a:pPr>
              <a:defRPr/>
            </a:pPr>
            <a:endParaRPr lang="en-US" altLang="en-US" baseline="30000" dirty="0"/>
          </a:p>
          <a:p>
            <a:pPr>
              <a:defRPr/>
            </a:pPr>
            <a:r>
              <a:rPr lang="en-US" altLang="en-US" dirty="0">
                <a:solidFill>
                  <a:srgbClr val="FF0000"/>
                </a:solidFill>
              </a:rPr>
              <a:t>Motivation</a:t>
            </a:r>
            <a:r>
              <a:rPr lang="en-US" altLang="en-US" dirty="0"/>
              <a:t>: We want to express the running time of an algorithm </a:t>
            </a:r>
            <a:r>
              <a:rPr lang="en-US" altLang="en-US" dirty="0">
                <a:solidFill>
                  <a:schemeClr val="accent6"/>
                </a:solidFill>
              </a:rPr>
              <a:t>more succinctly</a:t>
            </a:r>
          </a:p>
          <a:p>
            <a:pPr lvl="1">
              <a:defRPr/>
            </a:pPr>
            <a:r>
              <a:rPr lang="en-US" altLang="en-US" dirty="0"/>
              <a:t>In general, what really matters is the “</a:t>
            </a:r>
            <a:r>
              <a:rPr lang="en-US" altLang="en-US" dirty="0">
                <a:solidFill>
                  <a:srgbClr val="FF0000"/>
                </a:solidFill>
              </a:rPr>
              <a:t>asymptotic</a:t>
            </a:r>
            <a:r>
              <a:rPr lang="en-US" altLang="en-US" dirty="0"/>
              <a:t>” performance as N → ∞, regardless of what happens for small input sizes N</a:t>
            </a:r>
          </a:p>
        </p:txBody>
      </p:sp>
    </p:spTree>
    <p:extLst>
      <p:ext uri="{BB962C8B-B14F-4D97-AF65-F5344CB8AC3E}">
        <p14:creationId xmlns:p14="http://schemas.microsoft.com/office/powerpoint/2010/main" val="412159662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825625" y="239713"/>
            <a:ext cx="8472488" cy="558800"/>
          </a:xfrm>
        </p:spPr>
        <p:txBody>
          <a:bodyPr/>
          <a:lstStyle/>
          <a:p>
            <a:r>
              <a:rPr lang="en-US" altLang="en-US" sz="3600" dirty="0"/>
              <a:t>3 Asymptotic Notations</a:t>
            </a:r>
          </a:p>
        </p:txBody>
      </p:sp>
      <p:sp>
        <p:nvSpPr>
          <p:cNvPr id="28675" name="Rectangle 3"/>
          <p:cNvSpPr>
            <a:spLocks noGrp="1" noChangeArrowheads="1"/>
          </p:cNvSpPr>
          <p:nvPr>
            <p:ph type="body" idx="1"/>
          </p:nvPr>
        </p:nvSpPr>
        <p:spPr>
          <a:xfrm>
            <a:off x="491707" y="947738"/>
            <a:ext cx="11300602" cy="5522912"/>
          </a:xfrm>
        </p:spPr>
        <p:txBody>
          <a:bodyPr/>
          <a:lstStyle/>
          <a:p>
            <a:r>
              <a:rPr lang="en-US" altLang="en-US" dirty="0" smtClean="0"/>
              <a:t>Big-O: Asymptotic Upper Bound</a:t>
            </a:r>
          </a:p>
          <a:p>
            <a:r>
              <a:rPr lang="en-US" altLang="en-US" dirty="0" smtClean="0"/>
              <a:t> </a:t>
            </a:r>
            <a:r>
              <a:rPr lang="en-US" altLang="en-US" dirty="0" smtClean="0">
                <a:latin typeface="Symbol" panose="05050102010706020507" pitchFamily="18" charset="2"/>
              </a:rPr>
              <a:t>W </a:t>
            </a:r>
            <a:r>
              <a:rPr lang="en-US" altLang="en-US" dirty="0" smtClean="0"/>
              <a:t>: Asymptotic Lower Bound</a:t>
            </a:r>
          </a:p>
          <a:p>
            <a:r>
              <a:rPr lang="en-US" altLang="en-US" dirty="0" smtClean="0"/>
              <a:t> </a:t>
            </a:r>
            <a:r>
              <a:rPr lang="en-US" altLang="en-US" dirty="0" smtClean="0">
                <a:latin typeface="Symbol" panose="05050102010706020507" pitchFamily="18" charset="2"/>
              </a:rPr>
              <a:t>Q </a:t>
            </a:r>
            <a:r>
              <a:rPr lang="en-US" altLang="en-US" dirty="0" smtClean="0"/>
              <a:t>: Asymptotic Tight Bound</a:t>
            </a:r>
            <a:endParaRPr lang="en-US" altLang="en-US" sz="2400" dirty="0"/>
          </a:p>
        </p:txBody>
      </p:sp>
    </p:spTree>
    <p:extLst>
      <p:ext uri="{BB962C8B-B14F-4D97-AF65-F5344CB8AC3E}">
        <p14:creationId xmlns:p14="http://schemas.microsoft.com/office/powerpoint/2010/main" val="385571829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655763" y="165101"/>
            <a:ext cx="8926512" cy="665163"/>
          </a:xfrm>
        </p:spPr>
        <p:txBody>
          <a:bodyPr/>
          <a:lstStyle/>
          <a:p>
            <a:r>
              <a:rPr lang="en-US" altLang="en-US" sz="3600" dirty="0"/>
              <a:t>Finding the sum of an array of numbers</a:t>
            </a:r>
          </a:p>
        </p:txBody>
      </p:sp>
      <p:sp>
        <p:nvSpPr>
          <p:cNvPr id="3078" name="Rectangle 19"/>
          <p:cNvSpPr>
            <a:spLocks noChangeArrowheads="1"/>
          </p:cNvSpPr>
          <p:nvPr/>
        </p:nvSpPr>
        <p:spPr bwMode="auto">
          <a:xfrm>
            <a:off x="4832351" y="2971800"/>
            <a:ext cx="1941513" cy="9144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defRPr/>
            </a:pPr>
            <a:r>
              <a:rPr lang="en-US" sz="2200" dirty="0">
                <a:latin typeface="Comic Sans MS" pitchFamily="66" charset="0"/>
              </a:rPr>
              <a:t>Sum</a:t>
            </a:r>
          </a:p>
        </p:txBody>
      </p:sp>
      <p:sp>
        <p:nvSpPr>
          <p:cNvPr id="5124" name="Line 20"/>
          <p:cNvSpPr>
            <a:spLocks noChangeShapeType="1"/>
          </p:cNvSpPr>
          <p:nvPr/>
        </p:nvSpPr>
        <p:spPr bwMode="auto">
          <a:xfrm flipH="1">
            <a:off x="5895975" y="2306638"/>
            <a:ext cx="7938" cy="6651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5" name="Line 21"/>
          <p:cNvSpPr>
            <a:spLocks noChangeShapeType="1"/>
          </p:cNvSpPr>
          <p:nvPr/>
        </p:nvSpPr>
        <p:spPr bwMode="auto">
          <a:xfrm flipH="1">
            <a:off x="5895975" y="3886200"/>
            <a:ext cx="7938" cy="71913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6" name="Text Box 22"/>
          <p:cNvSpPr txBox="1">
            <a:spLocks noChangeArrowheads="1"/>
          </p:cNvSpPr>
          <p:nvPr/>
        </p:nvSpPr>
        <p:spPr bwMode="auto">
          <a:xfrm>
            <a:off x="4895851" y="1844676"/>
            <a:ext cx="2074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2400"/>
              <a:t>[3, 9, 6, 5, 2]</a:t>
            </a:r>
          </a:p>
        </p:txBody>
      </p:sp>
      <p:sp>
        <p:nvSpPr>
          <p:cNvPr id="5127" name="Text Box 22"/>
          <p:cNvSpPr txBox="1">
            <a:spLocks noChangeArrowheads="1"/>
          </p:cNvSpPr>
          <p:nvPr/>
        </p:nvSpPr>
        <p:spPr bwMode="auto">
          <a:xfrm>
            <a:off x="5573714" y="4560888"/>
            <a:ext cx="587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2400"/>
              <a:t>25</a:t>
            </a:r>
          </a:p>
        </p:txBody>
      </p:sp>
    </p:spTree>
    <p:extLst>
      <p:ext uri="{BB962C8B-B14F-4D97-AF65-F5344CB8AC3E}">
        <p14:creationId xmlns:p14="http://schemas.microsoft.com/office/powerpoint/2010/main" val="5338684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724619" y="260350"/>
            <a:ext cx="10662249" cy="769938"/>
          </a:xfrm>
        </p:spPr>
        <p:txBody>
          <a:bodyPr/>
          <a:lstStyle/>
          <a:p>
            <a:r>
              <a:rPr lang="en-US" altLang="en-US" sz="3600" dirty="0" smtClean="0"/>
              <a:t>Big-O </a:t>
            </a:r>
            <a:r>
              <a:rPr lang="en-US" altLang="en-US" sz="3600" dirty="0"/>
              <a:t>Notation: Asymptotic Upper Bound</a:t>
            </a:r>
          </a:p>
        </p:txBody>
      </p:sp>
      <p:sp>
        <p:nvSpPr>
          <p:cNvPr id="20484" name="Rectangle 3"/>
          <p:cNvSpPr>
            <a:spLocks noGrp="1" noChangeArrowheads="1"/>
          </p:cNvSpPr>
          <p:nvPr>
            <p:ph type="body" idx="1"/>
          </p:nvPr>
        </p:nvSpPr>
        <p:spPr>
          <a:xfrm>
            <a:off x="414068" y="1098550"/>
            <a:ext cx="11473132" cy="1284288"/>
          </a:xfrm>
        </p:spPr>
        <p:txBody>
          <a:bodyPr/>
          <a:lstStyle/>
          <a:p>
            <a:pPr>
              <a:lnSpc>
                <a:spcPct val="90000"/>
              </a:lnSpc>
              <a:defRPr/>
            </a:pPr>
            <a:r>
              <a:rPr lang="en-US" sz="2400" dirty="0"/>
              <a:t>T(n) = O(f(n))  [T(n) is big-Oh of f(n) or order of f(n)]</a:t>
            </a:r>
          </a:p>
          <a:p>
            <a:pPr lvl="1">
              <a:lnSpc>
                <a:spcPct val="90000"/>
              </a:lnSpc>
              <a:defRPr/>
            </a:pPr>
            <a:r>
              <a:rPr lang="en-US" dirty="0"/>
              <a:t>If there are </a:t>
            </a:r>
            <a:r>
              <a:rPr lang="en-US" dirty="0">
                <a:solidFill>
                  <a:srgbClr val="C00000"/>
                </a:solidFill>
              </a:rPr>
              <a:t>positive</a:t>
            </a:r>
            <a:r>
              <a:rPr lang="en-US" dirty="0"/>
              <a:t> </a:t>
            </a:r>
            <a:r>
              <a:rPr lang="en-US" dirty="0">
                <a:solidFill>
                  <a:schemeClr val="accent6"/>
                </a:solidFill>
              </a:rPr>
              <a:t>constants c &amp; n0</a:t>
            </a:r>
            <a:r>
              <a:rPr lang="en-US" dirty="0"/>
              <a:t> such that</a:t>
            </a:r>
          </a:p>
          <a:p>
            <a:pPr lvl="1">
              <a:lnSpc>
                <a:spcPct val="90000"/>
              </a:lnSpc>
              <a:buFontTx/>
              <a:buNone/>
              <a:defRPr/>
            </a:pPr>
            <a:r>
              <a:rPr lang="en-US" dirty="0"/>
              <a:t>    </a:t>
            </a:r>
            <a:r>
              <a:rPr lang="en-US" dirty="0">
                <a:solidFill>
                  <a:srgbClr val="C00000"/>
                </a:solidFill>
              </a:rPr>
              <a:t>T(n) &lt;= c*f(n) </a:t>
            </a:r>
            <a:r>
              <a:rPr lang="en-US" dirty="0">
                <a:solidFill>
                  <a:schemeClr val="accent6"/>
                </a:solidFill>
              </a:rPr>
              <a:t>for all n &gt;= n0</a:t>
            </a:r>
          </a:p>
        </p:txBody>
      </p:sp>
      <p:sp>
        <p:nvSpPr>
          <p:cNvPr id="20487" name="Rectangle 15"/>
          <p:cNvSpPr>
            <a:spLocks noChangeArrowheads="1"/>
          </p:cNvSpPr>
          <p:nvPr/>
        </p:nvSpPr>
        <p:spPr bwMode="auto">
          <a:xfrm>
            <a:off x="414068" y="5013326"/>
            <a:ext cx="11378241" cy="1470025"/>
          </a:xfrm>
          <a:prstGeom prst="rect">
            <a:avLst/>
          </a:prstGeom>
          <a:noFill/>
          <a:ln w="9525">
            <a:noFill/>
            <a:miter lim="800000"/>
            <a:headEnd/>
            <a:tailEnd/>
          </a:ln>
        </p:spPr>
        <p:txBody>
          <a:bodyPr/>
          <a:lstStyle/>
          <a:p>
            <a:pPr marL="342900" indent="-342900">
              <a:spcBef>
                <a:spcPct val="20000"/>
              </a:spcBef>
              <a:buFontTx/>
              <a:buChar char="–"/>
              <a:defRPr/>
            </a:pPr>
            <a:r>
              <a:rPr lang="en-US" sz="2400" dirty="0">
                <a:latin typeface="Comic Sans MS" pitchFamily="66" charset="0"/>
              </a:rPr>
              <a:t>Example: T(n) = 50n is O(n). Why?</a:t>
            </a:r>
          </a:p>
          <a:p>
            <a:pPr marL="800100" lvl="1" indent="-342900">
              <a:spcBef>
                <a:spcPct val="20000"/>
              </a:spcBef>
              <a:buFontTx/>
              <a:buChar char="–"/>
              <a:defRPr/>
            </a:pPr>
            <a:r>
              <a:rPr lang="en-US" sz="2400" dirty="0">
                <a:latin typeface="Comic Sans MS" pitchFamily="66" charset="0"/>
              </a:rPr>
              <a:t>50n &lt;= c*n for all n&gt;=1</a:t>
            </a:r>
          </a:p>
          <a:p>
            <a:pPr marL="800100" lvl="1" indent="-342900">
              <a:spcBef>
                <a:spcPct val="20000"/>
              </a:spcBef>
              <a:buFontTx/>
              <a:buChar char="–"/>
              <a:defRPr/>
            </a:pPr>
            <a:r>
              <a:rPr lang="en-US" sz="2400" dirty="0">
                <a:latin typeface="Comic Sans MS" pitchFamily="66" charset="0"/>
              </a:rPr>
              <a:t>Choose </a:t>
            </a:r>
            <a:r>
              <a:rPr lang="en-US" sz="2400" dirty="0">
                <a:solidFill>
                  <a:schemeClr val="accent6"/>
                </a:solidFill>
                <a:latin typeface="Comic Sans MS" pitchFamily="66" charset="0"/>
              </a:rPr>
              <a:t>c=50, n0=1</a:t>
            </a:r>
            <a:r>
              <a:rPr lang="en-US" sz="2400" dirty="0">
                <a:latin typeface="Comic Sans MS" pitchFamily="66" charset="0"/>
              </a:rPr>
              <a:t>. Many other choices work too!</a:t>
            </a:r>
          </a:p>
        </p:txBody>
      </p:sp>
      <p:grpSp>
        <p:nvGrpSpPr>
          <p:cNvPr id="29701" name="Group 17"/>
          <p:cNvGrpSpPr>
            <a:grpSpLocks/>
          </p:cNvGrpSpPr>
          <p:nvPr/>
        </p:nvGrpSpPr>
        <p:grpSpPr bwMode="auto">
          <a:xfrm>
            <a:off x="3849688" y="2705100"/>
            <a:ext cx="4322762" cy="2046288"/>
            <a:chOff x="2162096" y="2704772"/>
            <a:chExt cx="4321397" cy="2046472"/>
          </a:xfrm>
        </p:grpSpPr>
        <p:sp>
          <p:nvSpPr>
            <p:cNvPr id="29702" name="Line 6"/>
            <p:cNvSpPr>
              <a:spLocks noChangeShapeType="1"/>
            </p:cNvSpPr>
            <p:nvPr/>
          </p:nvSpPr>
          <p:spPr bwMode="auto">
            <a:xfrm>
              <a:off x="2563921" y="2715994"/>
              <a:ext cx="0" cy="1649841"/>
            </a:xfrm>
            <a:prstGeom prst="line">
              <a:avLst/>
            </a:prstGeom>
            <a:noFill/>
            <a:ln w="31750">
              <a:solidFill>
                <a:schemeClr val="tx1"/>
              </a:solidFill>
              <a:round/>
              <a:headEnd type="arrow" w="med" len="med"/>
              <a:tailEnd type="none" w="lg" len="lg"/>
            </a:ln>
            <a:extLst>
              <a:ext uri="{909E8E84-426E-40DD-AFC4-6F175D3DCCD1}">
                <a14:hiddenFill xmlns:a14="http://schemas.microsoft.com/office/drawing/2010/main">
                  <a:noFill/>
                </a14:hiddenFill>
              </a:ext>
            </a:extLst>
          </p:spPr>
          <p:txBody>
            <a:bodyPr/>
            <a:lstStyle/>
            <a:p>
              <a:endParaRPr lang="en-US"/>
            </a:p>
          </p:txBody>
        </p:sp>
        <p:sp>
          <p:nvSpPr>
            <p:cNvPr id="29703" name="Line 7"/>
            <p:cNvSpPr>
              <a:spLocks noChangeShapeType="1"/>
            </p:cNvSpPr>
            <p:nvPr/>
          </p:nvSpPr>
          <p:spPr bwMode="auto">
            <a:xfrm flipV="1">
              <a:off x="2551113" y="4355940"/>
              <a:ext cx="3057950" cy="9894"/>
            </a:xfrm>
            <a:prstGeom prst="line">
              <a:avLst/>
            </a:prstGeom>
            <a:noFill/>
            <a:ln w="3175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20490" name="Text Box 8"/>
            <p:cNvSpPr txBox="1">
              <a:spLocks noChangeArrowheads="1"/>
            </p:cNvSpPr>
            <p:nvPr/>
          </p:nvSpPr>
          <p:spPr bwMode="auto">
            <a:xfrm>
              <a:off x="4433091" y="4328931"/>
              <a:ext cx="1533041" cy="369920"/>
            </a:xfrm>
            <a:prstGeom prst="rect">
              <a:avLst/>
            </a:prstGeom>
            <a:noFill/>
            <a:ln w="9525">
              <a:noFill/>
              <a:miter lim="800000"/>
              <a:headEnd/>
              <a:tailEnd/>
            </a:ln>
          </p:spPr>
          <p:txBody>
            <a:bodyPr wrap="none">
              <a:spAutoFit/>
            </a:bodyPr>
            <a:lstStyle/>
            <a:p>
              <a:pPr>
                <a:defRPr/>
              </a:pPr>
              <a:r>
                <a:rPr lang="en-US" dirty="0"/>
                <a:t>Input size N</a:t>
              </a:r>
            </a:p>
          </p:txBody>
        </p:sp>
        <p:sp>
          <p:nvSpPr>
            <p:cNvPr id="29705" name="Freeform 9"/>
            <p:cNvSpPr>
              <a:spLocks/>
            </p:cNvSpPr>
            <p:nvPr/>
          </p:nvSpPr>
          <p:spPr bwMode="auto">
            <a:xfrm>
              <a:off x="2563921" y="2968293"/>
              <a:ext cx="2997111" cy="1078456"/>
            </a:xfrm>
            <a:custGeom>
              <a:avLst/>
              <a:gdLst>
                <a:gd name="T0" fmla="*/ 0 w 1872"/>
                <a:gd name="T1" fmla="*/ 2147483646 h 872"/>
                <a:gd name="T2" fmla="*/ 2147483646 w 1872"/>
                <a:gd name="T3" fmla="*/ 2147483646 h 872"/>
                <a:gd name="T4" fmla="*/ 2147483646 w 1872"/>
                <a:gd name="T5" fmla="*/ 2147483646 h 872"/>
                <a:gd name="T6" fmla="*/ 2147483646 w 1872"/>
                <a:gd name="T7" fmla="*/ 0 h 872"/>
                <a:gd name="T8" fmla="*/ 0 60000 65536"/>
                <a:gd name="T9" fmla="*/ 0 60000 65536"/>
                <a:gd name="T10" fmla="*/ 0 60000 65536"/>
                <a:gd name="T11" fmla="*/ 0 60000 65536"/>
                <a:gd name="T12" fmla="*/ 0 w 1872"/>
                <a:gd name="T13" fmla="*/ 0 h 872"/>
                <a:gd name="T14" fmla="*/ 1872 w 1872"/>
                <a:gd name="T15" fmla="*/ 872 h 872"/>
              </a:gdLst>
              <a:ahLst/>
              <a:cxnLst>
                <a:cxn ang="T8">
                  <a:pos x="T0" y="T1"/>
                </a:cxn>
                <a:cxn ang="T9">
                  <a:pos x="T2" y="T3"/>
                </a:cxn>
                <a:cxn ang="T10">
                  <a:pos x="T4" y="T5"/>
                </a:cxn>
                <a:cxn ang="T11">
                  <a:pos x="T6" y="T7"/>
                </a:cxn>
              </a:cxnLst>
              <a:rect l="T12" t="T13" r="T14" b="T15"/>
              <a:pathLst>
                <a:path w="1872" h="872">
                  <a:moveTo>
                    <a:pt x="0" y="872"/>
                  </a:moveTo>
                  <a:cubicBezTo>
                    <a:pt x="171" y="733"/>
                    <a:pt x="343" y="595"/>
                    <a:pt x="553" y="501"/>
                  </a:cubicBezTo>
                  <a:cubicBezTo>
                    <a:pt x="763" y="407"/>
                    <a:pt x="1038" y="394"/>
                    <a:pt x="1258" y="311"/>
                  </a:cubicBezTo>
                  <a:cubicBezTo>
                    <a:pt x="1478" y="228"/>
                    <a:pt x="1675" y="114"/>
                    <a:pt x="1872" y="0"/>
                  </a:cubicBezTo>
                </a:path>
              </a:pathLst>
            </a:custGeom>
            <a:noFill/>
            <a:ln w="317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492" name="Text Box 10"/>
            <p:cNvSpPr txBox="1">
              <a:spLocks noChangeArrowheads="1"/>
            </p:cNvSpPr>
            <p:nvPr/>
          </p:nvSpPr>
          <p:spPr bwMode="auto">
            <a:xfrm>
              <a:off x="4856820" y="2704772"/>
              <a:ext cx="833174" cy="369921"/>
            </a:xfrm>
            <a:prstGeom prst="rect">
              <a:avLst/>
            </a:prstGeom>
            <a:noFill/>
            <a:ln w="9525">
              <a:noFill/>
              <a:miter lim="800000"/>
              <a:headEnd/>
              <a:tailEnd/>
            </a:ln>
          </p:spPr>
          <p:txBody>
            <a:bodyPr wrap="none">
              <a:spAutoFit/>
            </a:bodyPr>
            <a:lstStyle/>
            <a:p>
              <a:pPr>
                <a:defRPr/>
              </a:pPr>
              <a:r>
                <a:rPr lang="en-US" dirty="0"/>
                <a:t>c*f(n)</a:t>
              </a:r>
            </a:p>
          </p:txBody>
        </p:sp>
        <p:sp>
          <p:nvSpPr>
            <p:cNvPr id="29707" name="Freeform 11"/>
            <p:cNvSpPr>
              <a:spLocks/>
            </p:cNvSpPr>
            <p:nvPr/>
          </p:nvSpPr>
          <p:spPr bwMode="auto">
            <a:xfrm>
              <a:off x="2575128" y="3252749"/>
              <a:ext cx="3507837" cy="805132"/>
            </a:xfrm>
            <a:custGeom>
              <a:avLst/>
              <a:gdLst>
                <a:gd name="T0" fmla="*/ 0 w 2168"/>
                <a:gd name="T1" fmla="*/ 2147483646 h 651"/>
                <a:gd name="T2" fmla="*/ 2147483646 w 2168"/>
                <a:gd name="T3" fmla="*/ 2147483646 h 651"/>
                <a:gd name="T4" fmla="*/ 2147483646 w 2168"/>
                <a:gd name="T5" fmla="*/ 2147483646 h 651"/>
                <a:gd name="T6" fmla="*/ 2147483646 w 2168"/>
                <a:gd name="T7" fmla="*/ 2147483646 h 651"/>
                <a:gd name="T8" fmla="*/ 2147483646 w 2168"/>
                <a:gd name="T9" fmla="*/ 2147483646 h 651"/>
                <a:gd name="T10" fmla="*/ 2147483646 w 2168"/>
                <a:gd name="T11" fmla="*/ 2147483646 h 651"/>
                <a:gd name="T12" fmla="*/ 2147483646 w 2168"/>
                <a:gd name="T13" fmla="*/ 2147483646 h 651"/>
                <a:gd name="T14" fmla="*/ 0 60000 65536"/>
                <a:gd name="T15" fmla="*/ 0 60000 65536"/>
                <a:gd name="T16" fmla="*/ 0 60000 65536"/>
                <a:gd name="T17" fmla="*/ 0 60000 65536"/>
                <a:gd name="T18" fmla="*/ 0 60000 65536"/>
                <a:gd name="T19" fmla="*/ 0 60000 65536"/>
                <a:gd name="T20" fmla="*/ 0 60000 65536"/>
                <a:gd name="T21" fmla="*/ 0 w 2168"/>
                <a:gd name="T22" fmla="*/ 0 h 651"/>
                <a:gd name="T23" fmla="*/ 2168 w 2168"/>
                <a:gd name="T24" fmla="*/ 651 h 6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8" h="651">
                  <a:moveTo>
                    <a:pt x="0" y="331"/>
                  </a:moveTo>
                  <a:cubicBezTo>
                    <a:pt x="63" y="491"/>
                    <a:pt x="126" y="651"/>
                    <a:pt x="190" y="612"/>
                  </a:cubicBezTo>
                  <a:cubicBezTo>
                    <a:pt x="254" y="573"/>
                    <a:pt x="282" y="121"/>
                    <a:pt x="387" y="96"/>
                  </a:cubicBezTo>
                  <a:cubicBezTo>
                    <a:pt x="492" y="71"/>
                    <a:pt x="614" y="454"/>
                    <a:pt x="819" y="460"/>
                  </a:cubicBezTo>
                  <a:cubicBezTo>
                    <a:pt x="1024" y="466"/>
                    <a:pt x="1407" y="207"/>
                    <a:pt x="1615" y="134"/>
                  </a:cubicBezTo>
                  <a:cubicBezTo>
                    <a:pt x="1823" y="61"/>
                    <a:pt x="1977" y="42"/>
                    <a:pt x="2069" y="21"/>
                  </a:cubicBezTo>
                  <a:cubicBezTo>
                    <a:pt x="2161" y="0"/>
                    <a:pt x="2164" y="2"/>
                    <a:pt x="2168" y="5"/>
                  </a:cubicBezTo>
                </a:path>
              </a:pathLst>
            </a:custGeom>
            <a:noFill/>
            <a:ln w="317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494" name="Text Box 12"/>
            <p:cNvSpPr txBox="1">
              <a:spLocks noChangeArrowheads="1"/>
            </p:cNvSpPr>
            <p:nvPr/>
          </p:nvSpPr>
          <p:spPr bwMode="auto">
            <a:xfrm>
              <a:off x="5851868" y="3233458"/>
              <a:ext cx="631625" cy="369920"/>
            </a:xfrm>
            <a:prstGeom prst="rect">
              <a:avLst/>
            </a:prstGeom>
            <a:noFill/>
            <a:ln w="9525">
              <a:noFill/>
              <a:miter lim="800000"/>
              <a:headEnd/>
              <a:tailEnd/>
            </a:ln>
          </p:spPr>
          <p:txBody>
            <a:bodyPr wrap="none">
              <a:spAutoFit/>
            </a:bodyPr>
            <a:lstStyle/>
            <a:p>
              <a:pPr>
                <a:defRPr/>
              </a:pPr>
              <a:r>
                <a:rPr lang="en-US" dirty="0"/>
                <a:t>T(n)</a:t>
              </a:r>
            </a:p>
          </p:txBody>
        </p:sp>
        <p:sp>
          <p:nvSpPr>
            <p:cNvPr id="29709" name="Line 13"/>
            <p:cNvSpPr>
              <a:spLocks noChangeShapeType="1"/>
            </p:cNvSpPr>
            <p:nvPr/>
          </p:nvSpPr>
          <p:spPr bwMode="auto">
            <a:xfrm>
              <a:off x="3486109" y="3587911"/>
              <a:ext cx="0" cy="760609"/>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0496" name="Text Box 14"/>
            <p:cNvSpPr txBox="1">
              <a:spLocks noChangeArrowheads="1"/>
            </p:cNvSpPr>
            <p:nvPr/>
          </p:nvSpPr>
          <p:spPr bwMode="auto">
            <a:xfrm>
              <a:off x="3260299" y="4381323"/>
              <a:ext cx="445946" cy="369921"/>
            </a:xfrm>
            <a:prstGeom prst="rect">
              <a:avLst/>
            </a:prstGeom>
            <a:noFill/>
            <a:ln w="9525">
              <a:noFill/>
              <a:miter lim="800000"/>
              <a:headEnd/>
              <a:tailEnd/>
            </a:ln>
          </p:spPr>
          <p:txBody>
            <a:bodyPr wrap="none">
              <a:spAutoFit/>
            </a:bodyPr>
            <a:lstStyle/>
            <a:p>
              <a:pPr>
                <a:defRPr/>
              </a:pPr>
              <a:r>
                <a:rPr lang="en-US" dirty="0"/>
                <a:t>n0</a:t>
              </a:r>
            </a:p>
          </p:txBody>
        </p:sp>
        <p:sp>
          <p:nvSpPr>
            <p:cNvPr id="17" name="TextBox 16"/>
            <p:cNvSpPr txBox="1"/>
            <p:nvPr/>
          </p:nvSpPr>
          <p:spPr>
            <a:xfrm rot="16200000">
              <a:off x="1550779" y="3358956"/>
              <a:ext cx="1592405" cy="369770"/>
            </a:xfrm>
            <a:prstGeom prst="rect">
              <a:avLst/>
            </a:prstGeom>
            <a:noFill/>
          </p:spPr>
          <p:txBody>
            <a:bodyPr wrap="none">
              <a:spAutoFit/>
            </a:bodyPr>
            <a:lstStyle/>
            <a:p>
              <a:pPr>
                <a:defRPr/>
              </a:pPr>
              <a:r>
                <a:rPr lang="en-US" dirty="0">
                  <a:cs typeface="Times New Roman" pitchFamily="18" charset="0"/>
                </a:rPr>
                <a:t>Running Time</a:t>
              </a:r>
            </a:p>
          </p:txBody>
        </p:sp>
      </p:grpSp>
    </p:spTree>
    <p:extLst>
      <p:ext uri="{BB962C8B-B14F-4D97-AF65-F5344CB8AC3E}">
        <p14:creationId xmlns:p14="http://schemas.microsoft.com/office/powerpoint/2010/main" val="278753134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31321" y="260350"/>
            <a:ext cx="11309229" cy="769938"/>
          </a:xfrm>
        </p:spPr>
        <p:txBody>
          <a:bodyPr/>
          <a:lstStyle/>
          <a:p>
            <a:r>
              <a:rPr lang="en-US" altLang="en-US" sz="3600" dirty="0" smtClean="0"/>
              <a:t>Big-O </a:t>
            </a:r>
            <a:r>
              <a:rPr lang="en-US" altLang="en-US" sz="3600" dirty="0"/>
              <a:t>Notation: Asymptotic Upper Bound</a:t>
            </a:r>
          </a:p>
        </p:txBody>
      </p:sp>
      <p:sp>
        <p:nvSpPr>
          <p:cNvPr id="20484" name="Rectangle 3"/>
          <p:cNvSpPr>
            <a:spLocks noGrp="1" noChangeArrowheads="1"/>
          </p:cNvSpPr>
          <p:nvPr>
            <p:ph type="body" idx="1"/>
          </p:nvPr>
        </p:nvSpPr>
        <p:spPr>
          <a:xfrm>
            <a:off x="431322" y="1098551"/>
            <a:ext cx="11309228" cy="5281613"/>
          </a:xfrm>
        </p:spPr>
        <p:txBody>
          <a:bodyPr/>
          <a:lstStyle/>
          <a:p>
            <a:pPr>
              <a:lnSpc>
                <a:spcPct val="90000"/>
              </a:lnSpc>
              <a:defRPr/>
            </a:pPr>
            <a:r>
              <a:rPr lang="en-US" sz="2400" dirty="0"/>
              <a:t>T(n) = O(f(n)) </a:t>
            </a:r>
          </a:p>
          <a:p>
            <a:pPr lvl="1">
              <a:lnSpc>
                <a:spcPct val="90000"/>
              </a:lnSpc>
              <a:defRPr/>
            </a:pPr>
            <a:r>
              <a:rPr lang="en-US" dirty="0"/>
              <a:t>If there are </a:t>
            </a:r>
            <a:r>
              <a:rPr lang="en-US" dirty="0">
                <a:solidFill>
                  <a:srgbClr val="C00000"/>
                </a:solidFill>
              </a:rPr>
              <a:t>positive</a:t>
            </a:r>
            <a:r>
              <a:rPr lang="en-US" dirty="0"/>
              <a:t> </a:t>
            </a:r>
            <a:r>
              <a:rPr lang="en-US" dirty="0">
                <a:solidFill>
                  <a:schemeClr val="accent6"/>
                </a:solidFill>
              </a:rPr>
              <a:t>constants c &amp; n0</a:t>
            </a:r>
            <a:r>
              <a:rPr lang="en-US" dirty="0"/>
              <a:t> such that</a:t>
            </a:r>
          </a:p>
          <a:p>
            <a:pPr lvl="1">
              <a:lnSpc>
                <a:spcPct val="90000"/>
              </a:lnSpc>
              <a:buFontTx/>
              <a:buNone/>
              <a:defRPr/>
            </a:pPr>
            <a:r>
              <a:rPr lang="en-US" dirty="0"/>
              <a:t>    </a:t>
            </a:r>
            <a:r>
              <a:rPr lang="en-US" dirty="0">
                <a:solidFill>
                  <a:srgbClr val="C00000"/>
                </a:solidFill>
              </a:rPr>
              <a:t>T(n) &lt;= c*f(n) </a:t>
            </a:r>
            <a:r>
              <a:rPr lang="en-US" dirty="0">
                <a:solidFill>
                  <a:schemeClr val="accent6"/>
                </a:solidFill>
              </a:rPr>
              <a:t>for all n &gt;= n0</a:t>
            </a:r>
          </a:p>
          <a:p>
            <a:pPr>
              <a:lnSpc>
                <a:spcPct val="90000"/>
              </a:lnSpc>
              <a:defRPr/>
            </a:pPr>
            <a:endParaRPr lang="en-US" dirty="0">
              <a:solidFill>
                <a:schemeClr val="accent6"/>
              </a:solidFill>
            </a:endParaRPr>
          </a:p>
          <a:p>
            <a:pPr>
              <a:lnSpc>
                <a:spcPct val="90000"/>
              </a:lnSpc>
              <a:defRPr/>
            </a:pPr>
            <a:r>
              <a:rPr lang="en-US" dirty="0"/>
              <a:t>Example: T(n) = 2n+5 is O(n) why?</a:t>
            </a:r>
          </a:p>
          <a:p>
            <a:pPr lvl="1">
              <a:lnSpc>
                <a:spcPct val="90000"/>
              </a:lnSpc>
              <a:defRPr/>
            </a:pPr>
            <a:r>
              <a:rPr lang="en-US" dirty="0"/>
              <a:t>We want T(n) = 2n+5 &lt;= c*n for all n&gt;=n0</a:t>
            </a:r>
          </a:p>
          <a:p>
            <a:pPr lvl="1">
              <a:lnSpc>
                <a:spcPct val="90000"/>
              </a:lnSpc>
              <a:defRPr/>
            </a:pPr>
            <a:endParaRPr lang="en-US" dirty="0"/>
          </a:p>
          <a:p>
            <a:pPr lvl="1">
              <a:lnSpc>
                <a:spcPct val="90000"/>
              </a:lnSpc>
              <a:defRPr/>
            </a:pPr>
            <a:r>
              <a:rPr lang="en-US" dirty="0"/>
              <a:t>2n+5 &lt;= 7n for all n&gt;=1 </a:t>
            </a:r>
          </a:p>
          <a:p>
            <a:pPr lvl="2">
              <a:lnSpc>
                <a:spcPct val="90000"/>
              </a:lnSpc>
              <a:defRPr/>
            </a:pPr>
            <a:r>
              <a:rPr lang="en-US" dirty="0"/>
              <a:t>c = 7, no = 1</a:t>
            </a:r>
          </a:p>
          <a:p>
            <a:pPr lvl="1">
              <a:lnSpc>
                <a:spcPct val="90000"/>
              </a:lnSpc>
              <a:defRPr/>
            </a:pPr>
            <a:endParaRPr lang="en-US" dirty="0"/>
          </a:p>
          <a:p>
            <a:pPr lvl="1">
              <a:lnSpc>
                <a:spcPct val="90000"/>
              </a:lnSpc>
              <a:defRPr/>
            </a:pPr>
            <a:r>
              <a:rPr lang="en-US" dirty="0"/>
              <a:t>2n+5 &lt;= 3n for all n&gt;=5</a:t>
            </a:r>
          </a:p>
          <a:p>
            <a:pPr lvl="2">
              <a:lnSpc>
                <a:spcPct val="90000"/>
              </a:lnSpc>
              <a:defRPr/>
            </a:pPr>
            <a:r>
              <a:rPr lang="en-US" dirty="0"/>
              <a:t>c = 3, no=5</a:t>
            </a:r>
          </a:p>
          <a:p>
            <a:pPr lvl="1">
              <a:lnSpc>
                <a:spcPct val="90000"/>
              </a:lnSpc>
              <a:defRPr/>
            </a:pPr>
            <a:r>
              <a:rPr lang="en-US" dirty="0"/>
              <a:t>Many other c &amp; n0 values would work too</a:t>
            </a:r>
            <a:endParaRPr lang="en-US" dirty="0">
              <a:solidFill>
                <a:schemeClr val="accent6"/>
              </a:solidFill>
            </a:endParaRPr>
          </a:p>
        </p:txBody>
      </p:sp>
    </p:spTree>
    <p:extLst>
      <p:ext uri="{BB962C8B-B14F-4D97-AF65-F5344CB8AC3E}">
        <p14:creationId xmlns:p14="http://schemas.microsoft.com/office/powerpoint/2010/main" val="188536710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50498" y="260350"/>
            <a:ext cx="10619117" cy="769938"/>
          </a:xfrm>
        </p:spPr>
        <p:txBody>
          <a:bodyPr/>
          <a:lstStyle/>
          <a:p>
            <a:r>
              <a:rPr lang="en-US" altLang="en-US" sz="3600" dirty="0" smtClean="0"/>
              <a:t>Big-O </a:t>
            </a:r>
            <a:r>
              <a:rPr lang="en-US" altLang="en-US" sz="3600" dirty="0"/>
              <a:t>Notation: Asymptotic Upper Bound</a:t>
            </a:r>
          </a:p>
        </p:txBody>
      </p:sp>
      <p:sp>
        <p:nvSpPr>
          <p:cNvPr id="20484" name="Rectangle 3"/>
          <p:cNvSpPr>
            <a:spLocks noGrp="1" noChangeArrowheads="1"/>
          </p:cNvSpPr>
          <p:nvPr>
            <p:ph type="body" idx="1"/>
          </p:nvPr>
        </p:nvSpPr>
        <p:spPr>
          <a:xfrm>
            <a:off x="465826" y="1098551"/>
            <a:ext cx="11343736" cy="5281613"/>
          </a:xfrm>
        </p:spPr>
        <p:txBody>
          <a:bodyPr/>
          <a:lstStyle/>
          <a:p>
            <a:pPr>
              <a:lnSpc>
                <a:spcPct val="90000"/>
              </a:lnSpc>
              <a:defRPr/>
            </a:pPr>
            <a:r>
              <a:rPr lang="en-US" sz="2400" dirty="0"/>
              <a:t>T(n) = O(f(n)) </a:t>
            </a:r>
          </a:p>
          <a:p>
            <a:pPr lvl="1">
              <a:lnSpc>
                <a:spcPct val="90000"/>
              </a:lnSpc>
              <a:defRPr/>
            </a:pPr>
            <a:r>
              <a:rPr lang="en-US" dirty="0"/>
              <a:t>If there are </a:t>
            </a:r>
            <a:r>
              <a:rPr lang="en-US" dirty="0">
                <a:solidFill>
                  <a:srgbClr val="C00000"/>
                </a:solidFill>
              </a:rPr>
              <a:t>positive</a:t>
            </a:r>
            <a:r>
              <a:rPr lang="en-US" dirty="0"/>
              <a:t> </a:t>
            </a:r>
            <a:r>
              <a:rPr lang="en-US" dirty="0">
                <a:solidFill>
                  <a:schemeClr val="accent6"/>
                </a:solidFill>
              </a:rPr>
              <a:t>constants c &amp; n0</a:t>
            </a:r>
            <a:r>
              <a:rPr lang="en-US" dirty="0"/>
              <a:t> such that</a:t>
            </a:r>
          </a:p>
          <a:p>
            <a:pPr lvl="1">
              <a:lnSpc>
                <a:spcPct val="90000"/>
              </a:lnSpc>
              <a:buFontTx/>
              <a:buNone/>
              <a:defRPr/>
            </a:pPr>
            <a:r>
              <a:rPr lang="en-US" dirty="0"/>
              <a:t>    </a:t>
            </a:r>
            <a:r>
              <a:rPr lang="en-US" dirty="0">
                <a:solidFill>
                  <a:srgbClr val="C00000"/>
                </a:solidFill>
              </a:rPr>
              <a:t>T(n) &lt;= c*f(n) </a:t>
            </a:r>
            <a:r>
              <a:rPr lang="en-US" dirty="0">
                <a:solidFill>
                  <a:schemeClr val="accent6"/>
                </a:solidFill>
              </a:rPr>
              <a:t>for all n &gt;= n0</a:t>
            </a:r>
          </a:p>
          <a:p>
            <a:pPr>
              <a:lnSpc>
                <a:spcPct val="90000"/>
              </a:lnSpc>
              <a:defRPr/>
            </a:pPr>
            <a:endParaRPr lang="en-US" dirty="0">
              <a:solidFill>
                <a:schemeClr val="accent6"/>
              </a:solidFill>
            </a:endParaRPr>
          </a:p>
          <a:p>
            <a:pPr>
              <a:lnSpc>
                <a:spcPct val="90000"/>
              </a:lnSpc>
              <a:defRPr/>
            </a:pPr>
            <a:r>
              <a:rPr lang="en-US" dirty="0"/>
              <a:t>Example: T(n) = 2n+5 is O(n</a:t>
            </a:r>
            <a:r>
              <a:rPr lang="en-US" baseline="30000" dirty="0"/>
              <a:t>2</a:t>
            </a:r>
            <a:r>
              <a:rPr lang="en-US" dirty="0"/>
              <a:t>) why?</a:t>
            </a:r>
          </a:p>
          <a:p>
            <a:pPr lvl="1">
              <a:lnSpc>
                <a:spcPct val="90000"/>
              </a:lnSpc>
              <a:defRPr/>
            </a:pPr>
            <a:r>
              <a:rPr lang="en-US" dirty="0"/>
              <a:t>We want T(n) = 2n+5 &lt;= c*n</a:t>
            </a:r>
            <a:r>
              <a:rPr lang="en-US" baseline="30000" dirty="0"/>
              <a:t>2</a:t>
            </a:r>
            <a:r>
              <a:rPr lang="en-US" dirty="0"/>
              <a:t>  for all n&gt;=n0</a:t>
            </a:r>
          </a:p>
          <a:p>
            <a:pPr lvl="1">
              <a:lnSpc>
                <a:spcPct val="90000"/>
              </a:lnSpc>
              <a:defRPr/>
            </a:pPr>
            <a:endParaRPr lang="en-US" dirty="0"/>
          </a:p>
          <a:p>
            <a:pPr lvl="1">
              <a:lnSpc>
                <a:spcPct val="90000"/>
              </a:lnSpc>
              <a:defRPr/>
            </a:pPr>
            <a:r>
              <a:rPr lang="en-US" dirty="0"/>
              <a:t>2n+5 &lt;= 1*n</a:t>
            </a:r>
            <a:r>
              <a:rPr lang="en-US" baseline="30000" dirty="0"/>
              <a:t>2</a:t>
            </a:r>
            <a:r>
              <a:rPr lang="en-US" dirty="0"/>
              <a:t>  for all n&gt;=4</a:t>
            </a:r>
          </a:p>
          <a:p>
            <a:pPr lvl="2">
              <a:lnSpc>
                <a:spcPct val="90000"/>
              </a:lnSpc>
              <a:defRPr/>
            </a:pPr>
            <a:r>
              <a:rPr lang="en-US" dirty="0"/>
              <a:t>c = 1, no = 4</a:t>
            </a:r>
          </a:p>
          <a:p>
            <a:pPr lvl="2">
              <a:lnSpc>
                <a:spcPct val="90000"/>
              </a:lnSpc>
              <a:defRPr/>
            </a:pPr>
            <a:endParaRPr lang="en-US" dirty="0"/>
          </a:p>
          <a:p>
            <a:pPr lvl="1">
              <a:lnSpc>
                <a:spcPct val="90000"/>
              </a:lnSpc>
              <a:defRPr/>
            </a:pPr>
            <a:r>
              <a:rPr lang="en-US" dirty="0"/>
              <a:t>2n+5 &lt;= 2*n</a:t>
            </a:r>
            <a:r>
              <a:rPr lang="en-US" baseline="30000" dirty="0"/>
              <a:t>2</a:t>
            </a:r>
            <a:r>
              <a:rPr lang="en-US" dirty="0"/>
              <a:t>  for all n&gt;=3</a:t>
            </a:r>
          </a:p>
          <a:p>
            <a:pPr lvl="2">
              <a:lnSpc>
                <a:spcPct val="90000"/>
              </a:lnSpc>
              <a:defRPr/>
            </a:pPr>
            <a:r>
              <a:rPr lang="en-US" dirty="0"/>
              <a:t>c = 2, no = 3</a:t>
            </a:r>
          </a:p>
          <a:p>
            <a:pPr lvl="1">
              <a:lnSpc>
                <a:spcPct val="90000"/>
              </a:lnSpc>
              <a:defRPr/>
            </a:pPr>
            <a:r>
              <a:rPr lang="en-US" dirty="0"/>
              <a:t>Many other c &amp; no values would work too</a:t>
            </a:r>
          </a:p>
          <a:p>
            <a:pPr lvl="2">
              <a:lnSpc>
                <a:spcPct val="90000"/>
              </a:lnSpc>
              <a:defRPr/>
            </a:pPr>
            <a:endParaRPr lang="en-US" dirty="0"/>
          </a:p>
        </p:txBody>
      </p:sp>
    </p:spTree>
    <p:extLst>
      <p:ext uri="{BB962C8B-B14F-4D97-AF65-F5344CB8AC3E}">
        <p14:creationId xmlns:p14="http://schemas.microsoft.com/office/powerpoint/2010/main" val="353421174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34838" y="260350"/>
            <a:ext cx="10843404" cy="769938"/>
          </a:xfrm>
        </p:spPr>
        <p:txBody>
          <a:bodyPr/>
          <a:lstStyle/>
          <a:p>
            <a:r>
              <a:rPr lang="en-US" altLang="en-US" sz="3600" dirty="0" smtClean="0"/>
              <a:t>Big-O </a:t>
            </a:r>
            <a:r>
              <a:rPr lang="en-US" altLang="en-US" sz="3600" dirty="0"/>
              <a:t>Notation: Asymptotic Upper Bound</a:t>
            </a:r>
          </a:p>
        </p:txBody>
      </p:sp>
      <p:sp>
        <p:nvSpPr>
          <p:cNvPr id="20484" name="Rectangle 3"/>
          <p:cNvSpPr>
            <a:spLocks noGrp="1" noChangeArrowheads="1"/>
          </p:cNvSpPr>
          <p:nvPr>
            <p:ph type="body" idx="1"/>
          </p:nvPr>
        </p:nvSpPr>
        <p:spPr>
          <a:xfrm>
            <a:off x="534838" y="1098551"/>
            <a:ext cx="11205713" cy="5281613"/>
          </a:xfrm>
        </p:spPr>
        <p:txBody>
          <a:bodyPr/>
          <a:lstStyle/>
          <a:p>
            <a:pPr>
              <a:lnSpc>
                <a:spcPct val="90000"/>
              </a:lnSpc>
              <a:defRPr/>
            </a:pPr>
            <a:r>
              <a:rPr lang="en-US" sz="2400" dirty="0"/>
              <a:t>T(n) = O(f(n)) </a:t>
            </a:r>
          </a:p>
          <a:p>
            <a:pPr lvl="1">
              <a:lnSpc>
                <a:spcPct val="90000"/>
              </a:lnSpc>
              <a:defRPr/>
            </a:pPr>
            <a:r>
              <a:rPr lang="en-US" dirty="0"/>
              <a:t>If there are </a:t>
            </a:r>
            <a:r>
              <a:rPr lang="en-US" dirty="0">
                <a:solidFill>
                  <a:srgbClr val="C00000"/>
                </a:solidFill>
              </a:rPr>
              <a:t>positive</a:t>
            </a:r>
            <a:r>
              <a:rPr lang="en-US" dirty="0"/>
              <a:t> </a:t>
            </a:r>
            <a:r>
              <a:rPr lang="en-US" dirty="0">
                <a:solidFill>
                  <a:schemeClr val="accent6"/>
                </a:solidFill>
              </a:rPr>
              <a:t>constants c &amp; n0</a:t>
            </a:r>
            <a:r>
              <a:rPr lang="en-US" dirty="0"/>
              <a:t> such that</a:t>
            </a:r>
          </a:p>
          <a:p>
            <a:pPr lvl="1">
              <a:lnSpc>
                <a:spcPct val="90000"/>
              </a:lnSpc>
              <a:buFontTx/>
              <a:buNone/>
              <a:defRPr/>
            </a:pPr>
            <a:r>
              <a:rPr lang="en-US" dirty="0"/>
              <a:t>    </a:t>
            </a:r>
            <a:r>
              <a:rPr lang="en-US" dirty="0">
                <a:solidFill>
                  <a:srgbClr val="C00000"/>
                </a:solidFill>
              </a:rPr>
              <a:t>T(n) &lt;= c*f(n) </a:t>
            </a:r>
            <a:r>
              <a:rPr lang="en-US" dirty="0">
                <a:solidFill>
                  <a:schemeClr val="accent6"/>
                </a:solidFill>
              </a:rPr>
              <a:t>for all n &gt;= n0</a:t>
            </a:r>
          </a:p>
          <a:p>
            <a:pPr>
              <a:lnSpc>
                <a:spcPct val="90000"/>
              </a:lnSpc>
              <a:defRPr/>
            </a:pPr>
            <a:endParaRPr lang="en-US" dirty="0">
              <a:solidFill>
                <a:schemeClr val="accent6"/>
              </a:solidFill>
            </a:endParaRPr>
          </a:p>
          <a:p>
            <a:pPr>
              <a:lnSpc>
                <a:spcPct val="90000"/>
              </a:lnSpc>
              <a:defRPr/>
            </a:pPr>
            <a:r>
              <a:rPr lang="en-US" dirty="0"/>
              <a:t>Example: T(n) = n(n+1)/2 is O(?)</a:t>
            </a:r>
          </a:p>
          <a:p>
            <a:pPr lvl="1">
              <a:lnSpc>
                <a:spcPct val="90000"/>
              </a:lnSpc>
              <a:defRPr/>
            </a:pPr>
            <a:endParaRPr lang="en-US" dirty="0"/>
          </a:p>
          <a:p>
            <a:pPr lvl="1">
              <a:lnSpc>
                <a:spcPct val="90000"/>
              </a:lnSpc>
              <a:defRPr/>
            </a:pPr>
            <a:r>
              <a:rPr lang="en-US" dirty="0"/>
              <a:t>T(n) = n</a:t>
            </a:r>
            <a:r>
              <a:rPr lang="en-US" baseline="30000" dirty="0"/>
              <a:t>2</a:t>
            </a:r>
            <a:r>
              <a:rPr lang="en-US" dirty="0"/>
              <a:t>/2 + n/2 is O(N</a:t>
            </a:r>
            <a:r>
              <a:rPr lang="en-US" baseline="30000" dirty="0"/>
              <a:t>2</a:t>
            </a:r>
            <a:r>
              <a:rPr lang="en-US" dirty="0"/>
              <a:t>). Why?</a:t>
            </a:r>
          </a:p>
          <a:p>
            <a:pPr lvl="1">
              <a:lnSpc>
                <a:spcPct val="90000"/>
              </a:lnSpc>
              <a:defRPr/>
            </a:pPr>
            <a:endParaRPr lang="en-US" dirty="0"/>
          </a:p>
          <a:p>
            <a:pPr lvl="1">
              <a:lnSpc>
                <a:spcPct val="90000"/>
              </a:lnSpc>
              <a:defRPr/>
            </a:pPr>
            <a:r>
              <a:rPr lang="en-US" dirty="0"/>
              <a:t>n</a:t>
            </a:r>
            <a:r>
              <a:rPr lang="en-US" baseline="30000" dirty="0"/>
              <a:t>2</a:t>
            </a:r>
            <a:r>
              <a:rPr lang="en-US" dirty="0"/>
              <a:t>/2 + n/2 &lt;= </a:t>
            </a:r>
            <a:r>
              <a:rPr lang="en-US" dirty="0">
                <a:solidFill>
                  <a:srgbClr val="C00000"/>
                </a:solidFill>
              </a:rPr>
              <a:t>1</a:t>
            </a:r>
            <a:r>
              <a:rPr lang="en-US" dirty="0"/>
              <a:t>*n</a:t>
            </a:r>
            <a:r>
              <a:rPr lang="en-US" baseline="30000" dirty="0"/>
              <a:t>2</a:t>
            </a:r>
            <a:r>
              <a:rPr lang="en-US" dirty="0"/>
              <a:t> for all n &gt;=1</a:t>
            </a:r>
          </a:p>
          <a:p>
            <a:pPr lvl="1">
              <a:lnSpc>
                <a:spcPct val="90000"/>
              </a:lnSpc>
              <a:defRPr/>
            </a:pPr>
            <a:r>
              <a:rPr lang="en-US" dirty="0"/>
              <a:t>So, T(n)=n*(n+1)/2 &lt;= </a:t>
            </a:r>
            <a:r>
              <a:rPr lang="en-US" dirty="0">
                <a:solidFill>
                  <a:srgbClr val="C00000"/>
                </a:solidFill>
              </a:rPr>
              <a:t>1</a:t>
            </a:r>
            <a:r>
              <a:rPr lang="en-US" dirty="0"/>
              <a:t>*n</a:t>
            </a:r>
            <a:r>
              <a:rPr lang="en-US" baseline="30000" dirty="0"/>
              <a:t>2</a:t>
            </a:r>
            <a:r>
              <a:rPr lang="en-US" dirty="0"/>
              <a:t> for all n &gt;=</a:t>
            </a:r>
            <a:r>
              <a:rPr lang="en-US" dirty="0">
                <a:solidFill>
                  <a:srgbClr val="C00000"/>
                </a:solidFill>
              </a:rPr>
              <a:t>1</a:t>
            </a:r>
          </a:p>
          <a:p>
            <a:pPr lvl="2">
              <a:lnSpc>
                <a:spcPct val="90000"/>
              </a:lnSpc>
              <a:defRPr/>
            </a:pPr>
            <a:r>
              <a:rPr lang="en-US" dirty="0"/>
              <a:t>c=1, no=1</a:t>
            </a:r>
          </a:p>
          <a:p>
            <a:pPr lvl="2">
              <a:lnSpc>
                <a:spcPct val="90000"/>
              </a:lnSpc>
              <a:defRPr/>
            </a:pPr>
            <a:endParaRPr lang="en-US" dirty="0"/>
          </a:p>
          <a:p>
            <a:pPr lvl="1">
              <a:lnSpc>
                <a:spcPct val="90000"/>
              </a:lnSpc>
              <a:defRPr/>
            </a:pPr>
            <a:r>
              <a:rPr lang="en-US" dirty="0"/>
              <a:t>Note: T(n) is also O(n</a:t>
            </a:r>
            <a:r>
              <a:rPr lang="en-US" baseline="30000" dirty="0"/>
              <a:t>3</a:t>
            </a:r>
            <a:r>
              <a:rPr lang="en-US" dirty="0"/>
              <a:t>). Why?</a:t>
            </a:r>
          </a:p>
        </p:txBody>
      </p:sp>
    </p:spTree>
    <p:extLst>
      <p:ext uri="{BB962C8B-B14F-4D97-AF65-F5344CB8AC3E}">
        <p14:creationId xmlns:p14="http://schemas.microsoft.com/office/powerpoint/2010/main" val="34645012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4">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484">
                                            <p:txEl>
                                              <p:pRg st="8" end="8"/>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484">
                                            <p:txEl>
                                              <p:pRg st="9" end="9"/>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484">
                                            <p:txEl>
                                              <p:pRg st="10" end="1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048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72860" y="260350"/>
            <a:ext cx="10506974" cy="769938"/>
          </a:xfrm>
        </p:spPr>
        <p:txBody>
          <a:bodyPr/>
          <a:lstStyle/>
          <a:p>
            <a:r>
              <a:rPr lang="en-US" altLang="en-US" sz="3600" dirty="0" smtClean="0"/>
              <a:t>Big-O </a:t>
            </a:r>
            <a:r>
              <a:rPr lang="en-US" altLang="en-US" sz="3600" dirty="0"/>
              <a:t>Notation: Asymptotic Upper Bound</a:t>
            </a:r>
          </a:p>
        </p:txBody>
      </p:sp>
      <p:sp>
        <p:nvSpPr>
          <p:cNvPr id="20484" name="Rectangle 3"/>
          <p:cNvSpPr>
            <a:spLocks noGrp="1" noChangeArrowheads="1"/>
          </p:cNvSpPr>
          <p:nvPr>
            <p:ph type="body" idx="1"/>
          </p:nvPr>
        </p:nvSpPr>
        <p:spPr>
          <a:xfrm>
            <a:off x="517586" y="1098551"/>
            <a:ext cx="11335108" cy="5281613"/>
          </a:xfrm>
        </p:spPr>
        <p:txBody>
          <a:bodyPr/>
          <a:lstStyle/>
          <a:p>
            <a:pPr>
              <a:lnSpc>
                <a:spcPct val="90000"/>
              </a:lnSpc>
              <a:defRPr/>
            </a:pPr>
            <a:r>
              <a:rPr lang="en-US" sz="2400" dirty="0"/>
              <a:t>T(n) = O(f(n)) </a:t>
            </a:r>
          </a:p>
          <a:p>
            <a:pPr lvl="1">
              <a:lnSpc>
                <a:spcPct val="90000"/>
              </a:lnSpc>
              <a:defRPr/>
            </a:pPr>
            <a:r>
              <a:rPr lang="en-US" dirty="0"/>
              <a:t>If there are </a:t>
            </a:r>
            <a:r>
              <a:rPr lang="en-US" dirty="0">
                <a:solidFill>
                  <a:srgbClr val="C00000"/>
                </a:solidFill>
              </a:rPr>
              <a:t>positive</a:t>
            </a:r>
            <a:r>
              <a:rPr lang="en-US" dirty="0"/>
              <a:t> </a:t>
            </a:r>
            <a:r>
              <a:rPr lang="en-US" dirty="0">
                <a:solidFill>
                  <a:schemeClr val="accent6"/>
                </a:solidFill>
              </a:rPr>
              <a:t>constants c &amp; n0</a:t>
            </a:r>
            <a:r>
              <a:rPr lang="en-US" dirty="0"/>
              <a:t> such that</a:t>
            </a:r>
          </a:p>
          <a:p>
            <a:pPr lvl="1">
              <a:lnSpc>
                <a:spcPct val="90000"/>
              </a:lnSpc>
              <a:buFontTx/>
              <a:buNone/>
              <a:defRPr/>
            </a:pPr>
            <a:r>
              <a:rPr lang="en-US" dirty="0"/>
              <a:t>    </a:t>
            </a:r>
            <a:r>
              <a:rPr lang="en-US" dirty="0">
                <a:solidFill>
                  <a:srgbClr val="C00000"/>
                </a:solidFill>
              </a:rPr>
              <a:t>T(n) &lt;= c*f(n) </a:t>
            </a:r>
            <a:r>
              <a:rPr lang="en-US" dirty="0">
                <a:solidFill>
                  <a:schemeClr val="accent6"/>
                </a:solidFill>
              </a:rPr>
              <a:t>for all n &gt;= n0</a:t>
            </a:r>
          </a:p>
          <a:p>
            <a:pPr>
              <a:lnSpc>
                <a:spcPct val="90000"/>
              </a:lnSpc>
              <a:defRPr/>
            </a:pPr>
            <a:endParaRPr lang="en-US" dirty="0">
              <a:solidFill>
                <a:schemeClr val="accent6"/>
              </a:solidFill>
            </a:endParaRPr>
          </a:p>
          <a:p>
            <a:pPr>
              <a:lnSpc>
                <a:spcPct val="90000"/>
              </a:lnSpc>
              <a:defRPr/>
            </a:pPr>
            <a:r>
              <a:rPr lang="en-US" dirty="0"/>
              <a:t>Example: T(n) = 3n</a:t>
            </a:r>
            <a:r>
              <a:rPr lang="en-US" baseline="30000" dirty="0"/>
              <a:t>3</a:t>
            </a:r>
            <a:r>
              <a:rPr lang="en-US" dirty="0"/>
              <a:t>-4n</a:t>
            </a:r>
            <a:r>
              <a:rPr lang="en-US" baseline="30000" dirty="0"/>
              <a:t>2</a:t>
            </a:r>
            <a:r>
              <a:rPr lang="en-US" dirty="0"/>
              <a:t>+3n-4</a:t>
            </a:r>
          </a:p>
          <a:p>
            <a:pPr lvl="1">
              <a:lnSpc>
                <a:spcPct val="90000"/>
              </a:lnSpc>
              <a:defRPr/>
            </a:pPr>
            <a:endParaRPr lang="en-US" dirty="0"/>
          </a:p>
          <a:p>
            <a:pPr lvl="1">
              <a:lnSpc>
                <a:spcPct val="90000"/>
              </a:lnSpc>
              <a:defRPr/>
            </a:pPr>
            <a:r>
              <a:rPr lang="en-US" dirty="0"/>
              <a:t>T(n) = 3n</a:t>
            </a:r>
            <a:r>
              <a:rPr lang="en-US" baseline="30000" dirty="0"/>
              <a:t>3</a:t>
            </a:r>
            <a:r>
              <a:rPr lang="en-US" dirty="0"/>
              <a:t>-4n</a:t>
            </a:r>
            <a:r>
              <a:rPr lang="en-US" baseline="30000" dirty="0"/>
              <a:t>2</a:t>
            </a:r>
            <a:r>
              <a:rPr lang="en-US" dirty="0"/>
              <a:t>+3n-4 &lt;= cn</a:t>
            </a:r>
            <a:r>
              <a:rPr lang="en-US" baseline="30000" dirty="0"/>
              <a:t>3</a:t>
            </a:r>
            <a:r>
              <a:rPr lang="en-US" dirty="0"/>
              <a:t>  for all n &gt;= n0</a:t>
            </a:r>
          </a:p>
          <a:p>
            <a:pPr lvl="1">
              <a:lnSpc>
                <a:spcPct val="90000"/>
              </a:lnSpc>
              <a:defRPr/>
            </a:pPr>
            <a:endParaRPr lang="en-US" dirty="0"/>
          </a:p>
          <a:p>
            <a:pPr lvl="1">
              <a:lnSpc>
                <a:spcPct val="90000"/>
              </a:lnSpc>
              <a:defRPr/>
            </a:pPr>
            <a:r>
              <a:rPr lang="en-US" dirty="0"/>
              <a:t>T(n) = 3n</a:t>
            </a:r>
            <a:r>
              <a:rPr lang="en-US" baseline="30000" dirty="0"/>
              <a:t>3</a:t>
            </a:r>
            <a:r>
              <a:rPr lang="en-US" dirty="0"/>
              <a:t>-4n</a:t>
            </a:r>
            <a:r>
              <a:rPr lang="en-US" baseline="30000" dirty="0"/>
              <a:t>2</a:t>
            </a:r>
            <a:r>
              <a:rPr lang="en-US" dirty="0"/>
              <a:t>+3n-4 &lt;= 3n</a:t>
            </a:r>
            <a:r>
              <a:rPr lang="en-US" baseline="30000" dirty="0"/>
              <a:t>3</a:t>
            </a:r>
            <a:r>
              <a:rPr lang="en-US" dirty="0"/>
              <a:t>+3n</a:t>
            </a:r>
            <a:r>
              <a:rPr lang="en-US" baseline="30000" dirty="0"/>
              <a:t>3</a:t>
            </a:r>
            <a:r>
              <a:rPr lang="en-US" dirty="0"/>
              <a:t> &lt;= 6n</a:t>
            </a:r>
            <a:r>
              <a:rPr lang="en-US" baseline="30000" dirty="0"/>
              <a:t>3</a:t>
            </a:r>
            <a:r>
              <a:rPr lang="en-US" dirty="0"/>
              <a:t> for all n &gt;= 1</a:t>
            </a:r>
          </a:p>
          <a:p>
            <a:pPr lvl="1">
              <a:lnSpc>
                <a:spcPct val="90000"/>
              </a:lnSpc>
              <a:defRPr/>
            </a:pPr>
            <a:r>
              <a:rPr lang="en-US" dirty="0">
                <a:solidFill>
                  <a:srgbClr val="FF0000"/>
                </a:solidFill>
              </a:rPr>
              <a:t>c=6, n0=1</a:t>
            </a:r>
          </a:p>
        </p:txBody>
      </p:sp>
    </p:spTree>
    <p:extLst>
      <p:ext uri="{BB962C8B-B14F-4D97-AF65-F5344CB8AC3E}">
        <p14:creationId xmlns:p14="http://schemas.microsoft.com/office/powerpoint/2010/main" val="31098294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4">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484">
                                            <p:txEl>
                                              <p:pRg st="8" end="8"/>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48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620839" y="187325"/>
            <a:ext cx="8999537" cy="769938"/>
          </a:xfrm>
        </p:spPr>
        <p:txBody>
          <a:bodyPr/>
          <a:lstStyle/>
          <a:p>
            <a:r>
              <a:rPr lang="en-US" altLang="en-US" sz="3600" dirty="0" smtClean="0">
                <a:latin typeface="Symbol" panose="05050102010706020507" pitchFamily="18" charset="2"/>
              </a:rPr>
              <a:t>W</a:t>
            </a:r>
            <a:r>
              <a:rPr lang="en-US" altLang="en-US" sz="3600" dirty="0" smtClean="0"/>
              <a:t> Notation: Asymptotic Lower Bound</a:t>
            </a:r>
          </a:p>
        </p:txBody>
      </p:sp>
      <p:sp>
        <p:nvSpPr>
          <p:cNvPr id="21508" name="Rectangle 3"/>
          <p:cNvSpPr>
            <a:spLocks noGrp="1" noChangeArrowheads="1"/>
          </p:cNvSpPr>
          <p:nvPr>
            <p:ph type="body" idx="1"/>
          </p:nvPr>
        </p:nvSpPr>
        <p:spPr>
          <a:xfrm>
            <a:off x="327805" y="1001713"/>
            <a:ext cx="11455878" cy="1484312"/>
          </a:xfrm>
        </p:spPr>
        <p:txBody>
          <a:bodyPr/>
          <a:lstStyle/>
          <a:p>
            <a:pPr>
              <a:lnSpc>
                <a:spcPct val="90000"/>
              </a:lnSpc>
              <a:defRPr/>
            </a:pPr>
            <a:r>
              <a:rPr lang="en-US" dirty="0"/>
              <a:t>T(n) = </a:t>
            </a:r>
            <a:r>
              <a:rPr lang="en-US" dirty="0">
                <a:latin typeface="Symbol" pitchFamily="18" charset="2"/>
              </a:rPr>
              <a:t>W</a:t>
            </a:r>
            <a:r>
              <a:rPr lang="en-US" dirty="0"/>
              <a:t>(f(n)) </a:t>
            </a:r>
          </a:p>
          <a:p>
            <a:pPr lvl="1">
              <a:lnSpc>
                <a:spcPct val="90000"/>
              </a:lnSpc>
              <a:defRPr/>
            </a:pPr>
            <a:r>
              <a:rPr lang="en-US" dirty="0"/>
              <a:t>If there are </a:t>
            </a:r>
            <a:r>
              <a:rPr lang="en-US" dirty="0">
                <a:solidFill>
                  <a:srgbClr val="C00000"/>
                </a:solidFill>
              </a:rPr>
              <a:t>positive</a:t>
            </a:r>
            <a:r>
              <a:rPr lang="en-US" dirty="0"/>
              <a:t> </a:t>
            </a:r>
            <a:r>
              <a:rPr lang="en-US" dirty="0">
                <a:solidFill>
                  <a:schemeClr val="accent6"/>
                </a:solidFill>
              </a:rPr>
              <a:t>constants c &amp; n0</a:t>
            </a:r>
            <a:r>
              <a:rPr lang="en-US" dirty="0"/>
              <a:t> such that</a:t>
            </a:r>
          </a:p>
          <a:p>
            <a:pPr lvl="1">
              <a:lnSpc>
                <a:spcPct val="90000"/>
              </a:lnSpc>
              <a:buFontTx/>
              <a:buNone/>
              <a:defRPr/>
            </a:pPr>
            <a:r>
              <a:rPr lang="en-US" dirty="0"/>
              <a:t>    </a:t>
            </a:r>
            <a:r>
              <a:rPr lang="en-US" dirty="0">
                <a:solidFill>
                  <a:srgbClr val="C00000"/>
                </a:solidFill>
              </a:rPr>
              <a:t>T(n) &gt;= c*f(n) </a:t>
            </a:r>
            <a:r>
              <a:rPr lang="en-US" dirty="0">
                <a:solidFill>
                  <a:schemeClr val="accent6"/>
                </a:solidFill>
              </a:rPr>
              <a:t>for all n &gt;= n0</a:t>
            </a:r>
          </a:p>
        </p:txBody>
      </p:sp>
      <p:sp>
        <p:nvSpPr>
          <p:cNvPr id="34820" name="Rectangle 4"/>
          <p:cNvSpPr>
            <a:spLocks noChangeArrowheads="1"/>
          </p:cNvSpPr>
          <p:nvPr/>
        </p:nvSpPr>
        <p:spPr bwMode="auto">
          <a:xfrm>
            <a:off x="2847976" y="5027613"/>
            <a:ext cx="5656263"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lvl="1"/>
            <a:endParaRPr lang="en-US" altLang="en-US"/>
          </a:p>
        </p:txBody>
      </p:sp>
      <p:sp>
        <p:nvSpPr>
          <p:cNvPr id="34821" name="Rectangle 15"/>
          <p:cNvSpPr>
            <a:spLocks noChangeArrowheads="1"/>
          </p:cNvSpPr>
          <p:nvPr/>
        </p:nvSpPr>
        <p:spPr bwMode="auto">
          <a:xfrm>
            <a:off x="483079" y="4879975"/>
            <a:ext cx="11300604"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buFontTx/>
              <a:buChar char="–"/>
            </a:pPr>
            <a:r>
              <a:rPr lang="en-US" altLang="en-US" sz="2400" dirty="0"/>
              <a:t>Example: T(n) = 2n + 5 is </a:t>
            </a:r>
            <a:r>
              <a:rPr lang="en-US" altLang="en-US" sz="2400" dirty="0">
                <a:latin typeface="Symbol" panose="05050102010706020507" pitchFamily="18" charset="2"/>
              </a:rPr>
              <a:t>W</a:t>
            </a:r>
            <a:r>
              <a:rPr lang="en-US" altLang="en-US" sz="2400" dirty="0"/>
              <a:t>(n). Why?</a:t>
            </a:r>
          </a:p>
          <a:p>
            <a:pPr lvl="1"/>
            <a:r>
              <a:rPr lang="en-US" altLang="en-US" dirty="0"/>
              <a:t>2n+5 &gt;= </a:t>
            </a:r>
            <a:r>
              <a:rPr lang="en-US" altLang="en-US" dirty="0">
                <a:solidFill>
                  <a:srgbClr val="C00000"/>
                </a:solidFill>
              </a:rPr>
              <a:t>2</a:t>
            </a:r>
            <a:r>
              <a:rPr lang="en-US" altLang="en-US" dirty="0"/>
              <a:t>n, for all n &gt;= </a:t>
            </a:r>
            <a:r>
              <a:rPr lang="en-US" altLang="en-US" dirty="0">
                <a:solidFill>
                  <a:srgbClr val="C00000"/>
                </a:solidFill>
              </a:rPr>
              <a:t>1</a:t>
            </a:r>
          </a:p>
          <a:p>
            <a:pPr>
              <a:buFontTx/>
              <a:buChar char="–"/>
            </a:pPr>
            <a:r>
              <a:rPr lang="en-US" altLang="en-US" sz="2400" dirty="0"/>
              <a:t>T(n) = 5*n</a:t>
            </a:r>
            <a:r>
              <a:rPr lang="en-US" altLang="en-US" sz="2400" baseline="30000" dirty="0"/>
              <a:t>2</a:t>
            </a:r>
            <a:r>
              <a:rPr lang="en-US" altLang="en-US" sz="2400" dirty="0"/>
              <a:t> - 3*n  is </a:t>
            </a:r>
            <a:r>
              <a:rPr lang="en-US" altLang="en-US" sz="2400" dirty="0">
                <a:latin typeface="Symbol" panose="05050102010706020507" pitchFamily="18" charset="2"/>
              </a:rPr>
              <a:t>W</a:t>
            </a:r>
            <a:r>
              <a:rPr lang="en-US" altLang="en-US" sz="2400" dirty="0"/>
              <a:t>(n</a:t>
            </a:r>
            <a:r>
              <a:rPr lang="en-US" altLang="en-US" sz="2400" baseline="30000" dirty="0"/>
              <a:t>2</a:t>
            </a:r>
            <a:r>
              <a:rPr lang="en-US" altLang="en-US" sz="2400" dirty="0"/>
              <a:t>). Why?</a:t>
            </a:r>
          </a:p>
          <a:p>
            <a:pPr lvl="1"/>
            <a:r>
              <a:rPr lang="en-US" altLang="en-US" dirty="0"/>
              <a:t>5*n</a:t>
            </a:r>
            <a:r>
              <a:rPr lang="en-US" altLang="en-US" baseline="30000" dirty="0"/>
              <a:t>2</a:t>
            </a:r>
            <a:r>
              <a:rPr lang="en-US" altLang="en-US" dirty="0"/>
              <a:t> - 3*n  &gt;= </a:t>
            </a:r>
            <a:r>
              <a:rPr lang="en-US" altLang="en-US" dirty="0">
                <a:solidFill>
                  <a:srgbClr val="C00000"/>
                </a:solidFill>
              </a:rPr>
              <a:t>4</a:t>
            </a:r>
            <a:r>
              <a:rPr lang="en-US" altLang="en-US" dirty="0"/>
              <a:t>*n</a:t>
            </a:r>
            <a:r>
              <a:rPr lang="en-US" altLang="en-US" baseline="30000" dirty="0"/>
              <a:t>2</a:t>
            </a:r>
            <a:r>
              <a:rPr lang="en-US" altLang="en-US" dirty="0"/>
              <a:t>, for all n &gt;= </a:t>
            </a:r>
            <a:r>
              <a:rPr lang="en-US" altLang="en-US" dirty="0">
                <a:solidFill>
                  <a:srgbClr val="C00000"/>
                </a:solidFill>
              </a:rPr>
              <a:t>4</a:t>
            </a:r>
          </a:p>
        </p:txBody>
      </p:sp>
      <p:grpSp>
        <p:nvGrpSpPr>
          <p:cNvPr id="34822" name="Group 17"/>
          <p:cNvGrpSpPr>
            <a:grpSpLocks/>
          </p:cNvGrpSpPr>
          <p:nvPr/>
        </p:nvGrpSpPr>
        <p:grpSpPr bwMode="auto">
          <a:xfrm>
            <a:off x="3695700" y="2613025"/>
            <a:ext cx="4286250" cy="2065338"/>
            <a:chOff x="2172370" y="2119704"/>
            <a:chExt cx="4285153" cy="2065030"/>
          </a:xfrm>
        </p:grpSpPr>
        <p:sp>
          <p:nvSpPr>
            <p:cNvPr id="34823" name="Line 6"/>
            <p:cNvSpPr>
              <a:spLocks noChangeShapeType="1"/>
            </p:cNvSpPr>
            <p:nvPr/>
          </p:nvSpPr>
          <p:spPr bwMode="auto">
            <a:xfrm>
              <a:off x="2563813" y="2140643"/>
              <a:ext cx="0" cy="1649413"/>
            </a:xfrm>
            <a:prstGeom prst="line">
              <a:avLst/>
            </a:prstGeom>
            <a:noFill/>
            <a:ln w="34925">
              <a:solidFill>
                <a:schemeClr val="tx1"/>
              </a:solidFill>
              <a:round/>
              <a:headEnd type="arrow" w="lg" len="lg"/>
              <a:tailEnd/>
            </a:ln>
            <a:extLst>
              <a:ext uri="{909E8E84-426E-40DD-AFC4-6F175D3DCCD1}">
                <a14:hiddenFill xmlns:a14="http://schemas.microsoft.com/office/drawing/2010/main">
                  <a:noFill/>
                </a14:hiddenFill>
              </a:ext>
            </a:extLst>
          </p:spPr>
          <p:txBody>
            <a:bodyPr/>
            <a:lstStyle/>
            <a:p>
              <a:endParaRPr lang="en-US"/>
            </a:p>
          </p:txBody>
        </p:sp>
        <p:sp>
          <p:nvSpPr>
            <p:cNvPr id="34824" name="Line 7"/>
            <p:cNvSpPr>
              <a:spLocks noChangeShapeType="1"/>
            </p:cNvSpPr>
            <p:nvPr/>
          </p:nvSpPr>
          <p:spPr bwMode="auto">
            <a:xfrm flipV="1">
              <a:off x="2551113" y="3780531"/>
              <a:ext cx="3057525" cy="9525"/>
            </a:xfrm>
            <a:prstGeom prst="line">
              <a:avLst/>
            </a:prstGeom>
            <a:noFill/>
            <a:ln w="349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21514" name="Text Box 8"/>
            <p:cNvSpPr txBox="1">
              <a:spLocks noChangeArrowheads="1"/>
            </p:cNvSpPr>
            <p:nvPr/>
          </p:nvSpPr>
          <p:spPr bwMode="auto">
            <a:xfrm>
              <a:off x="4556185" y="3814901"/>
              <a:ext cx="1533133" cy="369833"/>
            </a:xfrm>
            <a:prstGeom prst="rect">
              <a:avLst/>
            </a:prstGeom>
            <a:noFill/>
            <a:ln w="9525">
              <a:noFill/>
              <a:miter lim="800000"/>
              <a:headEnd/>
              <a:tailEnd/>
            </a:ln>
          </p:spPr>
          <p:txBody>
            <a:bodyPr wrap="none">
              <a:spAutoFit/>
            </a:bodyPr>
            <a:lstStyle/>
            <a:p>
              <a:pPr>
                <a:defRPr/>
              </a:pPr>
              <a:r>
                <a:rPr lang="en-US" dirty="0"/>
                <a:t>Input size N</a:t>
              </a:r>
            </a:p>
          </p:txBody>
        </p:sp>
        <p:sp>
          <p:nvSpPr>
            <p:cNvPr id="34826" name="Freeform 9"/>
            <p:cNvSpPr>
              <a:spLocks/>
            </p:cNvSpPr>
            <p:nvPr/>
          </p:nvSpPr>
          <p:spPr bwMode="auto">
            <a:xfrm>
              <a:off x="2563813" y="2393056"/>
              <a:ext cx="2997200" cy="1077913"/>
            </a:xfrm>
            <a:custGeom>
              <a:avLst/>
              <a:gdLst>
                <a:gd name="T0" fmla="*/ 0 w 1872"/>
                <a:gd name="T1" fmla="*/ 2147483646 h 872"/>
                <a:gd name="T2" fmla="*/ 2147483646 w 1872"/>
                <a:gd name="T3" fmla="*/ 2147483646 h 872"/>
                <a:gd name="T4" fmla="*/ 2147483646 w 1872"/>
                <a:gd name="T5" fmla="*/ 2147483646 h 872"/>
                <a:gd name="T6" fmla="*/ 2147483646 w 1872"/>
                <a:gd name="T7" fmla="*/ 0 h 872"/>
                <a:gd name="T8" fmla="*/ 0 60000 65536"/>
                <a:gd name="T9" fmla="*/ 0 60000 65536"/>
                <a:gd name="T10" fmla="*/ 0 60000 65536"/>
                <a:gd name="T11" fmla="*/ 0 60000 65536"/>
                <a:gd name="T12" fmla="*/ 0 w 1872"/>
                <a:gd name="T13" fmla="*/ 0 h 872"/>
                <a:gd name="T14" fmla="*/ 1872 w 1872"/>
                <a:gd name="T15" fmla="*/ 872 h 872"/>
              </a:gdLst>
              <a:ahLst/>
              <a:cxnLst>
                <a:cxn ang="T8">
                  <a:pos x="T0" y="T1"/>
                </a:cxn>
                <a:cxn ang="T9">
                  <a:pos x="T2" y="T3"/>
                </a:cxn>
                <a:cxn ang="T10">
                  <a:pos x="T4" y="T5"/>
                </a:cxn>
                <a:cxn ang="T11">
                  <a:pos x="T6" y="T7"/>
                </a:cxn>
              </a:cxnLst>
              <a:rect l="T12" t="T13" r="T14" b="T15"/>
              <a:pathLst>
                <a:path w="1872" h="872">
                  <a:moveTo>
                    <a:pt x="0" y="872"/>
                  </a:moveTo>
                  <a:cubicBezTo>
                    <a:pt x="171" y="733"/>
                    <a:pt x="343" y="595"/>
                    <a:pt x="553" y="501"/>
                  </a:cubicBezTo>
                  <a:cubicBezTo>
                    <a:pt x="763" y="407"/>
                    <a:pt x="1038" y="394"/>
                    <a:pt x="1258" y="311"/>
                  </a:cubicBezTo>
                  <a:cubicBezTo>
                    <a:pt x="1478" y="228"/>
                    <a:pt x="1675" y="114"/>
                    <a:pt x="1872" y="0"/>
                  </a:cubicBezTo>
                </a:path>
              </a:pathLst>
            </a:custGeom>
            <a:noFill/>
            <a:ln w="317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16" name="Text Box 10"/>
            <p:cNvSpPr txBox="1">
              <a:spLocks noChangeArrowheads="1"/>
            </p:cNvSpPr>
            <p:nvPr/>
          </p:nvSpPr>
          <p:spPr bwMode="auto">
            <a:xfrm>
              <a:off x="4929152" y="2119704"/>
              <a:ext cx="631663" cy="369833"/>
            </a:xfrm>
            <a:prstGeom prst="rect">
              <a:avLst/>
            </a:prstGeom>
            <a:noFill/>
            <a:ln w="9525">
              <a:noFill/>
              <a:miter lim="800000"/>
              <a:headEnd/>
              <a:tailEnd/>
            </a:ln>
          </p:spPr>
          <p:txBody>
            <a:bodyPr wrap="none">
              <a:spAutoFit/>
            </a:bodyPr>
            <a:lstStyle/>
            <a:p>
              <a:pPr>
                <a:defRPr/>
              </a:pPr>
              <a:r>
                <a:rPr lang="en-US" dirty="0"/>
                <a:t>T(n)</a:t>
              </a:r>
            </a:p>
          </p:txBody>
        </p:sp>
        <p:sp>
          <p:nvSpPr>
            <p:cNvPr id="34828" name="Freeform 11"/>
            <p:cNvSpPr>
              <a:spLocks/>
            </p:cNvSpPr>
            <p:nvPr/>
          </p:nvSpPr>
          <p:spPr bwMode="auto">
            <a:xfrm>
              <a:off x="2574925" y="2677218"/>
              <a:ext cx="3508375" cy="804863"/>
            </a:xfrm>
            <a:custGeom>
              <a:avLst/>
              <a:gdLst>
                <a:gd name="T0" fmla="*/ 0 w 2168"/>
                <a:gd name="T1" fmla="*/ 2147483646 h 651"/>
                <a:gd name="T2" fmla="*/ 2147483646 w 2168"/>
                <a:gd name="T3" fmla="*/ 2147483646 h 651"/>
                <a:gd name="T4" fmla="*/ 2147483646 w 2168"/>
                <a:gd name="T5" fmla="*/ 2147483646 h 651"/>
                <a:gd name="T6" fmla="*/ 2147483646 w 2168"/>
                <a:gd name="T7" fmla="*/ 2147483646 h 651"/>
                <a:gd name="T8" fmla="*/ 2147483646 w 2168"/>
                <a:gd name="T9" fmla="*/ 2147483646 h 651"/>
                <a:gd name="T10" fmla="*/ 2147483646 w 2168"/>
                <a:gd name="T11" fmla="*/ 2147483646 h 651"/>
                <a:gd name="T12" fmla="*/ 2147483646 w 2168"/>
                <a:gd name="T13" fmla="*/ 2147483646 h 651"/>
                <a:gd name="T14" fmla="*/ 0 60000 65536"/>
                <a:gd name="T15" fmla="*/ 0 60000 65536"/>
                <a:gd name="T16" fmla="*/ 0 60000 65536"/>
                <a:gd name="T17" fmla="*/ 0 60000 65536"/>
                <a:gd name="T18" fmla="*/ 0 60000 65536"/>
                <a:gd name="T19" fmla="*/ 0 60000 65536"/>
                <a:gd name="T20" fmla="*/ 0 60000 65536"/>
                <a:gd name="T21" fmla="*/ 0 w 2168"/>
                <a:gd name="T22" fmla="*/ 0 h 651"/>
                <a:gd name="T23" fmla="*/ 2168 w 2168"/>
                <a:gd name="T24" fmla="*/ 651 h 6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8" h="651">
                  <a:moveTo>
                    <a:pt x="0" y="331"/>
                  </a:moveTo>
                  <a:cubicBezTo>
                    <a:pt x="63" y="491"/>
                    <a:pt x="126" y="651"/>
                    <a:pt x="190" y="612"/>
                  </a:cubicBezTo>
                  <a:cubicBezTo>
                    <a:pt x="254" y="573"/>
                    <a:pt x="282" y="121"/>
                    <a:pt x="387" y="96"/>
                  </a:cubicBezTo>
                  <a:cubicBezTo>
                    <a:pt x="492" y="71"/>
                    <a:pt x="614" y="454"/>
                    <a:pt x="819" y="460"/>
                  </a:cubicBezTo>
                  <a:cubicBezTo>
                    <a:pt x="1024" y="466"/>
                    <a:pt x="1407" y="207"/>
                    <a:pt x="1615" y="134"/>
                  </a:cubicBezTo>
                  <a:cubicBezTo>
                    <a:pt x="1823" y="61"/>
                    <a:pt x="1977" y="42"/>
                    <a:pt x="2069" y="21"/>
                  </a:cubicBezTo>
                  <a:cubicBezTo>
                    <a:pt x="2161" y="0"/>
                    <a:pt x="2164" y="2"/>
                    <a:pt x="2168" y="5"/>
                  </a:cubicBezTo>
                </a:path>
              </a:pathLst>
            </a:custGeom>
            <a:noFill/>
            <a:ln w="317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18" name="Text Box 12"/>
            <p:cNvSpPr txBox="1">
              <a:spLocks noChangeArrowheads="1"/>
            </p:cNvSpPr>
            <p:nvPr/>
          </p:nvSpPr>
          <p:spPr bwMode="auto">
            <a:xfrm>
              <a:off x="5625886" y="2668897"/>
              <a:ext cx="831637" cy="369833"/>
            </a:xfrm>
            <a:prstGeom prst="rect">
              <a:avLst/>
            </a:prstGeom>
            <a:noFill/>
            <a:ln w="9525">
              <a:noFill/>
              <a:miter lim="800000"/>
              <a:headEnd/>
              <a:tailEnd/>
            </a:ln>
          </p:spPr>
          <p:txBody>
            <a:bodyPr wrap="none">
              <a:spAutoFit/>
            </a:bodyPr>
            <a:lstStyle/>
            <a:p>
              <a:pPr>
                <a:defRPr/>
              </a:pPr>
              <a:r>
                <a:rPr lang="en-US" dirty="0"/>
                <a:t>c*f(n)</a:t>
              </a:r>
            </a:p>
          </p:txBody>
        </p:sp>
        <p:sp>
          <p:nvSpPr>
            <p:cNvPr id="34830" name="Line 13"/>
            <p:cNvSpPr>
              <a:spLocks noChangeShapeType="1"/>
            </p:cNvSpPr>
            <p:nvPr/>
          </p:nvSpPr>
          <p:spPr bwMode="auto">
            <a:xfrm>
              <a:off x="3486150" y="3012181"/>
              <a:ext cx="0" cy="760413"/>
            </a:xfrm>
            <a:prstGeom prst="line">
              <a:avLst/>
            </a:prstGeom>
            <a:noFill/>
            <a:ln w="349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1520" name="Text Box 14"/>
            <p:cNvSpPr txBox="1">
              <a:spLocks noChangeArrowheads="1"/>
            </p:cNvSpPr>
            <p:nvPr/>
          </p:nvSpPr>
          <p:spPr bwMode="auto">
            <a:xfrm>
              <a:off x="3261116" y="3805378"/>
              <a:ext cx="445974" cy="369833"/>
            </a:xfrm>
            <a:prstGeom prst="rect">
              <a:avLst/>
            </a:prstGeom>
            <a:noFill/>
            <a:ln w="9525">
              <a:noFill/>
              <a:miter lim="800000"/>
              <a:headEnd/>
              <a:tailEnd/>
            </a:ln>
          </p:spPr>
          <p:txBody>
            <a:bodyPr wrap="none">
              <a:spAutoFit/>
            </a:bodyPr>
            <a:lstStyle/>
            <a:p>
              <a:pPr>
                <a:defRPr/>
              </a:pPr>
              <a:r>
                <a:rPr lang="en-US" dirty="0"/>
                <a:t>n0</a:t>
              </a:r>
            </a:p>
          </p:txBody>
        </p:sp>
        <p:sp>
          <p:nvSpPr>
            <p:cNvPr id="17" name="TextBox 16"/>
            <p:cNvSpPr txBox="1"/>
            <p:nvPr/>
          </p:nvSpPr>
          <p:spPr>
            <a:xfrm rot="16200000">
              <a:off x="1561253" y="2886372"/>
              <a:ext cx="1592026" cy="369793"/>
            </a:xfrm>
            <a:prstGeom prst="rect">
              <a:avLst/>
            </a:prstGeom>
            <a:noFill/>
          </p:spPr>
          <p:txBody>
            <a:bodyPr wrap="none">
              <a:spAutoFit/>
            </a:bodyPr>
            <a:lstStyle/>
            <a:p>
              <a:pPr>
                <a:defRPr/>
              </a:pPr>
              <a:r>
                <a:rPr lang="en-US" dirty="0">
                  <a:cs typeface="Times New Roman" pitchFamily="18" charset="0"/>
                </a:rPr>
                <a:t>Running Time</a:t>
              </a:r>
            </a:p>
          </p:txBody>
        </p:sp>
      </p:grpSp>
    </p:spTree>
    <p:extLst>
      <p:ext uri="{BB962C8B-B14F-4D97-AF65-F5344CB8AC3E}">
        <p14:creationId xmlns:p14="http://schemas.microsoft.com/office/powerpoint/2010/main" val="58331106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620839" y="187325"/>
            <a:ext cx="8999537" cy="769938"/>
          </a:xfrm>
        </p:spPr>
        <p:txBody>
          <a:bodyPr/>
          <a:lstStyle/>
          <a:p>
            <a:r>
              <a:rPr lang="en-US" altLang="en-US" sz="3600" dirty="0" smtClean="0">
                <a:latin typeface="Symbol" panose="05050102010706020507" pitchFamily="18" charset="2"/>
              </a:rPr>
              <a:t>W</a:t>
            </a:r>
            <a:r>
              <a:rPr lang="en-US" altLang="en-US" sz="3600" dirty="0" smtClean="0"/>
              <a:t> Notation: Asymptotic Lower Bound</a:t>
            </a:r>
          </a:p>
        </p:txBody>
      </p:sp>
      <p:sp>
        <p:nvSpPr>
          <p:cNvPr id="21508" name="Rectangle 3"/>
          <p:cNvSpPr>
            <a:spLocks noGrp="1" noChangeArrowheads="1"/>
          </p:cNvSpPr>
          <p:nvPr>
            <p:ph type="body" idx="1"/>
          </p:nvPr>
        </p:nvSpPr>
        <p:spPr>
          <a:xfrm>
            <a:off x="336430" y="1001713"/>
            <a:ext cx="11257471" cy="1484312"/>
          </a:xfrm>
        </p:spPr>
        <p:txBody>
          <a:bodyPr/>
          <a:lstStyle/>
          <a:p>
            <a:pPr>
              <a:lnSpc>
                <a:spcPct val="90000"/>
              </a:lnSpc>
              <a:defRPr/>
            </a:pPr>
            <a:r>
              <a:rPr lang="en-US" dirty="0"/>
              <a:t>T(n) = </a:t>
            </a:r>
            <a:r>
              <a:rPr lang="en-US" dirty="0">
                <a:latin typeface="Symbol" pitchFamily="18" charset="2"/>
              </a:rPr>
              <a:t>W</a:t>
            </a:r>
            <a:r>
              <a:rPr lang="en-US" dirty="0"/>
              <a:t>(f(n)) </a:t>
            </a:r>
          </a:p>
          <a:p>
            <a:pPr lvl="1">
              <a:lnSpc>
                <a:spcPct val="90000"/>
              </a:lnSpc>
              <a:defRPr/>
            </a:pPr>
            <a:r>
              <a:rPr lang="en-US" dirty="0"/>
              <a:t>If there are </a:t>
            </a:r>
            <a:r>
              <a:rPr lang="en-US" dirty="0">
                <a:solidFill>
                  <a:srgbClr val="C00000"/>
                </a:solidFill>
              </a:rPr>
              <a:t>positive</a:t>
            </a:r>
            <a:r>
              <a:rPr lang="en-US" dirty="0"/>
              <a:t> </a:t>
            </a:r>
            <a:r>
              <a:rPr lang="en-US" dirty="0">
                <a:solidFill>
                  <a:schemeClr val="accent6"/>
                </a:solidFill>
              </a:rPr>
              <a:t>constants c &amp; n0</a:t>
            </a:r>
            <a:r>
              <a:rPr lang="en-US" dirty="0"/>
              <a:t> such that</a:t>
            </a:r>
          </a:p>
          <a:p>
            <a:pPr lvl="1">
              <a:lnSpc>
                <a:spcPct val="90000"/>
              </a:lnSpc>
              <a:buFontTx/>
              <a:buNone/>
              <a:defRPr/>
            </a:pPr>
            <a:r>
              <a:rPr lang="en-US" dirty="0"/>
              <a:t>    </a:t>
            </a:r>
            <a:r>
              <a:rPr lang="en-US" dirty="0">
                <a:solidFill>
                  <a:srgbClr val="C00000"/>
                </a:solidFill>
              </a:rPr>
              <a:t>T(n) &gt;= c*f(n) </a:t>
            </a:r>
            <a:r>
              <a:rPr lang="en-US" dirty="0">
                <a:solidFill>
                  <a:schemeClr val="accent6"/>
                </a:solidFill>
              </a:rPr>
              <a:t>for all n &gt;= n0</a:t>
            </a:r>
          </a:p>
        </p:txBody>
      </p:sp>
      <p:sp>
        <p:nvSpPr>
          <p:cNvPr id="35844" name="Rectangle 4"/>
          <p:cNvSpPr>
            <a:spLocks noChangeArrowheads="1"/>
          </p:cNvSpPr>
          <p:nvPr/>
        </p:nvSpPr>
        <p:spPr bwMode="auto">
          <a:xfrm>
            <a:off x="2847976" y="5027613"/>
            <a:ext cx="5656263"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lvl="1"/>
            <a:endParaRPr lang="en-US" altLang="en-US"/>
          </a:p>
        </p:txBody>
      </p:sp>
      <p:sp>
        <p:nvSpPr>
          <p:cNvPr id="35845" name="Rectangle 15"/>
          <p:cNvSpPr>
            <a:spLocks noChangeArrowheads="1"/>
          </p:cNvSpPr>
          <p:nvPr/>
        </p:nvSpPr>
        <p:spPr bwMode="auto">
          <a:xfrm>
            <a:off x="405441" y="2486025"/>
            <a:ext cx="11188459" cy="4127500"/>
          </a:xfrm>
          <a:prstGeom prst="rect">
            <a:avLst/>
          </a:prstGeom>
          <a:noFill/>
          <a:ln>
            <a:noFill/>
          </a:ln>
        </p:spPr>
        <p:txBody>
          <a:bodyPr/>
          <a:lstStyle>
            <a:lvl1pPr marL="342900" indent="-342900">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buFontTx/>
              <a:buChar char="–"/>
              <a:defRPr/>
            </a:pPr>
            <a:r>
              <a:rPr lang="en-US" altLang="en-US" sz="2400" dirty="0"/>
              <a:t>Example: </a:t>
            </a:r>
            <a:r>
              <a:rPr lang="en-US" sz="2400" dirty="0"/>
              <a:t>T(n) = 3n</a:t>
            </a:r>
            <a:r>
              <a:rPr lang="en-US" sz="2400" baseline="30000" dirty="0"/>
              <a:t>3</a:t>
            </a:r>
            <a:r>
              <a:rPr lang="en-US" sz="2400" dirty="0"/>
              <a:t>-4n</a:t>
            </a:r>
            <a:r>
              <a:rPr lang="en-US" sz="2400" baseline="30000" dirty="0"/>
              <a:t>2</a:t>
            </a:r>
            <a:r>
              <a:rPr lang="en-US" sz="2400" dirty="0"/>
              <a:t>+3n-4</a:t>
            </a:r>
            <a:r>
              <a:rPr lang="en-US" altLang="en-US" sz="2400" dirty="0"/>
              <a:t> is </a:t>
            </a:r>
            <a:r>
              <a:rPr lang="en-US" altLang="en-US" sz="2400" dirty="0">
                <a:latin typeface="Symbol" panose="05050102010706020507" pitchFamily="18" charset="2"/>
              </a:rPr>
              <a:t>W</a:t>
            </a:r>
            <a:r>
              <a:rPr lang="en-US" altLang="en-US" sz="2400" dirty="0"/>
              <a:t>(</a:t>
            </a:r>
            <a:r>
              <a:rPr lang="en-US" sz="2400" dirty="0"/>
              <a:t>n</a:t>
            </a:r>
            <a:r>
              <a:rPr lang="en-US" sz="2400" baseline="30000" dirty="0"/>
              <a:t>3</a:t>
            </a:r>
            <a:r>
              <a:rPr lang="en-US" altLang="en-US" sz="2400" dirty="0"/>
              <a:t>). Why?</a:t>
            </a:r>
          </a:p>
          <a:p>
            <a:pPr lvl="1">
              <a:defRPr/>
            </a:pPr>
            <a:r>
              <a:rPr lang="en-US" dirty="0"/>
              <a:t>3n</a:t>
            </a:r>
            <a:r>
              <a:rPr lang="en-US" baseline="30000" dirty="0"/>
              <a:t>3</a:t>
            </a:r>
            <a:r>
              <a:rPr lang="en-US" dirty="0"/>
              <a:t>-4n</a:t>
            </a:r>
            <a:r>
              <a:rPr lang="en-US" baseline="30000" dirty="0"/>
              <a:t>2</a:t>
            </a:r>
            <a:r>
              <a:rPr lang="en-US" dirty="0"/>
              <a:t>+3n-4</a:t>
            </a:r>
            <a:r>
              <a:rPr lang="en-US" altLang="en-US" dirty="0"/>
              <a:t> &gt;= </a:t>
            </a:r>
            <a:r>
              <a:rPr lang="en-US" altLang="en-US" dirty="0">
                <a:solidFill>
                  <a:srgbClr val="C00000"/>
                </a:solidFill>
              </a:rPr>
              <a:t>c</a:t>
            </a:r>
            <a:r>
              <a:rPr lang="en-US" dirty="0"/>
              <a:t>n</a:t>
            </a:r>
            <a:r>
              <a:rPr lang="en-US" baseline="30000" dirty="0"/>
              <a:t>3</a:t>
            </a:r>
            <a:r>
              <a:rPr lang="en-US" altLang="en-US" dirty="0"/>
              <a:t>, for all n &gt;= </a:t>
            </a:r>
            <a:r>
              <a:rPr lang="en-US" altLang="en-US" dirty="0">
                <a:solidFill>
                  <a:srgbClr val="C00000"/>
                </a:solidFill>
              </a:rPr>
              <a:t>n0</a:t>
            </a:r>
          </a:p>
          <a:p>
            <a:pPr lvl="1">
              <a:defRPr/>
            </a:pPr>
            <a:r>
              <a:rPr lang="en-US" altLang="en-US" dirty="0"/>
              <a:t>Let’s pick </a:t>
            </a:r>
            <a:r>
              <a:rPr lang="en-US" altLang="en-US" dirty="0">
                <a:solidFill>
                  <a:srgbClr val="FF0000"/>
                </a:solidFill>
              </a:rPr>
              <a:t>c = 1</a:t>
            </a:r>
          </a:p>
          <a:p>
            <a:pPr lvl="1">
              <a:defRPr/>
            </a:pPr>
            <a:r>
              <a:rPr lang="en-US" dirty="0"/>
              <a:t>3n</a:t>
            </a:r>
            <a:r>
              <a:rPr lang="en-US" baseline="30000" dirty="0"/>
              <a:t>3</a:t>
            </a:r>
            <a:r>
              <a:rPr lang="en-US" dirty="0"/>
              <a:t>-4n</a:t>
            </a:r>
            <a:r>
              <a:rPr lang="en-US" baseline="30000" dirty="0"/>
              <a:t>2</a:t>
            </a:r>
            <a:r>
              <a:rPr lang="en-US" dirty="0"/>
              <a:t>+3n-4</a:t>
            </a:r>
            <a:r>
              <a:rPr lang="en-US" altLang="en-US" dirty="0"/>
              <a:t> &gt;= </a:t>
            </a:r>
            <a:r>
              <a:rPr lang="en-US" dirty="0"/>
              <a:t>n</a:t>
            </a:r>
            <a:r>
              <a:rPr lang="en-US" baseline="30000" dirty="0"/>
              <a:t>3</a:t>
            </a:r>
          </a:p>
          <a:p>
            <a:pPr lvl="1">
              <a:defRPr/>
            </a:pPr>
            <a:r>
              <a:rPr lang="en-US" altLang="en-US" dirty="0"/>
              <a:t>n0=1 </a:t>
            </a:r>
            <a:r>
              <a:rPr lang="en-US" altLang="en-US" dirty="0">
                <a:sym typeface="Wingdings" panose="05000000000000000000" pitchFamily="2" charset="2"/>
              </a:rPr>
              <a:t> 3-4+3-4 &gt;= 1            </a:t>
            </a:r>
            <a:r>
              <a:rPr lang="en-US" altLang="en-US" dirty="0">
                <a:solidFill>
                  <a:schemeClr val="accent6"/>
                </a:solidFill>
                <a:sym typeface="Wingdings" panose="05000000000000000000" pitchFamily="2" charset="2"/>
              </a:rPr>
              <a:t>Not OK</a:t>
            </a:r>
            <a:endParaRPr lang="en-US" altLang="en-US" dirty="0">
              <a:solidFill>
                <a:schemeClr val="accent6"/>
              </a:solidFill>
            </a:endParaRPr>
          </a:p>
          <a:p>
            <a:pPr lvl="1">
              <a:defRPr/>
            </a:pPr>
            <a:r>
              <a:rPr lang="en-US" altLang="en-US" dirty="0"/>
              <a:t>n0=2 </a:t>
            </a:r>
            <a:r>
              <a:rPr lang="en-US" altLang="en-US" dirty="0">
                <a:sym typeface="Wingdings" panose="05000000000000000000" pitchFamily="2" charset="2"/>
              </a:rPr>
              <a:t> 3x8 – 4x4 + 3x2 – 4 &gt;= 1</a:t>
            </a:r>
          </a:p>
          <a:p>
            <a:pPr lvl="1">
              <a:defRPr/>
            </a:pPr>
            <a:r>
              <a:rPr lang="en-US" altLang="en-US" dirty="0">
                <a:sym typeface="Wingdings" panose="05000000000000000000" pitchFamily="2" charset="2"/>
              </a:rPr>
              <a:t>          24 – 16 + 6 – 4 &gt;= 1  </a:t>
            </a:r>
            <a:r>
              <a:rPr lang="en-US" altLang="en-US" dirty="0">
                <a:solidFill>
                  <a:schemeClr val="accent6"/>
                </a:solidFill>
                <a:sym typeface="Wingdings" panose="05000000000000000000" pitchFamily="2" charset="2"/>
              </a:rPr>
              <a:t>OK</a:t>
            </a:r>
          </a:p>
          <a:p>
            <a:pPr lvl="1">
              <a:defRPr/>
            </a:pPr>
            <a:r>
              <a:rPr lang="en-US" altLang="en-US" dirty="0">
                <a:sym typeface="Wingdings" panose="05000000000000000000" pitchFamily="2" charset="2"/>
              </a:rPr>
              <a:t>So, </a:t>
            </a:r>
            <a:r>
              <a:rPr lang="en-US" altLang="en-US" dirty="0">
                <a:solidFill>
                  <a:srgbClr val="FF0000"/>
                </a:solidFill>
                <a:sym typeface="Wingdings" panose="05000000000000000000" pitchFamily="2" charset="2"/>
              </a:rPr>
              <a:t>c=1, n0=2 </a:t>
            </a:r>
            <a:r>
              <a:rPr lang="en-US" altLang="en-US" dirty="0">
                <a:sym typeface="Wingdings" panose="05000000000000000000" pitchFamily="2" charset="2"/>
              </a:rPr>
              <a:t>holds</a:t>
            </a:r>
            <a:endParaRPr lang="en-US" altLang="en-US" dirty="0"/>
          </a:p>
        </p:txBody>
      </p:sp>
    </p:spTree>
    <p:extLst>
      <p:ext uri="{BB962C8B-B14F-4D97-AF65-F5344CB8AC3E}">
        <p14:creationId xmlns:p14="http://schemas.microsoft.com/office/powerpoint/2010/main" val="229582265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620839" y="187325"/>
            <a:ext cx="8999537" cy="769938"/>
          </a:xfrm>
        </p:spPr>
        <p:txBody>
          <a:bodyPr/>
          <a:lstStyle/>
          <a:p>
            <a:r>
              <a:rPr lang="en-US" altLang="en-US" sz="3600" dirty="0" smtClean="0">
                <a:latin typeface="Symbol" panose="05050102010706020507" pitchFamily="18" charset="2"/>
              </a:rPr>
              <a:t>W</a:t>
            </a:r>
            <a:r>
              <a:rPr lang="en-US" altLang="en-US" sz="3600" dirty="0" smtClean="0"/>
              <a:t> Notation: Asymptotic Lower Bound</a:t>
            </a:r>
          </a:p>
        </p:txBody>
      </p:sp>
      <p:sp>
        <p:nvSpPr>
          <p:cNvPr id="36867" name="Rectangle 4"/>
          <p:cNvSpPr>
            <a:spLocks noChangeArrowheads="1"/>
          </p:cNvSpPr>
          <p:nvPr/>
        </p:nvSpPr>
        <p:spPr bwMode="auto">
          <a:xfrm>
            <a:off x="2847976" y="5027613"/>
            <a:ext cx="5656263"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lvl="1"/>
            <a:endParaRPr lang="en-US" altLang="en-US"/>
          </a:p>
        </p:txBody>
      </p:sp>
      <p:sp>
        <p:nvSpPr>
          <p:cNvPr id="35845" name="Rectangle 15"/>
          <p:cNvSpPr>
            <a:spLocks noChangeArrowheads="1"/>
          </p:cNvSpPr>
          <p:nvPr/>
        </p:nvSpPr>
        <p:spPr bwMode="auto">
          <a:xfrm>
            <a:off x="543464" y="1092201"/>
            <a:ext cx="11015932" cy="5521325"/>
          </a:xfrm>
          <a:prstGeom prst="rect">
            <a:avLst/>
          </a:prstGeom>
          <a:noFill/>
          <a:ln>
            <a:noFill/>
          </a:ln>
        </p:spPr>
        <p:txBody>
          <a:bodyPr/>
          <a:lstStyle>
            <a:lvl1pPr marL="342900" indent="-342900">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buFontTx/>
              <a:buChar char="–"/>
              <a:defRPr/>
            </a:pPr>
            <a:r>
              <a:rPr lang="en-US" altLang="en-US" dirty="0"/>
              <a:t>Is usually used to express the lower bound for a problem. For example:</a:t>
            </a:r>
          </a:p>
          <a:p>
            <a:pPr>
              <a:buFontTx/>
              <a:buChar char="–"/>
              <a:defRPr/>
            </a:pPr>
            <a:endParaRPr lang="en-US" altLang="en-US" dirty="0"/>
          </a:p>
          <a:p>
            <a:pPr>
              <a:buFontTx/>
              <a:buChar char="–"/>
              <a:defRPr/>
            </a:pPr>
            <a:r>
              <a:rPr lang="en-US" altLang="en-US" dirty="0">
                <a:solidFill>
                  <a:schemeClr val="accent6"/>
                </a:solidFill>
              </a:rPr>
              <a:t>ALL </a:t>
            </a:r>
            <a:r>
              <a:rPr lang="en-US" altLang="en-US" dirty="0">
                <a:solidFill>
                  <a:srgbClr val="C00000"/>
                </a:solidFill>
              </a:rPr>
              <a:t>comparison-based</a:t>
            </a:r>
            <a:r>
              <a:rPr lang="en-US" altLang="en-US" dirty="0">
                <a:solidFill>
                  <a:schemeClr val="accent6"/>
                </a:solidFill>
              </a:rPr>
              <a:t> SEARCHING algorithms </a:t>
            </a:r>
            <a:r>
              <a:rPr lang="en-US" altLang="en-US" dirty="0"/>
              <a:t>have a lower-bound of </a:t>
            </a:r>
            <a:r>
              <a:rPr lang="en-US" dirty="0">
                <a:solidFill>
                  <a:srgbClr val="C00000"/>
                </a:solidFill>
                <a:latin typeface="Symbol" pitchFamily="18" charset="2"/>
              </a:rPr>
              <a:t>W</a:t>
            </a:r>
            <a:r>
              <a:rPr lang="en-US" altLang="en-US" dirty="0">
                <a:solidFill>
                  <a:srgbClr val="C00000"/>
                </a:solidFill>
              </a:rPr>
              <a:t>(</a:t>
            </a:r>
            <a:r>
              <a:rPr lang="en-US" altLang="en-US" dirty="0" err="1">
                <a:solidFill>
                  <a:srgbClr val="C00000"/>
                </a:solidFill>
              </a:rPr>
              <a:t>logN</a:t>
            </a:r>
            <a:r>
              <a:rPr lang="en-US" altLang="en-US" dirty="0">
                <a:solidFill>
                  <a:srgbClr val="C00000"/>
                </a:solidFill>
              </a:rPr>
              <a:t>) </a:t>
            </a:r>
          </a:p>
          <a:p>
            <a:pPr>
              <a:buFontTx/>
              <a:buChar char="–"/>
              <a:defRPr/>
            </a:pPr>
            <a:endParaRPr lang="en-US" altLang="en-US" sz="3200" dirty="0">
              <a:solidFill>
                <a:srgbClr val="C00000"/>
              </a:solidFill>
            </a:endParaRPr>
          </a:p>
          <a:p>
            <a:pPr>
              <a:buFontTx/>
              <a:buChar char="–"/>
              <a:defRPr/>
            </a:pPr>
            <a:r>
              <a:rPr lang="en-US" altLang="en-US" dirty="0">
                <a:solidFill>
                  <a:schemeClr val="accent6"/>
                </a:solidFill>
              </a:rPr>
              <a:t>ALL </a:t>
            </a:r>
            <a:r>
              <a:rPr lang="en-US" altLang="en-US" dirty="0">
                <a:solidFill>
                  <a:srgbClr val="C00000"/>
                </a:solidFill>
              </a:rPr>
              <a:t>comparison-based</a:t>
            </a:r>
            <a:r>
              <a:rPr lang="en-US" altLang="en-US" dirty="0">
                <a:solidFill>
                  <a:srgbClr val="FF0000"/>
                </a:solidFill>
              </a:rPr>
              <a:t> </a:t>
            </a:r>
            <a:r>
              <a:rPr lang="en-US" altLang="en-US" dirty="0">
                <a:solidFill>
                  <a:schemeClr val="accent6"/>
                </a:solidFill>
              </a:rPr>
              <a:t>SORTING algorithms </a:t>
            </a:r>
            <a:r>
              <a:rPr lang="en-US" altLang="en-US" dirty="0"/>
              <a:t>have a lower-bound of </a:t>
            </a:r>
            <a:r>
              <a:rPr lang="en-US" dirty="0">
                <a:solidFill>
                  <a:srgbClr val="C00000"/>
                </a:solidFill>
                <a:latin typeface="Symbol" pitchFamily="18" charset="2"/>
              </a:rPr>
              <a:t>W</a:t>
            </a:r>
            <a:r>
              <a:rPr lang="en-US" altLang="en-US" dirty="0">
                <a:solidFill>
                  <a:srgbClr val="C00000"/>
                </a:solidFill>
              </a:rPr>
              <a:t>(</a:t>
            </a:r>
            <a:r>
              <a:rPr lang="en-US" altLang="en-US" dirty="0" err="1">
                <a:solidFill>
                  <a:srgbClr val="C00000"/>
                </a:solidFill>
              </a:rPr>
              <a:t>NlogN</a:t>
            </a:r>
            <a:r>
              <a:rPr lang="en-US" altLang="en-US" dirty="0">
                <a:solidFill>
                  <a:srgbClr val="C00000"/>
                </a:solidFill>
              </a:rPr>
              <a:t>) </a:t>
            </a:r>
          </a:p>
          <a:p>
            <a:pPr lvl="1">
              <a:defRPr/>
            </a:pPr>
            <a:r>
              <a:rPr lang="en-US" altLang="en-US" dirty="0"/>
              <a:t>Convex hull has a lower bound of </a:t>
            </a:r>
            <a:r>
              <a:rPr lang="en-US" dirty="0">
                <a:latin typeface="Symbol" pitchFamily="18" charset="2"/>
              </a:rPr>
              <a:t>W</a:t>
            </a:r>
            <a:r>
              <a:rPr lang="en-US" altLang="en-US" dirty="0"/>
              <a:t>(</a:t>
            </a:r>
            <a:r>
              <a:rPr lang="en-US" altLang="en-US" dirty="0" err="1"/>
              <a:t>NlogN</a:t>
            </a:r>
            <a:r>
              <a:rPr lang="en-US" altLang="en-US" dirty="0"/>
              <a:t>) </a:t>
            </a:r>
          </a:p>
        </p:txBody>
      </p:sp>
    </p:spTree>
    <p:extLst>
      <p:ext uri="{BB962C8B-B14F-4D97-AF65-F5344CB8AC3E}">
        <p14:creationId xmlns:p14="http://schemas.microsoft.com/office/powerpoint/2010/main" val="102000864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971675" y="188914"/>
            <a:ext cx="8191500" cy="769937"/>
          </a:xfrm>
        </p:spPr>
        <p:txBody>
          <a:bodyPr/>
          <a:lstStyle/>
          <a:p>
            <a:r>
              <a:rPr lang="en-US" altLang="en-US" sz="3600" dirty="0">
                <a:latin typeface="Symbol" panose="05050102010706020507" pitchFamily="18" charset="2"/>
              </a:rPr>
              <a:t>Q</a:t>
            </a:r>
            <a:r>
              <a:rPr lang="en-US" altLang="en-US" sz="3600" dirty="0"/>
              <a:t> Notation: Asymptotic Tight Bound</a:t>
            </a:r>
          </a:p>
        </p:txBody>
      </p:sp>
      <p:sp>
        <p:nvSpPr>
          <p:cNvPr id="22532" name="Rectangle 3"/>
          <p:cNvSpPr>
            <a:spLocks noGrp="1" noChangeArrowheads="1"/>
          </p:cNvSpPr>
          <p:nvPr>
            <p:ph type="body" idx="1"/>
          </p:nvPr>
        </p:nvSpPr>
        <p:spPr>
          <a:xfrm>
            <a:off x="534837" y="973139"/>
            <a:ext cx="11119449" cy="1450975"/>
          </a:xfrm>
        </p:spPr>
        <p:txBody>
          <a:bodyPr/>
          <a:lstStyle/>
          <a:p>
            <a:pPr>
              <a:lnSpc>
                <a:spcPct val="90000"/>
              </a:lnSpc>
              <a:defRPr/>
            </a:pPr>
            <a:r>
              <a:rPr lang="en-US" dirty="0"/>
              <a:t>T(n) = </a:t>
            </a:r>
            <a:r>
              <a:rPr lang="en-US" dirty="0">
                <a:latin typeface="Symbol" pitchFamily="18" charset="2"/>
              </a:rPr>
              <a:t>Q</a:t>
            </a:r>
            <a:r>
              <a:rPr lang="en-US" dirty="0"/>
              <a:t>(f(n)) </a:t>
            </a:r>
          </a:p>
          <a:p>
            <a:pPr lvl="1">
              <a:lnSpc>
                <a:spcPct val="90000"/>
              </a:lnSpc>
              <a:defRPr/>
            </a:pPr>
            <a:r>
              <a:rPr lang="en-US" dirty="0"/>
              <a:t>If there are </a:t>
            </a:r>
            <a:r>
              <a:rPr lang="en-US" dirty="0">
                <a:solidFill>
                  <a:srgbClr val="C00000"/>
                </a:solidFill>
              </a:rPr>
              <a:t>positive</a:t>
            </a:r>
            <a:r>
              <a:rPr lang="en-US" dirty="0"/>
              <a:t> </a:t>
            </a:r>
            <a:r>
              <a:rPr lang="en-US" dirty="0">
                <a:solidFill>
                  <a:schemeClr val="accent6"/>
                </a:solidFill>
              </a:rPr>
              <a:t>constants c1, c2 &amp; n0</a:t>
            </a:r>
            <a:r>
              <a:rPr lang="en-US" dirty="0"/>
              <a:t> such that</a:t>
            </a:r>
          </a:p>
          <a:p>
            <a:pPr lvl="1">
              <a:lnSpc>
                <a:spcPct val="90000"/>
              </a:lnSpc>
              <a:buFontTx/>
              <a:buNone/>
              <a:defRPr/>
            </a:pPr>
            <a:r>
              <a:rPr lang="en-US" dirty="0"/>
              <a:t>    </a:t>
            </a:r>
            <a:r>
              <a:rPr lang="en-US" dirty="0">
                <a:solidFill>
                  <a:srgbClr val="C00000"/>
                </a:solidFill>
              </a:rPr>
              <a:t>c1*f(n)</a:t>
            </a:r>
            <a:r>
              <a:rPr lang="en-US" dirty="0"/>
              <a:t> &lt;= </a:t>
            </a:r>
            <a:r>
              <a:rPr lang="en-US" dirty="0">
                <a:solidFill>
                  <a:schemeClr val="accent6"/>
                </a:solidFill>
              </a:rPr>
              <a:t>T(n)</a:t>
            </a:r>
            <a:r>
              <a:rPr lang="en-US" dirty="0">
                <a:solidFill>
                  <a:srgbClr val="C00000"/>
                </a:solidFill>
              </a:rPr>
              <a:t> </a:t>
            </a:r>
            <a:r>
              <a:rPr lang="en-US" dirty="0"/>
              <a:t>&lt;=</a:t>
            </a:r>
            <a:r>
              <a:rPr lang="en-US" dirty="0">
                <a:solidFill>
                  <a:srgbClr val="C00000"/>
                </a:solidFill>
              </a:rPr>
              <a:t> c2*f(n) </a:t>
            </a:r>
            <a:r>
              <a:rPr lang="en-US" dirty="0">
                <a:solidFill>
                  <a:schemeClr val="accent6"/>
                </a:solidFill>
              </a:rPr>
              <a:t>for all n &gt;= n0</a:t>
            </a:r>
          </a:p>
        </p:txBody>
      </p:sp>
      <p:sp>
        <p:nvSpPr>
          <p:cNvPr id="37892" name="Rectangle 6"/>
          <p:cNvSpPr>
            <a:spLocks noChangeArrowheads="1"/>
          </p:cNvSpPr>
          <p:nvPr/>
        </p:nvSpPr>
        <p:spPr bwMode="auto">
          <a:xfrm>
            <a:off x="534838" y="4951414"/>
            <a:ext cx="10895162"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buFontTx/>
              <a:buChar char="–"/>
            </a:pPr>
            <a:r>
              <a:rPr lang="en-US" altLang="en-US" sz="2400" dirty="0"/>
              <a:t>Example: T(n) = 2n + 5 is </a:t>
            </a:r>
            <a:r>
              <a:rPr lang="en-US" altLang="en-US" sz="2400" dirty="0">
                <a:latin typeface="Symbol" panose="05050102010706020507" pitchFamily="18" charset="2"/>
              </a:rPr>
              <a:t>Q</a:t>
            </a:r>
            <a:r>
              <a:rPr lang="en-US" altLang="en-US" sz="2400" dirty="0"/>
              <a:t>(n). Why?</a:t>
            </a:r>
          </a:p>
          <a:p>
            <a:pPr lvl="1">
              <a:buFontTx/>
              <a:buNone/>
            </a:pPr>
            <a:r>
              <a:rPr lang="en-US" altLang="en-US" dirty="0"/>
              <a:t>        </a:t>
            </a:r>
            <a:r>
              <a:rPr lang="en-US" altLang="en-US" dirty="0">
                <a:solidFill>
                  <a:srgbClr val="C00000"/>
                </a:solidFill>
              </a:rPr>
              <a:t>2</a:t>
            </a:r>
            <a:r>
              <a:rPr lang="en-US" altLang="en-US" dirty="0"/>
              <a:t>n &lt;= 2n+5 &lt;= </a:t>
            </a:r>
            <a:r>
              <a:rPr lang="en-US" altLang="en-US" dirty="0">
                <a:solidFill>
                  <a:srgbClr val="C00000"/>
                </a:solidFill>
              </a:rPr>
              <a:t>3</a:t>
            </a:r>
            <a:r>
              <a:rPr lang="en-US" altLang="en-US" dirty="0"/>
              <a:t>n, for all n &gt;= </a:t>
            </a:r>
            <a:r>
              <a:rPr lang="en-US" altLang="en-US" dirty="0">
                <a:solidFill>
                  <a:srgbClr val="C00000"/>
                </a:solidFill>
              </a:rPr>
              <a:t>5</a:t>
            </a:r>
          </a:p>
          <a:p>
            <a:pPr>
              <a:buFontTx/>
              <a:buChar char="–"/>
            </a:pPr>
            <a:r>
              <a:rPr lang="en-US" altLang="en-US" sz="2400" dirty="0"/>
              <a:t>T(n) = 5*n</a:t>
            </a:r>
            <a:r>
              <a:rPr lang="en-US" altLang="en-US" sz="2400" baseline="30000" dirty="0"/>
              <a:t>2</a:t>
            </a:r>
            <a:r>
              <a:rPr lang="en-US" altLang="en-US" sz="2400" dirty="0"/>
              <a:t>  - 3*n  is </a:t>
            </a:r>
            <a:r>
              <a:rPr lang="en-US" altLang="en-US" sz="2400" dirty="0">
                <a:latin typeface="Symbol" panose="05050102010706020507" pitchFamily="18" charset="2"/>
              </a:rPr>
              <a:t>Q</a:t>
            </a:r>
            <a:r>
              <a:rPr lang="en-US" altLang="en-US" sz="2400" dirty="0"/>
              <a:t>(n</a:t>
            </a:r>
            <a:r>
              <a:rPr lang="en-US" altLang="en-US" sz="2400" baseline="30000" dirty="0"/>
              <a:t>2</a:t>
            </a:r>
            <a:r>
              <a:rPr lang="en-US" altLang="en-US" sz="2400" dirty="0"/>
              <a:t>). Why?</a:t>
            </a:r>
          </a:p>
          <a:p>
            <a:pPr lvl="1"/>
            <a:r>
              <a:rPr lang="en-US" altLang="en-US" dirty="0">
                <a:solidFill>
                  <a:srgbClr val="C00000"/>
                </a:solidFill>
              </a:rPr>
              <a:t>4</a:t>
            </a:r>
            <a:r>
              <a:rPr lang="en-US" altLang="en-US" dirty="0"/>
              <a:t>*n</a:t>
            </a:r>
            <a:r>
              <a:rPr lang="en-US" altLang="en-US" baseline="30000" dirty="0"/>
              <a:t>2</a:t>
            </a:r>
            <a:r>
              <a:rPr lang="en-US" altLang="en-US" dirty="0"/>
              <a:t> &lt;= 5*n</a:t>
            </a:r>
            <a:r>
              <a:rPr lang="en-US" altLang="en-US" baseline="30000" dirty="0"/>
              <a:t>2</a:t>
            </a:r>
            <a:r>
              <a:rPr lang="en-US" altLang="en-US" dirty="0"/>
              <a:t> - 3*n  &lt;= </a:t>
            </a:r>
            <a:r>
              <a:rPr lang="en-US" altLang="en-US" dirty="0">
                <a:solidFill>
                  <a:srgbClr val="C00000"/>
                </a:solidFill>
              </a:rPr>
              <a:t>5</a:t>
            </a:r>
            <a:r>
              <a:rPr lang="en-US" altLang="en-US" dirty="0"/>
              <a:t>*n</a:t>
            </a:r>
            <a:r>
              <a:rPr lang="en-US" altLang="en-US" baseline="30000" dirty="0"/>
              <a:t>2</a:t>
            </a:r>
            <a:r>
              <a:rPr lang="en-US" altLang="en-US" dirty="0"/>
              <a:t>, for all n &gt;= 4</a:t>
            </a:r>
          </a:p>
        </p:txBody>
      </p:sp>
      <p:grpSp>
        <p:nvGrpSpPr>
          <p:cNvPr id="37893" name="Group 19"/>
          <p:cNvGrpSpPr>
            <a:grpSpLocks/>
          </p:cNvGrpSpPr>
          <p:nvPr/>
        </p:nvGrpSpPr>
        <p:grpSpPr bwMode="auto">
          <a:xfrm>
            <a:off x="3594100" y="2389189"/>
            <a:ext cx="4452938" cy="2454275"/>
            <a:chOff x="1792228" y="2389829"/>
            <a:chExt cx="4453710" cy="2453256"/>
          </a:xfrm>
        </p:grpSpPr>
        <p:sp>
          <p:nvSpPr>
            <p:cNvPr id="2" name="Text Box 5"/>
            <p:cNvSpPr txBox="1">
              <a:spLocks noChangeArrowheads="1"/>
            </p:cNvSpPr>
            <p:nvPr/>
          </p:nvSpPr>
          <p:spPr bwMode="auto">
            <a:xfrm>
              <a:off x="2778237" y="4473351"/>
              <a:ext cx="446164" cy="369734"/>
            </a:xfrm>
            <a:prstGeom prst="rect">
              <a:avLst/>
            </a:prstGeom>
            <a:noFill/>
            <a:ln w="9525">
              <a:noFill/>
              <a:miter lim="800000"/>
              <a:headEnd/>
              <a:tailEnd/>
            </a:ln>
          </p:spPr>
          <p:txBody>
            <a:bodyPr wrap="none">
              <a:spAutoFit/>
            </a:bodyPr>
            <a:lstStyle/>
            <a:p>
              <a:pPr>
                <a:defRPr/>
              </a:pPr>
              <a:r>
                <a:rPr lang="en-US" dirty="0"/>
                <a:t>n0</a:t>
              </a:r>
            </a:p>
          </p:txBody>
        </p:sp>
        <p:sp>
          <p:nvSpPr>
            <p:cNvPr id="22537" name="Line 8"/>
            <p:cNvSpPr>
              <a:spLocks noChangeShapeType="1"/>
            </p:cNvSpPr>
            <p:nvPr/>
          </p:nvSpPr>
          <p:spPr bwMode="auto">
            <a:xfrm flipH="1" flipV="1">
              <a:off x="2135187" y="2599292"/>
              <a:ext cx="46046" cy="1848669"/>
            </a:xfrm>
            <a:prstGeom prst="line">
              <a:avLst/>
            </a:prstGeom>
            <a:noFill/>
            <a:ln w="31750">
              <a:solidFill>
                <a:schemeClr val="tx1"/>
              </a:solidFill>
              <a:round/>
              <a:headEnd/>
              <a:tailEnd type="arrow"/>
            </a:ln>
          </p:spPr>
          <p:txBody>
            <a:bodyPr/>
            <a:lstStyle/>
            <a:p>
              <a:pPr>
                <a:defRPr/>
              </a:pPr>
              <a:endParaRPr lang="en-US"/>
            </a:p>
          </p:txBody>
        </p:sp>
        <p:sp>
          <p:nvSpPr>
            <p:cNvPr id="22538" name="Line 9"/>
            <p:cNvSpPr>
              <a:spLocks noChangeShapeType="1"/>
            </p:cNvSpPr>
            <p:nvPr/>
          </p:nvSpPr>
          <p:spPr bwMode="auto">
            <a:xfrm flipV="1">
              <a:off x="2143127" y="4387661"/>
              <a:ext cx="3928156" cy="57126"/>
            </a:xfrm>
            <a:prstGeom prst="line">
              <a:avLst/>
            </a:prstGeom>
            <a:noFill/>
            <a:ln w="31750">
              <a:solidFill>
                <a:schemeClr val="tx1"/>
              </a:solidFill>
              <a:round/>
              <a:headEnd/>
              <a:tailEnd type="arrow"/>
            </a:ln>
          </p:spPr>
          <p:txBody>
            <a:bodyPr/>
            <a:lstStyle/>
            <a:p>
              <a:pPr>
                <a:defRPr/>
              </a:pPr>
              <a:endParaRPr lang="en-US"/>
            </a:p>
          </p:txBody>
        </p:sp>
        <p:sp>
          <p:nvSpPr>
            <p:cNvPr id="22539" name="Text Box 10"/>
            <p:cNvSpPr txBox="1">
              <a:spLocks noChangeArrowheads="1"/>
            </p:cNvSpPr>
            <p:nvPr/>
          </p:nvSpPr>
          <p:spPr bwMode="auto">
            <a:xfrm>
              <a:off x="4713734" y="4459070"/>
              <a:ext cx="1532204" cy="369733"/>
            </a:xfrm>
            <a:prstGeom prst="rect">
              <a:avLst/>
            </a:prstGeom>
            <a:noFill/>
            <a:ln w="9525">
              <a:noFill/>
              <a:miter lim="800000"/>
              <a:headEnd/>
              <a:tailEnd/>
            </a:ln>
          </p:spPr>
          <p:txBody>
            <a:bodyPr wrap="none">
              <a:spAutoFit/>
            </a:bodyPr>
            <a:lstStyle/>
            <a:p>
              <a:pPr>
                <a:defRPr/>
              </a:pPr>
              <a:r>
                <a:rPr lang="en-US" dirty="0"/>
                <a:t>Input size N</a:t>
              </a:r>
            </a:p>
          </p:txBody>
        </p:sp>
        <p:sp>
          <p:nvSpPr>
            <p:cNvPr id="22540" name="Text Box 11"/>
            <p:cNvSpPr txBox="1">
              <a:spLocks noChangeArrowheads="1"/>
            </p:cNvSpPr>
            <p:nvPr/>
          </p:nvSpPr>
          <p:spPr bwMode="auto">
            <a:xfrm>
              <a:off x="4789948" y="3040434"/>
              <a:ext cx="631935" cy="369733"/>
            </a:xfrm>
            <a:prstGeom prst="rect">
              <a:avLst/>
            </a:prstGeom>
            <a:noFill/>
            <a:ln w="9525">
              <a:noFill/>
              <a:miter lim="800000"/>
              <a:headEnd/>
              <a:tailEnd/>
            </a:ln>
          </p:spPr>
          <p:txBody>
            <a:bodyPr wrap="none">
              <a:spAutoFit/>
            </a:bodyPr>
            <a:lstStyle/>
            <a:p>
              <a:pPr>
                <a:defRPr/>
              </a:pPr>
              <a:r>
                <a:rPr lang="en-US" dirty="0"/>
                <a:t>T(n)</a:t>
              </a:r>
            </a:p>
          </p:txBody>
        </p:sp>
        <p:sp>
          <p:nvSpPr>
            <p:cNvPr id="22541" name="Freeform 12"/>
            <p:cNvSpPr>
              <a:spLocks/>
            </p:cNvSpPr>
            <p:nvPr/>
          </p:nvSpPr>
          <p:spPr bwMode="auto">
            <a:xfrm>
              <a:off x="2159005" y="3235615"/>
              <a:ext cx="3543914" cy="818810"/>
            </a:xfrm>
            <a:custGeom>
              <a:avLst/>
              <a:gdLst>
                <a:gd name="T0" fmla="*/ 0 w 2168"/>
                <a:gd name="T1" fmla="*/ 149 h 651"/>
                <a:gd name="T2" fmla="*/ 205 w 2168"/>
                <a:gd name="T3" fmla="*/ 275 h 651"/>
                <a:gd name="T4" fmla="*/ 418 w 2168"/>
                <a:gd name="T5" fmla="*/ 44 h 651"/>
                <a:gd name="T6" fmla="*/ 884 w 2168"/>
                <a:gd name="T7" fmla="*/ 208 h 651"/>
                <a:gd name="T8" fmla="*/ 1744 w 2168"/>
                <a:gd name="T9" fmla="*/ 61 h 651"/>
                <a:gd name="T10" fmla="*/ 2233 w 2168"/>
                <a:gd name="T11" fmla="*/ 9 h 651"/>
                <a:gd name="T12" fmla="*/ 2340 w 2168"/>
                <a:gd name="T13" fmla="*/ 2 h 651"/>
                <a:gd name="T14" fmla="*/ 0 60000 65536"/>
                <a:gd name="T15" fmla="*/ 0 60000 65536"/>
                <a:gd name="T16" fmla="*/ 0 60000 65536"/>
                <a:gd name="T17" fmla="*/ 0 60000 65536"/>
                <a:gd name="T18" fmla="*/ 0 60000 65536"/>
                <a:gd name="T19" fmla="*/ 0 60000 65536"/>
                <a:gd name="T20" fmla="*/ 0 60000 65536"/>
                <a:gd name="T21" fmla="*/ 0 w 2168"/>
                <a:gd name="T22" fmla="*/ 0 h 651"/>
                <a:gd name="T23" fmla="*/ 2168 w 2168"/>
                <a:gd name="T24" fmla="*/ 651 h 6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8" h="651">
                  <a:moveTo>
                    <a:pt x="0" y="331"/>
                  </a:moveTo>
                  <a:cubicBezTo>
                    <a:pt x="63" y="491"/>
                    <a:pt x="126" y="651"/>
                    <a:pt x="190" y="612"/>
                  </a:cubicBezTo>
                  <a:cubicBezTo>
                    <a:pt x="254" y="573"/>
                    <a:pt x="282" y="121"/>
                    <a:pt x="387" y="96"/>
                  </a:cubicBezTo>
                  <a:cubicBezTo>
                    <a:pt x="492" y="71"/>
                    <a:pt x="614" y="454"/>
                    <a:pt x="819" y="460"/>
                  </a:cubicBezTo>
                  <a:cubicBezTo>
                    <a:pt x="1024" y="466"/>
                    <a:pt x="1407" y="207"/>
                    <a:pt x="1615" y="134"/>
                  </a:cubicBezTo>
                  <a:cubicBezTo>
                    <a:pt x="1823" y="61"/>
                    <a:pt x="1977" y="42"/>
                    <a:pt x="2069" y="21"/>
                  </a:cubicBezTo>
                  <a:cubicBezTo>
                    <a:pt x="2161" y="0"/>
                    <a:pt x="2164" y="2"/>
                    <a:pt x="2168" y="5"/>
                  </a:cubicBezTo>
                </a:path>
              </a:pathLst>
            </a:custGeom>
            <a:noFill/>
            <a:ln w="31750">
              <a:solidFill>
                <a:schemeClr val="tx1"/>
              </a:solidFill>
              <a:round/>
              <a:headEnd/>
              <a:tailEnd/>
            </a:ln>
          </p:spPr>
          <p:txBody>
            <a:bodyPr/>
            <a:lstStyle/>
            <a:p>
              <a:pPr>
                <a:defRPr/>
              </a:pPr>
              <a:endParaRPr lang="en-US"/>
            </a:p>
          </p:txBody>
        </p:sp>
        <p:sp>
          <p:nvSpPr>
            <p:cNvPr id="22542" name="Text Box 13"/>
            <p:cNvSpPr txBox="1">
              <a:spLocks noChangeArrowheads="1"/>
            </p:cNvSpPr>
            <p:nvPr/>
          </p:nvSpPr>
          <p:spPr bwMode="auto">
            <a:xfrm>
              <a:off x="5104327" y="3395886"/>
              <a:ext cx="936787" cy="368147"/>
            </a:xfrm>
            <a:prstGeom prst="rect">
              <a:avLst/>
            </a:prstGeom>
            <a:noFill/>
            <a:ln w="9525">
              <a:noFill/>
              <a:miter lim="800000"/>
              <a:headEnd/>
              <a:tailEnd/>
            </a:ln>
          </p:spPr>
          <p:txBody>
            <a:bodyPr wrap="none">
              <a:spAutoFit/>
            </a:bodyPr>
            <a:lstStyle/>
            <a:p>
              <a:pPr>
                <a:defRPr/>
              </a:pPr>
              <a:r>
                <a:rPr lang="en-US" dirty="0"/>
                <a:t>c1*f(n)</a:t>
              </a:r>
            </a:p>
          </p:txBody>
        </p:sp>
        <p:sp>
          <p:nvSpPr>
            <p:cNvPr id="22543" name="Line 14"/>
            <p:cNvSpPr>
              <a:spLocks noChangeShapeType="1"/>
            </p:cNvSpPr>
            <p:nvPr/>
          </p:nvSpPr>
          <p:spPr bwMode="auto">
            <a:xfrm>
              <a:off x="2994174" y="3532354"/>
              <a:ext cx="0" cy="906086"/>
            </a:xfrm>
            <a:prstGeom prst="line">
              <a:avLst/>
            </a:prstGeom>
            <a:noFill/>
            <a:ln w="38100" cap="rnd">
              <a:solidFill>
                <a:schemeClr val="tx1"/>
              </a:solidFill>
              <a:prstDash val="sysDot"/>
              <a:round/>
              <a:headEnd/>
              <a:tailEnd/>
            </a:ln>
          </p:spPr>
          <p:txBody>
            <a:bodyPr/>
            <a:lstStyle/>
            <a:p>
              <a:pPr>
                <a:defRPr/>
              </a:pPr>
              <a:endParaRPr lang="en-US"/>
            </a:p>
          </p:txBody>
        </p:sp>
        <p:sp>
          <p:nvSpPr>
            <p:cNvPr id="22544" name="Freeform 15"/>
            <p:cNvSpPr>
              <a:spLocks/>
            </p:cNvSpPr>
            <p:nvPr/>
          </p:nvSpPr>
          <p:spPr bwMode="auto">
            <a:xfrm>
              <a:off x="2166943" y="3376844"/>
              <a:ext cx="3597899" cy="1069531"/>
            </a:xfrm>
            <a:custGeom>
              <a:avLst/>
              <a:gdLst>
                <a:gd name="T0" fmla="*/ 0 w 2266"/>
                <a:gd name="T1" fmla="*/ 689 h 665"/>
                <a:gd name="T2" fmla="*/ 599 w 2266"/>
                <a:gd name="T3" fmla="*/ 359 h 665"/>
                <a:gd name="T4" fmla="*/ 1319 w 2266"/>
                <a:gd name="T5" fmla="*/ 328 h 665"/>
                <a:gd name="T6" fmla="*/ 1933 w 2266"/>
                <a:gd name="T7" fmla="*/ 54 h 665"/>
                <a:gd name="T8" fmla="*/ 2266 w 2266"/>
                <a:gd name="T9" fmla="*/ 13 h 665"/>
                <a:gd name="T10" fmla="*/ 0 60000 65536"/>
                <a:gd name="T11" fmla="*/ 0 60000 65536"/>
                <a:gd name="T12" fmla="*/ 0 60000 65536"/>
                <a:gd name="T13" fmla="*/ 0 60000 65536"/>
                <a:gd name="T14" fmla="*/ 0 60000 65536"/>
                <a:gd name="T15" fmla="*/ 0 w 2266"/>
                <a:gd name="T16" fmla="*/ 0 h 665"/>
                <a:gd name="T17" fmla="*/ 2266 w 2266"/>
                <a:gd name="T18" fmla="*/ 665 h 665"/>
              </a:gdLst>
              <a:ahLst/>
              <a:cxnLst>
                <a:cxn ang="T10">
                  <a:pos x="T0" y="T1"/>
                </a:cxn>
                <a:cxn ang="T11">
                  <a:pos x="T2" y="T3"/>
                </a:cxn>
                <a:cxn ang="T12">
                  <a:pos x="T4" y="T5"/>
                </a:cxn>
                <a:cxn ang="T13">
                  <a:pos x="T6" y="T7"/>
                </a:cxn>
                <a:cxn ang="T14">
                  <a:pos x="T8" y="T9"/>
                </a:cxn>
              </a:cxnLst>
              <a:rect l="T15" t="T16" r="T17" b="T18"/>
              <a:pathLst>
                <a:path w="2266" h="665">
                  <a:moveTo>
                    <a:pt x="0" y="665"/>
                  </a:moveTo>
                  <a:cubicBezTo>
                    <a:pt x="189" y="535"/>
                    <a:pt x="379" y="405"/>
                    <a:pt x="599" y="347"/>
                  </a:cubicBezTo>
                  <a:cubicBezTo>
                    <a:pt x="819" y="289"/>
                    <a:pt x="1097" y="365"/>
                    <a:pt x="1319" y="316"/>
                  </a:cubicBezTo>
                  <a:cubicBezTo>
                    <a:pt x="1541" y="267"/>
                    <a:pt x="1775" y="102"/>
                    <a:pt x="1933" y="51"/>
                  </a:cubicBezTo>
                  <a:cubicBezTo>
                    <a:pt x="2091" y="0"/>
                    <a:pt x="2204" y="19"/>
                    <a:pt x="2266" y="13"/>
                  </a:cubicBezTo>
                </a:path>
              </a:pathLst>
            </a:custGeom>
            <a:noFill/>
            <a:ln w="31750">
              <a:solidFill>
                <a:schemeClr val="tx1"/>
              </a:solidFill>
              <a:round/>
              <a:headEnd/>
              <a:tailEnd/>
            </a:ln>
          </p:spPr>
          <p:txBody>
            <a:bodyPr/>
            <a:lstStyle/>
            <a:p>
              <a:pPr>
                <a:defRPr/>
              </a:pPr>
              <a:endParaRPr lang="en-US"/>
            </a:p>
          </p:txBody>
        </p:sp>
        <p:sp>
          <p:nvSpPr>
            <p:cNvPr id="22545" name="Freeform 16"/>
            <p:cNvSpPr>
              <a:spLocks/>
            </p:cNvSpPr>
            <p:nvPr/>
          </p:nvSpPr>
          <p:spPr bwMode="auto">
            <a:xfrm>
              <a:off x="2154241" y="2664352"/>
              <a:ext cx="3381961" cy="1743939"/>
            </a:xfrm>
            <a:custGeom>
              <a:avLst/>
              <a:gdLst>
                <a:gd name="T0" fmla="*/ 0 w 2130"/>
                <a:gd name="T1" fmla="*/ 1066 h 1114"/>
                <a:gd name="T2" fmla="*/ 410 w 2130"/>
                <a:gd name="T3" fmla="*/ 559 h 1114"/>
                <a:gd name="T4" fmla="*/ 902 w 2130"/>
                <a:gd name="T5" fmla="*/ 442 h 1114"/>
                <a:gd name="T6" fmla="*/ 1137 w 2130"/>
                <a:gd name="T7" fmla="*/ 161 h 1114"/>
                <a:gd name="T8" fmla="*/ 1895 w 2130"/>
                <a:gd name="T9" fmla="*/ 42 h 1114"/>
                <a:gd name="T10" fmla="*/ 2130 w 2130"/>
                <a:gd name="T11" fmla="*/ 0 h 1114"/>
                <a:gd name="T12" fmla="*/ 0 60000 65536"/>
                <a:gd name="T13" fmla="*/ 0 60000 65536"/>
                <a:gd name="T14" fmla="*/ 0 60000 65536"/>
                <a:gd name="T15" fmla="*/ 0 60000 65536"/>
                <a:gd name="T16" fmla="*/ 0 60000 65536"/>
                <a:gd name="T17" fmla="*/ 0 60000 65536"/>
                <a:gd name="T18" fmla="*/ 0 w 2130"/>
                <a:gd name="T19" fmla="*/ 0 h 1114"/>
                <a:gd name="T20" fmla="*/ 2130 w 2130"/>
                <a:gd name="T21" fmla="*/ 1114 h 1114"/>
              </a:gdLst>
              <a:ahLst/>
              <a:cxnLst>
                <a:cxn ang="T12">
                  <a:pos x="T0" y="T1"/>
                </a:cxn>
                <a:cxn ang="T13">
                  <a:pos x="T2" y="T3"/>
                </a:cxn>
                <a:cxn ang="T14">
                  <a:pos x="T4" y="T5"/>
                </a:cxn>
                <a:cxn ang="T15">
                  <a:pos x="T6" y="T7"/>
                </a:cxn>
                <a:cxn ang="T16">
                  <a:pos x="T8" y="T9"/>
                </a:cxn>
                <a:cxn ang="T17">
                  <a:pos x="T10" y="T11"/>
                </a:cxn>
              </a:cxnLst>
              <a:rect l="T18" t="T19" r="T20" b="T21"/>
              <a:pathLst>
                <a:path w="2130" h="1114">
                  <a:moveTo>
                    <a:pt x="0" y="1114"/>
                  </a:moveTo>
                  <a:cubicBezTo>
                    <a:pt x="130" y="903"/>
                    <a:pt x="260" y="692"/>
                    <a:pt x="410" y="583"/>
                  </a:cubicBezTo>
                  <a:cubicBezTo>
                    <a:pt x="560" y="474"/>
                    <a:pt x="781" y="531"/>
                    <a:pt x="902" y="462"/>
                  </a:cubicBezTo>
                  <a:cubicBezTo>
                    <a:pt x="1023" y="393"/>
                    <a:pt x="972" y="236"/>
                    <a:pt x="1137" y="167"/>
                  </a:cubicBezTo>
                  <a:cubicBezTo>
                    <a:pt x="1302" y="98"/>
                    <a:pt x="1730" y="73"/>
                    <a:pt x="1895" y="45"/>
                  </a:cubicBezTo>
                  <a:cubicBezTo>
                    <a:pt x="2060" y="17"/>
                    <a:pt x="2095" y="8"/>
                    <a:pt x="2130" y="0"/>
                  </a:cubicBezTo>
                </a:path>
              </a:pathLst>
            </a:custGeom>
            <a:noFill/>
            <a:ln w="31750">
              <a:solidFill>
                <a:schemeClr val="tx1"/>
              </a:solidFill>
              <a:round/>
              <a:headEnd/>
              <a:tailEnd/>
            </a:ln>
          </p:spPr>
          <p:txBody>
            <a:bodyPr/>
            <a:lstStyle/>
            <a:p>
              <a:pPr>
                <a:defRPr/>
              </a:pPr>
              <a:endParaRPr lang="en-US"/>
            </a:p>
          </p:txBody>
        </p:sp>
        <p:sp>
          <p:nvSpPr>
            <p:cNvPr id="22546" name="Text Box 17"/>
            <p:cNvSpPr txBox="1">
              <a:spLocks noChangeArrowheads="1"/>
            </p:cNvSpPr>
            <p:nvPr/>
          </p:nvSpPr>
          <p:spPr bwMode="auto">
            <a:xfrm>
              <a:off x="4585125" y="2389829"/>
              <a:ext cx="973306" cy="369733"/>
            </a:xfrm>
            <a:prstGeom prst="rect">
              <a:avLst/>
            </a:prstGeom>
            <a:noFill/>
            <a:ln w="9525">
              <a:noFill/>
              <a:miter lim="800000"/>
              <a:headEnd/>
              <a:tailEnd/>
            </a:ln>
          </p:spPr>
          <p:txBody>
            <a:bodyPr wrap="none">
              <a:spAutoFit/>
            </a:bodyPr>
            <a:lstStyle/>
            <a:p>
              <a:pPr>
                <a:defRPr/>
              </a:pPr>
              <a:r>
                <a:rPr lang="en-US" dirty="0"/>
                <a:t>c2*f(n)</a:t>
              </a:r>
            </a:p>
          </p:txBody>
        </p:sp>
        <p:sp>
          <p:nvSpPr>
            <p:cNvPr id="19" name="TextBox 18"/>
            <p:cNvSpPr txBox="1"/>
            <p:nvPr/>
          </p:nvSpPr>
          <p:spPr>
            <a:xfrm rot="16200000">
              <a:off x="1180610" y="3431480"/>
              <a:ext cx="1593188" cy="369952"/>
            </a:xfrm>
            <a:prstGeom prst="rect">
              <a:avLst/>
            </a:prstGeom>
            <a:noFill/>
          </p:spPr>
          <p:txBody>
            <a:bodyPr wrap="none">
              <a:spAutoFit/>
            </a:bodyPr>
            <a:lstStyle/>
            <a:p>
              <a:pPr>
                <a:defRPr/>
              </a:pPr>
              <a:r>
                <a:rPr lang="en-US" dirty="0">
                  <a:cs typeface="Times New Roman" pitchFamily="18" charset="0"/>
                </a:rPr>
                <a:t>Running Time</a:t>
              </a:r>
            </a:p>
          </p:txBody>
        </p:sp>
      </p:grpSp>
    </p:spTree>
    <p:extLst>
      <p:ext uri="{BB962C8B-B14F-4D97-AF65-F5344CB8AC3E}">
        <p14:creationId xmlns:p14="http://schemas.microsoft.com/office/powerpoint/2010/main" val="4406163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53683" y="188914"/>
            <a:ext cx="11343736" cy="769937"/>
          </a:xfrm>
        </p:spPr>
        <p:txBody>
          <a:bodyPr/>
          <a:lstStyle/>
          <a:p>
            <a:r>
              <a:rPr lang="en-US" altLang="en-US" sz="3600" dirty="0"/>
              <a:t>Common r</a:t>
            </a:r>
            <a:r>
              <a:rPr lang="en-US" altLang="en-US" sz="3600" dirty="0" smtClean="0"/>
              <a:t>unning times we </a:t>
            </a:r>
            <a:r>
              <a:rPr lang="en-US" altLang="en-US" sz="3600" dirty="0"/>
              <a:t>will encounter</a:t>
            </a:r>
          </a:p>
        </p:txBody>
      </p:sp>
      <p:graphicFrame>
        <p:nvGraphicFramePr>
          <p:cNvPr id="244859" name="Group 123"/>
          <p:cNvGraphicFramePr>
            <a:graphicFrameLocks noGrp="1"/>
          </p:cNvGraphicFramePr>
          <p:nvPr>
            <p:extLst/>
          </p:nvPr>
        </p:nvGraphicFramePr>
        <p:xfrm>
          <a:off x="677008" y="1229262"/>
          <a:ext cx="10735406" cy="4950414"/>
        </p:xfrm>
        <a:graphic>
          <a:graphicData uri="http://schemas.openxmlformats.org/drawingml/2006/table">
            <a:tbl>
              <a:tblPr/>
              <a:tblGrid>
                <a:gridCol w="2004645"/>
                <a:gridCol w="1749669"/>
                <a:gridCol w="6981092"/>
              </a:tblGrid>
              <a:tr h="45713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CC3300"/>
                          </a:solidFill>
                          <a:effectLst/>
                          <a:latin typeface="Comic Sans MS" pitchFamily="66" charset="0"/>
                        </a:rPr>
                        <a:t>Name</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CC3300"/>
                          </a:solidFill>
                          <a:effectLst/>
                          <a:latin typeface="Comic Sans MS" pitchFamily="66" charset="0"/>
                        </a:rPr>
                        <a:t>Big-Oh</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rgbClr val="CC3300"/>
                          </a:solidFill>
                          <a:effectLst/>
                          <a:latin typeface="Comic Sans MS" pitchFamily="66" charset="0"/>
                        </a:rPr>
                        <a:t>Comment</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3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omic Sans MS" pitchFamily="66" charset="0"/>
                        </a:rPr>
                        <a:t>Constant</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omic Sans MS" pitchFamily="66" charset="0"/>
                        </a:rPr>
                        <a:t>O(1)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mic Sans MS" pitchFamily="66" charset="0"/>
                        </a:rPr>
                        <a:t>Can’t beat it!</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3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omic Sans MS" pitchFamily="66" charset="0"/>
                        </a:rPr>
                        <a:t>Log log</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omic Sans MS" pitchFamily="66" charset="0"/>
                        </a:rPr>
                        <a:t>O(</a:t>
                      </a:r>
                      <a:r>
                        <a:rPr kumimoji="0" lang="en-US" sz="2400" b="0" i="0" u="none" strike="noStrike" cap="none" normalizeH="0" baseline="0" dirty="0" err="1">
                          <a:ln>
                            <a:noFill/>
                          </a:ln>
                          <a:solidFill>
                            <a:schemeClr val="tx1"/>
                          </a:solidFill>
                          <a:effectLst/>
                          <a:latin typeface="Comic Sans MS" pitchFamily="66" charset="0"/>
                        </a:rPr>
                        <a:t>loglogN</a:t>
                      </a:r>
                      <a:r>
                        <a:rPr kumimoji="0" lang="en-US" sz="2400" b="0" i="0" u="none" strike="noStrike" cap="none" normalizeH="0" baseline="0" dirty="0">
                          <a:ln>
                            <a:noFill/>
                          </a:ln>
                          <a:solidFill>
                            <a:schemeClr val="tx1"/>
                          </a:solidFill>
                          <a:effectLst/>
                          <a:latin typeface="Comic Sans MS" pitchFamily="66" charset="0"/>
                        </a:rPr>
                        <a: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mic Sans MS" pitchFamily="66" charset="0"/>
                        </a:rPr>
                        <a:t>Extrapolation search</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225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omic Sans MS" pitchFamily="66" charset="0"/>
                        </a:rPr>
                        <a:t>Logarithmic</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omic Sans MS" pitchFamily="66" charset="0"/>
                        </a:rPr>
                        <a:t>O(</a:t>
                      </a:r>
                      <a:r>
                        <a:rPr kumimoji="0" lang="en-US" sz="2400" b="0" i="0" u="none" strike="noStrike" cap="none" normalizeH="0" baseline="0" dirty="0" err="1">
                          <a:ln>
                            <a:noFill/>
                          </a:ln>
                          <a:solidFill>
                            <a:schemeClr val="tx1"/>
                          </a:solidFill>
                          <a:effectLst/>
                          <a:latin typeface="Comic Sans MS" pitchFamily="66" charset="0"/>
                        </a:rPr>
                        <a:t>logN</a:t>
                      </a:r>
                      <a:r>
                        <a:rPr kumimoji="0" lang="en-US" sz="2400" b="0" i="0" u="none" strike="noStrike" cap="none" normalizeH="0" baseline="0" dirty="0">
                          <a:ln>
                            <a:noFill/>
                          </a:ln>
                          <a:solidFill>
                            <a:schemeClr val="tx1"/>
                          </a:solidFill>
                          <a:effectLst/>
                          <a:latin typeface="Comic Sans MS" pitchFamily="66" charset="0"/>
                        </a:rPr>
                        <a: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mic Sans MS" pitchFamily="66" charset="0"/>
                        </a:rPr>
                        <a:t>Typical time for </a:t>
                      </a:r>
                      <a:r>
                        <a:rPr kumimoji="0" lang="en-US" sz="2000" b="0" i="0" u="none" strike="noStrike" cap="none" normalizeH="0" baseline="0" dirty="0">
                          <a:ln>
                            <a:noFill/>
                          </a:ln>
                          <a:solidFill>
                            <a:schemeClr val="accent2"/>
                          </a:solidFill>
                          <a:effectLst/>
                          <a:latin typeface="Comic Sans MS" pitchFamily="66" charset="0"/>
                        </a:rPr>
                        <a:t>good</a:t>
                      </a:r>
                      <a:r>
                        <a:rPr kumimoji="0" lang="en-US" sz="2000" b="0" i="0" u="none" strike="noStrike" cap="none" normalizeH="0" baseline="0" dirty="0">
                          <a:ln>
                            <a:noFill/>
                          </a:ln>
                          <a:solidFill>
                            <a:schemeClr val="tx1"/>
                          </a:solidFill>
                          <a:effectLst/>
                          <a:latin typeface="Comic Sans MS" pitchFamily="66" charset="0"/>
                        </a:rPr>
                        <a:t> searching algorithms</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209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omic Sans MS" pitchFamily="66" charset="0"/>
                        </a:rPr>
                        <a:t>Linear</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omic Sans MS" pitchFamily="66" charset="0"/>
                        </a:rPr>
                        <a:t>O(N)</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mic Sans MS" pitchFamily="66" charset="0"/>
                        </a:rPr>
                        <a:t>This is about the fastest that an algorithm can run given that we need </a:t>
                      </a:r>
                      <a:r>
                        <a:rPr kumimoji="0" lang="en-US" sz="2000" b="0" i="0" u="none" strike="noStrike" cap="none" normalizeH="0" baseline="0" dirty="0" smtClean="0">
                          <a:ln>
                            <a:noFill/>
                          </a:ln>
                          <a:solidFill>
                            <a:schemeClr val="tx1"/>
                          </a:solidFill>
                          <a:effectLst/>
                          <a:latin typeface="Comic Sans MS" pitchFamily="66" charset="0"/>
                        </a:rPr>
                        <a:t>O(N) </a:t>
                      </a:r>
                      <a:r>
                        <a:rPr kumimoji="0" lang="en-US" sz="2000" b="0" i="0" u="none" strike="noStrike" cap="none" normalizeH="0" baseline="0" dirty="0">
                          <a:ln>
                            <a:noFill/>
                          </a:ln>
                          <a:solidFill>
                            <a:schemeClr val="tx1"/>
                          </a:solidFill>
                          <a:effectLst/>
                          <a:latin typeface="Comic Sans MS" pitchFamily="66" charset="0"/>
                        </a:rPr>
                        <a:t>just to read the input</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3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Comic Sans MS" pitchFamily="66" charset="0"/>
                        </a:rPr>
                        <a:t>NLogN</a:t>
                      </a:r>
                      <a:endParaRPr kumimoji="0" lang="en-US" sz="2400" b="0" i="0" u="none" strike="noStrike" cap="none" normalizeH="0" baseline="0" dirty="0">
                        <a:ln>
                          <a:noFill/>
                        </a:ln>
                        <a:solidFill>
                          <a:schemeClr val="tx1"/>
                        </a:solidFill>
                        <a:effectLst/>
                        <a:latin typeface="Comic Sans MS" pitchFamily="66" charset="0"/>
                      </a:endParaRP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omic Sans MS" pitchFamily="66" charset="0"/>
                        </a:rPr>
                        <a:t>O(</a:t>
                      </a:r>
                      <a:r>
                        <a:rPr kumimoji="0" lang="en-US" sz="2400" b="0" i="0" u="none" strike="noStrike" cap="none" normalizeH="0" baseline="0" dirty="0" err="1">
                          <a:ln>
                            <a:noFill/>
                          </a:ln>
                          <a:solidFill>
                            <a:schemeClr val="tx1"/>
                          </a:solidFill>
                          <a:effectLst/>
                          <a:latin typeface="Comic Sans MS" pitchFamily="66" charset="0"/>
                        </a:rPr>
                        <a:t>NlogN</a:t>
                      </a:r>
                      <a:r>
                        <a:rPr kumimoji="0" lang="en-US" sz="2400" b="0" i="0" u="none" strike="noStrike" cap="none" normalizeH="0" baseline="0" dirty="0">
                          <a:ln>
                            <a:noFill/>
                          </a:ln>
                          <a:solidFill>
                            <a:schemeClr val="tx1"/>
                          </a:solidFill>
                          <a:effectLst/>
                          <a:latin typeface="Comic Sans MS" pitchFamily="66" charset="0"/>
                        </a:rPr>
                        <a: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mic Sans MS" pitchFamily="66" charset="0"/>
                        </a:rPr>
                        <a:t>Most sorting algorithms</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021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omic Sans MS" pitchFamily="66" charset="0"/>
                        </a:rPr>
                        <a:t>Quadratic</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omic Sans MS" pitchFamily="66" charset="0"/>
                        </a:rPr>
                        <a:t>O(N</a:t>
                      </a:r>
                      <a:r>
                        <a:rPr kumimoji="0" lang="en-US" sz="2400" b="0" i="0" u="none" strike="noStrike" cap="none" normalizeH="0" baseline="30000" dirty="0">
                          <a:ln>
                            <a:noFill/>
                          </a:ln>
                          <a:solidFill>
                            <a:schemeClr val="tx1"/>
                          </a:solidFill>
                          <a:effectLst/>
                          <a:latin typeface="Comic Sans MS" pitchFamily="66" charset="0"/>
                        </a:rPr>
                        <a:t>2</a:t>
                      </a:r>
                      <a:r>
                        <a:rPr kumimoji="0" lang="en-US" sz="2400" b="0" i="0" u="none" strike="noStrike" cap="none" normalizeH="0" baseline="0" dirty="0">
                          <a:ln>
                            <a:noFill/>
                          </a:ln>
                          <a:solidFill>
                            <a:schemeClr val="tx1"/>
                          </a:solidFill>
                          <a:effectLst/>
                          <a:latin typeface="Comic Sans MS" pitchFamily="66" charset="0"/>
                        </a:rPr>
                        <a: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mic Sans MS" pitchFamily="66" charset="0"/>
                        </a:rPr>
                        <a:t>Acceptable when the data size is small (N&lt;1000)</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299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omic Sans MS" pitchFamily="66" charset="0"/>
                        </a:rPr>
                        <a:t>Cubic</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omic Sans MS" pitchFamily="66" charset="0"/>
                        </a:rPr>
                        <a:t>O(N</a:t>
                      </a:r>
                      <a:r>
                        <a:rPr kumimoji="0" lang="en-US" sz="2400" b="0" i="0" u="none" strike="noStrike" cap="none" normalizeH="0" baseline="30000" dirty="0">
                          <a:ln>
                            <a:noFill/>
                          </a:ln>
                          <a:solidFill>
                            <a:schemeClr val="tx1"/>
                          </a:solidFill>
                          <a:effectLst/>
                          <a:latin typeface="Comic Sans MS" pitchFamily="66" charset="0"/>
                        </a:rPr>
                        <a:t>3</a:t>
                      </a:r>
                      <a:r>
                        <a:rPr kumimoji="0" lang="en-US" sz="2400" b="0" i="0" u="none" strike="noStrike" cap="none" normalizeH="0" baseline="0" dirty="0">
                          <a:ln>
                            <a:noFill/>
                          </a:ln>
                          <a:solidFill>
                            <a:schemeClr val="tx1"/>
                          </a:solidFill>
                          <a:effectLst/>
                          <a:latin typeface="Comic Sans MS" pitchFamily="66" charset="0"/>
                        </a:rPr>
                        <a: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mic Sans MS" pitchFamily="66" charset="0"/>
                        </a:rPr>
                        <a:t>Acceptable when the data size is small (N&lt;1000)</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299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omic Sans MS" pitchFamily="66" charset="0"/>
                        </a:rPr>
                        <a:t>Exponential</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omic Sans MS" pitchFamily="66" charset="0"/>
                        </a:rPr>
                        <a:t>O(2</a:t>
                      </a:r>
                      <a:r>
                        <a:rPr kumimoji="0" lang="en-US" sz="2400" b="0" i="0" u="none" strike="noStrike" cap="none" normalizeH="0" baseline="30000" dirty="0">
                          <a:ln>
                            <a:noFill/>
                          </a:ln>
                          <a:solidFill>
                            <a:schemeClr val="tx1"/>
                          </a:solidFill>
                          <a:effectLst/>
                          <a:latin typeface="Comic Sans MS" pitchFamily="66" charset="0"/>
                        </a:rPr>
                        <a:t>N</a:t>
                      </a:r>
                      <a:r>
                        <a:rPr kumimoji="0" lang="en-US" sz="2400" b="0" i="0" u="none" strike="noStrike" cap="none" normalizeH="0" baseline="0" dirty="0">
                          <a:ln>
                            <a:noFill/>
                          </a:ln>
                          <a:solidFill>
                            <a:schemeClr val="tx1"/>
                          </a:solidFill>
                          <a:effectLst/>
                          <a:latin typeface="Comic Sans MS" pitchFamily="66" charset="0"/>
                        </a:rPr>
                        <a: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omic Sans MS" pitchFamily="66" charset="0"/>
                        </a:rPr>
                        <a:t>Only good for really small input sizes (n&lt;=20)</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04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Comic Sans MS" pitchFamily="66" charset="0"/>
                        </a:rPr>
                        <a:t>Factorial</a:t>
                      </a:r>
                      <a:endParaRPr kumimoji="0" lang="en-US" sz="2400" b="0" i="0" u="none" strike="noStrike" cap="none" normalizeH="0" baseline="0" dirty="0">
                        <a:ln>
                          <a:noFill/>
                        </a:ln>
                        <a:solidFill>
                          <a:schemeClr val="tx1"/>
                        </a:solidFill>
                        <a:effectLst/>
                        <a:latin typeface="Comic Sans MS" pitchFamily="66" charset="0"/>
                      </a:endParaRP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Comic Sans MS" pitchFamily="66" charset="0"/>
                        </a:rPr>
                        <a:t>O(N!)</a:t>
                      </a:r>
                      <a:endParaRPr kumimoji="0" lang="en-US" sz="2400" b="0" i="0" u="none" strike="noStrike" cap="none" normalizeH="0" baseline="0" dirty="0">
                        <a:ln>
                          <a:noFill/>
                        </a:ln>
                        <a:solidFill>
                          <a:schemeClr val="tx1"/>
                        </a:solidFill>
                        <a:effectLst/>
                        <a:latin typeface="Comic Sans MS" pitchFamily="66"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omic Sans MS" pitchFamily="66" charset="0"/>
                        </a:rPr>
                        <a:t>Only good for really small input sizes (n</a:t>
                      </a:r>
                      <a:r>
                        <a:rPr kumimoji="0" lang="en-US" sz="1800" b="0" i="0" u="none" strike="noStrike" cap="none" normalizeH="0" baseline="0" dirty="0" smtClean="0">
                          <a:ln>
                            <a:noFill/>
                          </a:ln>
                          <a:solidFill>
                            <a:schemeClr val="tx1"/>
                          </a:solidFill>
                          <a:effectLst/>
                          <a:latin typeface="Comic Sans MS" pitchFamily="66" charset="0"/>
                        </a:rPr>
                        <a:t>&lt;=15)</a:t>
                      </a:r>
                      <a:endParaRPr kumimoji="0" lang="en-US" sz="1800" b="0" i="0" u="none" strike="noStrike" cap="none" normalizeH="0" baseline="0" dirty="0">
                        <a:ln>
                          <a:noFill/>
                        </a:ln>
                        <a:solidFill>
                          <a:schemeClr val="tx1"/>
                        </a:solidFill>
                        <a:effectLst/>
                        <a:latin typeface="Comic Sans MS" pitchFamily="66" charset="0"/>
                      </a:endParaRP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693" name="Line 120"/>
          <p:cNvSpPr>
            <a:spLocks noChangeShapeType="1"/>
          </p:cNvSpPr>
          <p:nvPr/>
        </p:nvSpPr>
        <p:spPr bwMode="auto">
          <a:xfrm flipH="1">
            <a:off x="520210" y="1229262"/>
            <a:ext cx="0" cy="48498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94" name="Text Box 121"/>
          <p:cNvSpPr txBox="1">
            <a:spLocks noChangeArrowheads="1"/>
          </p:cNvSpPr>
          <p:nvPr/>
        </p:nvSpPr>
        <p:spPr bwMode="auto">
          <a:xfrm rot="5393139">
            <a:off x="-552145" y="3325556"/>
            <a:ext cx="18383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1800" dirty="0"/>
              <a:t>Increasing cost</a:t>
            </a:r>
          </a:p>
        </p:txBody>
      </p:sp>
      <p:sp>
        <p:nvSpPr>
          <p:cNvPr id="27695" name="AutoShape 124"/>
          <p:cNvSpPr>
            <a:spLocks/>
          </p:cNvSpPr>
          <p:nvPr/>
        </p:nvSpPr>
        <p:spPr bwMode="auto">
          <a:xfrm>
            <a:off x="11429461" y="1688123"/>
            <a:ext cx="306776" cy="3411415"/>
          </a:xfrm>
          <a:prstGeom prst="rightBrace">
            <a:avLst>
              <a:gd name="adj1" fmla="val 94056"/>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endParaRPr lang="en-US" altLang="en-US" sz="1800">
              <a:latin typeface="Times New Roman" panose="02020603050405020304" pitchFamily="18" charset="0"/>
            </a:endParaRPr>
          </a:p>
        </p:txBody>
      </p:sp>
      <p:sp>
        <p:nvSpPr>
          <p:cNvPr id="27696" name="Text Box 125"/>
          <p:cNvSpPr txBox="1">
            <a:spLocks noChangeArrowheads="1"/>
          </p:cNvSpPr>
          <p:nvPr/>
        </p:nvSpPr>
        <p:spPr bwMode="auto">
          <a:xfrm rot="5393139">
            <a:off x="11017316" y="3310474"/>
            <a:ext cx="18081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1800" dirty="0"/>
              <a:t>Polynomial time</a:t>
            </a:r>
          </a:p>
        </p:txBody>
      </p:sp>
    </p:spTree>
    <p:extLst>
      <p:ext uri="{BB962C8B-B14F-4D97-AF65-F5344CB8AC3E}">
        <p14:creationId xmlns:p14="http://schemas.microsoft.com/office/powerpoint/2010/main" val="426001904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790701" y="241300"/>
            <a:ext cx="8723313" cy="664474"/>
          </a:xfrm>
        </p:spPr>
        <p:txBody>
          <a:bodyPr/>
          <a:lstStyle/>
          <a:p>
            <a:r>
              <a:rPr lang="en-US" altLang="en-US" sz="3600" dirty="0"/>
              <a:t>Finding the sum of an array of numbers</a:t>
            </a:r>
          </a:p>
        </p:txBody>
      </p:sp>
      <p:sp>
        <p:nvSpPr>
          <p:cNvPr id="6" name="TextBox 5"/>
          <p:cNvSpPr txBox="1"/>
          <p:nvPr/>
        </p:nvSpPr>
        <p:spPr>
          <a:xfrm>
            <a:off x="479486" y="1362122"/>
            <a:ext cx="4017963" cy="3170237"/>
          </a:xfrm>
          <a:prstGeom prst="rect">
            <a:avLst/>
          </a:prstGeom>
          <a:solidFill>
            <a:schemeClr val="bg2">
              <a:lumMod val="20000"/>
              <a:lumOff val="80000"/>
            </a:schemeClr>
          </a:solidFill>
          <a:ln w="38100">
            <a:solidFill>
              <a:schemeClr val="tx1"/>
            </a:solidFill>
          </a:ln>
        </p:spPr>
        <p:txBody>
          <a:bodyPr>
            <a:spAutoFit/>
          </a:bodyPr>
          <a:lstStyle/>
          <a:p>
            <a:pPr>
              <a:defRPr/>
            </a:pPr>
            <a:r>
              <a:rPr lang="en-US" sz="2000" b="1" dirty="0">
                <a:latin typeface="Courier New" pitchFamily="49" charset="0"/>
                <a:cs typeface="Courier New" pitchFamily="49" charset="0"/>
              </a:rPr>
              <a:t>int </a:t>
            </a:r>
            <a:r>
              <a:rPr lang="en-US" sz="2000" b="1" dirty="0">
                <a:solidFill>
                  <a:srgbClr val="C00000"/>
                </a:solidFill>
                <a:latin typeface="Courier New" pitchFamily="49" charset="0"/>
                <a:cs typeface="Courier New" pitchFamily="49" charset="0"/>
              </a:rPr>
              <a:t>Sum</a:t>
            </a:r>
            <a:r>
              <a:rPr lang="en-US" sz="2000" b="1" dirty="0">
                <a:latin typeface="Courier New" pitchFamily="49" charset="0"/>
                <a:cs typeface="Courier New" pitchFamily="49" charset="0"/>
              </a:rPr>
              <a:t>(int A[], int N) {</a:t>
            </a:r>
          </a:p>
          <a:p>
            <a:pPr>
              <a:defRPr/>
            </a:pPr>
            <a:r>
              <a:rPr lang="en-US" sz="2000" b="1" dirty="0">
                <a:latin typeface="Courier New" pitchFamily="49" charset="0"/>
                <a:cs typeface="Courier New" pitchFamily="49" charset="0"/>
              </a:rPr>
              <a:t>  int sum = 0;</a:t>
            </a:r>
          </a:p>
          <a:p>
            <a:pPr>
              <a:defRPr/>
            </a:pPr>
            <a:r>
              <a:rPr lang="en-US" sz="2000" b="1" dirty="0">
                <a:latin typeface="Courier New" pitchFamily="49" charset="0"/>
                <a:cs typeface="Courier New" pitchFamily="49" charset="0"/>
              </a:rPr>
              <a:t>  int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=0;</a:t>
            </a:r>
          </a:p>
          <a:p>
            <a:pPr>
              <a:defRPr/>
            </a:pPr>
            <a:r>
              <a:rPr lang="en-US" sz="2000" b="1" dirty="0">
                <a:latin typeface="Courier New" pitchFamily="49" charset="0"/>
                <a:cs typeface="Courier New" pitchFamily="49" charset="0"/>
              </a:rPr>
              <a:t>  while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&lt;N){</a:t>
            </a:r>
          </a:p>
          <a:p>
            <a:pPr>
              <a:defRPr/>
            </a:pPr>
            <a:r>
              <a:rPr lang="en-US" sz="2000" b="1" dirty="0">
                <a:latin typeface="Courier New" pitchFamily="49" charset="0"/>
                <a:cs typeface="Courier New" pitchFamily="49" charset="0"/>
              </a:rPr>
              <a:t>    sum += A[</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a:t>
            </a:r>
          </a:p>
          <a:p>
            <a:pPr>
              <a:defRPr/>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a:t>
            </a:r>
          </a:p>
          <a:p>
            <a:pPr>
              <a:defRPr/>
            </a:pPr>
            <a:r>
              <a:rPr lang="en-US" sz="2000" b="1" dirty="0">
                <a:latin typeface="Courier New" pitchFamily="49" charset="0"/>
                <a:cs typeface="Courier New" pitchFamily="49" charset="0"/>
              </a:rPr>
              <a:t>  } </a:t>
            </a:r>
            <a:r>
              <a:rPr lang="en-US" sz="2000" b="1" dirty="0">
                <a:solidFill>
                  <a:schemeClr val="accent6"/>
                </a:solidFill>
                <a:latin typeface="Courier New" pitchFamily="49" charset="0"/>
                <a:cs typeface="Courier New" pitchFamily="49" charset="0"/>
              </a:rPr>
              <a:t>//end-for</a:t>
            </a:r>
          </a:p>
          <a:p>
            <a:pPr>
              <a:defRPr/>
            </a:pPr>
            <a:endParaRPr lang="en-US" sz="2000" b="1" dirty="0">
              <a:latin typeface="Courier New" pitchFamily="49" charset="0"/>
              <a:cs typeface="Courier New" pitchFamily="49" charset="0"/>
            </a:endParaRPr>
          </a:p>
          <a:p>
            <a:pPr>
              <a:defRPr/>
            </a:pPr>
            <a:r>
              <a:rPr lang="en-US" sz="2000" b="1" dirty="0">
                <a:latin typeface="Courier New" pitchFamily="49" charset="0"/>
                <a:cs typeface="Courier New" pitchFamily="49" charset="0"/>
              </a:rPr>
              <a:t>  return sum;</a:t>
            </a:r>
          </a:p>
          <a:p>
            <a:pPr>
              <a:defRPr/>
            </a:pPr>
            <a:r>
              <a:rPr lang="en-US" sz="2000" b="1" dirty="0">
                <a:latin typeface="Courier New" pitchFamily="49" charset="0"/>
                <a:cs typeface="Courier New" pitchFamily="49" charset="0"/>
              </a:rPr>
              <a:t>} </a:t>
            </a:r>
            <a:r>
              <a:rPr lang="en-US" sz="2000" b="1" dirty="0">
                <a:solidFill>
                  <a:schemeClr val="accent6"/>
                </a:solidFill>
                <a:latin typeface="Courier New" pitchFamily="49" charset="0"/>
                <a:cs typeface="Courier New" pitchFamily="49" charset="0"/>
              </a:rPr>
              <a:t>//end-Sum</a:t>
            </a:r>
          </a:p>
        </p:txBody>
      </p:sp>
      <p:sp>
        <p:nvSpPr>
          <p:cNvPr id="8" name="Rectangle 2051"/>
          <p:cNvSpPr txBox="1">
            <a:spLocks noChangeArrowheads="1"/>
          </p:cNvSpPr>
          <p:nvPr/>
        </p:nvSpPr>
        <p:spPr bwMode="auto">
          <a:xfrm>
            <a:off x="4848045" y="1350917"/>
            <a:ext cx="6952891" cy="3314746"/>
          </a:xfrm>
          <a:prstGeom prst="rect">
            <a:avLst/>
          </a:prstGeom>
          <a:noFill/>
          <a:ln w="9525">
            <a:noFill/>
            <a:miter lim="800000"/>
            <a:headEnd/>
            <a:tailEnd/>
          </a:ln>
        </p:spPr>
        <p:txBody>
          <a:bodyPr/>
          <a:lstStyle/>
          <a:p>
            <a:pPr marL="342900" indent="-342900">
              <a:spcBef>
                <a:spcPct val="20000"/>
              </a:spcBef>
              <a:buFontTx/>
              <a:buChar char="•"/>
              <a:defRPr/>
            </a:pPr>
            <a:r>
              <a:rPr lang="en-US" sz="2800" kern="0" dirty="0">
                <a:solidFill>
                  <a:srgbClr val="C00000"/>
                </a:solidFill>
              </a:rPr>
              <a:t>Time Complexity T(n):</a:t>
            </a:r>
          </a:p>
          <a:p>
            <a:pPr marL="342900" indent="-342900">
              <a:spcBef>
                <a:spcPct val="20000"/>
              </a:spcBef>
              <a:buFontTx/>
              <a:buChar char="•"/>
              <a:defRPr/>
            </a:pPr>
            <a:r>
              <a:rPr lang="en-US" sz="2800" kern="0" dirty="0"/>
              <a:t>How many </a:t>
            </a:r>
            <a:r>
              <a:rPr lang="en-US" sz="2800" kern="0" dirty="0">
                <a:solidFill>
                  <a:srgbClr val="C00000"/>
                </a:solidFill>
              </a:rPr>
              <a:t>steps</a:t>
            </a:r>
            <a:r>
              <a:rPr lang="en-US" sz="2800" kern="0" dirty="0"/>
              <a:t> does this algorithm take to finish?</a:t>
            </a:r>
          </a:p>
          <a:p>
            <a:pPr marL="914400" lvl="1" indent="-457200">
              <a:lnSpc>
                <a:spcPct val="90000"/>
              </a:lnSpc>
              <a:spcBef>
                <a:spcPct val="20000"/>
              </a:spcBef>
              <a:buFontTx/>
              <a:buChar char="–"/>
              <a:defRPr/>
            </a:pPr>
            <a:r>
              <a:rPr lang="en-US" sz="2400" kern="0" dirty="0"/>
              <a:t>We define a </a:t>
            </a:r>
            <a:r>
              <a:rPr lang="en-US" sz="2400" kern="0" dirty="0">
                <a:solidFill>
                  <a:srgbClr val="CC3300"/>
                </a:solidFill>
              </a:rPr>
              <a:t>step</a:t>
            </a:r>
            <a:r>
              <a:rPr lang="en-US" sz="2400" kern="0" dirty="0"/>
              <a:t> to be a unit of work that can be executed in </a:t>
            </a:r>
            <a:r>
              <a:rPr lang="en-US" sz="2400" kern="0" dirty="0">
                <a:solidFill>
                  <a:srgbClr val="CC3300"/>
                </a:solidFill>
              </a:rPr>
              <a:t>constant amount of time</a:t>
            </a:r>
            <a:r>
              <a:rPr lang="en-US" sz="2400" kern="0" dirty="0"/>
              <a:t> in a machine.</a:t>
            </a:r>
          </a:p>
        </p:txBody>
      </p:sp>
      <p:sp>
        <p:nvSpPr>
          <p:cNvPr id="5" name="Rectangle 2051"/>
          <p:cNvSpPr txBox="1">
            <a:spLocks noChangeArrowheads="1"/>
          </p:cNvSpPr>
          <p:nvPr/>
        </p:nvSpPr>
        <p:spPr bwMode="auto">
          <a:xfrm>
            <a:off x="479486" y="4746626"/>
            <a:ext cx="11493978" cy="1285875"/>
          </a:xfrm>
          <a:prstGeom prst="rect">
            <a:avLst/>
          </a:prstGeom>
          <a:noFill/>
          <a:ln w="9525">
            <a:noFill/>
            <a:miter lim="800000"/>
            <a:headEnd/>
            <a:tailEnd/>
          </a:ln>
        </p:spPr>
        <p:txBody>
          <a:bodyPr/>
          <a:lstStyle/>
          <a:p>
            <a:pPr marL="342900" indent="-342900">
              <a:spcBef>
                <a:spcPct val="20000"/>
              </a:spcBef>
              <a:buFontTx/>
              <a:buChar char="•"/>
              <a:defRPr/>
            </a:pPr>
            <a:r>
              <a:rPr lang="en-US" sz="2800" kern="0" dirty="0">
                <a:solidFill>
                  <a:srgbClr val="C00000"/>
                </a:solidFill>
              </a:rPr>
              <a:t>Space Complexity S(n):</a:t>
            </a:r>
          </a:p>
          <a:p>
            <a:pPr marL="800100" lvl="1" indent="-342900">
              <a:spcBef>
                <a:spcPct val="20000"/>
              </a:spcBef>
              <a:buFontTx/>
              <a:buChar char="•"/>
              <a:defRPr/>
            </a:pPr>
            <a:r>
              <a:rPr lang="en-US" sz="2800" kern="0" dirty="0"/>
              <a:t>How much space does the algorithm require during execution?</a:t>
            </a:r>
          </a:p>
        </p:txBody>
      </p:sp>
    </p:spTree>
    <p:extLst>
      <p:ext uri="{BB962C8B-B14F-4D97-AF65-F5344CB8AC3E}">
        <p14:creationId xmlns:p14="http://schemas.microsoft.com/office/powerpoint/2010/main" val="1453790548"/>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933576" y="141288"/>
            <a:ext cx="8289925" cy="698500"/>
          </a:xfrm>
        </p:spPr>
        <p:txBody>
          <a:bodyPr/>
          <a:lstStyle/>
          <a:p>
            <a:r>
              <a:rPr lang="en-US" altLang="en-US" sz="3600"/>
              <a:t>Some Math</a:t>
            </a:r>
          </a:p>
        </p:txBody>
      </p:sp>
      <p:sp>
        <p:nvSpPr>
          <p:cNvPr id="28675" name="Text Box 3"/>
          <p:cNvSpPr txBox="1">
            <a:spLocks noChangeArrowheads="1"/>
          </p:cNvSpPr>
          <p:nvPr/>
        </p:nvSpPr>
        <p:spPr bwMode="auto">
          <a:xfrm>
            <a:off x="4608514" y="3798888"/>
            <a:ext cx="28670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endParaRPr lang="en-US" altLang="en-US" sz="1800">
              <a:latin typeface="Times New Roman" panose="02020603050405020304" pitchFamily="18" charset="0"/>
            </a:endParaRPr>
          </a:p>
        </p:txBody>
      </p:sp>
      <p:sp>
        <p:nvSpPr>
          <p:cNvPr id="28676" name="Rectangle 6"/>
          <p:cNvSpPr>
            <a:spLocks noGrp="1" noChangeArrowheads="1"/>
          </p:cNvSpPr>
          <p:nvPr>
            <p:ph type="body" idx="1"/>
          </p:nvPr>
        </p:nvSpPr>
        <p:spPr>
          <a:xfrm>
            <a:off x="1933576" y="1130300"/>
            <a:ext cx="8386763" cy="5314950"/>
          </a:xfrm>
        </p:spPr>
        <p:txBody>
          <a:bodyPr/>
          <a:lstStyle/>
          <a:p>
            <a:pPr>
              <a:buFontTx/>
              <a:buNone/>
            </a:pPr>
            <a:r>
              <a:rPr lang="en-US" altLang="en-US" dirty="0" smtClean="0"/>
              <a:t>S(N) = 1 + 2 + 3 + 4 + … N  =</a:t>
            </a:r>
          </a:p>
          <a:p>
            <a:pPr>
              <a:buFontTx/>
              <a:buNone/>
            </a:pPr>
            <a:endParaRPr lang="en-US" altLang="en-US" dirty="0" smtClean="0"/>
          </a:p>
          <a:p>
            <a:pPr>
              <a:buFontTx/>
              <a:buNone/>
            </a:pPr>
            <a:r>
              <a:rPr lang="en-US" altLang="en-US" dirty="0" smtClean="0"/>
              <a:t>Sum of Squares:</a:t>
            </a:r>
          </a:p>
          <a:p>
            <a:pPr>
              <a:buFontTx/>
              <a:buNone/>
            </a:pPr>
            <a:endParaRPr lang="en-US" altLang="en-US" dirty="0" smtClean="0"/>
          </a:p>
          <a:p>
            <a:pPr>
              <a:buFontTx/>
              <a:buNone/>
            </a:pPr>
            <a:r>
              <a:rPr lang="en-US" altLang="en-US" dirty="0" smtClean="0"/>
              <a:t>Geometric Series:                             A &gt; 1</a:t>
            </a:r>
          </a:p>
          <a:p>
            <a:pPr>
              <a:buFontTx/>
              <a:buNone/>
            </a:pPr>
            <a:endParaRPr lang="en-US" altLang="en-US" dirty="0" smtClean="0"/>
          </a:p>
          <a:p>
            <a:pPr>
              <a:buFontTx/>
              <a:buNone/>
            </a:pPr>
            <a:r>
              <a:rPr lang="en-US" altLang="en-US" dirty="0" smtClean="0"/>
              <a:t>							      A &lt; 1</a:t>
            </a:r>
          </a:p>
          <a:p>
            <a:pPr>
              <a:buFontTx/>
              <a:buNone/>
            </a:pPr>
            <a:endParaRPr lang="en-US" altLang="en-US" dirty="0" smtClean="0"/>
          </a:p>
          <a:p>
            <a:pPr>
              <a:buFontTx/>
              <a:buNone/>
            </a:pPr>
            <a:endParaRPr lang="en-US" altLang="en-US" dirty="0" smtClean="0"/>
          </a:p>
        </p:txBody>
      </p:sp>
      <p:graphicFrame>
        <p:nvGraphicFramePr>
          <p:cNvPr id="28677" name="Object 7"/>
          <p:cNvGraphicFramePr>
            <a:graphicFrameLocks noChangeAspect="1"/>
          </p:cNvGraphicFramePr>
          <p:nvPr/>
        </p:nvGraphicFramePr>
        <p:xfrm>
          <a:off x="6867525" y="938214"/>
          <a:ext cx="1970088" cy="858837"/>
        </p:xfrm>
        <a:graphic>
          <a:graphicData uri="http://schemas.openxmlformats.org/presentationml/2006/ole">
            <mc:AlternateContent xmlns:mc="http://schemas.openxmlformats.org/markup-compatibility/2006">
              <mc:Choice xmlns:v="urn:schemas-microsoft-com:vml" Requires="v">
                <p:oleObj spid="_x0000_s7210" name="Equation" r:id="rId3" imgW="990170" imgH="431613" progId="Equation.3">
                  <p:embed/>
                </p:oleObj>
              </mc:Choice>
              <mc:Fallback>
                <p:oleObj name="Equation" r:id="rId3" imgW="990170" imgH="43161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7525" y="938214"/>
                        <a:ext cx="1970088" cy="858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8" name="Object 8"/>
          <p:cNvGraphicFramePr>
            <a:graphicFrameLocks noChangeAspect="1"/>
          </p:cNvGraphicFramePr>
          <p:nvPr/>
        </p:nvGraphicFramePr>
        <p:xfrm>
          <a:off x="4973638" y="1982789"/>
          <a:ext cx="4144962" cy="884237"/>
        </p:xfrm>
        <a:graphic>
          <a:graphicData uri="http://schemas.openxmlformats.org/presentationml/2006/ole">
            <mc:AlternateContent xmlns:mc="http://schemas.openxmlformats.org/markup-compatibility/2006">
              <mc:Choice xmlns:v="urn:schemas-microsoft-com:vml" Requires="v">
                <p:oleObj spid="_x0000_s7211" name="Equation" r:id="rId5" imgW="2082800" imgH="444500" progId="Equation.3">
                  <p:embed/>
                </p:oleObj>
              </mc:Choice>
              <mc:Fallback>
                <p:oleObj name="Equation" r:id="rId5" imgW="2082800" imgH="4445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73638" y="1982789"/>
                        <a:ext cx="4144962" cy="884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9" name="Object 9"/>
          <p:cNvGraphicFramePr>
            <a:graphicFrameLocks noChangeAspect="1"/>
          </p:cNvGraphicFramePr>
          <p:nvPr/>
        </p:nvGraphicFramePr>
        <p:xfrm>
          <a:off x="5286376" y="2982914"/>
          <a:ext cx="2047875" cy="884237"/>
        </p:xfrm>
        <a:graphic>
          <a:graphicData uri="http://schemas.openxmlformats.org/presentationml/2006/ole">
            <mc:AlternateContent xmlns:mc="http://schemas.openxmlformats.org/markup-compatibility/2006">
              <mc:Choice xmlns:v="urn:schemas-microsoft-com:vml" Requires="v">
                <p:oleObj spid="_x0000_s7212" name="Equation" r:id="rId7" imgW="1028254" imgH="444307" progId="Equation.3">
                  <p:embed/>
                </p:oleObj>
              </mc:Choice>
              <mc:Fallback>
                <p:oleObj name="Equation" r:id="rId7" imgW="1028254" imgH="44430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6376" y="2982914"/>
                        <a:ext cx="2047875" cy="884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0" name="Object 11"/>
          <p:cNvGraphicFramePr>
            <a:graphicFrameLocks noChangeAspect="1"/>
          </p:cNvGraphicFramePr>
          <p:nvPr/>
        </p:nvGraphicFramePr>
        <p:xfrm>
          <a:off x="4883151" y="4154489"/>
          <a:ext cx="2881313" cy="884237"/>
        </p:xfrm>
        <a:graphic>
          <a:graphicData uri="http://schemas.openxmlformats.org/presentationml/2006/ole">
            <mc:AlternateContent xmlns:mc="http://schemas.openxmlformats.org/markup-compatibility/2006">
              <mc:Choice xmlns:v="urn:schemas-microsoft-com:vml" Requires="v">
                <p:oleObj spid="_x0000_s7213" name="Equation" r:id="rId9" imgW="1447172" imgH="444307" progId="Equation.3">
                  <p:embed/>
                </p:oleObj>
              </mc:Choice>
              <mc:Fallback>
                <p:oleObj name="Equation" r:id="rId9" imgW="1447172" imgH="44430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83151" y="4154489"/>
                        <a:ext cx="2881313" cy="884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0541387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933576" y="141288"/>
            <a:ext cx="8289925" cy="698500"/>
          </a:xfrm>
        </p:spPr>
        <p:txBody>
          <a:bodyPr/>
          <a:lstStyle/>
          <a:p>
            <a:r>
              <a:rPr lang="en-US" altLang="en-US" sz="3600" dirty="0"/>
              <a:t>Some More Math</a:t>
            </a:r>
          </a:p>
        </p:txBody>
      </p:sp>
      <p:sp>
        <p:nvSpPr>
          <p:cNvPr id="29700" name="Rectangle 4"/>
          <p:cNvSpPr>
            <a:spLocks noGrp="1" noChangeArrowheads="1"/>
          </p:cNvSpPr>
          <p:nvPr>
            <p:ph type="body" idx="1"/>
          </p:nvPr>
        </p:nvSpPr>
        <p:spPr>
          <a:xfrm>
            <a:off x="267420" y="1130300"/>
            <a:ext cx="11671538" cy="5314950"/>
          </a:xfrm>
        </p:spPr>
        <p:txBody>
          <a:bodyPr/>
          <a:lstStyle/>
          <a:p>
            <a:pPr>
              <a:buFontTx/>
              <a:buNone/>
            </a:pPr>
            <a:r>
              <a:rPr lang="en-US" altLang="en-US" dirty="0" smtClean="0">
                <a:latin typeface="+mj-lt"/>
              </a:rPr>
              <a:t>Linear Geometric Series:</a:t>
            </a:r>
          </a:p>
          <a:p>
            <a:pPr>
              <a:buFontTx/>
              <a:buNone/>
            </a:pPr>
            <a:endParaRPr lang="en-US" altLang="en-US" dirty="0" smtClean="0">
              <a:latin typeface="+mj-lt"/>
            </a:endParaRPr>
          </a:p>
          <a:p>
            <a:pPr>
              <a:buFontTx/>
              <a:buNone/>
            </a:pPr>
            <a:endParaRPr lang="en-US" altLang="en-US" dirty="0" smtClean="0">
              <a:latin typeface="+mj-lt"/>
            </a:endParaRPr>
          </a:p>
          <a:p>
            <a:pPr>
              <a:buFontTx/>
              <a:buNone/>
            </a:pPr>
            <a:r>
              <a:rPr lang="en-US" altLang="en-US" dirty="0" smtClean="0">
                <a:latin typeface="+mj-lt"/>
              </a:rPr>
              <a:t>Harmonic Series:</a:t>
            </a:r>
          </a:p>
          <a:p>
            <a:pPr>
              <a:buFontTx/>
              <a:buNone/>
            </a:pPr>
            <a:endParaRPr lang="en-US" altLang="en-US" dirty="0" smtClean="0">
              <a:latin typeface="+mj-lt"/>
            </a:endParaRPr>
          </a:p>
          <a:p>
            <a:pPr>
              <a:buFontTx/>
              <a:buNone/>
            </a:pPr>
            <a:endParaRPr lang="en-US" altLang="en-US" dirty="0" smtClean="0">
              <a:latin typeface="+mj-lt"/>
            </a:endParaRPr>
          </a:p>
          <a:p>
            <a:pPr>
              <a:buFontTx/>
              <a:buNone/>
            </a:pPr>
            <a:endParaRPr lang="en-US" altLang="en-US" dirty="0">
              <a:latin typeface="+mj-lt"/>
            </a:endParaRPr>
          </a:p>
          <a:p>
            <a:pPr>
              <a:buFontTx/>
              <a:buNone/>
            </a:pPr>
            <a:r>
              <a:rPr lang="en-US" altLang="en-US" dirty="0" smtClean="0">
                <a:latin typeface="+mj-lt"/>
              </a:rPr>
              <a:t>Logs:</a:t>
            </a:r>
          </a:p>
        </p:txBody>
      </p:sp>
      <p:graphicFrame>
        <p:nvGraphicFramePr>
          <p:cNvPr id="29701" name="Object 8"/>
          <p:cNvGraphicFramePr>
            <a:graphicFrameLocks noChangeAspect="1"/>
          </p:cNvGraphicFramePr>
          <p:nvPr>
            <p:extLst/>
          </p:nvPr>
        </p:nvGraphicFramePr>
        <p:xfrm>
          <a:off x="1830478" y="4282178"/>
          <a:ext cx="3135313" cy="1717675"/>
        </p:xfrm>
        <a:graphic>
          <a:graphicData uri="http://schemas.openxmlformats.org/presentationml/2006/ole">
            <mc:AlternateContent xmlns:mc="http://schemas.openxmlformats.org/markup-compatibility/2006">
              <mc:Choice xmlns:v="urn:schemas-microsoft-com:vml" Requires="v">
                <p:oleObj spid="_x0000_s8224" name="Equation" r:id="rId3" imgW="1574800" imgH="863600" progId="Equation.3">
                  <p:embed/>
                </p:oleObj>
              </mc:Choice>
              <mc:Fallback>
                <p:oleObj name="Equation" r:id="rId3" imgW="1574800" imgH="863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0478" y="4282178"/>
                        <a:ext cx="3135313" cy="171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2" name="Object 9"/>
          <p:cNvGraphicFramePr>
            <a:graphicFrameLocks noChangeAspect="1"/>
          </p:cNvGraphicFramePr>
          <p:nvPr>
            <p:extLst/>
          </p:nvPr>
        </p:nvGraphicFramePr>
        <p:xfrm>
          <a:off x="4753155" y="947739"/>
          <a:ext cx="6626225" cy="884238"/>
        </p:xfrm>
        <a:graphic>
          <a:graphicData uri="http://schemas.openxmlformats.org/presentationml/2006/ole">
            <mc:AlternateContent xmlns:mc="http://schemas.openxmlformats.org/markup-compatibility/2006">
              <mc:Choice xmlns:v="urn:schemas-microsoft-com:vml" Requires="v">
                <p:oleObj spid="_x0000_s8225" name="Equation" r:id="rId5" imgW="3327400" imgH="444500" progId="Equation.3">
                  <p:embed/>
                </p:oleObj>
              </mc:Choice>
              <mc:Fallback>
                <p:oleObj name="Equation" r:id="rId5" imgW="3327400" imgH="4445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3155" y="947739"/>
                        <a:ext cx="6626225" cy="884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3" name="Object 10"/>
          <p:cNvGraphicFramePr>
            <a:graphicFrameLocks noChangeAspect="1"/>
          </p:cNvGraphicFramePr>
          <p:nvPr>
            <p:extLst/>
          </p:nvPr>
        </p:nvGraphicFramePr>
        <p:xfrm>
          <a:off x="3798889" y="2471739"/>
          <a:ext cx="4962525" cy="1000125"/>
        </p:xfrm>
        <a:graphic>
          <a:graphicData uri="http://schemas.openxmlformats.org/presentationml/2006/ole">
            <mc:AlternateContent xmlns:mc="http://schemas.openxmlformats.org/markup-compatibility/2006">
              <mc:Choice xmlns:v="urn:schemas-microsoft-com:vml" Requires="v">
                <p:oleObj spid="_x0000_s8226" name="Equation" r:id="rId7" imgW="2628900" imgH="431800" progId="Equation.3">
                  <p:embed/>
                </p:oleObj>
              </mc:Choice>
              <mc:Fallback>
                <p:oleObj name="Equation" r:id="rId7" imgW="2628900" imgH="431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8889" y="2471739"/>
                        <a:ext cx="4962525"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4941791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933576" y="141288"/>
            <a:ext cx="8289925" cy="698500"/>
          </a:xfrm>
        </p:spPr>
        <p:txBody>
          <a:bodyPr/>
          <a:lstStyle/>
          <a:p>
            <a:r>
              <a:rPr lang="en-US" altLang="en-US" sz="3600" dirty="0"/>
              <a:t>More on Summations</a:t>
            </a:r>
          </a:p>
        </p:txBody>
      </p:sp>
      <p:graphicFrame>
        <p:nvGraphicFramePr>
          <p:cNvPr id="30724" name="Object 0"/>
          <p:cNvGraphicFramePr>
            <a:graphicFrameLocks noChangeAspect="1"/>
          </p:cNvGraphicFramePr>
          <p:nvPr>
            <p:extLst/>
          </p:nvPr>
        </p:nvGraphicFramePr>
        <p:xfrm>
          <a:off x="6016926" y="1249760"/>
          <a:ext cx="3236913" cy="858838"/>
        </p:xfrm>
        <a:graphic>
          <a:graphicData uri="http://schemas.openxmlformats.org/presentationml/2006/ole">
            <mc:AlternateContent xmlns:mc="http://schemas.openxmlformats.org/markup-compatibility/2006">
              <mc:Choice xmlns:v="urn:schemas-microsoft-com:vml" Requires="v">
                <p:oleObj spid="_x0000_s9238" name="Equation" r:id="rId3" imgW="1625600" imgH="431800" progId="Equation.3">
                  <p:embed/>
                </p:oleObj>
              </mc:Choice>
              <mc:Fallback>
                <p:oleObj name="Equation" r:id="rId3" imgW="16256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6926" y="1249760"/>
                        <a:ext cx="3236913" cy="858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5" name="Object 1"/>
          <p:cNvGraphicFramePr>
            <a:graphicFrameLocks noChangeAspect="1"/>
          </p:cNvGraphicFramePr>
          <p:nvPr>
            <p:extLst/>
          </p:nvPr>
        </p:nvGraphicFramePr>
        <p:xfrm>
          <a:off x="6016926" y="2435226"/>
          <a:ext cx="3463925" cy="858837"/>
        </p:xfrm>
        <a:graphic>
          <a:graphicData uri="http://schemas.openxmlformats.org/presentationml/2006/ole">
            <mc:AlternateContent xmlns:mc="http://schemas.openxmlformats.org/markup-compatibility/2006">
              <mc:Choice xmlns:v="urn:schemas-microsoft-com:vml" Requires="v">
                <p:oleObj spid="_x0000_s9239" name="Equation" r:id="rId5" imgW="1739900" imgH="431800" progId="Equation.3">
                  <p:embed/>
                </p:oleObj>
              </mc:Choice>
              <mc:Fallback>
                <p:oleObj name="Equation" r:id="rId5" imgW="17399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6926" y="2435226"/>
                        <a:ext cx="3463925" cy="858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6" name="Rectangle 11"/>
          <p:cNvSpPr>
            <a:spLocks noGrp="1" noChangeArrowheads="1"/>
          </p:cNvSpPr>
          <p:nvPr>
            <p:ph type="body" idx="1"/>
          </p:nvPr>
        </p:nvSpPr>
        <p:spPr>
          <a:xfrm>
            <a:off x="500332" y="1517650"/>
            <a:ext cx="5434642" cy="579438"/>
          </a:xfrm>
          <a:noFill/>
        </p:spPr>
        <p:txBody>
          <a:bodyPr/>
          <a:lstStyle/>
          <a:p>
            <a:pPr>
              <a:lnSpc>
                <a:spcPct val="80000"/>
              </a:lnSpc>
            </a:pPr>
            <a:r>
              <a:rPr lang="en-US" altLang="en-US" sz="2400" dirty="0">
                <a:latin typeface="+mj-lt"/>
              </a:rPr>
              <a:t>Summations with general bounds:</a:t>
            </a:r>
          </a:p>
        </p:txBody>
      </p:sp>
      <p:sp>
        <p:nvSpPr>
          <p:cNvPr id="30727" name="Rectangle 12"/>
          <p:cNvSpPr>
            <a:spLocks noChangeArrowheads="1"/>
          </p:cNvSpPr>
          <p:nvPr/>
        </p:nvSpPr>
        <p:spPr bwMode="auto">
          <a:xfrm>
            <a:off x="500332" y="2714625"/>
            <a:ext cx="479002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lnSpc>
                <a:spcPct val="80000"/>
              </a:lnSpc>
            </a:pPr>
            <a:r>
              <a:rPr lang="en-US" altLang="en-US" sz="2400" dirty="0">
                <a:latin typeface="+mj-lt"/>
              </a:rPr>
              <a:t>Linearity of Summations:</a:t>
            </a:r>
          </a:p>
        </p:txBody>
      </p:sp>
    </p:spTree>
    <p:extLst>
      <p:ext uri="{BB962C8B-B14F-4D97-AF65-F5344CB8AC3E}">
        <p14:creationId xmlns:p14="http://schemas.microsoft.com/office/powerpoint/2010/main" val="2647748801"/>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825625" y="239713"/>
            <a:ext cx="8472488" cy="558800"/>
          </a:xfrm>
        </p:spPr>
        <p:txBody>
          <a:bodyPr/>
          <a:lstStyle/>
          <a:p>
            <a:r>
              <a:rPr lang="en-US" altLang="en-US" sz="3600" dirty="0"/>
              <a:t>Example</a:t>
            </a:r>
          </a:p>
        </p:txBody>
      </p:sp>
      <p:sp>
        <p:nvSpPr>
          <p:cNvPr id="5" name="TextBox 4"/>
          <p:cNvSpPr txBox="1"/>
          <p:nvPr/>
        </p:nvSpPr>
        <p:spPr>
          <a:xfrm>
            <a:off x="2092325" y="1046164"/>
            <a:ext cx="7989888" cy="4524375"/>
          </a:xfrm>
          <a:prstGeom prst="rect">
            <a:avLst/>
          </a:prstGeom>
          <a:solidFill>
            <a:schemeClr val="bg2">
              <a:lumMod val="20000"/>
              <a:lumOff val="80000"/>
            </a:schemeClr>
          </a:solidFill>
          <a:ln w="38100">
            <a:solidFill>
              <a:schemeClr val="tx1"/>
            </a:solidFill>
          </a:ln>
        </p:spPr>
        <p:txBody>
          <a:bodyPr>
            <a:spAutoFit/>
          </a:bodyPr>
          <a:lstStyle/>
          <a:p>
            <a:pPr>
              <a:defRPr/>
            </a:pPr>
            <a:r>
              <a:rPr lang="en-US" sz="2000" b="1" dirty="0">
                <a:solidFill>
                  <a:srgbClr val="C00000"/>
                </a:solidFill>
                <a:latin typeface="Courier New" pitchFamily="49" charset="0"/>
                <a:cs typeface="Courier New" pitchFamily="49" charset="0"/>
              </a:rPr>
              <a:t>void foo(int[] array, int N) {</a:t>
            </a:r>
          </a:p>
          <a:p>
            <a:pPr>
              <a:defRPr/>
            </a:pPr>
            <a:r>
              <a:rPr lang="en-US" sz="2000" b="1" dirty="0">
                <a:latin typeface="Courier New" pitchFamily="49" charset="0"/>
                <a:cs typeface="Courier New" pitchFamily="49" charset="0"/>
              </a:rPr>
              <a:t>  int sum = 0;</a:t>
            </a:r>
          </a:p>
          <a:p>
            <a:pPr>
              <a:defRPr/>
            </a:pPr>
            <a:r>
              <a:rPr lang="en-US" sz="2000" b="1" dirty="0">
                <a:latin typeface="Courier New" pitchFamily="49" charset="0"/>
                <a:cs typeface="Courier New" pitchFamily="49" charset="0"/>
              </a:rPr>
              <a:t>  int product = 1;</a:t>
            </a:r>
          </a:p>
          <a:p>
            <a:pPr>
              <a:defRPr/>
            </a:pPr>
            <a:endParaRPr lang="en-US" sz="2000" b="1" dirty="0">
              <a:latin typeface="Courier New" pitchFamily="49" charset="0"/>
              <a:cs typeface="Courier New" pitchFamily="49" charset="0"/>
            </a:endParaRPr>
          </a:p>
          <a:p>
            <a:pPr>
              <a:defRPr/>
            </a:pPr>
            <a:r>
              <a:rPr lang="en-US" sz="2000" b="1" dirty="0">
                <a:latin typeface="Courier New" pitchFamily="49" charset="0"/>
                <a:cs typeface="Courier New" pitchFamily="49" charset="0"/>
              </a:rPr>
              <a:t>  for (int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 0;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 &lt; N;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 {</a:t>
            </a:r>
          </a:p>
          <a:p>
            <a:pPr>
              <a:defRPr/>
            </a:pPr>
            <a:r>
              <a:rPr lang="en-US" sz="2000" b="1" dirty="0">
                <a:latin typeface="Courier New" pitchFamily="49" charset="0"/>
                <a:cs typeface="Courier New" pitchFamily="49" charset="0"/>
              </a:rPr>
              <a:t>    sum += array[</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a:t>
            </a:r>
          </a:p>
          <a:p>
            <a:pPr>
              <a:defRPr/>
            </a:pPr>
            <a:r>
              <a:rPr lang="en-US" sz="2000" b="1" dirty="0">
                <a:latin typeface="Courier New" pitchFamily="49" charset="0"/>
                <a:cs typeface="Courier New" pitchFamily="49" charset="0"/>
              </a:rPr>
              <a:t>  } </a:t>
            </a:r>
            <a:r>
              <a:rPr lang="en-US" sz="2000" b="1" dirty="0">
                <a:solidFill>
                  <a:schemeClr val="accent6"/>
                </a:solidFill>
                <a:latin typeface="Courier New" pitchFamily="49" charset="0"/>
                <a:cs typeface="Courier New" pitchFamily="49" charset="0"/>
              </a:rPr>
              <a:t>// end-for</a:t>
            </a:r>
          </a:p>
          <a:p>
            <a:pPr>
              <a:defRPr/>
            </a:pPr>
            <a:endParaRPr lang="en-US" sz="2000" b="1" dirty="0">
              <a:latin typeface="Courier New" pitchFamily="49" charset="0"/>
              <a:cs typeface="Courier New" pitchFamily="49" charset="0"/>
            </a:endParaRPr>
          </a:p>
          <a:p>
            <a:pPr>
              <a:defRPr/>
            </a:pPr>
            <a:r>
              <a:rPr lang="en-US" sz="2000" b="1" dirty="0">
                <a:latin typeface="Courier New" pitchFamily="49" charset="0"/>
                <a:cs typeface="Courier New" pitchFamily="49" charset="0"/>
              </a:rPr>
              <a:t>  for (int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 0;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 &lt; N;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 {</a:t>
            </a:r>
          </a:p>
          <a:p>
            <a:pPr>
              <a:defRPr/>
            </a:pPr>
            <a:r>
              <a:rPr lang="en-US" sz="2000" b="1" dirty="0">
                <a:latin typeface="Courier New" pitchFamily="49" charset="0"/>
                <a:cs typeface="Courier New" pitchFamily="49" charset="0"/>
              </a:rPr>
              <a:t>    product*= array[</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a:t>
            </a:r>
          </a:p>
          <a:p>
            <a:pPr>
              <a:defRPr/>
            </a:pPr>
            <a:r>
              <a:rPr lang="en-US" sz="2000" b="1" dirty="0">
                <a:latin typeface="Courier New" pitchFamily="49" charset="0"/>
                <a:cs typeface="Courier New" pitchFamily="49" charset="0"/>
              </a:rPr>
              <a:t>  } </a:t>
            </a:r>
            <a:r>
              <a:rPr lang="en-US" sz="2000" b="1" dirty="0">
                <a:solidFill>
                  <a:schemeClr val="accent6"/>
                </a:solidFill>
                <a:latin typeface="Courier New" pitchFamily="49" charset="0"/>
                <a:cs typeface="Courier New" pitchFamily="49" charset="0"/>
              </a:rPr>
              <a:t>// end-for</a:t>
            </a:r>
          </a:p>
          <a:p>
            <a:pPr>
              <a:defRPr/>
            </a:pPr>
            <a:endParaRPr lang="en-US" sz="2000" b="1" dirty="0">
              <a:latin typeface="Courier New" pitchFamily="49" charset="0"/>
              <a:cs typeface="Courier New" pitchFamily="49" charset="0"/>
            </a:endParaRPr>
          </a:p>
          <a:p>
            <a:pPr>
              <a:defRPr/>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printf</a:t>
            </a:r>
            <a:r>
              <a:rPr lang="en-US" sz="2000" b="1" dirty="0">
                <a:latin typeface="Courier New" pitchFamily="49" charset="0"/>
                <a:cs typeface="Courier New" pitchFamily="49" charset="0"/>
              </a:rPr>
              <a:t>(“sum: %d, product: %d\n”, sum, product);</a:t>
            </a:r>
          </a:p>
          <a:p>
            <a:pPr>
              <a:defRPr/>
            </a:pPr>
            <a:r>
              <a:rPr lang="en-US" sz="2000" b="1" dirty="0">
                <a:latin typeface="Courier New" pitchFamily="49" charset="0"/>
                <a:cs typeface="Courier New" pitchFamily="49" charset="0"/>
              </a:rPr>
              <a:t>} </a:t>
            </a:r>
            <a:r>
              <a:rPr lang="en-US" sz="2000" b="1" dirty="0">
                <a:solidFill>
                  <a:schemeClr val="accent6"/>
                </a:solidFill>
                <a:latin typeface="Courier New" pitchFamily="49" charset="0"/>
                <a:cs typeface="Courier New" pitchFamily="49" charset="0"/>
              </a:rPr>
              <a:t>// end-foo</a:t>
            </a:r>
          </a:p>
        </p:txBody>
      </p:sp>
      <p:sp>
        <p:nvSpPr>
          <p:cNvPr id="8" name="Rectangle 4"/>
          <p:cNvSpPr txBox="1">
            <a:spLocks noRot="1" noChangeAspect="1" noMove="1" noResize="1" noEditPoints="1" noAdjustHandles="1" noChangeArrowheads="1" noChangeShapeType="1" noTextEdit="1"/>
          </p:cNvSpPr>
          <p:nvPr/>
        </p:nvSpPr>
        <p:spPr bwMode="auto">
          <a:xfrm>
            <a:off x="1856582" y="5726098"/>
            <a:ext cx="8410575" cy="701397"/>
          </a:xfrm>
          <a:prstGeom prst="rect">
            <a:avLst/>
          </a:prstGeom>
          <a:blipFill>
            <a:blip r:embed="rId2"/>
            <a:stretch>
              <a:fillRect l="-1523" t="-8696"/>
            </a:stretch>
          </a:blipFill>
          <a:ln>
            <a:noFill/>
          </a:ln>
        </p:spPr>
        <p:txBody>
          <a:bodyPr/>
          <a:lstStyle/>
          <a:p>
            <a:pPr>
              <a:defRPr/>
            </a:pPr>
            <a:r>
              <a:rPr lang="en-US">
                <a:noFill/>
              </a:rPr>
              <a:t> </a:t>
            </a:r>
          </a:p>
        </p:txBody>
      </p:sp>
      <p:pic>
        <p:nvPicPr>
          <p:cNvPr id="43013" name="Picture 9" descr="Image result for cracking the coding inter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3039" y="1046163"/>
            <a:ext cx="2289175" cy="326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6562258"/>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825625" y="239713"/>
            <a:ext cx="8472488" cy="558800"/>
          </a:xfrm>
        </p:spPr>
        <p:txBody>
          <a:bodyPr/>
          <a:lstStyle/>
          <a:p>
            <a:r>
              <a:rPr lang="en-US" altLang="en-US" sz="3600" dirty="0"/>
              <a:t>Example</a:t>
            </a:r>
          </a:p>
        </p:txBody>
      </p:sp>
      <p:sp>
        <p:nvSpPr>
          <p:cNvPr id="5" name="TextBox 4"/>
          <p:cNvSpPr txBox="1"/>
          <p:nvPr/>
        </p:nvSpPr>
        <p:spPr>
          <a:xfrm>
            <a:off x="2427288" y="990601"/>
            <a:ext cx="7473950" cy="2246313"/>
          </a:xfrm>
          <a:prstGeom prst="rect">
            <a:avLst/>
          </a:prstGeom>
          <a:solidFill>
            <a:schemeClr val="bg2">
              <a:lumMod val="20000"/>
              <a:lumOff val="80000"/>
            </a:schemeClr>
          </a:solidFill>
          <a:ln w="38100">
            <a:solidFill>
              <a:schemeClr val="tx1"/>
            </a:solidFill>
          </a:ln>
        </p:spPr>
        <p:txBody>
          <a:bodyPr>
            <a:spAutoFit/>
          </a:bodyPr>
          <a:lstStyle/>
          <a:p>
            <a:pPr>
              <a:defRPr/>
            </a:pPr>
            <a:r>
              <a:rPr lang="en-US" sz="2000" b="1" dirty="0">
                <a:solidFill>
                  <a:srgbClr val="C00000"/>
                </a:solidFill>
                <a:latin typeface="Courier New" pitchFamily="49" charset="0"/>
                <a:cs typeface="Courier New" pitchFamily="49" charset="0"/>
              </a:rPr>
              <a:t>void foo(int[] array, int N) {</a:t>
            </a:r>
          </a:p>
          <a:p>
            <a:pPr>
              <a:defRPr/>
            </a:pPr>
            <a:r>
              <a:rPr lang="en-US" sz="2000" b="1" dirty="0">
                <a:latin typeface="Courier New" pitchFamily="49" charset="0"/>
                <a:cs typeface="Courier New" pitchFamily="49" charset="0"/>
              </a:rPr>
              <a:t>   for (int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 0;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 &lt; N;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 {</a:t>
            </a:r>
          </a:p>
          <a:p>
            <a:pPr>
              <a:defRPr/>
            </a:pPr>
            <a:r>
              <a:rPr lang="en-US" sz="2000" b="1" dirty="0">
                <a:latin typeface="Courier New" pitchFamily="49" charset="0"/>
                <a:cs typeface="Courier New" pitchFamily="49" charset="0"/>
              </a:rPr>
              <a:t>      for (int j =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 + 1; j &lt; N; </a:t>
            </a:r>
            <a:r>
              <a:rPr lang="en-US" sz="2000" b="1" dirty="0" err="1">
                <a:latin typeface="Courier New" pitchFamily="49" charset="0"/>
                <a:cs typeface="Courier New" pitchFamily="49" charset="0"/>
              </a:rPr>
              <a:t>j++</a:t>
            </a:r>
            <a:r>
              <a:rPr lang="en-US" sz="2000" b="1" dirty="0">
                <a:latin typeface="Courier New" pitchFamily="49" charset="0"/>
                <a:cs typeface="Courier New" pitchFamily="49" charset="0"/>
              </a:rPr>
              <a:t>) {</a:t>
            </a:r>
          </a:p>
          <a:p>
            <a:pPr>
              <a:defRPr/>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printf</a:t>
            </a:r>
            <a:r>
              <a:rPr lang="en-US" sz="2000" b="1" dirty="0">
                <a:latin typeface="Courier New" pitchFamily="49" charset="0"/>
                <a:cs typeface="Courier New" pitchFamily="49" charset="0"/>
              </a:rPr>
              <a:t>(“%d \n”, array[</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 + array[j]);</a:t>
            </a:r>
          </a:p>
          <a:p>
            <a:pPr>
              <a:defRPr/>
            </a:pPr>
            <a:r>
              <a:rPr lang="en-US" sz="2000" b="1" dirty="0">
                <a:latin typeface="Courier New" pitchFamily="49" charset="0"/>
                <a:cs typeface="Courier New" pitchFamily="49" charset="0"/>
              </a:rPr>
              <a:t>      } // end-for</a:t>
            </a:r>
          </a:p>
          <a:p>
            <a:pPr>
              <a:defRPr/>
            </a:pPr>
            <a:r>
              <a:rPr lang="en-US" sz="2000" b="1" dirty="0">
                <a:latin typeface="Courier New" pitchFamily="49" charset="0"/>
                <a:cs typeface="Courier New" pitchFamily="49" charset="0"/>
              </a:rPr>
              <a:t>   } // end-for</a:t>
            </a:r>
          </a:p>
          <a:p>
            <a:pPr>
              <a:defRPr/>
            </a:pPr>
            <a:r>
              <a:rPr lang="en-US" sz="2000" b="1" dirty="0">
                <a:latin typeface="Courier New" pitchFamily="49" charset="0"/>
                <a:cs typeface="Courier New" pitchFamily="49" charset="0"/>
              </a:rPr>
              <a:t>} // end-foo</a:t>
            </a:r>
          </a:p>
        </p:txBody>
      </p:sp>
      <p:sp>
        <p:nvSpPr>
          <p:cNvPr id="8" name="Rectangle 4"/>
          <p:cNvSpPr txBox="1">
            <a:spLocks noChangeArrowheads="1"/>
          </p:cNvSpPr>
          <p:nvPr/>
        </p:nvSpPr>
        <p:spPr bwMode="auto">
          <a:xfrm>
            <a:off x="1825626" y="3429000"/>
            <a:ext cx="8677275" cy="3265488"/>
          </a:xfrm>
          <a:prstGeom prst="rect">
            <a:avLst/>
          </a:prstGeom>
          <a:noFill/>
          <a:ln>
            <a:noFill/>
          </a:ln>
        </p:spPr>
        <p:txBody>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rgbClr val="CC3300"/>
                </a:solidFill>
                <a:latin typeface="+mn-lt"/>
              </a:defRPr>
            </a:lvl3pPr>
            <a:lvl4pPr marL="1600200" indent="-228600" algn="l" rtl="0" eaLnBrk="0" fontAlgn="base" hangingPunct="0">
              <a:spcBef>
                <a:spcPct val="20000"/>
              </a:spcBef>
              <a:spcAft>
                <a:spcPct val="0"/>
              </a:spcAft>
              <a:buChar char="–"/>
              <a:defRPr sz="2000">
                <a:solidFill>
                  <a:srgbClr val="003399"/>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a:lstStyle>
          <a:p>
            <a:pPr>
              <a:buFontTx/>
              <a:buNone/>
              <a:defRPr/>
            </a:pPr>
            <a:r>
              <a:rPr lang="en-US" altLang="en-US" sz="2000" kern="0" dirty="0"/>
              <a:t>  </a:t>
            </a:r>
            <a:r>
              <a:rPr lang="en-US" altLang="en-US" sz="2000" kern="0" dirty="0" err="1"/>
              <a:t>i</a:t>
            </a:r>
            <a:r>
              <a:rPr lang="en-US" altLang="en-US" sz="2000" kern="0" dirty="0"/>
              <a:t>                Inner loop iterates</a:t>
            </a:r>
          </a:p>
          <a:p>
            <a:pPr>
              <a:buFontTx/>
              <a:buNone/>
              <a:defRPr/>
            </a:pPr>
            <a:r>
              <a:rPr lang="en-US" altLang="en-US" sz="2000" kern="0" dirty="0"/>
              <a:t>----             --------------------</a:t>
            </a:r>
          </a:p>
          <a:p>
            <a:pPr>
              <a:buFontTx/>
              <a:buNone/>
              <a:defRPr/>
            </a:pPr>
            <a:r>
              <a:rPr lang="en-US" altLang="en-US" sz="2000" kern="0" dirty="0"/>
              <a:t>  0                    n-1</a:t>
            </a:r>
          </a:p>
          <a:p>
            <a:pPr>
              <a:buFontTx/>
              <a:buNone/>
              <a:defRPr/>
            </a:pPr>
            <a:r>
              <a:rPr lang="en-US" altLang="en-US" sz="2000" kern="0" dirty="0"/>
              <a:t>  1                    n-2</a:t>
            </a:r>
          </a:p>
          <a:p>
            <a:pPr>
              <a:buFontTx/>
              <a:buNone/>
              <a:defRPr/>
            </a:pPr>
            <a:r>
              <a:rPr lang="en-US" altLang="en-US" sz="2000" kern="0" dirty="0"/>
              <a:t>  </a:t>
            </a:r>
          </a:p>
          <a:p>
            <a:pPr>
              <a:buFontTx/>
              <a:buNone/>
              <a:defRPr/>
            </a:pPr>
            <a:r>
              <a:rPr lang="en-US" altLang="en-US" sz="2000" kern="0" dirty="0"/>
              <a:t>  n-2                  1</a:t>
            </a:r>
          </a:p>
          <a:p>
            <a:pPr>
              <a:buFontTx/>
              <a:buNone/>
              <a:defRPr/>
            </a:pPr>
            <a:r>
              <a:rPr lang="en-US" altLang="en-US" sz="2400" kern="0" dirty="0"/>
              <a:t>----------------------</a:t>
            </a:r>
          </a:p>
          <a:p>
            <a:pPr>
              <a:buFontTx/>
              <a:buNone/>
              <a:defRPr/>
            </a:pPr>
            <a:r>
              <a:rPr lang="en-US" altLang="en-US" sz="2400" kern="0" dirty="0"/>
              <a:t>T(N) = 1 + 2 + … + N-1 = (N-1)*N/2 = O(N</a:t>
            </a:r>
            <a:r>
              <a:rPr lang="en-US" altLang="en-US" sz="2400" kern="0" baseline="30000" dirty="0"/>
              <a:t>2</a:t>
            </a:r>
            <a:r>
              <a:rPr lang="en-US" altLang="en-US" sz="2400" kern="0" dirty="0"/>
              <a:t>) </a:t>
            </a:r>
          </a:p>
        </p:txBody>
      </p:sp>
    </p:spTree>
    <p:extLst>
      <p:ext uri="{BB962C8B-B14F-4D97-AF65-F5344CB8AC3E}">
        <p14:creationId xmlns:p14="http://schemas.microsoft.com/office/powerpoint/2010/main" val="2593328432"/>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825625" y="239713"/>
            <a:ext cx="8472488" cy="558800"/>
          </a:xfrm>
        </p:spPr>
        <p:txBody>
          <a:bodyPr/>
          <a:lstStyle/>
          <a:p>
            <a:r>
              <a:rPr lang="en-US" altLang="en-US" sz="3600" dirty="0"/>
              <a:t>Example</a:t>
            </a:r>
          </a:p>
        </p:txBody>
      </p:sp>
      <p:sp>
        <p:nvSpPr>
          <p:cNvPr id="5" name="TextBox 4"/>
          <p:cNvSpPr txBox="1"/>
          <p:nvPr/>
        </p:nvSpPr>
        <p:spPr>
          <a:xfrm>
            <a:off x="4054475" y="1046163"/>
            <a:ext cx="4083050" cy="1630362"/>
          </a:xfrm>
          <a:prstGeom prst="rect">
            <a:avLst/>
          </a:prstGeom>
          <a:solidFill>
            <a:schemeClr val="bg2">
              <a:lumMod val="20000"/>
              <a:lumOff val="80000"/>
            </a:schemeClr>
          </a:solidFill>
          <a:ln w="38100">
            <a:solidFill>
              <a:schemeClr val="tx1"/>
            </a:solidFill>
          </a:ln>
        </p:spPr>
        <p:txBody>
          <a:bodyPr>
            <a:spAutoFit/>
          </a:bodyPr>
          <a:lstStyle/>
          <a:p>
            <a:pPr>
              <a:defRPr/>
            </a:pPr>
            <a:r>
              <a:rPr lang="en-US" sz="2000" b="1" dirty="0">
                <a:latin typeface="Courier New" pitchFamily="49" charset="0"/>
                <a:cs typeface="Courier New" pitchFamily="49" charset="0"/>
              </a:rPr>
              <a:t>for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=1;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&lt;=N;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a:t>
            </a:r>
          </a:p>
          <a:p>
            <a:pPr>
              <a:defRPr/>
            </a:pPr>
            <a:r>
              <a:rPr lang="en-US" sz="2000" b="1" dirty="0">
                <a:solidFill>
                  <a:srgbClr val="C00000"/>
                </a:solidFill>
                <a:latin typeface="Courier New" pitchFamily="49" charset="0"/>
                <a:cs typeface="Courier New" pitchFamily="49" charset="0"/>
              </a:rPr>
              <a:t>    </a:t>
            </a:r>
            <a:r>
              <a:rPr lang="en-US" sz="2000" b="1" dirty="0">
                <a:latin typeface="Courier New" pitchFamily="49" charset="0"/>
                <a:cs typeface="Courier New" pitchFamily="49" charset="0"/>
              </a:rPr>
              <a:t>for (j=</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 j&gt;0; j/=2){</a:t>
            </a:r>
          </a:p>
          <a:p>
            <a:pPr>
              <a:defRPr/>
            </a:pPr>
            <a:r>
              <a:rPr lang="en-US" sz="2000" b="1" dirty="0">
                <a:solidFill>
                  <a:srgbClr val="C00000"/>
                </a:solidFill>
                <a:latin typeface="Courier New" pitchFamily="49" charset="0"/>
                <a:cs typeface="Courier New" pitchFamily="49" charset="0"/>
              </a:rPr>
              <a:t>       </a:t>
            </a:r>
            <a:r>
              <a:rPr lang="en-US" sz="2000" b="1" dirty="0" err="1">
                <a:solidFill>
                  <a:srgbClr val="C00000"/>
                </a:solidFill>
                <a:latin typeface="Courier New" pitchFamily="49" charset="0"/>
                <a:cs typeface="Courier New" pitchFamily="49" charset="0"/>
              </a:rPr>
              <a:t>println</a:t>
            </a:r>
            <a:r>
              <a:rPr lang="en-US" sz="2000" b="1" dirty="0">
                <a:latin typeface="Courier New" pitchFamily="49" charset="0"/>
                <a:cs typeface="Courier New" pitchFamily="49" charset="0"/>
              </a:rPr>
              <a:t>(“Foo\n”);</a:t>
            </a:r>
          </a:p>
          <a:p>
            <a:pPr>
              <a:defRPr/>
            </a:pPr>
            <a:r>
              <a:rPr lang="en-US" sz="2000" b="1" dirty="0">
                <a:latin typeface="Courier New" pitchFamily="49" charset="0"/>
                <a:cs typeface="Courier New" pitchFamily="49" charset="0"/>
              </a:rPr>
              <a:t>    } </a:t>
            </a:r>
            <a:r>
              <a:rPr lang="en-US" sz="2000" b="1" dirty="0">
                <a:solidFill>
                  <a:schemeClr val="accent6"/>
                </a:solidFill>
                <a:latin typeface="Courier New" pitchFamily="49" charset="0"/>
                <a:cs typeface="Courier New" pitchFamily="49" charset="0"/>
              </a:rPr>
              <a:t>//end-for-inner</a:t>
            </a:r>
          </a:p>
          <a:p>
            <a:pPr>
              <a:defRPr/>
            </a:pPr>
            <a:r>
              <a:rPr lang="en-US" sz="2000" b="1" dirty="0">
                <a:latin typeface="Courier New" pitchFamily="49" charset="0"/>
                <a:cs typeface="Courier New" pitchFamily="49" charset="0"/>
              </a:rPr>
              <a:t>} </a:t>
            </a:r>
            <a:r>
              <a:rPr lang="en-US" sz="2000" b="1" dirty="0">
                <a:solidFill>
                  <a:schemeClr val="accent6"/>
                </a:solidFill>
                <a:latin typeface="Courier New" pitchFamily="49" charset="0"/>
                <a:cs typeface="Courier New" pitchFamily="49" charset="0"/>
              </a:rPr>
              <a:t>//end-for-outer</a:t>
            </a:r>
          </a:p>
        </p:txBody>
      </p:sp>
      <p:sp>
        <p:nvSpPr>
          <p:cNvPr id="7" name="Rectangle 4"/>
          <p:cNvSpPr txBox="1">
            <a:spLocks noRot="1" noChangeAspect="1" noMove="1" noResize="1" noEditPoints="1" noAdjustHandles="1" noChangeArrowheads="1" noChangeShapeType="1" noTextEdit="1"/>
          </p:cNvSpPr>
          <p:nvPr/>
        </p:nvSpPr>
        <p:spPr bwMode="auto">
          <a:xfrm>
            <a:off x="1856582" y="3133818"/>
            <a:ext cx="8410575" cy="3293677"/>
          </a:xfrm>
          <a:prstGeom prst="rect">
            <a:avLst/>
          </a:prstGeom>
          <a:blipFill>
            <a:blip r:embed="rId2"/>
            <a:stretch>
              <a:fillRect l="-1523" t="-1111" b="-370"/>
            </a:stretch>
          </a:blipFill>
          <a:ln>
            <a:noFill/>
          </a:ln>
        </p:spPr>
        <p:txBody>
          <a:bodyPr/>
          <a:lstStyle/>
          <a:p>
            <a:pPr>
              <a:defRPr/>
            </a:pPr>
            <a:r>
              <a:rPr lang="en-US">
                <a:noFill/>
              </a:rPr>
              <a:t> </a:t>
            </a:r>
          </a:p>
        </p:txBody>
      </p:sp>
    </p:spTree>
    <p:extLst>
      <p:ext uri="{BB962C8B-B14F-4D97-AF65-F5344CB8AC3E}">
        <p14:creationId xmlns:p14="http://schemas.microsoft.com/office/powerpoint/2010/main" val="4056755311"/>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825625" y="239713"/>
            <a:ext cx="8472488" cy="558800"/>
          </a:xfrm>
        </p:spPr>
        <p:txBody>
          <a:bodyPr/>
          <a:lstStyle/>
          <a:p>
            <a:r>
              <a:rPr lang="en-US" altLang="en-US" sz="3600" dirty="0"/>
              <a:t>Time-Space Tradeoff</a:t>
            </a:r>
          </a:p>
        </p:txBody>
      </p:sp>
      <p:sp>
        <p:nvSpPr>
          <p:cNvPr id="46083" name="Rectangle 3"/>
          <p:cNvSpPr>
            <a:spLocks noGrp="1" noChangeArrowheads="1"/>
          </p:cNvSpPr>
          <p:nvPr>
            <p:ph type="body" idx="1"/>
          </p:nvPr>
        </p:nvSpPr>
        <p:spPr>
          <a:xfrm>
            <a:off x="380881" y="964991"/>
            <a:ext cx="11230274" cy="5522912"/>
          </a:xfrm>
        </p:spPr>
        <p:txBody>
          <a:bodyPr/>
          <a:lstStyle/>
          <a:p>
            <a:r>
              <a:rPr lang="en-US" altLang="en-US" dirty="0" smtClean="0"/>
              <a:t>It is usually the case that if you use more memory, it </a:t>
            </a:r>
            <a:r>
              <a:rPr lang="en-US" altLang="en-US" dirty="0" smtClean="0">
                <a:solidFill>
                  <a:srgbClr val="C00000"/>
                </a:solidFill>
              </a:rPr>
              <a:t>might be </a:t>
            </a:r>
            <a:r>
              <a:rPr lang="en-US" altLang="en-US" dirty="0" smtClean="0"/>
              <a:t>possible to solve a problem faster</a:t>
            </a:r>
          </a:p>
          <a:p>
            <a:pPr lvl="1"/>
            <a:r>
              <a:rPr lang="en-US" altLang="en-US" dirty="0" smtClean="0"/>
              <a:t>Called the </a:t>
            </a:r>
            <a:r>
              <a:rPr lang="en-US" altLang="en-US" dirty="0" smtClean="0">
                <a:solidFill>
                  <a:srgbClr val="C00000"/>
                </a:solidFill>
              </a:rPr>
              <a:t>time-space</a:t>
            </a:r>
            <a:r>
              <a:rPr lang="en-US" altLang="en-US" dirty="0" smtClean="0"/>
              <a:t> tradeoff</a:t>
            </a:r>
          </a:p>
          <a:p>
            <a:pPr lvl="1"/>
            <a:r>
              <a:rPr lang="en-US" altLang="en-US" dirty="0" smtClean="0"/>
              <a:t>Meaning that as you lose from memory, you gain from speed</a:t>
            </a:r>
          </a:p>
          <a:p>
            <a:pPr lvl="1"/>
            <a:r>
              <a:rPr lang="en-US" altLang="en-US" dirty="0" smtClean="0"/>
              <a:t>Not always applicable, but sometimes it is</a:t>
            </a:r>
          </a:p>
        </p:txBody>
      </p:sp>
    </p:spTree>
    <p:extLst>
      <p:ext uri="{BB962C8B-B14F-4D97-AF65-F5344CB8AC3E}">
        <p14:creationId xmlns:p14="http://schemas.microsoft.com/office/powerpoint/2010/main" val="189038175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65826" y="239713"/>
            <a:ext cx="11067691" cy="558800"/>
          </a:xfrm>
        </p:spPr>
        <p:txBody>
          <a:bodyPr/>
          <a:lstStyle/>
          <a:p>
            <a:r>
              <a:rPr lang="en-US" altLang="en-US" sz="3600" dirty="0" err="1" smtClean="0"/>
              <a:t>LeetCode</a:t>
            </a:r>
            <a:r>
              <a:rPr lang="en-US" altLang="en-US" sz="3600" dirty="0"/>
              <a:t> </a:t>
            </a:r>
            <a:r>
              <a:rPr lang="en-US" altLang="en-US" sz="3600" dirty="0" smtClean="0"/>
              <a:t>217</a:t>
            </a:r>
            <a:r>
              <a:rPr lang="en-US" altLang="en-US" sz="3600" dirty="0"/>
              <a:t>. Contains </a:t>
            </a:r>
            <a:r>
              <a:rPr lang="en-US" altLang="en-US" sz="3600" dirty="0" smtClean="0"/>
              <a:t>Duplicate</a:t>
            </a:r>
            <a:endParaRPr lang="en-US" altLang="en-US" sz="3600" dirty="0"/>
          </a:p>
        </p:txBody>
      </p:sp>
      <p:sp>
        <p:nvSpPr>
          <p:cNvPr id="47107" name="Rectangle 3"/>
          <p:cNvSpPr>
            <a:spLocks noGrp="1" noChangeArrowheads="1"/>
          </p:cNvSpPr>
          <p:nvPr>
            <p:ph type="body" idx="1"/>
          </p:nvPr>
        </p:nvSpPr>
        <p:spPr>
          <a:xfrm>
            <a:off x="526211" y="947738"/>
            <a:ext cx="11136702" cy="5522912"/>
          </a:xfrm>
        </p:spPr>
        <p:txBody>
          <a:bodyPr/>
          <a:lstStyle/>
          <a:p>
            <a:r>
              <a:rPr lang="en-US" altLang="en-US" dirty="0" smtClean="0"/>
              <a:t>A very important problem in computer science</a:t>
            </a:r>
          </a:p>
          <a:p>
            <a:r>
              <a:rPr lang="en-US" altLang="en-US" dirty="0" smtClean="0"/>
              <a:t>Given an array of numbers, determine if there are two numbers with the same value</a:t>
            </a:r>
          </a:p>
          <a:p>
            <a:endParaRPr lang="en-US" altLang="en-US" dirty="0" smtClean="0"/>
          </a:p>
          <a:p>
            <a:r>
              <a:rPr lang="en-US" altLang="en-US" dirty="0" smtClean="0"/>
              <a:t>A = [4, 2, 7, 10, 6, 9] </a:t>
            </a:r>
            <a:r>
              <a:rPr lang="en-US" altLang="en-US" dirty="0" smtClean="0">
                <a:sym typeface="Wingdings" panose="05000000000000000000" pitchFamily="2" charset="2"/>
              </a:rPr>
              <a:t> No</a:t>
            </a:r>
          </a:p>
          <a:p>
            <a:r>
              <a:rPr lang="en-US" altLang="en-US" dirty="0" smtClean="0">
                <a:sym typeface="Wingdings" panose="05000000000000000000" pitchFamily="2" charset="2"/>
              </a:rPr>
              <a:t>A = [</a:t>
            </a:r>
            <a:r>
              <a:rPr lang="en-US" altLang="en-US" dirty="0" smtClean="0"/>
              <a:t>4, 2, 7, 10, 6, 9, 7] </a:t>
            </a:r>
            <a:r>
              <a:rPr lang="en-US" altLang="en-US" dirty="0" smtClean="0">
                <a:sym typeface="Wingdings" panose="05000000000000000000" pitchFamily="2" charset="2"/>
              </a:rPr>
              <a:t> Yes. We have two 7s</a:t>
            </a:r>
            <a:endParaRPr lang="en-US" altLang="en-US" dirty="0" smtClean="0"/>
          </a:p>
        </p:txBody>
      </p:sp>
    </p:spTree>
    <p:extLst>
      <p:ext uri="{BB962C8B-B14F-4D97-AF65-F5344CB8AC3E}">
        <p14:creationId xmlns:p14="http://schemas.microsoft.com/office/powerpoint/2010/main" val="196644830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825625" y="239713"/>
            <a:ext cx="8472488" cy="558800"/>
          </a:xfrm>
        </p:spPr>
        <p:txBody>
          <a:bodyPr/>
          <a:lstStyle/>
          <a:p>
            <a:r>
              <a:rPr lang="en-US" altLang="en-US" sz="3600" dirty="0" err="1"/>
              <a:t>LeetCode</a:t>
            </a:r>
            <a:r>
              <a:rPr lang="en-US" altLang="en-US" sz="3600" dirty="0"/>
              <a:t> 217. Contains </a:t>
            </a:r>
            <a:r>
              <a:rPr lang="en-US" altLang="en-US" sz="3600" dirty="0" smtClean="0"/>
              <a:t>Duplicate I</a:t>
            </a:r>
            <a:endParaRPr lang="en-US" altLang="en-US" sz="3600" dirty="0"/>
          </a:p>
        </p:txBody>
      </p:sp>
      <p:sp>
        <p:nvSpPr>
          <p:cNvPr id="5" name="TextBox 4"/>
          <p:cNvSpPr txBox="1"/>
          <p:nvPr/>
        </p:nvSpPr>
        <p:spPr>
          <a:xfrm>
            <a:off x="3059113" y="1019176"/>
            <a:ext cx="6303962" cy="2894013"/>
          </a:xfrm>
          <a:prstGeom prst="rect">
            <a:avLst/>
          </a:prstGeom>
          <a:solidFill>
            <a:schemeClr val="bg2">
              <a:lumMod val="20000"/>
              <a:lumOff val="80000"/>
            </a:schemeClr>
          </a:solidFill>
          <a:ln w="38100">
            <a:solidFill>
              <a:schemeClr val="tx1"/>
            </a:solidFill>
          </a:ln>
        </p:spPr>
        <p:txBody>
          <a:bodyPr>
            <a:spAutoFit/>
          </a:bodyPr>
          <a:lstStyle/>
          <a:p>
            <a:pPr>
              <a:defRPr/>
            </a:pPr>
            <a:r>
              <a:rPr lang="en-US" sz="2000" b="1" dirty="0">
                <a:solidFill>
                  <a:srgbClr val="C00000"/>
                </a:solidFill>
                <a:latin typeface="Courier New" pitchFamily="49" charset="0"/>
                <a:cs typeface="Courier New" pitchFamily="49" charset="0"/>
              </a:rPr>
              <a:t>bool </a:t>
            </a:r>
            <a:r>
              <a:rPr lang="en-US" sz="2000" b="1" dirty="0" err="1">
                <a:solidFill>
                  <a:srgbClr val="C00000"/>
                </a:solidFill>
                <a:latin typeface="Courier New" pitchFamily="49" charset="0"/>
                <a:cs typeface="Courier New" pitchFamily="49" charset="0"/>
              </a:rPr>
              <a:t>checkDuplicate</a:t>
            </a:r>
            <a:r>
              <a:rPr lang="en-US" sz="2000" b="1" dirty="0">
                <a:solidFill>
                  <a:srgbClr val="C00000"/>
                </a:solidFill>
                <a:latin typeface="Courier New" pitchFamily="49" charset="0"/>
                <a:cs typeface="Courier New" pitchFamily="49" charset="0"/>
              </a:rPr>
              <a:t>(int A[], int N){</a:t>
            </a:r>
          </a:p>
          <a:p>
            <a:pPr>
              <a:defRPr/>
            </a:pPr>
            <a:r>
              <a:rPr lang="en-US" sz="2000" b="1" dirty="0">
                <a:latin typeface="Courier New" pitchFamily="49" charset="0"/>
                <a:cs typeface="Courier New" pitchFamily="49" charset="0"/>
              </a:rPr>
              <a:t>   for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=0;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&lt;N-1;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a:t>
            </a:r>
          </a:p>
          <a:p>
            <a:pPr>
              <a:defRPr/>
            </a:pPr>
            <a:r>
              <a:rPr lang="en-US" sz="2000" b="1" dirty="0">
                <a:solidFill>
                  <a:srgbClr val="C00000"/>
                </a:solidFill>
                <a:latin typeface="Courier New" pitchFamily="49" charset="0"/>
                <a:cs typeface="Courier New" pitchFamily="49" charset="0"/>
              </a:rPr>
              <a:t>      </a:t>
            </a:r>
            <a:r>
              <a:rPr lang="en-US" sz="2000" b="1" dirty="0">
                <a:latin typeface="Courier New" pitchFamily="49" charset="0"/>
                <a:cs typeface="Courier New" pitchFamily="49" charset="0"/>
              </a:rPr>
              <a:t>for (j=i+1; j&lt;N; </a:t>
            </a:r>
            <a:r>
              <a:rPr lang="en-US" sz="2000" b="1" dirty="0" err="1">
                <a:latin typeface="Courier New" pitchFamily="49" charset="0"/>
                <a:cs typeface="Courier New" pitchFamily="49" charset="0"/>
              </a:rPr>
              <a:t>j++</a:t>
            </a:r>
            <a:r>
              <a:rPr lang="en-US" sz="2000" b="1" dirty="0">
                <a:latin typeface="Courier New" pitchFamily="49" charset="0"/>
                <a:cs typeface="Courier New" pitchFamily="49" charset="0"/>
              </a:rPr>
              <a:t>){</a:t>
            </a:r>
          </a:p>
          <a:p>
            <a:pPr>
              <a:defRPr/>
            </a:pPr>
            <a:r>
              <a:rPr lang="en-US" sz="2000" b="1" dirty="0">
                <a:latin typeface="Courier New" pitchFamily="49" charset="0"/>
                <a:cs typeface="Courier New" pitchFamily="49" charset="0"/>
              </a:rPr>
              <a:t>          if (A[</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 == A[j]) return true;</a:t>
            </a:r>
          </a:p>
          <a:p>
            <a:pPr>
              <a:defRPr/>
            </a:pPr>
            <a:r>
              <a:rPr lang="en-US" sz="2000" b="1" dirty="0">
                <a:latin typeface="Courier New" pitchFamily="49" charset="0"/>
                <a:cs typeface="Courier New" pitchFamily="49" charset="0"/>
              </a:rPr>
              <a:t>      } </a:t>
            </a:r>
            <a:r>
              <a:rPr lang="en-US" sz="2000" b="1" dirty="0">
                <a:solidFill>
                  <a:schemeClr val="accent6"/>
                </a:solidFill>
                <a:latin typeface="Courier New" pitchFamily="49" charset="0"/>
                <a:cs typeface="Courier New" pitchFamily="49" charset="0"/>
              </a:rPr>
              <a:t>//end-for-inner</a:t>
            </a:r>
          </a:p>
          <a:p>
            <a:pPr>
              <a:defRPr/>
            </a:pPr>
            <a:r>
              <a:rPr lang="en-US" sz="2000" b="1" dirty="0">
                <a:solidFill>
                  <a:schemeClr val="accent6"/>
                </a:solidFill>
                <a:latin typeface="Courier New" pitchFamily="49" charset="0"/>
                <a:cs typeface="Courier New" pitchFamily="49" charset="0"/>
              </a:rPr>
              <a:t>  </a:t>
            </a:r>
            <a:r>
              <a:rPr lang="en-US" sz="2000" b="1" dirty="0">
                <a:latin typeface="Courier New" pitchFamily="49" charset="0"/>
                <a:cs typeface="Courier New" pitchFamily="49" charset="0"/>
              </a:rPr>
              <a:t> } </a:t>
            </a:r>
            <a:r>
              <a:rPr lang="en-US" sz="2000" b="1" dirty="0">
                <a:solidFill>
                  <a:schemeClr val="accent6"/>
                </a:solidFill>
                <a:latin typeface="Courier New" pitchFamily="49" charset="0"/>
                <a:cs typeface="Courier New" pitchFamily="49" charset="0"/>
              </a:rPr>
              <a:t>// end-for-outer</a:t>
            </a:r>
          </a:p>
          <a:p>
            <a:pPr>
              <a:defRPr/>
            </a:pPr>
            <a:endParaRPr lang="en-US" sz="2000" b="1" dirty="0">
              <a:latin typeface="Courier New" pitchFamily="49" charset="0"/>
              <a:cs typeface="Courier New" pitchFamily="49" charset="0"/>
            </a:endParaRPr>
          </a:p>
          <a:p>
            <a:pPr>
              <a:defRPr/>
            </a:pPr>
            <a:r>
              <a:rPr lang="en-US" sz="2000" b="1" dirty="0">
                <a:latin typeface="Courier New" pitchFamily="49" charset="0"/>
                <a:cs typeface="Courier New" pitchFamily="49" charset="0"/>
              </a:rPr>
              <a:t>   return false;</a:t>
            </a:r>
          </a:p>
          <a:p>
            <a:pPr>
              <a:defRPr/>
            </a:pPr>
            <a:r>
              <a:rPr lang="en-US" sz="2000" b="1" dirty="0">
                <a:latin typeface="Courier New" pitchFamily="49" charset="0"/>
                <a:cs typeface="Courier New" pitchFamily="49" charset="0"/>
              </a:rPr>
              <a:t>} </a:t>
            </a:r>
            <a:r>
              <a:rPr lang="en-US" sz="2000" b="1" dirty="0">
                <a:solidFill>
                  <a:schemeClr val="accent6"/>
                </a:solidFill>
                <a:latin typeface="Courier New" pitchFamily="49" charset="0"/>
                <a:cs typeface="Courier New" pitchFamily="49" charset="0"/>
              </a:rPr>
              <a:t>//end-</a:t>
            </a:r>
            <a:r>
              <a:rPr lang="en-US" sz="2000" b="1" dirty="0" err="1">
                <a:solidFill>
                  <a:schemeClr val="accent6"/>
                </a:solidFill>
                <a:latin typeface="Courier New" pitchFamily="49" charset="0"/>
                <a:cs typeface="Courier New" pitchFamily="49" charset="0"/>
              </a:rPr>
              <a:t>checkDuplicate</a:t>
            </a:r>
            <a:endParaRPr lang="en-US" sz="2000" b="1" dirty="0">
              <a:solidFill>
                <a:schemeClr val="accent6"/>
              </a:solidFill>
              <a:latin typeface="Courier New" pitchFamily="49" charset="0"/>
              <a:cs typeface="Courier New" pitchFamily="49" charset="0"/>
            </a:endParaRPr>
          </a:p>
        </p:txBody>
      </p:sp>
      <p:sp>
        <p:nvSpPr>
          <p:cNvPr id="7" name="Rectangle 4"/>
          <p:cNvSpPr txBox="1">
            <a:spLocks noChangeArrowheads="1"/>
          </p:cNvSpPr>
          <p:nvPr/>
        </p:nvSpPr>
        <p:spPr bwMode="auto">
          <a:xfrm>
            <a:off x="1919289" y="4322764"/>
            <a:ext cx="8410575" cy="2295525"/>
          </a:xfrm>
          <a:prstGeom prst="rect">
            <a:avLst/>
          </a:prstGeom>
          <a:noFill/>
          <a:ln>
            <a:noFill/>
          </a:ln>
        </p:spPr>
        <p:txBody>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rgbClr val="CC3300"/>
                </a:solidFill>
                <a:latin typeface="+mn-lt"/>
              </a:defRPr>
            </a:lvl3pPr>
            <a:lvl4pPr marL="1600200" indent="-228600" algn="l" rtl="0" eaLnBrk="0" fontAlgn="base" hangingPunct="0">
              <a:spcBef>
                <a:spcPct val="20000"/>
              </a:spcBef>
              <a:spcAft>
                <a:spcPct val="0"/>
              </a:spcAft>
              <a:buChar char="–"/>
              <a:defRPr sz="2000">
                <a:solidFill>
                  <a:srgbClr val="003399"/>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a:lstStyle>
          <a:p>
            <a:pPr>
              <a:buFontTx/>
              <a:buNone/>
              <a:defRPr/>
            </a:pPr>
            <a:r>
              <a:rPr lang="en-US" kern="0" dirty="0">
                <a:sym typeface="Wingdings" panose="05000000000000000000" pitchFamily="2" charset="2"/>
              </a:rPr>
              <a:t>A = [</a:t>
            </a:r>
            <a:r>
              <a:rPr lang="en-US" kern="0" dirty="0"/>
              <a:t>4, 2, 7, 10, 6, 9, 7] </a:t>
            </a:r>
          </a:p>
          <a:p>
            <a:pPr>
              <a:buFontTx/>
              <a:buNone/>
              <a:defRPr/>
            </a:pPr>
            <a:endParaRPr lang="en-US" altLang="en-US" kern="0" dirty="0"/>
          </a:p>
          <a:p>
            <a:pPr>
              <a:buFontTx/>
              <a:buNone/>
              <a:defRPr/>
            </a:pPr>
            <a:r>
              <a:rPr lang="en-US" altLang="en-US" kern="0" dirty="0"/>
              <a:t>T(N) = 1 + 2 + … + N-1 = O(N</a:t>
            </a:r>
            <a:r>
              <a:rPr lang="en-US" altLang="en-US" kern="0" baseline="30000" dirty="0"/>
              <a:t>2</a:t>
            </a:r>
            <a:r>
              <a:rPr lang="en-US" altLang="en-US" kern="0" dirty="0"/>
              <a:t>)</a:t>
            </a:r>
          </a:p>
          <a:p>
            <a:pPr>
              <a:buFontTx/>
              <a:buNone/>
              <a:defRPr/>
            </a:pPr>
            <a:r>
              <a:rPr lang="en-US" altLang="en-US" kern="0" dirty="0"/>
              <a:t>S(N) = O(N) </a:t>
            </a:r>
          </a:p>
        </p:txBody>
      </p:sp>
    </p:spTree>
    <p:extLst>
      <p:ext uri="{BB962C8B-B14F-4D97-AF65-F5344CB8AC3E}">
        <p14:creationId xmlns:p14="http://schemas.microsoft.com/office/powerpoint/2010/main" val="2709224942"/>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825625" y="239713"/>
            <a:ext cx="8472488" cy="558800"/>
          </a:xfrm>
        </p:spPr>
        <p:txBody>
          <a:bodyPr/>
          <a:lstStyle/>
          <a:p>
            <a:r>
              <a:rPr lang="en-US" altLang="en-US" sz="3600" dirty="0" err="1"/>
              <a:t>LeetCode</a:t>
            </a:r>
            <a:r>
              <a:rPr lang="en-US" altLang="en-US" sz="3600" dirty="0"/>
              <a:t> 217. Contains </a:t>
            </a:r>
            <a:r>
              <a:rPr lang="en-US" altLang="en-US" sz="3600" dirty="0" smtClean="0"/>
              <a:t>Duplicate II</a:t>
            </a:r>
            <a:endParaRPr lang="en-US" altLang="en-US" sz="3600" dirty="0"/>
          </a:p>
        </p:txBody>
      </p:sp>
      <p:sp>
        <p:nvSpPr>
          <p:cNvPr id="5" name="TextBox 4"/>
          <p:cNvSpPr txBox="1"/>
          <p:nvPr/>
        </p:nvSpPr>
        <p:spPr>
          <a:xfrm>
            <a:off x="3317876" y="1046163"/>
            <a:ext cx="5991225" cy="2862262"/>
          </a:xfrm>
          <a:prstGeom prst="rect">
            <a:avLst/>
          </a:prstGeom>
          <a:solidFill>
            <a:schemeClr val="bg2">
              <a:lumMod val="20000"/>
              <a:lumOff val="80000"/>
            </a:schemeClr>
          </a:solidFill>
          <a:ln w="38100">
            <a:solidFill>
              <a:schemeClr val="tx1"/>
            </a:solidFill>
          </a:ln>
        </p:spPr>
        <p:txBody>
          <a:bodyPr>
            <a:spAutoFit/>
          </a:bodyPr>
          <a:lstStyle/>
          <a:p>
            <a:pPr>
              <a:defRPr/>
            </a:pPr>
            <a:r>
              <a:rPr lang="en-US" sz="2000" b="1" dirty="0">
                <a:solidFill>
                  <a:srgbClr val="C00000"/>
                </a:solidFill>
                <a:latin typeface="Courier New" pitchFamily="49" charset="0"/>
                <a:cs typeface="Courier New" pitchFamily="49" charset="0"/>
              </a:rPr>
              <a:t>bool </a:t>
            </a:r>
            <a:r>
              <a:rPr lang="en-US" sz="2000" b="1" dirty="0" err="1">
                <a:solidFill>
                  <a:srgbClr val="C00000"/>
                </a:solidFill>
                <a:latin typeface="Courier New" pitchFamily="49" charset="0"/>
                <a:cs typeface="Courier New" pitchFamily="49" charset="0"/>
              </a:rPr>
              <a:t>checkDuplicate</a:t>
            </a:r>
            <a:r>
              <a:rPr lang="en-US" sz="2000" b="1" dirty="0">
                <a:solidFill>
                  <a:srgbClr val="C00000"/>
                </a:solidFill>
                <a:latin typeface="Courier New" pitchFamily="49" charset="0"/>
                <a:cs typeface="Courier New" pitchFamily="49" charset="0"/>
              </a:rPr>
              <a:t>(int A[], int N){</a:t>
            </a:r>
          </a:p>
          <a:p>
            <a:pPr>
              <a:defRPr/>
            </a:pPr>
            <a:r>
              <a:rPr lang="en-US" sz="2000" b="1" dirty="0">
                <a:solidFill>
                  <a:srgbClr val="C00000"/>
                </a:solidFill>
                <a:latin typeface="Courier New" pitchFamily="49" charset="0"/>
                <a:cs typeface="Courier New" pitchFamily="49" charset="0"/>
              </a:rPr>
              <a:t>   </a:t>
            </a:r>
            <a:r>
              <a:rPr lang="en-US" sz="2000" b="1" dirty="0" err="1">
                <a:latin typeface="Courier New" pitchFamily="49" charset="0"/>
                <a:cs typeface="Courier New" pitchFamily="49" charset="0"/>
              </a:rPr>
              <a:t>QuickSort</a:t>
            </a:r>
            <a:r>
              <a:rPr lang="en-US" sz="2000" b="1" dirty="0">
                <a:latin typeface="Courier New" pitchFamily="49" charset="0"/>
                <a:cs typeface="Courier New" pitchFamily="49" charset="0"/>
              </a:rPr>
              <a:t>(A, N);   // O(</a:t>
            </a:r>
            <a:r>
              <a:rPr lang="en-US" sz="2000" b="1" dirty="0" err="1">
                <a:latin typeface="Courier New" pitchFamily="49" charset="0"/>
                <a:cs typeface="Courier New" pitchFamily="49" charset="0"/>
              </a:rPr>
              <a:t>NlogN</a:t>
            </a:r>
            <a:r>
              <a:rPr lang="en-US" sz="2000" b="1" dirty="0">
                <a:latin typeface="Courier New" pitchFamily="49" charset="0"/>
                <a:cs typeface="Courier New" pitchFamily="49" charset="0"/>
              </a:rPr>
              <a:t>)</a:t>
            </a:r>
          </a:p>
          <a:p>
            <a:pPr>
              <a:defRPr/>
            </a:pPr>
            <a:endParaRPr lang="en-US" sz="2000" b="1" dirty="0">
              <a:latin typeface="Courier New" pitchFamily="49" charset="0"/>
              <a:cs typeface="Courier New" pitchFamily="49" charset="0"/>
            </a:endParaRPr>
          </a:p>
          <a:p>
            <a:pPr>
              <a:defRPr/>
            </a:pPr>
            <a:r>
              <a:rPr lang="en-US" sz="2000" b="1" dirty="0">
                <a:latin typeface="Courier New" pitchFamily="49" charset="0"/>
                <a:cs typeface="Courier New" pitchFamily="49" charset="0"/>
              </a:rPr>
              <a:t>   for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=1;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&lt;N;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a:t>
            </a:r>
          </a:p>
          <a:p>
            <a:pPr>
              <a:defRPr/>
            </a:pPr>
            <a:r>
              <a:rPr lang="en-US" sz="2000" b="1" dirty="0">
                <a:latin typeface="Courier New" pitchFamily="49" charset="0"/>
                <a:cs typeface="Courier New" pitchFamily="49" charset="0"/>
              </a:rPr>
              <a:t>     if (A[</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 == A[i-1]) return true;    </a:t>
            </a:r>
          </a:p>
          <a:p>
            <a:pPr>
              <a:defRPr/>
            </a:pPr>
            <a:r>
              <a:rPr lang="en-US" sz="2000" b="1" dirty="0">
                <a:latin typeface="Courier New" pitchFamily="49" charset="0"/>
                <a:cs typeface="Courier New" pitchFamily="49" charset="0"/>
              </a:rPr>
              <a:t>   } </a:t>
            </a:r>
            <a:r>
              <a:rPr lang="en-US" sz="2000" b="1" dirty="0">
                <a:solidFill>
                  <a:schemeClr val="accent6"/>
                </a:solidFill>
                <a:latin typeface="Courier New" pitchFamily="49" charset="0"/>
                <a:cs typeface="Courier New" pitchFamily="49" charset="0"/>
              </a:rPr>
              <a:t>// end-for</a:t>
            </a:r>
          </a:p>
          <a:p>
            <a:pPr>
              <a:defRPr/>
            </a:pPr>
            <a:endParaRPr lang="en-US" sz="2000" b="1" dirty="0">
              <a:latin typeface="Courier New" pitchFamily="49" charset="0"/>
              <a:cs typeface="Courier New" pitchFamily="49" charset="0"/>
            </a:endParaRPr>
          </a:p>
          <a:p>
            <a:pPr>
              <a:defRPr/>
            </a:pPr>
            <a:r>
              <a:rPr lang="en-US" sz="2000" b="1" dirty="0">
                <a:latin typeface="Courier New" pitchFamily="49" charset="0"/>
                <a:cs typeface="Courier New" pitchFamily="49" charset="0"/>
              </a:rPr>
              <a:t>   return false;</a:t>
            </a:r>
          </a:p>
          <a:p>
            <a:pPr>
              <a:defRPr/>
            </a:pPr>
            <a:r>
              <a:rPr lang="en-US" sz="2000" b="1" dirty="0">
                <a:latin typeface="Courier New" pitchFamily="49" charset="0"/>
                <a:cs typeface="Courier New" pitchFamily="49" charset="0"/>
              </a:rPr>
              <a:t>} </a:t>
            </a:r>
            <a:r>
              <a:rPr lang="en-US" sz="2000" b="1" dirty="0">
                <a:solidFill>
                  <a:schemeClr val="accent6"/>
                </a:solidFill>
                <a:latin typeface="Courier New" pitchFamily="49" charset="0"/>
                <a:cs typeface="Courier New" pitchFamily="49" charset="0"/>
              </a:rPr>
              <a:t>//end-</a:t>
            </a:r>
            <a:r>
              <a:rPr lang="en-US" sz="2000" b="1" dirty="0" err="1">
                <a:solidFill>
                  <a:schemeClr val="accent6"/>
                </a:solidFill>
                <a:latin typeface="Courier New" pitchFamily="49" charset="0"/>
                <a:cs typeface="Courier New" pitchFamily="49" charset="0"/>
              </a:rPr>
              <a:t>checkDuplicate</a:t>
            </a:r>
            <a:endParaRPr lang="en-US" sz="2000" b="1" dirty="0">
              <a:solidFill>
                <a:schemeClr val="accent6"/>
              </a:solidFill>
              <a:latin typeface="Courier New" pitchFamily="49" charset="0"/>
              <a:cs typeface="Courier New" pitchFamily="49" charset="0"/>
            </a:endParaRPr>
          </a:p>
        </p:txBody>
      </p:sp>
      <p:sp>
        <p:nvSpPr>
          <p:cNvPr id="7" name="Rectangle 4"/>
          <p:cNvSpPr txBox="1">
            <a:spLocks noChangeArrowheads="1"/>
          </p:cNvSpPr>
          <p:nvPr/>
        </p:nvSpPr>
        <p:spPr bwMode="auto">
          <a:xfrm>
            <a:off x="1855789" y="4156076"/>
            <a:ext cx="8410575" cy="2360613"/>
          </a:xfrm>
          <a:prstGeom prst="rect">
            <a:avLst/>
          </a:prstGeom>
          <a:noFill/>
          <a:ln>
            <a:noFill/>
          </a:ln>
        </p:spPr>
        <p:txBody>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rgbClr val="CC3300"/>
                </a:solidFill>
                <a:latin typeface="+mn-lt"/>
              </a:defRPr>
            </a:lvl3pPr>
            <a:lvl4pPr marL="1600200" indent="-228600" algn="l" rtl="0" eaLnBrk="0" fontAlgn="base" hangingPunct="0">
              <a:spcBef>
                <a:spcPct val="20000"/>
              </a:spcBef>
              <a:spcAft>
                <a:spcPct val="0"/>
              </a:spcAft>
              <a:buChar char="–"/>
              <a:defRPr sz="2000">
                <a:solidFill>
                  <a:srgbClr val="003399"/>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a:lstStyle>
          <a:p>
            <a:pPr>
              <a:defRPr/>
            </a:pPr>
            <a:r>
              <a:rPr lang="en-US" kern="0" dirty="0">
                <a:sym typeface="Wingdings" panose="05000000000000000000" pitchFamily="2" charset="2"/>
              </a:rPr>
              <a:t>Input A = [</a:t>
            </a:r>
            <a:r>
              <a:rPr lang="en-US" kern="0" dirty="0"/>
              <a:t>4, 2, 7, 10, 6, 9, 7] </a:t>
            </a:r>
          </a:p>
          <a:p>
            <a:pPr>
              <a:defRPr/>
            </a:pPr>
            <a:r>
              <a:rPr lang="en-US" altLang="en-US" kern="0" dirty="0"/>
              <a:t>After Sorting: </a:t>
            </a:r>
            <a:r>
              <a:rPr lang="en-US" kern="0" dirty="0">
                <a:sym typeface="Wingdings" panose="05000000000000000000" pitchFamily="2" charset="2"/>
              </a:rPr>
              <a:t>A = [2, </a:t>
            </a:r>
            <a:r>
              <a:rPr lang="en-US" kern="0" dirty="0"/>
              <a:t>4, 6, 7, 7, 9, 10] </a:t>
            </a:r>
          </a:p>
          <a:p>
            <a:pPr>
              <a:defRPr/>
            </a:pPr>
            <a:r>
              <a:rPr lang="en-US" altLang="en-US" kern="0" dirty="0"/>
              <a:t>T(N) = </a:t>
            </a:r>
            <a:r>
              <a:rPr lang="en-US" altLang="en-US" kern="0" dirty="0" err="1"/>
              <a:t>NlogN</a:t>
            </a:r>
            <a:r>
              <a:rPr lang="en-US" altLang="en-US" kern="0" dirty="0"/>
              <a:t> + N = O(</a:t>
            </a:r>
            <a:r>
              <a:rPr lang="en-US" altLang="en-US" kern="0" dirty="0" err="1"/>
              <a:t>NlogN</a:t>
            </a:r>
            <a:r>
              <a:rPr lang="en-US" altLang="en-US" kern="0" dirty="0"/>
              <a:t>) </a:t>
            </a:r>
          </a:p>
          <a:p>
            <a:pPr>
              <a:defRPr/>
            </a:pPr>
            <a:r>
              <a:rPr lang="en-US" altLang="en-US" kern="0" dirty="0"/>
              <a:t>S(N) = O(N)</a:t>
            </a:r>
          </a:p>
        </p:txBody>
      </p:sp>
    </p:spTree>
    <p:extLst>
      <p:ext uri="{BB962C8B-B14F-4D97-AF65-F5344CB8AC3E}">
        <p14:creationId xmlns:p14="http://schemas.microsoft.com/office/powerpoint/2010/main" val="260361984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790701" y="138114"/>
            <a:ext cx="8723313" cy="815975"/>
          </a:xfrm>
        </p:spPr>
        <p:txBody>
          <a:bodyPr/>
          <a:lstStyle/>
          <a:p>
            <a:r>
              <a:rPr lang="en-US" altLang="en-US" sz="3600" dirty="0"/>
              <a:t>Finding the sum of an array of numbers</a:t>
            </a:r>
          </a:p>
        </p:txBody>
      </p:sp>
      <p:sp>
        <p:nvSpPr>
          <p:cNvPr id="8" name="Rectangle 2051"/>
          <p:cNvSpPr txBox="1">
            <a:spLocks noChangeArrowheads="1"/>
          </p:cNvSpPr>
          <p:nvPr/>
        </p:nvSpPr>
        <p:spPr bwMode="auto">
          <a:xfrm>
            <a:off x="5667375" y="954089"/>
            <a:ext cx="1917700" cy="3889375"/>
          </a:xfrm>
          <a:prstGeom prst="rect">
            <a:avLst/>
          </a:prstGeom>
          <a:noFill/>
          <a:ln w="9525">
            <a:noFill/>
            <a:miter lim="800000"/>
            <a:headEnd/>
            <a:tailEnd/>
          </a:ln>
        </p:spPr>
        <p:txBody>
          <a:bodyPr/>
          <a:lstStyle/>
          <a:p>
            <a:pPr marL="342900" indent="-342900" algn="ctr">
              <a:spcBef>
                <a:spcPct val="20000"/>
              </a:spcBef>
              <a:defRPr/>
            </a:pPr>
            <a:r>
              <a:rPr lang="en-US" sz="2400" kern="0" dirty="0">
                <a:solidFill>
                  <a:srgbClr val="C00000"/>
                </a:solidFill>
              </a:rPr>
              <a:t>Times Executed</a:t>
            </a:r>
          </a:p>
          <a:p>
            <a:pPr marL="342900" indent="-342900" algn="ctr">
              <a:spcBef>
                <a:spcPct val="20000"/>
              </a:spcBef>
              <a:defRPr/>
            </a:pPr>
            <a:r>
              <a:rPr lang="en-US" sz="2400" kern="0" dirty="0">
                <a:solidFill>
                  <a:schemeClr val="accent6"/>
                </a:solidFill>
              </a:rPr>
              <a:t>1</a:t>
            </a:r>
          </a:p>
          <a:p>
            <a:pPr marL="342900" indent="-342900" algn="ctr">
              <a:spcBef>
                <a:spcPct val="20000"/>
              </a:spcBef>
              <a:defRPr/>
            </a:pPr>
            <a:r>
              <a:rPr lang="en-US" sz="2400" kern="0" dirty="0">
                <a:solidFill>
                  <a:schemeClr val="accent6"/>
                </a:solidFill>
              </a:rPr>
              <a:t>1</a:t>
            </a:r>
          </a:p>
          <a:p>
            <a:pPr marL="342900" indent="-342900" algn="ctr">
              <a:spcBef>
                <a:spcPct val="20000"/>
              </a:spcBef>
              <a:defRPr/>
            </a:pPr>
            <a:r>
              <a:rPr lang="en-US" sz="2400" kern="0" dirty="0">
                <a:solidFill>
                  <a:schemeClr val="accent6"/>
                </a:solidFill>
              </a:rPr>
              <a:t>N</a:t>
            </a:r>
          </a:p>
          <a:p>
            <a:pPr marL="342900" indent="-342900" algn="ctr">
              <a:spcBef>
                <a:spcPct val="20000"/>
              </a:spcBef>
              <a:defRPr/>
            </a:pPr>
            <a:r>
              <a:rPr lang="en-US" sz="2400" kern="0" dirty="0">
                <a:solidFill>
                  <a:schemeClr val="accent6"/>
                </a:solidFill>
              </a:rPr>
              <a:t>N</a:t>
            </a:r>
          </a:p>
          <a:p>
            <a:pPr marL="342900" indent="-342900" algn="ctr">
              <a:spcBef>
                <a:spcPct val="20000"/>
              </a:spcBef>
              <a:defRPr/>
            </a:pPr>
            <a:r>
              <a:rPr lang="en-US" sz="2400" kern="0" dirty="0">
                <a:solidFill>
                  <a:schemeClr val="accent6"/>
                </a:solidFill>
              </a:rPr>
              <a:t>N</a:t>
            </a:r>
          </a:p>
          <a:p>
            <a:pPr marL="342900" indent="-342900" algn="ctr">
              <a:spcBef>
                <a:spcPct val="20000"/>
              </a:spcBef>
              <a:defRPr/>
            </a:pPr>
            <a:r>
              <a:rPr lang="en-US" sz="2400" kern="0" dirty="0">
                <a:solidFill>
                  <a:schemeClr val="accent6"/>
                </a:solidFill>
              </a:rPr>
              <a:t>1</a:t>
            </a:r>
          </a:p>
          <a:p>
            <a:pPr marL="342900" indent="-342900" algn="ctr">
              <a:spcBef>
                <a:spcPct val="20000"/>
              </a:spcBef>
              <a:defRPr/>
            </a:pPr>
            <a:r>
              <a:rPr lang="en-US" sz="2400" kern="0" dirty="0">
                <a:solidFill>
                  <a:srgbClr val="C00000"/>
                </a:solidFill>
              </a:rPr>
              <a:t>---------</a:t>
            </a:r>
          </a:p>
        </p:txBody>
      </p:sp>
      <p:sp>
        <p:nvSpPr>
          <p:cNvPr id="7" name="Rectangle 2051"/>
          <p:cNvSpPr txBox="1">
            <a:spLocks noChangeArrowheads="1"/>
          </p:cNvSpPr>
          <p:nvPr/>
        </p:nvSpPr>
        <p:spPr bwMode="auto">
          <a:xfrm>
            <a:off x="5010150" y="4821238"/>
            <a:ext cx="5149850" cy="533400"/>
          </a:xfrm>
          <a:prstGeom prst="rect">
            <a:avLst/>
          </a:prstGeom>
          <a:noFill/>
          <a:ln w="9525">
            <a:noFill/>
            <a:miter lim="800000"/>
            <a:headEnd/>
            <a:tailEnd/>
          </a:ln>
        </p:spPr>
        <p:txBody>
          <a:bodyPr/>
          <a:lstStyle/>
          <a:p>
            <a:pPr marL="342900" indent="-342900" algn="ctr">
              <a:spcBef>
                <a:spcPct val="20000"/>
              </a:spcBef>
              <a:defRPr/>
            </a:pPr>
            <a:r>
              <a:rPr lang="en-US" sz="2400" kern="0" dirty="0">
                <a:solidFill>
                  <a:srgbClr val="C00000"/>
                </a:solidFill>
              </a:rPr>
              <a:t>Total: </a:t>
            </a:r>
            <a:r>
              <a:rPr lang="en-US" sz="2400" kern="0" dirty="0">
                <a:solidFill>
                  <a:schemeClr val="accent6"/>
                </a:solidFill>
              </a:rPr>
              <a:t>2 + N + N + N + 1 = 3N + 3</a:t>
            </a:r>
          </a:p>
          <a:p>
            <a:pPr marL="342900" indent="-342900" algn="ctr">
              <a:spcBef>
                <a:spcPct val="20000"/>
              </a:spcBef>
              <a:defRPr/>
            </a:pPr>
            <a:r>
              <a:rPr lang="en-US" sz="2400" kern="0" dirty="0"/>
              <a:t>		</a:t>
            </a:r>
          </a:p>
        </p:txBody>
      </p:sp>
      <p:sp>
        <p:nvSpPr>
          <p:cNvPr id="27" name="Rectangle 2051"/>
          <p:cNvSpPr txBox="1">
            <a:spLocks noChangeArrowheads="1"/>
          </p:cNvSpPr>
          <p:nvPr/>
        </p:nvSpPr>
        <p:spPr bwMode="auto">
          <a:xfrm>
            <a:off x="2305051" y="5327651"/>
            <a:ext cx="7064375" cy="1050925"/>
          </a:xfrm>
          <a:prstGeom prst="rect">
            <a:avLst/>
          </a:prstGeom>
          <a:solidFill>
            <a:schemeClr val="accent1">
              <a:lumMod val="40000"/>
              <a:lumOff val="60000"/>
            </a:schemeClr>
          </a:solidFill>
          <a:ln w="9525">
            <a:noFill/>
            <a:miter lim="800000"/>
            <a:headEnd/>
            <a:tailEnd/>
          </a:ln>
        </p:spPr>
        <p:txBody>
          <a:bodyPr/>
          <a:lstStyle/>
          <a:p>
            <a:pPr marL="342900" indent="-342900">
              <a:spcBef>
                <a:spcPct val="20000"/>
              </a:spcBef>
              <a:buFontTx/>
              <a:buChar char="•"/>
              <a:defRPr/>
            </a:pPr>
            <a:r>
              <a:rPr lang="en-US" sz="2800" kern="0" dirty="0"/>
              <a:t>Running Time: </a:t>
            </a:r>
            <a:r>
              <a:rPr lang="en-US" sz="2800" kern="0" dirty="0">
                <a:solidFill>
                  <a:srgbClr val="C00000"/>
                </a:solidFill>
              </a:rPr>
              <a:t>T(N) = 3N+3</a:t>
            </a:r>
          </a:p>
          <a:p>
            <a:pPr marL="342900" indent="-342900">
              <a:spcBef>
                <a:spcPct val="20000"/>
              </a:spcBef>
              <a:buFontTx/>
              <a:buChar char="•"/>
              <a:defRPr/>
            </a:pPr>
            <a:r>
              <a:rPr lang="en-US" sz="2800" kern="0" dirty="0"/>
              <a:t>Space Complexity: </a:t>
            </a:r>
            <a:r>
              <a:rPr lang="en-US" sz="2800" kern="0" dirty="0">
                <a:solidFill>
                  <a:srgbClr val="C00000"/>
                </a:solidFill>
              </a:rPr>
              <a:t>S(N) = N+3</a:t>
            </a:r>
          </a:p>
        </p:txBody>
      </p:sp>
      <p:sp>
        <p:nvSpPr>
          <p:cNvPr id="13" name="TextBox 12"/>
          <p:cNvSpPr txBox="1"/>
          <p:nvPr/>
        </p:nvSpPr>
        <p:spPr>
          <a:xfrm>
            <a:off x="1952626" y="1560514"/>
            <a:ext cx="4017963" cy="3170237"/>
          </a:xfrm>
          <a:prstGeom prst="rect">
            <a:avLst/>
          </a:prstGeom>
          <a:solidFill>
            <a:schemeClr val="bg2">
              <a:lumMod val="20000"/>
              <a:lumOff val="80000"/>
            </a:schemeClr>
          </a:solidFill>
          <a:ln w="38100">
            <a:solidFill>
              <a:schemeClr val="tx1"/>
            </a:solidFill>
          </a:ln>
        </p:spPr>
        <p:txBody>
          <a:bodyPr>
            <a:spAutoFit/>
          </a:bodyPr>
          <a:lstStyle/>
          <a:p>
            <a:pPr>
              <a:defRPr/>
            </a:pPr>
            <a:r>
              <a:rPr lang="en-US" sz="2000" b="1" dirty="0" err="1">
                <a:latin typeface="Courier New" pitchFamily="49" charset="0"/>
                <a:cs typeface="Courier New" pitchFamily="49" charset="0"/>
              </a:rPr>
              <a:t>int</a:t>
            </a:r>
            <a:r>
              <a:rPr lang="en-US" sz="2000" b="1" dirty="0">
                <a:latin typeface="Courier New" pitchFamily="49" charset="0"/>
                <a:cs typeface="Courier New" pitchFamily="49" charset="0"/>
              </a:rPr>
              <a:t> </a:t>
            </a:r>
            <a:r>
              <a:rPr lang="en-US" sz="2000" b="1" dirty="0">
                <a:solidFill>
                  <a:srgbClr val="C00000"/>
                </a:solidFill>
                <a:latin typeface="Courier New" pitchFamily="49" charset="0"/>
                <a:cs typeface="Courier New" pitchFamily="49" charset="0"/>
              </a:rPr>
              <a:t>Sum</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int</a:t>
            </a:r>
            <a:r>
              <a:rPr lang="en-US" sz="2000" b="1" dirty="0">
                <a:latin typeface="Courier New" pitchFamily="49" charset="0"/>
                <a:cs typeface="Courier New" pitchFamily="49" charset="0"/>
              </a:rPr>
              <a:t> A[], </a:t>
            </a:r>
            <a:r>
              <a:rPr lang="en-US" sz="2000" b="1" dirty="0" err="1">
                <a:latin typeface="Courier New" pitchFamily="49" charset="0"/>
                <a:cs typeface="Courier New" pitchFamily="49" charset="0"/>
              </a:rPr>
              <a:t>int</a:t>
            </a:r>
            <a:r>
              <a:rPr lang="en-US" sz="2000" b="1" dirty="0">
                <a:latin typeface="Courier New" pitchFamily="49" charset="0"/>
                <a:cs typeface="Courier New" pitchFamily="49" charset="0"/>
              </a:rPr>
              <a:t> N) {</a:t>
            </a:r>
          </a:p>
          <a:p>
            <a:pPr>
              <a:defRPr/>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int</a:t>
            </a:r>
            <a:r>
              <a:rPr lang="en-US" sz="2000" b="1" dirty="0">
                <a:latin typeface="Courier New" pitchFamily="49" charset="0"/>
                <a:cs typeface="Courier New" pitchFamily="49" charset="0"/>
              </a:rPr>
              <a:t> sum = 0;</a:t>
            </a:r>
          </a:p>
          <a:p>
            <a:pPr>
              <a:defRPr/>
            </a:pPr>
            <a:r>
              <a:rPr lang="en-US" sz="2000" b="1" dirty="0">
                <a:latin typeface="Courier New" pitchFamily="49" charset="0"/>
                <a:cs typeface="Courier New" pitchFamily="49" charset="0"/>
              </a:rPr>
              <a:t>  int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=0;</a:t>
            </a:r>
          </a:p>
          <a:p>
            <a:pPr>
              <a:defRPr/>
            </a:pPr>
            <a:r>
              <a:rPr lang="en-US" sz="2000" b="1" dirty="0">
                <a:latin typeface="Courier New" pitchFamily="49" charset="0"/>
                <a:cs typeface="Courier New" pitchFamily="49" charset="0"/>
              </a:rPr>
              <a:t>  while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&lt;N){</a:t>
            </a:r>
          </a:p>
          <a:p>
            <a:pPr>
              <a:defRPr/>
            </a:pPr>
            <a:r>
              <a:rPr lang="en-US" sz="2000" b="1" dirty="0">
                <a:latin typeface="Courier New" pitchFamily="49" charset="0"/>
                <a:cs typeface="Courier New" pitchFamily="49" charset="0"/>
              </a:rPr>
              <a:t>    sum += A[</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a:t>
            </a:r>
          </a:p>
          <a:p>
            <a:pPr>
              <a:defRPr/>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a:t>
            </a:r>
          </a:p>
          <a:p>
            <a:pPr>
              <a:defRPr/>
            </a:pPr>
            <a:r>
              <a:rPr lang="en-US" sz="2000" b="1" dirty="0">
                <a:latin typeface="Courier New" pitchFamily="49" charset="0"/>
                <a:cs typeface="Courier New" pitchFamily="49" charset="0"/>
              </a:rPr>
              <a:t>  } </a:t>
            </a:r>
            <a:r>
              <a:rPr lang="en-US" sz="2000" b="1" dirty="0">
                <a:solidFill>
                  <a:schemeClr val="accent6"/>
                </a:solidFill>
                <a:latin typeface="Courier New" pitchFamily="49" charset="0"/>
                <a:cs typeface="Courier New" pitchFamily="49" charset="0"/>
              </a:rPr>
              <a:t>//end-while</a:t>
            </a:r>
          </a:p>
          <a:p>
            <a:pPr>
              <a:defRPr/>
            </a:pPr>
            <a:endParaRPr lang="en-US" sz="2000" b="1" dirty="0">
              <a:latin typeface="Courier New" pitchFamily="49" charset="0"/>
              <a:cs typeface="Courier New" pitchFamily="49" charset="0"/>
            </a:endParaRPr>
          </a:p>
          <a:p>
            <a:pPr>
              <a:defRPr/>
            </a:pPr>
            <a:r>
              <a:rPr lang="en-US" sz="2000" b="1" dirty="0">
                <a:latin typeface="Courier New" pitchFamily="49" charset="0"/>
                <a:cs typeface="Courier New" pitchFamily="49" charset="0"/>
              </a:rPr>
              <a:t>  return sum;</a:t>
            </a:r>
          </a:p>
          <a:p>
            <a:pPr>
              <a:defRPr/>
            </a:pPr>
            <a:r>
              <a:rPr lang="en-US" sz="2000" b="1" dirty="0">
                <a:latin typeface="Courier New" pitchFamily="49" charset="0"/>
                <a:cs typeface="Courier New" pitchFamily="49" charset="0"/>
              </a:rPr>
              <a:t>} </a:t>
            </a:r>
            <a:r>
              <a:rPr lang="en-US" sz="2000" b="1" dirty="0">
                <a:solidFill>
                  <a:schemeClr val="accent6"/>
                </a:solidFill>
                <a:latin typeface="Courier New" pitchFamily="49" charset="0"/>
                <a:cs typeface="Courier New" pitchFamily="49" charset="0"/>
              </a:rPr>
              <a:t>//end-Sum</a:t>
            </a:r>
          </a:p>
        </p:txBody>
      </p:sp>
      <p:cxnSp>
        <p:nvCxnSpPr>
          <p:cNvPr id="10" name="Straight Arrow Connector 9"/>
          <p:cNvCxnSpPr>
            <a:cxnSpLocks noChangeShapeType="1"/>
          </p:cNvCxnSpPr>
          <p:nvPr/>
        </p:nvCxnSpPr>
        <p:spPr bwMode="auto">
          <a:xfrm flipV="1">
            <a:off x="4244975" y="2024064"/>
            <a:ext cx="2305050" cy="65087"/>
          </a:xfrm>
          <a:prstGeom prst="straightConnector1">
            <a:avLst/>
          </a:prstGeom>
          <a:noFill/>
          <a:ln w="25400" algn="ctr">
            <a:solidFill>
              <a:schemeClr val="tx1"/>
            </a:solidFill>
            <a:prstDash val="sysDash"/>
            <a:round/>
            <a:headEnd/>
            <a:tailEnd type="arrow" w="med" len="med"/>
          </a:ln>
          <a:extLst>
            <a:ext uri="{909E8E84-426E-40DD-AFC4-6F175D3DCCD1}">
              <a14:hiddenFill xmlns:a14="http://schemas.microsoft.com/office/drawing/2010/main">
                <a:noFill/>
              </a14:hiddenFill>
            </a:ext>
          </a:extLst>
        </p:spPr>
      </p:cxnSp>
      <p:cxnSp>
        <p:nvCxnSpPr>
          <p:cNvPr id="12" name="Straight Arrow Connector 11"/>
          <p:cNvCxnSpPr>
            <a:cxnSpLocks noChangeShapeType="1"/>
          </p:cNvCxnSpPr>
          <p:nvPr/>
        </p:nvCxnSpPr>
        <p:spPr bwMode="auto">
          <a:xfrm>
            <a:off x="4244976" y="2684463"/>
            <a:ext cx="2227263" cy="138112"/>
          </a:xfrm>
          <a:prstGeom prst="straightConnector1">
            <a:avLst/>
          </a:prstGeom>
          <a:noFill/>
          <a:ln w="25400" algn="ctr">
            <a:solidFill>
              <a:schemeClr val="tx1"/>
            </a:solidFill>
            <a:prstDash val="sysDash"/>
            <a:round/>
            <a:headEnd/>
            <a:tailEnd type="arrow" w="med" len="med"/>
          </a:ln>
          <a:extLst>
            <a:ext uri="{909E8E84-426E-40DD-AFC4-6F175D3DCCD1}">
              <a14:hiddenFill xmlns:a14="http://schemas.microsoft.com/office/drawing/2010/main">
                <a:noFill/>
              </a14:hiddenFill>
            </a:ext>
          </a:extLst>
        </p:spPr>
      </p:cxnSp>
      <p:cxnSp>
        <p:nvCxnSpPr>
          <p:cNvPr id="14" name="Straight Arrow Connector 13"/>
          <p:cNvCxnSpPr>
            <a:cxnSpLocks noChangeShapeType="1"/>
          </p:cNvCxnSpPr>
          <p:nvPr/>
        </p:nvCxnSpPr>
        <p:spPr bwMode="auto">
          <a:xfrm>
            <a:off x="4554538" y="3028951"/>
            <a:ext cx="1930400" cy="257175"/>
          </a:xfrm>
          <a:prstGeom prst="straightConnector1">
            <a:avLst/>
          </a:prstGeom>
          <a:noFill/>
          <a:ln w="25400" algn="ctr">
            <a:solidFill>
              <a:schemeClr val="tx1"/>
            </a:solidFill>
            <a:prstDash val="sysDash"/>
            <a:round/>
            <a:headEnd/>
            <a:tailEnd type="arrow" w="med" len="med"/>
          </a:ln>
          <a:extLst>
            <a:ext uri="{909E8E84-426E-40DD-AFC4-6F175D3DCCD1}">
              <a14:hiddenFill xmlns:a14="http://schemas.microsoft.com/office/drawing/2010/main">
                <a:noFill/>
              </a14:hiddenFill>
            </a:ext>
          </a:extLst>
        </p:spPr>
      </p:cxnSp>
      <p:cxnSp>
        <p:nvCxnSpPr>
          <p:cNvPr id="16" name="Straight Arrow Connector 15"/>
          <p:cNvCxnSpPr>
            <a:cxnSpLocks noChangeShapeType="1"/>
          </p:cNvCxnSpPr>
          <p:nvPr/>
        </p:nvCxnSpPr>
        <p:spPr bwMode="auto">
          <a:xfrm>
            <a:off x="4154488" y="4173538"/>
            <a:ext cx="2330450" cy="0"/>
          </a:xfrm>
          <a:prstGeom prst="straightConnector1">
            <a:avLst/>
          </a:prstGeom>
          <a:noFill/>
          <a:ln w="25400" algn="ctr">
            <a:solidFill>
              <a:schemeClr val="tx1"/>
            </a:solidFill>
            <a:prstDash val="sysDash"/>
            <a:round/>
            <a:headEnd/>
            <a:tailEnd type="arrow" w="med" len="med"/>
          </a:ln>
          <a:extLst>
            <a:ext uri="{909E8E84-426E-40DD-AFC4-6F175D3DCCD1}">
              <a14:hiddenFill xmlns:a14="http://schemas.microsoft.com/office/drawing/2010/main">
                <a:noFill/>
              </a14:hiddenFill>
            </a:ext>
          </a:extLst>
        </p:spPr>
      </p:cxnSp>
      <p:cxnSp>
        <p:nvCxnSpPr>
          <p:cNvPr id="15" name="Straight Arrow Connector 14"/>
          <p:cNvCxnSpPr>
            <a:cxnSpLocks noChangeShapeType="1"/>
          </p:cNvCxnSpPr>
          <p:nvPr/>
        </p:nvCxnSpPr>
        <p:spPr bwMode="auto">
          <a:xfrm flipV="1">
            <a:off x="3665539" y="2317750"/>
            <a:ext cx="2884487" cy="39688"/>
          </a:xfrm>
          <a:prstGeom prst="straightConnector1">
            <a:avLst/>
          </a:prstGeom>
          <a:noFill/>
          <a:ln w="25400" algn="ctr">
            <a:solidFill>
              <a:schemeClr val="tx1"/>
            </a:solidFill>
            <a:prstDash val="sysDash"/>
            <a:round/>
            <a:headEnd/>
            <a:tailEnd type="arrow" w="med" len="med"/>
          </a:ln>
          <a:extLst>
            <a:ext uri="{909E8E84-426E-40DD-AFC4-6F175D3DCCD1}">
              <a14:hiddenFill xmlns:a14="http://schemas.microsoft.com/office/drawing/2010/main">
                <a:noFill/>
              </a14:hiddenFill>
            </a:ext>
          </a:extLst>
        </p:spPr>
      </p:cxnSp>
      <p:cxnSp>
        <p:nvCxnSpPr>
          <p:cNvPr id="17" name="Straight Arrow Connector 16"/>
          <p:cNvCxnSpPr>
            <a:cxnSpLocks noChangeShapeType="1"/>
          </p:cNvCxnSpPr>
          <p:nvPr/>
        </p:nvCxnSpPr>
        <p:spPr bwMode="auto">
          <a:xfrm>
            <a:off x="3332163" y="3305176"/>
            <a:ext cx="3041650" cy="479425"/>
          </a:xfrm>
          <a:prstGeom prst="straightConnector1">
            <a:avLst/>
          </a:prstGeom>
          <a:noFill/>
          <a:ln w="25400" algn="ctr">
            <a:solidFill>
              <a:schemeClr val="tx1"/>
            </a:solidFill>
            <a:prstDash val="sysDash"/>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3075218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8" presetClass="entr" presetSubtype="6"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strips(downRight)">
                                      <p:cBhvr>
                                        <p:cTn id="11" dur="500"/>
                                        <p:tgtEl>
                                          <p:spTgt spid="10"/>
                                        </p:tgtEl>
                                      </p:cBhvr>
                                    </p:animEffect>
                                  </p:childTnLst>
                                </p:cTn>
                              </p:par>
                              <p:par>
                                <p:cTn id="12" presetID="1" presetClass="entr" presetSubtype="0" fill="hold" nodeType="with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strips(downRight)">
                                      <p:cBhvr>
                                        <p:cTn id="18" dur="500"/>
                                        <p:tgtEl>
                                          <p:spTgt spid="15"/>
                                        </p:tgtEl>
                                      </p:cBhvr>
                                    </p:animEffect>
                                  </p:childTnLst>
                                </p:cTn>
                              </p:par>
                              <p:par>
                                <p:cTn id="19" presetID="1" presetClass="entr" presetSubtype="0" fill="hold" nodeType="with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strips(downRight)">
                                      <p:cBhvr>
                                        <p:cTn id="25" dur="500"/>
                                        <p:tgtEl>
                                          <p:spTgt spid="12"/>
                                        </p:tgtEl>
                                      </p:cBhvr>
                                    </p:animEffect>
                                  </p:childTnLst>
                                </p:cTn>
                              </p:par>
                              <p:par>
                                <p:cTn id="26" presetID="1" presetClass="entr" presetSubtype="0" fill="hold" nodeType="with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strips(downRight)">
                                      <p:cBhvr>
                                        <p:cTn id="32" dur="500"/>
                                        <p:tgtEl>
                                          <p:spTgt spid="14"/>
                                        </p:tgtEl>
                                      </p:cBhvr>
                                    </p:animEffect>
                                  </p:childTnLst>
                                </p:cTn>
                              </p:par>
                              <p:par>
                                <p:cTn id="33" presetID="1" presetClass="entr" presetSubtype="0" fill="hold" nodeType="with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8" presetClass="entr" presetSubtype="6"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strips(downRight)">
                                      <p:cBhvr>
                                        <p:cTn id="39" dur="500"/>
                                        <p:tgtEl>
                                          <p:spTgt spid="17"/>
                                        </p:tgtEl>
                                      </p:cBhvr>
                                    </p:animEffect>
                                  </p:childTnLst>
                                </p:cTn>
                              </p:par>
                              <p:par>
                                <p:cTn id="40" presetID="1" presetClass="entr" presetSubtype="0" fill="hold" nodeType="withEffect">
                                  <p:stCondLst>
                                    <p:cond delay="0"/>
                                  </p:stCondLst>
                                  <p:childTnLst>
                                    <p:set>
                                      <p:cBhvr>
                                        <p:cTn id="41"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8" presetClass="entr" presetSubtype="6" fill="hold"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strips(downRight)">
                                      <p:cBhvr>
                                        <p:cTn id="46" dur="500"/>
                                        <p:tgtEl>
                                          <p:spTgt spid="16"/>
                                        </p:tgtEl>
                                      </p:cBhvr>
                                    </p:animEffect>
                                  </p:childTnLst>
                                </p:cTn>
                              </p:par>
                              <p:par>
                                <p:cTn id="47" presetID="1" presetClass="entr" presetSubtype="0" fill="hold" nodeType="withEffect">
                                  <p:stCondLst>
                                    <p:cond delay="0"/>
                                  </p:stCondLst>
                                  <p:childTnLst>
                                    <p:set>
                                      <p:cBhvr>
                                        <p:cTn id="48" dur="1" fill="hold">
                                          <p:stCondLst>
                                            <p:cond delay="0"/>
                                          </p:stCondLst>
                                        </p:cTn>
                                        <p:tgtEl>
                                          <p:spTgt spid="8">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825625" y="239713"/>
            <a:ext cx="8472488" cy="558800"/>
          </a:xfrm>
        </p:spPr>
        <p:txBody>
          <a:bodyPr/>
          <a:lstStyle/>
          <a:p>
            <a:r>
              <a:rPr lang="en-US" altLang="en-US" sz="3600" dirty="0" err="1"/>
              <a:t>LeetCode</a:t>
            </a:r>
            <a:r>
              <a:rPr lang="en-US" altLang="en-US" sz="3600" dirty="0"/>
              <a:t> 217. Contains </a:t>
            </a:r>
            <a:r>
              <a:rPr lang="en-US" altLang="en-US" sz="3600" dirty="0" smtClean="0"/>
              <a:t>Duplicate III</a:t>
            </a:r>
            <a:endParaRPr lang="en-US" altLang="en-US" sz="3600" dirty="0"/>
          </a:p>
        </p:txBody>
      </p:sp>
      <p:sp>
        <p:nvSpPr>
          <p:cNvPr id="5" name="TextBox 4"/>
          <p:cNvSpPr txBox="1"/>
          <p:nvPr/>
        </p:nvSpPr>
        <p:spPr>
          <a:xfrm>
            <a:off x="2343150" y="1019175"/>
            <a:ext cx="7435850" cy="3170238"/>
          </a:xfrm>
          <a:prstGeom prst="rect">
            <a:avLst/>
          </a:prstGeom>
          <a:solidFill>
            <a:schemeClr val="bg2">
              <a:lumMod val="20000"/>
              <a:lumOff val="80000"/>
            </a:schemeClr>
          </a:solidFill>
          <a:ln w="38100">
            <a:solidFill>
              <a:schemeClr val="tx1"/>
            </a:solidFill>
          </a:ln>
        </p:spPr>
        <p:txBody>
          <a:bodyPr>
            <a:spAutoFit/>
          </a:bodyPr>
          <a:lstStyle/>
          <a:p>
            <a:pPr>
              <a:defRPr/>
            </a:pPr>
            <a:r>
              <a:rPr lang="en-US" sz="2000" b="1" dirty="0">
                <a:solidFill>
                  <a:srgbClr val="C00000"/>
                </a:solidFill>
                <a:latin typeface="Courier New" pitchFamily="49" charset="0"/>
                <a:cs typeface="Courier New" pitchFamily="49" charset="0"/>
              </a:rPr>
              <a:t>bool </a:t>
            </a:r>
            <a:r>
              <a:rPr lang="en-US" sz="2000" b="1" dirty="0" err="1">
                <a:solidFill>
                  <a:srgbClr val="C00000"/>
                </a:solidFill>
                <a:latin typeface="Courier New" pitchFamily="49" charset="0"/>
                <a:cs typeface="Courier New" pitchFamily="49" charset="0"/>
              </a:rPr>
              <a:t>checkDuplicate</a:t>
            </a:r>
            <a:r>
              <a:rPr lang="en-US" sz="2000" b="1" dirty="0">
                <a:solidFill>
                  <a:srgbClr val="C00000"/>
                </a:solidFill>
                <a:latin typeface="Courier New" pitchFamily="49" charset="0"/>
                <a:cs typeface="Courier New" pitchFamily="49" charset="0"/>
              </a:rPr>
              <a:t>(int A[], int N){</a:t>
            </a:r>
          </a:p>
          <a:p>
            <a:pPr>
              <a:defRPr/>
            </a:pPr>
            <a:r>
              <a:rPr lang="en-US" sz="2000" b="1" dirty="0">
                <a:solidFill>
                  <a:srgbClr val="C00000"/>
                </a:solidFill>
                <a:latin typeface="Courier New" pitchFamily="49" charset="0"/>
                <a:cs typeface="Courier New" pitchFamily="49" charset="0"/>
              </a:rPr>
              <a:t>   </a:t>
            </a:r>
            <a:r>
              <a:rPr lang="en-US" sz="2000" b="1" dirty="0" err="1">
                <a:latin typeface="Courier New" pitchFamily="49" charset="0"/>
                <a:cs typeface="Courier New" pitchFamily="49" charset="0"/>
              </a:rPr>
              <a:t>unordered_set</a:t>
            </a:r>
            <a:r>
              <a:rPr lang="en-US" sz="2000" b="1" dirty="0">
                <a:latin typeface="Courier New" pitchFamily="49" charset="0"/>
                <a:cs typeface="Courier New" pitchFamily="49" charset="0"/>
              </a:rPr>
              <a:t>&lt;int&gt; S; </a:t>
            </a:r>
            <a:r>
              <a:rPr lang="en-US" sz="2000" b="1" dirty="0">
                <a:solidFill>
                  <a:schemeClr val="accent6"/>
                </a:solidFill>
                <a:latin typeface="Courier New" pitchFamily="49" charset="0"/>
                <a:cs typeface="Courier New" pitchFamily="49" charset="0"/>
              </a:rPr>
              <a:t>// HashSet</a:t>
            </a:r>
          </a:p>
          <a:p>
            <a:pPr>
              <a:defRPr/>
            </a:pPr>
            <a:endParaRPr lang="en-US" sz="2000" b="1" dirty="0">
              <a:latin typeface="Courier New" pitchFamily="49" charset="0"/>
              <a:cs typeface="Courier New" pitchFamily="49" charset="0"/>
            </a:endParaRPr>
          </a:p>
          <a:p>
            <a:pPr>
              <a:defRPr/>
            </a:pPr>
            <a:r>
              <a:rPr lang="en-US" sz="2000" b="1" dirty="0">
                <a:latin typeface="Courier New" pitchFamily="49" charset="0"/>
                <a:cs typeface="Courier New" pitchFamily="49" charset="0"/>
              </a:rPr>
              <a:t>   for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=0;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&lt;N;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a:t>
            </a:r>
          </a:p>
          <a:p>
            <a:pPr>
              <a:defRPr/>
            </a:pPr>
            <a:r>
              <a:rPr lang="en-US" sz="2000" b="1" dirty="0">
                <a:latin typeface="Courier New" pitchFamily="49" charset="0"/>
                <a:cs typeface="Courier New" pitchFamily="49" charset="0"/>
              </a:rPr>
              <a:t>      if (</a:t>
            </a:r>
            <a:r>
              <a:rPr lang="en-US" sz="2000" b="1" dirty="0" err="1">
                <a:latin typeface="Courier New" pitchFamily="49" charset="0"/>
                <a:cs typeface="Courier New" pitchFamily="49" charset="0"/>
              </a:rPr>
              <a:t>S.find</a:t>
            </a:r>
            <a:r>
              <a:rPr lang="en-US" sz="2000" b="1" dirty="0">
                <a:latin typeface="Courier New" pitchFamily="49" charset="0"/>
                <a:cs typeface="Courier New" pitchFamily="49" charset="0"/>
              </a:rPr>
              <a:t>(A[</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 != </a:t>
            </a:r>
            <a:r>
              <a:rPr lang="en-US" sz="2000" b="1" dirty="0" err="1">
                <a:latin typeface="Courier New" pitchFamily="49" charset="0"/>
                <a:cs typeface="Courier New" pitchFamily="49" charset="0"/>
              </a:rPr>
              <a:t>S.end</a:t>
            </a:r>
            <a:r>
              <a:rPr lang="en-US" sz="2000" b="1" dirty="0">
                <a:latin typeface="Courier New" pitchFamily="49" charset="0"/>
                <a:cs typeface="Courier New" pitchFamily="49" charset="0"/>
              </a:rPr>
              <a:t>()) return true;</a:t>
            </a:r>
          </a:p>
          <a:p>
            <a:pPr>
              <a:defRPr/>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S.insert</a:t>
            </a:r>
            <a:r>
              <a:rPr lang="en-US" sz="2000" b="1" dirty="0">
                <a:latin typeface="Courier New" pitchFamily="49" charset="0"/>
                <a:cs typeface="Courier New" pitchFamily="49" charset="0"/>
              </a:rPr>
              <a:t>(A[</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a:t>
            </a:r>
          </a:p>
          <a:p>
            <a:pPr>
              <a:defRPr/>
            </a:pPr>
            <a:r>
              <a:rPr lang="en-US" sz="2000" b="1" dirty="0">
                <a:latin typeface="Courier New" pitchFamily="49" charset="0"/>
                <a:cs typeface="Courier New" pitchFamily="49" charset="0"/>
              </a:rPr>
              <a:t>   } </a:t>
            </a:r>
            <a:r>
              <a:rPr lang="en-US" sz="2000" b="1" dirty="0">
                <a:solidFill>
                  <a:schemeClr val="accent6"/>
                </a:solidFill>
                <a:latin typeface="Courier New" pitchFamily="49" charset="0"/>
                <a:cs typeface="Courier New" pitchFamily="49" charset="0"/>
              </a:rPr>
              <a:t>// end-for</a:t>
            </a:r>
          </a:p>
          <a:p>
            <a:pPr>
              <a:defRPr/>
            </a:pPr>
            <a:endParaRPr lang="en-US" sz="2000" b="1" dirty="0">
              <a:latin typeface="Courier New" pitchFamily="49" charset="0"/>
              <a:cs typeface="Courier New" pitchFamily="49" charset="0"/>
            </a:endParaRPr>
          </a:p>
          <a:p>
            <a:pPr>
              <a:defRPr/>
            </a:pPr>
            <a:r>
              <a:rPr lang="en-US" sz="2000" b="1" dirty="0">
                <a:latin typeface="Courier New" pitchFamily="49" charset="0"/>
                <a:cs typeface="Courier New" pitchFamily="49" charset="0"/>
              </a:rPr>
              <a:t>   return false;</a:t>
            </a:r>
          </a:p>
          <a:p>
            <a:pPr>
              <a:defRPr/>
            </a:pPr>
            <a:r>
              <a:rPr lang="en-US" sz="2000" b="1" dirty="0">
                <a:latin typeface="Courier New" pitchFamily="49" charset="0"/>
                <a:cs typeface="Courier New" pitchFamily="49" charset="0"/>
              </a:rPr>
              <a:t>} </a:t>
            </a:r>
            <a:r>
              <a:rPr lang="en-US" sz="2000" b="1" dirty="0">
                <a:solidFill>
                  <a:schemeClr val="accent6"/>
                </a:solidFill>
                <a:latin typeface="Courier New" pitchFamily="49" charset="0"/>
                <a:cs typeface="Courier New" pitchFamily="49" charset="0"/>
              </a:rPr>
              <a:t>//end-</a:t>
            </a:r>
            <a:r>
              <a:rPr lang="en-US" sz="2000" b="1" dirty="0" err="1">
                <a:solidFill>
                  <a:schemeClr val="accent6"/>
                </a:solidFill>
                <a:latin typeface="Courier New" pitchFamily="49" charset="0"/>
                <a:cs typeface="Courier New" pitchFamily="49" charset="0"/>
              </a:rPr>
              <a:t>checkDuplicate</a:t>
            </a:r>
            <a:endParaRPr lang="en-US" sz="2000" b="1" dirty="0">
              <a:solidFill>
                <a:schemeClr val="accent6"/>
              </a:solidFill>
              <a:latin typeface="Courier New" pitchFamily="49" charset="0"/>
              <a:cs typeface="Courier New" pitchFamily="49" charset="0"/>
            </a:endParaRPr>
          </a:p>
        </p:txBody>
      </p:sp>
      <p:sp>
        <p:nvSpPr>
          <p:cNvPr id="7" name="Rectangle 4"/>
          <p:cNvSpPr txBox="1">
            <a:spLocks noChangeArrowheads="1"/>
          </p:cNvSpPr>
          <p:nvPr/>
        </p:nvSpPr>
        <p:spPr bwMode="auto">
          <a:xfrm>
            <a:off x="1855789" y="4518026"/>
            <a:ext cx="8410575" cy="1998663"/>
          </a:xfrm>
          <a:prstGeom prst="rect">
            <a:avLst/>
          </a:prstGeom>
          <a:noFill/>
          <a:ln>
            <a:noFill/>
          </a:ln>
        </p:spPr>
        <p:txBody>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rgbClr val="CC3300"/>
                </a:solidFill>
                <a:latin typeface="+mn-lt"/>
              </a:defRPr>
            </a:lvl3pPr>
            <a:lvl4pPr marL="1600200" indent="-228600" algn="l" rtl="0" eaLnBrk="0" fontAlgn="base" hangingPunct="0">
              <a:spcBef>
                <a:spcPct val="20000"/>
              </a:spcBef>
              <a:spcAft>
                <a:spcPct val="0"/>
              </a:spcAft>
              <a:buChar char="–"/>
              <a:defRPr sz="2000">
                <a:solidFill>
                  <a:srgbClr val="003399"/>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a:lstStyle>
          <a:p>
            <a:pPr>
              <a:defRPr/>
            </a:pPr>
            <a:r>
              <a:rPr lang="en-US" kern="0" dirty="0">
                <a:sym typeface="Wingdings" panose="05000000000000000000" pitchFamily="2" charset="2"/>
              </a:rPr>
              <a:t>Input A = [</a:t>
            </a:r>
            <a:r>
              <a:rPr lang="en-US" kern="0" dirty="0"/>
              <a:t>4, 2, 7, 10, 6, 9, 7] </a:t>
            </a:r>
          </a:p>
          <a:p>
            <a:pPr>
              <a:defRPr/>
            </a:pPr>
            <a:r>
              <a:rPr lang="en-US" kern="0" dirty="0"/>
              <a:t>Set S = {4, 2, 7, 10, 6, 9}</a:t>
            </a:r>
          </a:p>
          <a:p>
            <a:pPr>
              <a:defRPr/>
            </a:pPr>
            <a:r>
              <a:rPr lang="en-US" altLang="en-US" kern="0" dirty="0"/>
              <a:t>T(N) = O(N)</a:t>
            </a:r>
          </a:p>
          <a:p>
            <a:pPr>
              <a:defRPr/>
            </a:pPr>
            <a:r>
              <a:rPr lang="en-US" altLang="en-US" kern="0" dirty="0"/>
              <a:t>S(N) = O(N) [But requires O(N) extra space]</a:t>
            </a:r>
          </a:p>
        </p:txBody>
      </p:sp>
    </p:spTree>
    <p:extLst>
      <p:ext uri="{BB962C8B-B14F-4D97-AF65-F5344CB8AC3E}">
        <p14:creationId xmlns:p14="http://schemas.microsoft.com/office/powerpoint/2010/main" val="3160007980"/>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88190" y="239713"/>
            <a:ext cx="11283350" cy="558800"/>
          </a:xfrm>
        </p:spPr>
        <p:txBody>
          <a:bodyPr/>
          <a:lstStyle/>
          <a:p>
            <a:r>
              <a:rPr lang="en-US" altLang="en-US" sz="3600" dirty="0" err="1" smtClean="0"/>
              <a:t>LeetCode</a:t>
            </a:r>
            <a:r>
              <a:rPr lang="en-US" altLang="en-US" sz="3600" dirty="0" smtClean="0"/>
              <a:t> </a:t>
            </a:r>
            <a:r>
              <a:rPr lang="en-US" altLang="en-US" sz="3600" dirty="0"/>
              <a:t>349. Intersection of Two Arrays</a:t>
            </a:r>
          </a:p>
        </p:txBody>
      </p:sp>
      <p:sp>
        <p:nvSpPr>
          <p:cNvPr id="51203" name="Rectangle 3"/>
          <p:cNvSpPr>
            <a:spLocks noGrp="1" noChangeArrowheads="1"/>
          </p:cNvSpPr>
          <p:nvPr>
            <p:ph type="body" idx="1"/>
          </p:nvPr>
        </p:nvSpPr>
        <p:spPr>
          <a:xfrm>
            <a:off x="474453" y="947738"/>
            <a:ext cx="11197087" cy="5522912"/>
          </a:xfrm>
        </p:spPr>
        <p:txBody>
          <a:bodyPr/>
          <a:lstStyle/>
          <a:p>
            <a:r>
              <a:rPr lang="en-US" altLang="en-US" dirty="0" smtClean="0"/>
              <a:t>Given two arrays A &amp; B, each representing a set of numbers, compute their intersection set C</a:t>
            </a:r>
          </a:p>
          <a:p>
            <a:endParaRPr lang="en-US" altLang="en-US" dirty="0" smtClean="0"/>
          </a:p>
          <a:p>
            <a:r>
              <a:rPr lang="en-US" altLang="en-US" dirty="0" smtClean="0"/>
              <a:t>A = [4, 2, 5, 1, 9, 7, 15, 11]</a:t>
            </a:r>
          </a:p>
          <a:p>
            <a:r>
              <a:rPr lang="en-US" altLang="en-US" dirty="0" smtClean="0"/>
              <a:t>B = [1, 20, 7, 18, 5, 6]</a:t>
            </a:r>
          </a:p>
          <a:p>
            <a:r>
              <a:rPr lang="en-US" altLang="en-US" dirty="0" smtClean="0"/>
              <a:t>C = [1, 7, 5]</a:t>
            </a:r>
          </a:p>
          <a:p>
            <a:endParaRPr lang="en-US" altLang="en-US" dirty="0" smtClean="0"/>
          </a:p>
          <a:p>
            <a:r>
              <a:rPr lang="en-US" altLang="en-US" dirty="0" smtClean="0"/>
              <a:t>Brute force: O(</a:t>
            </a:r>
            <a:r>
              <a:rPr lang="en-US" altLang="en-US" dirty="0" err="1" smtClean="0"/>
              <a:t>NxM</a:t>
            </a:r>
            <a:r>
              <a:rPr lang="en-US" altLang="en-US" dirty="0" smtClean="0"/>
              <a:t>)</a:t>
            </a:r>
          </a:p>
          <a:p>
            <a:r>
              <a:rPr lang="en-US" altLang="en-US" dirty="0" smtClean="0"/>
              <a:t>Using sorting: O(</a:t>
            </a:r>
            <a:r>
              <a:rPr lang="en-US" altLang="en-US" dirty="0" err="1" smtClean="0"/>
              <a:t>NlogN</a:t>
            </a:r>
            <a:r>
              <a:rPr lang="en-US" altLang="en-US" dirty="0" smtClean="0"/>
              <a:t> + </a:t>
            </a:r>
            <a:r>
              <a:rPr lang="en-US" altLang="en-US" dirty="0" err="1" smtClean="0"/>
              <a:t>MlogM</a:t>
            </a:r>
            <a:r>
              <a:rPr lang="en-US" altLang="en-US" dirty="0" smtClean="0"/>
              <a:t>)</a:t>
            </a:r>
          </a:p>
          <a:p>
            <a:r>
              <a:rPr lang="en-US" altLang="en-US" dirty="0" smtClean="0"/>
              <a:t>Using extra space (</a:t>
            </a:r>
            <a:r>
              <a:rPr lang="en-US" altLang="en-US" dirty="0" err="1" smtClean="0"/>
              <a:t>HashSet</a:t>
            </a:r>
            <a:r>
              <a:rPr lang="en-US" altLang="en-US" dirty="0" smtClean="0"/>
              <a:t>): O(N+M)</a:t>
            </a:r>
          </a:p>
          <a:p>
            <a:endParaRPr lang="en-US" altLang="en-US" dirty="0" smtClean="0"/>
          </a:p>
        </p:txBody>
      </p:sp>
    </p:spTree>
    <p:extLst>
      <p:ext uri="{BB962C8B-B14F-4D97-AF65-F5344CB8AC3E}">
        <p14:creationId xmlns:p14="http://schemas.microsoft.com/office/powerpoint/2010/main" val="217669589"/>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88190" y="239713"/>
            <a:ext cx="11283350" cy="558800"/>
          </a:xfrm>
        </p:spPr>
        <p:txBody>
          <a:bodyPr/>
          <a:lstStyle/>
          <a:p>
            <a:r>
              <a:rPr lang="en-US" altLang="en-US" sz="3600" dirty="0" err="1" smtClean="0"/>
              <a:t>LeetCode</a:t>
            </a:r>
            <a:r>
              <a:rPr lang="en-US" altLang="en-US" sz="3600" dirty="0" smtClean="0"/>
              <a:t> </a:t>
            </a:r>
            <a:r>
              <a:rPr lang="en-US" altLang="en-US" sz="3600" dirty="0"/>
              <a:t>2784. Check if Array is Good</a:t>
            </a:r>
          </a:p>
        </p:txBody>
      </p:sp>
      <p:sp>
        <p:nvSpPr>
          <p:cNvPr id="51203" name="Rectangle 3"/>
          <p:cNvSpPr>
            <a:spLocks noGrp="1" noChangeArrowheads="1"/>
          </p:cNvSpPr>
          <p:nvPr>
            <p:ph type="body" idx="1"/>
          </p:nvPr>
        </p:nvSpPr>
        <p:spPr>
          <a:xfrm>
            <a:off x="474453" y="947738"/>
            <a:ext cx="11197087" cy="5522912"/>
          </a:xfrm>
        </p:spPr>
        <p:txBody>
          <a:bodyPr/>
          <a:lstStyle/>
          <a:p>
            <a:r>
              <a:rPr lang="en-US" altLang="en-US" dirty="0"/>
              <a:t>You are given an integer array </a:t>
            </a:r>
            <a:r>
              <a:rPr lang="en-US" altLang="en-US" dirty="0" err="1"/>
              <a:t>nums</a:t>
            </a:r>
            <a:r>
              <a:rPr lang="en-US" altLang="en-US" dirty="0"/>
              <a:t>. We consider an array good if it is a permutation of an array base[n</a:t>
            </a:r>
            <a:r>
              <a:rPr lang="en-US" altLang="en-US" dirty="0" smtClean="0"/>
              <a:t>]</a:t>
            </a:r>
          </a:p>
          <a:p>
            <a:pPr lvl="1"/>
            <a:r>
              <a:rPr lang="en-US" altLang="en-US" dirty="0" smtClean="0"/>
              <a:t>base[n</a:t>
            </a:r>
            <a:r>
              <a:rPr lang="en-US" altLang="en-US" dirty="0"/>
              <a:t>] = [1, 2, ..., n - 1, n, n] (in other words, it is an array of length n + 1 which contains 1 to n - 1 exactly once, plus two occurrences of n). For example, base[1] = [1, 1] and base[3] = [1, 2, 3, 3</a:t>
            </a:r>
            <a:r>
              <a:rPr lang="en-US" altLang="en-US" dirty="0" smtClean="0"/>
              <a:t>]</a:t>
            </a:r>
            <a:endParaRPr lang="en-US" altLang="en-US" dirty="0"/>
          </a:p>
          <a:p>
            <a:pPr lvl="1"/>
            <a:endParaRPr lang="en-US" altLang="en-US" dirty="0" smtClean="0"/>
          </a:p>
          <a:p>
            <a:pPr lvl="1"/>
            <a:r>
              <a:rPr lang="en-US" altLang="en-US" dirty="0" smtClean="0"/>
              <a:t>Return </a:t>
            </a:r>
            <a:r>
              <a:rPr lang="en-US" altLang="en-US" dirty="0"/>
              <a:t>true if the given array is good, otherwise return </a:t>
            </a:r>
            <a:r>
              <a:rPr lang="en-US" altLang="en-US" dirty="0" smtClean="0"/>
              <a:t>false</a:t>
            </a:r>
            <a:endParaRPr lang="en-US" altLang="en-US" dirty="0"/>
          </a:p>
          <a:p>
            <a:pPr lvl="1"/>
            <a:endParaRPr lang="en-US" altLang="en-US" dirty="0"/>
          </a:p>
          <a:p>
            <a:pPr lvl="1"/>
            <a:r>
              <a:rPr lang="en-US" altLang="en-US" dirty="0"/>
              <a:t>Note: A permutation of integers represents an arrangement of these </a:t>
            </a:r>
            <a:r>
              <a:rPr lang="en-US" altLang="en-US" dirty="0" smtClean="0"/>
              <a:t>numbers</a:t>
            </a:r>
          </a:p>
        </p:txBody>
      </p:sp>
    </p:spTree>
    <p:extLst>
      <p:ext uri="{BB962C8B-B14F-4D97-AF65-F5344CB8AC3E}">
        <p14:creationId xmlns:p14="http://schemas.microsoft.com/office/powerpoint/2010/main" val="3044781416"/>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88190" y="239713"/>
            <a:ext cx="11283350" cy="558800"/>
          </a:xfrm>
        </p:spPr>
        <p:txBody>
          <a:bodyPr/>
          <a:lstStyle/>
          <a:p>
            <a:r>
              <a:rPr lang="en-US" altLang="en-US" sz="3600" dirty="0" err="1" smtClean="0"/>
              <a:t>LeetCode</a:t>
            </a:r>
            <a:r>
              <a:rPr lang="en-US" altLang="en-US" sz="3600" dirty="0" smtClean="0"/>
              <a:t> </a:t>
            </a:r>
            <a:r>
              <a:rPr lang="en-US" altLang="en-US" sz="3600" dirty="0"/>
              <a:t>2784. Check if Array is Good</a:t>
            </a:r>
          </a:p>
        </p:txBody>
      </p:sp>
      <p:sp>
        <p:nvSpPr>
          <p:cNvPr id="51203" name="Rectangle 3"/>
          <p:cNvSpPr>
            <a:spLocks noGrp="1" noChangeArrowheads="1"/>
          </p:cNvSpPr>
          <p:nvPr>
            <p:ph type="body" idx="1"/>
          </p:nvPr>
        </p:nvSpPr>
        <p:spPr>
          <a:xfrm>
            <a:off x="474453" y="4364966"/>
            <a:ext cx="11197087" cy="2105683"/>
          </a:xfrm>
        </p:spPr>
        <p:txBody>
          <a:bodyPr/>
          <a:lstStyle/>
          <a:p>
            <a:r>
              <a:rPr lang="en-US" altLang="en-US" dirty="0" smtClean="0"/>
              <a:t>Brute-force solution: O(n^2)</a:t>
            </a:r>
          </a:p>
          <a:p>
            <a:r>
              <a:rPr lang="en-US" altLang="en-US" dirty="0" smtClean="0"/>
              <a:t>Sort + Process: O(</a:t>
            </a:r>
            <a:r>
              <a:rPr lang="en-US" altLang="en-US" dirty="0" err="1" smtClean="0"/>
              <a:t>nlogn</a:t>
            </a:r>
            <a:r>
              <a:rPr lang="en-US" altLang="en-US" dirty="0" smtClean="0"/>
              <a:t>)</a:t>
            </a:r>
          </a:p>
          <a:p>
            <a:r>
              <a:rPr lang="en-US" altLang="en-US" dirty="0" smtClean="0"/>
              <a:t>Use a Look up Table: O(n)</a:t>
            </a:r>
          </a:p>
        </p:txBody>
      </p:sp>
      <p:pic>
        <p:nvPicPr>
          <p:cNvPr id="2" name="Picture 1"/>
          <p:cNvPicPr>
            <a:picLocks noChangeAspect="1"/>
          </p:cNvPicPr>
          <p:nvPr/>
        </p:nvPicPr>
        <p:blipFill>
          <a:blip r:embed="rId2"/>
          <a:stretch>
            <a:fillRect/>
          </a:stretch>
        </p:blipFill>
        <p:spPr>
          <a:xfrm>
            <a:off x="1810915" y="1043795"/>
            <a:ext cx="8750828" cy="2983807"/>
          </a:xfrm>
          <a:prstGeom prst="rect">
            <a:avLst/>
          </a:prstGeom>
        </p:spPr>
      </p:pic>
    </p:spTree>
    <p:extLst>
      <p:ext uri="{BB962C8B-B14F-4D97-AF65-F5344CB8AC3E}">
        <p14:creationId xmlns:p14="http://schemas.microsoft.com/office/powerpoint/2010/main" val="301092994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957388" y="165101"/>
            <a:ext cx="8401050" cy="665163"/>
          </a:xfrm>
        </p:spPr>
        <p:txBody>
          <a:bodyPr/>
          <a:lstStyle/>
          <a:p>
            <a:r>
              <a:rPr lang="en-US" altLang="en-US" sz="3600" dirty="0"/>
              <a:t>Power(a, n): Compute a</a:t>
            </a:r>
            <a:r>
              <a:rPr lang="en-US" altLang="en-US" sz="3600" baseline="30000" dirty="0"/>
              <a:t>n</a:t>
            </a:r>
            <a:r>
              <a:rPr lang="en-US" altLang="en-US" sz="3600" dirty="0"/>
              <a:t> </a:t>
            </a:r>
          </a:p>
        </p:txBody>
      </p:sp>
      <p:sp>
        <p:nvSpPr>
          <p:cNvPr id="13" name="Rectangle 19"/>
          <p:cNvSpPr>
            <a:spLocks noChangeArrowheads="1"/>
          </p:cNvSpPr>
          <p:nvPr/>
        </p:nvSpPr>
        <p:spPr bwMode="auto">
          <a:xfrm>
            <a:off x="3181350" y="2971800"/>
            <a:ext cx="1665288" cy="9144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defRPr/>
            </a:pPr>
            <a:r>
              <a:rPr lang="en-US" sz="2200" dirty="0">
                <a:latin typeface="Comic Sans MS" pitchFamily="66" charset="0"/>
              </a:rPr>
              <a:t>Power</a:t>
            </a:r>
          </a:p>
        </p:txBody>
      </p:sp>
      <p:sp>
        <p:nvSpPr>
          <p:cNvPr id="8196" name="Line 20"/>
          <p:cNvSpPr>
            <a:spLocks noChangeShapeType="1"/>
          </p:cNvSpPr>
          <p:nvPr/>
        </p:nvSpPr>
        <p:spPr bwMode="auto">
          <a:xfrm flipH="1">
            <a:off x="4014789" y="2332038"/>
            <a:ext cx="9525" cy="6651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7" name="Line 21"/>
          <p:cNvSpPr>
            <a:spLocks noChangeShapeType="1"/>
          </p:cNvSpPr>
          <p:nvPr/>
        </p:nvSpPr>
        <p:spPr bwMode="auto">
          <a:xfrm flipH="1">
            <a:off x="4014789" y="3911600"/>
            <a:ext cx="9525" cy="71913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8" name="Text Box 22"/>
          <p:cNvSpPr txBox="1">
            <a:spLocks noChangeArrowheads="1"/>
          </p:cNvSpPr>
          <p:nvPr/>
        </p:nvSpPr>
        <p:spPr bwMode="auto">
          <a:xfrm>
            <a:off x="3554413" y="1844676"/>
            <a:ext cx="9191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2400"/>
              <a:t>(a, n)</a:t>
            </a:r>
          </a:p>
        </p:txBody>
      </p:sp>
      <p:sp>
        <p:nvSpPr>
          <p:cNvPr id="8199" name="Text Box 22"/>
          <p:cNvSpPr txBox="1">
            <a:spLocks noChangeArrowheads="1"/>
          </p:cNvSpPr>
          <p:nvPr/>
        </p:nvSpPr>
        <p:spPr bwMode="auto">
          <a:xfrm>
            <a:off x="3770313" y="4551363"/>
            <a:ext cx="4873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2400"/>
              <a:t>a</a:t>
            </a:r>
            <a:r>
              <a:rPr lang="en-US" altLang="en-US" sz="2400" baseline="30000"/>
              <a:t>n</a:t>
            </a:r>
            <a:endParaRPr lang="en-US" altLang="en-US" sz="2400"/>
          </a:p>
        </p:txBody>
      </p:sp>
      <p:sp>
        <p:nvSpPr>
          <p:cNvPr id="23" name="Rectangle 19"/>
          <p:cNvSpPr>
            <a:spLocks noChangeArrowheads="1"/>
          </p:cNvSpPr>
          <p:nvPr/>
        </p:nvSpPr>
        <p:spPr bwMode="auto">
          <a:xfrm>
            <a:off x="6288089" y="2971800"/>
            <a:ext cx="1665287" cy="9144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defRPr/>
            </a:pPr>
            <a:r>
              <a:rPr lang="en-US" sz="2200" dirty="0">
                <a:latin typeface="Comic Sans MS" pitchFamily="66" charset="0"/>
              </a:rPr>
              <a:t>Power</a:t>
            </a:r>
          </a:p>
        </p:txBody>
      </p:sp>
      <p:sp>
        <p:nvSpPr>
          <p:cNvPr id="8201" name="Line 20"/>
          <p:cNvSpPr>
            <a:spLocks noChangeShapeType="1"/>
          </p:cNvSpPr>
          <p:nvPr/>
        </p:nvSpPr>
        <p:spPr bwMode="auto">
          <a:xfrm flipH="1">
            <a:off x="7121526" y="2332038"/>
            <a:ext cx="9525" cy="6651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2" name="Line 21"/>
          <p:cNvSpPr>
            <a:spLocks noChangeShapeType="1"/>
          </p:cNvSpPr>
          <p:nvPr/>
        </p:nvSpPr>
        <p:spPr bwMode="auto">
          <a:xfrm flipH="1">
            <a:off x="7121526" y="3911600"/>
            <a:ext cx="9525" cy="71913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3" name="Text Box 22"/>
          <p:cNvSpPr txBox="1">
            <a:spLocks noChangeArrowheads="1"/>
          </p:cNvSpPr>
          <p:nvPr/>
        </p:nvSpPr>
        <p:spPr bwMode="auto">
          <a:xfrm>
            <a:off x="6484939" y="1844676"/>
            <a:ext cx="12906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2400"/>
              <a:t>(3, 10)</a:t>
            </a:r>
          </a:p>
        </p:txBody>
      </p:sp>
      <p:sp>
        <p:nvSpPr>
          <p:cNvPr id="8204" name="Text Box 22"/>
          <p:cNvSpPr txBox="1">
            <a:spLocks noChangeArrowheads="1"/>
          </p:cNvSpPr>
          <p:nvPr/>
        </p:nvSpPr>
        <p:spPr bwMode="auto">
          <a:xfrm>
            <a:off x="6096000" y="4576763"/>
            <a:ext cx="18859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rgbClr val="CC3300"/>
                </a:solidFill>
                <a:latin typeface="Comic Sans MS" panose="030F0702030302020204" pitchFamily="66" charset="0"/>
              </a:defRPr>
            </a:lvl3pPr>
            <a:lvl4pPr marL="1600200" indent="-228600">
              <a:spcBef>
                <a:spcPct val="20000"/>
              </a:spcBef>
              <a:buChar char="–"/>
              <a:defRPr sz="2000">
                <a:solidFill>
                  <a:srgbClr val="003399"/>
                </a:solidFill>
                <a:latin typeface="Comic Sans MS" panose="030F0702030302020204" pitchFamily="66" charset="0"/>
              </a:defRPr>
            </a:lvl4pPr>
            <a:lvl5pPr marL="2057400" indent="-228600">
              <a:spcBef>
                <a:spcPct val="20000"/>
              </a:spcBef>
              <a:buChar char="»"/>
              <a:defRPr sz="16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16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16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16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1600">
                <a:solidFill>
                  <a:schemeClr val="tx1"/>
                </a:solidFill>
                <a:latin typeface="Comic Sans MS" panose="030F0702030302020204" pitchFamily="66" charset="0"/>
              </a:defRPr>
            </a:lvl9pPr>
          </a:lstStyle>
          <a:p>
            <a:pPr>
              <a:spcBef>
                <a:spcPct val="0"/>
              </a:spcBef>
              <a:buFontTx/>
              <a:buNone/>
            </a:pPr>
            <a:r>
              <a:rPr lang="en-US" altLang="en-US" sz="2400"/>
              <a:t>3</a:t>
            </a:r>
            <a:r>
              <a:rPr lang="en-US" altLang="en-US" sz="2400" baseline="30000"/>
              <a:t>10</a:t>
            </a:r>
            <a:r>
              <a:rPr lang="en-US" altLang="en-US" sz="2400"/>
              <a:t> = 59049</a:t>
            </a:r>
          </a:p>
        </p:txBody>
      </p:sp>
    </p:spTree>
    <p:extLst>
      <p:ext uri="{BB962C8B-B14F-4D97-AF65-F5344CB8AC3E}">
        <p14:creationId xmlns:p14="http://schemas.microsoft.com/office/powerpoint/2010/main" val="368391137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790701" y="241301"/>
            <a:ext cx="8723313" cy="771525"/>
          </a:xfrm>
        </p:spPr>
        <p:txBody>
          <a:bodyPr/>
          <a:lstStyle/>
          <a:p>
            <a:r>
              <a:rPr lang="en-US" altLang="en-US" sz="3600" dirty="0"/>
              <a:t>Power(a, n)</a:t>
            </a:r>
          </a:p>
        </p:txBody>
      </p:sp>
      <p:sp>
        <p:nvSpPr>
          <p:cNvPr id="6" name="TextBox 5"/>
          <p:cNvSpPr txBox="1"/>
          <p:nvPr/>
        </p:nvSpPr>
        <p:spPr>
          <a:xfrm>
            <a:off x="2006601" y="1631951"/>
            <a:ext cx="4175125" cy="2862263"/>
          </a:xfrm>
          <a:prstGeom prst="rect">
            <a:avLst/>
          </a:prstGeom>
          <a:solidFill>
            <a:schemeClr val="bg2">
              <a:lumMod val="20000"/>
              <a:lumOff val="80000"/>
            </a:schemeClr>
          </a:solidFill>
          <a:ln w="38100">
            <a:solidFill>
              <a:schemeClr val="tx1"/>
            </a:solidFill>
          </a:ln>
        </p:spPr>
        <p:txBody>
          <a:bodyPr>
            <a:spAutoFit/>
          </a:bodyPr>
          <a:lstStyle/>
          <a:p>
            <a:pPr>
              <a:defRPr/>
            </a:pPr>
            <a:r>
              <a:rPr lang="en-US" sz="2000" b="1" dirty="0">
                <a:latin typeface="Courier New" pitchFamily="49" charset="0"/>
                <a:cs typeface="Courier New" pitchFamily="49" charset="0"/>
              </a:rPr>
              <a:t>int </a:t>
            </a:r>
            <a:r>
              <a:rPr lang="en-US" sz="2000" b="1" dirty="0">
                <a:solidFill>
                  <a:srgbClr val="C00000"/>
                </a:solidFill>
                <a:latin typeface="Courier New" pitchFamily="49" charset="0"/>
                <a:cs typeface="Courier New" pitchFamily="49" charset="0"/>
              </a:rPr>
              <a:t>Power</a:t>
            </a:r>
            <a:r>
              <a:rPr lang="en-US" sz="2000" b="1" dirty="0">
                <a:latin typeface="Courier New" pitchFamily="49" charset="0"/>
                <a:cs typeface="Courier New" pitchFamily="49" charset="0"/>
              </a:rPr>
              <a:t>(int a, int n) {</a:t>
            </a:r>
          </a:p>
          <a:p>
            <a:pPr>
              <a:defRPr/>
            </a:pPr>
            <a:r>
              <a:rPr lang="en-US" sz="2000" b="1" dirty="0">
                <a:latin typeface="Courier New" pitchFamily="49" charset="0"/>
                <a:cs typeface="Courier New" pitchFamily="49" charset="0"/>
              </a:rPr>
              <a:t>  int pow = 1;</a:t>
            </a:r>
          </a:p>
          <a:p>
            <a:pPr>
              <a:defRPr/>
            </a:pPr>
            <a:r>
              <a:rPr lang="en-US" sz="2000" b="1" dirty="0">
                <a:latin typeface="Courier New" pitchFamily="49" charset="0"/>
                <a:cs typeface="Courier New" pitchFamily="49" charset="0"/>
              </a:rPr>
              <a:t>  while (n &gt; 0){</a:t>
            </a:r>
          </a:p>
          <a:p>
            <a:pPr>
              <a:defRPr/>
            </a:pPr>
            <a:r>
              <a:rPr lang="en-US" sz="2000" b="1" dirty="0">
                <a:latin typeface="Courier New" pitchFamily="49" charset="0"/>
                <a:cs typeface="Courier New" pitchFamily="49" charset="0"/>
              </a:rPr>
              <a:t>      pow *= a;</a:t>
            </a:r>
          </a:p>
          <a:p>
            <a:pPr>
              <a:defRPr/>
            </a:pPr>
            <a:r>
              <a:rPr lang="en-US" sz="2000" b="1" dirty="0">
                <a:latin typeface="Courier New" pitchFamily="49" charset="0"/>
                <a:cs typeface="Courier New" pitchFamily="49" charset="0"/>
              </a:rPr>
              <a:t>      n--;</a:t>
            </a:r>
          </a:p>
          <a:p>
            <a:pPr>
              <a:defRPr/>
            </a:pPr>
            <a:r>
              <a:rPr lang="en-US" sz="2000" b="1" dirty="0">
                <a:latin typeface="Courier New" pitchFamily="49" charset="0"/>
                <a:cs typeface="Courier New" pitchFamily="49" charset="0"/>
              </a:rPr>
              <a:t>  } // end-while</a:t>
            </a:r>
          </a:p>
          <a:p>
            <a:pPr>
              <a:defRPr/>
            </a:pPr>
            <a:endParaRPr lang="en-US" sz="2000" b="1" dirty="0">
              <a:latin typeface="Courier New" pitchFamily="49" charset="0"/>
              <a:cs typeface="Courier New" pitchFamily="49" charset="0"/>
            </a:endParaRPr>
          </a:p>
          <a:p>
            <a:pPr>
              <a:defRPr/>
            </a:pPr>
            <a:r>
              <a:rPr lang="en-US" sz="2000" b="1" dirty="0">
                <a:latin typeface="Courier New" pitchFamily="49" charset="0"/>
                <a:cs typeface="Courier New" pitchFamily="49" charset="0"/>
              </a:rPr>
              <a:t>  return pow;</a:t>
            </a:r>
          </a:p>
          <a:p>
            <a:pPr>
              <a:defRPr/>
            </a:pPr>
            <a:r>
              <a:rPr lang="en-US" sz="2000" b="1" dirty="0">
                <a:latin typeface="Courier New" pitchFamily="49" charset="0"/>
                <a:cs typeface="Courier New" pitchFamily="49" charset="0"/>
              </a:rPr>
              <a:t>} </a:t>
            </a:r>
            <a:r>
              <a:rPr lang="en-US" sz="2000" b="1" dirty="0">
                <a:solidFill>
                  <a:schemeClr val="accent6"/>
                </a:solidFill>
                <a:latin typeface="Courier New" pitchFamily="49" charset="0"/>
                <a:cs typeface="Courier New" pitchFamily="49" charset="0"/>
              </a:rPr>
              <a:t>//end-Power</a:t>
            </a:r>
          </a:p>
        </p:txBody>
      </p:sp>
      <p:sp>
        <p:nvSpPr>
          <p:cNvPr id="9" name="Rectangle 2051"/>
          <p:cNvSpPr txBox="1">
            <a:spLocks noChangeArrowheads="1"/>
          </p:cNvSpPr>
          <p:nvPr/>
        </p:nvSpPr>
        <p:spPr bwMode="auto">
          <a:xfrm>
            <a:off x="5951538" y="1012826"/>
            <a:ext cx="1917700" cy="3889375"/>
          </a:xfrm>
          <a:prstGeom prst="rect">
            <a:avLst/>
          </a:prstGeom>
          <a:noFill/>
          <a:ln w="9525">
            <a:noFill/>
            <a:miter lim="800000"/>
            <a:headEnd/>
            <a:tailEnd/>
          </a:ln>
        </p:spPr>
        <p:txBody>
          <a:bodyPr/>
          <a:lstStyle/>
          <a:p>
            <a:pPr marL="342900" indent="-342900" algn="ctr">
              <a:spcBef>
                <a:spcPct val="20000"/>
              </a:spcBef>
              <a:defRPr/>
            </a:pPr>
            <a:r>
              <a:rPr lang="en-US" sz="2400" kern="0" dirty="0">
                <a:solidFill>
                  <a:srgbClr val="C00000"/>
                </a:solidFill>
              </a:rPr>
              <a:t>Times Executed</a:t>
            </a:r>
          </a:p>
          <a:p>
            <a:pPr marL="342900" indent="-342900" algn="ctr">
              <a:spcBef>
                <a:spcPct val="20000"/>
              </a:spcBef>
              <a:defRPr/>
            </a:pPr>
            <a:r>
              <a:rPr lang="en-US" sz="2400" kern="0" dirty="0">
                <a:solidFill>
                  <a:schemeClr val="accent6"/>
                </a:solidFill>
              </a:rPr>
              <a:t>1</a:t>
            </a:r>
          </a:p>
          <a:p>
            <a:pPr marL="342900" indent="-342900" algn="ctr">
              <a:spcBef>
                <a:spcPct val="20000"/>
              </a:spcBef>
              <a:defRPr/>
            </a:pPr>
            <a:r>
              <a:rPr lang="en-US" sz="2400" kern="0" dirty="0">
                <a:solidFill>
                  <a:schemeClr val="accent6"/>
                </a:solidFill>
              </a:rPr>
              <a:t>N</a:t>
            </a:r>
          </a:p>
          <a:p>
            <a:pPr marL="342900" indent="-342900" algn="ctr">
              <a:spcBef>
                <a:spcPct val="20000"/>
              </a:spcBef>
              <a:defRPr/>
            </a:pPr>
            <a:r>
              <a:rPr lang="en-US" sz="2400" kern="0" dirty="0">
                <a:solidFill>
                  <a:schemeClr val="accent6"/>
                </a:solidFill>
              </a:rPr>
              <a:t>N</a:t>
            </a:r>
          </a:p>
          <a:p>
            <a:pPr marL="342900" indent="-342900" algn="ctr">
              <a:spcBef>
                <a:spcPct val="20000"/>
              </a:spcBef>
              <a:defRPr/>
            </a:pPr>
            <a:r>
              <a:rPr lang="en-US" sz="2400" kern="0" dirty="0">
                <a:solidFill>
                  <a:schemeClr val="accent6"/>
                </a:solidFill>
              </a:rPr>
              <a:t>N</a:t>
            </a:r>
          </a:p>
          <a:p>
            <a:pPr marL="342900" indent="-342900" algn="ctr">
              <a:spcBef>
                <a:spcPct val="20000"/>
              </a:spcBef>
              <a:defRPr/>
            </a:pPr>
            <a:r>
              <a:rPr lang="en-US" sz="2400" kern="0" dirty="0">
                <a:solidFill>
                  <a:schemeClr val="accent6"/>
                </a:solidFill>
              </a:rPr>
              <a:t>1</a:t>
            </a:r>
          </a:p>
          <a:p>
            <a:pPr marL="342900" indent="-342900" algn="ctr">
              <a:spcBef>
                <a:spcPct val="20000"/>
              </a:spcBef>
              <a:defRPr/>
            </a:pPr>
            <a:r>
              <a:rPr lang="en-US" sz="2400" kern="0" dirty="0">
                <a:solidFill>
                  <a:srgbClr val="C00000"/>
                </a:solidFill>
              </a:rPr>
              <a:t>---------</a:t>
            </a:r>
          </a:p>
        </p:txBody>
      </p:sp>
      <p:sp>
        <p:nvSpPr>
          <p:cNvPr id="10" name="Rectangle 2051"/>
          <p:cNvSpPr txBox="1">
            <a:spLocks noChangeArrowheads="1"/>
          </p:cNvSpPr>
          <p:nvPr/>
        </p:nvSpPr>
        <p:spPr bwMode="auto">
          <a:xfrm>
            <a:off x="5187950" y="4727575"/>
            <a:ext cx="5149850" cy="533400"/>
          </a:xfrm>
          <a:prstGeom prst="rect">
            <a:avLst/>
          </a:prstGeom>
          <a:noFill/>
          <a:ln w="9525">
            <a:noFill/>
            <a:miter lim="800000"/>
            <a:headEnd/>
            <a:tailEnd/>
          </a:ln>
        </p:spPr>
        <p:txBody>
          <a:bodyPr/>
          <a:lstStyle/>
          <a:p>
            <a:pPr marL="342900" indent="-342900" algn="ctr">
              <a:spcBef>
                <a:spcPct val="20000"/>
              </a:spcBef>
              <a:defRPr/>
            </a:pPr>
            <a:r>
              <a:rPr lang="en-US" sz="2400" kern="0" dirty="0">
                <a:solidFill>
                  <a:srgbClr val="C00000"/>
                </a:solidFill>
              </a:rPr>
              <a:t>T(N): </a:t>
            </a:r>
            <a:r>
              <a:rPr lang="en-US" sz="2400" kern="0" dirty="0">
                <a:solidFill>
                  <a:schemeClr val="accent6"/>
                </a:solidFill>
              </a:rPr>
              <a:t>1 + N + N + N + 1 = 3N+2</a:t>
            </a:r>
          </a:p>
          <a:p>
            <a:pPr marL="342900" indent="-342900" algn="ctr">
              <a:spcBef>
                <a:spcPct val="20000"/>
              </a:spcBef>
              <a:defRPr/>
            </a:pPr>
            <a:r>
              <a:rPr lang="en-US" sz="2400" kern="0" dirty="0"/>
              <a:t>		</a:t>
            </a:r>
          </a:p>
        </p:txBody>
      </p:sp>
      <p:cxnSp>
        <p:nvCxnSpPr>
          <p:cNvPr id="11" name="Straight Arrow Connector 10"/>
          <p:cNvCxnSpPr>
            <a:cxnSpLocks noChangeShapeType="1"/>
          </p:cNvCxnSpPr>
          <p:nvPr/>
        </p:nvCxnSpPr>
        <p:spPr bwMode="auto">
          <a:xfrm flipV="1">
            <a:off x="4364039" y="2082800"/>
            <a:ext cx="2363787" cy="65088"/>
          </a:xfrm>
          <a:prstGeom prst="straightConnector1">
            <a:avLst/>
          </a:prstGeom>
          <a:noFill/>
          <a:ln w="25400" algn="ctr">
            <a:solidFill>
              <a:schemeClr val="tx1"/>
            </a:solidFill>
            <a:prstDash val="sysDash"/>
            <a:round/>
            <a:headEnd/>
            <a:tailEnd type="arrow" w="med" len="med"/>
          </a:ln>
          <a:extLst>
            <a:ext uri="{909E8E84-426E-40DD-AFC4-6F175D3DCCD1}">
              <a14:hiddenFill xmlns:a14="http://schemas.microsoft.com/office/drawing/2010/main">
                <a:noFill/>
              </a14:hiddenFill>
            </a:ext>
          </a:extLst>
        </p:spPr>
      </p:cxnSp>
      <p:cxnSp>
        <p:nvCxnSpPr>
          <p:cNvPr id="12" name="Straight Arrow Connector 11"/>
          <p:cNvCxnSpPr>
            <a:cxnSpLocks noChangeShapeType="1"/>
          </p:cNvCxnSpPr>
          <p:nvPr/>
        </p:nvCxnSpPr>
        <p:spPr bwMode="auto">
          <a:xfrm>
            <a:off x="4546601" y="2449513"/>
            <a:ext cx="2117725" cy="0"/>
          </a:xfrm>
          <a:prstGeom prst="straightConnector1">
            <a:avLst/>
          </a:prstGeom>
          <a:noFill/>
          <a:ln w="25400" algn="ctr">
            <a:solidFill>
              <a:schemeClr val="tx1"/>
            </a:solidFill>
            <a:prstDash val="sysDash"/>
            <a:round/>
            <a:headEnd/>
            <a:tailEnd type="arrow" w="med" len="med"/>
          </a:ln>
          <a:extLst>
            <a:ext uri="{909E8E84-426E-40DD-AFC4-6F175D3DCCD1}">
              <a14:hiddenFill xmlns:a14="http://schemas.microsoft.com/office/drawing/2010/main">
                <a:noFill/>
              </a14:hiddenFill>
            </a:ext>
          </a:extLst>
        </p:spPr>
      </p:cxnSp>
      <p:cxnSp>
        <p:nvCxnSpPr>
          <p:cNvPr id="13" name="Straight Arrow Connector 12"/>
          <p:cNvCxnSpPr>
            <a:cxnSpLocks noChangeShapeType="1"/>
          </p:cNvCxnSpPr>
          <p:nvPr/>
        </p:nvCxnSpPr>
        <p:spPr bwMode="auto">
          <a:xfrm>
            <a:off x="4464051" y="2716214"/>
            <a:ext cx="2200275" cy="168275"/>
          </a:xfrm>
          <a:prstGeom prst="straightConnector1">
            <a:avLst/>
          </a:prstGeom>
          <a:noFill/>
          <a:ln w="25400" algn="ctr">
            <a:solidFill>
              <a:schemeClr val="tx1"/>
            </a:solidFill>
            <a:prstDash val="sysDash"/>
            <a:round/>
            <a:headEnd/>
            <a:tailEnd type="arrow" w="med" len="med"/>
          </a:ln>
          <a:extLst>
            <a:ext uri="{909E8E84-426E-40DD-AFC4-6F175D3DCCD1}">
              <a14:hiddenFill xmlns:a14="http://schemas.microsoft.com/office/drawing/2010/main">
                <a:noFill/>
              </a14:hiddenFill>
            </a:ext>
          </a:extLst>
        </p:spPr>
      </p:cxnSp>
      <p:cxnSp>
        <p:nvCxnSpPr>
          <p:cNvPr id="15" name="Straight Arrow Connector 14"/>
          <p:cNvCxnSpPr>
            <a:cxnSpLocks noChangeShapeType="1"/>
          </p:cNvCxnSpPr>
          <p:nvPr/>
        </p:nvCxnSpPr>
        <p:spPr bwMode="auto">
          <a:xfrm>
            <a:off x="3757613" y="3084513"/>
            <a:ext cx="2963862" cy="265112"/>
          </a:xfrm>
          <a:prstGeom prst="straightConnector1">
            <a:avLst/>
          </a:prstGeom>
          <a:noFill/>
          <a:ln w="25400" algn="ctr">
            <a:solidFill>
              <a:schemeClr val="tx1"/>
            </a:solidFill>
            <a:prstDash val="sysDash"/>
            <a:round/>
            <a:headEnd/>
            <a:tailEnd type="arrow" w="med" len="med"/>
          </a:ln>
          <a:extLst>
            <a:ext uri="{909E8E84-426E-40DD-AFC4-6F175D3DCCD1}">
              <a14:hiddenFill xmlns:a14="http://schemas.microsoft.com/office/drawing/2010/main">
                <a:noFill/>
              </a14:hiddenFill>
            </a:ext>
          </a:extLst>
        </p:spPr>
      </p:cxnSp>
      <p:cxnSp>
        <p:nvCxnSpPr>
          <p:cNvPr id="17" name="Straight Arrow Connector 16"/>
          <p:cNvCxnSpPr>
            <a:cxnSpLocks noChangeShapeType="1"/>
          </p:cNvCxnSpPr>
          <p:nvPr/>
        </p:nvCxnSpPr>
        <p:spPr bwMode="auto">
          <a:xfrm flipV="1">
            <a:off x="4067176" y="3804249"/>
            <a:ext cx="2654299" cy="178789"/>
          </a:xfrm>
          <a:prstGeom prst="straightConnector1">
            <a:avLst/>
          </a:prstGeom>
          <a:noFill/>
          <a:ln w="25400" algn="ctr">
            <a:solidFill>
              <a:schemeClr val="tx1"/>
            </a:solidFill>
            <a:prstDash val="sysDash"/>
            <a:round/>
            <a:headEnd/>
            <a:tailEnd type="arrow" w="med" len="med"/>
          </a:ln>
          <a:extLst>
            <a:ext uri="{909E8E84-426E-40DD-AFC4-6F175D3DCCD1}">
              <a14:hiddenFill xmlns:a14="http://schemas.microsoft.com/office/drawing/2010/main">
                <a:noFill/>
              </a14:hiddenFill>
            </a:ext>
          </a:extLst>
        </p:spPr>
      </p:cxnSp>
      <p:sp>
        <p:nvSpPr>
          <p:cNvPr id="19" name="Rectangle 2051"/>
          <p:cNvSpPr txBox="1">
            <a:spLocks noChangeArrowheads="1"/>
          </p:cNvSpPr>
          <p:nvPr/>
        </p:nvSpPr>
        <p:spPr bwMode="auto">
          <a:xfrm>
            <a:off x="5378451" y="5330825"/>
            <a:ext cx="1547813" cy="533400"/>
          </a:xfrm>
          <a:prstGeom prst="rect">
            <a:avLst/>
          </a:prstGeom>
          <a:noFill/>
          <a:ln w="9525">
            <a:noFill/>
            <a:miter lim="800000"/>
            <a:headEnd/>
            <a:tailEnd/>
          </a:ln>
        </p:spPr>
        <p:txBody>
          <a:bodyPr/>
          <a:lstStyle/>
          <a:p>
            <a:pPr marL="342900" indent="-342900" algn="ctr">
              <a:spcBef>
                <a:spcPct val="20000"/>
              </a:spcBef>
              <a:defRPr/>
            </a:pPr>
            <a:r>
              <a:rPr lang="en-US" sz="2400" kern="0" dirty="0">
                <a:solidFill>
                  <a:srgbClr val="C00000"/>
                </a:solidFill>
              </a:rPr>
              <a:t>S(N): </a:t>
            </a:r>
            <a:r>
              <a:rPr lang="en-US" sz="2400" kern="0" dirty="0">
                <a:solidFill>
                  <a:schemeClr val="accent6"/>
                </a:solidFill>
              </a:rPr>
              <a:t>3</a:t>
            </a:r>
          </a:p>
          <a:p>
            <a:pPr marL="342900" indent="-342900" algn="ctr">
              <a:spcBef>
                <a:spcPct val="20000"/>
              </a:spcBef>
              <a:defRPr/>
            </a:pPr>
            <a:r>
              <a:rPr lang="en-US" sz="2400" kern="0" dirty="0"/>
              <a:t>		</a:t>
            </a:r>
          </a:p>
        </p:txBody>
      </p:sp>
      <p:sp>
        <p:nvSpPr>
          <p:cNvPr id="20" name="Rectangle 2051"/>
          <p:cNvSpPr txBox="1">
            <a:spLocks noChangeArrowheads="1"/>
          </p:cNvSpPr>
          <p:nvPr/>
        </p:nvSpPr>
        <p:spPr bwMode="auto">
          <a:xfrm>
            <a:off x="1722438" y="5957888"/>
            <a:ext cx="8615362" cy="533400"/>
          </a:xfrm>
          <a:prstGeom prst="rect">
            <a:avLst/>
          </a:prstGeom>
          <a:noFill/>
          <a:ln w="9525">
            <a:noFill/>
            <a:miter lim="800000"/>
            <a:headEnd/>
            <a:tailEnd/>
          </a:ln>
        </p:spPr>
        <p:txBody>
          <a:bodyPr/>
          <a:lstStyle/>
          <a:p>
            <a:pPr marL="342900" indent="-342900" algn="ctr">
              <a:spcBef>
                <a:spcPct val="20000"/>
              </a:spcBef>
              <a:defRPr/>
            </a:pPr>
            <a:r>
              <a:rPr lang="en-US" sz="2400" kern="0" dirty="0"/>
              <a:t>There is in fact a T(N) = </a:t>
            </a:r>
            <a:r>
              <a:rPr lang="en-US" sz="2400" kern="0" dirty="0" err="1"/>
              <a:t>logN</a:t>
            </a:r>
            <a:r>
              <a:rPr lang="en-US" sz="2400" kern="0" dirty="0"/>
              <a:t> algorithm. Think about it! </a:t>
            </a:r>
          </a:p>
          <a:p>
            <a:pPr marL="342900" indent="-342900" algn="ctr">
              <a:spcBef>
                <a:spcPct val="20000"/>
              </a:spcBef>
              <a:defRPr/>
            </a:pPr>
            <a:r>
              <a:rPr lang="en-US" sz="2400" kern="0" dirty="0"/>
              <a:t>		</a:t>
            </a:r>
          </a:p>
        </p:txBody>
      </p:sp>
    </p:spTree>
    <p:extLst>
      <p:ext uri="{BB962C8B-B14F-4D97-AF65-F5344CB8AC3E}">
        <p14:creationId xmlns:p14="http://schemas.microsoft.com/office/powerpoint/2010/main" val="37571582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8" presetClass="entr" presetSubtype="6"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strips(downRight)">
                                      <p:cBhvr>
                                        <p:cTn id="11" dur="500"/>
                                        <p:tgtEl>
                                          <p:spTgt spid="11"/>
                                        </p:tgtEl>
                                      </p:cBhvr>
                                    </p:animEffect>
                                  </p:childTnLst>
                                </p:cTn>
                              </p:par>
                              <p:par>
                                <p:cTn id="12" presetID="1" presetClass="entr" presetSubtype="0" fill="hold" nodeType="with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strips(downRight)">
                                      <p:cBhvr>
                                        <p:cTn id="18" dur="500"/>
                                        <p:tgtEl>
                                          <p:spTgt spid="12"/>
                                        </p:tgtEl>
                                      </p:cBhvr>
                                    </p:animEffect>
                                  </p:childTnLst>
                                </p:cTn>
                              </p:par>
                              <p:par>
                                <p:cTn id="19" presetID="1" presetClass="entr" presetSubtype="0" fill="hold" nodeType="with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strips(downRight)">
                                      <p:cBhvr>
                                        <p:cTn id="25" dur="500"/>
                                        <p:tgtEl>
                                          <p:spTgt spid="13"/>
                                        </p:tgtEl>
                                      </p:cBhvr>
                                    </p:animEffect>
                                  </p:childTnLst>
                                </p:cTn>
                              </p:par>
                              <p:par>
                                <p:cTn id="26" presetID="1" presetClass="entr" presetSubtype="0" fill="hold" nodeType="withEffect">
                                  <p:stCondLst>
                                    <p:cond delay="0"/>
                                  </p:stCondLst>
                                  <p:childTnLst>
                                    <p:set>
                                      <p:cBhvr>
                                        <p:cTn id="27"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strips(downRight)">
                                      <p:cBhvr>
                                        <p:cTn id="32" dur="500"/>
                                        <p:tgtEl>
                                          <p:spTgt spid="15"/>
                                        </p:tgtEl>
                                      </p:cBhvr>
                                    </p:animEffect>
                                  </p:childTnLst>
                                </p:cTn>
                              </p:par>
                              <p:par>
                                <p:cTn id="33" presetID="1" presetClass="entr" presetSubtype="0" fill="hold" nodeType="withEffect">
                                  <p:stCondLst>
                                    <p:cond delay="0"/>
                                  </p:stCondLst>
                                  <p:childTnLst>
                                    <p:set>
                                      <p:cBhvr>
                                        <p:cTn id="3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8" presetClass="entr" presetSubtype="6"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strips(downRight)">
                                      <p:cBhvr>
                                        <p:cTn id="39" dur="500"/>
                                        <p:tgtEl>
                                          <p:spTgt spid="17"/>
                                        </p:tgtEl>
                                      </p:cBhvr>
                                    </p:animEffect>
                                  </p:childTnLst>
                                </p:cTn>
                              </p:par>
                              <p:par>
                                <p:cTn id="40" presetID="1" presetClass="entr" presetSubtype="0" fill="hold" nodeType="withEffect">
                                  <p:stCondLst>
                                    <p:cond delay="0"/>
                                  </p:stCondLst>
                                  <p:childTnLst>
                                    <p:set>
                                      <p:cBhvr>
                                        <p:cTn id="41" dur="1" fill="hold">
                                          <p:stCondLst>
                                            <p:cond delay="0"/>
                                          </p:stCondLst>
                                        </p:cTn>
                                        <p:tgtEl>
                                          <p:spTgt spid="9">
                                            <p:txEl>
                                              <p:pRg st="5" end="5"/>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nodeType="clickEffect">
                                  <p:stCondLst>
                                    <p:cond delay="0"/>
                                  </p:stCondLst>
                                  <p:childTnLst>
                                    <p:set>
                                      <p:cBhvr>
                                        <p:cTn id="55"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790701" y="138113"/>
            <a:ext cx="8723313" cy="804862"/>
          </a:xfrm>
        </p:spPr>
        <p:txBody>
          <a:bodyPr/>
          <a:lstStyle/>
          <a:p>
            <a:r>
              <a:rPr lang="en-US" altLang="en-US" sz="3600" dirty="0"/>
              <a:t>Primality Test (I)</a:t>
            </a:r>
          </a:p>
        </p:txBody>
      </p:sp>
      <p:sp>
        <p:nvSpPr>
          <p:cNvPr id="13" name="Rectangle 2051"/>
          <p:cNvSpPr txBox="1">
            <a:spLocks noChangeArrowheads="1"/>
          </p:cNvSpPr>
          <p:nvPr/>
        </p:nvSpPr>
        <p:spPr bwMode="auto">
          <a:xfrm>
            <a:off x="319177" y="1004889"/>
            <a:ext cx="11507637" cy="992187"/>
          </a:xfrm>
          <a:prstGeom prst="rect">
            <a:avLst/>
          </a:prstGeom>
          <a:noFill/>
          <a:ln w="9525">
            <a:noFill/>
            <a:miter lim="800000"/>
            <a:headEnd/>
            <a:tailEnd/>
          </a:ln>
        </p:spPr>
        <p:txBody>
          <a:bodyPr/>
          <a:lstStyle/>
          <a:p>
            <a:pPr marL="342900" indent="-342900">
              <a:spcBef>
                <a:spcPct val="20000"/>
              </a:spcBef>
              <a:buFontTx/>
              <a:buChar char="•"/>
              <a:defRPr/>
            </a:pPr>
            <a:r>
              <a:rPr lang="en-US" sz="2800" kern="0" dirty="0"/>
              <a:t>Given a positive number “n”, return true if it is a prime number, false otherwise</a:t>
            </a:r>
          </a:p>
        </p:txBody>
      </p:sp>
      <p:sp>
        <p:nvSpPr>
          <p:cNvPr id="7" name="TextBox 6"/>
          <p:cNvSpPr txBox="1"/>
          <p:nvPr/>
        </p:nvSpPr>
        <p:spPr>
          <a:xfrm>
            <a:off x="3298825" y="2058988"/>
            <a:ext cx="5780088" cy="3784600"/>
          </a:xfrm>
          <a:prstGeom prst="rect">
            <a:avLst/>
          </a:prstGeom>
          <a:solidFill>
            <a:schemeClr val="bg2">
              <a:lumMod val="20000"/>
              <a:lumOff val="80000"/>
            </a:schemeClr>
          </a:solidFill>
          <a:ln w="38100">
            <a:solidFill>
              <a:schemeClr val="tx1"/>
            </a:solidFill>
          </a:ln>
        </p:spPr>
        <p:txBody>
          <a:bodyPr>
            <a:spAutoFit/>
          </a:bodyPr>
          <a:lstStyle/>
          <a:p>
            <a:pPr>
              <a:defRPr/>
            </a:pPr>
            <a:r>
              <a:rPr lang="en-US" sz="2000" b="1" dirty="0">
                <a:latin typeface="Courier New" pitchFamily="49" charset="0"/>
                <a:cs typeface="Courier New" pitchFamily="49" charset="0"/>
              </a:rPr>
              <a:t>bool </a:t>
            </a:r>
            <a:r>
              <a:rPr lang="en-US" sz="2000" b="1" dirty="0" err="1">
                <a:solidFill>
                  <a:srgbClr val="C00000"/>
                </a:solidFill>
                <a:latin typeface="Courier New" pitchFamily="49" charset="0"/>
                <a:cs typeface="Courier New" pitchFamily="49" charset="0"/>
              </a:rPr>
              <a:t>isPrime</a:t>
            </a:r>
            <a:r>
              <a:rPr lang="en-US" sz="2000" b="1" dirty="0">
                <a:latin typeface="Courier New" pitchFamily="49" charset="0"/>
                <a:cs typeface="Courier New" pitchFamily="49" charset="0"/>
              </a:rPr>
              <a:t>(int n) {</a:t>
            </a:r>
          </a:p>
          <a:p>
            <a:pPr>
              <a:defRPr/>
            </a:pPr>
            <a:r>
              <a:rPr lang="en-US" sz="2000" b="1" dirty="0">
                <a:latin typeface="Courier New" pitchFamily="49" charset="0"/>
                <a:cs typeface="Courier New" pitchFamily="49" charset="0"/>
              </a:rPr>
              <a:t>  if (n == 1) return false;</a:t>
            </a:r>
          </a:p>
          <a:p>
            <a:pPr>
              <a:defRPr/>
            </a:pPr>
            <a:r>
              <a:rPr lang="en-US" sz="2000" b="1" dirty="0">
                <a:latin typeface="Courier New" pitchFamily="49" charset="0"/>
                <a:cs typeface="Courier New" pitchFamily="49" charset="0"/>
              </a:rPr>
              <a:t>  if (n == 2) return true;</a:t>
            </a:r>
          </a:p>
          <a:p>
            <a:pPr>
              <a:defRPr/>
            </a:pPr>
            <a:r>
              <a:rPr lang="en-US" sz="2000" b="1" dirty="0">
                <a:latin typeface="Courier New" pitchFamily="49" charset="0"/>
                <a:cs typeface="Courier New" pitchFamily="49" charset="0"/>
              </a:rPr>
              <a:t> </a:t>
            </a:r>
          </a:p>
          <a:p>
            <a:pPr>
              <a:defRPr/>
            </a:pPr>
            <a:r>
              <a:rPr lang="en-US" sz="2000" b="1" dirty="0">
                <a:latin typeface="Courier New" pitchFamily="49" charset="0"/>
                <a:cs typeface="Courier New" pitchFamily="49" charset="0"/>
              </a:rPr>
              <a:t>  int x = 2;</a:t>
            </a:r>
          </a:p>
          <a:p>
            <a:pPr>
              <a:defRPr/>
            </a:pPr>
            <a:r>
              <a:rPr lang="en-US" sz="2000" b="1" dirty="0">
                <a:latin typeface="Courier New" pitchFamily="49" charset="0"/>
                <a:cs typeface="Courier New" pitchFamily="49" charset="0"/>
              </a:rPr>
              <a:t>  while (x &lt; n){</a:t>
            </a:r>
          </a:p>
          <a:p>
            <a:pPr>
              <a:defRPr/>
            </a:pPr>
            <a:r>
              <a:rPr lang="en-US" sz="2000" b="1" dirty="0">
                <a:latin typeface="Courier New" pitchFamily="49" charset="0"/>
                <a:cs typeface="Courier New" pitchFamily="49" charset="0"/>
              </a:rPr>
              <a:t>     if (n % x == 0) return false;</a:t>
            </a:r>
          </a:p>
          <a:p>
            <a:pPr>
              <a:defRPr/>
            </a:pPr>
            <a:r>
              <a:rPr lang="en-US" sz="2000" b="1" dirty="0">
                <a:latin typeface="Courier New" pitchFamily="49" charset="0"/>
                <a:cs typeface="Courier New" pitchFamily="49" charset="0"/>
              </a:rPr>
              <a:t>     x++;</a:t>
            </a:r>
          </a:p>
          <a:p>
            <a:pPr>
              <a:defRPr/>
            </a:pPr>
            <a:r>
              <a:rPr lang="en-US" sz="2000" b="1" dirty="0">
                <a:latin typeface="Courier New" pitchFamily="49" charset="0"/>
                <a:cs typeface="Courier New" pitchFamily="49" charset="0"/>
              </a:rPr>
              <a:t>  } </a:t>
            </a:r>
            <a:r>
              <a:rPr lang="en-US" sz="2000" b="1" dirty="0">
                <a:solidFill>
                  <a:schemeClr val="accent6"/>
                </a:solidFill>
                <a:latin typeface="Courier New" pitchFamily="49" charset="0"/>
                <a:cs typeface="Courier New" pitchFamily="49" charset="0"/>
              </a:rPr>
              <a:t>// end-while</a:t>
            </a:r>
          </a:p>
          <a:p>
            <a:pPr>
              <a:defRPr/>
            </a:pPr>
            <a:endParaRPr lang="en-US" sz="2000" b="1" dirty="0">
              <a:latin typeface="Courier New" pitchFamily="49" charset="0"/>
              <a:cs typeface="Courier New" pitchFamily="49" charset="0"/>
            </a:endParaRPr>
          </a:p>
          <a:p>
            <a:pPr>
              <a:defRPr/>
            </a:pPr>
            <a:r>
              <a:rPr lang="en-US" sz="2000" b="1" dirty="0">
                <a:latin typeface="Courier New" pitchFamily="49" charset="0"/>
                <a:cs typeface="Courier New" pitchFamily="49" charset="0"/>
              </a:rPr>
              <a:t>  return true;</a:t>
            </a:r>
          </a:p>
          <a:p>
            <a:pPr>
              <a:defRPr/>
            </a:pPr>
            <a:r>
              <a:rPr lang="en-US" sz="2000" b="1" dirty="0">
                <a:latin typeface="Courier New" pitchFamily="49" charset="0"/>
                <a:cs typeface="Courier New" pitchFamily="49" charset="0"/>
              </a:rPr>
              <a:t>} </a:t>
            </a:r>
            <a:r>
              <a:rPr lang="en-US" sz="2000" b="1" dirty="0">
                <a:solidFill>
                  <a:schemeClr val="accent6"/>
                </a:solidFill>
                <a:latin typeface="Courier New" pitchFamily="49" charset="0"/>
                <a:cs typeface="Courier New" pitchFamily="49" charset="0"/>
              </a:rPr>
              <a:t>//end-</a:t>
            </a:r>
            <a:r>
              <a:rPr lang="en-US" sz="2000" b="1" dirty="0" err="1">
                <a:solidFill>
                  <a:schemeClr val="accent6"/>
                </a:solidFill>
                <a:latin typeface="Courier New" pitchFamily="49" charset="0"/>
                <a:cs typeface="Courier New" pitchFamily="49" charset="0"/>
              </a:rPr>
              <a:t>isPrime</a:t>
            </a:r>
            <a:endParaRPr lang="en-US" sz="2000" b="1" dirty="0">
              <a:solidFill>
                <a:schemeClr val="accent6"/>
              </a:solidFill>
              <a:latin typeface="Courier New" pitchFamily="49" charset="0"/>
              <a:cs typeface="Courier New" pitchFamily="49" charset="0"/>
            </a:endParaRPr>
          </a:p>
        </p:txBody>
      </p:sp>
      <p:sp>
        <p:nvSpPr>
          <p:cNvPr id="8" name="Rectangle 2051"/>
          <p:cNvSpPr txBox="1">
            <a:spLocks noChangeArrowheads="1"/>
          </p:cNvSpPr>
          <p:nvPr/>
        </p:nvSpPr>
        <p:spPr bwMode="auto">
          <a:xfrm>
            <a:off x="3402013" y="6034088"/>
            <a:ext cx="5676900" cy="533400"/>
          </a:xfrm>
          <a:prstGeom prst="rect">
            <a:avLst/>
          </a:prstGeom>
          <a:noFill/>
          <a:ln w="9525">
            <a:noFill/>
            <a:miter lim="800000"/>
            <a:headEnd/>
            <a:tailEnd/>
          </a:ln>
        </p:spPr>
        <p:txBody>
          <a:bodyPr/>
          <a:lstStyle/>
          <a:p>
            <a:pPr marL="342900" indent="-342900">
              <a:spcBef>
                <a:spcPct val="20000"/>
              </a:spcBef>
              <a:defRPr/>
            </a:pPr>
            <a:r>
              <a:rPr lang="en-US" sz="2400" kern="0" dirty="0">
                <a:solidFill>
                  <a:srgbClr val="C00000"/>
                </a:solidFill>
              </a:rPr>
              <a:t>T(N): </a:t>
            </a:r>
            <a:r>
              <a:rPr lang="en-US" sz="2400" kern="0" dirty="0">
                <a:solidFill>
                  <a:schemeClr val="accent6"/>
                </a:solidFill>
              </a:rPr>
              <a:t>1 + 1 + 1 + 3*(N-2) + 1 = 3N-2</a:t>
            </a:r>
            <a:r>
              <a:rPr lang="en-US" sz="2400" kern="0" dirty="0"/>
              <a:t>		</a:t>
            </a:r>
          </a:p>
        </p:txBody>
      </p:sp>
    </p:spTree>
    <p:extLst>
      <p:ext uri="{BB962C8B-B14F-4D97-AF65-F5344CB8AC3E}">
        <p14:creationId xmlns:p14="http://schemas.microsoft.com/office/powerpoint/2010/main" val="18888686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790701" y="138113"/>
            <a:ext cx="8723313" cy="804862"/>
          </a:xfrm>
        </p:spPr>
        <p:txBody>
          <a:bodyPr/>
          <a:lstStyle/>
          <a:p>
            <a:r>
              <a:rPr lang="en-US" altLang="en-US" sz="3600" dirty="0"/>
              <a:t>Primality Test (II)</a:t>
            </a:r>
          </a:p>
        </p:txBody>
      </p:sp>
      <p:sp>
        <p:nvSpPr>
          <p:cNvPr id="13" name="Rectangle 2051"/>
          <p:cNvSpPr txBox="1">
            <a:spLocks noChangeArrowheads="1"/>
          </p:cNvSpPr>
          <p:nvPr/>
        </p:nvSpPr>
        <p:spPr bwMode="auto">
          <a:xfrm>
            <a:off x="276045" y="1004889"/>
            <a:ext cx="11637033" cy="992187"/>
          </a:xfrm>
          <a:prstGeom prst="rect">
            <a:avLst/>
          </a:prstGeom>
          <a:noFill/>
          <a:ln w="9525">
            <a:noFill/>
            <a:miter lim="800000"/>
            <a:headEnd/>
            <a:tailEnd/>
          </a:ln>
        </p:spPr>
        <p:txBody>
          <a:bodyPr/>
          <a:lstStyle/>
          <a:p>
            <a:pPr marL="342900" indent="-342900">
              <a:spcBef>
                <a:spcPct val="20000"/>
              </a:spcBef>
              <a:buFontTx/>
              <a:buChar char="•"/>
              <a:defRPr/>
            </a:pPr>
            <a:r>
              <a:rPr lang="en-US" sz="2800" kern="0" dirty="0"/>
              <a:t>Given a positive number “n”, return true if it is a prime number, false otherwise</a:t>
            </a:r>
          </a:p>
        </p:txBody>
      </p:sp>
      <p:sp>
        <p:nvSpPr>
          <p:cNvPr id="7" name="TextBox 6"/>
          <p:cNvSpPr txBox="1"/>
          <p:nvPr/>
        </p:nvSpPr>
        <p:spPr>
          <a:xfrm>
            <a:off x="3298826" y="2058988"/>
            <a:ext cx="5789613" cy="3784600"/>
          </a:xfrm>
          <a:prstGeom prst="rect">
            <a:avLst/>
          </a:prstGeom>
          <a:solidFill>
            <a:schemeClr val="bg2">
              <a:lumMod val="20000"/>
              <a:lumOff val="80000"/>
            </a:schemeClr>
          </a:solidFill>
          <a:ln w="38100">
            <a:solidFill>
              <a:schemeClr val="tx1"/>
            </a:solidFill>
          </a:ln>
        </p:spPr>
        <p:txBody>
          <a:bodyPr>
            <a:spAutoFit/>
          </a:bodyPr>
          <a:lstStyle/>
          <a:p>
            <a:pPr>
              <a:defRPr/>
            </a:pPr>
            <a:r>
              <a:rPr lang="en-US" sz="2000" b="1" dirty="0">
                <a:latin typeface="Courier New" pitchFamily="49" charset="0"/>
                <a:cs typeface="Courier New" pitchFamily="49" charset="0"/>
              </a:rPr>
              <a:t>bool </a:t>
            </a:r>
            <a:r>
              <a:rPr lang="en-US" sz="2000" b="1" dirty="0" err="1">
                <a:solidFill>
                  <a:srgbClr val="C00000"/>
                </a:solidFill>
                <a:latin typeface="Courier New" pitchFamily="49" charset="0"/>
                <a:cs typeface="Courier New" pitchFamily="49" charset="0"/>
              </a:rPr>
              <a:t>isPrime</a:t>
            </a:r>
            <a:r>
              <a:rPr lang="en-US" sz="2000" b="1" dirty="0">
                <a:latin typeface="Courier New" pitchFamily="49" charset="0"/>
                <a:cs typeface="Courier New" pitchFamily="49" charset="0"/>
              </a:rPr>
              <a:t>(int n) {</a:t>
            </a:r>
          </a:p>
          <a:p>
            <a:pPr>
              <a:defRPr/>
            </a:pPr>
            <a:r>
              <a:rPr lang="en-US" sz="2000" b="1" dirty="0">
                <a:latin typeface="Courier New" pitchFamily="49" charset="0"/>
                <a:cs typeface="Courier New" pitchFamily="49" charset="0"/>
              </a:rPr>
              <a:t>  if (n == 1) return false;</a:t>
            </a:r>
          </a:p>
          <a:p>
            <a:pPr>
              <a:defRPr/>
            </a:pPr>
            <a:r>
              <a:rPr lang="en-US" sz="2000" b="1" dirty="0">
                <a:latin typeface="Courier New" pitchFamily="49" charset="0"/>
                <a:cs typeface="Courier New" pitchFamily="49" charset="0"/>
              </a:rPr>
              <a:t>  if (n == 2) return true;</a:t>
            </a:r>
          </a:p>
          <a:p>
            <a:pPr>
              <a:defRPr/>
            </a:pPr>
            <a:r>
              <a:rPr lang="en-US" sz="2000" b="1" dirty="0">
                <a:latin typeface="Courier New" pitchFamily="49" charset="0"/>
                <a:cs typeface="Courier New" pitchFamily="49" charset="0"/>
              </a:rPr>
              <a:t> </a:t>
            </a:r>
          </a:p>
          <a:p>
            <a:pPr>
              <a:defRPr/>
            </a:pPr>
            <a:r>
              <a:rPr lang="en-US" sz="2000" b="1" dirty="0">
                <a:latin typeface="Courier New" pitchFamily="49" charset="0"/>
                <a:cs typeface="Courier New" pitchFamily="49" charset="0"/>
              </a:rPr>
              <a:t>  int x = 2;</a:t>
            </a:r>
          </a:p>
          <a:p>
            <a:pPr>
              <a:defRPr/>
            </a:pPr>
            <a:r>
              <a:rPr lang="en-US" sz="2000" b="1" dirty="0">
                <a:latin typeface="Courier New" pitchFamily="49" charset="0"/>
                <a:cs typeface="Courier New" pitchFamily="49" charset="0"/>
              </a:rPr>
              <a:t>  while (x*x &lt;= n){</a:t>
            </a:r>
          </a:p>
          <a:p>
            <a:pPr>
              <a:defRPr/>
            </a:pPr>
            <a:r>
              <a:rPr lang="en-US" sz="2000" b="1" dirty="0">
                <a:latin typeface="Courier New" pitchFamily="49" charset="0"/>
                <a:cs typeface="Courier New" pitchFamily="49" charset="0"/>
              </a:rPr>
              <a:t>     if (n % x == 0) return false;</a:t>
            </a:r>
          </a:p>
          <a:p>
            <a:pPr>
              <a:defRPr/>
            </a:pPr>
            <a:r>
              <a:rPr lang="en-US" sz="2000" b="1" dirty="0">
                <a:latin typeface="Courier New" pitchFamily="49" charset="0"/>
                <a:cs typeface="Courier New" pitchFamily="49" charset="0"/>
              </a:rPr>
              <a:t>     x++;</a:t>
            </a:r>
          </a:p>
          <a:p>
            <a:pPr>
              <a:defRPr/>
            </a:pPr>
            <a:r>
              <a:rPr lang="en-US" sz="2000" b="1" dirty="0">
                <a:latin typeface="Courier New" pitchFamily="49" charset="0"/>
                <a:cs typeface="Courier New" pitchFamily="49" charset="0"/>
              </a:rPr>
              <a:t>  } </a:t>
            </a:r>
            <a:r>
              <a:rPr lang="en-US" sz="2000" b="1" dirty="0">
                <a:solidFill>
                  <a:schemeClr val="accent6"/>
                </a:solidFill>
                <a:latin typeface="Courier New" pitchFamily="49" charset="0"/>
                <a:cs typeface="Courier New" pitchFamily="49" charset="0"/>
              </a:rPr>
              <a:t>// end-while</a:t>
            </a:r>
          </a:p>
          <a:p>
            <a:pPr>
              <a:defRPr/>
            </a:pPr>
            <a:endParaRPr lang="en-US" sz="2000" b="1" dirty="0">
              <a:latin typeface="Courier New" pitchFamily="49" charset="0"/>
              <a:cs typeface="Courier New" pitchFamily="49" charset="0"/>
            </a:endParaRPr>
          </a:p>
          <a:p>
            <a:pPr>
              <a:defRPr/>
            </a:pPr>
            <a:r>
              <a:rPr lang="en-US" sz="2000" b="1" dirty="0">
                <a:latin typeface="Courier New" pitchFamily="49" charset="0"/>
                <a:cs typeface="Courier New" pitchFamily="49" charset="0"/>
              </a:rPr>
              <a:t>  return true;</a:t>
            </a:r>
          </a:p>
          <a:p>
            <a:pPr>
              <a:defRPr/>
            </a:pPr>
            <a:r>
              <a:rPr lang="en-US" sz="2000" b="1" dirty="0">
                <a:latin typeface="Courier New" pitchFamily="49" charset="0"/>
                <a:cs typeface="Courier New" pitchFamily="49" charset="0"/>
              </a:rPr>
              <a:t>} </a:t>
            </a:r>
            <a:r>
              <a:rPr lang="en-US" sz="2000" b="1" dirty="0">
                <a:solidFill>
                  <a:schemeClr val="accent6"/>
                </a:solidFill>
                <a:latin typeface="Courier New" pitchFamily="49" charset="0"/>
                <a:cs typeface="Courier New" pitchFamily="49" charset="0"/>
              </a:rPr>
              <a:t>//end-</a:t>
            </a:r>
            <a:r>
              <a:rPr lang="en-US" sz="2000" b="1" dirty="0" err="1">
                <a:solidFill>
                  <a:schemeClr val="accent6"/>
                </a:solidFill>
                <a:latin typeface="Courier New" pitchFamily="49" charset="0"/>
                <a:cs typeface="Courier New" pitchFamily="49" charset="0"/>
              </a:rPr>
              <a:t>isPrime</a:t>
            </a:r>
            <a:endParaRPr lang="en-US" sz="2000" b="1" dirty="0">
              <a:solidFill>
                <a:schemeClr val="accent6"/>
              </a:solidFill>
              <a:latin typeface="Courier New" pitchFamily="49" charset="0"/>
              <a:cs typeface="Courier New" pitchFamily="49" charset="0"/>
            </a:endParaRPr>
          </a:p>
        </p:txBody>
      </p:sp>
      <p:sp>
        <p:nvSpPr>
          <p:cNvPr id="6" name="Rectangle 2051"/>
          <p:cNvSpPr txBox="1">
            <a:spLocks noRot="1" noChangeAspect="1" noMove="1" noResize="1" noEditPoints="1" noAdjustHandles="1" noChangeArrowheads="1" noChangeShapeType="1" noTextEdit="1"/>
          </p:cNvSpPr>
          <p:nvPr/>
        </p:nvSpPr>
        <p:spPr bwMode="auto">
          <a:xfrm>
            <a:off x="4618932" y="6034088"/>
            <a:ext cx="3066849" cy="533400"/>
          </a:xfrm>
          <a:prstGeom prst="rect">
            <a:avLst/>
          </a:prstGeom>
          <a:blipFill>
            <a:blip r:embed="rId2"/>
            <a:stretch>
              <a:fillRect l="-3181" t="-2299" b="-19540"/>
            </a:stretch>
          </a:blipFill>
          <a:ln w="9525">
            <a:noFill/>
            <a:miter lim="800000"/>
            <a:headEnd/>
            <a:tailEnd/>
          </a:ln>
        </p:spPr>
        <p:txBody>
          <a:bodyPr/>
          <a:lstStyle/>
          <a:p>
            <a:pPr>
              <a:defRPr/>
            </a:pPr>
            <a:r>
              <a:rPr lang="en-US">
                <a:noFill/>
              </a:rPr>
              <a:t> </a:t>
            </a:r>
          </a:p>
        </p:txBody>
      </p:sp>
    </p:spTree>
    <p:extLst>
      <p:ext uri="{BB962C8B-B14F-4D97-AF65-F5344CB8AC3E}">
        <p14:creationId xmlns:p14="http://schemas.microsoft.com/office/powerpoint/2010/main" val="40133173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790701" y="138114"/>
            <a:ext cx="8723313" cy="866775"/>
          </a:xfrm>
        </p:spPr>
        <p:txBody>
          <a:bodyPr/>
          <a:lstStyle/>
          <a:p>
            <a:r>
              <a:rPr lang="en-US" altLang="en-US" sz="3600" dirty="0"/>
              <a:t>Nested for loops</a:t>
            </a:r>
          </a:p>
        </p:txBody>
      </p:sp>
      <p:sp>
        <p:nvSpPr>
          <p:cNvPr id="6" name="TextBox 5"/>
          <p:cNvSpPr txBox="1"/>
          <p:nvPr/>
        </p:nvSpPr>
        <p:spPr>
          <a:xfrm>
            <a:off x="4138614" y="1196975"/>
            <a:ext cx="4014787" cy="1631950"/>
          </a:xfrm>
          <a:prstGeom prst="rect">
            <a:avLst/>
          </a:prstGeom>
          <a:solidFill>
            <a:schemeClr val="bg2">
              <a:lumMod val="20000"/>
              <a:lumOff val="80000"/>
            </a:schemeClr>
          </a:solidFill>
          <a:ln w="38100">
            <a:solidFill>
              <a:schemeClr val="tx1"/>
            </a:solidFill>
          </a:ln>
        </p:spPr>
        <p:txBody>
          <a:bodyPr>
            <a:spAutoFit/>
          </a:bodyPr>
          <a:lstStyle/>
          <a:p>
            <a:pPr>
              <a:defRPr/>
            </a:pPr>
            <a:r>
              <a:rPr lang="en-US" sz="2000" b="1" dirty="0">
                <a:latin typeface="Courier New" pitchFamily="49" charset="0"/>
                <a:cs typeface="Courier New" pitchFamily="49" charset="0"/>
              </a:rPr>
              <a:t>for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=1;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&lt;=N;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a:t>
            </a:r>
          </a:p>
          <a:p>
            <a:pPr>
              <a:defRPr/>
            </a:pPr>
            <a:r>
              <a:rPr lang="en-US" sz="2000" b="1" dirty="0">
                <a:latin typeface="Courier New" pitchFamily="49" charset="0"/>
                <a:cs typeface="Courier New" pitchFamily="49" charset="0"/>
              </a:rPr>
              <a:t>    for (j=1; j&lt;=N; j++){</a:t>
            </a:r>
          </a:p>
          <a:p>
            <a:pPr>
              <a:defRPr/>
            </a:pPr>
            <a:r>
              <a:rPr lang="en-US" sz="2000" b="1" dirty="0">
                <a:latin typeface="Courier New" pitchFamily="49" charset="0"/>
                <a:cs typeface="Courier New" pitchFamily="49" charset="0"/>
              </a:rPr>
              <a:t>        </a:t>
            </a:r>
            <a:r>
              <a:rPr lang="en-US" sz="2000" b="1" dirty="0" err="1" smtClean="0">
                <a:solidFill>
                  <a:srgbClr val="C00000"/>
                </a:solidFill>
                <a:latin typeface="Courier New" pitchFamily="49" charset="0"/>
                <a:cs typeface="Courier New" pitchFamily="49" charset="0"/>
              </a:rPr>
              <a:t>printf</a:t>
            </a:r>
            <a:r>
              <a:rPr lang="en-US" sz="2000" b="1" dirty="0" smtClean="0">
                <a:latin typeface="Courier New" pitchFamily="49" charset="0"/>
                <a:cs typeface="Courier New" pitchFamily="49" charset="0"/>
              </a:rPr>
              <a:t>(“</a:t>
            </a:r>
            <a:r>
              <a:rPr lang="en-US" sz="2000" b="1" dirty="0">
                <a:latin typeface="Courier New" pitchFamily="49" charset="0"/>
                <a:cs typeface="Courier New" pitchFamily="49" charset="0"/>
              </a:rPr>
              <a:t>Foo\n”);</a:t>
            </a:r>
          </a:p>
          <a:p>
            <a:pPr>
              <a:defRPr/>
            </a:pPr>
            <a:r>
              <a:rPr lang="en-US" sz="2000" b="1" dirty="0">
                <a:latin typeface="Courier New" pitchFamily="49" charset="0"/>
                <a:cs typeface="Courier New" pitchFamily="49" charset="0"/>
              </a:rPr>
              <a:t>    } //end-for-inner</a:t>
            </a:r>
          </a:p>
          <a:p>
            <a:pPr>
              <a:defRPr/>
            </a:pPr>
            <a:r>
              <a:rPr lang="en-US" sz="2000" b="1" dirty="0">
                <a:latin typeface="Courier New" pitchFamily="49" charset="0"/>
                <a:cs typeface="Courier New" pitchFamily="49" charset="0"/>
              </a:rPr>
              <a:t>} //end-for-outer</a:t>
            </a:r>
            <a:endParaRPr lang="en-US" sz="2400" b="1" dirty="0">
              <a:latin typeface="Courier New" pitchFamily="49" charset="0"/>
              <a:cs typeface="Courier New" pitchFamily="49" charset="0"/>
            </a:endParaRPr>
          </a:p>
        </p:txBody>
      </p:sp>
      <p:sp>
        <p:nvSpPr>
          <p:cNvPr id="13" name="Rectangle 2051"/>
          <p:cNvSpPr txBox="1">
            <a:spLocks noChangeArrowheads="1"/>
          </p:cNvSpPr>
          <p:nvPr/>
        </p:nvSpPr>
        <p:spPr bwMode="auto">
          <a:xfrm>
            <a:off x="258792" y="3425825"/>
            <a:ext cx="11585276" cy="1493838"/>
          </a:xfrm>
          <a:prstGeom prst="rect">
            <a:avLst/>
          </a:prstGeom>
          <a:noFill/>
          <a:ln w="9525">
            <a:noFill/>
            <a:miter lim="800000"/>
            <a:headEnd/>
            <a:tailEnd/>
          </a:ln>
        </p:spPr>
        <p:txBody>
          <a:bodyPr/>
          <a:lstStyle/>
          <a:p>
            <a:pPr marL="342900" indent="-342900">
              <a:spcBef>
                <a:spcPct val="20000"/>
              </a:spcBef>
              <a:buFontTx/>
              <a:buChar char="•"/>
              <a:defRPr/>
            </a:pPr>
            <a:r>
              <a:rPr lang="en-US" sz="2800" kern="0" dirty="0"/>
              <a:t>How many times is the </a:t>
            </a:r>
            <a:r>
              <a:rPr lang="en-US" sz="2800" kern="0" dirty="0" err="1"/>
              <a:t>printf</a:t>
            </a:r>
            <a:r>
              <a:rPr lang="en-US" sz="2800" kern="0" dirty="0"/>
              <a:t> statement executed?</a:t>
            </a:r>
          </a:p>
          <a:p>
            <a:pPr marL="800100" lvl="1" indent="-342900">
              <a:spcBef>
                <a:spcPct val="20000"/>
              </a:spcBef>
              <a:buFontTx/>
              <a:buChar char="•"/>
              <a:defRPr/>
            </a:pPr>
            <a:r>
              <a:rPr lang="en-US" sz="2400" kern="0" dirty="0"/>
              <a:t>Or how many </a:t>
            </a:r>
            <a:r>
              <a:rPr lang="en-US" sz="2400" kern="0" dirty="0" err="1"/>
              <a:t>Foo</a:t>
            </a:r>
            <a:r>
              <a:rPr lang="en-US" sz="2400" kern="0" dirty="0"/>
              <a:t> will you see on the screen?</a:t>
            </a:r>
          </a:p>
        </p:txBody>
      </p:sp>
      <p:graphicFrame>
        <p:nvGraphicFramePr>
          <p:cNvPr id="14" name="Object 2"/>
          <p:cNvGraphicFramePr>
            <a:graphicFrameLocks noChangeAspect="1"/>
          </p:cNvGraphicFramePr>
          <p:nvPr/>
        </p:nvGraphicFramePr>
        <p:xfrm>
          <a:off x="2349500" y="5165726"/>
          <a:ext cx="7226300" cy="1419225"/>
        </p:xfrm>
        <a:graphic>
          <a:graphicData uri="http://schemas.openxmlformats.org/presentationml/2006/ole">
            <mc:AlternateContent xmlns:mc="http://schemas.openxmlformats.org/markup-compatibility/2006">
              <mc:Choice xmlns:v="urn:schemas-microsoft-com:vml" Requires="v">
                <p:oleObj spid="_x0000_s1040" name="Equation" r:id="rId3" imgW="2260600" imgH="444500" progId="Equation.3">
                  <p:embed/>
                </p:oleObj>
              </mc:Choice>
              <mc:Fallback>
                <p:oleObj name="Equation" r:id="rId3" imgW="2260600" imgH="444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9500" y="5165726"/>
                        <a:ext cx="7226300" cy="1419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202993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15163</TotalTime>
  <Words>3155</Words>
  <Application>Microsoft Office PowerPoint</Application>
  <PresentationFormat>Widescreen</PresentationFormat>
  <Paragraphs>551</Paragraphs>
  <Slides>43</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1" baseType="lpstr">
      <vt:lpstr>Cambria Math</vt:lpstr>
      <vt:lpstr>Comic Sans MS</vt:lpstr>
      <vt:lpstr>Courier New</vt:lpstr>
      <vt:lpstr>Symbol</vt:lpstr>
      <vt:lpstr>Times New Roman</vt:lpstr>
      <vt:lpstr>Wingdings</vt:lpstr>
      <vt:lpstr>Blank Presentation</vt:lpstr>
      <vt:lpstr>Equation</vt:lpstr>
      <vt:lpstr>Today’s Material</vt:lpstr>
      <vt:lpstr>Finding the sum of an array of numbers</vt:lpstr>
      <vt:lpstr>Finding the sum of an array of numbers</vt:lpstr>
      <vt:lpstr>Finding the sum of an array of numbers</vt:lpstr>
      <vt:lpstr>Power(a, n): Compute an </vt:lpstr>
      <vt:lpstr>Power(a, n)</vt:lpstr>
      <vt:lpstr>Primality Test (I)</vt:lpstr>
      <vt:lpstr>Primality Test (II)</vt:lpstr>
      <vt:lpstr>Nested for loops</vt:lpstr>
      <vt:lpstr>Nested for loops</vt:lpstr>
      <vt:lpstr>Nested for loops</vt:lpstr>
      <vt:lpstr>Matrix Multiplication</vt:lpstr>
      <vt:lpstr>Matrix Multiplication</vt:lpstr>
      <vt:lpstr>Linear Search</vt:lpstr>
      <vt:lpstr>Linear Search</vt:lpstr>
      <vt:lpstr>Linear Search</vt:lpstr>
      <vt:lpstr>Worst Case Analysis of Algorithms</vt:lpstr>
      <vt:lpstr>Motivation for Asymptotic Notations</vt:lpstr>
      <vt:lpstr>3 Asymptotic Notations</vt:lpstr>
      <vt:lpstr>Big-O Notation: Asymptotic Upper Bound</vt:lpstr>
      <vt:lpstr>Big-O Notation: Asymptotic Upper Bound</vt:lpstr>
      <vt:lpstr>Big-O Notation: Asymptotic Upper Bound</vt:lpstr>
      <vt:lpstr>Big-O Notation: Asymptotic Upper Bound</vt:lpstr>
      <vt:lpstr>Big-O Notation: Asymptotic Upper Bound</vt:lpstr>
      <vt:lpstr>W Notation: Asymptotic Lower Bound</vt:lpstr>
      <vt:lpstr>W Notation: Asymptotic Lower Bound</vt:lpstr>
      <vt:lpstr>W Notation: Asymptotic Lower Bound</vt:lpstr>
      <vt:lpstr>Q Notation: Asymptotic Tight Bound</vt:lpstr>
      <vt:lpstr>Common running times we will encounter</vt:lpstr>
      <vt:lpstr>Some Math</vt:lpstr>
      <vt:lpstr>Some More Math</vt:lpstr>
      <vt:lpstr>More on Summations</vt:lpstr>
      <vt:lpstr>Example</vt:lpstr>
      <vt:lpstr>Example</vt:lpstr>
      <vt:lpstr>Example</vt:lpstr>
      <vt:lpstr>Time-Space Tradeoff</vt:lpstr>
      <vt:lpstr>LeetCode 217. Contains Duplicate</vt:lpstr>
      <vt:lpstr>LeetCode 217. Contains Duplicate I</vt:lpstr>
      <vt:lpstr>LeetCode 217. Contains Duplicate II</vt:lpstr>
      <vt:lpstr>LeetCode 217. Contains Duplicate III</vt:lpstr>
      <vt:lpstr>LeetCode 349. Intersection of Two Arrays</vt:lpstr>
      <vt:lpstr>LeetCode 2784. Check if Array is Good</vt:lpstr>
      <vt:lpstr>LeetCode 2784. Check if Array is Good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Today’s Material</dc:title>
  <dc:creator>CÜNEYT AKINLAR</dc:creator>
  <cp:lastModifiedBy>azra</cp:lastModifiedBy>
  <cp:revision>543</cp:revision>
  <dcterms:created xsi:type="dcterms:W3CDTF">2020-11-16T14:31:24Z</dcterms:created>
  <dcterms:modified xsi:type="dcterms:W3CDTF">2023-08-25T09:46:02Z</dcterms:modified>
</cp:coreProperties>
</file>