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7" r:id="rId2"/>
    <p:sldId id="428" r:id="rId3"/>
    <p:sldId id="429" r:id="rId4"/>
    <p:sldId id="430" r:id="rId5"/>
    <p:sldId id="431" r:id="rId6"/>
    <p:sldId id="432" r:id="rId7"/>
    <p:sldId id="433" r:id="rId8"/>
    <p:sldId id="434" r:id="rId9"/>
    <p:sldId id="435" r:id="rId10"/>
    <p:sldId id="436" r:id="rId11"/>
    <p:sldId id="437" r:id="rId12"/>
    <p:sldId id="438" r:id="rId13"/>
    <p:sldId id="439" r:id="rId14"/>
    <p:sldId id="440" r:id="rId15"/>
    <p:sldId id="441" r:id="rId16"/>
    <p:sldId id="442" r:id="rId17"/>
    <p:sldId id="443" r:id="rId18"/>
    <p:sldId id="444" r:id="rId19"/>
    <p:sldId id="445" r:id="rId20"/>
    <p:sldId id="446" r:id="rId21"/>
    <p:sldId id="447" r:id="rId22"/>
    <p:sldId id="448" r:id="rId23"/>
    <p:sldId id="449" r:id="rId24"/>
    <p:sldId id="450" r:id="rId25"/>
    <p:sldId id="451" r:id="rId26"/>
    <p:sldId id="452" r:id="rId27"/>
    <p:sldId id="453" r:id="rId28"/>
    <p:sldId id="454" r:id="rId29"/>
    <p:sldId id="455" r:id="rId30"/>
    <p:sldId id="459" r:id="rId31"/>
    <p:sldId id="460" r:id="rId32"/>
    <p:sldId id="461" r:id="rId33"/>
    <p:sldId id="462" r:id="rId34"/>
    <p:sldId id="463" r:id="rId35"/>
    <p:sldId id="483" r:id="rId36"/>
    <p:sldId id="484" r:id="rId37"/>
    <p:sldId id="486" r:id="rId38"/>
    <p:sldId id="487" r:id="rId39"/>
    <p:sldId id="492" r:id="rId40"/>
    <p:sldId id="488" r:id="rId41"/>
    <p:sldId id="489" r:id="rId42"/>
    <p:sldId id="490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5400" autoAdjust="0"/>
  </p:normalViewPr>
  <p:slideViewPr>
    <p:cSldViewPr snapToGrid="0">
      <p:cViewPr varScale="1">
        <p:scale>
          <a:sx n="89" d="100"/>
          <a:sy n="89" d="100"/>
        </p:scale>
        <p:origin x="5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478CE9F-FCF8-41BE-BCDF-25622BB58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154772A-912A-4C3E-9956-BDCB36B550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2928603-CA59-4E80-B400-897CC2CCD4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7FB87-3ECF-41EA-B2DF-595821437F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69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E55FFBC-AF58-4CE3-BE8D-0BB9BF998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F33E0CD8-9B39-4213-8518-C52BAB9975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088ABB6-715F-4E91-BB7C-04E8CB0176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EF1C4-1A64-4BE9-9553-8A680BDE8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44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0451" y="141288"/>
            <a:ext cx="2597149" cy="59547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51" y="141288"/>
            <a:ext cx="7594600" cy="59547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487934CC-10AF-475E-9382-9BE723CD62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76159187-C7D1-48AA-AB62-5C60E55A8C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CA2FC11-9D3D-40DA-8CF9-8606DDD677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D5C97-98B6-4511-95DA-5A790D2D76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25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9D8FC63-5957-495B-AB21-AEB88D14E9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8C8F2179-8AD5-4D25-8178-A04A789C8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F2E59F7-4DD2-4A1B-AFC2-DA8D0B9867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2021A-CF8F-4438-BC6D-96A5E5E99E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58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28A0E92-2DE0-4D7F-8C2B-87A147726E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06F9C0D0-3453-4B1E-8280-2875FA67DA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67663CE4-BB53-438C-8DB5-B69C92C556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24A63-21F9-4F9B-AC82-4EC3FFED29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5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E213B4C-0915-499A-9E71-98F0BB0669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A89E0CF-1C47-4AAC-9CBF-028AB72E98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147076A-1EC8-427C-8422-6B4B6E7C79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92DD0-6D6D-469C-BB1D-1612F118B4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39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B89CFFA5-D334-4B1D-92CE-9A1968AEAC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D3735A80-CFCB-46E3-B0EB-424EDB5F66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AA753FA5-9916-4825-B121-352DCAB36C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B268C-17CE-4317-83EB-3C14BE1C32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9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C7E1CDC0-CE22-42F6-BBFC-C4B7D05E99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2EFA1096-C689-4404-B320-F748CDBF89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172C32F9-FBD1-4C83-87F7-E866B96D19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46206-5067-4271-90F5-ABD53393AD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47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1EF20787-0CA8-4F8C-B9F8-E22FA12DB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D1341BE5-F5D1-4EC9-A825-936CE2C5E0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8641BAD9-F994-4882-902D-F91C3AA0A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30192-98A9-4E98-AE46-899CD65F59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32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83A6D5B-A344-4007-8B51-095F1CCCC1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F9EAC73-3015-4C3A-AF10-01DD468A5D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9EC6758-8282-4520-ADDA-31B1488C39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DAB4F-2D47-4C13-AA13-8EAC4F83BC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70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EF78A9E-53C4-4C4D-823F-B13809120B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1581D23-A874-43BE-A76F-7E44F409F5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02BBD43-9998-49E7-893F-ADB200937D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B61DC-17F3-4A1B-AAB2-FE7F271DF5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35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83D015AE-701E-4F78-9351-781756384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82651" y="141288"/>
            <a:ext cx="103632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9CAFDCF8-DA89-4176-BD45-32EF3D5D2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49326"/>
            <a:ext cx="103632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2BDA23E6-862C-4D3C-9F78-5FCBFFAE757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4AB6001C-2171-4E81-B610-D9844809EA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9718" y="6248400"/>
            <a:ext cx="500803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14CD32D0-71F5-4F9C-BD8B-1A69173AE6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148F986-2530-4EE6-9EAF-DD2B8D2138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72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236539"/>
            <a:ext cx="8191500" cy="769937"/>
          </a:xfrm>
        </p:spPr>
        <p:txBody>
          <a:bodyPr/>
          <a:lstStyle/>
          <a:p>
            <a:r>
              <a:rPr lang="en-US" altLang="en-US" sz="3600"/>
              <a:t>Today’s Material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6596" y="1093789"/>
            <a:ext cx="11041812" cy="5183187"/>
          </a:xfrm>
        </p:spPr>
        <p:txBody>
          <a:bodyPr/>
          <a:lstStyle/>
          <a:p>
            <a:r>
              <a:rPr lang="en-US" altLang="en-US" dirty="0" smtClean="0"/>
              <a:t>Recursive (Divide &amp; Conquer) Algorithms</a:t>
            </a:r>
          </a:p>
          <a:p>
            <a:pPr lvl="1"/>
            <a:r>
              <a:rPr lang="en-US" altLang="en-US" dirty="0" smtClean="0"/>
              <a:t>Design &amp; Analysis</a:t>
            </a:r>
          </a:p>
          <a:p>
            <a:pPr lvl="1"/>
            <a:r>
              <a:rPr lang="en-US" altLang="en-US" dirty="0" smtClean="0"/>
              <a:t>Function Invocation Frames &amp; Recursion Tree</a:t>
            </a:r>
          </a:p>
          <a:p>
            <a:pPr lvl="1"/>
            <a:r>
              <a:rPr lang="en-US" altLang="en-US" dirty="0" smtClean="0"/>
              <a:t>Example problems</a:t>
            </a:r>
          </a:p>
        </p:txBody>
      </p:sp>
    </p:spTree>
    <p:extLst>
      <p:ext uri="{BB962C8B-B14F-4D97-AF65-F5344CB8AC3E}">
        <p14:creationId xmlns:p14="http://schemas.microsoft.com/office/powerpoint/2010/main" val="1124765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81164" y="141288"/>
            <a:ext cx="8842375" cy="698500"/>
          </a:xfrm>
        </p:spPr>
        <p:txBody>
          <a:bodyPr/>
          <a:lstStyle/>
          <a:p>
            <a:r>
              <a:rPr lang="en-US" altLang="en-US" sz="3600" dirty="0"/>
              <a:t>Summation I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608514" y="3798888"/>
            <a:ext cx="2867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17586" y="900113"/>
            <a:ext cx="9561453" cy="609600"/>
          </a:xfrm>
        </p:spPr>
        <p:txBody>
          <a:bodyPr/>
          <a:lstStyle/>
          <a:p>
            <a:pPr marL="533400" indent="-533400">
              <a:defRPr/>
            </a:pPr>
            <a:r>
              <a:rPr lang="en-US" altLang="en-US" dirty="0"/>
              <a:t>Compute the </a:t>
            </a:r>
            <a:r>
              <a:rPr lang="en-US" altLang="en-US" dirty="0">
                <a:solidFill>
                  <a:srgbClr val="CC3300"/>
                </a:solidFill>
              </a:rPr>
              <a:t>sum</a:t>
            </a:r>
            <a:r>
              <a:rPr lang="en-US" altLang="en-US" dirty="0"/>
              <a:t> of N numbers A[0..N-1]</a:t>
            </a:r>
          </a:p>
          <a:p>
            <a:pPr marL="0" indent="0">
              <a:buNone/>
              <a:defRPr/>
            </a:pPr>
            <a:endParaRPr lang="en-US" altLang="en-US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560972" y="1621631"/>
            <a:ext cx="4114800" cy="373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mic Sans MS" pitchFamily="66" charset="0"/>
              </a:rPr>
              <a:t>A[0..N-1]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517586" y="2479676"/>
            <a:ext cx="11576648" cy="41433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33400" indent="-533400">
              <a:defRPr/>
            </a:pPr>
            <a:r>
              <a:rPr lang="en-US" altLang="en-US" kern="0" dirty="0"/>
              <a:t>Recursive formulation:</a:t>
            </a:r>
          </a:p>
          <a:p>
            <a:pPr marL="933450" lvl="1" indent="-533400">
              <a:defRPr/>
            </a:pPr>
            <a:r>
              <a:rPr lang="en-US" altLang="en-US" kern="0" dirty="0"/>
              <a:t>Base case: </a:t>
            </a:r>
          </a:p>
          <a:p>
            <a:pPr marL="1333500" lvl="2" indent="-533400">
              <a:defRPr/>
            </a:pPr>
            <a:r>
              <a:rPr lang="en-US" altLang="en-US" kern="0" dirty="0"/>
              <a:t>Array has one element. Return A[0]</a:t>
            </a:r>
          </a:p>
          <a:p>
            <a:pPr marL="933450" lvl="1" indent="-533400">
              <a:defRPr/>
            </a:pPr>
            <a:r>
              <a:rPr lang="en-US" altLang="en-US" kern="0" dirty="0"/>
              <a:t>Key Step: </a:t>
            </a:r>
          </a:p>
          <a:p>
            <a:pPr marL="1333500" lvl="2" indent="-533400">
              <a:defRPr/>
            </a:pPr>
            <a:r>
              <a:rPr lang="en-US" altLang="en-US" kern="0" dirty="0"/>
              <a:t>Compute the sum of the first N-1 numbers A[0..N-2]</a:t>
            </a:r>
          </a:p>
          <a:p>
            <a:pPr marL="933450" lvl="1" indent="-533400">
              <a:defRPr/>
            </a:pPr>
            <a:r>
              <a:rPr lang="en-US" altLang="en-US" kern="0" dirty="0"/>
              <a:t>Merge step:</a:t>
            </a:r>
          </a:p>
          <a:p>
            <a:pPr marL="1333500" lvl="2" indent="-533400">
              <a:defRPr/>
            </a:pPr>
            <a:r>
              <a:rPr lang="en-US" altLang="en-US" kern="0" dirty="0"/>
              <a:t>Add the last number to the sum</a:t>
            </a:r>
          </a:p>
          <a:p>
            <a:pPr marL="933450" lvl="1" indent="-533400">
              <a:defRPr/>
            </a:pPr>
            <a:endParaRPr lang="en-US" altLang="en-US" kern="0" dirty="0"/>
          </a:p>
          <a:p>
            <a:pPr marL="533400" indent="-533400">
              <a:defRPr/>
            </a:pPr>
            <a:r>
              <a:rPr lang="en-US" altLang="en-US" sz="2400" kern="0" dirty="0"/>
              <a:t>Sum(A[0..N-1], N) = Sum(A[0..N-2], N-1) + A[N-1]</a:t>
            </a:r>
          </a:p>
          <a:p>
            <a:pPr marL="0" indent="0">
              <a:buNone/>
              <a:defRPr/>
            </a:pP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209768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12925" y="141288"/>
            <a:ext cx="8529638" cy="698500"/>
          </a:xfrm>
        </p:spPr>
        <p:txBody>
          <a:bodyPr/>
          <a:lstStyle/>
          <a:p>
            <a:r>
              <a:rPr lang="en-US" altLang="en-US" sz="3600" dirty="0"/>
              <a:t>Recursive Calls of Summation I</a:t>
            </a:r>
          </a:p>
        </p:txBody>
      </p:sp>
      <p:sp>
        <p:nvSpPr>
          <p:cNvPr id="14340" name="Rectangle 7"/>
          <p:cNvSpPr>
            <a:spLocks noChangeArrowheads="1"/>
          </p:cNvSpPr>
          <p:nvPr/>
        </p:nvSpPr>
        <p:spPr bwMode="auto">
          <a:xfrm>
            <a:off x="1708150" y="1109663"/>
            <a:ext cx="3987800" cy="373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mic Sans MS" pitchFamily="66" charset="0"/>
              </a:rPr>
              <a:t>A[0..N-1]</a:t>
            </a:r>
          </a:p>
        </p:txBody>
      </p:sp>
      <p:sp>
        <p:nvSpPr>
          <p:cNvPr id="2" name="Line 22"/>
          <p:cNvSpPr>
            <a:spLocks noChangeShapeType="1"/>
          </p:cNvSpPr>
          <p:nvPr/>
        </p:nvSpPr>
        <p:spPr bwMode="auto">
          <a:xfrm flipH="1">
            <a:off x="2168526" y="1508126"/>
            <a:ext cx="1901825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Line 23"/>
          <p:cNvSpPr>
            <a:spLocks noChangeShapeType="1"/>
          </p:cNvSpPr>
          <p:nvPr/>
        </p:nvSpPr>
        <p:spPr bwMode="auto">
          <a:xfrm>
            <a:off x="4238626" y="1508126"/>
            <a:ext cx="196056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Rectangle 36"/>
          <p:cNvSpPr>
            <a:spLocks noChangeArrowheads="1"/>
          </p:cNvSpPr>
          <p:nvPr/>
        </p:nvSpPr>
        <p:spPr bwMode="auto">
          <a:xfrm>
            <a:off x="2020888" y="1816101"/>
            <a:ext cx="3852862" cy="373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mic Sans MS" pitchFamily="66" charset="0"/>
              </a:rPr>
              <a:t>A[0..N-2]</a:t>
            </a:r>
          </a:p>
        </p:txBody>
      </p:sp>
      <p:sp>
        <p:nvSpPr>
          <p:cNvPr id="14344" name="Rectangle 37"/>
          <p:cNvSpPr>
            <a:spLocks noChangeArrowheads="1"/>
          </p:cNvSpPr>
          <p:nvPr/>
        </p:nvSpPr>
        <p:spPr bwMode="auto">
          <a:xfrm>
            <a:off x="6124576" y="1868488"/>
            <a:ext cx="822325" cy="373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mic Sans MS" pitchFamily="66" charset="0"/>
              </a:rPr>
              <a:t>A[N-1]</a:t>
            </a:r>
          </a:p>
        </p:txBody>
      </p:sp>
      <p:sp>
        <p:nvSpPr>
          <p:cNvPr id="3" name="Line 38"/>
          <p:cNvSpPr>
            <a:spLocks noChangeShapeType="1"/>
          </p:cNvSpPr>
          <p:nvPr/>
        </p:nvSpPr>
        <p:spPr bwMode="auto">
          <a:xfrm flipH="1">
            <a:off x="3167064" y="2179638"/>
            <a:ext cx="727075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39"/>
          <p:cNvSpPr>
            <a:spLocks noChangeShapeType="1"/>
          </p:cNvSpPr>
          <p:nvPr/>
        </p:nvSpPr>
        <p:spPr bwMode="auto">
          <a:xfrm>
            <a:off x="3894139" y="2214564"/>
            <a:ext cx="3303587" cy="350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7" name="Rectangle 40"/>
          <p:cNvSpPr>
            <a:spLocks noChangeArrowheads="1"/>
          </p:cNvSpPr>
          <p:nvPr/>
        </p:nvSpPr>
        <p:spPr bwMode="auto">
          <a:xfrm>
            <a:off x="2349500" y="2547938"/>
            <a:ext cx="3746500" cy="373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mic Sans MS" pitchFamily="66" charset="0"/>
              </a:rPr>
              <a:t>A[0..N-3]</a:t>
            </a:r>
          </a:p>
        </p:txBody>
      </p:sp>
      <p:sp>
        <p:nvSpPr>
          <p:cNvPr id="14348" name="Rectangle 41"/>
          <p:cNvSpPr>
            <a:spLocks noChangeArrowheads="1"/>
          </p:cNvSpPr>
          <p:nvPr/>
        </p:nvSpPr>
        <p:spPr bwMode="auto">
          <a:xfrm>
            <a:off x="6946900" y="2619376"/>
            <a:ext cx="865188" cy="373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mic Sans MS" pitchFamily="66" charset="0"/>
              </a:rPr>
              <a:t>A[N-2]</a:t>
            </a:r>
          </a:p>
        </p:txBody>
      </p:sp>
      <p:sp>
        <p:nvSpPr>
          <p:cNvPr id="4" name="Line 42"/>
          <p:cNvSpPr>
            <a:spLocks noChangeShapeType="1"/>
          </p:cNvSpPr>
          <p:nvPr/>
        </p:nvSpPr>
        <p:spPr bwMode="auto">
          <a:xfrm flipH="1">
            <a:off x="4032251" y="2900363"/>
            <a:ext cx="385763" cy="373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Line 43"/>
          <p:cNvSpPr>
            <a:spLocks noChangeShapeType="1"/>
          </p:cNvSpPr>
          <p:nvPr/>
        </p:nvSpPr>
        <p:spPr bwMode="auto">
          <a:xfrm>
            <a:off x="4418013" y="2911476"/>
            <a:ext cx="3644900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1" name="Rectangle 44"/>
          <p:cNvSpPr>
            <a:spLocks noChangeArrowheads="1"/>
          </p:cNvSpPr>
          <p:nvPr/>
        </p:nvSpPr>
        <p:spPr bwMode="auto">
          <a:xfrm>
            <a:off x="2838450" y="3300413"/>
            <a:ext cx="3644900" cy="373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mic Sans MS" pitchFamily="66" charset="0"/>
              </a:rPr>
              <a:t>A[0..N-4]</a:t>
            </a:r>
          </a:p>
        </p:txBody>
      </p:sp>
      <p:sp>
        <p:nvSpPr>
          <p:cNvPr id="14352" name="Rectangle 45"/>
          <p:cNvSpPr>
            <a:spLocks noChangeArrowheads="1"/>
          </p:cNvSpPr>
          <p:nvPr/>
        </p:nvSpPr>
        <p:spPr bwMode="auto">
          <a:xfrm>
            <a:off x="7578725" y="3328989"/>
            <a:ext cx="820738" cy="3714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mic Sans MS" pitchFamily="66" charset="0"/>
              </a:rPr>
              <a:t>A[N-3]</a:t>
            </a:r>
          </a:p>
        </p:txBody>
      </p:sp>
      <p:sp>
        <p:nvSpPr>
          <p:cNvPr id="14353" name="Rectangle 47"/>
          <p:cNvSpPr>
            <a:spLocks noChangeArrowheads="1"/>
          </p:cNvSpPr>
          <p:nvPr/>
        </p:nvSpPr>
        <p:spPr bwMode="auto">
          <a:xfrm>
            <a:off x="7893051" y="5486401"/>
            <a:ext cx="506413" cy="373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mic Sans MS" pitchFamily="66" charset="0"/>
              </a:rPr>
              <a:t>A[1]</a:t>
            </a:r>
          </a:p>
        </p:txBody>
      </p:sp>
      <p:sp>
        <p:nvSpPr>
          <p:cNvPr id="14354" name="Rectangle 48"/>
          <p:cNvSpPr>
            <a:spLocks noChangeArrowheads="1"/>
          </p:cNvSpPr>
          <p:nvPr/>
        </p:nvSpPr>
        <p:spPr bwMode="auto">
          <a:xfrm>
            <a:off x="6892925" y="5499101"/>
            <a:ext cx="527050" cy="373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mic Sans MS" pitchFamily="66" charset="0"/>
              </a:rPr>
              <a:t>A[0]</a:t>
            </a:r>
          </a:p>
        </p:txBody>
      </p:sp>
      <p:sp>
        <p:nvSpPr>
          <p:cNvPr id="5" name="Line 49"/>
          <p:cNvSpPr>
            <a:spLocks noChangeShapeType="1"/>
          </p:cNvSpPr>
          <p:nvPr/>
        </p:nvSpPr>
        <p:spPr bwMode="auto">
          <a:xfrm flipH="1">
            <a:off x="7138988" y="5202239"/>
            <a:ext cx="412750" cy="301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5" name="Line 50"/>
          <p:cNvSpPr>
            <a:spLocks noChangeShapeType="1"/>
          </p:cNvSpPr>
          <p:nvPr/>
        </p:nvSpPr>
        <p:spPr bwMode="auto">
          <a:xfrm>
            <a:off x="7548564" y="5189539"/>
            <a:ext cx="668337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7" name="Rectangle 51"/>
          <p:cNvSpPr>
            <a:spLocks noChangeArrowheads="1"/>
          </p:cNvSpPr>
          <p:nvPr/>
        </p:nvSpPr>
        <p:spPr bwMode="auto">
          <a:xfrm>
            <a:off x="7186614" y="4816476"/>
            <a:ext cx="1006475" cy="373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mic Sans MS" pitchFamily="66" charset="0"/>
              </a:rPr>
              <a:t>A[0..1]</a:t>
            </a:r>
          </a:p>
        </p:txBody>
      </p:sp>
      <p:sp>
        <p:nvSpPr>
          <p:cNvPr id="6" name="Line 52"/>
          <p:cNvSpPr>
            <a:spLocks noChangeShapeType="1"/>
          </p:cNvSpPr>
          <p:nvPr/>
        </p:nvSpPr>
        <p:spPr bwMode="auto">
          <a:xfrm>
            <a:off x="6096001" y="3786188"/>
            <a:ext cx="1425575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020888" y="4992688"/>
            <a:ext cx="38528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Notice that the recursion depth is O(N)</a:t>
            </a:r>
          </a:p>
        </p:txBody>
      </p:sp>
    </p:spTree>
    <p:extLst>
      <p:ext uri="{BB962C8B-B14F-4D97-AF65-F5344CB8AC3E}">
        <p14:creationId xmlns:p14="http://schemas.microsoft.com/office/powerpoint/2010/main" val="3894110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81164" y="141288"/>
            <a:ext cx="8842375" cy="698500"/>
          </a:xfrm>
        </p:spPr>
        <p:txBody>
          <a:bodyPr/>
          <a:lstStyle/>
          <a:p>
            <a:r>
              <a:rPr lang="en-US" altLang="en-US" sz="3600" dirty="0"/>
              <a:t>Summation I – C 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0589" y="928689"/>
            <a:ext cx="7767637" cy="31400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Computes the sum of an array of numbers A[0..N-1] */</a:t>
            </a:r>
          </a:p>
          <a:p>
            <a:pPr>
              <a:defRPr/>
            </a:pP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Sum(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N){</a:t>
            </a:r>
          </a:p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/* Base case */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 (N == 1) return A[0];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Divide &amp; Conquer */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int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localSum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(A, N-1);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Merge */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localSum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+ A[N-1];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 //end-Sum</a:t>
            </a:r>
          </a:p>
        </p:txBody>
      </p:sp>
      <p:sp>
        <p:nvSpPr>
          <p:cNvPr id="9" name="Rectangle 53"/>
          <p:cNvSpPr>
            <a:spLocks noChangeArrowheads="1"/>
          </p:cNvSpPr>
          <p:nvPr/>
        </p:nvSpPr>
        <p:spPr bwMode="auto">
          <a:xfrm>
            <a:off x="1773238" y="4711700"/>
            <a:ext cx="125095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/>
              <a:t>T(N) =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597400" y="5376863"/>
            <a:ext cx="1828800" cy="1047750"/>
            <a:chOff x="5301464" y="5599414"/>
            <a:chExt cx="1828801" cy="1047963"/>
          </a:xfrm>
        </p:grpSpPr>
        <p:sp>
          <p:nvSpPr>
            <p:cNvPr id="15374" name="Rectangle 56"/>
            <p:cNvSpPr>
              <a:spLocks noChangeArrowheads="1"/>
            </p:cNvSpPr>
            <p:nvPr/>
          </p:nvSpPr>
          <p:spPr bwMode="auto">
            <a:xfrm>
              <a:off x="5336538" y="5996092"/>
              <a:ext cx="1793727" cy="65128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600"/>
                <a:t>Time to combine </a:t>
              </a:r>
            </a:p>
            <a:p>
              <a:pPr algn="ctr">
                <a:buFontTx/>
                <a:buNone/>
              </a:pPr>
              <a:r>
                <a:rPr lang="en-US" altLang="en-US" sz="1600"/>
                <a:t>the results</a:t>
              </a:r>
            </a:p>
          </p:txBody>
        </p:sp>
        <p:sp>
          <p:nvSpPr>
            <p:cNvPr id="15375" name="Line 57"/>
            <p:cNvSpPr>
              <a:spLocks noChangeShapeType="1"/>
            </p:cNvSpPr>
            <p:nvPr/>
          </p:nvSpPr>
          <p:spPr bwMode="auto">
            <a:xfrm flipH="1" flipV="1">
              <a:off x="5301464" y="5599414"/>
              <a:ext cx="965772" cy="39041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192338" y="5387976"/>
            <a:ext cx="2239962" cy="1057275"/>
            <a:chOff x="2897313" y="5609689"/>
            <a:chExt cx="2239766" cy="1058237"/>
          </a:xfrm>
        </p:grpSpPr>
        <p:sp>
          <p:nvSpPr>
            <p:cNvPr id="15372" name="Line 58"/>
            <p:cNvSpPr>
              <a:spLocks noChangeShapeType="1"/>
            </p:cNvSpPr>
            <p:nvPr/>
          </p:nvSpPr>
          <p:spPr bwMode="auto">
            <a:xfrm flipV="1">
              <a:off x="4171308" y="5609689"/>
              <a:ext cx="380144" cy="4109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3" name="Rectangle 59"/>
            <p:cNvSpPr>
              <a:spLocks noChangeArrowheads="1"/>
            </p:cNvSpPr>
            <p:nvPr/>
          </p:nvSpPr>
          <p:spPr bwMode="auto">
            <a:xfrm>
              <a:off x="2897313" y="6022152"/>
              <a:ext cx="2239766" cy="64577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600"/>
                <a:t>Time to find the sum </a:t>
              </a:r>
            </a:p>
            <a:p>
              <a:pPr algn="ctr">
                <a:buFontTx/>
                <a:buNone/>
              </a:pPr>
              <a:r>
                <a:rPr lang="en-US" altLang="en-US" sz="1600"/>
                <a:t>of n-1 numbers</a:t>
              </a:r>
            </a:p>
          </p:txBody>
        </p:sp>
      </p:grpSp>
      <p:sp>
        <p:nvSpPr>
          <p:cNvPr id="14" name="Left Brace 13"/>
          <p:cNvSpPr>
            <a:spLocks/>
          </p:cNvSpPr>
          <p:nvPr/>
        </p:nvSpPr>
        <p:spPr bwMode="auto">
          <a:xfrm>
            <a:off x="2943225" y="4319588"/>
            <a:ext cx="255588" cy="1231900"/>
          </a:xfrm>
          <a:prstGeom prst="leftBrace">
            <a:avLst>
              <a:gd name="adj1" fmla="val 8368"/>
              <a:gd name="adj2" fmla="val 50000"/>
            </a:avLst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5" name="Rectangle 53"/>
          <p:cNvSpPr>
            <a:spLocks noChangeArrowheads="1"/>
          </p:cNvSpPr>
          <p:nvPr/>
        </p:nvSpPr>
        <p:spPr bwMode="auto">
          <a:xfrm>
            <a:off x="3219450" y="4999039"/>
            <a:ext cx="277495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/>
              <a:t>T(N-1) + 1  if N&gt;1</a:t>
            </a:r>
          </a:p>
        </p:txBody>
      </p:sp>
      <p:sp>
        <p:nvSpPr>
          <p:cNvPr id="16" name="Rectangle 53"/>
          <p:cNvSpPr>
            <a:spLocks noChangeArrowheads="1"/>
          </p:cNvSpPr>
          <p:nvPr/>
        </p:nvSpPr>
        <p:spPr bwMode="auto">
          <a:xfrm>
            <a:off x="3219450" y="4424364"/>
            <a:ext cx="32258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/>
              <a:t>1 if N =1 (Base case)</a:t>
            </a:r>
          </a:p>
        </p:txBody>
      </p:sp>
      <p:sp>
        <p:nvSpPr>
          <p:cNvPr id="17" name="Rectangle 53"/>
          <p:cNvSpPr>
            <a:spLocks noChangeArrowheads="1"/>
          </p:cNvSpPr>
          <p:nvPr/>
        </p:nvSpPr>
        <p:spPr bwMode="auto">
          <a:xfrm>
            <a:off x="7475538" y="4471989"/>
            <a:ext cx="2030412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/>
              <a:t>S(N) = O(N)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475539" y="5105400"/>
            <a:ext cx="26685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Notice that the recursion depth is O(N)</a:t>
            </a:r>
          </a:p>
        </p:txBody>
      </p:sp>
    </p:spTree>
    <p:extLst>
      <p:ext uri="{BB962C8B-B14F-4D97-AF65-F5344CB8AC3E}">
        <p14:creationId xmlns:p14="http://schemas.microsoft.com/office/powerpoint/2010/main" val="11184559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  <p:bldP spid="15" grpId="0"/>
      <p:bldP spid="16" grpId="0"/>
      <p:bldP spid="17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81164" y="141288"/>
            <a:ext cx="8842375" cy="698500"/>
          </a:xfrm>
        </p:spPr>
        <p:txBody>
          <a:bodyPr/>
          <a:lstStyle/>
          <a:p>
            <a:r>
              <a:rPr lang="en-US" altLang="en-US" sz="3600" dirty="0"/>
              <a:t>Summation II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608514" y="3798888"/>
            <a:ext cx="2867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69343" y="900113"/>
            <a:ext cx="11550769" cy="5243512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/>
              <a:t>Compute the </a:t>
            </a:r>
            <a:r>
              <a:rPr lang="en-US" altLang="en-US" dirty="0" smtClean="0">
                <a:solidFill>
                  <a:srgbClr val="CC3300"/>
                </a:solidFill>
              </a:rPr>
              <a:t>sum</a:t>
            </a:r>
            <a:r>
              <a:rPr lang="en-US" altLang="en-US" dirty="0" smtClean="0"/>
              <a:t> of N numbers A[0..N-1]</a:t>
            </a:r>
          </a:p>
          <a:p>
            <a:pPr marL="533400" indent="-533400"/>
            <a:endParaRPr lang="en-US" altLang="en-US" dirty="0" smtClean="0"/>
          </a:p>
          <a:p>
            <a:pPr marL="533400" indent="-533400"/>
            <a:r>
              <a:rPr lang="en-US" altLang="en-US" dirty="0" smtClean="0"/>
              <a:t>Base Case: </a:t>
            </a:r>
          </a:p>
          <a:p>
            <a:pPr marL="1295400" lvl="2" indent="-381000"/>
            <a:r>
              <a:rPr lang="en-US" altLang="en-US" dirty="0" smtClean="0"/>
              <a:t>If N == 1 then sum = A[0]</a:t>
            </a:r>
          </a:p>
          <a:p>
            <a:pPr marL="533400" indent="-533400"/>
            <a:r>
              <a:rPr lang="en-US" altLang="en-US" dirty="0" smtClean="0"/>
              <a:t>Key Step</a:t>
            </a:r>
          </a:p>
          <a:p>
            <a:pPr marL="914400" lvl="1" indent="-457200">
              <a:buFontTx/>
              <a:buChar char="•"/>
            </a:pPr>
            <a:r>
              <a:rPr lang="en-US" altLang="en-US" dirty="0" smtClean="0"/>
              <a:t>Divide: </a:t>
            </a:r>
          </a:p>
          <a:p>
            <a:pPr marL="1295400" lvl="2" indent="-381000"/>
            <a:r>
              <a:rPr lang="en-US" altLang="en-US" dirty="0" smtClean="0"/>
              <a:t>Consider the smaller A[0..N/2-1] and A[N/2..N-1] </a:t>
            </a:r>
          </a:p>
          <a:p>
            <a:pPr marL="914400" lvl="1" indent="-457200">
              <a:buFontTx/>
              <a:buChar char="•"/>
            </a:pPr>
            <a:r>
              <a:rPr lang="en-US" altLang="en-US" dirty="0" smtClean="0"/>
              <a:t>Conquer: </a:t>
            </a:r>
          </a:p>
          <a:p>
            <a:pPr marL="1295400" lvl="2" indent="-381000"/>
            <a:r>
              <a:rPr lang="en-US" altLang="en-US" dirty="0" smtClean="0"/>
              <a:t>Compute Sum(A[0..N/2-1]) and Sum(A[N/2..N-1])</a:t>
            </a:r>
          </a:p>
          <a:p>
            <a:pPr marL="914400" lvl="1" indent="-457200">
              <a:buFontTx/>
              <a:buChar char="•"/>
            </a:pPr>
            <a:r>
              <a:rPr lang="en-US" altLang="en-US" dirty="0" smtClean="0"/>
              <a:t>Merge:</a:t>
            </a:r>
          </a:p>
          <a:p>
            <a:pPr marL="1295400" lvl="2" indent="-381000"/>
            <a:r>
              <a:rPr lang="en-US" altLang="en-US" dirty="0" smtClean="0"/>
              <a:t>Sum(A[0..N-1]) = Sum(A[0..N/2-1]) + Sum(A[N/2..N-1])</a:t>
            </a:r>
          </a:p>
          <a:p>
            <a:pPr marL="1295400" lvl="2" indent="-381000">
              <a:buNone/>
            </a:pPr>
            <a:endParaRPr lang="en-US" altLang="en-US" dirty="0" smtClean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849563" y="1447801"/>
            <a:ext cx="4114800" cy="373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mic Sans MS" pitchFamily="66" charset="0"/>
              </a:rPr>
              <a:t>A[0..N-1]</a:t>
            </a:r>
          </a:p>
        </p:txBody>
      </p:sp>
    </p:spTree>
    <p:extLst>
      <p:ext uri="{BB962C8B-B14F-4D97-AF65-F5344CB8AC3E}">
        <p14:creationId xmlns:p14="http://schemas.microsoft.com/office/powerpoint/2010/main" val="1995348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12925" y="141288"/>
            <a:ext cx="8529638" cy="698500"/>
          </a:xfrm>
        </p:spPr>
        <p:txBody>
          <a:bodyPr/>
          <a:lstStyle/>
          <a:p>
            <a:r>
              <a:rPr lang="en-US" altLang="en-US" sz="3600" dirty="0"/>
              <a:t>Recursive Calls of Summation II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755776" y="1862138"/>
            <a:ext cx="398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N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743075" y="2439988"/>
            <a:ext cx="698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N/2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717676" y="3041650"/>
            <a:ext cx="638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N/4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1752601" y="3679825"/>
            <a:ext cx="638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N/8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4424363" y="1782763"/>
            <a:ext cx="4114800" cy="373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latin typeface="Comic Sans MS" pitchFamily="66" charset="0"/>
              </a:rPr>
              <a:t>A[0..N-1]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7505701" y="2457451"/>
            <a:ext cx="2081213" cy="373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latin typeface="Comic Sans MS" pitchFamily="66" charset="0"/>
              </a:rPr>
              <a:t>A[N/2..N-1]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3221038" y="2447926"/>
            <a:ext cx="2081212" cy="373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latin typeface="Comic Sans MS" pitchFamily="66" charset="0"/>
              </a:rPr>
              <a:t>A[0..N/2-1]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2667001" y="3025776"/>
            <a:ext cx="1298575" cy="373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latin typeface="Comic Sans MS" pitchFamily="66" charset="0"/>
              </a:rPr>
              <a:t>A[0..N/4-1]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4324350" y="3000376"/>
            <a:ext cx="1468438" cy="373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latin typeface="Comic Sans MS" pitchFamily="66" charset="0"/>
              </a:rPr>
              <a:t>A[N/4..N/2-1]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2436813" y="3603626"/>
            <a:ext cx="660400" cy="373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3425825" y="3602038"/>
            <a:ext cx="660400" cy="373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4448175" y="3565526"/>
            <a:ext cx="660400" cy="373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5459413" y="3567113"/>
            <a:ext cx="660400" cy="373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6877051" y="3025776"/>
            <a:ext cx="1069975" cy="373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8932864" y="3000376"/>
            <a:ext cx="1069975" cy="373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6646863" y="3603626"/>
            <a:ext cx="660400" cy="373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7635875" y="3602038"/>
            <a:ext cx="660400" cy="373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8658225" y="3565526"/>
            <a:ext cx="660400" cy="373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9669463" y="3567113"/>
            <a:ext cx="660400" cy="373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 flipH="1">
            <a:off x="4435476" y="2154238"/>
            <a:ext cx="1901825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>
            <a:off x="6505576" y="2154239"/>
            <a:ext cx="196056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 flipH="1">
            <a:off x="3255963" y="2828925"/>
            <a:ext cx="92710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>
            <a:off x="4183063" y="2805114"/>
            <a:ext cx="114300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 flipH="1">
            <a:off x="7480300" y="2840038"/>
            <a:ext cx="1093788" cy="16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>
            <a:off x="8586788" y="2828926"/>
            <a:ext cx="950912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6" name="Line 28"/>
          <p:cNvSpPr>
            <a:spLocks noChangeShapeType="1"/>
          </p:cNvSpPr>
          <p:nvPr/>
        </p:nvSpPr>
        <p:spPr bwMode="auto">
          <a:xfrm flipH="1">
            <a:off x="2787650" y="3381375"/>
            <a:ext cx="349250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Line 29"/>
          <p:cNvSpPr>
            <a:spLocks noChangeShapeType="1"/>
          </p:cNvSpPr>
          <p:nvPr/>
        </p:nvSpPr>
        <p:spPr bwMode="auto">
          <a:xfrm>
            <a:off x="3244851" y="3394075"/>
            <a:ext cx="493713" cy="204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 flipH="1">
            <a:off x="4784726" y="3370264"/>
            <a:ext cx="481013" cy="204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9" name="Line 31"/>
          <p:cNvSpPr>
            <a:spLocks noChangeShapeType="1"/>
          </p:cNvSpPr>
          <p:nvPr/>
        </p:nvSpPr>
        <p:spPr bwMode="auto">
          <a:xfrm>
            <a:off x="5265739" y="3370264"/>
            <a:ext cx="541337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0" name="Line 32"/>
          <p:cNvSpPr>
            <a:spLocks noChangeShapeType="1"/>
          </p:cNvSpPr>
          <p:nvPr/>
        </p:nvSpPr>
        <p:spPr bwMode="auto">
          <a:xfrm flipH="1">
            <a:off x="7010401" y="3381375"/>
            <a:ext cx="373063" cy="204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1" name="Line 33"/>
          <p:cNvSpPr>
            <a:spLocks noChangeShapeType="1"/>
          </p:cNvSpPr>
          <p:nvPr/>
        </p:nvSpPr>
        <p:spPr bwMode="auto">
          <a:xfrm>
            <a:off x="7624764" y="3394075"/>
            <a:ext cx="276225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2" name="Line 34"/>
          <p:cNvSpPr>
            <a:spLocks noChangeShapeType="1"/>
          </p:cNvSpPr>
          <p:nvPr/>
        </p:nvSpPr>
        <p:spPr bwMode="auto">
          <a:xfrm flipH="1">
            <a:off x="8947151" y="3370263"/>
            <a:ext cx="4095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3" name="Line 35"/>
          <p:cNvSpPr>
            <a:spLocks noChangeShapeType="1"/>
          </p:cNvSpPr>
          <p:nvPr/>
        </p:nvSpPr>
        <p:spPr bwMode="auto">
          <a:xfrm>
            <a:off x="9525000" y="3381376"/>
            <a:ext cx="446088" cy="157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1812926" y="4481514"/>
            <a:ext cx="86328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1085850" indent="-3429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400"/>
              <a:t>Notice that the recursion depth is O(logN)</a:t>
            </a:r>
          </a:p>
          <a:p>
            <a:pPr>
              <a:spcBef>
                <a:spcPct val="0"/>
              </a:spcBef>
            </a:pPr>
            <a:r>
              <a:rPr lang="en-US" altLang="en-US" sz="2400"/>
              <a:t>Would you prefer this version or the previous one?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/>
              <a:t>This one!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/>
              <a:t>As you can see, recursion depth is an important parameter in recursive algorithm design</a:t>
            </a:r>
          </a:p>
        </p:txBody>
      </p:sp>
    </p:spTree>
    <p:extLst>
      <p:ext uri="{BB962C8B-B14F-4D97-AF65-F5344CB8AC3E}">
        <p14:creationId xmlns:p14="http://schemas.microsoft.com/office/powerpoint/2010/main" val="2763027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81164" y="141288"/>
            <a:ext cx="8842375" cy="698500"/>
          </a:xfrm>
        </p:spPr>
        <p:txBody>
          <a:bodyPr/>
          <a:lstStyle/>
          <a:p>
            <a:r>
              <a:rPr lang="en-US" altLang="en-US" sz="3600" dirty="0"/>
              <a:t>Summation II – C 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0425" y="928688"/>
            <a:ext cx="7797800" cy="36941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Computes the sum of an array of numbers A[0..N-1] */</a:t>
            </a:r>
          </a:p>
          <a:p>
            <a:pPr>
              <a:defRPr/>
            </a:pP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Sum(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N){</a:t>
            </a:r>
          </a:p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/* Base case */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 (N == 1) return A[0];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Divide &amp; Conquer */</a:t>
            </a:r>
          </a:p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middle = N/2; 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localSum1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(&amp;A[0], middle);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localSum2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(&amp;A[middle], N-middle);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Merge */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return localSum1 + localSum2;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 //end-Sum</a:t>
            </a:r>
          </a:p>
        </p:txBody>
      </p:sp>
      <p:sp>
        <p:nvSpPr>
          <p:cNvPr id="9" name="Rectangle 53"/>
          <p:cNvSpPr>
            <a:spLocks noChangeArrowheads="1"/>
          </p:cNvSpPr>
          <p:nvPr/>
        </p:nvSpPr>
        <p:spPr bwMode="auto">
          <a:xfrm>
            <a:off x="1947864" y="5437189"/>
            <a:ext cx="1089025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/>
              <a:t>T(n) =</a:t>
            </a:r>
          </a:p>
        </p:txBody>
      </p:sp>
      <p:sp>
        <p:nvSpPr>
          <p:cNvPr id="14" name="Left Brace 13"/>
          <p:cNvSpPr>
            <a:spLocks/>
          </p:cNvSpPr>
          <p:nvPr/>
        </p:nvSpPr>
        <p:spPr bwMode="auto">
          <a:xfrm>
            <a:off x="2955925" y="5045075"/>
            <a:ext cx="255588" cy="1231900"/>
          </a:xfrm>
          <a:prstGeom prst="leftBrace">
            <a:avLst>
              <a:gd name="adj1" fmla="val 8368"/>
              <a:gd name="adj2" fmla="val 50000"/>
            </a:avLst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5" name="Rectangle 53"/>
          <p:cNvSpPr>
            <a:spLocks noChangeArrowheads="1"/>
          </p:cNvSpPr>
          <p:nvPr/>
        </p:nvSpPr>
        <p:spPr bwMode="auto">
          <a:xfrm>
            <a:off x="3232150" y="5724525"/>
            <a:ext cx="4160838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/>
              <a:t>T(n/2) + T(n/2) + 1  if N&gt;1</a:t>
            </a:r>
          </a:p>
        </p:txBody>
      </p:sp>
      <p:sp>
        <p:nvSpPr>
          <p:cNvPr id="16" name="Rectangle 53"/>
          <p:cNvSpPr>
            <a:spLocks noChangeArrowheads="1"/>
          </p:cNvSpPr>
          <p:nvPr/>
        </p:nvSpPr>
        <p:spPr bwMode="auto">
          <a:xfrm>
            <a:off x="3232150" y="5149850"/>
            <a:ext cx="322580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/>
              <a:t>1 if N =1 (Base case)</a:t>
            </a:r>
          </a:p>
        </p:txBody>
      </p:sp>
      <p:sp>
        <p:nvSpPr>
          <p:cNvPr id="10" name="Rectangle 53"/>
          <p:cNvSpPr>
            <a:spLocks noChangeArrowheads="1"/>
          </p:cNvSpPr>
          <p:nvPr/>
        </p:nvSpPr>
        <p:spPr bwMode="auto">
          <a:xfrm>
            <a:off x="7575550" y="4883150"/>
            <a:ext cx="2643188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/>
              <a:t>S(N) = O(N)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392988" y="5395913"/>
            <a:ext cx="42440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Notice that the recursion depth is </a:t>
            </a:r>
            <a:r>
              <a:rPr lang="en-US" altLang="en-US" sz="2400" dirty="0">
                <a:solidFill>
                  <a:srgbClr val="FF0000"/>
                </a:solidFill>
              </a:rPr>
              <a:t>O(</a:t>
            </a:r>
            <a:r>
              <a:rPr lang="en-US" altLang="en-US" sz="2400" dirty="0" err="1">
                <a:solidFill>
                  <a:srgbClr val="FF0000"/>
                </a:solidFill>
              </a:rPr>
              <a:t>logN</a:t>
            </a:r>
            <a:r>
              <a:rPr lang="en-US" altLang="en-US" sz="24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97956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  <p:bldP spid="15" grpId="0"/>
      <p:bldP spid="16" grpId="0"/>
      <p:bldP spid="10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81164" y="141288"/>
            <a:ext cx="8842375" cy="698500"/>
          </a:xfrm>
        </p:spPr>
        <p:txBody>
          <a:bodyPr/>
          <a:lstStyle/>
          <a:p>
            <a:r>
              <a:rPr lang="en-US" altLang="en-US" sz="3600" dirty="0"/>
              <a:t>Parallel Summation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608514" y="3798888"/>
            <a:ext cx="2867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79562" y="900113"/>
            <a:ext cx="11499012" cy="1504950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/>
              <a:t>We can even divide the array in 3, 4 or “k” equal pieces, solve the sub-problems recursively and then combine the results</a:t>
            </a:r>
          </a:p>
          <a:p>
            <a:pPr marL="1295400" lvl="2" indent="-381000">
              <a:buNone/>
            </a:pPr>
            <a:endParaRPr lang="en-US" altLang="en-US" dirty="0" smtClean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211638" y="2543176"/>
            <a:ext cx="4114800" cy="373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latin typeface="Comic Sans MS" pitchFamily="66" charset="0"/>
              </a:rPr>
              <a:t>A[0..N-1]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452813" y="3346451"/>
            <a:ext cx="1365250" cy="373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latin typeface="Comic Sans MS" pitchFamily="66" charset="0"/>
              </a:rPr>
              <a:t>N/4</a:t>
            </a:r>
          </a:p>
        </p:txBody>
      </p:sp>
      <p:sp>
        <p:nvSpPr>
          <p:cNvPr id="19463" name="Line 22"/>
          <p:cNvSpPr>
            <a:spLocks noChangeShapeType="1"/>
          </p:cNvSpPr>
          <p:nvPr/>
        </p:nvSpPr>
        <p:spPr bwMode="auto">
          <a:xfrm flipH="1">
            <a:off x="4211639" y="2924176"/>
            <a:ext cx="2008187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4" name="Line 23"/>
          <p:cNvSpPr>
            <a:spLocks noChangeShapeType="1"/>
          </p:cNvSpPr>
          <p:nvPr/>
        </p:nvSpPr>
        <p:spPr bwMode="auto">
          <a:xfrm flipH="1">
            <a:off x="5953125" y="2916238"/>
            <a:ext cx="2667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141913" y="3368676"/>
            <a:ext cx="1365250" cy="373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latin typeface="Comic Sans MS" pitchFamily="66" charset="0"/>
              </a:rPr>
              <a:t>N/4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897688" y="3373438"/>
            <a:ext cx="1365250" cy="373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latin typeface="Comic Sans MS" pitchFamily="66" charset="0"/>
              </a:rPr>
              <a:t>N/4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8501063" y="3376613"/>
            <a:ext cx="1365250" cy="373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latin typeface="Comic Sans MS" pitchFamily="66" charset="0"/>
              </a:rPr>
              <a:t>N/4</a:t>
            </a:r>
          </a:p>
        </p:txBody>
      </p:sp>
      <p:sp>
        <p:nvSpPr>
          <p:cNvPr id="19468" name="Line 23"/>
          <p:cNvSpPr>
            <a:spLocks noChangeShapeType="1"/>
          </p:cNvSpPr>
          <p:nvPr/>
        </p:nvSpPr>
        <p:spPr bwMode="auto">
          <a:xfrm>
            <a:off x="6303964" y="2916238"/>
            <a:ext cx="1247775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9" name="Line 23"/>
          <p:cNvSpPr>
            <a:spLocks noChangeShapeType="1"/>
          </p:cNvSpPr>
          <p:nvPr/>
        </p:nvSpPr>
        <p:spPr bwMode="auto">
          <a:xfrm>
            <a:off x="6370638" y="2924176"/>
            <a:ext cx="2889250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4"/>
          <p:cNvSpPr txBox="1">
            <a:spLocks noChangeArrowheads="1"/>
          </p:cNvSpPr>
          <p:nvPr/>
        </p:nvSpPr>
        <p:spPr bwMode="auto">
          <a:xfrm>
            <a:off x="379563" y="3951289"/>
            <a:ext cx="11188460" cy="26003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33400" indent="-533400">
              <a:defRPr/>
            </a:pPr>
            <a:r>
              <a:rPr lang="en-US" altLang="en-US" kern="0" dirty="0"/>
              <a:t>This should also give you an idea of how to solve this problem in parallel if you have multiple CPUs/CPU cores</a:t>
            </a:r>
          </a:p>
          <a:p>
            <a:pPr marL="933450" lvl="1" indent="-533400">
              <a:defRPr/>
            </a:pPr>
            <a:r>
              <a:rPr lang="en-US" altLang="en-US" kern="0" dirty="0"/>
              <a:t>Simply divide the data into disjoint pieces and let each thread/CPU work on one piece of the data</a:t>
            </a:r>
          </a:p>
          <a:p>
            <a:pPr marL="933450" lvl="1" indent="-533400">
              <a:defRPr/>
            </a:pPr>
            <a:r>
              <a:rPr lang="en-US" altLang="en-US" kern="0" dirty="0"/>
              <a:t>Called </a:t>
            </a:r>
            <a:r>
              <a:rPr lang="en-US" altLang="en-US" kern="0" dirty="0">
                <a:solidFill>
                  <a:srgbClr val="FF0000"/>
                </a:solidFill>
              </a:rPr>
              <a:t>data parallelism</a:t>
            </a:r>
          </a:p>
          <a:p>
            <a:pPr marL="1295400" lvl="2" indent="-381000">
              <a:buNone/>
              <a:defRPr/>
            </a:pP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3377840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81164" y="141288"/>
            <a:ext cx="8842375" cy="698500"/>
          </a:xfrm>
        </p:spPr>
        <p:txBody>
          <a:bodyPr/>
          <a:lstStyle/>
          <a:p>
            <a:r>
              <a:rPr lang="en-US" altLang="en-US" sz="3600" dirty="0"/>
              <a:t>Parallel Summation (Map/Reduce)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608514" y="3798888"/>
            <a:ext cx="2867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600325" y="2182813"/>
            <a:ext cx="136525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latin typeface="Comic Sans MS" pitchFamily="66" charset="0"/>
              </a:rPr>
              <a:t>1, 2, 3, 4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3648076" y="1198563"/>
            <a:ext cx="4543425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latin typeface="Comic Sans MS" pitchFamily="66" charset="0"/>
              </a:rPr>
              <a:t>1, 2, 3, 4, 5, 6, 7, 8, 9, 10, 11, 12, 13, 14, 15, 16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4446589" y="2182813"/>
            <a:ext cx="1366837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latin typeface="Comic Sans MS" pitchFamily="66" charset="0"/>
              </a:rPr>
              <a:t>5, 6, 7, 8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6292850" y="2182813"/>
            <a:ext cx="1366838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latin typeface="Comic Sans MS" pitchFamily="66" charset="0"/>
              </a:rPr>
              <a:t>9, 10, 11, 12</a:t>
            </a: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8226425" y="2182813"/>
            <a:ext cx="136525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latin typeface="Comic Sans MS" pitchFamily="66" charset="0"/>
              </a:rPr>
              <a:t>13, 14, 15, 16</a:t>
            </a:r>
          </a:p>
        </p:txBody>
      </p:sp>
      <p:sp>
        <p:nvSpPr>
          <p:cNvPr id="20489" name="Line 22"/>
          <p:cNvSpPr>
            <a:spLocks noChangeShapeType="1"/>
          </p:cNvSpPr>
          <p:nvPr/>
        </p:nvSpPr>
        <p:spPr bwMode="auto">
          <a:xfrm flipH="1">
            <a:off x="3192464" y="1571625"/>
            <a:ext cx="1095375" cy="611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Line 22"/>
          <p:cNvSpPr>
            <a:spLocks noChangeShapeType="1"/>
          </p:cNvSpPr>
          <p:nvPr/>
        </p:nvSpPr>
        <p:spPr bwMode="auto">
          <a:xfrm flipH="1">
            <a:off x="5208588" y="1531939"/>
            <a:ext cx="6350" cy="650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Line 22"/>
          <p:cNvSpPr>
            <a:spLocks noChangeShapeType="1"/>
          </p:cNvSpPr>
          <p:nvPr/>
        </p:nvSpPr>
        <p:spPr bwMode="auto">
          <a:xfrm>
            <a:off x="6386513" y="1531939"/>
            <a:ext cx="660400" cy="650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Line 22"/>
          <p:cNvSpPr>
            <a:spLocks noChangeShapeType="1"/>
          </p:cNvSpPr>
          <p:nvPr/>
        </p:nvSpPr>
        <p:spPr bwMode="auto">
          <a:xfrm>
            <a:off x="7688263" y="1550989"/>
            <a:ext cx="1263650" cy="631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3" name="Line 22"/>
          <p:cNvSpPr>
            <a:spLocks noChangeShapeType="1"/>
          </p:cNvSpPr>
          <p:nvPr/>
        </p:nvSpPr>
        <p:spPr bwMode="auto">
          <a:xfrm>
            <a:off x="3192463" y="2555876"/>
            <a:ext cx="6350" cy="12430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4" name="TextBox 2"/>
          <p:cNvSpPr txBox="1">
            <a:spLocks noChangeArrowheads="1"/>
          </p:cNvSpPr>
          <p:nvPr/>
        </p:nvSpPr>
        <p:spPr bwMode="auto">
          <a:xfrm>
            <a:off x="2178051" y="2924176"/>
            <a:ext cx="10334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Thread 1</a:t>
            </a:r>
          </a:p>
        </p:txBody>
      </p:sp>
      <p:sp>
        <p:nvSpPr>
          <p:cNvPr id="20495" name="TextBox 25"/>
          <p:cNvSpPr txBox="1">
            <a:spLocks noChangeArrowheads="1"/>
          </p:cNvSpPr>
          <p:nvPr/>
        </p:nvSpPr>
        <p:spPr bwMode="auto">
          <a:xfrm>
            <a:off x="3011489" y="3798889"/>
            <a:ext cx="4016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10</a:t>
            </a:r>
          </a:p>
        </p:txBody>
      </p:sp>
      <p:sp>
        <p:nvSpPr>
          <p:cNvPr id="20496" name="TextBox 26"/>
          <p:cNvSpPr txBox="1">
            <a:spLocks noChangeArrowheads="1"/>
          </p:cNvSpPr>
          <p:nvPr/>
        </p:nvSpPr>
        <p:spPr bwMode="auto">
          <a:xfrm>
            <a:off x="2022476" y="1595439"/>
            <a:ext cx="15224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Split the data</a:t>
            </a:r>
          </a:p>
        </p:txBody>
      </p:sp>
      <p:sp>
        <p:nvSpPr>
          <p:cNvPr id="20497" name="TextBox 27"/>
          <p:cNvSpPr txBox="1">
            <a:spLocks noChangeArrowheads="1"/>
          </p:cNvSpPr>
          <p:nvPr/>
        </p:nvSpPr>
        <p:spPr bwMode="auto">
          <a:xfrm>
            <a:off x="4165600" y="2922589"/>
            <a:ext cx="1066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Thread 2</a:t>
            </a:r>
          </a:p>
        </p:txBody>
      </p:sp>
      <p:sp>
        <p:nvSpPr>
          <p:cNvPr id="20498" name="Line 22"/>
          <p:cNvSpPr>
            <a:spLocks noChangeShapeType="1"/>
          </p:cNvSpPr>
          <p:nvPr/>
        </p:nvSpPr>
        <p:spPr bwMode="auto">
          <a:xfrm>
            <a:off x="5202238" y="2555876"/>
            <a:ext cx="6350" cy="12430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9" name="Line 22"/>
          <p:cNvSpPr>
            <a:spLocks noChangeShapeType="1"/>
          </p:cNvSpPr>
          <p:nvPr/>
        </p:nvSpPr>
        <p:spPr bwMode="auto">
          <a:xfrm>
            <a:off x="7051676" y="2544763"/>
            <a:ext cx="4763" cy="1244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0" name="TextBox 30"/>
          <p:cNvSpPr txBox="1">
            <a:spLocks noChangeArrowheads="1"/>
          </p:cNvSpPr>
          <p:nvPr/>
        </p:nvSpPr>
        <p:spPr bwMode="auto">
          <a:xfrm>
            <a:off x="6042025" y="2944814"/>
            <a:ext cx="1066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Thread 3</a:t>
            </a:r>
          </a:p>
        </p:txBody>
      </p:sp>
      <p:sp>
        <p:nvSpPr>
          <p:cNvPr id="20501" name="Line 22"/>
          <p:cNvSpPr>
            <a:spLocks noChangeShapeType="1"/>
          </p:cNvSpPr>
          <p:nvPr/>
        </p:nvSpPr>
        <p:spPr bwMode="auto">
          <a:xfrm>
            <a:off x="8996363" y="2555876"/>
            <a:ext cx="4762" cy="12430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2" name="TextBox 32"/>
          <p:cNvSpPr txBox="1">
            <a:spLocks noChangeArrowheads="1"/>
          </p:cNvSpPr>
          <p:nvPr/>
        </p:nvSpPr>
        <p:spPr bwMode="auto">
          <a:xfrm>
            <a:off x="7961313" y="2949575"/>
            <a:ext cx="1066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Thread 4</a:t>
            </a:r>
          </a:p>
        </p:txBody>
      </p:sp>
      <p:sp>
        <p:nvSpPr>
          <p:cNvPr id="20503" name="TextBox 33"/>
          <p:cNvSpPr txBox="1">
            <a:spLocks noChangeArrowheads="1"/>
          </p:cNvSpPr>
          <p:nvPr/>
        </p:nvSpPr>
        <p:spPr bwMode="auto">
          <a:xfrm>
            <a:off x="5010151" y="3827464"/>
            <a:ext cx="434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26</a:t>
            </a:r>
          </a:p>
        </p:txBody>
      </p:sp>
      <p:sp>
        <p:nvSpPr>
          <p:cNvPr id="20504" name="TextBox 34"/>
          <p:cNvSpPr txBox="1">
            <a:spLocks noChangeArrowheads="1"/>
          </p:cNvSpPr>
          <p:nvPr/>
        </p:nvSpPr>
        <p:spPr bwMode="auto">
          <a:xfrm>
            <a:off x="6853239" y="3827464"/>
            <a:ext cx="434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42</a:t>
            </a:r>
          </a:p>
        </p:txBody>
      </p:sp>
      <p:sp>
        <p:nvSpPr>
          <p:cNvPr id="20505" name="TextBox 35"/>
          <p:cNvSpPr txBox="1">
            <a:spLocks noChangeArrowheads="1"/>
          </p:cNvSpPr>
          <p:nvPr/>
        </p:nvSpPr>
        <p:spPr bwMode="auto">
          <a:xfrm>
            <a:off x="8826501" y="3844926"/>
            <a:ext cx="434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58</a:t>
            </a:r>
          </a:p>
        </p:txBody>
      </p:sp>
      <p:sp>
        <p:nvSpPr>
          <p:cNvPr id="20506" name="Line 22"/>
          <p:cNvSpPr>
            <a:spLocks noChangeShapeType="1"/>
          </p:cNvSpPr>
          <p:nvPr/>
        </p:nvSpPr>
        <p:spPr bwMode="auto">
          <a:xfrm>
            <a:off x="3230564" y="4137025"/>
            <a:ext cx="2084387" cy="128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7" name="Line 22"/>
          <p:cNvSpPr>
            <a:spLocks noChangeShapeType="1"/>
          </p:cNvSpPr>
          <p:nvPr/>
        </p:nvSpPr>
        <p:spPr bwMode="auto">
          <a:xfrm>
            <a:off x="5227639" y="4184651"/>
            <a:ext cx="274637" cy="1223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8" name="Line 22"/>
          <p:cNvSpPr>
            <a:spLocks noChangeShapeType="1"/>
          </p:cNvSpPr>
          <p:nvPr/>
        </p:nvSpPr>
        <p:spPr bwMode="auto">
          <a:xfrm flipH="1">
            <a:off x="5718175" y="4146550"/>
            <a:ext cx="1352550" cy="1225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5227638" y="5419725"/>
            <a:ext cx="596900" cy="5667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400" b="1" dirty="0"/>
              <a:t>+</a:t>
            </a:r>
          </a:p>
        </p:txBody>
      </p:sp>
      <p:sp>
        <p:nvSpPr>
          <p:cNvPr id="20510" name="Line 22"/>
          <p:cNvSpPr>
            <a:spLocks noChangeShapeType="1"/>
          </p:cNvSpPr>
          <p:nvPr/>
        </p:nvSpPr>
        <p:spPr bwMode="auto">
          <a:xfrm flipH="1">
            <a:off x="5776913" y="4171950"/>
            <a:ext cx="3236912" cy="1284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1" name="Line 22"/>
          <p:cNvSpPr>
            <a:spLocks noChangeShapeType="1"/>
          </p:cNvSpPr>
          <p:nvPr/>
        </p:nvSpPr>
        <p:spPr bwMode="auto">
          <a:xfrm flipH="1">
            <a:off x="5502276" y="6002339"/>
            <a:ext cx="3175" cy="3381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2" name="TextBox 42"/>
          <p:cNvSpPr txBox="1">
            <a:spLocks noChangeArrowheads="1"/>
          </p:cNvSpPr>
          <p:nvPr/>
        </p:nvSpPr>
        <p:spPr bwMode="auto">
          <a:xfrm>
            <a:off x="5284788" y="6340475"/>
            <a:ext cx="5270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136</a:t>
            </a:r>
          </a:p>
        </p:txBody>
      </p:sp>
      <p:sp>
        <p:nvSpPr>
          <p:cNvPr id="20513" name="TextBox 43"/>
          <p:cNvSpPr txBox="1">
            <a:spLocks noChangeArrowheads="1"/>
          </p:cNvSpPr>
          <p:nvPr/>
        </p:nvSpPr>
        <p:spPr bwMode="auto">
          <a:xfrm>
            <a:off x="5905500" y="5551489"/>
            <a:ext cx="1917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Merge the results</a:t>
            </a:r>
          </a:p>
        </p:txBody>
      </p:sp>
    </p:spTree>
    <p:extLst>
      <p:ext uri="{BB962C8B-B14F-4D97-AF65-F5344CB8AC3E}">
        <p14:creationId xmlns:p14="http://schemas.microsoft.com/office/powerpoint/2010/main" val="22178456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41488" y="217489"/>
            <a:ext cx="8748712" cy="642937"/>
          </a:xfrm>
        </p:spPr>
        <p:txBody>
          <a:bodyPr/>
          <a:lstStyle/>
          <a:p>
            <a:r>
              <a:rPr lang="en-US" altLang="en-US" sz="3600" dirty="0" smtClean="0"/>
              <a:t>Computing a</a:t>
            </a:r>
            <a:r>
              <a:rPr lang="en-US" altLang="en-US" sz="3600" baseline="30000" dirty="0" smtClean="0"/>
              <a:t>n </a:t>
            </a:r>
            <a:r>
              <a:rPr lang="en-US" altLang="en-US" sz="3600" dirty="0" smtClean="0"/>
              <a:t>Recursively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7367" y="1030289"/>
            <a:ext cx="9743148" cy="5540375"/>
          </a:xfrm>
          <a:noFill/>
        </p:spPr>
        <p:txBody>
          <a:bodyPr/>
          <a:lstStyle/>
          <a:p>
            <a:r>
              <a:rPr lang="en-US" altLang="en-US" dirty="0" smtClean="0"/>
              <a:t>How would you compute a</a:t>
            </a:r>
            <a:r>
              <a:rPr lang="en-US" altLang="en-US" baseline="30000" dirty="0" smtClean="0"/>
              <a:t>n </a:t>
            </a:r>
            <a:r>
              <a:rPr lang="en-US" altLang="en-US" dirty="0" smtClean="0"/>
              <a:t>recursively?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a</a:t>
            </a:r>
            <a:r>
              <a:rPr lang="en-US" altLang="en-US" baseline="30000" dirty="0" smtClean="0"/>
              <a:t>n</a:t>
            </a:r>
            <a:r>
              <a:rPr lang="en-US" altLang="en-US" dirty="0" smtClean="0"/>
              <a:t> = a</a:t>
            </a:r>
            <a:r>
              <a:rPr lang="en-US" altLang="en-US" baseline="30000" dirty="0" smtClean="0"/>
              <a:t>n-1</a:t>
            </a:r>
            <a:r>
              <a:rPr lang="en-US" altLang="en-US" dirty="0" smtClean="0"/>
              <a:t> * a</a:t>
            </a:r>
          </a:p>
          <a:p>
            <a:r>
              <a:rPr lang="en-US" altLang="en-US" dirty="0" smtClean="0"/>
              <a:t>Base cases: </a:t>
            </a:r>
          </a:p>
          <a:p>
            <a:pPr lvl="1"/>
            <a:r>
              <a:rPr lang="en-US" altLang="en-US" dirty="0" smtClean="0"/>
              <a:t>n=0 </a:t>
            </a:r>
            <a:r>
              <a:rPr lang="en-US" altLang="en-US" dirty="0" smtClean="0">
                <a:sym typeface="Wingdings" panose="05000000000000000000" pitchFamily="2" charset="2"/>
              </a:rPr>
              <a:t> return 1</a:t>
            </a: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n=1  return a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941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41488" y="217489"/>
            <a:ext cx="8748712" cy="642937"/>
          </a:xfrm>
        </p:spPr>
        <p:txBody>
          <a:bodyPr/>
          <a:lstStyle/>
          <a:p>
            <a:r>
              <a:rPr lang="en-US" altLang="en-US" sz="3600" dirty="0" smtClean="0"/>
              <a:t>Computing a</a:t>
            </a:r>
            <a:r>
              <a:rPr lang="en-US" altLang="en-US" sz="3600" baseline="30000" dirty="0" smtClean="0"/>
              <a:t>n</a:t>
            </a:r>
            <a:r>
              <a:rPr lang="en-US" altLang="en-US" sz="3600" dirty="0" smtClean="0"/>
              <a:t> Recursively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1290638" y="1493046"/>
            <a:ext cx="4367212" cy="37703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sz="1700" b="1" dirty="0">
                <a:solidFill>
                  <a:schemeClr val="accent6"/>
                </a:solidFill>
                <a:latin typeface="Courier New" pitchFamily="49" charset="0"/>
              </a:rPr>
              <a:t>/* Computes </a:t>
            </a:r>
            <a:r>
              <a:rPr lang="en-US" sz="1700" b="1" dirty="0" err="1">
                <a:solidFill>
                  <a:schemeClr val="accent6"/>
                </a:solidFill>
                <a:latin typeface="Courier New" pitchFamily="49" charset="0"/>
              </a:rPr>
              <a:t>a^n</a:t>
            </a:r>
            <a:r>
              <a:rPr lang="en-US" sz="1700" b="1" dirty="0">
                <a:solidFill>
                  <a:schemeClr val="accent6"/>
                </a:solidFill>
                <a:latin typeface="Courier New" pitchFamily="49" charset="0"/>
              </a:rPr>
              <a:t> */</a:t>
            </a:r>
          </a:p>
          <a:p>
            <a:pPr eaLnBrk="1" hangingPunct="1">
              <a:defRPr/>
            </a:pPr>
            <a:r>
              <a:rPr lang="en-US" sz="1700" b="1" dirty="0">
                <a:solidFill>
                  <a:srgbClr val="CC3300"/>
                </a:solidFill>
                <a:latin typeface="Courier New" pitchFamily="49" charset="0"/>
              </a:rPr>
              <a:t>double Power(double a, </a:t>
            </a:r>
            <a:r>
              <a:rPr lang="en-US" sz="1700" b="1" dirty="0" err="1">
                <a:solidFill>
                  <a:srgbClr val="CC3300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rgbClr val="CC3300"/>
                </a:solidFill>
                <a:latin typeface="Courier New" pitchFamily="49" charset="0"/>
              </a:rPr>
              <a:t> n){</a:t>
            </a:r>
          </a:p>
          <a:p>
            <a:pPr eaLnBrk="1" hangingPunct="1">
              <a:defRPr/>
            </a:pPr>
            <a:r>
              <a:rPr lang="en-US" sz="1700" b="1" dirty="0">
                <a:solidFill>
                  <a:srgbClr val="CC3300"/>
                </a:solidFill>
                <a:latin typeface="Courier New" pitchFamily="49" charset="0"/>
              </a:rPr>
              <a:t>  </a:t>
            </a:r>
            <a:r>
              <a:rPr lang="en-US" sz="1700" b="1" dirty="0">
                <a:latin typeface="Courier New" pitchFamily="49" charset="0"/>
              </a:rPr>
              <a:t>double </a:t>
            </a:r>
            <a:r>
              <a:rPr lang="en-US" sz="1700" b="1" dirty="0" err="1">
                <a:latin typeface="Courier New" pitchFamily="49" charset="0"/>
              </a:rPr>
              <a:t>partialResult</a:t>
            </a:r>
            <a:r>
              <a:rPr lang="en-US" sz="1700" b="1" dirty="0">
                <a:latin typeface="Courier New" pitchFamily="49" charset="0"/>
              </a:rPr>
              <a:t>;</a:t>
            </a:r>
          </a:p>
          <a:p>
            <a:pPr eaLnBrk="1" hangingPunct="1">
              <a:defRPr/>
            </a:pPr>
            <a:endParaRPr lang="en-US" sz="1700" b="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1700" b="1" dirty="0"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chemeClr val="accent6"/>
                </a:solidFill>
                <a:latin typeface="Courier New" pitchFamily="49" charset="0"/>
              </a:rPr>
              <a:t>/* Base cases */</a:t>
            </a:r>
          </a:p>
          <a:p>
            <a:pPr eaLnBrk="1" hangingPunct="1">
              <a:defRPr/>
            </a:pPr>
            <a:r>
              <a:rPr lang="en-US" sz="1700" b="1" dirty="0">
                <a:latin typeface="Courier New" pitchFamily="49" charset="0"/>
              </a:rPr>
              <a:t>  if (n == 0) return 1;</a:t>
            </a:r>
          </a:p>
          <a:p>
            <a:pPr eaLnBrk="1" hangingPunct="1">
              <a:defRPr/>
            </a:pPr>
            <a:r>
              <a:rPr lang="en-US" sz="1700" b="1" dirty="0">
                <a:latin typeface="Courier New" pitchFamily="49" charset="0"/>
              </a:rPr>
              <a:t>  if (n == 1) return a;</a:t>
            </a:r>
          </a:p>
          <a:p>
            <a:pPr eaLnBrk="1" hangingPunct="1">
              <a:defRPr/>
            </a:pPr>
            <a:endParaRPr lang="en-US" sz="1700" b="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1700" b="1" dirty="0"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chemeClr val="accent6"/>
                </a:solidFill>
                <a:latin typeface="Courier New" pitchFamily="49" charset="0"/>
              </a:rPr>
              <a:t>/* </a:t>
            </a:r>
            <a:r>
              <a:rPr lang="en-US" sz="1700" b="1" dirty="0" err="1">
                <a:solidFill>
                  <a:schemeClr val="accent6"/>
                </a:solidFill>
                <a:latin typeface="Courier New" pitchFamily="49" charset="0"/>
              </a:rPr>
              <a:t>partialResult</a:t>
            </a:r>
            <a:r>
              <a:rPr lang="en-US" sz="1700" b="1" dirty="0">
                <a:solidFill>
                  <a:schemeClr val="accent6"/>
                </a:solidFill>
                <a:latin typeface="Courier New" pitchFamily="49" charset="0"/>
              </a:rPr>
              <a:t> = a^(n-1) */</a:t>
            </a:r>
          </a:p>
          <a:p>
            <a:pPr eaLnBrk="1" hangingPunct="1">
              <a:defRPr/>
            </a:pPr>
            <a:r>
              <a:rPr lang="en-US" sz="1700" b="1" dirty="0">
                <a:latin typeface="Courier New" pitchFamily="49" charset="0"/>
              </a:rPr>
              <a:t>  </a:t>
            </a:r>
            <a:r>
              <a:rPr lang="en-US" sz="1700" b="1" dirty="0" err="1">
                <a:latin typeface="Courier New" pitchFamily="49" charset="0"/>
              </a:rPr>
              <a:t>partialResult</a:t>
            </a:r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= </a:t>
            </a:r>
            <a:r>
              <a:rPr lang="en-US" sz="1700" b="1" dirty="0">
                <a:solidFill>
                  <a:srgbClr val="CC3300"/>
                </a:solidFill>
                <a:latin typeface="Courier New" pitchFamily="49" charset="0"/>
              </a:rPr>
              <a:t>Power(a, n-1);</a:t>
            </a:r>
          </a:p>
          <a:p>
            <a:pPr eaLnBrk="1" hangingPunct="1">
              <a:defRPr/>
            </a:pPr>
            <a:endParaRPr lang="en-US" sz="1700" b="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1700" b="1" dirty="0"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chemeClr val="accent6"/>
                </a:solidFill>
                <a:latin typeface="Courier New" pitchFamily="49" charset="0"/>
              </a:rPr>
              <a:t>/* Merge */</a:t>
            </a:r>
          </a:p>
          <a:p>
            <a:pPr eaLnBrk="1" hangingPunct="1">
              <a:defRPr/>
            </a:pPr>
            <a:r>
              <a:rPr lang="en-US" sz="1700" b="1" dirty="0">
                <a:latin typeface="Courier New" pitchFamily="49" charset="0"/>
              </a:rPr>
              <a:t>  return </a:t>
            </a:r>
            <a:r>
              <a:rPr lang="en-US" sz="1700" b="1" dirty="0" err="1">
                <a:latin typeface="Courier New" pitchFamily="49" charset="0"/>
              </a:rPr>
              <a:t>partialResult</a:t>
            </a:r>
            <a:r>
              <a:rPr lang="en-US" sz="1700" b="1" dirty="0">
                <a:solidFill>
                  <a:schemeClr val="accent2"/>
                </a:solidFill>
                <a:latin typeface="Courier New" pitchFamily="49" charset="0"/>
              </a:rPr>
              <a:t>*</a:t>
            </a:r>
            <a:r>
              <a:rPr lang="en-US" sz="1700" b="1" dirty="0">
                <a:latin typeface="Courier New" pitchFamily="49" charset="0"/>
              </a:rPr>
              <a:t>a; </a:t>
            </a:r>
          </a:p>
          <a:p>
            <a:pPr eaLnBrk="1" hangingPunct="1">
              <a:defRPr/>
            </a:pPr>
            <a:r>
              <a:rPr lang="en-US" sz="1700" b="1" dirty="0">
                <a:solidFill>
                  <a:srgbClr val="CC3300"/>
                </a:solidFill>
                <a:latin typeface="Courier New" pitchFamily="49" charset="0"/>
              </a:rPr>
              <a:t>} /* end-Power */</a:t>
            </a:r>
          </a:p>
        </p:txBody>
      </p:sp>
      <p:sp>
        <p:nvSpPr>
          <p:cNvPr id="437253" name="Rectangle 5"/>
          <p:cNvSpPr>
            <a:spLocks noChangeArrowheads="1"/>
          </p:cNvSpPr>
          <p:nvPr/>
        </p:nvSpPr>
        <p:spPr bwMode="auto">
          <a:xfrm>
            <a:off x="6281739" y="2779713"/>
            <a:ext cx="4162425" cy="23749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sz="1700" b="1" dirty="0">
                <a:solidFill>
                  <a:schemeClr val="accent6"/>
                </a:solidFill>
                <a:latin typeface="Courier New" pitchFamily="49" charset="0"/>
              </a:rPr>
              <a:t>/* Computes </a:t>
            </a:r>
            <a:r>
              <a:rPr lang="en-US" sz="1700" b="1" dirty="0" err="1">
                <a:solidFill>
                  <a:schemeClr val="accent6"/>
                </a:solidFill>
                <a:latin typeface="Courier New" pitchFamily="49" charset="0"/>
              </a:rPr>
              <a:t>a^n</a:t>
            </a:r>
            <a:r>
              <a:rPr lang="en-US" sz="1700" b="1" dirty="0">
                <a:solidFill>
                  <a:schemeClr val="accent6"/>
                </a:solidFill>
                <a:latin typeface="Courier New" pitchFamily="49" charset="0"/>
              </a:rPr>
              <a:t> */</a:t>
            </a:r>
          </a:p>
          <a:p>
            <a:pPr eaLnBrk="1" hangingPunct="1">
              <a:defRPr/>
            </a:pPr>
            <a:r>
              <a:rPr lang="en-US" sz="1700" b="1" dirty="0">
                <a:solidFill>
                  <a:srgbClr val="CC3300"/>
                </a:solidFill>
                <a:latin typeface="Courier New" pitchFamily="49" charset="0"/>
              </a:rPr>
              <a:t>double Power(double a, </a:t>
            </a:r>
            <a:r>
              <a:rPr lang="en-US" sz="1700" b="1" dirty="0" err="1">
                <a:solidFill>
                  <a:srgbClr val="CC3300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rgbClr val="CC3300"/>
                </a:solidFill>
                <a:latin typeface="Courier New" pitchFamily="49" charset="0"/>
              </a:rPr>
              <a:t> n){</a:t>
            </a:r>
          </a:p>
          <a:p>
            <a:pPr eaLnBrk="1" hangingPunct="1">
              <a:defRPr/>
            </a:pPr>
            <a:r>
              <a:rPr lang="en-US" sz="1700" b="1" dirty="0"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chemeClr val="accent6"/>
                </a:solidFill>
                <a:latin typeface="Courier New" pitchFamily="49" charset="0"/>
              </a:rPr>
              <a:t>/* Base cases */</a:t>
            </a:r>
          </a:p>
          <a:p>
            <a:pPr eaLnBrk="1" hangingPunct="1">
              <a:defRPr/>
            </a:pPr>
            <a:r>
              <a:rPr lang="en-US" sz="1700" b="1" dirty="0">
                <a:latin typeface="Courier New" pitchFamily="49" charset="0"/>
              </a:rPr>
              <a:t>  if (n == 0) return 1;</a:t>
            </a:r>
          </a:p>
          <a:p>
            <a:pPr eaLnBrk="1" hangingPunct="1">
              <a:defRPr/>
            </a:pPr>
            <a:r>
              <a:rPr lang="en-US" sz="1700" b="1" dirty="0">
                <a:latin typeface="Courier New" pitchFamily="49" charset="0"/>
              </a:rPr>
              <a:t>  else if (n == 1) return a;</a:t>
            </a:r>
          </a:p>
          <a:p>
            <a:pPr eaLnBrk="1" hangingPunct="1">
              <a:defRPr/>
            </a:pPr>
            <a:endParaRPr lang="en-US" sz="1700" b="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1700" b="1" dirty="0">
                <a:latin typeface="Courier New" pitchFamily="49" charset="0"/>
              </a:rPr>
              <a:t>  return </a:t>
            </a:r>
            <a:r>
              <a:rPr lang="en-US" sz="1700" b="1" dirty="0">
                <a:solidFill>
                  <a:srgbClr val="CC3300"/>
                </a:solidFill>
                <a:latin typeface="Courier New" pitchFamily="49" charset="0"/>
              </a:rPr>
              <a:t>Power(a, n-1)</a:t>
            </a:r>
            <a:r>
              <a:rPr lang="en-US" sz="1700" b="1" dirty="0">
                <a:solidFill>
                  <a:schemeClr val="accent2"/>
                </a:solidFill>
                <a:latin typeface="Courier New" pitchFamily="49" charset="0"/>
              </a:rPr>
              <a:t>*</a:t>
            </a:r>
            <a:r>
              <a:rPr lang="en-US" sz="1700" b="1" dirty="0">
                <a:latin typeface="Courier New" pitchFamily="49" charset="0"/>
              </a:rPr>
              <a:t>a;</a:t>
            </a:r>
          </a:p>
          <a:p>
            <a:pPr eaLnBrk="1" hangingPunct="1">
              <a:defRPr/>
            </a:pPr>
            <a:r>
              <a:rPr lang="en-US" sz="1700" b="1" dirty="0">
                <a:solidFill>
                  <a:srgbClr val="CC3300"/>
                </a:solidFill>
                <a:latin typeface="Courier New" pitchFamily="49" charset="0"/>
              </a:rPr>
              <a:t>} /* end-Power */</a:t>
            </a:r>
          </a:p>
        </p:txBody>
      </p:sp>
      <p:sp>
        <p:nvSpPr>
          <p:cNvPr id="4372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359525" y="1436688"/>
            <a:ext cx="4090988" cy="1185862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We can combine divide, conquer &amp; merge into a single statement</a:t>
            </a:r>
          </a:p>
        </p:txBody>
      </p:sp>
      <p:sp>
        <p:nvSpPr>
          <p:cNvPr id="6" name="Rectangle 53"/>
          <p:cNvSpPr>
            <a:spLocks noChangeArrowheads="1"/>
          </p:cNvSpPr>
          <p:nvPr/>
        </p:nvSpPr>
        <p:spPr bwMode="auto">
          <a:xfrm>
            <a:off x="3765551" y="5746750"/>
            <a:ext cx="108902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/>
              <a:t>T(n) =</a:t>
            </a:r>
          </a:p>
        </p:txBody>
      </p:sp>
      <p:sp>
        <p:nvSpPr>
          <p:cNvPr id="13" name="Left Brace 12"/>
          <p:cNvSpPr>
            <a:spLocks/>
          </p:cNvSpPr>
          <p:nvPr/>
        </p:nvSpPr>
        <p:spPr bwMode="auto">
          <a:xfrm>
            <a:off x="4773614" y="5354638"/>
            <a:ext cx="255587" cy="1231900"/>
          </a:xfrm>
          <a:prstGeom prst="leftBrace">
            <a:avLst>
              <a:gd name="adj1" fmla="val 8368"/>
              <a:gd name="adj2" fmla="val 50000"/>
            </a:avLst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4" name="Rectangle 53"/>
          <p:cNvSpPr>
            <a:spLocks noChangeArrowheads="1"/>
          </p:cNvSpPr>
          <p:nvPr/>
        </p:nvSpPr>
        <p:spPr bwMode="auto">
          <a:xfrm>
            <a:off x="5049838" y="6034089"/>
            <a:ext cx="277495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/>
              <a:t>T(n-1) + 1  if n&gt;1</a:t>
            </a:r>
          </a:p>
        </p:txBody>
      </p:sp>
      <p:sp>
        <p:nvSpPr>
          <p:cNvPr id="15" name="Rectangle 53"/>
          <p:cNvSpPr>
            <a:spLocks noChangeArrowheads="1"/>
          </p:cNvSpPr>
          <p:nvPr/>
        </p:nvSpPr>
        <p:spPr bwMode="auto">
          <a:xfrm>
            <a:off x="5049838" y="5459414"/>
            <a:ext cx="32258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/>
              <a:t>1 if n =1 (Base case)</a:t>
            </a:r>
          </a:p>
        </p:txBody>
      </p:sp>
    </p:spTree>
    <p:extLst>
      <p:ext uri="{BB962C8B-B14F-4D97-AF65-F5344CB8AC3E}">
        <p14:creationId xmlns:p14="http://schemas.microsoft.com/office/powerpoint/2010/main" val="182991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3" grpId="0" animBg="1"/>
      <p:bldP spid="437254" grpId="0" build="p"/>
      <p:bldP spid="6" grpId="0"/>
      <p:bldP spid="13" grpId="0" animBg="1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5301" y="165100"/>
            <a:ext cx="8723313" cy="698500"/>
          </a:xfrm>
        </p:spPr>
        <p:txBody>
          <a:bodyPr/>
          <a:lstStyle/>
          <a:p>
            <a:r>
              <a:rPr lang="en-US" altLang="en-US" sz="3600" dirty="0"/>
              <a:t>Divide &amp; Conquer Strategy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31321" y="898525"/>
            <a:ext cx="11222966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9144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/>
              <a:t>Very important strategy in computer science:</a:t>
            </a:r>
          </a:p>
          <a:p>
            <a:pPr lvl="1">
              <a:buFontTx/>
              <a:buAutoNum type="arabicPeriod"/>
            </a:pPr>
            <a:r>
              <a:rPr lang="en-US" altLang="en-US" dirty="0"/>
              <a:t>Divide problem into smaller parts</a:t>
            </a:r>
          </a:p>
          <a:p>
            <a:pPr lvl="1">
              <a:buFontTx/>
              <a:buAutoNum type="arabicPeriod"/>
            </a:pPr>
            <a:r>
              <a:rPr lang="en-US" altLang="en-US" dirty="0"/>
              <a:t>Independently solve the parts</a:t>
            </a:r>
          </a:p>
          <a:p>
            <a:pPr lvl="1">
              <a:buFontTx/>
              <a:buAutoNum type="arabicPeriod"/>
            </a:pPr>
            <a:r>
              <a:rPr lang="en-US" altLang="en-US" dirty="0"/>
              <a:t>Combine these solutions to get overall solution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5191126" y="2979739"/>
            <a:ext cx="1357313" cy="70802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2921001" y="3944938"/>
            <a:ext cx="1109663" cy="4937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P1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4924426" y="4068763"/>
            <a:ext cx="1109663" cy="4937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P2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7954963" y="4078288"/>
            <a:ext cx="1109662" cy="4937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err="1"/>
              <a:t>Pn</a:t>
            </a:r>
            <a:endParaRPr lang="en-US" dirty="0"/>
          </a:p>
        </p:txBody>
      </p:sp>
      <p:cxnSp>
        <p:nvCxnSpPr>
          <p:cNvPr id="5128" name="Straight Arrow Connector 13"/>
          <p:cNvCxnSpPr>
            <a:cxnSpLocks noChangeShapeType="1"/>
            <a:stCxn id="7" idx="2"/>
            <a:endCxn id="8" idx="7"/>
          </p:cNvCxnSpPr>
          <p:nvPr/>
        </p:nvCxnSpPr>
        <p:spPr bwMode="auto">
          <a:xfrm rot="10800000" flipV="1">
            <a:off x="3868739" y="3333751"/>
            <a:ext cx="1322387" cy="6842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9" name="Straight Arrow Connector 16"/>
          <p:cNvCxnSpPr>
            <a:cxnSpLocks noChangeShapeType="1"/>
          </p:cNvCxnSpPr>
          <p:nvPr/>
        </p:nvCxnSpPr>
        <p:spPr bwMode="auto">
          <a:xfrm rot="5400000">
            <a:off x="5489575" y="3832225"/>
            <a:ext cx="381000" cy="133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0" name="Straight Arrow Connector 18"/>
          <p:cNvCxnSpPr>
            <a:cxnSpLocks noChangeShapeType="1"/>
          </p:cNvCxnSpPr>
          <p:nvPr/>
        </p:nvCxnSpPr>
        <p:spPr bwMode="auto">
          <a:xfrm>
            <a:off x="6465888" y="3492500"/>
            <a:ext cx="1890712" cy="5857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1914526" y="5722939"/>
            <a:ext cx="84756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................................................................................................................................................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2006600" y="4932364"/>
            <a:ext cx="719138" cy="49212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dirty="0"/>
              <a:t>P11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2787651" y="4932364"/>
            <a:ext cx="760413" cy="49212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dirty="0"/>
              <a:t>P12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3713164" y="4921251"/>
            <a:ext cx="758825" cy="49371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dirty="0"/>
              <a:t>P1n</a:t>
            </a:r>
          </a:p>
        </p:txBody>
      </p:sp>
      <p:cxnSp>
        <p:nvCxnSpPr>
          <p:cNvPr id="5135" name="Straight Arrow Connector 31"/>
          <p:cNvCxnSpPr>
            <a:cxnSpLocks noChangeShapeType="1"/>
            <a:stCxn id="8" idx="3"/>
            <a:endCxn id="28" idx="7"/>
          </p:cNvCxnSpPr>
          <p:nvPr/>
        </p:nvCxnSpPr>
        <p:spPr bwMode="auto">
          <a:xfrm rot="5400000">
            <a:off x="2533651" y="4452938"/>
            <a:ext cx="638175" cy="4635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Straight Arrow Connector 33"/>
          <p:cNvCxnSpPr>
            <a:cxnSpLocks noChangeShapeType="1"/>
            <a:stCxn id="8" idx="4"/>
            <a:endCxn id="29" idx="0"/>
          </p:cNvCxnSpPr>
          <p:nvPr/>
        </p:nvCxnSpPr>
        <p:spPr bwMode="auto">
          <a:xfrm rot="5400000">
            <a:off x="3075782" y="4531520"/>
            <a:ext cx="493713" cy="3079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Straight Arrow Connector 35"/>
          <p:cNvCxnSpPr>
            <a:cxnSpLocks noChangeShapeType="1"/>
            <a:stCxn id="8" idx="5"/>
            <a:endCxn id="30" idx="0"/>
          </p:cNvCxnSpPr>
          <p:nvPr/>
        </p:nvCxnSpPr>
        <p:spPr bwMode="auto">
          <a:xfrm rot="16200000" flipH="1">
            <a:off x="3702845" y="4531520"/>
            <a:ext cx="555625" cy="2238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9455151" y="5086350"/>
            <a:ext cx="42227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...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7966075" y="4992688"/>
            <a:ext cx="719138" cy="4937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dirty="0"/>
              <a:t>Pn1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8756651" y="4992688"/>
            <a:ext cx="760413" cy="4937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dirty="0"/>
              <a:t>Pn2</a:t>
            </a:r>
          </a:p>
        </p:txBody>
      </p:sp>
      <p:sp>
        <p:nvSpPr>
          <p:cNvPr id="46" name="Oval 45"/>
          <p:cNvSpPr/>
          <p:nvPr/>
        </p:nvSpPr>
        <p:spPr bwMode="auto">
          <a:xfrm>
            <a:off x="9723438" y="4983163"/>
            <a:ext cx="760412" cy="4937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dirty="0" err="1"/>
              <a:t>Pnn</a:t>
            </a:r>
            <a:endParaRPr lang="en-US" sz="1600" dirty="0"/>
          </a:p>
        </p:txBody>
      </p:sp>
      <p:cxnSp>
        <p:nvCxnSpPr>
          <p:cNvPr id="5142" name="Straight Arrow Connector 47"/>
          <p:cNvCxnSpPr>
            <a:cxnSpLocks noChangeShapeType="1"/>
            <a:stCxn id="12" idx="4"/>
          </p:cNvCxnSpPr>
          <p:nvPr/>
        </p:nvCxnSpPr>
        <p:spPr bwMode="auto">
          <a:xfrm rot="5400000">
            <a:off x="8186739" y="4689476"/>
            <a:ext cx="441325" cy="2063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3" name="Straight Arrow Connector 49"/>
          <p:cNvCxnSpPr>
            <a:cxnSpLocks noChangeShapeType="1"/>
          </p:cNvCxnSpPr>
          <p:nvPr/>
        </p:nvCxnSpPr>
        <p:spPr bwMode="auto">
          <a:xfrm rot="16200000" flipH="1">
            <a:off x="8639175" y="4670425"/>
            <a:ext cx="482600" cy="266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4" name="Straight Arrow Connector 51"/>
          <p:cNvCxnSpPr>
            <a:cxnSpLocks noChangeShapeType="1"/>
            <a:stCxn id="12" idx="5"/>
            <a:endCxn id="46" idx="0"/>
          </p:cNvCxnSpPr>
          <p:nvPr/>
        </p:nvCxnSpPr>
        <p:spPr bwMode="auto">
          <a:xfrm rot="16200000" flipH="1">
            <a:off x="9261475" y="4141788"/>
            <a:ext cx="482600" cy="12001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Oval 53"/>
          <p:cNvSpPr/>
          <p:nvPr/>
        </p:nvSpPr>
        <p:spPr bwMode="auto">
          <a:xfrm>
            <a:off x="2233614" y="6410326"/>
            <a:ext cx="369887" cy="2571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900" dirty="0"/>
              <a:t>P</a:t>
            </a:r>
          </a:p>
        </p:txBody>
      </p:sp>
      <p:sp>
        <p:nvSpPr>
          <p:cNvPr id="55" name="Oval 54"/>
          <p:cNvSpPr/>
          <p:nvPr/>
        </p:nvSpPr>
        <p:spPr bwMode="auto">
          <a:xfrm>
            <a:off x="2695575" y="6430964"/>
            <a:ext cx="369888" cy="2571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900" dirty="0"/>
              <a:t>P</a:t>
            </a:r>
          </a:p>
        </p:txBody>
      </p:sp>
      <p:sp>
        <p:nvSpPr>
          <p:cNvPr id="56" name="Oval 55"/>
          <p:cNvSpPr/>
          <p:nvPr/>
        </p:nvSpPr>
        <p:spPr bwMode="auto">
          <a:xfrm>
            <a:off x="3148014" y="6430964"/>
            <a:ext cx="369887" cy="2571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900" dirty="0"/>
              <a:t>P</a:t>
            </a:r>
          </a:p>
        </p:txBody>
      </p:sp>
      <p:cxnSp>
        <p:nvCxnSpPr>
          <p:cNvPr id="5148" name="Straight Arrow Connector 57"/>
          <p:cNvCxnSpPr>
            <a:cxnSpLocks noChangeShapeType="1"/>
            <a:endCxn id="54" idx="0"/>
          </p:cNvCxnSpPr>
          <p:nvPr/>
        </p:nvCxnSpPr>
        <p:spPr bwMode="auto">
          <a:xfrm rot="10800000" flipV="1">
            <a:off x="2417763" y="6164263"/>
            <a:ext cx="277812" cy="2460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9" name="Straight Arrow Connector 59"/>
          <p:cNvCxnSpPr>
            <a:cxnSpLocks noChangeShapeType="1"/>
            <a:endCxn id="55" idx="0"/>
          </p:cNvCxnSpPr>
          <p:nvPr/>
        </p:nvCxnSpPr>
        <p:spPr bwMode="auto">
          <a:xfrm rot="16200000" flipH="1">
            <a:off x="2674938" y="6226176"/>
            <a:ext cx="234950" cy="174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0" name="Straight Arrow Connector 61"/>
          <p:cNvCxnSpPr>
            <a:cxnSpLocks noChangeShapeType="1"/>
            <a:endCxn id="56" idx="0"/>
          </p:cNvCxnSpPr>
          <p:nvPr/>
        </p:nvCxnSpPr>
        <p:spPr bwMode="auto">
          <a:xfrm>
            <a:off x="2746375" y="6196013"/>
            <a:ext cx="585788" cy="2349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Oval 63"/>
          <p:cNvSpPr/>
          <p:nvPr/>
        </p:nvSpPr>
        <p:spPr bwMode="auto">
          <a:xfrm>
            <a:off x="4092575" y="6430964"/>
            <a:ext cx="369888" cy="2571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900" dirty="0"/>
              <a:t>P</a:t>
            </a:r>
          </a:p>
        </p:txBody>
      </p:sp>
      <p:sp>
        <p:nvSpPr>
          <p:cNvPr id="65" name="Oval 64"/>
          <p:cNvSpPr/>
          <p:nvPr/>
        </p:nvSpPr>
        <p:spPr bwMode="auto">
          <a:xfrm>
            <a:off x="4554539" y="6451601"/>
            <a:ext cx="369887" cy="2571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900" dirty="0"/>
              <a:t>P</a:t>
            </a:r>
          </a:p>
        </p:txBody>
      </p:sp>
      <p:sp>
        <p:nvSpPr>
          <p:cNvPr id="66" name="Oval 65"/>
          <p:cNvSpPr/>
          <p:nvPr/>
        </p:nvSpPr>
        <p:spPr bwMode="auto">
          <a:xfrm>
            <a:off x="5006975" y="6451601"/>
            <a:ext cx="369888" cy="2571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900" dirty="0"/>
              <a:t>P</a:t>
            </a:r>
          </a:p>
        </p:txBody>
      </p:sp>
      <p:cxnSp>
        <p:nvCxnSpPr>
          <p:cNvPr id="5154" name="Straight Arrow Connector 66"/>
          <p:cNvCxnSpPr>
            <a:cxnSpLocks noChangeShapeType="1"/>
            <a:endCxn id="64" idx="0"/>
          </p:cNvCxnSpPr>
          <p:nvPr/>
        </p:nvCxnSpPr>
        <p:spPr bwMode="auto">
          <a:xfrm rot="10800000" flipV="1">
            <a:off x="4276726" y="6184901"/>
            <a:ext cx="277813" cy="2460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5" name="Straight Arrow Connector 67"/>
          <p:cNvCxnSpPr>
            <a:cxnSpLocks noChangeShapeType="1"/>
            <a:endCxn id="65" idx="0"/>
          </p:cNvCxnSpPr>
          <p:nvPr/>
        </p:nvCxnSpPr>
        <p:spPr bwMode="auto">
          <a:xfrm rot="16200000" flipH="1">
            <a:off x="4535488" y="6246813"/>
            <a:ext cx="234950" cy="174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6" name="Straight Arrow Connector 68"/>
          <p:cNvCxnSpPr>
            <a:cxnSpLocks noChangeShapeType="1"/>
            <a:endCxn id="66" idx="0"/>
          </p:cNvCxnSpPr>
          <p:nvPr/>
        </p:nvCxnSpPr>
        <p:spPr bwMode="auto">
          <a:xfrm>
            <a:off x="4606925" y="6216650"/>
            <a:ext cx="584200" cy="2349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Oval 69"/>
          <p:cNvSpPr/>
          <p:nvPr/>
        </p:nvSpPr>
        <p:spPr bwMode="auto">
          <a:xfrm>
            <a:off x="9158289" y="6451601"/>
            <a:ext cx="369887" cy="2571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900" dirty="0"/>
              <a:t>P</a:t>
            </a:r>
          </a:p>
        </p:txBody>
      </p:sp>
      <p:sp>
        <p:nvSpPr>
          <p:cNvPr id="71" name="Oval 70"/>
          <p:cNvSpPr/>
          <p:nvPr/>
        </p:nvSpPr>
        <p:spPr bwMode="auto">
          <a:xfrm>
            <a:off x="9620250" y="6472239"/>
            <a:ext cx="369888" cy="2571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900" dirty="0"/>
              <a:t>P</a:t>
            </a:r>
          </a:p>
        </p:txBody>
      </p:sp>
      <p:sp>
        <p:nvSpPr>
          <p:cNvPr id="72" name="Oval 71"/>
          <p:cNvSpPr/>
          <p:nvPr/>
        </p:nvSpPr>
        <p:spPr bwMode="auto">
          <a:xfrm>
            <a:off x="10072689" y="6472239"/>
            <a:ext cx="369887" cy="2571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900" dirty="0"/>
              <a:t>P</a:t>
            </a:r>
          </a:p>
        </p:txBody>
      </p:sp>
      <p:cxnSp>
        <p:nvCxnSpPr>
          <p:cNvPr id="5160" name="Straight Arrow Connector 72"/>
          <p:cNvCxnSpPr>
            <a:cxnSpLocks noChangeShapeType="1"/>
            <a:endCxn id="70" idx="0"/>
          </p:cNvCxnSpPr>
          <p:nvPr/>
        </p:nvCxnSpPr>
        <p:spPr bwMode="auto">
          <a:xfrm rot="10800000" flipV="1">
            <a:off x="9342438" y="6205538"/>
            <a:ext cx="277812" cy="2460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61" name="Straight Arrow Connector 73"/>
          <p:cNvCxnSpPr>
            <a:cxnSpLocks noChangeShapeType="1"/>
            <a:endCxn id="71" idx="0"/>
          </p:cNvCxnSpPr>
          <p:nvPr/>
        </p:nvCxnSpPr>
        <p:spPr bwMode="auto">
          <a:xfrm rot="16200000" flipH="1">
            <a:off x="9598819" y="6266657"/>
            <a:ext cx="236538" cy="174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62" name="Straight Arrow Connector 74"/>
          <p:cNvCxnSpPr>
            <a:cxnSpLocks noChangeShapeType="1"/>
            <a:endCxn id="72" idx="0"/>
          </p:cNvCxnSpPr>
          <p:nvPr/>
        </p:nvCxnSpPr>
        <p:spPr bwMode="auto">
          <a:xfrm>
            <a:off x="9671050" y="6235700"/>
            <a:ext cx="585788" cy="2365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Oval 75"/>
          <p:cNvSpPr/>
          <p:nvPr/>
        </p:nvSpPr>
        <p:spPr bwMode="auto">
          <a:xfrm>
            <a:off x="6403975" y="6442076"/>
            <a:ext cx="369888" cy="2571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900" dirty="0"/>
              <a:t>P</a:t>
            </a:r>
          </a:p>
        </p:txBody>
      </p:sp>
      <p:sp>
        <p:nvSpPr>
          <p:cNvPr id="77" name="Oval 76"/>
          <p:cNvSpPr/>
          <p:nvPr/>
        </p:nvSpPr>
        <p:spPr bwMode="auto">
          <a:xfrm>
            <a:off x="6865939" y="6462714"/>
            <a:ext cx="369887" cy="2571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900" dirty="0"/>
              <a:t>P</a:t>
            </a:r>
          </a:p>
        </p:txBody>
      </p:sp>
      <p:sp>
        <p:nvSpPr>
          <p:cNvPr id="78" name="Oval 77"/>
          <p:cNvSpPr/>
          <p:nvPr/>
        </p:nvSpPr>
        <p:spPr bwMode="auto">
          <a:xfrm>
            <a:off x="7318375" y="6462714"/>
            <a:ext cx="369888" cy="2571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900" dirty="0"/>
              <a:t>P</a:t>
            </a:r>
          </a:p>
        </p:txBody>
      </p:sp>
      <p:cxnSp>
        <p:nvCxnSpPr>
          <p:cNvPr id="5166" name="Straight Arrow Connector 78"/>
          <p:cNvCxnSpPr>
            <a:cxnSpLocks noChangeShapeType="1"/>
            <a:endCxn id="76" idx="0"/>
          </p:cNvCxnSpPr>
          <p:nvPr/>
        </p:nvCxnSpPr>
        <p:spPr bwMode="auto">
          <a:xfrm rot="10800000" flipV="1">
            <a:off x="6589714" y="6196013"/>
            <a:ext cx="276225" cy="2460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67" name="Straight Arrow Connector 79"/>
          <p:cNvCxnSpPr>
            <a:cxnSpLocks noChangeShapeType="1"/>
            <a:endCxn id="77" idx="0"/>
          </p:cNvCxnSpPr>
          <p:nvPr/>
        </p:nvCxnSpPr>
        <p:spPr bwMode="auto">
          <a:xfrm rot="16200000" flipH="1">
            <a:off x="6846094" y="6257132"/>
            <a:ext cx="236538" cy="174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68" name="Straight Arrow Connector 80"/>
          <p:cNvCxnSpPr>
            <a:cxnSpLocks noChangeShapeType="1"/>
            <a:endCxn id="78" idx="0"/>
          </p:cNvCxnSpPr>
          <p:nvPr/>
        </p:nvCxnSpPr>
        <p:spPr bwMode="auto">
          <a:xfrm>
            <a:off x="6918325" y="6226175"/>
            <a:ext cx="585788" cy="2365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69" name="Straight Arrow Connector 82"/>
          <p:cNvCxnSpPr>
            <a:cxnSpLocks noChangeShapeType="1"/>
            <a:stCxn id="28" idx="3"/>
          </p:cNvCxnSpPr>
          <p:nvPr/>
        </p:nvCxnSpPr>
        <p:spPr bwMode="auto">
          <a:xfrm rot="5400000">
            <a:off x="1947069" y="5391944"/>
            <a:ext cx="204788" cy="127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70" name="Straight Arrow Connector 84"/>
          <p:cNvCxnSpPr>
            <a:cxnSpLocks noChangeShapeType="1"/>
          </p:cNvCxnSpPr>
          <p:nvPr/>
        </p:nvCxnSpPr>
        <p:spPr bwMode="auto">
          <a:xfrm rot="16200000" flipH="1">
            <a:off x="2130426" y="5527676"/>
            <a:ext cx="266700" cy="412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71" name="Straight Arrow Connector 86"/>
          <p:cNvCxnSpPr>
            <a:cxnSpLocks noChangeShapeType="1"/>
            <a:stCxn id="28" idx="5"/>
          </p:cNvCxnSpPr>
          <p:nvPr/>
        </p:nvCxnSpPr>
        <p:spPr bwMode="auto">
          <a:xfrm rot="16200000" flipH="1">
            <a:off x="2535238" y="5438776"/>
            <a:ext cx="246063" cy="746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72" name="Straight Arrow Connector 88"/>
          <p:cNvCxnSpPr>
            <a:cxnSpLocks noChangeShapeType="1"/>
          </p:cNvCxnSpPr>
          <p:nvPr/>
        </p:nvCxnSpPr>
        <p:spPr bwMode="auto">
          <a:xfrm rot="5400000">
            <a:off x="2921001" y="5465764"/>
            <a:ext cx="144463" cy="206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73" name="Straight Arrow Connector 90"/>
          <p:cNvCxnSpPr>
            <a:cxnSpLocks noChangeShapeType="1"/>
            <a:stCxn id="29" idx="4"/>
          </p:cNvCxnSpPr>
          <p:nvPr/>
        </p:nvCxnSpPr>
        <p:spPr bwMode="auto">
          <a:xfrm rot="16200000" flipH="1">
            <a:off x="3168651" y="5424488"/>
            <a:ext cx="153987" cy="1539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74" name="Straight Arrow Connector 92"/>
          <p:cNvCxnSpPr>
            <a:cxnSpLocks noChangeShapeType="1"/>
            <a:stCxn id="29" idx="5"/>
          </p:cNvCxnSpPr>
          <p:nvPr/>
        </p:nvCxnSpPr>
        <p:spPr bwMode="auto">
          <a:xfrm rot="16200000" flipH="1">
            <a:off x="3389313" y="5400675"/>
            <a:ext cx="215900" cy="120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75" name="Straight Arrow Connector 94"/>
          <p:cNvCxnSpPr>
            <a:cxnSpLocks noChangeShapeType="1"/>
            <a:stCxn id="11" idx="3"/>
            <a:endCxn id="97" idx="0"/>
          </p:cNvCxnSpPr>
          <p:nvPr/>
        </p:nvCxnSpPr>
        <p:spPr bwMode="auto">
          <a:xfrm rot="5400000">
            <a:off x="4802982" y="4677569"/>
            <a:ext cx="473075" cy="968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7" name="Oval 96"/>
          <p:cNvSpPr/>
          <p:nvPr/>
        </p:nvSpPr>
        <p:spPr bwMode="auto">
          <a:xfrm>
            <a:off x="4637088" y="4962526"/>
            <a:ext cx="709612" cy="49371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P21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476625" y="4992689"/>
            <a:ext cx="42068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...</a:t>
            </a:r>
          </a:p>
        </p:txBody>
      </p:sp>
      <p:sp>
        <p:nvSpPr>
          <p:cNvPr id="106" name="Oval 105"/>
          <p:cNvSpPr/>
          <p:nvPr/>
        </p:nvSpPr>
        <p:spPr bwMode="auto">
          <a:xfrm>
            <a:off x="6208713" y="5024439"/>
            <a:ext cx="863600" cy="49212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dirty="0"/>
              <a:t>P2n</a:t>
            </a:r>
          </a:p>
        </p:txBody>
      </p:sp>
      <p:cxnSp>
        <p:nvCxnSpPr>
          <p:cNvPr id="5179" name="Straight Arrow Connector 107"/>
          <p:cNvCxnSpPr>
            <a:cxnSpLocks noChangeShapeType="1"/>
            <a:stCxn id="11" idx="5"/>
            <a:endCxn id="106" idx="0"/>
          </p:cNvCxnSpPr>
          <p:nvPr/>
        </p:nvCxnSpPr>
        <p:spPr bwMode="auto">
          <a:xfrm rot="16200000" flipH="1">
            <a:off x="5988844" y="4372769"/>
            <a:ext cx="534988" cy="768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Oval 118"/>
          <p:cNvSpPr/>
          <p:nvPr/>
        </p:nvSpPr>
        <p:spPr bwMode="auto">
          <a:xfrm>
            <a:off x="5397501" y="4992688"/>
            <a:ext cx="708025" cy="4937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P22</a:t>
            </a:r>
          </a:p>
        </p:txBody>
      </p:sp>
      <p:cxnSp>
        <p:nvCxnSpPr>
          <p:cNvPr id="5181" name="Straight Arrow Connector 121"/>
          <p:cNvCxnSpPr>
            <a:cxnSpLocks noChangeShapeType="1"/>
            <a:stCxn id="11" idx="4"/>
            <a:endCxn id="119" idx="0"/>
          </p:cNvCxnSpPr>
          <p:nvPr/>
        </p:nvCxnSpPr>
        <p:spPr bwMode="auto">
          <a:xfrm rot="16200000" flipH="1">
            <a:off x="5400676" y="4641851"/>
            <a:ext cx="430213" cy="2714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" name="TextBox 122"/>
          <p:cNvSpPr txBox="1"/>
          <p:nvPr/>
        </p:nvSpPr>
        <p:spPr>
          <a:xfrm>
            <a:off x="5983289" y="5086350"/>
            <a:ext cx="420687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...</a:t>
            </a:r>
          </a:p>
        </p:txBody>
      </p:sp>
      <p:sp>
        <p:nvSpPr>
          <p:cNvPr id="125" name="TextBox 124"/>
          <p:cNvSpPr txBox="1"/>
          <p:nvPr/>
        </p:nvSpPr>
        <p:spPr>
          <a:xfrm rot="16200000">
            <a:off x="1464469" y="6101557"/>
            <a:ext cx="785813" cy="584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Base</a:t>
            </a:r>
          </a:p>
          <a:p>
            <a:pPr>
              <a:defRPr/>
            </a:pPr>
            <a:r>
              <a:rPr lang="en-US" sz="1600" dirty="0"/>
              <a:t> Cases</a:t>
            </a:r>
          </a:p>
        </p:txBody>
      </p:sp>
      <p:cxnSp>
        <p:nvCxnSpPr>
          <p:cNvPr id="5184" name="Straight Arrow Connector 130"/>
          <p:cNvCxnSpPr>
            <a:cxnSpLocks noChangeShapeType="1"/>
          </p:cNvCxnSpPr>
          <p:nvPr/>
        </p:nvCxnSpPr>
        <p:spPr bwMode="auto">
          <a:xfrm rot="16200000" flipH="1">
            <a:off x="4221163" y="5419726"/>
            <a:ext cx="153988" cy="1031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5" name="Straight Arrow Connector 132"/>
          <p:cNvCxnSpPr>
            <a:cxnSpLocks noChangeShapeType="1"/>
            <a:stCxn id="30" idx="4"/>
          </p:cNvCxnSpPr>
          <p:nvPr/>
        </p:nvCxnSpPr>
        <p:spPr bwMode="auto">
          <a:xfrm rot="5400000">
            <a:off x="3944145" y="5471320"/>
            <a:ext cx="204787" cy="920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6" name="Straight Arrow Connector 136"/>
          <p:cNvCxnSpPr>
            <a:cxnSpLocks noChangeShapeType="1"/>
            <a:stCxn id="97" idx="4"/>
          </p:cNvCxnSpPr>
          <p:nvPr/>
        </p:nvCxnSpPr>
        <p:spPr bwMode="auto">
          <a:xfrm rot="5400000">
            <a:off x="4870451" y="5510214"/>
            <a:ext cx="174625" cy="66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7" name="Straight Arrow Connector 138"/>
          <p:cNvCxnSpPr>
            <a:cxnSpLocks noChangeShapeType="1"/>
            <a:stCxn id="97" idx="5"/>
          </p:cNvCxnSpPr>
          <p:nvPr/>
        </p:nvCxnSpPr>
        <p:spPr bwMode="auto">
          <a:xfrm rot="16200000" flipH="1">
            <a:off x="5149851" y="5475288"/>
            <a:ext cx="227012" cy="428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8" name="Straight Arrow Connector 140"/>
          <p:cNvCxnSpPr>
            <a:cxnSpLocks noChangeShapeType="1"/>
            <a:stCxn id="119" idx="4"/>
          </p:cNvCxnSpPr>
          <p:nvPr/>
        </p:nvCxnSpPr>
        <p:spPr bwMode="auto">
          <a:xfrm rot="5400000">
            <a:off x="5661026" y="5561013"/>
            <a:ext cx="165100" cy="15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9" name="Straight Arrow Connector 142"/>
          <p:cNvCxnSpPr>
            <a:cxnSpLocks noChangeShapeType="1"/>
          </p:cNvCxnSpPr>
          <p:nvPr/>
        </p:nvCxnSpPr>
        <p:spPr bwMode="auto">
          <a:xfrm rot="16200000" flipH="1">
            <a:off x="5961857" y="5466557"/>
            <a:ext cx="227013" cy="101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90" name="Straight Arrow Connector 144"/>
          <p:cNvCxnSpPr>
            <a:cxnSpLocks noChangeShapeType="1"/>
          </p:cNvCxnSpPr>
          <p:nvPr/>
        </p:nvCxnSpPr>
        <p:spPr bwMode="auto">
          <a:xfrm rot="5400000">
            <a:off x="6670676" y="5599114"/>
            <a:ext cx="227013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91" name="Straight Arrow Connector 146"/>
          <p:cNvCxnSpPr>
            <a:cxnSpLocks noChangeShapeType="1"/>
            <a:stCxn id="106" idx="5"/>
          </p:cNvCxnSpPr>
          <p:nvPr/>
        </p:nvCxnSpPr>
        <p:spPr bwMode="auto">
          <a:xfrm rot="16200000" flipH="1">
            <a:off x="6920707" y="5469732"/>
            <a:ext cx="185738" cy="136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92" name="Straight Arrow Connector 148"/>
          <p:cNvCxnSpPr>
            <a:cxnSpLocks noChangeShapeType="1"/>
            <a:stCxn id="44" idx="3"/>
          </p:cNvCxnSpPr>
          <p:nvPr/>
        </p:nvCxnSpPr>
        <p:spPr bwMode="auto">
          <a:xfrm rot="5400000">
            <a:off x="7951789" y="5500689"/>
            <a:ext cx="204787" cy="333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93" name="Straight Arrow Connector 150"/>
          <p:cNvCxnSpPr>
            <a:cxnSpLocks noChangeShapeType="1"/>
            <a:stCxn id="44" idx="4"/>
          </p:cNvCxnSpPr>
          <p:nvPr/>
        </p:nvCxnSpPr>
        <p:spPr bwMode="auto">
          <a:xfrm rot="16200000" flipH="1">
            <a:off x="8274051" y="5537201"/>
            <a:ext cx="246063" cy="1444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94" name="Straight Arrow Connector 152"/>
          <p:cNvCxnSpPr>
            <a:cxnSpLocks noChangeShapeType="1"/>
            <a:stCxn id="44" idx="5"/>
          </p:cNvCxnSpPr>
          <p:nvPr/>
        </p:nvCxnSpPr>
        <p:spPr bwMode="auto">
          <a:xfrm rot="16200000" flipH="1">
            <a:off x="8520114" y="5475289"/>
            <a:ext cx="276225" cy="1555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95" name="Straight Arrow Connector 154"/>
          <p:cNvCxnSpPr>
            <a:cxnSpLocks noChangeShapeType="1"/>
            <a:stCxn id="45" idx="4"/>
          </p:cNvCxnSpPr>
          <p:nvPr/>
        </p:nvCxnSpPr>
        <p:spPr bwMode="auto">
          <a:xfrm rot="5400000">
            <a:off x="9029700" y="5583238"/>
            <a:ext cx="204788" cy="111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96" name="Straight Arrow Connector 156"/>
          <p:cNvCxnSpPr>
            <a:cxnSpLocks noChangeShapeType="1"/>
          </p:cNvCxnSpPr>
          <p:nvPr/>
        </p:nvCxnSpPr>
        <p:spPr bwMode="auto">
          <a:xfrm rot="16200000" flipH="1">
            <a:off x="9224964" y="5502276"/>
            <a:ext cx="204787" cy="1127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97" name="Straight Arrow Connector 158"/>
          <p:cNvCxnSpPr>
            <a:cxnSpLocks noChangeShapeType="1"/>
            <a:stCxn id="45" idx="5"/>
          </p:cNvCxnSpPr>
          <p:nvPr/>
        </p:nvCxnSpPr>
        <p:spPr bwMode="auto">
          <a:xfrm rot="16200000" flipH="1">
            <a:off x="9405938" y="5414963"/>
            <a:ext cx="163512" cy="1635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98" name="Straight Arrow Connector 160"/>
          <p:cNvCxnSpPr>
            <a:cxnSpLocks noChangeShapeType="1"/>
            <a:stCxn id="46" idx="4"/>
          </p:cNvCxnSpPr>
          <p:nvPr/>
        </p:nvCxnSpPr>
        <p:spPr bwMode="auto">
          <a:xfrm rot="5400000">
            <a:off x="9995694" y="5553869"/>
            <a:ext cx="184150" cy="301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99" name="Straight Arrow Connector 162"/>
          <p:cNvCxnSpPr>
            <a:cxnSpLocks noChangeShapeType="1"/>
            <a:stCxn id="46" idx="5"/>
          </p:cNvCxnSpPr>
          <p:nvPr/>
        </p:nvCxnSpPr>
        <p:spPr bwMode="auto">
          <a:xfrm rot="16200000" flipH="1">
            <a:off x="10308432" y="5466557"/>
            <a:ext cx="257175" cy="1317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" name="TextBox 163"/>
          <p:cNvSpPr txBox="1"/>
          <p:nvPr/>
        </p:nvSpPr>
        <p:spPr>
          <a:xfrm>
            <a:off x="6188075" y="4130675"/>
            <a:ext cx="1633538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.........................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7770814" y="6370638"/>
            <a:ext cx="13557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...................</a:t>
            </a:r>
          </a:p>
        </p:txBody>
      </p:sp>
    </p:spTree>
    <p:extLst>
      <p:ext uri="{BB962C8B-B14F-4D97-AF65-F5344CB8AC3E}">
        <p14:creationId xmlns:p14="http://schemas.microsoft.com/office/powerpoint/2010/main" val="2214047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41488" y="217489"/>
            <a:ext cx="8748712" cy="642937"/>
          </a:xfrm>
        </p:spPr>
        <p:txBody>
          <a:bodyPr/>
          <a:lstStyle/>
          <a:p>
            <a:r>
              <a:rPr lang="en-US" altLang="en-US" sz="3600" dirty="0" smtClean="0"/>
              <a:t>Recursion Tree for Power(3, 4)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75464" y="1960564"/>
            <a:ext cx="1736725" cy="720725"/>
            <a:chOff x="3349" y="1299"/>
            <a:chExt cx="900" cy="454"/>
          </a:xfrm>
        </p:grpSpPr>
        <p:sp>
          <p:nvSpPr>
            <p:cNvPr id="23587" name="Oval 5"/>
            <p:cNvSpPr>
              <a:spLocks noChangeArrowheads="1"/>
            </p:cNvSpPr>
            <p:nvPr/>
          </p:nvSpPr>
          <p:spPr bwMode="auto">
            <a:xfrm>
              <a:off x="3349" y="1474"/>
              <a:ext cx="900" cy="279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Power(3,4)</a:t>
              </a:r>
            </a:p>
          </p:txBody>
        </p:sp>
        <p:sp>
          <p:nvSpPr>
            <p:cNvPr id="23588" name="Line 6"/>
            <p:cNvSpPr>
              <a:spLocks noChangeShapeType="1"/>
            </p:cNvSpPr>
            <p:nvPr/>
          </p:nvSpPr>
          <p:spPr bwMode="auto">
            <a:xfrm>
              <a:off x="3757" y="1299"/>
              <a:ext cx="0" cy="1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5447" name="Text Box 7"/>
          <p:cNvSpPr txBox="1">
            <a:spLocks noChangeArrowheads="1"/>
          </p:cNvSpPr>
          <p:nvPr/>
        </p:nvSpPr>
        <p:spPr bwMode="auto">
          <a:xfrm>
            <a:off x="6745289" y="1616075"/>
            <a:ext cx="1697037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x=Power(3,4)</a:t>
            </a:r>
          </a:p>
        </p:txBody>
      </p:sp>
      <p:sp>
        <p:nvSpPr>
          <p:cNvPr id="445448" name="Oval 8"/>
          <p:cNvSpPr>
            <a:spLocks noChangeArrowheads="1"/>
          </p:cNvSpPr>
          <p:nvPr/>
        </p:nvSpPr>
        <p:spPr bwMode="auto">
          <a:xfrm>
            <a:off x="6931025" y="1135063"/>
            <a:ext cx="1428750" cy="4762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main</a:t>
            </a:r>
          </a:p>
        </p:txBody>
      </p:sp>
      <p:sp>
        <p:nvSpPr>
          <p:cNvPr id="445449" name="Text Box 9"/>
          <p:cNvSpPr txBox="1">
            <a:spLocks noChangeArrowheads="1"/>
          </p:cNvSpPr>
          <p:nvPr/>
        </p:nvSpPr>
        <p:spPr bwMode="auto">
          <a:xfrm>
            <a:off x="6511926" y="2686050"/>
            <a:ext cx="2492375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return 3*Power(3,3)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915150" y="3003551"/>
            <a:ext cx="1570038" cy="823913"/>
            <a:chOff x="3341" y="1892"/>
            <a:chExt cx="900" cy="519"/>
          </a:xfrm>
        </p:grpSpPr>
        <p:sp>
          <p:nvSpPr>
            <p:cNvPr id="23585" name="Oval 11"/>
            <p:cNvSpPr>
              <a:spLocks noChangeArrowheads="1"/>
            </p:cNvSpPr>
            <p:nvPr/>
          </p:nvSpPr>
          <p:spPr bwMode="auto">
            <a:xfrm>
              <a:off x="3341" y="2111"/>
              <a:ext cx="900" cy="30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Power(3,3)</a:t>
              </a:r>
            </a:p>
          </p:txBody>
        </p:sp>
        <p:sp>
          <p:nvSpPr>
            <p:cNvPr id="23586" name="Line 12"/>
            <p:cNvSpPr>
              <a:spLocks noChangeShapeType="1"/>
            </p:cNvSpPr>
            <p:nvPr/>
          </p:nvSpPr>
          <p:spPr bwMode="auto">
            <a:xfrm flipH="1">
              <a:off x="3790" y="1892"/>
              <a:ext cx="316" cy="2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5453" name="Text Box 13"/>
          <p:cNvSpPr txBox="1">
            <a:spLocks noChangeArrowheads="1"/>
          </p:cNvSpPr>
          <p:nvPr/>
        </p:nvSpPr>
        <p:spPr bwMode="auto">
          <a:xfrm>
            <a:off x="6526214" y="3832225"/>
            <a:ext cx="2517775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return 3*Power(3,2)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764339" y="4149726"/>
            <a:ext cx="1558925" cy="862013"/>
            <a:chOff x="3284" y="2614"/>
            <a:chExt cx="900" cy="543"/>
          </a:xfrm>
        </p:grpSpPr>
        <p:sp>
          <p:nvSpPr>
            <p:cNvPr id="23583" name="Line 15"/>
            <p:cNvSpPr>
              <a:spLocks noChangeShapeType="1"/>
            </p:cNvSpPr>
            <p:nvPr/>
          </p:nvSpPr>
          <p:spPr bwMode="auto">
            <a:xfrm flipH="1">
              <a:off x="3757" y="2614"/>
              <a:ext cx="349" cy="2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4" name="Oval 16"/>
            <p:cNvSpPr>
              <a:spLocks noChangeArrowheads="1"/>
            </p:cNvSpPr>
            <p:nvPr/>
          </p:nvSpPr>
          <p:spPr bwMode="auto">
            <a:xfrm>
              <a:off x="3284" y="2857"/>
              <a:ext cx="900" cy="30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Power(3,2)</a:t>
              </a:r>
            </a:p>
          </p:txBody>
        </p:sp>
      </p:grpSp>
      <p:sp>
        <p:nvSpPr>
          <p:cNvPr id="445457" name="Text Box 17"/>
          <p:cNvSpPr txBox="1">
            <a:spLocks noChangeArrowheads="1"/>
          </p:cNvSpPr>
          <p:nvPr/>
        </p:nvSpPr>
        <p:spPr bwMode="auto">
          <a:xfrm>
            <a:off x="6570663" y="5018089"/>
            <a:ext cx="2506662" cy="3762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return 3*Power(3,1)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6926263" y="5335589"/>
            <a:ext cx="1428750" cy="860425"/>
            <a:chOff x="3268" y="3361"/>
            <a:chExt cx="900" cy="542"/>
          </a:xfrm>
        </p:grpSpPr>
        <p:sp>
          <p:nvSpPr>
            <p:cNvPr id="23581" name="Line 19"/>
            <p:cNvSpPr>
              <a:spLocks noChangeShapeType="1"/>
            </p:cNvSpPr>
            <p:nvPr/>
          </p:nvSpPr>
          <p:spPr bwMode="auto">
            <a:xfrm flipH="1">
              <a:off x="3676" y="3361"/>
              <a:ext cx="423" cy="2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2" name="Oval 20"/>
            <p:cNvSpPr>
              <a:spLocks noChangeArrowheads="1"/>
            </p:cNvSpPr>
            <p:nvPr/>
          </p:nvSpPr>
          <p:spPr bwMode="auto">
            <a:xfrm>
              <a:off x="3268" y="3603"/>
              <a:ext cx="900" cy="30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Power(3,1)</a:t>
              </a:r>
            </a:p>
          </p:txBody>
        </p:sp>
      </p:grpSp>
      <p:sp>
        <p:nvSpPr>
          <p:cNvPr id="445461" name="Text Box 21"/>
          <p:cNvSpPr txBox="1">
            <a:spLocks noChangeArrowheads="1"/>
          </p:cNvSpPr>
          <p:nvPr/>
        </p:nvSpPr>
        <p:spPr bwMode="auto">
          <a:xfrm>
            <a:off x="7138988" y="6189664"/>
            <a:ext cx="1092200" cy="376237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return 3</a:t>
            </a:r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8189913" y="5011739"/>
            <a:ext cx="1230312" cy="1311275"/>
            <a:chOff x="4199" y="3157"/>
            <a:chExt cx="775" cy="826"/>
          </a:xfrm>
        </p:grpSpPr>
        <p:sp>
          <p:nvSpPr>
            <p:cNvPr id="23579" name="Text Box 23"/>
            <p:cNvSpPr txBox="1">
              <a:spLocks noChangeArrowheads="1"/>
            </p:cNvSpPr>
            <p:nvPr/>
          </p:nvSpPr>
          <p:spPr bwMode="auto">
            <a:xfrm>
              <a:off x="4681" y="3157"/>
              <a:ext cx="293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=9</a:t>
              </a:r>
            </a:p>
          </p:txBody>
        </p:sp>
        <p:sp>
          <p:nvSpPr>
            <p:cNvPr id="23580" name="Arc 24"/>
            <p:cNvSpPr>
              <a:spLocks/>
            </p:cNvSpPr>
            <p:nvPr/>
          </p:nvSpPr>
          <p:spPr bwMode="auto">
            <a:xfrm flipV="1">
              <a:off x="4199" y="3364"/>
              <a:ext cx="241" cy="619"/>
            </a:xfrm>
            <a:custGeom>
              <a:avLst/>
              <a:gdLst>
                <a:gd name="T0" fmla="*/ 0 w 21600"/>
                <a:gd name="T1" fmla="*/ 0 h 22570"/>
                <a:gd name="T2" fmla="*/ 0 w 21600"/>
                <a:gd name="T3" fmla="*/ 0 h 22570"/>
                <a:gd name="T4" fmla="*/ 0 w 21600"/>
                <a:gd name="T5" fmla="*/ 0 h 2257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570"/>
                <a:gd name="T11" fmla="*/ 21600 w 21600"/>
                <a:gd name="T12" fmla="*/ 22570 h 225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57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923"/>
                    <a:pt x="21592" y="22246"/>
                    <a:pt x="21578" y="22570"/>
                  </a:cubicBezTo>
                </a:path>
                <a:path w="21600" h="2257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923"/>
                    <a:pt x="21592" y="22246"/>
                    <a:pt x="21578" y="2257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8312151" y="3825876"/>
            <a:ext cx="1293813" cy="962025"/>
            <a:chOff x="4276" y="2410"/>
            <a:chExt cx="815" cy="606"/>
          </a:xfrm>
        </p:grpSpPr>
        <p:sp>
          <p:nvSpPr>
            <p:cNvPr id="23576" name="Text Box 26"/>
            <p:cNvSpPr txBox="1">
              <a:spLocks noChangeArrowheads="1"/>
            </p:cNvSpPr>
            <p:nvPr/>
          </p:nvSpPr>
          <p:spPr bwMode="auto">
            <a:xfrm>
              <a:off x="4714" y="2410"/>
              <a:ext cx="377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=27</a:t>
              </a:r>
            </a:p>
          </p:txBody>
        </p:sp>
        <p:sp>
          <p:nvSpPr>
            <p:cNvPr id="23577" name="Arc 27"/>
            <p:cNvSpPr>
              <a:spLocks/>
            </p:cNvSpPr>
            <p:nvPr/>
          </p:nvSpPr>
          <p:spPr bwMode="auto">
            <a:xfrm flipV="1">
              <a:off x="4276" y="2424"/>
              <a:ext cx="43" cy="592"/>
            </a:xfrm>
            <a:custGeom>
              <a:avLst/>
              <a:gdLst>
                <a:gd name="T0" fmla="*/ 0 w 19982"/>
                <a:gd name="T1" fmla="*/ 0 h 21600"/>
                <a:gd name="T2" fmla="*/ 0 w 19982"/>
                <a:gd name="T3" fmla="*/ 0 h 21600"/>
                <a:gd name="T4" fmla="*/ 0 w 19982"/>
                <a:gd name="T5" fmla="*/ 0 h 21600"/>
                <a:gd name="T6" fmla="*/ 0 60000 65536"/>
                <a:gd name="T7" fmla="*/ 0 60000 65536"/>
                <a:gd name="T8" fmla="*/ 0 60000 65536"/>
                <a:gd name="T9" fmla="*/ 0 w 19982"/>
                <a:gd name="T10" fmla="*/ 0 h 21600"/>
                <a:gd name="T11" fmla="*/ 19982 w 1998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82" h="21600" fill="none" extrusionOk="0">
                  <a:moveTo>
                    <a:pt x="-1" y="0"/>
                  </a:moveTo>
                  <a:cubicBezTo>
                    <a:pt x="8761" y="0"/>
                    <a:pt x="16654" y="5292"/>
                    <a:pt x="19981" y="13397"/>
                  </a:cubicBezTo>
                </a:path>
                <a:path w="19982" h="21600" stroke="0" extrusionOk="0">
                  <a:moveTo>
                    <a:pt x="-1" y="0"/>
                  </a:moveTo>
                  <a:cubicBezTo>
                    <a:pt x="8761" y="0"/>
                    <a:pt x="16654" y="5292"/>
                    <a:pt x="19981" y="1339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8" name="Text Box 28"/>
            <p:cNvSpPr txBox="1">
              <a:spLocks noChangeArrowheads="1"/>
            </p:cNvSpPr>
            <p:nvPr/>
          </p:nvSpPr>
          <p:spPr bwMode="auto">
            <a:xfrm>
              <a:off x="4314" y="2755"/>
              <a:ext cx="689" cy="237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return 9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8470901" y="2652713"/>
            <a:ext cx="1254125" cy="977900"/>
            <a:chOff x="4376" y="1671"/>
            <a:chExt cx="790" cy="616"/>
          </a:xfrm>
        </p:grpSpPr>
        <p:sp>
          <p:nvSpPr>
            <p:cNvPr id="23573" name="Text Box 30"/>
            <p:cNvSpPr txBox="1">
              <a:spLocks noChangeArrowheads="1"/>
            </p:cNvSpPr>
            <p:nvPr/>
          </p:nvSpPr>
          <p:spPr bwMode="auto">
            <a:xfrm>
              <a:off x="4718" y="1688"/>
              <a:ext cx="368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=81</a:t>
              </a:r>
            </a:p>
          </p:txBody>
        </p:sp>
        <p:sp>
          <p:nvSpPr>
            <p:cNvPr id="23574" name="Arc 31"/>
            <p:cNvSpPr>
              <a:spLocks/>
            </p:cNvSpPr>
            <p:nvPr/>
          </p:nvSpPr>
          <p:spPr bwMode="auto">
            <a:xfrm flipV="1">
              <a:off x="4376" y="1671"/>
              <a:ext cx="27" cy="577"/>
            </a:xfrm>
            <a:custGeom>
              <a:avLst/>
              <a:gdLst>
                <a:gd name="T0" fmla="*/ 0 w 19486"/>
                <a:gd name="T1" fmla="*/ 0 h 21600"/>
                <a:gd name="T2" fmla="*/ 0 w 19486"/>
                <a:gd name="T3" fmla="*/ 0 h 21600"/>
                <a:gd name="T4" fmla="*/ 0 w 19486"/>
                <a:gd name="T5" fmla="*/ 0 h 21600"/>
                <a:gd name="T6" fmla="*/ 0 60000 65536"/>
                <a:gd name="T7" fmla="*/ 0 60000 65536"/>
                <a:gd name="T8" fmla="*/ 0 60000 65536"/>
                <a:gd name="T9" fmla="*/ 0 w 19486"/>
                <a:gd name="T10" fmla="*/ 0 h 21600"/>
                <a:gd name="T11" fmla="*/ 19486 w 1948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86" h="21600" fill="none" extrusionOk="0">
                  <a:moveTo>
                    <a:pt x="-1" y="0"/>
                  </a:moveTo>
                  <a:cubicBezTo>
                    <a:pt x="8317" y="0"/>
                    <a:pt x="15896" y="4776"/>
                    <a:pt x="19485" y="12280"/>
                  </a:cubicBezTo>
                </a:path>
                <a:path w="19486" h="21600" stroke="0" extrusionOk="0">
                  <a:moveTo>
                    <a:pt x="-1" y="0"/>
                  </a:moveTo>
                  <a:cubicBezTo>
                    <a:pt x="8317" y="0"/>
                    <a:pt x="15896" y="4776"/>
                    <a:pt x="19485" y="1228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5" name="Text Box 32"/>
            <p:cNvSpPr txBox="1">
              <a:spLocks noChangeArrowheads="1"/>
            </p:cNvSpPr>
            <p:nvPr/>
          </p:nvSpPr>
          <p:spPr bwMode="auto">
            <a:xfrm>
              <a:off x="4390" y="2050"/>
              <a:ext cx="776" cy="237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return 27</a:t>
              </a:r>
            </a:p>
          </p:txBody>
        </p:sp>
      </p:grpSp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8432800" y="1455738"/>
            <a:ext cx="1517650" cy="1092200"/>
            <a:chOff x="4136" y="917"/>
            <a:chExt cx="956" cy="688"/>
          </a:xfrm>
        </p:grpSpPr>
        <p:sp>
          <p:nvSpPr>
            <p:cNvPr id="23570" name="Text Box 34"/>
            <p:cNvSpPr txBox="1">
              <a:spLocks noChangeArrowheads="1"/>
            </p:cNvSpPr>
            <p:nvPr/>
          </p:nvSpPr>
          <p:spPr bwMode="auto">
            <a:xfrm>
              <a:off x="4136" y="1022"/>
              <a:ext cx="368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=81</a:t>
              </a:r>
            </a:p>
          </p:txBody>
        </p:sp>
        <p:sp>
          <p:nvSpPr>
            <p:cNvPr id="23571" name="Arc 35"/>
            <p:cNvSpPr>
              <a:spLocks/>
            </p:cNvSpPr>
            <p:nvPr/>
          </p:nvSpPr>
          <p:spPr bwMode="auto">
            <a:xfrm flipV="1">
              <a:off x="4253" y="917"/>
              <a:ext cx="101" cy="641"/>
            </a:xfrm>
            <a:custGeom>
              <a:avLst/>
              <a:gdLst>
                <a:gd name="T0" fmla="*/ 0 w 18532"/>
                <a:gd name="T1" fmla="*/ 0 h 21600"/>
                <a:gd name="T2" fmla="*/ 0 w 18532"/>
                <a:gd name="T3" fmla="*/ 0 h 21600"/>
                <a:gd name="T4" fmla="*/ 0 w 18532"/>
                <a:gd name="T5" fmla="*/ 0 h 21600"/>
                <a:gd name="T6" fmla="*/ 0 60000 65536"/>
                <a:gd name="T7" fmla="*/ 0 60000 65536"/>
                <a:gd name="T8" fmla="*/ 0 60000 65536"/>
                <a:gd name="T9" fmla="*/ 0 w 18532"/>
                <a:gd name="T10" fmla="*/ 0 h 21600"/>
                <a:gd name="T11" fmla="*/ 18532 w 1853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532" h="21600" fill="none" extrusionOk="0">
                  <a:moveTo>
                    <a:pt x="-1" y="0"/>
                  </a:moveTo>
                  <a:cubicBezTo>
                    <a:pt x="7594" y="0"/>
                    <a:pt x="14630" y="3987"/>
                    <a:pt x="18531" y="10503"/>
                  </a:cubicBezTo>
                </a:path>
                <a:path w="18532" h="21600" stroke="0" extrusionOk="0">
                  <a:moveTo>
                    <a:pt x="-1" y="0"/>
                  </a:moveTo>
                  <a:cubicBezTo>
                    <a:pt x="7594" y="0"/>
                    <a:pt x="14630" y="3987"/>
                    <a:pt x="18531" y="1050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Text Box 36"/>
            <p:cNvSpPr txBox="1">
              <a:spLocks noChangeArrowheads="1"/>
            </p:cNvSpPr>
            <p:nvPr/>
          </p:nvSpPr>
          <p:spPr bwMode="auto">
            <a:xfrm>
              <a:off x="4339" y="1368"/>
              <a:ext cx="753" cy="237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return 81</a:t>
              </a:r>
            </a:p>
          </p:txBody>
        </p:sp>
      </p:grpSp>
      <p:sp>
        <p:nvSpPr>
          <p:cNvPr id="8210" name="Rectangle 37"/>
          <p:cNvSpPr>
            <a:spLocks noChangeArrowheads="1"/>
          </p:cNvSpPr>
          <p:nvPr/>
        </p:nvSpPr>
        <p:spPr bwMode="auto">
          <a:xfrm>
            <a:off x="1784351" y="1506538"/>
            <a:ext cx="4341813" cy="39052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</a:rPr>
              <a:t>/* Computes </a:t>
            </a:r>
            <a:r>
              <a:rPr lang="en-US" b="1" dirty="0" err="1">
                <a:solidFill>
                  <a:schemeClr val="accent6"/>
                </a:solidFill>
                <a:latin typeface="Courier New" pitchFamily="49" charset="0"/>
              </a:rPr>
              <a:t>a^n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</a:rPr>
              <a:t> */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double Power(double a, </a:t>
            </a:r>
            <a:r>
              <a:rPr lang="en-US" b="1" dirty="0" err="1">
                <a:solidFill>
                  <a:srgbClr val="CC33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 n){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</a:rPr>
              <a:t>/* Base cases */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if (n == 0) return 1;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else if (n == 1) return a;</a:t>
            </a:r>
          </a:p>
          <a:p>
            <a:pPr eaLnBrk="1" hangingPunct="1">
              <a:defRPr/>
            </a:pPr>
            <a:endParaRPr lang="en-US" b="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return a * 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Power(a, n-1)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} /* end-Power */</a:t>
            </a:r>
          </a:p>
          <a:p>
            <a:pPr eaLnBrk="1" hangingPunct="1">
              <a:defRPr/>
            </a:pPr>
            <a:endParaRPr lang="en-US" b="1" dirty="0">
              <a:solidFill>
                <a:srgbClr val="CC3300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main(){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double x;</a:t>
            </a:r>
          </a:p>
          <a:p>
            <a:pPr eaLnBrk="1" hangingPunct="1">
              <a:defRPr/>
            </a:pPr>
            <a:endParaRPr lang="en-US" b="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x = Power(3, 4);</a:t>
            </a:r>
          </a:p>
          <a:p>
            <a:pPr eaLnBrk="1" hangingPunct="1">
              <a:defRPr/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} /* end-main */</a:t>
            </a:r>
          </a:p>
        </p:txBody>
      </p:sp>
    </p:spTree>
    <p:extLst>
      <p:ext uri="{BB962C8B-B14F-4D97-AF65-F5344CB8AC3E}">
        <p14:creationId xmlns:p14="http://schemas.microsoft.com/office/powerpoint/2010/main" val="126257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7" grpId="0" animBg="1"/>
      <p:bldP spid="445448" grpId="0" animBg="1"/>
      <p:bldP spid="445449" grpId="0" animBg="1"/>
      <p:bldP spid="445453" grpId="0" animBg="1"/>
      <p:bldP spid="445457" grpId="0" animBg="1"/>
      <p:bldP spid="44546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41488" y="217489"/>
            <a:ext cx="8748712" cy="642937"/>
          </a:xfrm>
        </p:spPr>
        <p:txBody>
          <a:bodyPr/>
          <a:lstStyle/>
          <a:p>
            <a:r>
              <a:rPr lang="en-US" altLang="en-US" sz="3600" dirty="0" smtClean="0"/>
              <a:t>Computing a</a:t>
            </a:r>
            <a:r>
              <a:rPr lang="en-US" altLang="en-US" sz="3600" baseline="30000" dirty="0" smtClean="0"/>
              <a:t>n </a:t>
            </a:r>
            <a:r>
              <a:rPr lang="en-US" altLang="en-US" sz="3600" dirty="0" smtClean="0"/>
              <a:t>Recursively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453" y="1030289"/>
            <a:ext cx="11231592" cy="5540375"/>
          </a:xfrm>
          <a:noFill/>
        </p:spPr>
        <p:txBody>
          <a:bodyPr/>
          <a:lstStyle/>
          <a:p>
            <a:r>
              <a:rPr lang="en-US" altLang="en-US" dirty="0" smtClean="0"/>
              <a:t>Can we solve this problem faster?</a:t>
            </a:r>
          </a:p>
          <a:p>
            <a:pPr lvl="1"/>
            <a:r>
              <a:rPr lang="en-US" altLang="en-US" dirty="0" smtClean="0"/>
              <a:t>What if we compute a</a:t>
            </a:r>
            <a:r>
              <a:rPr lang="en-US" altLang="en-US" baseline="30000" dirty="0" smtClean="0"/>
              <a:t>n/2</a:t>
            </a:r>
            <a:r>
              <a:rPr lang="en-US" altLang="en-US" dirty="0" smtClean="0"/>
              <a:t> first?</a:t>
            </a:r>
          </a:p>
          <a:p>
            <a:pPr lvl="1"/>
            <a:r>
              <a:rPr lang="en-US" altLang="en-US" dirty="0" smtClean="0"/>
              <a:t>Then a</a:t>
            </a:r>
            <a:r>
              <a:rPr lang="en-US" altLang="en-US" baseline="30000" dirty="0" smtClean="0"/>
              <a:t>n</a:t>
            </a:r>
            <a:r>
              <a:rPr lang="en-US" altLang="en-US" dirty="0" smtClean="0"/>
              <a:t> = a</a:t>
            </a:r>
            <a:r>
              <a:rPr lang="en-US" altLang="en-US" baseline="30000" dirty="0" smtClean="0"/>
              <a:t>n/2</a:t>
            </a:r>
            <a:r>
              <a:rPr lang="en-US" altLang="en-US" dirty="0" smtClean="0"/>
              <a:t> * a</a:t>
            </a:r>
            <a:r>
              <a:rPr lang="en-US" altLang="en-US" baseline="30000" dirty="0" smtClean="0"/>
              <a:t>n/2</a:t>
            </a:r>
            <a:endParaRPr lang="en-US" altLang="en-US" dirty="0" smtClean="0"/>
          </a:p>
          <a:p>
            <a:r>
              <a:rPr lang="en-US" altLang="en-US" dirty="0" smtClean="0"/>
              <a:t>Does this always work?</a:t>
            </a:r>
          </a:p>
          <a:p>
            <a:pPr lvl="1"/>
            <a:r>
              <a:rPr lang="en-US" altLang="en-US" dirty="0" smtClean="0"/>
              <a:t>a</a:t>
            </a:r>
            <a:r>
              <a:rPr lang="en-US" altLang="en-US" baseline="30000" dirty="0" smtClean="0"/>
              <a:t>6</a:t>
            </a:r>
            <a:r>
              <a:rPr lang="en-US" altLang="en-US" dirty="0" smtClean="0"/>
              <a:t> = a</a:t>
            </a:r>
            <a:r>
              <a:rPr lang="en-US" altLang="en-US" baseline="30000" dirty="0" smtClean="0"/>
              <a:t>3</a:t>
            </a:r>
            <a:r>
              <a:rPr lang="en-US" altLang="en-US" dirty="0" smtClean="0"/>
              <a:t> * a</a:t>
            </a:r>
            <a:r>
              <a:rPr lang="en-US" altLang="en-US" baseline="30000" dirty="0" smtClean="0"/>
              <a:t>3</a:t>
            </a:r>
            <a:endParaRPr lang="en-US" altLang="en-US" dirty="0" smtClean="0"/>
          </a:p>
          <a:p>
            <a:r>
              <a:rPr lang="en-US" altLang="en-US" dirty="0" smtClean="0"/>
              <a:t>What if “n” is an odd number?</a:t>
            </a:r>
          </a:p>
          <a:p>
            <a:pPr lvl="1"/>
            <a:r>
              <a:rPr lang="en-US" altLang="en-US" dirty="0" smtClean="0"/>
              <a:t>a</a:t>
            </a:r>
            <a:r>
              <a:rPr lang="en-US" altLang="en-US" baseline="30000" dirty="0" smtClean="0"/>
              <a:t>7</a:t>
            </a:r>
            <a:r>
              <a:rPr lang="en-US" altLang="en-US" dirty="0" smtClean="0"/>
              <a:t> = a</a:t>
            </a:r>
            <a:r>
              <a:rPr lang="en-US" altLang="en-US" baseline="30000" dirty="0" smtClean="0"/>
              <a:t>3</a:t>
            </a:r>
            <a:r>
              <a:rPr lang="en-US" altLang="en-US" dirty="0" smtClean="0"/>
              <a:t> * a</a:t>
            </a:r>
            <a:r>
              <a:rPr lang="en-US" altLang="en-US" baseline="30000" dirty="0" smtClean="0"/>
              <a:t>3 </a:t>
            </a:r>
            <a:r>
              <a:rPr lang="en-US" altLang="en-US" dirty="0" smtClean="0"/>
              <a:t>* </a:t>
            </a:r>
            <a:r>
              <a:rPr lang="en-US" altLang="en-US" dirty="0" smtClean="0">
                <a:solidFill>
                  <a:srgbClr val="C00000"/>
                </a:solidFill>
              </a:rPr>
              <a:t>a</a:t>
            </a:r>
          </a:p>
          <a:p>
            <a:pPr lvl="2"/>
            <a:r>
              <a:rPr lang="en-US" altLang="en-US" dirty="0" smtClean="0"/>
              <a:t> We need to multiply with “a” one more time if “n” is odd</a:t>
            </a:r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2504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41488" y="217489"/>
            <a:ext cx="8748712" cy="642937"/>
          </a:xfrm>
        </p:spPr>
        <p:txBody>
          <a:bodyPr/>
          <a:lstStyle/>
          <a:p>
            <a:r>
              <a:rPr lang="en-US" altLang="en-US" sz="3600" dirty="0" smtClean="0"/>
              <a:t>Computing a</a:t>
            </a:r>
            <a:r>
              <a:rPr lang="en-US" altLang="en-US" sz="3600" baseline="30000" dirty="0" smtClean="0"/>
              <a:t>n</a:t>
            </a:r>
            <a:r>
              <a:rPr lang="en-US" altLang="en-US" sz="3600" dirty="0" smtClean="0"/>
              <a:t> Recursively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1747839" y="1092201"/>
            <a:ext cx="4486275" cy="52736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sz="1700" b="1" dirty="0">
                <a:solidFill>
                  <a:schemeClr val="accent6"/>
                </a:solidFill>
                <a:latin typeface="Courier New" pitchFamily="49" charset="0"/>
              </a:rPr>
              <a:t>/* Computes </a:t>
            </a:r>
            <a:r>
              <a:rPr lang="en-US" sz="1700" b="1" dirty="0" err="1">
                <a:solidFill>
                  <a:schemeClr val="accent6"/>
                </a:solidFill>
                <a:latin typeface="Courier New" pitchFamily="49" charset="0"/>
              </a:rPr>
              <a:t>a^n</a:t>
            </a:r>
            <a:r>
              <a:rPr lang="en-US" sz="1700" b="1" dirty="0">
                <a:solidFill>
                  <a:schemeClr val="accent6"/>
                </a:solidFill>
                <a:latin typeface="Courier New" pitchFamily="49" charset="0"/>
              </a:rPr>
              <a:t> */</a:t>
            </a:r>
          </a:p>
          <a:p>
            <a:pPr eaLnBrk="1" hangingPunct="1">
              <a:defRPr/>
            </a:pPr>
            <a:r>
              <a:rPr lang="en-US" sz="1700" b="1" dirty="0">
                <a:solidFill>
                  <a:srgbClr val="CC3300"/>
                </a:solidFill>
                <a:latin typeface="Courier New" pitchFamily="49" charset="0"/>
              </a:rPr>
              <a:t>double Power(double a, </a:t>
            </a:r>
            <a:r>
              <a:rPr lang="en-US" sz="1700" b="1" dirty="0" err="1">
                <a:solidFill>
                  <a:srgbClr val="CC3300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rgbClr val="CC3300"/>
                </a:solidFill>
                <a:latin typeface="Courier New" pitchFamily="49" charset="0"/>
              </a:rPr>
              <a:t> n){</a:t>
            </a:r>
          </a:p>
          <a:p>
            <a:pPr eaLnBrk="1" hangingPunct="1">
              <a:defRPr/>
            </a:pPr>
            <a:r>
              <a:rPr lang="en-US" sz="1700" b="1" dirty="0">
                <a:solidFill>
                  <a:srgbClr val="CC3300"/>
                </a:solidFill>
                <a:latin typeface="Courier New" pitchFamily="49" charset="0"/>
              </a:rPr>
              <a:t>  </a:t>
            </a:r>
            <a:r>
              <a:rPr lang="en-US" sz="1700" b="1" dirty="0">
                <a:latin typeface="Courier New" pitchFamily="49" charset="0"/>
              </a:rPr>
              <a:t>double pr; </a:t>
            </a:r>
            <a:r>
              <a:rPr lang="en-US" sz="1700" b="1" dirty="0">
                <a:solidFill>
                  <a:schemeClr val="accent6"/>
                </a:solidFill>
                <a:latin typeface="Courier New" pitchFamily="49" charset="0"/>
              </a:rPr>
              <a:t>/* partial result */</a:t>
            </a:r>
          </a:p>
          <a:p>
            <a:pPr eaLnBrk="1" hangingPunct="1">
              <a:defRPr/>
            </a:pPr>
            <a:endParaRPr lang="en-US" sz="1700" b="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1700" b="1" dirty="0"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chemeClr val="accent6"/>
                </a:solidFill>
                <a:latin typeface="Courier New" pitchFamily="49" charset="0"/>
              </a:rPr>
              <a:t>/* Base cases */</a:t>
            </a:r>
          </a:p>
          <a:p>
            <a:pPr eaLnBrk="1" hangingPunct="1">
              <a:defRPr/>
            </a:pPr>
            <a:r>
              <a:rPr lang="en-US" sz="1700" b="1" dirty="0">
                <a:latin typeface="Courier New" pitchFamily="49" charset="0"/>
              </a:rPr>
              <a:t>  if (n == 0) return 1;</a:t>
            </a:r>
          </a:p>
          <a:p>
            <a:pPr eaLnBrk="1" hangingPunct="1">
              <a:defRPr/>
            </a:pPr>
            <a:r>
              <a:rPr lang="en-US" sz="1700" b="1" dirty="0">
                <a:latin typeface="Courier New" pitchFamily="49" charset="0"/>
              </a:rPr>
              <a:t>  if (n == 1) return a;</a:t>
            </a:r>
          </a:p>
          <a:p>
            <a:pPr eaLnBrk="1" hangingPunct="1">
              <a:defRPr/>
            </a:pPr>
            <a:endParaRPr lang="en-US" sz="1700" b="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1700" b="1" dirty="0"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chemeClr val="accent6"/>
                </a:solidFill>
                <a:latin typeface="Courier New" pitchFamily="49" charset="0"/>
              </a:rPr>
              <a:t>/* </a:t>
            </a:r>
            <a:r>
              <a:rPr lang="en-US" sz="1700" b="1" dirty="0" err="1">
                <a:solidFill>
                  <a:schemeClr val="accent6"/>
                </a:solidFill>
                <a:latin typeface="Courier New" pitchFamily="49" charset="0"/>
              </a:rPr>
              <a:t>partialResult</a:t>
            </a:r>
            <a:r>
              <a:rPr lang="en-US" sz="1700" b="1" dirty="0">
                <a:solidFill>
                  <a:schemeClr val="accent6"/>
                </a:solidFill>
                <a:latin typeface="Courier New" pitchFamily="49" charset="0"/>
              </a:rPr>
              <a:t> = a^(n/2) */</a:t>
            </a:r>
          </a:p>
          <a:p>
            <a:pPr eaLnBrk="1" hangingPunct="1">
              <a:defRPr/>
            </a:pPr>
            <a:r>
              <a:rPr lang="en-US" sz="1700" b="1" dirty="0">
                <a:latin typeface="Courier New" pitchFamily="49" charset="0"/>
              </a:rPr>
              <a:t>  pr</a:t>
            </a:r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= </a:t>
            </a:r>
            <a:r>
              <a:rPr lang="en-US" sz="1700" b="1" dirty="0">
                <a:solidFill>
                  <a:srgbClr val="CC3300"/>
                </a:solidFill>
                <a:latin typeface="Courier New" pitchFamily="49" charset="0"/>
              </a:rPr>
              <a:t>Power(a, n/2);</a:t>
            </a:r>
          </a:p>
          <a:p>
            <a:pPr eaLnBrk="1" hangingPunct="1">
              <a:defRPr/>
            </a:pPr>
            <a:endParaRPr lang="en-US" sz="1700" b="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1700" b="1" dirty="0"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chemeClr val="accent6"/>
                </a:solidFill>
                <a:latin typeface="Courier New" pitchFamily="49" charset="0"/>
              </a:rPr>
              <a:t>/* Merge */</a:t>
            </a:r>
          </a:p>
          <a:p>
            <a:pPr eaLnBrk="1" hangingPunct="1">
              <a:defRPr/>
            </a:pPr>
            <a:r>
              <a:rPr lang="en-US" sz="1700" b="1" dirty="0">
                <a:latin typeface="Courier New" pitchFamily="49" charset="0"/>
              </a:rPr>
              <a:t>  double result = pr*pr; </a:t>
            </a:r>
          </a:p>
          <a:p>
            <a:pPr eaLnBrk="1" hangingPunct="1">
              <a:defRPr/>
            </a:pPr>
            <a:r>
              <a:rPr lang="en-US" sz="1700" b="1" dirty="0">
                <a:latin typeface="Courier New" pitchFamily="49" charset="0"/>
              </a:rPr>
              <a:t>   </a:t>
            </a:r>
          </a:p>
          <a:p>
            <a:pPr eaLnBrk="1" hangingPunct="1">
              <a:defRPr/>
            </a:pPr>
            <a:r>
              <a:rPr lang="en-US" sz="1700" b="1" dirty="0"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chemeClr val="accent6"/>
                </a:solidFill>
                <a:latin typeface="Courier New" pitchFamily="49" charset="0"/>
              </a:rPr>
              <a:t>/* Is “n” odd? */</a:t>
            </a:r>
            <a:r>
              <a:rPr lang="en-US" sz="1700" b="1" dirty="0">
                <a:latin typeface="Courier New" pitchFamily="49" charset="0"/>
              </a:rPr>
              <a:t>  </a:t>
            </a:r>
          </a:p>
          <a:p>
            <a:pPr eaLnBrk="1" hangingPunct="1">
              <a:defRPr/>
            </a:pPr>
            <a:r>
              <a:rPr lang="en-US" sz="1700" b="1" dirty="0">
                <a:latin typeface="Courier New" pitchFamily="49" charset="0"/>
              </a:rPr>
              <a:t>  if (n % 2) result *= a;</a:t>
            </a:r>
          </a:p>
          <a:p>
            <a:pPr eaLnBrk="1" hangingPunct="1">
              <a:defRPr/>
            </a:pPr>
            <a:endParaRPr lang="en-US" sz="1700" b="1" dirty="0">
              <a:solidFill>
                <a:schemeClr val="accent6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1700" b="1" dirty="0">
                <a:latin typeface="Courier New" pitchFamily="49" charset="0"/>
              </a:rPr>
              <a:t>  return result; </a:t>
            </a:r>
          </a:p>
          <a:p>
            <a:pPr eaLnBrk="1" hangingPunct="1">
              <a:defRPr/>
            </a:pPr>
            <a:r>
              <a:rPr lang="en-US" sz="1700" b="1" dirty="0">
                <a:solidFill>
                  <a:srgbClr val="CC3300"/>
                </a:solidFill>
                <a:latin typeface="Courier New" pitchFamily="49" charset="0"/>
              </a:rPr>
              <a:t>} /* end-Power */</a:t>
            </a:r>
          </a:p>
        </p:txBody>
      </p:sp>
      <p:sp>
        <p:nvSpPr>
          <p:cNvPr id="6" name="Rectangle 53"/>
          <p:cNvSpPr>
            <a:spLocks noChangeArrowheads="1"/>
          </p:cNvSpPr>
          <p:nvPr/>
        </p:nvSpPr>
        <p:spPr bwMode="auto">
          <a:xfrm>
            <a:off x="6699941" y="2275576"/>
            <a:ext cx="108902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/>
              <a:t>T(n) =</a:t>
            </a:r>
          </a:p>
        </p:txBody>
      </p:sp>
      <p:sp>
        <p:nvSpPr>
          <p:cNvPr id="13" name="Left Brace 12"/>
          <p:cNvSpPr>
            <a:spLocks/>
          </p:cNvSpPr>
          <p:nvPr/>
        </p:nvSpPr>
        <p:spPr bwMode="auto">
          <a:xfrm>
            <a:off x="7708002" y="1883464"/>
            <a:ext cx="255588" cy="1231900"/>
          </a:xfrm>
          <a:prstGeom prst="leftBrace">
            <a:avLst>
              <a:gd name="adj1" fmla="val 8368"/>
              <a:gd name="adj2" fmla="val 50000"/>
            </a:avLst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4" name="Rectangle 53"/>
          <p:cNvSpPr>
            <a:spLocks noChangeArrowheads="1"/>
          </p:cNvSpPr>
          <p:nvPr/>
        </p:nvSpPr>
        <p:spPr bwMode="auto">
          <a:xfrm>
            <a:off x="7984227" y="2562915"/>
            <a:ext cx="277495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/>
              <a:t>T(n/2) + 1  if n&gt;1</a:t>
            </a:r>
          </a:p>
        </p:txBody>
      </p:sp>
      <p:sp>
        <p:nvSpPr>
          <p:cNvPr id="15" name="Rectangle 53"/>
          <p:cNvSpPr>
            <a:spLocks noChangeArrowheads="1"/>
          </p:cNvSpPr>
          <p:nvPr/>
        </p:nvSpPr>
        <p:spPr bwMode="auto">
          <a:xfrm>
            <a:off x="7984227" y="1988240"/>
            <a:ext cx="32258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/>
              <a:t>1 if n =1 (Base case)</a:t>
            </a:r>
          </a:p>
        </p:txBody>
      </p:sp>
    </p:spTree>
    <p:extLst>
      <p:ext uri="{BB962C8B-B14F-4D97-AF65-F5344CB8AC3E}">
        <p14:creationId xmlns:p14="http://schemas.microsoft.com/office/powerpoint/2010/main" val="168718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41488" y="217489"/>
            <a:ext cx="8748712" cy="642937"/>
          </a:xfrm>
        </p:spPr>
        <p:txBody>
          <a:bodyPr/>
          <a:lstStyle/>
          <a:p>
            <a:r>
              <a:rPr lang="en-US" altLang="en-US" sz="3600" dirty="0" smtClean="0"/>
              <a:t>Fibonacci Numbers</a:t>
            </a:r>
          </a:p>
        </p:txBody>
      </p:sp>
      <p:sp>
        <p:nvSpPr>
          <p:cNvPr id="438275" name="Rectangle 3"/>
          <p:cNvSpPr>
            <a:spLocks noChangeArrowheads="1"/>
          </p:cNvSpPr>
          <p:nvPr/>
        </p:nvSpPr>
        <p:spPr bwMode="auto">
          <a:xfrm>
            <a:off x="3206750" y="3455988"/>
            <a:ext cx="5778500" cy="25320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</a:rPr>
              <a:t>/* Computes nth Fibonacci number */</a:t>
            </a:r>
          </a:p>
          <a:p>
            <a:pPr eaLnBrk="1" hangingPunct="1">
              <a:defRPr/>
            </a:pPr>
            <a:r>
              <a:rPr lang="en-US" b="1" dirty="0" err="1">
                <a:solidFill>
                  <a:srgbClr val="CC33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 Fibonacci(</a:t>
            </a:r>
            <a:r>
              <a:rPr lang="en-US" b="1" dirty="0" err="1">
                <a:solidFill>
                  <a:srgbClr val="CC33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 n){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</a:rPr>
              <a:t>/* Base cases */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if (n == 0) return 0;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if (n == 1) return 1;</a:t>
            </a:r>
          </a:p>
          <a:p>
            <a:pPr eaLnBrk="1" hangingPunct="1">
              <a:defRPr/>
            </a:pPr>
            <a:endParaRPr lang="en-US" b="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return Fibonacci(n-1) + Fibonacci(n-2);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} /* end-Fibonacci */</a:t>
            </a:r>
          </a:p>
        </p:txBody>
      </p:sp>
      <p:sp>
        <p:nvSpPr>
          <p:cNvPr id="26628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91706" y="976314"/>
            <a:ext cx="11266098" cy="2370137"/>
          </a:xfrm>
          <a:noFill/>
        </p:spPr>
        <p:txBody>
          <a:bodyPr/>
          <a:lstStyle/>
          <a:p>
            <a:r>
              <a:rPr lang="en-US" altLang="en-US" sz="3200" dirty="0"/>
              <a:t>Fibonacci numbers are defined as follows</a:t>
            </a:r>
          </a:p>
          <a:p>
            <a:pPr lvl="1"/>
            <a:r>
              <a:rPr lang="en-US" altLang="en-US" sz="2800" dirty="0"/>
              <a:t>F(0) = 0</a:t>
            </a:r>
          </a:p>
          <a:p>
            <a:pPr lvl="1"/>
            <a:r>
              <a:rPr lang="en-US" altLang="en-US" sz="2800" dirty="0"/>
              <a:t>F(1) = 1</a:t>
            </a:r>
          </a:p>
          <a:p>
            <a:pPr lvl="1"/>
            <a:r>
              <a:rPr lang="en-US" altLang="en-US" sz="2800" dirty="0"/>
              <a:t>F(n) = F(n-1) + F(n-2)</a:t>
            </a:r>
          </a:p>
        </p:txBody>
      </p:sp>
    </p:spTree>
    <p:extLst>
      <p:ext uri="{BB962C8B-B14F-4D97-AF65-F5344CB8AC3E}">
        <p14:creationId xmlns:p14="http://schemas.microsoft.com/office/powerpoint/2010/main" val="219411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41488" y="217489"/>
            <a:ext cx="8748712" cy="642937"/>
          </a:xfrm>
        </p:spPr>
        <p:txBody>
          <a:bodyPr/>
          <a:lstStyle/>
          <a:p>
            <a:r>
              <a:rPr lang="en-US" altLang="en-US" smtClean="0"/>
              <a:t>Recursion Tree for F(5)</a:t>
            </a:r>
          </a:p>
        </p:txBody>
      </p:sp>
      <p:grpSp>
        <p:nvGrpSpPr>
          <p:cNvPr id="27651" name="Group 161"/>
          <p:cNvGrpSpPr>
            <a:grpSpLocks/>
          </p:cNvGrpSpPr>
          <p:nvPr/>
        </p:nvGrpSpPr>
        <p:grpSpPr bwMode="auto">
          <a:xfrm>
            <a:off x="6480176" y="989014"/>
            <a:ext cx="822325" cy="885825"/>
            <a:chOff x="3122" y="623"/>
            <a:chExt cx="518" cy="558"/>
          </a:xfrm>
        </p:grpSpPr>
        <p:sp>
          <p:nvSpPr>
            <p:cNvPr id="27746" name="Oval 6"/>
            <p:cNvSpPr>
              <a:spLocks noChangeArrowheads="1"/>
            </p:cNvSpPr>
            <p:nvPr/>
          </p:nvSpPr>
          <p:spPr bwMode="auto">
            <a:xfrm>
              <a:off x="3122" y="922"/>
              <a:ext cx="518" cy="25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F(5)</a:t>
              </a:r>
            </a:p>
          </p:txBody>
        </p:sp>
        <p:sp>
          <p:nvSpPr>
            <p:cNvPr id="27747" name="Line 43"/>
            <p:cNvSpPr>
              <a:spLocks noChangeShapeType="1"/>
            </p:cNvSpPr>
            <p:nvPr/>
          </p:nvSpPr>
          <p:spPr bwMode="auto">
            <a:xfrm>
              <a:off x="3351" y="623"/>
              <a:ext cx="7" cy="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2448" name="Text Box 80"/>
          <p:cNvSpPr txBox="1">
            <a:spLocks noChangeArrowheads="1"/>
          </p:cNvSpPr>
          <p:nvPr/>
        </p:nvSpPr>
        <p:spPr bwMode="auto">
          <a:xfrm>
            <a:off x="6305550" y="1847850"/>
            <a:ext cx="1195388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F(4)+F(3)</a:t>
            </a:r>
          </a:p>
        </p:txBody>
      </p:sp>
      <p:grpSp>
        <p:nvGrpSpPr>
          <p:cNvPr id="3" name="Group 162"/>
          <p:cNvGrpSpPr>
            <a:grpSpLocks/>
          </p:cNvGrpSpPr>
          <p:nvPr/>
        </p:nvGrpSpPr>
        <p:grpSpPr bwMode="auto">
          <a:xfrm>
            <a:off x="4592639" y="2082800"/>
            <a:ext cx="1800225" cy="952500"/>
            <a:chOff x="1933" y="1312"/>
            <a:chExt cx="1134" cy="600"/>
          </a:xfrm>
        </p:grpSpPr>
        <p:sp>
          <p:nvSpPr>
            <p:cNvPr id="27744" name="Oval 11"/>
            <p:cNvSpPr>
              <a:spLocks noChangeArrowheads="1"/>
            </p:cNvSpPr>
            <p:nvPr/>
          </p:nvSpPr>
          <p:spPr bwMode="auto">
            <a:xfrm>
              <a:off x="1933" y="1653"/>
              <a:ext cx="518" cy="25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F(4)</a:t>
              </a:r>
            </a:p>
          </p:txBody>
        </p:sp>
        <p:sp>
          <p:nvSpPr>
            <p:cNvPr id="27745" name="Line 25"/>
            <p:cNvSpPr>
              <a:spLocks noChangeShapeType="1"/>
            </p:cNvSpPr>
            <p:nvPr/>
          </p:nvSpPr>
          <p:spPr bwMode="auto">
            <a:xfrm flipH="1">
              <a:off x="2312" y="1312"/>
              <a:ext cx="755" cy="3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2449" name="Text Box 81"/>
          <p:cNvSpPr txBox="1">
            <a:spLocks noChangeArrowheads="1"/>
          </p:cNvSpPr>
          <p:nvPr/>
        </p:nvSpPr>
        <p:spPr bwMode="auto">
          <a:xfrm>
            <a:off x="4432300" y="3033714"/>
            <a:ext cx="1195388" cy="3762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F(3)+F(2)</a:t>
            </a:r>
          </a:p>
        </p:txBody>
      </p:sp>
      <p:grpSp>
        <p:nvGrpSpPr>
          <p:cNvPr id="4" name="Group 163"/>
          <p:cNvGrpSpPr>
            <a:grpSpLocks/>
          </p:cNvGrpSpPr>
          <p:nvPr/>
        </p:nvGrpSpPr>
        <p:grpSpPr bwMode="auto">
          <a:xfrm>
            <a:off x="3303589" y="3295651"/>
            <a:ext cx="1214437" cy="912813"/>
            <a:chOff x="1121" y="2076"/>
            <a:chExt cx="765" cy="575"/>
          </a:xfrm>
        </p:grpSpPr>
        <p:sp>
          <p:nvSpPr>
            <p:cNvPr id="27742" name="Oval 13"/>
            <p:cNvSpPr>
              <a:spLocks noChangeArrowheads="1"/>
            </p:cNvSpPr>
            <p:nvPr/>
          </p:nvSpPr>
          <p:spPr bwMode="auto">
            <a:xfrm>
              <a:off x="1121" y="2392"/>
              <a:ext cx="518" cy="25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F(3)</a:t>
              </a:r>
            </a:p>
          </p:txBody>
        </p:sp>
        <p:sp>
          <p:nvSpPr>
            <p:cNvPr id="27743" name="Line 27"/>
            <p:cNvSpPr>
              <a:spLocks noChangeShapeType="1"/>
            </p:cNvSpPr>
            <p:nvPr/>
          </p:nvSpPr>
          <p:spPr bwMode="auto">
            <a:xfrm flipH="1">
              <a:off x="1408" y="2076"/>
              <a:ext cx="478" cy="3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2450" name="Text Box 82"/>
          <p:cNvSpPr txBox="1">
            <a:spLocks noChangeArrowheads="1"/>
          </p:cNvSpPr>
          <p:nvPr/>
        </p:nvSpPr>
        <p:spPr bwMode="auto">
          <a:xfrm>
            <a:off x="3128964" y="4219575"/>
            <a:ext cx="1158875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F(2)+F(1)</a:t>
            </a:r>
          </a:p>
        </p:txBody>
      </p: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2611439" y="4532313"/>
            <a:ext cx="822325" cy="812800"/>
            <a:chOff x="401" y="2748"/>
            <a:chExt cx="518" cy="512"/>
          </a:xfrm>
        </p:grpSpPr>
        <p:sp>
          <p:nvSpPr>
            <p:cNvPr id="27740" name="Oval 17"/>
            <p:cNvSpPr>
              <a:spLocks noChangeArrowheads="1"/>
            </p:cNvSpPr>
            <p:nvPr/>
          </p:nvSpPr>
          <p:spPr bwMode="auto">
            <a:xfrm>
              <a:off x="401" y="3001"/>
              <a:ext cx="518" cy="25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F(2)</a:t>
              </a:r>
            </a:p>
          </p:txBody>
        </p:sp>
        <p:sp>
          <p:nvSpPr>
            <p:cNvPr id="27741" name="Line 31"/>
            <p:cNvSpPr>
              <a:spLocks noChangeShapeType="1"/>
            </p:cNvSpPr>
            <p:nvPr/>
          </p:nvSpPr>
          <p:spPr bwMode="auto">
            <a:xfrm flipH="1">
              <a:off x="646" y="2748"/>
              <a:ext cx="178" cy="2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2451" name="Text Box 83"/>
          <p:cNvSpPr txBox="1">
            <a:spLocks noChangeArrowheads="1"/>
          </p:cNvSpPr>
          <p:nvPr/>
        </p:nvSpPr>
        <p:spPr bwMode="auto">
          <a:xfrm>
            <a:off x="2446339" y="5326064"/>
            <a:ext cx="1158875" cy="3762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F(1)+F(0)</a:t>
            </a:r>
          </a:p>
        </p:txBody>
      </p:sp>
      <p:grpSp>
        <p:nvGrpSpPr>
          <p:cNvPr id="6" name="Group 84"/>
          <p:cNvGrpSpPr>
            <a:grpSpLocks/>
          </p:cNvGrpSpPr>
          <p:nvPr/>
        </p:nvGrpSpPr>
        <p:grpSpPr bwMode="auto">
          <a:xfrm>
            <a:off x="1954214" y="5626100"/>
            <a:ext cx="822325" cy="812800"/>
            <a:chOff x="401" y="2748"/>
            <a:chExt cx="518" cy="512"/>
          </a:xfrm>
        </p:grpSpPr>
        <p:sp>
          <p:nvSpPr>
            <p:cNvPr id="27738" name="Oval 85"/>
            <p:cNvSpPr>
              <a:spLocks noChangeArrowheads="1"/>
            </p:cNvSpPr>
            <p:nvPr/>
          </p:nvSpPr>
          <p:spPr bwMode="auto">
            <a:xfrm>
              <a:off x="401" y="3001"/>
              <a:ext cx="518" cy="25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F(1)</a:t>
              </a:r>
            </a:p>
          </p:txBody>
        </p:sp>
        <p:sp>
          <p:nvSpPr>
            <p:cNvPr id="27739" name="Line 86"/>
            <p:cNvSpPr>
              <a:spLocks noChangeShapeType="1"/>
            </p:cNvSpPr>
            <p:nvPr/>
          </p:nvSpPr>
          <p:spPr bwMode="auto">
            <a:xfrm flipH="1">
              <a:off x="646" y="2748"/>
              <a:ext cx="178" cy="2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90"/>
          <p:cNvGrpSpPr>
            <a:grpSpLocks/>
          </p:cNvGrpSpPr>
          <p:nvPr/>
        </p:nvGrpSpPr>
        <p:grpSpPr bwMode="auto">
          <a:xfrm>
            <a:off x="3151189" y="5626100"/>
            <a:ext cx="784225" cy="800100"/>
            <a:chOff x="1042" y="2756"/>
            <a:chExt cx="518" cy="504"/>
          </a:xfrm>
        </p:grpSpPr>
        <p:sp>
          <p:nvSpPr>
            <p:cNvPr id="27736" name="Oval 91"/>
            <p:cNvSpPr>
              <a:spLocks noChangeArrowheads="1"/>
            </p:cNvSpPr>
            <p:nvPr/>
          </p:nvSpPr>
          <p:spPr bwMode="auto">
            <a:xfrm>
              <a:off x="1042" y="3001"/>
              <a:ext cx="518" cy="25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F(0)</a:t>
              </a:r>
            </a:p>
          </p:txBody>
        </p:sp>
        <p:sp>
          <p:nvSpPr>
            <p:cNvPr id="27737" name="Line 92"/>
            <p:cNvSpPr>
              <a:spLocks noChangeShapeType="1"/>
            </p:cNvSpPr>
            <p:nvPr/>
          </p:nvSpPr>
          <p:spPr bwMode="auto">
            <a:xfrm>
              <a:off x="1081" y="2756"/>
              <a:ext cx="161" cy="2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97"/>
          <p:cNvGrpSpPr>
            <a:grpSpLocks/>
          </p:cNvGrpSpPr>
          <p:nvPr/>
        </p:nvGrpSpPr>
        <p:grpSpPr bwMode="auto">
          <a:xfrm>
            <a:off x="3403600" y="5648325"/>
            <a:ext cx="401638" cy="368300"/>
            <a:chOff x="1184" y="3630"/>
            <a:chExt cx="253" cy="232"/>
          </a:xfrm>
        </p:grpSpPr>
        <p:sp>
          <p:nvSpPr>
            <p:cNvPr id="27734" name="Text Box 95"/>
            <p:cNvSpPr txBox="1">
              <a:spLocks noChangeArrowheads="1"/>
            </p:cNvSpPr>
            <p:nvPr/>
          </p:nvSpPr>
          <p:spPr bwMode="auto">
            <a:xfrm>
              <a:off x="1233" y="363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C3300"/>
                  </a:solidFill>
                </a:rPr>
                <a:t>0</a:t>
              </a:r>
            </a:p>
          </p:txBody>
        </p:sp>
        <p:sp>
          <p:nvSpPr>
            <p:cNvPr id="27735" name="Line 96"/>
            <p:cNvSpPr>
              <a:spLocks noChangeShapeType="1"/>
            </p:cNvSpPr>
            <p:nvPr/>
          </p:nvSpPr>
          <p:spPr bwMode="auto">
            <a:xfrm flipH="1" flipV="1">
              <a:off x="1184" y="3635"/>
              <a:ext cx="138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100"/>
          <p:cNvGrpSpPr>
            <a:grpSpLocks/>
          </p:cNvGrpSpPr>
          <p:nvPr/>
        </p:nvGrpSpPr>
        <p:grpSpPr bwMode="auto">
          <a:xfrm>
            <a:off x="2516189" y="5641976"/>
            <a:ext cx="401637" cy="454025"/>
            <a:chOff x="625" y="3626"/>
            <a:chExt cx="253" cy="286"/>
          </a:xfrm>
        </p:grpSpPr>
        <p:sp>
          <p:nvSpPr>
            <p:cNvPr id="27732" name="Line 98"/>
            <p:cNvSpPr>
              <a:spLocks noChangeShapeType="1"/>
            </p:cNvSpPr>
            <p:nvPr/>
          </p:nvSpPr>
          <p:spPr bwMode="auto">
            <a:xfrm flipV="1">
              <a:off x="625" y="3626"/>
              <a:ext cx="170" cy="2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3" name="Text Box 99"/>
            <p:cNvSpPr txBox="1">
              <a:spLocks noChangeArrowheads="1"/>
            </p:cNvSpPr>
            <p:nvPr/>
          </p:nvSpPr>
          <p:spPr bwMode="auto">
            <a:xfrm>
              <a:off x="674" y="368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C3300"/>
                  </a:solidFill>
                </a:rPr>
                <a:t>1</a:t>
              </a:r>
            </a:p>
          </p:txBody>
        </p:sp>
      </p:grpSp>
      <p:grpSp>
        <p:nvGrpSpPr>
          <p:cNvPr id="10" name="Group 101"/>
          <p:cNvGrpSpPr>
            <a:grpSpLocks/>
          </p:cNvGrpSpPr>
          <p:nvPr/>
        </p:nvGrpSpPr>
        <p:grpSpPr bwMode="auto">
          <a:xfrm>
            <a:off x="3173414" y="4535489"/>
            <a:ext cx="401637" cy="454025"/>
            <a:chOff x="625" y="3626"/>
            <a:chExt cx="253" cy="286"/>
          </a:xfrm>
        </p:grpSpPr>
        <p:sp>
          <p:nvSpPr>
            <p:cNvPr id="27730" name="Line 102"/>
            <p:cNvSpPr>
              <a:spLocks noChangeShapeType="1"/>
            </p:cNvSpPr>
            <p:nvPr/>
          </p:nvSpPr>
          <p:spPr bwMode="auto">
            <a:xfrm flipV="1">
              <a:off x="625" y="3626"/>
              <a:ext cx="170" cy="2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1" name="Text Box 103"/>
            <p:cNvSpPr txBox="1">
              <a:spLocks noChangeArrowheads="1"/>
            </p:cNvSpPr>
            <p:nvPr/>
          </p:nvSpPr>
          <p:spPr bwMode="auto">
            <a:xfrm>
              <a:off x="674" y="368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C3300"/>
                  </a:solidFill>
                </a:rPr>
                <a:t>1</a:t>
              </a:r>
            </a:p>
          </p:txBody>
        </p:sp>
      </p:grpSp>
      <p:grpSp>
        <p:nvGrpSpPr>
          <p:cNvPr id="11" name="Group 111"/>
          <p:cNvGrpSpPr>
            <a:grpSpLocks/>
          </p:cNvGrpSpPr>
          <p:nvPr/>
        </p:nvGrpSpPr>
        <p:grpSpPr bwMode="auto">
          <a:xfrm>
            <a:off x="4124326" y="4510088"/>
            <a:ext cx="341313" cy="438150"/>
            <a:chOff x="1630" y="2913"/>
            <a:chExt cx="215" cy="276"/>
          </a:xfrm>
        </p:grpSpPr>
        <p:sp>
          <p:nvSpPr>
            <p:cNvPr id="27728" name="Text Box 105"/>
            <p:cNvSpPr txBox="1">
              <a:spLocks noChangeArrowheads="1"/>
            </p:cNvSpPr>
            <p:nvPr/>
          </p:nvSpPr>
          <p:spPr bwMode="auto">
            <a:xfrm>
              <a:off x="1664" y="2923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C3300"/>
                  </a:solidFill>
                </a:rPr>
                <a:t>1</a:t>
              </a:r>
            </a:p>
          </p:txBody>
        </p:sp>
        <p:sp>
          <p:nvSpPr>
            <p:cNvPr id="27729" name="Line 106"/>
            <p:cNvSpPr>
              <a:spLocks noChangeShapeType="1"/>
            </p:cNvSpPr>
            <p:nvPr/>
          </p:nvSpPr>
          <p:spPr bwMode="auto">
            <a:xfrm flipH="1" flipV="1">
              <a:off x="1630" y="2913"/>
              <a:ext cx="138" cy="2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10"/>
          <p:cNvGrpSpPr>
            <a:grpSpLocks/>
          </p:cNvGrpSpPr>
          <p:nvPr/>
        </p:nvGrpSpPr>
        <p:grpSpPr bwMode="auto">
          <a:xfrm>
            <a:off x="3810001" y="4518025"/>
            <a:ext cx="822325" cy="787400"/>
            <a:chOff x="1440" y="2918"/>
            <a:chExt cx="518" cy="496"/>
          </a:xfrm>
        </p:grpSpPr>
        <p:sp>
          <p:nvSpPr>
            <p:cNvPr id="27726" name="Oval 108"/>
            <p:cNvSpPr>
              <a:spLocks noChangeArrowheads="1"/>
            </p:cNvSpPr>
            <p:nvPr/>
          </p:nvSpPr>
          <p:spPr bwMode="auto">
            <a:xfrm>
              <a:off x="1440" y="3155"/>
              <a:ext cx="518" cy="25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F(1)</a:t>
              </a:r>
            </a:p>
          </p:txBody>
        </p:sp>
        <p:sp>
          <p:nvSpPr>
            <p:cNvPr id="27727" name="Line 109"/>
            <p:cNvSpPr>
              <a:spLocks noChangeShapeType="1"/>
            </p:cNvSpPr>
            <p:nvPr/>
          </p:nvSpPr>
          <p:spPr bwMode="auto">
            <a:xfrm>
              <a:off x="1537" y="2918"/>
              <a:ext cx="139" cy="2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2480" name="Text Box 112"/>
          <p:cNvSpPr txBox="1">
            <a:spLocks noChangeArrowheads="1"/>
          </p:cNvSpPr>
          <p:nvPr/>
        </p:nvSpPr>
        <p:spPr bwMode="auto">
          <a:xfrm>
            <a:off x="5421314" y="4206875"/>
            <a:ext cx="1158875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F(1)+F(0)</a:t>
            </a:r>
          </a:p>
        </p:txBody>
      </p:sp>
      <p:grpSp>
        <p:nvGrpSpPr>
          <p:cNvPr id="13" name="Group 113"/>
          <p:cNvGrpSpPr>
            <a:grpSpLocks/>
          </p:cNvGrpSpPr>
          <p:nvPr/>
        </p:nvGrpSpPr>
        <p:grpSpPr bwMode="auto">
          <a:xfrm>
            <a:off x="4929189" y="4506913"/>
            <a:ext cx="822325" cy="812800"/>
            <a:chOff x="401" y="2748"/>
            <a:chExt cx="518" cy="512"/>
          </a:xfrm>
        </p:grpSpPr>
        <p:sp>
          <p:nvSpPr>
            <p:cNvPr id="27724" name="Oval 114"/>
            <p:cNvSpPr>
              <a:spLocks noChangeArrowheads="1"/>
            </p:cNvSpPr>
            <p:nvPr/>
          </p:nvSpPr>
          <p:spPr bwMode="auto">
            <a:xfrm>
              <a:off x="401" y="3001"/>
              <a:ext cx="518" cy="25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F(1)</a:t>
              </a:r>
            </a:p>
          </p:txBody>
        </p:sp>
        <p:sp>
          <p:nvSpPr>
            <p:cNvPr id="27725" name="Line 115"/>
            <p:cNvSpPr>
              <a:spLocks noChangeShapeType="1"/>
            </p:cNvSpPr>
            <p:nvPr/>
          </p:nvSpPr>
          <p:spPr bwMode="auto">
            <a:xfrm flipH="1">
              <a:off x="646" y="2748"/>
              <a:ext cx="178" cy="2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16"/>
          <p:cNvGrpSpPr>
            <a:grpSpLocks/>
          </p:cNvGrpSpPr>
          <p:nvPr/>
        </p:nvGrpSpPr>
        <p:grpSpPr bwMode="auto">
          <a:xfrm>
            <a:off x="6126164" y="4506913"/>
            <a:ext cx="784225" cy="800100"/>
            <a:chOff x="1042" y="2756"/>
            <a:chExt cx="518" cy="504"/>
          </a:xfrm>
        </p:grpSpPr>
        <p:sp>
          <p:nvSpPr>
            <p:cNvPr id="27722" name="Oval 117"/>
            <p:cNvSpPr>
              <a:spLocks noChangeArrowheads="1"/>
            </p:cNvSpPr>
            <p:nvPr/>
          </p:nvSpPr>
          <p:spPr bwMode="auto">
            <a:xfrm>
              <a:off x="1042" y="3001"/>
              <a:ext cx="518" cy="25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F(0)</a:t>
              </a:r>
            </a:p>
          </p:txBody>
        </p:sp>
        <p:sp>
          <p:nvSpPr>
            <p:cNvPr id="27723" name="Line 118"/>
            <p:cNvSpPr>
              <a:spLocks noChangeShapeType="1"/>
            </p:cNvSpPr>
            <p:nvPr/>
          </p:nvSpPr>
          <p:spPr bwMode="auto">
            <a:xfrm>
              <a:off x="1081" y="2756"/>
              <a:ext cx="161" cy="2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19"/>
          <p:cNvGrpSpPr>
            <a:grpSpLocks/>
          </p:cNvGrpSpPr>
          <p:nvPr/>
        </p:nvGrpSpPr>
        <p:grpSpPr bwMode="auto">
          <a:xfrm>
            <a:off x="6378575" y="4529138"/>
            <a:ext cx="401638" cy="368300"/>
            <a:chOff x="1184" y="3630"/>
            <a:chExt cx="253" cy="232"/>
          </a:xfrm>
        </p:grpSpPr>
        <p:sp>
          <p:nvSpPr>
            <p:cNvPr id="27720" name="Text Box 120"/>
            <p:cNvSpPr txBox="1">
              <a:spLocks noChangeArrowheads="1"/>
            </p:cNvSpPr>
            <p:nvPr/>
          </p:nvSpPr>
          <p:spPr bwMode="auto">
            <a:xfrm>
              <a:off x="1233" y="363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C3300"/>
                  </a:solidFill>
                </a:rPr>
                <a:t>0</a:t>
              </a:r>
            </a:p>
          </p:txBody>
        </p:sp>
        <p:sp>
          <p:nvSpPr>
            <p:cNvPr id="27721" name="Line 121"/>
            <p:cNvSpPr>
              <a:spLocks noChangeShapeType="1"/>
            </p:cNvSpPr>
            <p:nvPr/>
          </p:nvSpPr>
          <p:spPr bwMode="auto">
            <a:xfrm flipH="1" flipV="1">
              <a:off x="1184" y="3635"/>
              <a:ext cx="138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22"/>
          <p:cNvGrpSpPr>
            <a:grpSpLocks/>
          </p:cNvGrpSpPr>
          <p:nvPr/>
        </p:nvGrpSpPr>
        <p:grpSpPr bwMode="auto">
          <a:xfrm>
            <a:off x="5491164" y="4522789"/>
            <a:ext cx="401637" cy="454025"/>
            <a:chOff x="625" y="3626"/>
            <a:chExt cx="253" cy="286"/>
          </a:xfrm>
        </p:grpSpPr>
        <p:sp>
          <p:nvSpPr>
            <p:cNvPr id="27718" name="Line 123"/>
            <p:cNvSpPr>
              <a:spLocks noChangeShapeType="1"/>
            </p:cNvSpPr>
            <p:nvPr/>
          </p:nvSpPr>
          <p:spPr bwMode="auto">
            <a:xfrm flipV="1">
              <a:off x="625" y="3626"/>
              <a:ext cx="170" cy="2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9" name="Text Box 124"/>
            <p:cNvSpPr txBox="1">
              <a:spLocks noChangeArrowheads="1"/>
            </p:cNvSpPr>
            <p:nvPr/>
          </p:nvSpPr>
          <p:spPr bwMode="auto">
            <a:xfrm>
              <a:off x="674" y="368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C3300"/>
                  </a:solidFill>
                </a:rPr>
                <a:t>1</a:t>
              </a:r>
            </a:p>
          </p:txBody>
        </p:sp>
      </p:grpSp>
      <p:sp>
        <p:nvSpPr>
          <p:cNvPr id="442493" name="Text Box 125"/>
          <p:cNvSpPr txBox="1">
            <a:spLocks noChangeArrowheads="1"/>
          </p:cNvSpPr>
          <p:nvPr/>
        </p:nvSpPr>
        <p:spPr bwMode="auto">
          <a:xfrm>
            <a:off x="8253414" y="3097214"/>
            <a:ext cx="1158875" cy="3762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F(2)+F(1)</a:t>
            </a:r>
          </a:p>
        </p:txBody>
      </p:sp>
      <p:grpSp>
        <p:nvGrpSpPr>
          <p:cNvPr id="17" name="Group 126"/>
          <p:cNvGrpSpPr>
            <a:grpSpLocks/>
          </p:cNvGrpSpPr>
          <p:nvPr/>
        </p:nvGrpSpPr>
        <p:grpSpPr bwMode="auto">
          <a:xfrm>
            <a:off x="7735889" y="3409950"/>
            <a:ext cx="822325" cy="812800"/>
            <a:chOff x="401" y="2748"/>
            <a:chExt cx="518" cy="512"/>
          </a:xfrm>
        </p:grpSpPr>
        <p:sp>
          <p:nvSpPr>
            <p:cNvPr id="27716" name="Oval 127"/>
            <p:cNvSpPr>
              <a:spLocks noChangeArrowheads="1"/>
            </p:cNvSpPr>
            <p:nvPr/>
          </p:nvSpPr>
          <p:spPr bwMode="auto">
            <a:xfrm>
              <a:off x="401" y="3001"/>
              <a:ext cx="518" cy="25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F(2)</a:t>
              </a:r>
            </a:p>
          </p:txBody>
        </p:sp>
        <p:sp>
          <p:nvSpPr>
            <p:cNvPr id="27717" name="Line 128"/>
            <p:cNvSpPr>
              <a:spLocks noChangeShapeType="1"/>
            </p:cNvSpPr>
            <p:nvPr/>
          </p:nvSpPr>
          <p:spPr bwMode="auto">
            <a:xfrm flipH="1">
              <a:off x="646" y="2748"/>
              <a:ext cx="178" cy="2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2497" name="Text Box 129"/>
          <p:cNvSpPr txBox="1">
            <a:spLocks noChangeArrowheads="1"/>
          </p:cNvSpPr>
          <p:nvPr/>
        </p:nvSpPr>
        <p:spPr bwMode="auto">
          <a:xfrm>
            <a:off x="7570789" y="4203700"/>
            <a:ext cx="1158875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F(1)+F(0)</a:t>
            </a:r>
          </a:p>
        </p:txBody>
      </p:sp>
      <p:grpSp>
        <p:nvGrpSpPr>
          <p:cNvPr id="18" name="Group 130"/>
          <p:cNvGrpSpPr>
            <a:grpSpLocks/>
          </p:cNvGrpSpPr>
          <p:nvPr/>
        </p:nvGrpSpPr>
        <p:grpSpPr bwMode="auto">
          <a:xfrm>
            <a:off x="7078664" y="4503738"/>
            <a:ext cx="822325" cy="812800"/>
            <a:chOff x="401" y="2748"/>
            <a:chExt cx="518" cy="512"/>
          </a:xfrm>
        </p:grpSpPr>
        <p:sp>
          <p:nvSpPr>
            <p:cNvPr id="27714" name="Oval 131"/>
            <p:cNvSpPr>
              <a:spLocks noChangeArrowheads="1"/>
            </p:cNvSpPr>
            <p:nvPr/>
          </p:nvSpPr>
          <p:spPr bwMode="auto">
            <a:xfrm>
              <a:off x="401" y="3001"/>
              <a:ext cx="518" cy="25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F(1)</a:t>
              </a:r>
            </a:p>
          </p:txBody>
        </p:sp>
        <p:sp>
          <p:nvSpPr>
            <p:cNvPr id="27715" name="Line 132"/>
            <p:cNvSpPr>
              <a:spLocks noChangeShapeType="1"/>
            </p:cNvSpPr>
            <p:nvPr/>
          </p:nvSpPr>
          <p:spPr bwMode="auto">
            <a:xfrm flipH="1">
              <a:off x="646" y="2748"/>
              <a:ext cx="178" cy="2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33"/>
          <p:cNvGrpSpPr>
            <a:grpSpLocks/>
          </p:cNvGrpSpPr>
          <p:nvPr/>
        </p:nvGrpSpPr>
        <p:grpSpPr bwMode="auto">
          <a:xfrm>
            <a:off x="8275639" y="4503738"/>
            <a:ext cx="784225" cy="800100"/>
            <a:chOff x="1042" y="2756"/>
            <a:chExt cx="518" cy="504"/>
          </a:xfrm>
        </p:grpSpPr>
        <p:sp>
          <p:nvSpPr>
            <p:cNvPr id="27712" name="Oval 134"/>
            <p:cNvSpPr>
              <a:spLocks noChangeArrowheads="1"/>
            </p:cNvSpPr>
            <p:nvPr/>
          </p:nvSpPr>
          <p:spPr bwMode="auto">
            <a:xfrm>
              <a:off x="1042" y="3001"/>
              <a:ext cx="518" cy="25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F(0)</a:t>
              </a:r>
            </a:p>
          </p:txBody>
        </p:sp>
        <p:sp>
          <p:nvSpPr>
            <p:cNvPr id="27713" name="Line 135"/>
            <p:cNvSpPr>
              <a:spLocks noChangeShapeType="1"/>
            </p:cNvSpPr>
            <p:nvPr/>
          </p:nvSpPr>
          <p:spPr bwMode="auto">
            <a:xfrm>
              <a:off x="1081" y="2756"/>
              <a:ext cx="161" cy="2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36"/>
          <p:cNvGrpSpPr>
            <a:grpSpLocks/>
          </p:cNvGrpSpPr>
          <p:nvPr/>
        </p:nvGrpSpPr>
        <p:grpSpPr bwMode="auto">
          <a:xfrm>
            <a:off x="8528050" y="4525963"/>
            <a:ext cx="401638" cy="368300"/>
            <a:chOff x="1184" y="3630"/>
            <a:chExt cx="253" cy="232"/>
          </a:xfrm>
        </p:grpSpPr>
        <p:sp>
          <p:nvSpPr>
            <p:cNvPr id="27710" name="Text Box 137"/>
            <p:cNvSpPr txBox="1">
              <a:spLocks noChangeArrowheads="1"/>
            </p:cNvSpPr>
            <p:nvPr/>
          </p:nvSpPr>
          <p:spPr bwMode="auto">
            <a:xfrm>
              <a:off x="1233" y="363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C3300"/>
                  </a:solidFill>
                </a:rPr>
                <a:t>0</a:t>
              </a:r>
            </a:p>
          </p:txBody>
        </p:sp>
        <p:sp>
          <p:nvSpPr>
            <p:cNvPr id="27711" name="Line 138"/>
            <p:cNvSpPr>
              <a:spLocks noChangeShapeType="1"/>
            </p:cNvSpPr>
            <p:nvPr/>
          </p:nvSpPr>
          <p:spPr bwMode="auto">
            <a:xfrm flipH="1" flipV="1">
              <a:off x="1184" y="3635"/>
              <a:ext cx="138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39"/>
          <p:cNvGrpSpPr>
            <a:grpSpLocks/>
          </p:cNvGrpSpPr>
          <p:nvPr/>
        </p:nvGrpSpPr>
        <p:grpSpPr bwMode="auto">
          <a:xfrm>
            <a:off x="7640639" y="4519614"/>
            <a:ext cx="401637" cy="454025"/>
            <a:chOff x="625" y="3626"/>
            <a:chExt cx="253" cy="286"/>
          </a:xfrm>
        </p:grpSpPr>
        <p:sp>
          <p:nvSpPr>
            <p:cNvPr id="27708" name="Line 140"/>
            <p:cNvSpPr>
              <a:spLocks noChangeShapeType="1"/>
            </p:cNvSpPr>
            <p:nvPr/>
          </p:nvSpPr>
          <p:spPr bwMode="auto">
            <a:xfrm flipV="1">
              <a:off x="625" y="3626"/>
              <a:ext cx="170" cy="2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9" name="Text Box 141"/>
            <p:cNvSpPr txBox="1">
              <a:spLocks noChangeArrowheads="1"/>
            </p:cNvSpPr>
            <p:nvPr/>
          </p:nvSpPr>
          <p:spPr bwMode="auto">
            <a:xfrm>
              <a:off x="674" y="368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C3300"/>
                  </a:solidFill>
                </a:rPr>
                <a:t>1</a:t>
              </a:r>
            </a:p>
          </p:txBody>
        </p:sp>
      </p:grpSp>
      <p:grpSp>
        <p:nvGrpSpPr>
          <p:cNvPr id="22" name="Group 142"/>
          <p:cNvGrpSpPr>
            <a:grpSpLocks/>
          </p:cNvGrpSpPr>
          <p:nvPr/>
        </p:nvGrpSpPr>
        <p:grpSpPr bwMode="auto">
          <a:xfrm>
            <a:off x="8297864" y="3413126"/>
            <a:ext cx="401637" cy="454025"/>
            <a:chOff x="625" y="3626"/>
            <a:chExt cx="253" cy="286"/>
          </a:xfrm>
        </p:grpSpPr>
        <p:sp>
          <p:nvSpPr>
            <p:cNvPr id="27706" name="Line 143"/>
            <p:cNvSpPr>
              <a:spLocks noChangeShapeType="1"/>
            </p:cNvSpPr>
            <p:nvPr/>
          </p:nvSpPr>
          <p:spPr bwMode="auto">
            <a:xfrm flipV="1">
              <a:off x="625" y="3626"/>
              <a:ext cx="170" cy="2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7" name="Text Box 144"/>
            <p:cNvSpPr txBox="1">
              <a:spLocks noChangeArrowheads="1"/>
            </p:cNvSpPr>
            <p:nvPr/>
          </p:nvSpPr>
          <p:spPr bwMode="auto">
            <a:xfrm>
              <a:off x="674" y="368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C3300"/>
                  </a:solidFill>
                </a:rPr>
                <a:t>1</a:t>
              </a:r>
            </a:p>
          </p:txBody>
        </p:sp>
      </p:grpSp>
      <p:grpSp>
        <p:nvGrpSpPr>
          <p:cNvPr id="23" name="Group 145"/>
          <p:cNvGrpSpPr>
            <a:grpSpLocks/>
          </p:cNvGrpSpPr>
          <p:nvPr/>
        </p:nvGrpSpPr>
        <p:grpSpPr bwMode="auto">
          <a:xfrm>
            <a:off x="9236076" y="3387725"/>
            <a:ext cx="341313" cy="438150"/>
            <a:chOff x="1630" y="2913"/>
            <a:chExt cx="215" cy="276"/>
          </a:xfrm>
        </p:grpSpPr>
        <p:sp>
          <p:nvSpPr>
            <p:cNvPr id="27704" name="Text Box 146"/>
            <p:cNvSpPr txBox="1">
              <a:spLocks noChangeArrowheads="1"/>
            </p:cNvSpPr>
            <p:nvPr/>
          </p:nvSpPr>
          <p:spPr bwMode="auto">
            <a:xfrm>
              <a:off x="1664" y="2923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C3300"/>
                  </a:solidFill>
                </a:rPr>
                <a:t>1</a:t>
              </a:r>
            </a:p>
          </p:txBody>
        </p:sp>
        <p:sp>
          <p:nvSpPr>
            <p:cNvPr id="27705" name="Line 147"/>
            <p:cNvSpPr>
              <a:spLocks noChangeShapeType="1"/>
            </p:cNvSpPr>
            <p:nvPr/>
          </p:nvSpPr>
          <p:spPr bwMode="auto">
            <a:xfrm flipH="1" flipV="1">
              <a:off x="1630" y="2913"/>
              <a:ext cx="138" cy="2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148"/>
          <p:cNvGrpSpPr>
            <a:grpSpLocks/>
          </p:cNvGrpSpPr>
          <p:nvPr/>
        </p:nvGrpSpPr>
        <p:grpSpPr bwMode="auto">
          <a:xfrm>
            <a:off x="8934451" y="3395663"/>
            <a:ext cx="822325" cy="787400"/>
            <a:chOff x="1440" y="2918"/>
            <a:chExt cx="518" cy="496"/>
          </a:xfrm>
        </p:grpSpPr>
        <p:sp>
          <p:nvSpPr>
            <p:cNvPr id="27702" name="Oval 149"/>
            <p:cNvSpPr>
              <a:spLocks noChangeArrowheads="1"/>
            </p:cNvSpPr>
            <p:nvPr/>
          </p:nvSpPr>
          <p:spPr bwMode="auto">
            <a:xfrm>
              <a:off x="1440" y="3155"/>
              <a:ext cx="518" cy="25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F(1)</a:t>
              </a:r>
            </a:p>
          </p:txBody>
        </p:sp>
        <p:sp>
          <p:nvSpPr>
            <p:cNvPr id="27703" name="Line 150"/>
            <p:cNvSpPr>
              <a:spLocks noChangeShapeType="1"/>
            </p:cNvSpPr>
            <p:nvPr/>
          </p:nvSpPr>
          <p:spPr bwMode="auto">
            <a:xfrm>
              <a:off x="1537" y="2918"/>
              <a:ext cx="139" cy="2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165"/>
          <p:cNvGrpSpPr>
            <a:grpSpLocks/>
          </p:cNvGrpSpPr>
          <p:nvPr/>
        </p:nvGrpSpPr>
        <p:grpSpPr bwMode="auto">
          <a:xfrm>
            <a:off x="5300663" y="3348039"/>
            <a:ext cx="1092200" cy="846137"/>
            <a:chOff x="2379" y="2109"/>
            <a:chExt cx="688" cy="533"/>
          </a:xfrm>
        </p:grpSpPr>
        <p:sp>
          <p:nvSpPr>
            <p:cNvPr id="27700" name="Oval 14"/>
            <p:cNvSpPr>
              <a:spLocks noChangeArrowheads="1"/>
            </p:cNvSpPr>
            <p:nvPr/>
          </p:nvSpPr>
          <p:spPr bwMode="auto">
            <a:xfrm>
              <a:off x="2549" y="2383"/>
              <a:ext cx="518" cy="25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F(2)</a:t>
              </a:r>
            </a:p>
          </p:txBody>
        </p:sp>
        <p:sp>
          <p:nvSpPr>
            <p:cNvPr id="27701" name="Line 28"/>
            <p:cNvSpPr>
              <a:spLocks noChangeShapeType="1"/>
            </p:cNvSpPr>
            <p:nvPr/>
          </p:nvSpPr>
          <p:spPr bwMode="auto">
            <a:xfrm>
              <a:off x="2379" y="2109"/>
              <a:ext cx="292" cy="2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164"/>
          <p:cNvGrpSpPr>
            <a:grpSpLocks/>
          </p:cNvGrpSpPr>
          <p:nvPr/>
        </p:nvGrpSpPr>
        <p:grpSpPr bwMode="auto">
          <a:xfrm>
            <a:off x="3938589" y="3348039"/>
            <a:ext cx="758825" cy="541337"/>
            <a:chOff x="1521" y="2109"/>
            <a:chExt cx="478" cy="341"/>
          </a:xfrm>
        </p:grpSpPr>
        <p:sp>
          <p:nvSpPr>
            <p:cNvPr id="27698" name="Line 151"/>
            <p:cNvSpPr>
              <a:spLocks noChangeShapeType="1"/>
            </p:cNvSpPr>
            <p:nvPr/>
          </p:nvSpPr>
          <p:spPr bwMode="auto">
            <a:xfrm flipH="1">
              <a:off x="1521" y="2109"/>
              <a:ext cx="478" cy="3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9" name="Text Box 152"/>
            <p:cNvSpPr txBox="1">
              <a:spLocks noChangeArrowheads="1"/>
            </p:cNvSpPr>
            <p:nvPr/>
          </p:nvSpPr>
          <p:spPr bwMode="auto">
            <a:xfrm>
              <a:off x="1705" y="2219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C3300"/>
                  </a:solidFill>
                </a:rPr>
                <a:t>2</a:t>
              </a:r>
            </a:p>
          </p:txBody>
        </p:sp>
      </p:grpSp>
      <p:grpSp>
        <p:nvGrpSpPr>
          <p:cNvPr id="27" name="Group 166"/>
          <p:cNvGrpSpPr>
            <a:grpSpLocks/>
          </p:cNvGrpSpPr>
          <p:nvPr/>
        </p:nvGrpSpPr>
        <p:grpSpPr bwMode="auto">
          <a:xfrm>
            <a:off x="5492750" y="3267076"/>
            <a:ext cx="528638" cy="493713"/>
            <a:chOff x="2500" y="2058"/>
            <a:chExt cx="333" cy="311"/>
          </a:xfrm>
        </p:grpSpPr>
        <p:sp>
          <p:nvSpPr>
            <p:cNvPr id="27696" name="Text Box 77"/>
            <p:cNvSpPr txBox="1">
              <a:spLocks noChangeArrowheads="1"/>
            </p:cNvSpPr>
            <p:nvPr/>
          </p:nvSpPr>
          <p:spPr bwMode="auto">
            <a:xfrm>
              <a:off x="2629" y="205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C3300"/>
                  </a:solidFill>
                </a:rPr>
                <a:t>1</a:t>
              </a:r>
            </a:p>
          </p:txBody>
        </p:sp>
        <p:sp>
          <p:nvSpPr>
            <p:cNvPr id="27697" name="Line 153"/>
            <p:cNvSpPr>
              <a:spLocks noChangeShapeType="1"/>
            </p:cNvSpPr>
            <p:nvPr/>
          </p:nvSpPr>
          <p:spPr bwMode="auto">
            <a:xfrm>
              <a:off x="2500" y="2068"/>
              <a:ext cx="301" cy="3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167"/>
          <p:cNvGrpSpPr>
            <a:grpSpLocks/>
          </p:cNvGrpSpPr>
          <p:nvPr/>
        </p:nvGrpSpPr>
        <p:grpSpPr bwMode="auto">
          <a:xfrm>
            <a:off x="5322888" y="2173289"/>
            <a:ext cx="1223962" cy="581025"/>
            <a:chOff x="2393" y="1369"/>
            <a:chExt cx="771" cy="366"/>
          </a:xfrm>
        </p:grpSpPr>
        <p:sp>
          <p:nvSpPr>
            <p:cNvPr id="27694" name="Line 155"/>
            <p:cNvSpPr>
              <a:spLocks noChangeShapeType="1"/>
            </p:cNvSpPr>
            <p:nvPr/>
          </p:nvSpPr>
          <p:spPr bwMode="auto">
            <a:xfrm flipH="1">
              <a:off x="2393" y="1369"/>
              <a:ext cx="771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5" name="Text Box 156"/>
            <p:cNvSpPr txBox="1">
              <a:spLocks noChangeArrowheads="1"/>
            </p:cNvSpPr>
            <p:nvPr/>
          </p:nvSpPr>
          <p:spPr bwMode="auto">
            <a:xfrm>
              <a:off x="2783" y="1474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C3300"/>
                  </a:solidFill>
                </a:rPr>
                <a:t>3</a:t>
              </a:r>
            </a:p>
          </p:txBody>
        </p:sp>
      </p:grpSp>
      <p:grpSp>
        <p:nvGrpSpPr>
          <p:cNvPr id="29" name="Group 168"/>
          <p:cNvGrpSpPr>
            <a:grpSpLocks/>
          </p:cNvGrpSpPr>
          <p:nvPr/>
        </p:nvGrpSpPr>
        <p:grpSpPr bwMode="auto">
          <a:xfrm>
            <a:off x="7242175" y="2146301"/>
            <a:ext cx="1957388" cy="936625"/>
            <a:chOff x="3602" y="1352"/>
            <a:chExt cx="1233" cy="590"/>
          </a:xfrm>
        </p:grpSpPr>
        <p:sp>
          <p:nvSpPr>
            <p:cNvPr id="27692" name="Oval 12"/>
            <p:cNvSpPr>
              <a:spLocks noChangeArrowheads="1"/>
            </p:cNvSpPr>
            <p:nvPr/>
          </p:nvSpPr>
          <p:spPr bwMode="auto">
            <a:xfrm>
              <a:off x="4317" y="1683"/>
              <a:ext cx="518" cy="25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F(3)</a:t>
              </a:r>
            </a:p>
          </p:txBody>
        </p:sp>
        <p:sp>
          <p:nvSpPr>
            <p:cNvPr id="27693" name="Line 26"/>
            <p:cNvSpPr>
              <a:spLocks noChangeShapeType="1"/>
            </p:cNvSpPr>
            <p:nvPr/>
          </p:nvSpPr>
          <p:spPr bwMode="auto">
            <a:xfrm>
              <a:off x="3602" y="1352"/>
              <a:ext cx="779" cy="3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170"/>
          <p:cNvGrpSpPr>
            <a:grpSpLocks/>
          </p:cNvGrpSpPr>
          <p:nvPr/>
        </p:nvGrpSpPr>
        <p:grpSpPr bwMode="auto">
          <a:xfrm>
            <a:off x="7434263" y="2095500"/>
            <a:ext cx="1236662" cy="592138"/>
            <a:chOff x="3723" y="1320"/>
            <a:chExt cx="779" cy="373"/>
          </a:xfrm>
        </p:grpSpPr>
        <p:sp>
          <p:nvSpPr>
            <p:cNvPr id="27690" name="Line 157"/>
            <p:cNvSpPr>
              <a:spLocks noChangeShapeType="1"/>
            </p:cNvSpPr>
            <p:nvPr/>
          </p:nvSpPr>
          <p:spPr bwMode="auto">
            <a:xfrm>
              <a:off x="3723" y="1320"/>
              <a:ext cx="779" cy="3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1" name="Text Box 158"/>
            <p:cNvSpPr txBox="1">
              <a:spLocks noChangeArrowheads="1"/>
            </p:cNvSpPr>
            <p:nvPr/>
          </p:nvSpPr>
          <p:spPr bwMode="auto">
            <a:xfrm>
              <a:off x="4097" y="132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C3300"/>
                  </a:solidFill>
                </a:rPr>
                <a:t>2</a:t>
              </a:r>
            </a:p>
          </p:txBody>
        </p:sp>
      </p:grpSp>
      <p:grpSp>
        <p:nvGrpSpPr>
          <p:cNvPr id="31" name="Group 169"/>
          <p:cNvGrpSpPr>
            <a:grpSpLocks/>
          </p:cNvGrpSpPr>
          <p:nvPr/>
        </p:nvGrpSpPr>
        <p:grpSpPr bwMode="auto">
          <a:xfrm>
            <a:off x="6972300" y="976313"/>
            <a:ext cx="323850" cy="476250"/>
            <a:chOff x="3432" y="615"/>
            <a:chExt cx="204" cy="300"/>
          </a:xfrm>
        </p:grpSpPr>
        <p:sp>
          <p:nvSpPr>
            <p:cNvPr id="27688" name="Line 159"/>
            <p:cNvSpPr>
              <a:spLocks noChangeShapeType="1"/>
            </p:cNvSpPr>
            <p:nvPr/>
          </p:nvSpPr>
          <p:spPr bwMode="auto">
            <a:xfrm>
              <a:off x="3441" y="615"/>
              <a:ext cx="7" cy="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9" name="Text Box 160"/>
            <p:cNvSpPr txBox="1">
              <a:spLocks noChangeArrowheads="1"/>
            </p:cNvSpPr>
            <p:nvPr/>
          </p:nvSpPr>
          <p:spPr bwMode="auto">
            <a:xfrm>
              <a:off x="3432" y="679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C3300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706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448" grpId="0" animBg="1"/>
      <p:bldP spid="442449" grpId="0" animBg="1"/>
      <p:bldP spid="442450" grpId="0" animBg="1"/>
      <p:bldP spid="442451" grpId="0" animBg="1"/>
      <p:bldP spid="442480" grpId="0" animBg="1"/>
      <p:bldP spid="442493" grpId="0" animBg="1"/>
      <p:bldP spid="44249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81164" y="141288"/>
            <a:ext cx="8842375" cy="698500"/>
          </a:xfrm>
        </p:spPr>
        <p:txBody>
          <a:bodyPr/>
          <a:lstStyle/>
          <a:p>
            <a:r>
              <a:rPr lang="en-US" altLang="en-US" sz="3600"/>
              <a:t>Forward Linear Search</a:t>
            </a:r>
          </a:p>
        </p:txBody>
      </p:sp>
      <p:grpSp>
        <p:nvGrpSpPr>
          <p:cNvPr id="28675" name="Group 220"/>
          <p:cNvGrpSpPr>
            <a:grpSpLocks/>
          </p:cNvGrpSpPr>
          <p:nvPr/>
        </p:nvGrpSpPr>
        <p:grpSpPr bwMode="auto">
          <a:xfrm>
            <a:off x="1789114" y="1317625"/>
            <a:ext cx="8734425" cy="795338"/>
            <a:chOff x="218897" y="3872360"/>
            <a:chExt cx="8734425" cy="795337"/>
          </a:xfrm>
        </p:grpSpPr>
        <p:sp>
          <p:nvSpPr>
            <p:cNvPr id="28678" name="Text Box 40"/>
            <p:cNvSpPr txBox="1">
              <a:spLocks noChangeArrowheads="1"/>
            </p:cNvSpPr>
            <p:nvPr/>
          </p:nvSpPr>
          <p:spPr bwMode="auto">
            <a:xfrm>
              <a:off x="350660" y="3897760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8679" name="Text Box 41"/>
            <p:cNvSpPr txBox="1">
              <a:spLocks noChangeArrowheads="1"/>
            </p:cNvSpPr>
            <p:nvPr/>
          </p:nvSpPr>
          <p:spPr bwMode="auto">
            <a:xfrm>
              <a:off x="884060" y="3894585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8680" name="Text Box 42"/>
            <p:cNvSpPr txBox="1">
              <a:spLocks noChangeArrowheads="1"/>
            </p:cNvSpPr>
            <p:nvPr/>
          </p:nvSpPr>
          <p:spPr bwMode="auto">
            <a:xfrm>
              <a:off x="1417460" y="3897760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8681" name="Text Box 43"/>
            <p:cNvSpPr txBox="1">
              <a:spLocks noChangeArrowheads="1"/>
            </p:cNvSpPr>
            <p:nvPr/>
          </p:nvSpPr>
          <p:spPr bwMode="auto">
            <a:xfrm>
              <a:off x="1974672" y="3896172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8682" name="Text Box 44"/>
            <p:cNvSpPr txBox="1">
              <a:spLocks noChangeArrowheads="1"/>
            </p:cNvSpPr>
            <p:nvPr/>
          </p:nvSpPr>
          <p:spPr bwMode="auto">
            <a:xfrm>
              <a:off x="6289497" y="3894585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28683" name="Rectangle 5"/>
            <p:cNvSpPr>
              <a:spLocks noChangeArrowheads="1"/>
            </p:cNvSpPr>
            <p:nvPr/>
          </p:nvSpPr>
          <p:spPr bwMode="auto">
            <a:xfrm>
              <a:off x="218897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8684" name="Text Box 6"/>
            <p:cNvSpPr txBox="1">
              <a:spLocks noChangeArrowheads="1"/>
            </p:cNvSpPr>
            <p:nvPr/>
          </p:nvSpPr>
          <p:spPr bwMode="auto">
            <a:xfrm>
              <a:off x="315268" y="4262885"/>
              <a:ext cx="298290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8685" name="Rectangle 8"/>
            <p:cNvSpPr>
              <a:spLocks noChangeArrowheads="1"/>
            </p:cNvSpPr>
            <p:nvPr/>
          </p:nvSpPr>
          <p:spPr bwMode="auto">
            <a:xfrm>
              <a:off x="763410" y="4240660"/>
              <a:ext cx="547687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8686" name="Text Box 9"/>
            <p:cNvSpPr txBox="1">
              <a:spLocks noChangeArrowheads="1"/>
            </p:cNvSpPr>
            <p:nvPr/>
          </p:nvSpPr>
          <p:spPr bwMode="auto">
            <a:xfrm>
              <a:off x="860061" y="4262885"/>
              <a:ext cx="299157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8687" name="Rectangle 11"/>
            <p:cNvSpPr>
              <a:spLocks noChangeArrowheads="1"/>
            </p:cNvSpPr>
            <p:nvPr/>
          </p:nvSpPr>
          <p:spPr bwMode="auto">
            <a:xfrm>
              <a:off x="1311097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8688" name="Text Box 12"/>
            <p:cNvSpPr txBox="1">
              <a:spLocks noChangeArrowheads="1"/>
            </p:cNvSpPr>
            <p:nvPr/>
          </p:nvSpPr>
          <p:spPr bwMode="auto">
            <a:xfrm>
              <a:off x="1407468" y="4262885"/>
              <a:ext cx="413017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8689" name="Rectangle 14"/>
            <p:cNvSpPr>
              <a:spLocks noChangeArrowheads="1"/>
            </p:cNvSpPr>
            <p:nvPr/>
          </p:nvSpPr>
          <p:spPr bwMode="auto">
            <a:xfrm>
              <a:off x="1855610" y="4240660"/>
              <a:ext cx="547687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8690" name="Text Box 15"/>
            <p:cNvSpPr txBox="1">
              <a:spLocks noChangeArrowheads="1"/>
            </p:cNvSpPr>
            <p:nvPr/>
          </p:nvSpPr>
          <p:spPr bwMode="auto">
            <a:xfrm>
              <a:off x="1952261" y="4262885"/>
              <a:ext cx="300082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8691" name="Rectangle 17"/>
            <p:cNvSpPr>
              <a:spLocks noChangeArrowheads="1"/>
            </p:cNvSpPr>
            <p:nvPr/>
          </p:nvSpPr>
          <p:spPr bwMode="auto">
            <a:xfrm>
              <a:off x="2401710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8692" name="Text Box 18"/>
            <p:cNvSpPr txBox="1">
              <a:spLocks noChangeArrowheads="1"/>
            </p:cNvSpPr>
            <p:nvPr/>
          </p:nvSpPr>
          <p:spPr bwMode="auto">
            <a:xfrm>
              <a:off x="2499610" y="4262885"/>
              <a:ext cx="413017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28693" name="Rectangle 20"/>
            <p:cNvSpPr>
              <a:spLocks noChangeArrowheads="1"/>
            </p:cNvSpPr>
            <p:nvPr/>
          </p:nvSpPr>
          <p:spPr bwMode="auto">
            <a:xfrm>
              <a:off x="2946222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8694" name="Text Box 21"/>
            <p:cNvSpPr txBox="1">
              <a:spLocks noChangeArrowheads="1"/>
            </p:cNvSpPr>
            <p:nvPr/>
          </p:nvSpPr>
          <p:spPr bwMode="auto">
            <a:xfrm>
              <a:off x="3042593" y="426288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28695" name="Rectangle 23"/>
            <p:cNvSpPr>
              <a:spLocks noChangeArrowheads="1"/>
            </p:cNvSpPr>
            <p:nvPr/>
          </p:nvSpPr>
          <p:spPr bwMode="auto">
            <a:xfrm>
              <a:off x="3492322" y="4240660"/>
              <a:ext cx="547688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8696" name="Text Box 24"/>
            <p:cNvSpPr txBox="1">
              <a:spLocks noChangeArrowheads="1"/>
            </p:cNvSpPr>
            <p:nvPr/>
          </p:nvSpPr>
          <p:spPr bwMode="auto">
            <a:xfrm>
              <a:off x="3588973" y="4262885"/>
              <a:ext cx="300082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8697" name="Rectangle 26"/>
            <p:cNvSpPr>
              <a:spLocks noChangeArrowheads="1"/>
            </p:cNvSpPr>
            <p:nvPr/>
          </p:nvSpPr>
          <p:spPr bwMode="auto">
            <a:xfrm>
              <a:off x="4038422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8698" name="Text Box 27"/>
            <p:cNvSpPr txBox="1">
              <a:spLocks noChangeArrowheads="1"/>
            </p:cNvSpPr>
            <p:nvPr/>
          </p:nvSpPr>
          <p:spPr bwMode="auto">
            <a:xfrm>
              <a:off x="4136322" y="426288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99</a:t>
              </a:r>
            </a:p>
          </p:txBody>
        </p:sp>
        <p:sp>
          <p:nvSpPr>
            <p:cNvPr id="28699" name="Rectangle 29"/>
            <p:cNvSpPr>
              <a:spLocks noChangeArrowheads="1"/>
            </p:cNvSpPr>
            <p:nvPr/>
          </p:nvSpPr>
          <p:spPr bwMode="auto">
            <a:xfrm>
              <a:off x="4579760" y="4242247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8700" name="Text Box 30"/>
            <p:cNvSpPr txBox="1">
              <a:spLocks noChangeArrowheads="1"/>
            </p:cNvSpPr>
            <p:nvPr/>
          </p:nvSpPr>
          <p:spPr bwMode="auto">
            <a:xfrm>
              <a:off x="4676131" y="4264472"/>
              <a:ext cx="413017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65</a:t>
              </a:r>
            </a:p>
          </p:txBody>
        </p:sp>
        <p:sp>
          <p:nvSpPr>
            <p:cNvPr id="28701" name="Rectangle 32"/>
            <p:cNvSpPr>
              <a:spLocks noChangeArrowheads="1"/>
            </p:cNvSpPr>
            <p:nvPr/>
          </p:nvSpPr>
          <p:spPr bwMode="auto">
            <a:xfrm>
              <a:off x="5125860" y="4242247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8702" name="Text Box 33"/>
            <p:cNvSpPr txBox="1">
              <a:spLocks noChangeArrowheads="1"/>
            </p:cNvSpPr>
            <p:nvPr/>
          </p:nvSpPr>
          <p:spPr bwMode="auto">
            <a:xfrm>
              <a:off x="5223760" y="4264472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52</a:t>
              </a:r>
            </a:p>
          </p:txBody>
        </p:sp>
        <p:sp>
          <p:nvSpPr>
            <p:cNvPr id="28703" name="Rectangle 35"/>
            <p:cNvSpPr>
              <a:spLocks noChangeArrowheads="1"/>
            </p:cNvSpPr>
            <p:nvPr/>
          </p:nvSpPr>
          <p:spPr bwMode="auto">
            <a:xfrm>
              <a:off x="5671960" y="4242247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8704" name="Text Box 36"/>
            <p:cNvSpPr txBox="1">
              <a:spLocks noChangeArrowheads="1"/>
            </p:cNvSpPr>
            <p:nvPr/>
          </p:nvSpPr>
          <p:spPr bwMode="auto">
            <a:xfrm>
              <a:off x="5768331" y="4264472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25</a:t>
              </a:r>
            </a:p>
          </p:txBody>
        </p:sp>
        <p:sp>
          <p:nvSpPr>
            <p:cNvPr id="28705" name="Rectangle 38"/>
            <p:cNvSpPr>
              <a:spLocks noChangeArrowheads="1"/>
            </p:cNvSpPr>
            <p:nvPr/>
          </p:nvSpPr>
          <p:spPr bwMode="auto">
            <a:xfrm>
              <a:off x="6216472" y="4242247"/>
              <a:ext cx="547688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8706" name="Text Box 39"/>
            <p:cNvSpPr txBox="1">
              <a:spLocks noChangeArrowheads="1"/>
            </p:cNvSpPr>
            <p:nvPr/>
          </p:nvSpPr>
          <p:spPr bwMode="auto">
            <a:xfrm>
              <a:off x="6313123" y="4264472"/>
              <a:ext cx="406906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28707" name="Rectangle 46"/>
            <p:cNvSpPr>
              <a:spLocks noChangeArrowheads="1"/>
            </p:cNvSpPr>
            <p:nvPr/>
          </p:nvSpPr>
          <p:spPr bwMode="auto">
            <a:xfrm>
              <a:off x="6770510" y="4234310"/>
              <a:ext cx="546100" cy="42068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8708" name="Text Box 47"/>
            <p:cNvSpPr txBox="1">
              <a:spLocks noChangeArrowheads="1"/>
            </p:cNvSpPr>
            <p:nvPr/>
          </p:nvSpPr>
          <p:spPr bwMode="auto">
            <a:xfrm>
              <a:off x="6868410" y="4257138"/>
              <a:ext cx="413017" cy="36687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91</a:t>
              </a:r>
            </a:p>
          </p:txBody>
        </p:sp>
        <p:sp>
          <p:nvSpPr>
            <p:cNvPr id="28709" name="Rectangle 49"/>
            <p:cNvSpPr>
              <a:spLocks noChangeArrowheads="1"/>
            </p:cNvSpPr>
            <p:nvPr/>
          </p:nvSpPr>
          <p:spPr bwMode="auto">
            <a:xfrm>
              <a:off x="7315022" y="4232722"/>
              <a:ext cx="546100" cy="4333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8710" name="Text Box 50"/>
            <p:cNvSpPr txBox="1">
              <a:spLocks noChangeArrowheads="1"/>
            </p:cNvSpPr>
            <p:nvPr/>
          </p:nvSpPr>
          <p:spPr bwMode="auto">
            <a:xfrm>
              <a:off x="7411393" y="4256239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28711" name="Rectangle 52"/>
            <p:cNvSpPr>
              <a:spLocks noChangeArrowheads="1"/>
            </p:cNvSpPr>
            <p:nvPr/>
          </p:nvSpPr>
          <p:spPr bwMode="auto">
            <a:xfrm>
              <a:off x="7861122" y="4232722"/>
              <a:ext cx="547688" cy="4349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8712" name="Text Box 53"/>
            <p:cNvSpPr txBox="1">
              <a:spLocks noChangeArrowheads="1"/>
            </p:cNvSpPr>
            <p:nvPr/>
          </p:nvSpPr>
          <p:spPr bwMode="auto">
            <a:xfrm>
              <a:off x="7957773" y="425632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62</a:t>
              </a:r>
            </a:p>
          </p:txBody>
        </p:sp>
        <p:sp>
          <p:nvSpPr>
            <p:cNvPr id="28713" name="Rectangle 55"/>
            <p:cNvSpPr>
              <a:spLocks noChangeArrowheads="1"/>
            </p:cNvSpPr>
            <p:nvPr/>
          </p:nvSpPr>
          <p:spPr bwMode="auto">
            <a:xfrm>
              <a:off x="8407222" y="4232722"/>
              <a:ext cx="546100" cy="4333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8714" name="Text Box 56"/>
            <p:cNvSpPr txBox="1">
              <a:spLocks noChangeArrowheads="1"/>
            </p:cNvSpPr>
            <p:nvPr/>
          </p:nvSpPr>
          <p:spPr bwMode="auto">
            <a:xfrm>
              <a:off x="8505122" y="4256239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55</a:t>
              </a:r>
            </a:p>
          </p:txBody>
        </p:sp>
        <p:sp>
          <p:nvSpPr>
            <p:cNvPr id="28715" name="Text Box 57"/>
            <p:cNvSpPr txBox="1">
              <a:spLocks noChangeArrowheads="1"/>
            </p:cNvSpPr>
            <p:nvPr/>
          </p:nvSpPr>
          <p:spPr bwMode="auto">
            <a:xfrm>
              <a:off x="8478660" y="3897760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28716" name="Text Box 58"/>
            <p:cNvSpPr txBox="1">
              <a:spLocks noChangeArrowheads="1"/>
            </p:cNvSpPr>
            <p:nvPr/>
          </p:nvSpPr>
          <p:spPr bwMode="auto">
            <a:xfrm>
              <a:off x="2527122" y="3872360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8717" name="Text Box 59"/>
            <p:cNvSpPr txBox="1">
              <a:spLocks noChangeArrowheads="1"/>
            </p:cNvSpPr>
            <p:nvPr/>
          </p:nvSpPr>
          <p:spPr bwMode="auto">
            <a:xfrm>
              <a:off x="4171772" y="3896709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8718" name="Text Box 60"/>
            <p:cNvSpPr txBox="1">
              <a:spLocks noChangeArrowheads="1"/>
            </p:cNvSpPr>
            <p:nvPr/>
          </p:nvSpPr>
          <p:spPr bwMode="auto">
            <a:xfrm>
              <a:off x="4701997" y="388383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8719" name="Text Box 58"/>
            <p:cNvSpPr txBox="1">
              <a:spLocks noChangeArrowheads="1"/>
            </p:cNvSpPr>
            <p:nvPr/>
          </p:nvSpPr>
          <p:spPr bwMode="auto">
            <a:xfrm>
              <a:off x="3068035" y="389811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8720" name="Text Box 58"/>
            <p:cNvSpPr txBox="1">
              <a:spLocks noChangeArrowheads="1"/>
            </p:cNvSpPr>
            <p:nvPr/>
          </p:nvSpPr>
          <p:spPr bwMode="auto">
            <a:xfrm>
              <a:off x="3634705" y="389811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8721" name="Text Box 58"/>
            <p:cNvSpPr txBox="1">
              <a:spLocks noChangeArrowheads="1"/>
            </p:cNvSpPr>
            <p:nvPr/>
          </p:nvSpPr>
          <p:spPr bwMode="auto">
            <a:xfrm>
              <a:off x="5296080" y="3885239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8722" name="Text Box 58"/>
            <p:cNvSpPr txBox="1">
              <a:spLocks noChangeArrowheads="1"/>
            </p:cNvSpPr>
            <p:nvPr/>
          </p:nvSpPr>
          <p:spPr bwMode="auto">
            <a:xfrm>
              <a:off x="5836992" y="3910997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8723" name="Text Box 58"/>
            <p:cNvSpPr txBox="1">
              <a:spLocks noChangeArrowheads="1"/>
            </p:cNvSpPr>
            <p:nvPr/>
          </p:nvSpPr>
          <p:spPr bwMode="auto">
            <a:xfrm>
              <a:off x="6918818" y="3885239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28724" name="Text Box 58"/>
            <p:cNvSpPr txBox="1">
              <a:spLocks noChangeArrowheads="1"/>
            </p:cNvSpPr>
            <p:nvPr/>
          </p:nvSpPr>
          <p:spPr bwMode="auto">
            <a:xfrm>
              <a:off x="7446852" y="3898118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13</a:t>
              </a:r>
            </a:p>
          </p:txBody>
        </p:sp>
        <p:sp>
          <p:nvSpPr>
            <p:cNvPr id="28725" name="Text Box 58"/>
            <p:cNvSpPr txBox="1">
              <a:spLocks noChangeArrowheads="1"/>
            </p:cNvSpPr>
            <p:nvPr/>
          </p:nvSpPr>
          <p:spPr bwMode="auto">
            <a:xfrm>
              <a:off x="7987764" y="3898118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14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1885950" y="2236789"/>
            <a:ext cx="837723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Key = 12 </a:t>
            </a:r>
            <a:r>
              <a:rPr lang="en-US" dirty="0">
                <a:sym typeface="Wingdings" panose="05000000000000000000" pitchFamily="2" charset="2"/>
              </a:rPr>
              <a:t> Return 5, which is the index of the array where 12 is stored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885951" y="2795588"/>
            <a:ext cx="76422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Key = 77 </a:t>
            </a:r>
            <a:r>
              <a:rPr lang="en-US" dirty="0">
                <a:sym typeface="Wingdings" panose="05000000000000000000" pitchFamily="2" charset="2"/>
              </a:rPr>
              <a:t> Return -1 because 77 is NOT in the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86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81164" y="141288"/>
            <a:ext cx="8842375" cy="698500"/>
          </a:xfrm>
        </p:spPr>
        <p:txBody>
          <a:bodyPr/>
          <a:lstStyle/>
          <a:p>
            <a:r>
              <a:rPr lang="en-US" altLang="en-US" sz="3600"/>
              <a:t>Recursive Forward Linear Search: Idea</a:t>
            </a:r>
          </a:p>
        </p:txBody>
      </p:sp>
      <p:grpSp>
        <p:nvGrpSpPr>
          <p:cNvPr id="29699" name="Group 220"/>
          <p:cNvGrpSpPr>
            <a:grpSpLocks/>
          </p:cNvGrpSpPr>
          <p:nvPr/>
        </p:nvGrpSpPr>
        <p:grpSpPr bwMode="auto">
          <a:xfrm>
            <a:off x="1789114" y="1524000"/>
            <a:ext cx="8734425" cy="795338"/>
            <a:chOff x="218897" y="3872360"/>
            <a:chExt cx="8734425" cy="795337"/>
          </a:xfrm>
        </p:grpSpPr>
        <p:sp>
          <p:nvSpPr>
            <p:cNvPr id="29705" name="Text Box 40"/>
            <p:cNvSpPr txBox="1">
              <a:spLocks noChangeArrowheads="1"/>
            </p:cNvSpPr>
            <p:nvPr/>
          </p:nvSpPr>
          <p:spPr bwMode="auto">
            <a:xfrm>
              <a:off x="350660" y="3897760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9706" name="Text Box 41"/>
            <p:cNvSpPr txBox="1">
              <a:spLocks noChangeArrowheads="1"/>
            </p:cNvSpPr>
            <p:nvPr/>
          </p:nvSpPr>
          <p:spPr bwMode="auto">
            <a:xfrm>
              <a:off x="884060" y="3894585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9707" name="Text Box 42"/>
            <p:cNvSpPr txBox="1">
              <a:spLocks noChangeArrowheads="1"/>
            </p:cNvSpPr>
            <p:nvPr/>
          </p:nvSpPr>
          <p:spPr bwMode="auto">
            <a:xfrm>
              <a:off x="1417460" y="3897760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9708" name="Text Box 43"/>
            <p:cNvSpPr txBox="1">
              <a:spLocks noChangeArrowheads="1"/>
            </p:cNvSpPr>
            <p:nvPr/>
          </p:nvSpPr>
          <p:spPr bwMode="auto">
            <a:xfrm>
              <a:off x="1974672" y="3896172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9709" name="Text Box 44"/>
            <p:cNvSpPr txBox="1">
              <a:spLocks noChangeArrowheads="1"/>
            </p:cNvSpPr>
            <p:nvPr/>
          </p:nvSpPr>
          <p:spPr bwMode="auto">
            <a:xfrm>
              <a:off x="6289497" y="3894585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29710" name="Rectangle 5"/>
            <p:cNvSpPr>
              <a:spLocks noChangeArrowheads="1"/>
            </p:cNvSpPr>
            <p:nvPr/>
          </p:nvSpPr>
          <p:spPr bwMode="auto">
            <a:xfrm>
              <a:off x="218897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9711" name="Text Box 6"/>
            <p:cNvSpPr txBox="1">
              <a:spLocks noChangeArrowheads="1"/>
            </p:cNvSpPr>
            <p:nvPr/>
          </p:nvSpPr>
          <p:spPr bwMode="auto">
            <a:xfrm>
              <a:off x="315268" y="4262885"/>
              <a:ext cx="298290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9712" name="Rectangle 8"/>
            <p:cNvSpPr>
              <a:spLocks noChangeArrowheads="1"/>
            </p:cNvSpPr>
            <p:nvPr/>
          </p:nvSpPr>
          <p:spPr bwMode="auto">
            <a:xfrm>
              <a:off x="763410" y="4240660"/>
              <a:ext cx="547687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9713" name="Text Box 9"/>
            <p:cNvSpPr txBox="1">
              <a:spLocks noChangeArrowheads="1"/>
            </p:cNvSpPr>
            <p:nvPr/>
          </p:nvSpPr>
          <p:spPr bwMode="auto">
            <a:xfrm>
              <a:off x="860061" y="4262885"/>
              <a:ext cx="299157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9714" name="Rectangle 11"/>
            <p:cNvSpPr>
              <a:spLocks noChangeArrowheads="1"/>
            </p:cNvSpPr>
            <p:nvPr/>
          </p:nvSpPr>
          <p:spPr bwMode="auto">
            <a:xfrm>
              <a:off x="1311097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9715" name="Text Box 12"/>
            <p:cNvSpPr txBox="1">
              <a:spLocks noChangeArrowheads="1"/>
            </p:cNvSpPr>
            <p:nvPr/>
          </p:nvSpPr>
          <p:spPr bwMode="auto">
            <a:xfrm>
              <a:off x="1407468" y="4262885"/>
              <a:ext cx="413017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9716" name="Rectangle 14"/>
            <p:cNvSpPr>
              <a:spLocks noChangeArrowheads="1"/>
            </p:cNvSpPr>
            <p:nvPr/>
          </p:nvSpPr>
          <p:spPr bwMode="auto">
            <a:xfrm>
              <a:off x="1855610" y="4240660"/>
              <a:ext cx="547687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9717" name="Text Box 15"/>
            <p:cNvSpPr txBox="1">
              <a:spLocks noChangeArrowheads="1"/>
            </p:cNvSpPr>
            <p:nvPr/>
          </p:nvSpPr>
          <p:spPr bwMode="auto">
            <a:xfrm>
              <a:off x="1952261" y="4262885"/>
              <a:ext cx="300082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9718" name="Rectangle 17"/>
            <p:cNvSpPr>
              <a:spLocks noChangeArrowheads="1"/>
            </p:cNvSpPr>
            <p:nvPr/>
          </p:nvSpPr>
          <p:spPr bwMode="auto">
            <a:xfrm>
              <a:off x="2401710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9719" name="Text Box 18"/>
            <p:cNvSpPr txBox="1">
              <a:spLocks noChangeArrowheads="1"/>
            </p:cNvSpPr>
            <p:nvPr/>
          </p:nvSpPr>
          <p:spPr bwMode="auto">
            <a:xfrm>
              <a:off x="2499610" y="4262885"/>
              <a:ext cx="413017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29720" name="Rectangle 20"/>
            <p:cNvSpPr>
              <a:spLocks noChangeArrowheads="1"/>
            </p:cNvSpPr>
            <p:nvPr/>
          </p:nvSpPr>
          <p:spPr bwMode="auto">
            <a:xfrm>
              <a:off x="2946222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9721" name="Text Box 21"/>
            <p:cNvSpPr txBox="1">
              <a:spLocks noChangeArrowheads="1"/>
            </p:cNvSpPr>
            <p:nvPr/>
          </p:nvSpPr>
          <p:spPr bwMode="auto">
            <a:xfrm>
              <a:off x="3042593" y="426288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29722" name="Rectangle 23"/>
            <p:cNvSpPr>
              <a:spLocks noChangeArrowheads="1"/>
            </p:cNvSpPr>
            <p:nvPr/>
          </p:nvSpPr>
          <p:spPr bwMode="auto">
            <a:xfrm>
              <a:off x="3492322" y="4240660"/>
              <a:ext cx="547688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9723" name="Text Box 24"/>
            <p:cNvSpPr txBox="1">
              <a:spLocks noChangeArrowheads="1"/>
            </p:cNvSpPr>
            <p:nvPr/>
          </p:nvSpPr>
          <p:spPr bwMode="auto">
            <a:xfrm>
              <a:off x="3588973" y="4262885"/>
              <a:ext cx="300082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9724" name="Rectangle 26"/>
            <p:cNvSpPr>
              <a:spLocks noChangeArrowheads="1"/>
            </p:cNvSpPr>
            <p:nvPr/>
          </p:nvSpPr>
          <p:spPr bwMode="auto">
            <a:xfrm>
              <a:off x="4038422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9725" name="Text Box 27"/>
            <p:cNvSpPr txBox="1">
              <a:spLocks noChangeArrowheads="1"/>
            </p:cNvSpPr>
            <p:nvPr/>
          </p:nvSpPr>
          <p:spPr bwMode="auto">
            <a:xfrm>
              <a:off x="4136322" y="426288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99</a:t>
              </a:r>
            </a:p>
          </p:txBody>
        </p:sp>
        <p:sp>
          <p:nvSpPr>
            <p:cNvPr id="29726" name="Rectangle 29"/>
            <p:cNvSpPr>
              <a:spLocks noChangeArrowheads="1"/>
            </p:cNvSpPr>
            <p:nvPr/>
          </p:nvSpPr>
          <p:spPr bwMode="auto">
            <a:xfrm>
              <a:off x="4579760" y="4242247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9727" name="Text Box 30"/>
            <p:cNvSpPr txBox="1">
              <a:spLocks noChangeArrowheads="1"/>
            </p:cNvSpPr>
            <p:nvPr/>
          </p:nvSpPr>
          <p:spPr bwMode="auto">
            <a:xfrm>
              <a:off x="4676131" y="4264472"/>
              <a:ext cx="413017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65</a:t>
              </a:r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5125860" y="4242247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9729" name="Text Box 33"/>
            <p:cNvSpPr txBox="1">
              <a:spLocks noChangeArrowheads="1"/>
            </p:cNvSpPr>
            <p:nvPr/>
          </p:nvSpPr>
          <p:spPr bwMode="auto">
            <a:xfrm>
              <a:off x="5223760" y="4264472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52</a:t>
              </a:r>
            </a:p>
          </p:txBody>
        </p:sp>
        <p:sp>
          <p:nvSpPr>
            <p:cNvPr id="29730" name="Rectangle 35"/>
            <p:cNvSpPr>
              <a:spLocks noChangeArrowheads="1"/>
            </p:cNvSpPr>
            <p:nvPr/>
          </p:nvSpPr>
          <p:spPr bwMode="auto">
            <a:xfrm>
              <a:off x="5671960" y="4242247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9731" name="Text Box 36"/>
            <p:cNvSpPr txBox="1">
              <a:spLocks noChangeArrowheads="1"/>
            </p:cNvSpPr>
            <p:nvPr/>
          </p:nvSpPr>
          <p:spPr bwMode="auto">
            <a:xfrm>
              <a:off x="5768331" y="4264472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25</a:t>
              </a:r>
            </a:p>
          </p:txBody>
        </p:sp>
        <p:sp>
          <p:nvSpPr>
            <p:cNvPr id="29732" name="Rectangle 38"/>
            <p:cNvSpPr>
              <a:spLocks noChangeArrowheads="1"/>
            </p:cNvSpPr>
            <p:nvPr/>
          </p:nvSpPr>
          <p:spPr bwMode="auto">
            <a:xfrm>
              <a:off x="6216472" y="4242247"/>
              <a:ext cx="547688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9733" name="Text Box 39"/>
            <p:cNvSpPr txBox="1">
              <a:spLocks noChangeArrowheads="1"/>
            </p:cNvSpPr>
            <p:nvPr/>
          </p:nvSpPr>
          <p:spPr bwMode="auto">
            <a:xfrm>
              <a:off x="6313123" y="4264472"/>
              <a:ext cx="406906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29734" name="Rectangle 46"/>
            <p:cNvSpPr>
              <a:spLocks noChangeArrowheads="1"/>
            </p:cNvSpPr>
            <p:nvPr/>
          </p:nvSpPr>
          <p:spPr bwMode="auto">
            <a:xfrm>
              <a:off x="6770510" y="4234310"/>
              <a:ext cx="546100" cy="42068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9735" name="Text Box 47"/>
            <p:cNvSpPr txBox="1">
              <a:spLocks noChangeArrowheads="1"/>
            </p:cNvSpPr>
            <p:nvPr/>
          </p:nvSpPr>
          <p:spPr bwMode="auto">
            <a:xfrm>
              <a:off x="6868410" y="4257138"/>
              <a:ext cx="413017" cy="36687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91</a:t>
              </a:r>
            </a:p>
          </p:txBody>
        </p:sp>
        <p:sp>
          <p:nvSpPr>
            <p:cNvPr id="29736" name="Rectangle 49"/>
            <p:cNvSpPr>
              <a:spLocks noChangeArrowheads="1"/>
            </p:cNvSpPr>
            <p:nvPr/>
          </p:nvSpPr>
          <p:spPr bwMode="auto">
            <a:xfrm>
              <a:off x="7315022" y="4232722"/>
              <a:ext cx="546100" cy="4333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9737" name="Text Box 50"/>
            <p:cNvSpPr txBox="1">
              <a:spLocks noChangeArrowheads="1"/>
            </p:cNvSpPr>
            <p:nvPr/>
          </p:nvSpPr>
          <p:spPr bwMode="auto">
            <a:xfrm>
              <a:off x="7411393" y="4256239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29738" name="Rectangle 52"/>
            <p:cNvSpPr>
              <a:spLocks noChangeArrowheads="1"/>
            </p:cNvSpPr>
            <p:nvPr/>
          </p:nvSpPr>
          <p:spPr bwMode="auto">
            <a:xfrm>
              <a:off x="7861122" y="4232722"/>
              <a:ext cx="547688" cy="4349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9739" name="Text Box 53"/>
            <p:cNvSpPr txBox="1">
              <a:spLocks noChangeArrowheads="1"/>
            </p:cNvSpPr>
            <p:nvPr/>
          </p:nvSpPr>
          <p:spPr bwMode="auto">
            <a:xfrm>
              <a:off x="7957773" y="425632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62</a:t>
              </a:r>
            </a:p>
          </p:txBody>
        </p:sp>
        <p:sp>
          <p:nvSpPr>
            <p:cNvPr id="29740" name="Rectangle 55"/>
            <p:cNvSpPr>
              <a:spLocks noChangeArrowheads="1"/>
            </p:cNvSpPr>
            <p:nvPr/>
          </p:nvSpPr>
          <p:spPr bwMode="auto">
            <a:xfrm>
              <a:off x="8407222" y="4232722"/>
              <a:ext cx="546100" cy="4333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9741" name="Text Box 56"/>
            <p:cNvSpPr txBox="1">
              <a:spLocks noChangeArrowheads="1"/>
            </p:cNvSpPr>
            <p:nvPr/>
          </p:nvSpPr>
          <p:spPr bwMode="auto">
            <a:xfrm>
              <a:off x="8505122" y="4256239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55</a:t>
              </a:r>
            </a:p>
          </p:txBody>
        </p:sp>
        <p:sp>
          <p:nvSpPr>
            <p:cNvPr id="29742" name="Text Box 57"/>
            <p:cNvSpPr txBox="1">
              <a:spLocks noChangeArrowheads="1"/>
            </p:cNvSpPr>
            <p:nvPr/>
          </p:nvSpPr>
          <p:spPr bwMode="auto">
            <a:xfrm>
              <a:off x="8478660" y="3897760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29743" name="Text Box 58"/>
            <p:cNvSpPr txBox="1">
              <a:spLocks noChangeArrowheads="1"/>
            </p:cNvSpPr>
            <p:nvPr/>
          </p:nvSpPr>
          <p:spPr bwMode="auto">
            <a:xfrm>
              <a:off x="2527122" y="3872360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9744" name="Text Box 59"/>
            <p:cNvSpPr txBox="1">
              <a:spLocks noChangeArrowheads="1"/>
            </p:cNvSpPr>
            <p:nvPr/>
          </p:nvSpPr>
          <p:spPr bwMode="auto">
            <a:xfrm>
              <a:off x="4171772" y="3896709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9745" name="Text Box 60"/>
            <p:cNvSpPr txBox="1">
              <a:spLocks noChangeArrowheads="1"/>
            </p:cNvSpPr>
            <p:nvPr/>
          </p:nvSpPr>
          <p:spPr bwMode="auto">
            <a:xfrm>
              <a:off x="4701997" y="388383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9746" name="Text Box 58"/>
            <p:cNvSpPr txBox="1">
              <a:spLocks noChangeArrowheads="1"/>
            </p:cNvSpPr>
            <p:nvPr/>
          </p:nvSpPr>
          <p:spPr bwMode="auto">
            <a:xfrm>
              <a:off x="3068035" y="389811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9747" name="Text Box 58"/>
            <p:cNvSpPr txBox="1">
              <a:spLocks noChangeArrowheads="1"/>
            </p:cNvSpPr>
            <p:nvPr/>
          </p:nvSpPr>
          <p:spPr bwMode="auto">
            <a:xfrm>
              <a:off x="3634705" y="389811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9748" name="Text Box 58"/>
            <p:cNvSpPr txBox="1">
              <a:spLocks noChangeArrowheads="1"/>
            </p:cNvSpPr>
            <p:nvPr/>
          </p:nvSpPr>
          <p:spPr bwMode="auto">
            <a:xfrm>
              <a:off x="5296080" y="3885239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9749" name="Text Box 58"/>
            <p:cNvSpPr txBox="1">
              <a:spLocks noChangeArrowheads="1"/>
            </p:cNvSpPr>
            <p:nvPr/>
          </p:nvSpPr>
          <p:spPr bwMode="auto">
            <a:xfrm>
              <a:off x="5836992" y="3910997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9750" name="Text Box 58"/>
            <p:cNvSpPr txBox="1">
              <a:spLocks noChangeArrowheads="1"/>
            </p:cNvSpPr>
            <p:nvPr/>
          </p:nvSpPr>
          <p:spPr bwMode="auto">
            <a:xfrm>
              <a:off x="6918818" y="3885239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29751" name="Text Box 58"/>
            <p:cNvSpPr txBox="1">
              <a:spLocks noChangeArrowheads="1"/>
            </p:cNvSpPr>
            <p:nvPr/>
          </p:nvSpPr>
          <p:spPr bwMode="auto">
            <a:xfrm>
              <a:off x="7446852" y="3898118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13</a:t>
              </a:r>
            </a:p>
          </p:txBody>
        </p:sp>
        <p:sp>
          <p:nvSpPr>
            <p:cNvPr id="29752" name="Text Box 58"/>
            <p:cNvSpPr txBox="1">
              <a:spLocks noChangeArrowheads="1"/>
            </p:cNvSpPr>
            <p:nvPr/>
          </p:nvSpPr>
          <p:spPr bwMode="auto">
            <a:xfrm>
              <a:off x="7987764" y="3898118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14</a:t>
              </a:r>
            </a:p>
          </p:txBody>
        </p:sp>
      </p:grpSp>
      <p:sp>
        <p:nvSpPr>
          <p:cNvPr id="29700" name="Right Brace 1"/>
          <p:cNvSpPr>
            <a:spLocks/>
          </p:cNvSpPr>
          <p:nvPr/>
        </p:nvSpPr>
        <p:spPr bwMode="auto">
          <a:xfrm rot="-5400000">
            <a:off x="6237288" y="-2538413"/>
            <a:ext cx="501650" cy="7947025"/>
          </a:xfrm>
          <a:prstGeom prst="rightBrace">
            <a:avLst>
              <a:gd name="adj1" fmla="val 8361"/>
              <a:gd name="adj2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207001" y="839788"/>
            <a:ext cx="29178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N-1 elements to search</a:t>
            </a:r>
          </a:p>
        </p:txBody>
      </p:sp>
      <p:cxnSp>
        <p:nvCxnSpPr>
          <p:cNvPr id="29702" name="Straight Arrow Connector 3"/>
          <p:cNvCxnSpPr>
            <a:cxnSpLocks/>
          </p:cNvCxnSpPr>
          <p:nvPr/>
        </p:nvCxnSpPr>
        <p:spPr bwMode="auto">
          <a:xfrm flipH="1" flipV="1">
            <a:off x="2070100" y="2339976"/>
            <a:ext cx="114300" cy="53181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" name="TextBox 114"/>
          <p:cNvSpPr txBox="1"/>
          <p:nvPr/>
        </p:nvSpPr>
        <p:spPr>
          <a:xfrm>
            <a:off x="1789114" y="2871789"/>
            <a:ext cx="1849437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Compare “key” with the first element</a:t>
            </a:r>
          </a:p>
        </p:txBody>
      </p:sp>
      <p:sp>
        <p:nvSpPr>
          <p:cNvPr id="107" name="Rectangle 4"/>
          <p:cNvSpPr txBox="1">
            <a:spLocks noChangeArrowheads="1"/>
          </p:cNvSpPr>
          <p:nvPr/>
        </p:nvSpPr>
        <p:spPr bwMode="auto">
          <a:xfrm>
            <a:off x="5741989" y="3062289"/>
            <a:ext cx="4822825" cy="27082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Base cases:</a:t>
            </a:r>
          </a:p>
          <a:p>
            <a:pPr marL="1295400" lvl="2" indent="-381000">
              <a:defRPr/>
            </a:pPr>
            <a:r>
              <a:rPr lang="en-US" kern="0" dirty="0"/>
              <a:t>if (N == 0) return -1;</a:t>
            </a:r>
          </a:p>
          <a:p>
            <a:pPr marL="1295400" lvl="2" indent="-381000">
              <a:defRPr/>
            </a:pPr>
            <a:r>
              <a:rPr lang="en-US" kern="0" dirty="0"/>
              <a:t>if (key == A[0]) return 0;</a:t>
            </a:r>
          </a:p>
          <a:p>
            <a:pPr>
              <a:defRPr/>
            </a:pPr>
            <a:r>
              <a:rPr lang="en-US" kern="0" dirty="0"/>
              <a:t>Divide &amp; Conquer</a:t>
            </a:r>
          </a:p>
          <a:p>
            <a:pPr marL="1295400" lvl="2" indent="-381000">
              <a:defRPr/>
            </a:pPr>
            <a:r>
              <a:rPr lang="en-US" kern="0" dirty="0"/>
              <a:t>Search the key in A[1..N-1] </a:t>
            </a:r>
          </a:p>
        </p:txBody>
      </p:sp>
    </p:spTree>
    <p:extLst>
      <p:ext uri="{BB962C8B-B14F-4D97-AF65-F5344CB8AC3E}">
        <p14:creationId xmlns:p14="http://schemas.microsoft.com/office/powerpoint/2010/main" val="1455576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81164" y="141288"/>
            <a:ext cx="8842375" cy="698500"/>
          </a:xfrm>
        </p:spPr>
        <p:txBody>
          <a:bodyPr/>
          <a:lstStyle/>
          <a:p>
            <a:r>
              <a:rPr lang="en-US" altLang="en-US" sz="3600"/>
              <a:t>Recursive Forward Linear Search – 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3401" y="1062039"/>
            <a:ext cx="8639175" cy="25860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Searches a key in A[0..N-1] */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ForwardLinearSearch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(int A[], int N, int key, int index){</a:t>
            </a:r>
          </a:p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/* Base cases */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 (index == N) return -1;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Unsuccessful search */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 (key == A[index]) return index; 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Success */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Divide &amp; Conquer &amp; Merge */</a:t>
            </a:r>
          </a:p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ForwardLinearSearch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(A, N, key, index+1);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 //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ForwardLinearSearch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19238" y="4035426"/>
            <a:ext cx="9148763" cy="16922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int A[] = {9, 4, 10, 1, 20, 12, 3, 99, 65, 52, 25, 11, 91, 12, 62, 55};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int N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(A)/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(int);  // 15 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int index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ForwardLinearSearch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(A, N, 12, 0);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(“index: %d\n”, index);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 //end-main</a:t>
            </a:r>
          </a:p>
        </p:txBody>
      </p:sp>
    </p:spTree>
    <p:extLst>
      <p:ext uri="{BB962C8B-B14F-4D97-AF65-F5344CB8AC3E}">
        <p14:creationId xmlns:p14="http://schemas.microsoft.com/office/powerpoint/2010/main" val="4037493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81164" y="141288"/>
            <a:ext cx="8842375" cy="698500"/>
          </a:xfrm>
        </p:spPr>
        <p:txBody>
          <a:bodyPr/>
          <a:lstStyle/>
          <a:p>
            <a:r>
              <a:rPr lang="en-US" altLang="en-US" sz="3600"/>
              <a:t>Recursive Backward Linear Search: Idea</a:t>
            </a:r>
          </a:p>
        </p:txBody>
      </p:sp>
      <p:grpSp>
        <p:nvGrpSpPr>
          <p:cNvPr id="31747" name="Group 220"/>
          <p:cNvGrpSpPr>
            <a:grpSpLocks/>
          </p:cNvGrpSpPr>
          <p:nvPr/>
        </p:nvGrpSpPr>
        <p:grpSpPr bwMode="auto">
          <a:xfrm>
            <a:off x="1609726" y="1700214"/>
            <a:ext cx="8734425" cy="795337"/>
            <a:chOff x="218897" y="3872360"/>
            <a:chExt cx="8734425" cy="795337"/>
          </a:xfrm>
        </p:grpSpPr>
        <p:sp>
          <p:nvSpPr>
            <p:cNvPr id="31752" name="Text Box 40"/>
            <p:cNvSpPr txBox="1">
              <a:spLocks noChangeArrowheads="1"/>
            </p:cNvSpPr>
            <p:nvPr/>
          </p:nvSpPr>
          <p:spPr bwMode="auto">
            <a:xfrm>
              <a:off x="350660" y="3897760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1753" name="Text Box 41"/>
            <p:cNvSpPr txBox="1">
              <a:spLocks noChangeArrowheads="1"/>
            </p:cNvSpPr>
            <p:nvPr/>
          </p:nvSpPr>
          <p:spPr bwMode="auto">
            <a:xfrm>
              <a:off x="884060" y="3894585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754" name="Text Box 42"/>
            <p:cNvSpPr txBox="1">
              <a:spLocks noChangeArrowheads="1"/>
            </p:cNvSpPr>
            <p:nvPr/>
          </p:nvSpPr>
          <p:spPr bwMode="auto">
            <a:xfrm>
              <a:off x="1417460" y="3897760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755" name="Text Box 43"/>
            <p:cNvSpPr txBox="1">
              <a:spLocks noChangeArrowheads="1"/>
            </p:cNvSpPr>
            <p:nvPr/>
          </p:nvSpPr>
          <p:spPr bwMode="auto">
            <a:xfrm>
              <a:off x="1974672" y="3896172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1756" name="Text Box 44"/>
            <p:cNvSpPr txBox="1">
              <a:spLocks noChangeArrowheads="1"/>
            </p:cNvSpPr>
            <p:nvPr/>
          </p:nvSpPr>
          <p:spPr bwMode="auto">
            <a:xfrm>
              <a:off x="6289497" y="3894585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757" name="Rectangle 5"/>
            <p:cNvSpPr>
              <a:spLocks noChangeArrowheads="1"/>
            </p:cNvSpPr>
            <p:nvPr/>
          </p:nvSpPr>
          <p:spPr bwMode="auto">
            <a:xfrm>
              <a:off x="218897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1758" name="Text Box 6"/>
            <p:cNvSpPr txBox="1">
              <a:spLocks noChangeArrowheads="1"/>
            </p:cNvSpPr>
            <p:nvPr/>
          </p:nvSpPr>
          <p:spPr bwMode="auto">
            <a:xfrm>
              <a:off x="315268" y="4262885"/>
              <a:ext cx="298290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759" name="Rectangle 8"/>
            <p:cNvSpPr>
              <a:spLocks noChangeArrowheads="1"/>
            </p:cNvSpPr>
            <p:nvPr/>
          </p:nvSpPr>
          <p:spPr bwMode="auto">
            <a:xfrm>
              <a:off x="763410" y="4240660"/>
              <a:ext cx="547687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1760" name="Text Box 9"/>
            <p:cNvSpPr txBox="1">
              <a:spLocks noChangeArrowheads="1"/>
            </p:cNvSpPr>
            <p:nvPr/>
          </p:nvSpPr>
          <p:spPr bwMode="auto">
            <a:xfrm>
              <a:off x="860061" y="4262885"/>
              <a:ext cx="299157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1761" name="Rectangle 11"/>
            <p:cNvSpPr>
              <a:spLocks noChangeArrowheads="1"/>
            </p:cNvSpPr>
            <p:nvPr/>
          </p:nvSpPr>
          <p:spPr bwMode="auto">
            <a:xfrm>
              <a:off x="1311097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1762" name="Text Box 12"/>
            <p:cNvSpPr txBox="1">
              <a:spLocks noChangeArrowheads="1"/>
            </p:cNvSpPr>
            <p:nvPr/>
          </p:nvSpPr>
          <p:spPr bwMode="auto">
            <a:xfrm>
              <a:off x="1407468" y="4262885"/>
              <a:ext cx="413017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63" name="Rectangle 14"/>
            <p:cNvSpPr>
              <a:spLocks noChangeArrowheads="1"/>
            </p:cNvSpPr>
            <p:nvPr/>
          </p:nvSpPr>
          <p:spPr bwMode="auto">
            <a:xfrm>
              <a:off x="1855610" y="4240660"/>
              <a:ext cx="547687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1764" name="Text Box 15"/>
            <p:cNvSpPr txBox="1">
              <a:spLocks noChangeArrowheads="1"/>
            </p:cNvSpPr>
            <p:nvPr/>
          </p:nvSpPr>
          <p:spPr bwMode="auto">
            <a:xfrm>
              <a:off x="1952261" y="4262885"/>
              <a:ext cx="300082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765" name="Rectangle 17"/>
            <p:cNvSpPr>
              <a:spLocks noChangeArrowheads="1"/>
            </p:cNvSpPr>
            <p:nvPr/>
          </p:nvSpPr>
          <p:spPr bwMode="auto">
            <a:xfrm>
              <a:off x="2401710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1766" name="Text Box 18"/>
            <p:cNvSpPr txBox="1">
              <a:spLocks noChangeArrowheads="1"/>
            </p:cNvSpPr>
            <p:nvPr/>
          </p:nvSpPr>
          <p:spPr bwMode="auto">
            <a:xfrm>
              <a:off x="2499610" y="4262885"/>
              <a:ext cx="413017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31767" name="Rectangle 20"/>
            <p:cNvSpPr>
              <a:spLocks noChangeArrowheads="1"/>
            </p:cNvSpPr>
            <p:nvPr/>
          </p:nvSpPr>
          <p:spPr bwMode="auto">
            <a:xfrm>
              <a:off x="2946222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1768" name="Text Box 21"/>
            <p:cNvSpPr txBox="1">
              <a:spLocks noChangeArrowheads="1"/>
            </p:cNvSpPr>
            <p:nvPr/>
          </p:nvSpPr>
          <p:spPr bwMode="auto">
            <a:xfrm>
              <a:off x="3042593" y="426288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1769" name="Rectangle 23"/>
            <p:cNvSpPr>
              <a:spLocks noChangeArrowheads="1"/>
            </p:cNvSpPr>
            <p:nvPr/>
          </p:nvSpPr>
          <p:spPr bwMode="auto">
            <a:xfrm>
              <a:off x="3492322" y="4240660"/>
              <a:ext cx="547688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1770" name="Text Box 24"/>
            <p:cNvSpPr txBox="1">
              <a:spLocks noChangeArrowheads="1"/>
            </p:cNvSpPr>
            <p:nvPr/>
          </p:nvSpPr>
          <p:spPr bwMode="auto">
            <a:xfrm>
              <a:off x="3588973" y="4262885"/>
              <a:ext cx="300082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1771" name="Rectangle 26"/>
            <p:cNvSpPr>
              <a:spLocks noChangeArrowheads="1"/>
            </p:cNvSpPr>
            <p:nvPr/>
          </p:nvSpPr>
          <p:spPr bwMode="auto">
            <a:xfrm>
              <a:off x="4038422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1772" name="Text Box 27"/>
            <p:cNvSpPr txBox="1">
              <a:spLocks noChangeArrowheads="1"/>
            </p:cNvSpPr>
            <p:nvPr/>
          </p:nvSpPr>
          <p:spPr bwMode="auto">
            <a:xfrm>
              <a:off x="4136322" y="426288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99</a:t>
              </a:r>
            </a:p>
          </p:txBody>
        </p:sp>
        <p:sp>
          <p:nvSpPr>
            <p:cNvPr id="31773" name="Rectangle 29"/>
            <p:cNvSpPr>
              <a:spLocks noChangeArrowheads="1"/>
            </p:cNvSpPr>
            <p:nvPr/>
          </p:nvSpPr>
          <p:spPr bwMode="auto">
            <a:xfrm>
              <a:off x="4579760" y="4242247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1774" name="Text Box 30"/>
            <p:cNvSpPr txBox="1">
              <a:spLocks noChangeArrowheads="1"/>
            </p:cNvSpPr>
            <p:nvPr/>
          </p:nvSpPr>
          <p:spPr bwMode="auto">
            <a:xfrm>
              <a:off x="4676131" y="4264472"/>
              <a:ext cx="413017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65</a:t>
              </a:r>
            </a:p>
          </p:txBody>
        </p:sp>
        <p:sp>
          <p:nvSpPr>
            <p:cNvPr id="31775" name="Rectangle 32"/>
            <p:cNvSpPr>
              <a:spLocks noChangeArrowheads="1"/>
            </p:cNvSpPr>
            <p:nvPr/>
          </p:nvSpPr>
          <p:spPr bwMode="auto">
            <a:xfrm>
              <a:off x="5125860" y="4242247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1776" name="Text Box 33"/>
            <p:cNvSpPr txBox="1">
              <a:spLocks noChangeArrowheads="1"/>
            </p:cNvSpPr>
            <p:nvPr/>
          </p:nvSpPr>
          <p:spPr bwMode="auto">
            <a:xfrm>
              <a:off x="5223760" y="4264472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52</a:t>
              </a:r>
            </a:p>
          </p:txBody>
        </p:sp>
        <p:sp>
          <p:nvSpPr>
            <p:cNvPr id="31777" name="Rectangle 35"/>
            <p:cNvSpPr>
              <a:spLocks noChangeArrowheads="1"/>
            </p:cNvSpPr>
            <p:nvPr/>
          </p:nvSpPr>
          <p:spPr bwMode="auto">
            <a:xfrm>
              <a:off x="5671960" y="4242247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1778" name="Text Box 36"/>
            <p:cNvSpPr txBox="1">
              <a:spLocks noChangeArrowheads="1"/>
            </p:cNvSpPr>
            <p:nvPr/>
          </p:nvSpPr>
          <p:spPr bwMode="auto">
            <a:xfrm>
              <a:off x="5768331" y="4264472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25</a:t>
              </a:r>
            </a:p>
          </p:txBody>
        </p:sp>
        <p:sp>
          <p:nvSpPr>
            <p:cNvPr id="31779" name="Rectangle 38"/>
            <p:cNvSpPr>
              <a:spLocks noChangeArrowheads="1"/>
            </p:cNvSpPr>
            <p:nvPr/>
          </p:nvSpPr>
          <p:spPr bwMode="auto">
            <a:xfrm>
              <a:off x="6216472" y="4242247"/>
              <a:ext cx="547688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1780" name="Text Box 39"/>
            <p:cNvSpPr txBox="1">
              <a:spLocks noChangeArrowheads="1"/>
            </p:cNvSpPr>
            <p:nvPr/>
          </p:nvSpPr>
          <p:spPr bwMode="auto">
            <a:xfrm>
              <a:off x="6313123" y="4264472"/>
              <a:ext cx="406906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781" name="Rectangle 46"/>
            <p:cNvSpPr>
              <a:spLocks noChangeArrowheads="1"/>
            </p:cNvSpPr>
            <p:nvPr/>
          </p:nvSpPr>
          <p:spPr bwMode="auto">
            <a:xfrm>
              <a:off x="6770510" y="4234310"/>
              <a:ext cx="546100" cy="42068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1782" name="Text Box 47"/>
            <p:cNvSpPr txBox="1">
              <a:spLocks noChangeArrowheads="1"/>
            </p:cNvSpPr>
            <p:nvPr/>
          </p:nvSpPr>
          <p:spPr bwMode="auto">
            <a:xfrm>
              <a:off x="6868410" y="4257138"/>
              <a:ext cx="413017" cy="36687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91</a:t>
              </a:r>
            </a:p>
          </p:txBody>
        </p:sp>
        <p:sp>
          <p:nvSpPr>
            <p:cNvPr id="31783" name="Rectangle 49"/>
            <p:cNvSpPr>
              <a:spLocks noChangeArrowheads="1"/>
            </p:cNvSpPr>
            <p:nvPr/>
          </p:nvSpPr>
          <p:spPr bwMode="auto">
            <a:xfrm>
              <a:off x="7315022" y="4232722"/>
              <a:ext cx="546100" cy="4333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1784" name="Text Box 50"/>
            <p:cNvSpPr txBox="1">
              <a:spLocks noChangeArrowheads="1"/>
            </p:cNvSpPr>
            <p:nvPr/>
          </p:nvSpPr>
          <p:spPr bwMode="auto">
            <a:xfrm>
              <a:off x="7411393" y="4256239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1785" name="Rectangle 52"/>
            <p:cNvSpPr>
              <a:spLocks noChangeArrowheads="1"/>
            </p:cNvSpPr>
            <p:nvPr/>
          </p:nvSpPr>
          <p:spPr bwMode="auto">
            <a:xfrm>
              <a:off x="7861122" y="4232722"/>
              <a:ext cx="547688" cy="4349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1786" name="Text Box 53"/>
            <p:cNvSpPr txBox="1">
              <a:spLocks noChangeArrowheads="1"/>
            </p:cNvSpPr>
            <p:nvPr/>
          </p:nvSpPr>
          <p:spPr bwMode="auto">
            <a:xfrm>
              <a:off x="7957773" y="425632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62</a:t>
              </a:r>
            </a:p>
          </p:txBody>
        </p:sp>
        <p:sp>
          <p:nvSpPr>
            <p:cNvPr id="31787" name="Rectangle 55"/>
            <p:cNvSpPr>
              <a:spLocks noChangeArrowheads="1"/>
            </p:cNvSpPr>
            <p:nvPr/>
          </p:nvSpPr>
          <p:spPr bwMode="auto">
            <a:xfrm>
              <a:off x="8407222" y="4232722"/>
              <a:ext cx="546100" cy="4333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1788" name="Text Box 56"/>
            <p:cNvSpPr txBox="1">
              <a:spLocks noChangeArrowheads="1"/>
            </p:cNvSpPr>
            <p:nvPr/>
          </p:nvSpPr>
          <p:spPr bwMode="auto">
            <a:xfrm>
              <a:off x="8505122" y="4256239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55</a:t>
              </a:r>
            </a:p>
          </p:txBody>
        </p:sp>
        <p:sp>
          <p:nvSpPr>
            <p:cNvPr id="31789" name="Text Box 57"/>
            <p:cNvSpPr txBox="1">
              <a:spLocks noChangeArrowheads="1"/>
            </p:cNvSpPr>
            <p:nvPr/>
          </p:nvSpPr>
          <p:spPr bwMode="auto">
            <a:xfrm>
              <a:off x="8478660" y="3897760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31790" name="Text Box 58"/>
            <p:cNvSpPr txBox="1">
              <a:spLocks noChangeArrowheads="1"/>
            </p:cNvSpPr>
            <p:nvPr/>
          </p:nvSpPr>
          <p:spPr bwMode="auto">
            <a:xfrm>
              <a:off x="2527122" y="3872360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1791" name="Text Box 59"/>
            <p:cNvSpPr txBox="1">
              <a:spLocks noChangeArrowheads="1"/>
            </p:cNvSpPr>
            <p:nvPr/>
          </p:nvSpPr>
          <p:spPr bwMode="auto">
            <a:xfrm>
              <a:off x="4171772" y="3896709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1792" name="Text Box 60"/>
            <p:cNvSpPr txBox="1">
              <a:spLocks noChangeArrowheads="1"/>
            </p:cNvSpPr>
            <p:nvPr/>
          </p:nvSpPr>
          <p:spPr bwMode="auto">
            <a:xfrm>
              <a:off x="4701997" y="388383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1793" name="Text Box 58"/>
            <p:cNvSpPr txBox="1">
              <a:spLocks noChangeArrowheads="1"/>
            </p:cNvSpPr>
            <p:nvPr/>
          </p:nvSpPr>
          <p:spPr bwMode="auto">
            <a:xfrm>
              <a:off x="3068035" y="389811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1794" name="Text Box 58"/>
            <p:cNvSpPr txBox="1">
              <a:spLocks noChangeArrowheads="1"/>
            </p:cNvSpPr>
            <p:nvPr/>
          </p:nvSpPr>
          <p:spPr bwMode="auto">
            <a:xfrm>
              <a:off x="3634705" y="389811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1795" name="Text Box 58"/>
            <p:cNvSpPr txBox="1">
              <a:spLocks noChangeArrowheads="1"/>
            </p:cNvSpPr>
            <p:nvPr/>
          </p:nvSpPr>
          <p:spPr bwMode="auto">
            <a:xfrm>
              <a:off x="5296080" y="3885239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796" name="Text Box 58"/>
            <p:cNvSpPr txBox="1">
              <a:spLocks noChangeArrowheads="1"/>
            </p:cNvSpPr>
            <p:nvPr/>
          </p:nvSpPr>
          <p:spPr bwMode="auto">
            <a:xfrm>
              <a:off x="5836992" y="3910997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97" name="Text Box 58"/>
            <p:cNvSpPr txBox="1">
              <a:spLocks noChangeArrowheads="1"/>
            </p:cNvSpPr>
            <p:nvPr/>
          </p:nvSpPr>
          <p:spPr bwMode="auto">
            <a:xfrm>
              <a:off x="6918818" y="3885239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1798" name="Text Box 58"/>
            <p:cNvSpPr txBox="1">
              <a:spLocks noChangeArrowheads="1"/>
            </p:cNvSpPr>
            <p:nvPr/>
          </p:nvSpPr>
          <p:spPr bwMode="auto">
            <a:xfrm>
              <a:off x="7446852" y="3898118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13</a:t>
              </a:r>
            </a:p>
          </p:txBody>
        </p:sp>
        <p:sp>
          <p:nvSpPr>
            <p:cNvPr id="31799" name="Text Box 58"/>
            <p:cNvSpPr txBox="1">
              <a:spLocks noChangeArrowheads="1"/>
            </p:cNvSpPr>
            <p:nvPr/>
          </p:nvSpPr>
          <p:spPr bwMode="auto">
            <a:xfrm>
              <a:off x="7987764" y="3898118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14</a:t>
              </a:r>
            </a:p>
          </p:txBody>
        </p:sp>
      </p:grpSp>
      <p:sp>
        <p:nvSpPr>
          <p:cNvPr id="31748" name="Right Brace 1"/>
          <p:cNvSpPr>
            <a:spLocks/>
          </p:cNvSpPr>
          <p:nvPr/>
        </p:nvSpPr>
        <p:spPr bwMode="auto">
          <a:xfrm rot="-5400000">
            <a:off x="5518945" y="-2442368"/>
            <a:ext cx="433387" cy="8058150"/>
          </a:xfrm>
          <a:prstGeom prst="rightBrace">
            <a:avLst>
              <a:gd name="adj1" fmla="val 8350"/>
              <a:gd name="adj2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510089" y="1025525"/>
            <a:ext cx="29178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N-1 elements to search</a:t>
            </a:r>
          </a:p>
        </p:txBody>
      </p:sp>
      <p:cxnSp>
        <p:nvCxnSpPr>
          <p:cNvPr id="31750" name="Straight Arrow Connector 3"/>
          <p:cNvCxnSpPr>
            <a:cxnSpLocks/>
          </p:cNvCxnSpPr>
          <p:nvPr/>
        </p:nvCxnSpPr>
        <p:spPr bwMode="auto">
          <a:xfrm flipV="1">
            <a:off x="9896476" y="2517776"/>
            <a:ext cx="174625" cy="5302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" name="TextBox 114"/>
          <p:cNvSpPr txBox="1"/>
          <p:nvPr/>
        </p:nvSpPr>
        <p:spPr>
          <a:xfrm>
            <a:off x="8704264" y="3071814"/>
            <a:ext cx="1849437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Compare “key” with the last element</a:t>
            </a:r>
          </a:p>
        </p:txBody>
      </p:sp>
    </p:spTree>
    <p:extLst>
      <p:ext uri="{BB962C8B-B14F-4D97-AF65-F5344CB8AC3E}">
        <p14:creationId xmlns:p14="http://schemas.microsoft.com/office/powerpoint/2010/main" val="3169492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39700"/>
            <a:ext cx="9067800" cy="698500"/>
          </a:xfrm>
        </p:spPr>
        <p:txBody>
          <a:bodyPr/>
          <a:lstStyle/>
          <a:p>
            <a:r>
              <a:rPr lang="en-US" altLang="en-US" sz="3600"/>
              <a:t>Recursive Backward Linear Search – 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76414" y="1103313"/>
            <a:ext cx="8639175" cy="25844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Searches a key in A[0..N-1] */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BackwardLinearSearch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(int A[], int N, int key){</a:t>
            </a:r>
          </a:p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/* Base cases */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 (N == 0) return -1;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Unsuccessful search */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 (key == A[N-1]) return N-1; 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Success */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Divide &amp; Conquer &amp; Merge */</a:t>
            </a:r>
          </a:p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BackwardLinearSearch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(A, N-1, key);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 //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BackwardLinearSearch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3362" y="3952876"/>
            <a:ext cx="9164638" cy="16922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int A[] = {9, 4, 10, 1, 20, 12, 3, 99, 65, 52, 25, 11, 91, 12, 62, 55};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int N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(A)/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(int);  // 15 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int index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BackwardLinearSearch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(A, N, 12);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(“index: %d\n”, index);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 //end-main</a:t>
            </a:r>
          </a:p>
        </p:txBody>
      </p:sp>
    </p:spTree>
    <p:extLst>
      <p:ext uri="{BB962C8B-B14F-4D97-AF65-F5344CB8AC3E}">
        <p14:creationId xmlns:p14="http://schemas.microsoft.com/office/powerpoint/2010/main" val="2750981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765301" y="165100"/>
            <a:ext cx="8723313" cy="698500"/>
          </a:xfrm>
        </p:spPr>
        <p:txBody>
          <a:bodyPr/>
          <a:lstStyle/>
          <a:p>
            <a:r>
              <a:rPr lang="en-US" altLang="en-US" sz="3600" dirty="0"/>
              <a:t>Divide &amp; Conquer Strategy (</a:t>
            </a:r>
            <a:r>
              <a:rPr lang="en-US" altLang="en-US" sz="3600" dirty="0" err="1"/>
              <a:t>cont</a:t>
            </a:r>
            <a:r>
              <a:rPr lang="en-US" altLang="en-US" sz="3600" dirty="0"/>
              <a:t>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817689" y="864558"/>
            <a:ext cx="8670925" cy="56324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Solve a problem P */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Solve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(P){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Base case(s) */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is a base case problem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the solution immediately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/* Divide P into P1, P2, ..</a:t>
            </a:r>
            <a:r>
              <a:rPr lang="en-US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Pn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each of smaller scale (n&gt;=2) */</a:t>
            </a:r>
          </a:p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/* Solve </a:t>
            </a:r>
            <a:r>
              <a:rPr lang="en-US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subproblems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recursively */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S1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Solve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(P1); /* Solve P1 recursively to obtain S1 */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S2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Solve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(P2); /* Solve P2 recursively to obtain S2 */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…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Solve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/* Solve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recursively to obtain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Merge the solutions to </a:t>
            </a:r>
            <a:r>
              <a:rPr lang="en-US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subproblems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 /* to get the solution to the original big problem */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S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Merge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(S1, S2, …,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Return the solution */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return S;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 //end-Solve</a:t>
            </a:r>
          </a:p>
        </p:txBody>
      </p:sp>
    </p:spTree>
    <p:extLst>
      <p:ext uri="{BB962C8B-B14F-4D97-AF65-F5344CB8AC3E}">
        <p14:creationId xmlns:p14="http://schemas.microsoft.com/office/powerpoint/2010/main" val="117862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81163" y="141288"/>
            <a:ext cx="8845550" cy="698500"/>
          </a:xfrm>
        </p:spPr>
        <p:txBody>
          <a:bodyPr/>
          <a:lstStyle/>
          <a:p>
            <a:r>
              <a:rPr lang="en-US" altLang="en-US" sz="3600" dirty="0"/>
              <a:t>Tower of Hanoi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940301" y="3773488"/>
            <a:ext cx="2867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grpSp>
        <p:nvGrpSpPr>
          <p:cNvPr id="36868" name="Group 8"/>
          <p:cNvGrpSpPr>
            <a:grpSpLocks/>
          </p:cNvGrpSpPr>
          <p:nvPr/>
        </p:nvGrpSpPr>
        <p:grpSpPr bwMode="auto">
          <a:xfrm>
            <a:off x="2389189" y="2105026"/>
            <a:ext cx="1755775" cy="1757363"/>
            <a:chOff x="533651" y="2530136"/>
            <a:chExt cx="1755797" cy="1358283"/>
          </a:xfrm>
        </p:grpSpPr>
        <p:cxnSp>
          <p:nvCxnSpPr>
            <p:cNvPr id="4" name="Straight Connector 3"/>
            <p:cNvCxnSpPr>
              <a:cxnSpLocks/>
            </p:cNvCxnSpPr>
            <p:nvPr/>
          </p:nvCxnSpPr>
          <p:spPr bwMode="auto">
            <a:xfrm>
              <a:off x="1411549" y="2530136"/>
              <a:ext cx="0" cy="1358283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cxnSpLocks/>
            </p:cNvCxnSpPr>
            <p:nvPr/>
          </p:nvCxnSpPr>
          <p:spPr bwMode="auto">
            <a:xfrm flipH="1">
              <a:off x="533651" y="3888419"/>
              <a:ext cx="1755797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6869" name="Rectangle 9"/>
          <p:cNvSpPr>
            <a:spLocks noChangeArrowheads="1"/>
          </p:cNvSpPr>
          <p:nvPr/>
        </p:nvSpPr>
        <p:spPr bwMode="auto">
          <a:xfrm>
            <a:off x="2466975" y="3508375"/>
            <a:ext cx="1595438" cy="261938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>
                <a:alpha val="45882"/>
              </a:schemeClr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36870" name="Rectangle 19"/>
          <p:cNvSpPr>
            <a:spLocks noChangeArrowheads="1"/>
          </p:cNvSpPr>
          <p:nvPr/>
        </p:nvSpPr>
        <p:spPr bwMode="auto">
          <a:xfrm>
            <a:off x="2676525" y="3187700"/>
            <a:ext cx="1176338" cy="261938"/>
          </a:xfrm>
          <a:prstGeom prst="rect">
            <a:avLst/>
          </a:prstGeom>
          <a:solidFill>
            <a:schemeClr val="accent1">
              <a:alpha val="47058"/>
            </a:schemeClr>
          </a:solidFill>
          <a:ln w="9525" algn="ctr">
            <a:solidFill>
              <a:schemeClr val="tx1">
                <a:alpha val="45882"/>
              </a:schemeClr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36871" name="Rectangle 20"/>
          <p:cNvSpPr>
            <a:spLocks noChangeArrowheads="1"/>
          </p:cNvSpPr>
          <p:nvPr/>
        </p:nvSpPr>
        <p:spPr bwMode="auto">
          <a:xfrm>
            <a:off x="2884488" y="2828925"/>
            <a:ext cx="773112" cy="261938"/>
          </a:xfrm>
          <a:prstGeom prst="rect">
            <a:avLst/>
          </a:prstGeom>
          <a:solidFill>
            <a:schemeClr val="accent1">
              <a:alpha val="47058"/>
            </a:schemeClr>
          </a:solidFill>
          <a:ln w="9525" algn="ctr">
            <a:solidFill>
              <a:schemeClr val="tx1">
                <a:alpha val="45882"/>
              </a:schemeClr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36872" name="Rectangle 21"/>
          <p:cNvSpPr>
            <a:spLocks noChangeArrowheads="1"/>
          </p:cNvSpPr>
          <p:nvPr/>
        </p:nvSpPr>
        <p:spPr bwMode="auto">
          <a:xfrm>
            <a:off x="3089276" y="2536826"/>
            <a:ext cx="354013" cy="233363"/>
          </a:xfrm>
          <a:prstGeom prst="rect">
            <a:avLst/>
          </a:prstGeom>
          <a:solidFill>
            <a:schemeClr val="accent1">
              <a:alpha val="47058"/>
            </a:schemeClr>
          </a:solidFill>
          <a:ln w="9525" algn="ctr">
            <a:solidFill>
              <a:schemeClr val="tx1">
                <a:alpha val="45882"/>
              </a:schemeClr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36873" name="Rectangle 53"/>
          <p:cNvSpPr>
            <a:spLocks noChangeArrowheads="1"/>
          </p:cNvSpPr>
          <p:nvPr/>
        </p:nvSpPr>
        <p:spPr bwMode="auto">
          <a:xfrm>
            <a:off x="4040189" y="3449639"/>
            <a:ext cx="300037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000"/>
              <a:t>4</a:t>
            </a:r>
          </a:p>
        </p:txBody>
      </p:sp>
      <p:sp>
        <p:nvSpPr>
          <p:cNvPr id="36874" name="Rectangle 53"/>
          <p:cNvSpPr>
            <a:spLocks noChangeArrowheads="1"/>
          </p:cNvSpPr>
          <p:nvPr/>
        </p:nvSpPr>
        <p:spPr bwMode="auto">
          <a:xfrm>
            <a:off x="3827464" y="3111500"/>
            <a:ext cx="300037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36875" name="Rectangle 53"/>
          <p:cNvSpPr>
            <a:spLocks noChangeArrowheads="1"/>
          </p:cNvSpPr>
          <p:nvPr/>
        </p:nvSpPr>
        <p:spPr bwMode="auto">
          <a:xfrm>
            <a:off x="3621089" y="2762250"/>
            <a:ext cx="300037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36876" name="Rectangle 53"/>
          <p:cNvSpPr>
            <a:spLocks noChangeArrowheads="1"/>
          </p:cNvSpPr>
          <p:nvPr/>
        </p:nvSpPr>
        <p:spPr bwMode="auto">
          <a:xfrm>
            <a:off x="3397250" y="2432050"/>
            <a:ext cx="300038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000"/>
              <a:t>1</a:t>
            </a:r>
          </a:p>
        </p:txBody>
      </p:sp>
      <p:grpSp>
        <p:nvGrpSpPr>
          <p:cNvPr id="36877" name="Group 27"/>
          <p:cNvGrpSpPr>
            <a:grpSpLocks/>
          </p:cNvGrpSpPr>
          <p:nvPr/>
        </p:nvGrpSpPr>
        <p:grpSpPr bwMode="auto">
          <a:xfrm>
            <a:off x="5268914" y="2105026"/>
            <a:ext cx="1755775" cy="1757363"/>
            <a:chOff x="533651" y="2530136"/>
            <a:chExt cx="1755797" cy="1358283"/>
          </a:xfrm>
        </p:grpSpPr>
        <p:cxnSp>
          <p:nvCxnSpPr>
            <p:cNvPr id="29" name="Straight Connector 28"/>
            <p:cNvCxnSpPr>
              <a:cxnSpLocks/>
            </p:cNvCxnSpPr>
            <p:nvPr/>
          </p:nvCxnSpPr>
          <p:spPr bwMode="auto">
            <a:xfrm>
              <a:off x="1411549" y="2530136"/>
              <a:ext cx="0" cy="1358283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cxnSpLocks/>
            </p:cNvCxnSpPr>
            <p:nvPr/>
          </p:nvCxnSpPr>
          <p:spPr bwMode="auto">
            <a:xfrm flipH="1">
              <a:off x="533651" y="3888419"/>
              <a:ext cx="1755797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6878" name="Group 38"/>
          <p:cNvGrpSpPr>
            <a:grpSpLocks/>
          </p:cNvGrpSpPr>
          <p:nvPr/>
        </p:nvGrpSpPr>
        <p:grpSpPr bwMode="auto">
          <a:xfrm>
            <a:off x="7937501" y="2105026"/>
            <a:ext cx="1755775" cy="1757363"/>
            <a:chOff x="533651" y="2530136"/>
            <a:chExt cx="1755797" cy="1358283"/>
          </a:xfrm>
        </p:grpSpPr>
        <p:cxnSp>
          <p:nvCxnSpPr>
            <p:cNvPr id="40" name="Straight Connector 39"/>
            <p:cNvCxnSpPr>
              <a:cxnSpLocks/>
            </p:cNvCxnSpPr>
            <p:nvPr/>
          </p:nvCxnSpPr>
          <p:spPr bwMode="auto">
            <a:xfrm>
              <a:off x="1411550" y="2530136"/>
              <a:ext cx="0" cy="1358283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cxnSpLocks/>
            </p:cNvCxnSpPr>
            <p:nvPr/>
          </p:nvCxnSpPr>
          <p:spPr bwMode="auto">
            <a:xfrm flipH="1">
              <a:off x="533651" y="3888419"/>
              <a:ext cx="1755797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6879" name="Rectangle 41"/>
          <p:cNvSpPr>
            <a:spLocks noChangeArrowheads="1"/>
          </p:cNvSpPr>
          <p:nvPr/>
        </p:nvSpPr>
        <p:spPr bwMode="auto">
          <a:xfrm>
            <a:off x="8016875" y="3508375"/>
            <a:ext cx="1593850" cy="261938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>
                <a:alpha val="45882"/>
              </a:schemeClr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36880" name="Rectangle 42"/>
          <p:cNvSpPr>
            <a:spLocks noChangeArrowheads="1"/>
          </p:cNvSpPr>
          <p:nvPr/>
        </p:nvSpPr>
        <p:spPr bwMode="auto">
          <a:xfrm>
            <a:off x="8224839" y="3187700"/>
            <a:ext cx="1176337" cy="261938"/>
          </a:xfrm>
          <a:prstGeom prst="rect">
            <a:avLst/>
          </a:prstGeom>
          <a:solidFill>
            <a:schemeClr val="accent1">
              <a:alpha val="47058"/>
            </a:schemeClr>
          </a:solidFill>
          <a:ln w="9525" algn="ctr">
            <a:solidFill>
              <a:schemeClr val="tx1">
                <a:alpha val="45882"/>
              </a:schemeClr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36881" name="Rectangle 43"/>
          <p:cNvSpPr>
            <a:spLocks noChangeArrowheads="1"/>
          </p:cNvSpPr>
          <p:nvPr/>
        </p:nvSpPr>
        <p:spPr bwMode="auto">
          <a:xfrm>
            <a:off x="8434389" y="2828925"/>
            <a:ext cx="771525" cy="261938"/>
          </a:xfrm>
          <a:prstGeom prst="rect">
            <a:avLst/>
          </a:prstGeom>
          <a:solidFill>
            <a:schemeClr val="accent1">
              <a:alpha val="47058"/>
            </a:schemeClr>
          </a:solidFill>
          <a:ln w="9525" algn="ctr">
            <a:solidFill>
              <a:schemeClr val="tx1">
                <a:alpha val="45882"/>
              </a:schemeClr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36882" name="Rectangle 44"/>
          <p:cNvSpPr>
            <a:spLocks noChangeArrowheads="1"/>
          </p:cNvSpPr>
          <p:nvPr/>
        </p:nvSpPr>
        <p:spPr bwMode="auto">
          <a:xfrm>
            <a:off x="8639176" y="2536826"/>
            <a:ext cx="354013" cy="233363"/>
          </a:xfrm>
          <a:prstGeom prst="rect">
            <a:avLst/>
          </a:prstGeom>
          <a:solidFill>
            <a:schemeClr val="accent1">
              <a:alpha val="47058"/>
            </a:schemeClr>
          </a:solidFill>
          <a:ln w="9525" algn="ctr">
            <a:solidFill>
              <a:schemeClr val="tx1">
                <a:alpha val="45882"/>
              </a:schemeClr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36883" name="Rectangle 53"/>
          <p:cNvSpPr>
            <a:spLocks noChangeArrowheads="1"/>
          </p:cNvSpPr>
          <p:nvPr/>
        </p:nvSpPr>
        <p:spPr bwMode="auto">
          <a:xfrm>
            <a:off x="9588500" y="3449639"/>
            <a:ext cx="300038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000"/>
              <a:t>4</a:t>
            </a:r>
          </a:p>
        </p:txBody>
      </p:sp>
      <p:sp>
        <p:nvSpPr>
          <p:cNvPr id="36884" name="Rectangle 53"/>
          <p:cNvSpPr>
            <a:spLocks noChangeArrowheads="1"/>
          </p:cNvSpPr>
          <p:nvPr/>
        </p:nvSpPr>
        <p:spPr bwMode="auto">
          <a:xfrm>
            <a:off x="9377364" y="3111500"/>
            <a:ext cx="300037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36885" name="Rectangle 53"/>
          <p:cNvSpPr>
            <a:spLocks noChangeArrowheads="1"/>
          </p:cNvSpPr>
          <p:nvPr/>
        </p:nvSpPr>
        <p:spPr bwMode="auto">
          <a:xfrm>
            <a:off x="9169401" y="2762250"/>
            <a:ext cx="30162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36886" name="Rectangle 53"/>
          <p:cNvSpPr>
            <a:spLocks noChangeArrowheads="1"/>
          </p:cNvSpPr>
          <p:nvPr/>
        </p:nvSpPr>
        <p:spPr bwMode="auto">
          <a:xfrm>
            <a:off x="8945564" y="2432050"/>
            <a:ext cx="300037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36887" name="Rectangle 53"/>
          <p:cNvSpPr>
            <a:spLocks noChangeArrowheads="1"/>
          </p:cNvSpPr>
          <p:nvPr/>
        </p:nvSpPr>
        <p:spPr bwMode="auto">
          <a:xfrm>
            <a:off x="3089275" y="1749425"/>
            <a:ext cx="300038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000"/>
              <a:t>A</a:t>
            </a:r>
          </a:p>
        </p:txBody>
      </p:sp>
      <p:sp>
        <p:nvSpPr>
          <p:cNvPr id="36888" name="Rectangle 53"/>
          <p:cNvSpPr>
            <a:spLocks noChangeArrowheads="1"/>
          </p:cNvSpPr>
          <p:nvPr/>
        </p:nvSpPr>
        <p:spPr bwMode="auto">
          <a:xfrm>
            <a:off x="5953125" y="1662113"/>
            <a:ext cx="30003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000"/>
              <a:t>B</a:t>
            </a:r>
          </a:p>
        </p:txBody>
      </p:sp>
      <p:sp>
        <p:nvSpPr>
          <p:cNvPr id="36889" name="Rectangle 53"/>
          <p:cNvSpPr>
            <a:spLocks noChangeArrowheads="1"/>
          </p:cNvSpPr>
          <p:nvPr/>
        </p:nvSpPr>
        <p:spPr bwMode="auto">
          <a:xfrm>
            <a:off x="8645525" y="1624014"/>
            <a:ext cx="30003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000"/>
              <a:t>C</a:t>
            </a:r>
          </a:p>
        </p:txBody>
      </p:sp>
      <p:sp>
        <p:nvSpPr>
          <p:cNvPr id="36890" name="Freeform: Shape 11"/>
          <p:cNvSpPr>
            <a:spLocks/>
          </p:cNvSpPr>
          <p:nvPr/>
        </p:nvSpPr>
        <p:spPr bwMode="auto">
          <a:xfrm>
            <a:off x="3276600" y="1189039"/>
            <a:ext cx="5424488" cy="490537"/>
          </a:xfrm>
          <a:custGeom>
            <a:avLst/>
            <a:gdLst>
              <a:gd name="T0" fmla="*/ 45054 w 5397623"/>
              <a:gd name="T1" fmla="*/ 225451 h 719092"/>
              <a:gd name="T2" fmla="*/ 180218 w 5397623"/>
              <a:gd name="T3" fmla="*/ 202906 h 719092"/>
              <a:gd name="T4" fmla="*/ 306370 w 5397623"/>
              <a:gd name="T5" fmla="*/ 185998 h 719092"/>
              <a:gd name="T6" fmla="*/ 432522 w 5397623"/>
              <a:gd name="T7" fmla="*/ 166270 h 719092"/>
              <a:gd name="T8" fmla="*/ 576697 w 5397623"/>
              <a:gd name="T9" fmla="*/ 146543 h 719092"/>
              <a:gd name="T10" fmla="*/ 666806 w 5397623"/>
              <a:gd name="T11" fmla="*/ 132453 h 719092"/>
              <a:gd name="T12" fmla="*/ 765925 w 5397623"/>
              <a:gd name="T13" fmla="*/ 118362 h 719092"/>
              <a:gd name="T14" fmla="*/ 847023 w 5397623"/>
              <a:gd name="T15" fmla="*/ 107089 h 719092"/>
              <a:gd name="T16" fmla="*/ 901090 w 5397623"/>
              <a:gd name="T17" fmla="*/ 98635 h 719092"/>
              <a:gd name="T18" fmla="*/ 964165 w 5397623"/>
              <a:gd name="T19" fmla="*/ 90180 h 719092"/>
              <a:gd name="T20" fmla="*/ 1027240 w 5397623"/>
              <a:gd name="T21" fmla="*/ 81726 h 719092"/>
              <a:gd name="T22" fmla="*/ 1126361 w 5397623"/>
              <a:gd name="T23" fmla="*/ 70454 h 719092"/>
              <a:gd name="T24" fmla="*/ 1234492 w 5397623"/>
              <a:gd name="T25" fmla="*/ 56363 h 719092"/>
              <a:gd name="T26" fmla="*/ 1342622 w 5397623"/>
              <a:gd name="T27" fmla="*/ 45090 h 719092"/>
              <a:gd name="T28" fmla="*/ 1432733 w 5397623"/>
              <a:gd name="T29" fmla="*/ 36635 h 719092"/>
              <a:gd name="T30" fmla="*/ 1603938 w 5397623"/>
              <a:gd name="T31" fmla="*/ 28181 h 719092"/>
              <a:gd name="T32" fmla="*/ 1730091 w 5397623"/>
              <a:gd name="T33" fmla="*/ 22545 h 719092"/>
              <a:gd name="T34" fmla="*/ 2315798 w 5397623"/>
              <a:gd name="T35" fmla="*/ 14091 h 719092"/>
              <a:gd name="T36" fmla="*/ 2523050 w 5397623"/>
              <a:gd name="T37" fmla="*/ 5636 h 719092"/>
              <a:gd name="T38" fmla="*/ 3433149 w 5397623"/>
              <a:gd name="T39" fmla="*/ 2818 h 719092"/>
              <a:gd name="T40" fmla="*/ 3991824 w 5397623"/>
              <a:gd name="T41" fmla="*/ 11273 h 719092"/>
              <a:gd name="T42" fmla="*/ 4172041 w 5397623"/>
              <a:gd name="T43" fmla="*/ 16909 h 719092"/>
              <a:gd name="T44" fmla="*/ 4307205 w 5397623"/>
              <a:gd name="T45" fmla="*/ 22545 h 719092"/>
              <a:gd name="T46" fmla="*/ 4532476 w 5397623"/>
              <a:gd name="T47" fmla="*/ 36635 h 719092"/>
              <a:gd name="T48" fmla="*/ 4613575 w 5397623"/>
              <a:gd name="T49" fmla="*/ 45090 h 719092"/>
              <a:gd name="T50" fmla="*/ 4748738 w 5397623"/>
              <a:gd name="T51" fmla="*/ 59181 h 719092"/>
              <a:gd name="T52" fmla="*/ 4856869 w 5397623"/>
              <a:gd name="T53" fmla="*/ 73272 h 719092"/>
              <a:gd name="T54" fmla="*/ 4919945 w 5397623"/>
              <a:gd name="T55" fmla="*/ 81726 h 719092"/>
              <a:gd name="T56" fmla="*/ 5028076 w 5397623"/>
              <a:gd name="T57" fmla="*/ 98635 h 719092"/>
              <a:gd name="T58" fmla="*/ 5181260 w 5397623"/>
              <a:gd name="T59" fmla="*/ 121180 h 719092"/>
              <a:gd name="T60" fmla="*/ 5289391 w 5397623"/>
              <a:gd name="T61" fmla="*/ 143725 h 719092"/>
              <a:gd name="T62" fmla="*/ 5352467 w 5397623"/>
              <a:gd name="T63" fmla="*/ 166270 h 719092"/>
              <a:gd name="T64" fmla="*/ 5406533 w 5397623"/>
              <a:gd name="T65" fmla="*/ 183179 h 719092"/>
              <a:gd name="T66" fmla="*/ 5442577 w 5397623"/>
              <a:gd name="T67" fmla="*/ 197270 h 719092"/>
              <a:gd name="T68" fmla="*/ 5469609 w 5397623"/>
              <a:gd name="T69" fmla="*/ 211360 h 71909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397623" h="719092">
                <a:moveTo>
                  <a:pt x="0" y="719092"/>
                </a:moveTo>
                <a:cubicBezTo>
                  <a:pt x="14796" y="716133"/>
                  <a:pt x="30892" y="716962"/>
                  <a:pt x="44388" y="710214"/>
                </a:cubicBezTo>
                <a:cubicBezTo>
                  <a:pt x="188151" y="638332"/>
                  <a:pt x="9643" y="702805"/>
                  <a:pt x="124287" y="656948"/>
                </a:cubicBezTo>
                <a:cubicBezTo>
                  <a:pt x="141664" y="649997"/>
                  <a:pt x="160351" y="646565"/>
                  <a:pt x="177553" y="639193"/>
                </a:cubicBezTo>
                <a:cubicBezTo>
                  <a:pt x="201881" y="628767"/>
                  <a:pt x="223465" y="612052"/>
                  <a:pt x="248575" y="603682"/>
                </a:cubicBezTo>
                <a:cubicBezTo>
                  <a:pt x="266330" y="597764"/>
                  <a:pt x="284464" y="592878"/>
                  <a:pt x="301841" y="585927"/>
                </a:cubicBezTo>
                <a:cubicBezTo>
                  <a:pt x="344575" y="568833"/>
                  <a:pt x="336707" y="564054"/>
                  <a:pt x="381740" y="541538"/>
                </a:cubicBezTo>
                <a:cubicBezTo>
                  <a:pt x="395993" y="534411"/>
                  <a:pt x="411687" y="530522"/>
                  <a:pt x="426128" y="523783"/>
                </a:cubicBezTo>
                <a:cubicBezTo>
                  <a:pt x="456109" y="509792"/>
                  <a:pt x="483518" y="489858"/>
                  <a:pt x="514905" y="479395"/>
                </a:cubicBezTo>
                <a:lnTo>
                  <a:pt x="568171" y="461639"/>
                </a:lnTo>
                <a:lnTo>
                  <a:pt x="594804" y="452762"/>
                </a:lnTo>
                <a:cubicBezTo>
                  <a:pt x="650609" y="415557"/>
                  <a:pt x="589368" y="454795"/>
                  <a:pt x="656948" y="417251"/>
                </a:cubicBezTo>
                <a:cubicBezTo>
                  <a:pt x="672032" y="408871"/>
                  <a:pt x="685628" y="397758"/>
                  <a:pt x="701336" y="390618"/>
                </a:cubicBezTo>
                <a:cubicBezTo>
                  <a:pt x="718374" y="382873"/>
                  <a:pt x="754602" y="372863"/>
                  <a:pt x="754602" y="372863"/>
                </a:cubicBezTo>
                <a:cubicBezTo>
                  <a:pt x="763480" y="366944"/>
                  <a:pt x="771485" y="359440"/>
                  <a:pt x="781235" y="355107"/>
                </a:cubicBezTo>
                <a:cubicBezTo>
                  <a:pt x="798338" y="347506"/>
                  <a:pt x="818928" y="347733"/>
                  <a:pt x="834501" y="337352"/>
                </a:cubicBezTo>
                <a:cubicBezTo>
                  <a:pt x="843379" y="331434"/>
                  <a:pt x="851591" y="324369"/>
                  <a:pt x="861134" y="319597"/>
                </a:cubicBezTo>
                <a:cubicBezTo>
                  <a:pt x="869504" y="315412"/>
                  <a:pt x="879166" y="314405"/>
                  <a:pt x="887767" y="310719"/>
                </a:cubicBezTo>
                <a:cubicBezTo>
                  <a:pt x="899931" y="305506"/>
                  <a:pt x="911114" y="298177"/>
                  <a:pt x="923278" y="292964"/>
                </a:cubicBezTo>
                <a:cubicBezTo>
                  <a:pt x="931879" y="289278"/>
                  <a:pt x="941310" y="287772"/>
                  <a:pt x="949911" y="284086"/>
                </a:cubicBezTo>
                <a:cubicBezTo>
                  <a:pt x="962075" y="278873"/>
                  <a:pt x="973257" y="271544"/>
                  <a:pt x="985421" y="266331"/>
                </a:cubicBezTo>
                <a:cubicBezTo>
                  <a:pt x="994022" y="262645"/>
                  <a:pt x="1003292" y="260739"/>
                  <a:pt x="1012054" y="257453"/>
                </a:cubicBezTo>
                <a:cubicBezTo>
                  <a:pt x="1026975" y="251858"/>
                  <a:pt x="1041466" y="245144"/>
                  <a:pt x="1056443" y="239698"/>
                </a:cubicBezTo>
                <a:cubicBezTo>
                  <a:pt x="1074032" y="233302"/>
                  <a:pt x="1092969" y="230312"/>
                  <a:pt x="1109709" y="221942"/>
                </a:cubicBezTo>
                <a:cubicBezTo>
                  <a:pt x="1121546" y="216024"/>
                  <a:pt x="1133055" y="209400"/>
                  <a:pt x="1145219" y="204187"/>
                </a:cubicBezTo>
                <a:cubicBezTo>
                  <a:pt x="1198997" y="181139"/>
                  <a:pt x="1142683" y="214333"/>
                  <a:pt x="1216241" y="177554"/>
                </a:cubicBezTo>
                <a:cubicBezTo>
                  <a:pt x="1231674" y="169837"/>
                  <a:pt x="1244259" y="156378"/>
                  <a:pt x="1260629" y="150921"/>
                </a:cubicBezTo>
                <a:cubicBezTo>
                  <a:pt x="1280480" y="144304"/>
                  <a:pt x="1302058" y="145002"/>
                  <a:pt x="1322773" y="142043"/>
                </a:cubicBezTo>
                <a:cubicBezTo>
                  <a:pt x="1386650" y="120752"/>
                  <a:pt x="1306859" y="146591"/>
                  <a:pt x="1384917" y="124288"/>
                </a:cubicBezTo>
                <a:cubicBezTo>
                  <a:pt x="1393915" y="121717"/>
                  <a:pt x="1402415" y="117440"/>
                  <a:pt x="1411550" y="115410"/>
                </a:cubicBezTo>
                <a:cubicBezTo>
                  <a:pt x="1436475" y="109871"/>
                  <a:pt x="1503935" y="101197"/>
                  <a:pt x="1526959" y="97655"/>
                </a:cubicBezTo>
                <a:cubicBezTo>
                  <a:pt x="1544750" y="94918"/>
                  <a:pt x="1562406" y="91323"/>
                  <a:pt x="1580225" y="88777"/>
                </a:cubicBezTo>
                <a:cubicBezTo>
                  <a:pt x="1603843" y="85403"/>
                  <a:pt x="1627629" y="83273"/>
                  <a:pt x="1651247" y="79899"/>
                </a:cubicBezTo>
                <a:cubicBezTo>
                  <a:pt x="1669066" y="77353"/>
                  <a:pt x="1686612" y="72906"/>
                  <a:pt x="1704513" y="71022"/>
                </a:cubicBezTo>
                <a:cubicBezTo>
                  <a:pt x="1835909" y="57191"/>
                  <a:pt x="1961023" y="58424"/>
                  <a:pt x="2095130" y="53266"/>
                </a:cubicBezTo>
                <a:lnTo>
                  <a:pt x="2281561" y="44389"/>
                </a:lnTo>
                <a:cubicBezTo>
                  <a:pt x="2308194" y="41430"/>
                  <a:pt x="2334898" y="39053"/>
                  <a:pt x="2361460" y="35511"/>
                </a:cubicBezTo>
                <a:cubicBezTo>
                  <a:pt x="2444730" y="24408"/>
                  <a:pt x="2388289" y="26616"/>
                  <a:pt x="2485748" y="17756"/>
                </a:cubicBezTo>
                <a:cubicBezTo>
                  <a:pt x="2565455" y="10510"/>
                  <a:pt x="2694172" y="4204"/>
                  <a:pt x="2769833" y="0"/>
                </a:cubicBezTo>
                <a:lnTo>
                  <a:pt x="3382392" y="8878"/>
                </a:lnTo>
                <a:cubicBezTo>
                  <a:pt x="3537397" y="12212"/>
                  <a:pt x="3601352" y="19000"/>
                  <a:pt x="3746377" y="26633"/>
                </a:cubicBezTo>
                <a:lnTo>
                  <a:pt x="3932808" y="35511"/>
                </a:lnTo>
                <a:lnTo>
                  <a:pt x="4012707" y="44389"/>
                </a:lnTo>
                <a:cubicBezTo>
                  <a:pt x="4045230" y="47641"/>
                  <a:pt x="4078004" y="48644"/>
                  <a:pt x="4110361" y="53266"/>
                </a:cubicBezTo>
                <a:cubicBezTo>
                  <a:pt x="4119625" y="54589"/>
                  <a:pt x="4127718" y="60907"/>
                  <a:pt x="4136994" y="62144"/>
                </a:cubicBezTo>
                <a:cubicBezTo>
                  <a:pt x="4172315" y="66854"/>
                  <a:pt x="4208088" y="67292"/>
                  <a:pt x="4243526" y="71022"/>
                </a:cubicBezTo>
                <a:cubicBezTo>
                  <a:pt x="4271181" y="73933"/>
                  <a:pt x="4405682" y="95482"/>
                  <a:pt x="4412202" y="97655"/>
                </a:cubicBezTo>
                <a:cubicBezTo>
                  <a:pt x="4429957" y="103573"/>
                  <a:pt x="4447311" y="110871"/>
                  <a:pt x="4465468" y="115410"/>
                </a:cubicBezTo>
                <a:cubicBezTo>
                  <a:pt x="4477305" y="118369"/>
                  <a:pt x="4489404" y="120430"/>
                  <a:pt x="4500979" y="124288"/>
                </a:cubicBezTo>
                <a:cubicBezTo>
                  <a:pt x="4516097" y="129327"/>
                  <a:pt x="4530805" y="135571"/>
                  <a:pt x="4545367" y="142043"/>
                </a:cubicBezTo>
                <a:cubicBezTo>
                  <a:pt x="4557461" y="147418"/>
                  <a:pt x="4568323" y="155614"/>
                  <a:pt x="4580878" y="159799"/>
                </a:cubicBezTo>
                <a:cubicBezTo>
                  <a:pt x="4614236" y="170918"/>
                  <a:pt x="4647397" y="165676"/>
                  <a:pt x="4678532" y="186432"/>
                </a:cubicBezTo>
                <a:cubicBezTo>
                  <a:pt x="4725343" y="217639"/>
                  <a:pt x="4683349" y="193956"/>
                  <a:pt x="4740676" y="213065"/>
                </a:cubicBezTo>
                <a:cubicBezTo>
                  <a:pt x="4755794" y="218104"/>
                  <a:pt x="4770143" y="225225"/>
                  <a:pt x="4785064" y="230820"/>
                </a:cubicBezTo>
                <a:cubicBezTo>
                  <a:pt x="4793826" y="234106"/>
                  <a:pt x="4803096" y="236012"/>
                  <a:pt x="4811697" y="239698"/>
                </a:cubicBezTo>
                <a:cubicBezTo>
                  <a:pt x="4823861" y="244911"/>
                  <a:pt x="4835114" y="252078"/>
                  <a:pt x="4847208" y="257453"/>
                </a:cubicBezTo>
                <a:cubicBezTo>
                  <a:pt x="4861770" y="263925"/>
                  <a:pt x="4877034" y="268736"/>
                  <a:pt x="4891596" y="275208"/>
                </a:cubicBezTo>
                <a:cubicBezTo>
                  <a:pt x="5031665" y="337461"/>
                  <a:pt x="4839494" y="253596"/>
                  <a:pt x="4953740" y="310719"/>
                </a:cubicBezTo>
                <a:cubicBezTo>
                  <a:pt x="5029143" y="348420"/>
                  <a:pt x="4905082" y="257562"/>
                  <a:pt x="5051394" y="355107"/>
                </a:cubicBezTo>
                <a:cubicBezTo>
                  <a:pt x="5085813" y="378054"/>
                  <a:pt x="5067905" y="369489"/>
                  <a:pt x="5104660" y="381740"/>
                </a:cubicBezTo>
                <a:cubicBezTo>
                  <a:pt x="5122415" y="393577"/>
                  <a:pt x="5142837" y="402162"/>
                  <a:pt x="5157926" y="417251"/>
                </a:cubicBezTo>
                <a:cubicBezTo>
                  <a:pt x="5191176" y="450501"/>
                  <a:pt x="5172648" y="439914"/>
                  <a:pt x="5211192" y="452762"/>
                </a:cubicBezTo>
                <a:cubicBezTo>
                  <a:pt x="5258544" y="523788"/>
                  <a:pt x="5196393" y="437962"/>
                  <a:pt x="5255581" y="497150"/>
                </a:cubicBezTo>
                <a:cubicBezTo>
                  <a:pt x="5263126" y="504695"/>
                  <a:pt x="5267134" y="515101"/>
                  <a:pt x="5273336" y="523783"/>
                </a:cubicBezTo>
                <a:cubicBezTo>
                  <a:pt x="5281936" y="535823"/>
                  <a:pt x="5289507" y="548832"/>
                  <a:pt x="5299969" y="559294"/>
                </a:cubicBezTo>
                <a:cubicBezTo>
                  <a:pt x="5307514" y="566839"/>
                  <a:pt x="5317724" y="571131"/>
                  <a:pt x="5326602" y="577049"/>
                </a:cubicBezTo>
                <a:cubicBezTo>
                  <a:pt x="5332520" y="585927"/>
                  <a:pt x="5337692" y="595351"/>
                  <a:pt x="5344357" y="603682"/>
                </a:cubicBezTo>
                <a:cubicBezTo>
                  <a:pt x="5349586" y="610218"/>
                  <a:pt x="5357807" y="614260"/>
                  <a:pt x="5362113" y="621437"/>
                </a:cubicBezTo>
                <a:cubicBezTo>
                  <a:pt x="5366928" y="629461"/>
                  <a:pt x="5366175" y="640046"/>
                  <a:pt x="5370990" y="648070"/>
                </a:cubicBezTo>
                <a:cubicBezTo>
                  <a:pt x="5375296" y="655247"/>
                  <a:pt x="5383724" y="659130"/>
                  <a:pt x="5388746" y="665826"/>
                </a:cubicBezTo>
                <a:cubicBezTo>
                  <a:pt x="5392716" y="671119"/>
                  <a:pt x="5394664" y="677663"/>
                  <a:pt x="5397623" y="683581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lg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6891" name="Picture 34" descr="Tower of Hanoi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1" y="4168776"/>
            <a:ext cx="5464175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6533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81163" y="141288"/>
            <a:ext cx="8845550" cy="698500"/>
          </a:xfrm>
        </p:spPr>
        <p:txBody>
          <a:bodyPr/>
          <a:lstStyle/>
          <a:p>
            <a:r>
              <a:rPr lang="en-US" altLang="en-US" sz="3600" dirty="0"/>
              <a:t>Tower of Hanoi: Recursive Formulation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4902201" y="4144963"/>
            <a:ext cx="2867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grpSp>
        <p:nvGrpSpPr>
          <p:cNvPr id="37892" name="Group 8"/>
          <p:cNvGrpSpPr>
            <a:grpSpLocks/>
          </p:cNvGrpSpPr>
          <p:nvPr/>
        </p:nvGrpSpPr>
        <p:grpSpPr bwMode="auto">
          <a:xfrm>
            <a:off x="2351089" y="2476501"/>
            <a:ext cx="1755775" cy="1757363"/>
            <a:chOff x="533651" y="2530136"/>
            <a:chExt cx="1755797" cy="1358283"/>
          </a:xfrm>
        </p:grpSpPr>
        <p:cxnSp>
          <p:nvCxnSpPr>
            <p:cNvPr id="4" name="Straight Connector 3"/>
            <p:cNvCxnSpPr>
              <a:cxnSpLocks/>
            </p:cNvCxnSpPr>
            <p:nvPr/>
          </p:nvCxnSpPr>
          <p:spPr bwMode="auto">
            <a:xfrm>
              <a:off x="1411549" y="2530136"/>
              <a:ext cx="0" cy="1358283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cxnSpLocks/>
            </p:cNvCxnSpPr>
            <p:nvPr/>
          </p:nvCxnSpPr>
          <p:spPr bwMode="auto">
            <a:xfrm flipH="1">
              <a:off x="533651" y="3888419"/>
              <a:ext cx="1755797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7893" name="Group 1"/>
          <p:cNvGrpSpPr>
            <a:grpSpLocks/>
          </p:cNvGrpSpPr>
          <p:nvPr/>
        </p:nvGrpSpPr>
        <p:grpSpPr bwMode="auto">
          <a:xfrm>
            <a:off x="7918451" y="3838575"/>
            <a:ext cx="1871663" cy="490538"/>
            <a:chOff x="905522" y="3821837"/>
            <a:chExt cx="1872196" cy="490538"/>
          </a:xfrm>
        </p:grpSpPr>
        <p:sp>
          <p:nvSpPr>
            <p:cNvPr id="37914" name="Rectangle 9"/>
            <p:cNvSpPr>
              <a:spLocks noChangeArrowheads="1"/>
            </p:cNvSpPr>
            <p:nvPr/>
          </p:nvSpPr>
          <p:spPr bwMode="auto">
            <a:xfrm>
              <a:off x="905522" y="3879541"/>
              <a:ext cx="1594050" cy="26234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 algn="ctr">
              <a:solidFill>
                <a:schemeClr val="tx1">
                  <a:alpha val="45882"/>
                </a:schemeClr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7915" name="Rectangle 53"/>
            <p:cNvSpPr>
              <a:spLocks noChangeArrowheads="1"/>
            </p:cNvSpPr>
            <p:nvPr/>
          </p:nvSpPr>
          <p:spPr bwMode="auto">
            <a:xfrm>
              <a:off x="2477311" y="3821837"/>
              <a:ext cx="300407" cy="490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</p:grpSp>
      <p:grpSp>
        <p:nvGrpSpPr>
          <p:cNvPr id="37894" name="Group 10"/>
          <p:cNvGrpSpPr>
            <a:grpSpLocks/>
          </p:cNvGrpSpPr>
          <p:nvPr/>
        </p:nvGrpSpPr>
        <p:grpSpPr bwMode="auto">
          <a:xfrm>
            <a:off x="5535614" y="3087689"/>
            <a:ext cx="1450975" cy="1169987"/>
            <a:chOff x="3971031" y="3216520"/>
            <a:chExt cx="1451576" cy="1170639"/>
          </a:xfrm>
        </p:grpSpPr>
        <p:grpSp>
          <p:nvGrpSpPr>
            <p:cNvPr id="37904" name="Group 4"/>
            <p:cNvGrpSpPr>
              <a:grpSpLocks/>
            </p:cNvGrpSpPr>
            <p:nvPr/>
          </p:nvGrpSpPr>
          <p:grpSpPr bwMode="auto">
            <a:xfrm>
              <a:off x="4179855" y="3546631"/>
              <a:ext cx="1036150" cy="490538"/>
              <a:chOff x="1323168" y="3133362"/>
              <a:chExt cx="1036150" cy="490538"/>
            </a:xfrm>
          </p:grpSpPr>
          <p:sp>
            <p:nvSpPr>
              <p:cNvPr id="37912" name="Rectangle 20"/>
              <p:cNvSpPr>
                <a:spLocks noChangeArrowheads="1"/>
              </p:cNvSpPr>
              <p:nvPr/>
            </p:nvSpPr>
            <p:spPr bwMode="auto">
              <a:xfrm>
                <a:off x="1323168" y="3199943"/>
                <a:ext cx="771962" cy="262349"/>
              </a:xfrm>
              <a:prstGeom prst="rect">
                <a:avLst/>
              </a:prstGeom>
              <a:solidFill>
                <a:schemeClr val="accent1">
                  <a:alpha val="47058"/>
                </a:schemeClr>
              </a:solidFill>
              <a:ln w="9525" algn="ctr">
                <a:solidFill>
                  <a:schemeClr val="tx1">
                    <a:alpha val="45882"/>
                  </a:schemeClr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13" name="Rectangle 53"/>
              <p:cNvSpPr>
                <a:spLocks noChangeArrowheads="1"/>
              </p:cNvSpPr>
              <p:nvPr/>
            </p:nvSpPr>
            <p:spPr bwMode="auto">
              <a:xfrm>
                <a:off x="2058911" y="3133362"/>
                <a:ext cx="300407" cy="490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2000"/>
                  <a:t>2</a:t>
                </a:r>
              </a:p>
            </p:txBody>
          </p:sp>
        </p:grpSp>
        <p:grpSp>
          <p:nvGrpSpPr>
            <p:cNvPr id="37905" name="Group 6"/>
            <p:cNvGrpSpPr>
              <a:grpSpLocks/>
            </p:cNvGrpSpPr>
            <p:nvPr/>
          </p:nvGrpSpPr>
          <p:grpSpPr bwMode="auto">
            <a:xfrm>
              <a:off x="3971031" y="3216520"/>
              <a:ext cx="1451576" cy="1170639"/>
              <a:chOff x="3971031" y="3216520"/>
              <a:chExt cx="1451576" cy="1170639"/>
            </a:xfrm>
          </p:grpSpPr>
          <p:grpSp>
            <p:nvGrpSpPr>
              <p:cNvPr id="37906" name="Group 2"/>
              <p:cNvGrpSpPr>
                <a:grpSpLocks/>
              </p:cNvGrpSpPr>
              <p:nvPr/>
            </p:nvGrpSpPr>
            <p:grpSpPr bwMode="auto">
              <a:xfrm>
                <a:off x="3971031" y="3896621"/>
                <a:ext cx="1451576" cy="490538"/>
                <a:chOff x="1114344" y="3483352"/>
                <a:chExt cx="1451576" cy="490538"/>
              </a:xfrm>
            </p:grpSpPr>
            <p:sp>
              <p:nvSpPr>
                <p:cNvPr id="37910" name="Rectangle 19"/>
                <p:cNvSpPr>
                  <a:spLocks noChangeArrowheads="1"/>
                </p:cNvSpPr>
                <p:nvPr/>
              </p:nvSpPr>
              <p:spPr bwMode="auto">
                <a:xfrm>
                  <a:off x="1114344" y="3559488"/>
                  <a:ext cx="1176405" cy="262349"/>
                </a:xfrm>
                <a:prstGeom prst="rect">
                  <a:avLst/>
                </a:prstGeom>
                <a:solidFill>
                  <a:schemeClr val="accent1">
                    <a:alpha val="47058"/>
                  </a:schemeClr>
                </a:solidFill>
                <a:ln w="9525" algn="ctr">
                  <a:solidFill>
                    <a:schemeClr val="tx1">
                      <a:alpha val="45882"/>
                    </a:schemeClr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rgbClr val="CC3300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rgbClr val="0033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911" name="Rectangle 53"/>
                <p:cNvSpPr>
                  <a:spLocks noChangeArrowheads="1"/>
                </p:cNvSpPr>
                <p:nvPr/>
              </p:nvSpPr>
              <p:spPr bwMode="auto">
                <a:xfrm>
                  <a:off x="2265513" y="3483352"/>
                  <a:ext cx="300407" cy="4905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rgbClr val="CC3300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rgbClr val="0033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en-US" sz="2000"/>
                    <a:t>3</a:t>
                  </a:r>
                </a:p>
              </p:txBody>
            </p:sp>
          </p:grpSp>
          <p:grpSp>
            <p:nvGrpSpPr>
              <p:cNvPr id="37907" name="Group 5"/>
              <p:cNvGrpSpPr>
                <a:grpSpLocks/>
              </p:cNvGrpSpPr>
              <p:nvPr/>
            </p:nvGrpSpPr>
            <p:grpSpPr bwMode="auto">
              <a:xfrm>
                <a:off x="4384001" y="3216520"/>
                <a:ext cx="607903" cy="490538"/>
                <a:chOff x="1527314" y="2803251"/>
                <a:chExt cx="607903" cy="490538"/>
              </a:xfrm>
            </p:grpSpPr>
            <p:sp>
              <p:nvSpPr>
                <p:cNvPr id="37908" name="Rectangle 21"/>
                <p:cNvSpPr>
                  <a:spLocks noChangeArrowheads="1"/>
                </p:cNvSpPr>
                <p:nvPr/>
              </p:nvSpPr>
              <p:spPr bwMode="auto">
                <a:xfrm>
                  <a:off x="1527314" y="2908742"/>
                  <a:ext cx="354398" cy="233497"/>
                </a:xfrm>
                <a:prstGeom prst="rect">
                  <a:avLst/>
                </a:prstGeom>
                <a:solidFill>
                  <a:schemeClr val="accent1">
                    <a:alpha val="47058"/>
                  </a:schemeClr>
                </a:solidFill>
                <a:ln w="9525" algn="ctr">
                  <a:solidFill>
                    <a:schemeClr val="tx1">
                      <a:alpha val="45882"/>
                    </a:schemeClr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rgbClr val="CC3300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rgbClr val="0033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909" name="Rectangle 53"/>
                <p:cNvSpPr>
                  <a:spLocks noChangeArrowheads="1"/>
                </p:cNvSpPr>
                <p:nvPr/>
              </p:nvSpPr>
              <p:spPr bwMode="auto">
                <a:xfrm>
                  <a:off x="1834810" y="2803251"/>
                  <a:ext cx="300407" cy="4905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rgbClr val="CC3300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rgbClr val="0033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en-US" sz="2000"/>
                    <a:t>1</a:t>
                  </a:r>
                </a:p>
              </p:txBody>
            </p:sp>
          </p:grpSp>
        </p:grpSp>
      </p:grpSp>
      <p:grpSp>
        <p:nvGrpSpPr>
          <p:cNvPr id="37895" name="Group 27"/>
          <p:cNvGrpSpPr>
            <a:grpSpLocks/>
          </p:cNvGrpSpPr>
          <p:nvPr/>
        </p:nvGrpSpPr>
        <p:grpSpPr bwMode="auto">
          <a:xfrm>
            <a:off x="5230814" y="2476501"/>
            <a:ext cx="1755775" cy="1757363"/>
            <a:chOff x="533651" y="2530136"/>
            <a:chExt cx="1755797" cy="1358283"/>
          </a:xfrm>
        </p:grpSpPr>
        <p:cxnSp>
          <p:nvCxnSpPr>
            <p:cNvPr id="29" name="Straight Connector 28"/>
            <p:cNvCxnSpPr>
              <a:cxnSpLocks/>
            </p:cNvCxnSpPr>
            <p:nvPr/>
          </p:nvCxnSpPr>
          <p:spPr bwMode="auto">
            <a:xfrm>
              <a:off x="1411549" y="2530136"/>
              <a:ext cx="0" cy="1358283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cxnSpLocks/>
            </p:cNvCxnSpPr>
            <p:nvPr/>
          </p:nvCxnSpPr>
          <p:spPr bwMode="auto">
            <a:xfrm flipH="1">
              <a:off x="533651" y="3888419"/>
              <a:ext cx="1755797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7896" name="Group 38"/>
          <p:cNvGrpSpPr>
            <a:grpSpLocks/>
          </p:cNvGrpSpPr>
          <p:nvPr/>
        </p:nvGrpSpPr>
        <p:grpSpPr bwMode="auto">
          <a:xfrm>
            <a:off x="7899401" y="2476501"/>
            <a:ext cx="1755775" cy="1757363"/>
            <a:chOff x="533651" y="2530136"/>
            <a:chExt cx="1755797" cy="1358283"/>
          </a:xfrm>
        </p:grpSpPr>
        <p:cxnSp>
          <p:nvCxnSpPr>
            <p:cNvPr id="40" name="Straight Connector 39"/>
            <p:cNvCxnSpPr>
              <a:cxnSpLocks/>
            </p:cNvCxnSpPr>
            <p:nvPr/>
          </p:nvCxnSpPr>
          <p:spPr bwMode="auto">
            <a:xfrm>
              <a:off x="1411550" y="2530136"/>
              <a:ext cx="0" cy="1358283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cxnSpLocks/>
            </p:cNvCxnSpPr>
            <p:nvPr/>
          </p:nvCxnSpPr>
          <p:spPr bwMode="auto">
            <a:xfrm flipH="1">
              <a:off x="533651" y="3888419"/>
              <a:ext cx="1755797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7897" name="Rectangle 53"/>
          <p:cNvSpPr>
            <a:spLocks noChangeArrowheads="1"/>
          </p:cNvSpPr>
          <p:nvPr/>
        </p:nvSpPr>
        <p:spPr bwMode="auto">
          <a:xfrm>
            <a:off x="3051175" y="2120900"/>
            <a:ext cx="300038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000"/>
              <a:t>A</a:t>
            </a:r>
          </a:p>
        </p:txBody>
      </p:sp>
      <p:sp>
        <p:nvSpPr>
          <p:cNvPr id="37898" name="Rectangle 53"/>
          <p:cNvSpPr>
            <a:spLocks noChangeArrowheads="1"/>
          </p:cNvSpPr>
          <p:nvPr/>
        </p:nvSpPr>
        <p:spPr bwMode="auto">
          <a:xfrm>
            <a:off x="5915025" y="2033588"/>
            <a:ext cx="30003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000"/>
              <a:t>B</a:t>
            </a:r>
          </a:p>
        </p:txBody>
      </p:sp>
      <p:sp>
        <p:nvSpPr>
          <p:cNvPr id="37899" name="Rectangle 53"/>
          <p:cNvSpPr>
            <a:spLocks noChangeArrowheads="1"/>
          </p:cNvSpPr>
          <p:nvPr/>
        </p:nvSpPr>
        <p:spPr bwMode="auto">
          <a:xfrm>
            <a:off x="8607425" y="1995489"/>
            <a:ext cx="30003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00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350992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81164" y="141288"/>
            <a:ext cx="8842375" cy="698500"/>
          </a:xfrm>
        </p:spPr>
        <p:txBody>
          <a:bodyPr/>
          <a:lstStyle/>
          <a:p>
            <a:r>
              <a:rPr lang="en-US" altLang="en-US" sz="3600" dirty="0"/>
              <a:t>Tower of Hanoi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65401" y="1001714"/>
            <a:ext cx="7586663" cy="31384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Solves Towers of Hanoi Problem */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ToH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(int n, int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int target, int aux){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 (n &lt;= 0) return;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			</a:t>
            </a:r>
          </a:p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/* Move the first n-1 items from </a:t>
            </a:r>
            <a:r>
              <a:rPr lang="en-US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to aux*/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ToH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(n-1,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aux, target);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(“Move %d from %c to %c\n”, n,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target);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ToH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(n-1, aux, target,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 //end-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ToH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53"/>
          <p:cNvSpPr>
            <a:spLocks noChangeArrowheads="1"/>
          </p:cNvSpPr>
          <p:nvPr/>
        </p:nvSpPr>
        <p:spPr bwMode="auto">
          <a:xfrm>
            <a:off x="3265489" y="5113339"/>
            <a:ext cx="1089025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/>
              <a:t>T(n) =</a:t>
            </a:r>
          </a:p>
        </p:txBody>
      </p:sp>
      <p:sp>
        <p:nvSpPr>
          <p:cNvPr id="5" name="Left Brace 4"/>
          <p:cNvSpPr>
            <a:spLocks/>
          </p:cNvSpPr>
          <p:nvPr/>
        </p:nvSpPr>
        <p:spPr bwMode="auto">
          <a:xfrm>
            <a:off x="4273550" y="4721225"/>
            <a:ext cx="255588" cy="1231900"/>
          </a:xfrm>
          <a:prstGeom prst="leftBrace">
            <a:avLst>
              <a:gd name="adj1" fmla="val 8368"/>
              <a:gd name="adj2" fmla="val 50000"/>
            </a:avLst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6" name="Rectangle 53"/>
          <p:cNvSpPr>
            <a:spLocks noChangeArrowheads="1"/>
          </p:cNvSpPr>
          <p:nvPr/>
        </p:nvSpPr>
        <p:spPr bwMode="auto">
          <a:xfrm>
            <a:off x="4540251" y="5349875"/>
            <a:ext cx="3935413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/>
              <a:t>T(n-1) + T(n-1) + 1  if N&gt;=1</a:t>
            </a:r>
          </a:p>
        </p:txBody>
      </p:sp>
      <p:sp>
        <p:nvSpPr>
          <p:cNvPr id="7" name="Rectangle 53"/>
          <p:cNvSpPr>
            <a:spLocks noChangeArrowheads="1"/>
          </p:cNvSpPr>
          <p:nvPr/>
        </p:nvSpPr>
        <p:spPr bwMode="auto">
          <a:xfrm>
            <a:off x="4549776" y="4826000"/>
            <a:ext cx="3617913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/>
              <a:t>1 if N &lt;=0 (Base case)</a:t>
            </a:r>
          </a:p>
        </p:txBody>
      </p:sp>
    </p:spTree>
    <p:extLst>
      <p:ext uri="{BB962C8B-B14F-4D97-AF65-F5344CB8AC3E}">
        <p14:creationId xmlns:p14="http://schemas.microsoft.com/office/powerpoint/2010/main" val="31886217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81163" y="141288"/>
            <a:ext cx="8845550" cy="698500"/>
          </a:xfrm>
        </p:spPr>
        <p:txBody>
          <a:bodyPr/>
          <a:lstStyle/>
          <a:p>
            <a:r>
              <a:rPr lang="en-US" altLang="en-US" sz="3600" dirty="0" err="1"/>
              <a:t>HackerRank</a:t>
            </a:r>
            <a:r>
              <a:rPr lang="en-US" altLang="en-US" sz="3600" dirty="0"/>
              <a:t>: Recursive Digit Sum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4608514" y="3798888"/>
            <a:ext cx="2867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3850" y="900113"/>
            <a:ext cx="11067690" cy="5243512"/>
          </a:xfrm>
        </p:spPr>
        <p:txBody>
          <a:bodyPr/>
          <a:lstStyle/>
          <a:p>
            <a:pPr marL="533400" indent="-533400"/>
            <a:r>
              <a:rPr lang="en-US" altLang="en-US" dirty="0" smtClean="0"/>
              <a:t>We define the super digit of an integer “n” using the following rules:</a:t>
            </a:r>
          </a:p>
          <a:p>
            <a:pPr marL="933450" lvl="1" indent="-533400"/>
            <a:r>
              <a:rPr lang="en-US" altLang="en-US" dirty="0" smtClean="0"/>
              <a:t>If n has only one digit, then its super digit is n.</a:t>
            </a:r>
          </a:p>
          <a:p>
            <a:pPr marL="933450" lvl="1" indent="-533400"/>
            <a:r>
              <a:rPr lang="en-US" altLang="en-US" dirty="0" smtClean="0"/>
              <a:t>Otherwise, the super digit of n is equal to the super digit of the sum of the digits of n.</a:t>
            </a:r>
          </a:p>
          <a:p>
            <a:pPr marL="533400" indent="-533400"/>
            <a:r>
              <a:rPr lang="en-US" altLang="en-US" dirty="0" smtClean="0"/>
              <a:t>For example, the super digit of 9875 will be calculated as:</a:t>
            </a:r>
          </a:p>
          <a:p>
            <a:pPr marL="933450" lvl="1" indent="-533400"/>
            <a:r>
              <a:rPr lang="en-US" altLang="en-US" dirty="0" err="1" smtClean="0"/>
              <a:t>super_digit</a:t>
            </a:r>
            <a:r>
              <a:rPr lang="en-US" altLang="en-US" dirty="0" smtClean="0"/>
              <a:t>(9875)   	9+8+7+5 = 29</a:t>
            </a:r>
          </a:p>
          <a:p>
            <a:pPr marL="933450" lvl="1" indent="-533400"/>
            <a:r>
              <a:rPr lang="en-US" altLang="en-US" dirty="0" err="1" smtClean="0"/>
              <a:t>super_digit</a:t>
            </a:r>
            <a:r>
              <a:rPr lang="en-US" altLang="en-US" dirty="0" smtClean="0"/>
              <a:t>(29) 	          2 + 9 = 11</a:t>
            </a:r>
          </a:p>
          <a:p>
            <a:pPr marL="933450" lvl="1" indent="-533400"/>
            <a:r>
              <a:rPr lang="en-US" altLang="en-US" dirty="0" err="1" smtClean="0"/>
              <a:t>super_digit</a:t>
            </a:r>
            <a:r>
              <a:rPr lang="en-US" altLang="en-US" dirty="0" smtClean="0"/>
              <a:t>(11)		1 + 1 = 2</a:t>
            </a:r>
          </a:p>
          <a:p>
            <a:pPr marL="933450" lvl="1" indent="-533400"/>
            <a:r>
              <a:rPr lang="en-US" altLang="en-US" dirty="0" err="1" smtClean="0"/>
              <a:t>super_digit</a:t>
            </a:r>
            <a:r>
              <a:rPr lang="en-US" altLang="en-US" dirty="0" smtClean="0"/>
              <a:t>(2)		= 2 </a:t>
            </a:r>
            <a:endParaRPr lang="en-US" alt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391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41488" y="217489"/>
            <a:ext cx="8748712" cy="642937"/>
          </a:xfrm>
        </p:spPr>
        <p:txBody>
          <a:bodyPr/>
          <a:lstStyle/>
          <a:p>
            <a:r>
              <a:rPr lang="en-US" altLang="en-US" sz="3600" dirty="0" smtClean="0"/>
              <a:t>Recursive Super Digit</a:t>
            </a:r>
          </a:p>
        </p:txBody>
      </p:sp>
      <p:sp>
        <p:nvSpPr>
          <p:cNvPr id="438275" name="Rectangle 3"/>
          <p:cNvSpPr>
            <a:spLocks noChangeArrowheads="1"/>
          </p:cNvSpPr>
          <p:nvPr/>
        </p:nvSpPr>
        <p:spPr bwMode="auto">
          <a:xfrm>
            <a:off x="3509963" y="1270001"/>
            <a:ext cx="5211762" cy="38973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</a:rPr>
              <a:t>/* Computes the super digit of “n” */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int </a:t>
            </a:r>
            <a:r>
              <a:rPr lang="en-US" b="1" dirty="0" err="1">
                <a:solidFill>
                  <a:srgbClr val="CC3300"/>
                </a:solidFill>
                <a:latin typeface="Courier New" pitchFamily="49" charset="0"/>
              </a:rPr>
              <a:t>superDigit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(int n){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</a:rPr>
              <a:t>/* Base case */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if (n &lt; 10) return n;</a:t>
            </a:r>
          </a:p>
          <a:p>
            <a:pPr eaLnBrk="1" hangingPunct="1">
              <a:defRPr/>
            </a:pPr>
            <a:endParaRPr lang="en-US" b="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int </a:t>
            </a:r>
            <a:r>
              <a:rPr lang="en-US" b="1" dirty="0" err="1">
                <a:latin typeface="Courier New" pitchFamily="49" charset="0"/>
              </a:rPr>
              <a:t>digitSum</a:t>
            </a:r>
            <a:r>
              <a:rPr lang="en-US" b="1" dirty="0">
                <a:latin typeface="Courier New" pitchFamily="49" charset="0"/>
              </a:rPr>
              <a:t> = 0;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while (n &gt; 0){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   </a:t>
            </a:r>
            <a:r>
              <a:rPr lang="en-US" b="1" dirty="0" err="1">
                <a:latin typeface="Courier New" pitchFamily="49" charset="0"/>
              </a:rPr>
              <a:t>digitSum</a:t>
            </a:r>
            <a:r>
              <a:rPr lang="en-US" b="1" dirty="0">
                <a:latin typeface="Courier New" pitchFamily="49" charset="0"/>
              </a:rPr>
              <a:t> += n % 10;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   n = n/10;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} //end-while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	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return </a:t>
            </a:r>
            <a:r>
              <a:rPr lang="en-US" b="1" dirty="0" err="1">
                <a:solidFill>
                  <a:srgbClr val="CC3300"/>
                </a:solidFill>
                <a:latin typeface="Courier New" pitchFamily="49" charset="0"/>
              </a:rPr>
              <a:t>superDigit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digitSum</a:t>
            </a:r>
            <a:r>
              <a:rPr lang="en-US" b="1" dirty="0">
                <a:latin typeface="Courier New" pitchFamily="49" charset="0"/>
              </a:rPr>
              <a:t>);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} /* end-</a:t>
            </a:r>
            <a:r>
              <a:rPr lang="en-US" b="1" dirty="0" err="1">
                <a:solidFill>
                  <a:srgbClr val="CC3300"/>
                </a:solidFill>
                <a:latin typeface="Courier New" pitchFamily="49" charset="0"/>
              </a:rPr>
              <a:t>superDigit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261191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33576" y="141288"/>
            <a:ext cx="8289925" cy="698500"/>
          </a:xfrm>
        </p:spPr>
        <p:txBody>
          <a:bodyPr/>
          <a:lstStyle/>
          <a:p>
            <a:r>
              <a:rPr lang="en-US" altLang="en-US" sz="3600" dirty="0" err="1" smtClean="0"/>
              <a:t>LeetCode</a:t>
            </a:r>
            <a:r>
              <a:rPr lang="en-US" altLang="en-US" sz="3600" dirty="0" smtClean="0"/>
              <a:t> 51: N-Queens Problem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608514" y="3798888"/>
            <a:ext cx="2867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36430" y="1020763"/>
            <a:ext cx="11430000" cy="1846262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/>
              <a:t>Place n queens on an n x n chessboard such that no two queens attack each other</a:t>
            </a:r>
          </a:p>
          <a:p>
            <a:pPr marL="933450" lvl="1" indent="-533400"/>
            <a:r>
              <a:rPr lang="en-US" altLang="en-US" dirty="0" smtClean="0"/>
              <a:t>Given an integer n, return all distinct solutions to the n-queens puzzle</a:t>
            </a:r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3076575"/>
            <a:ext cx="687705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72875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3576" y="141288"/>
            <a:ext cx="8289925" cy="698500"/>
          </a:xfrm>
        </p:spPr>
        <p:txBody>
          <a:bodyPr/>
          <a:lstStyle/>
          <a:p>
            <a:r>
              <a:rPr lang="en-US" altLang="en-US" sz="3600" dirty="0" err="1" smtClean="0"/>
              <a:t>LeetCode</a:t>
            </a:r>
            <a:r>
              <a:rPr lang="en-US" altLang="en-US" sz="3600" dirty="0" smtClean="0"/>
              <a:t> 51: N-Queens Problem</a:t>
            </a:r>
          </a:p>
        </p:txBody>
      </p:sp>
      <p:sp>
        <p:nvSpPr>
          <p:cNvPr id="3686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76045" y="1020763"/>
            <a:ext cx="11662913" cy="2290762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/>
              <a:t>The idea is very simple</a:t>
            </a:r>
          </a:p>
          <a:p>
            <a:pPr marL="933450" lvl="1" indent="-533400"/>
            <a:r>
              <a:rPr lang="en-US" altLang="en-US" dirty="0" smtClean="0"/>
              <a:t>Assume you are trying to place a queen at the “</a:t>
            </a:r>
            <a:r>
              <a:rPr lang="en-US" altLang="en-US" dirty="0" err="1" smtClean="0"/>
              <a:t>i</a:t>
            </a:r>
            <a:r>
              <a:rPr lang="en-US" altLang="en-US" baseline="30000" dirty="0" err="1" smtClean="0"/>
              <a:t>th</a:t>
            </a:r>
            <a:r>
              <a:rPr lang="en-US" altLang="en-US" dirty="0" smtClean="0"/>
              <a:t>” row</a:t>
            </a:r>
          </a:p>
          <a:p>
            <a:pPr marL="933450" lvl="1" indent="-533400"/>
            <a:r>
              <a:rPr lang="en-US" altLang="en-US" dirty="0" smtClean="0"/>
              <a:t>Try all columns at this row and find a place where the queen can be placed</a:t>
            </a:r>
          </a:p>
          <a:p>
            <a:pPr marL="933450" lvl="1" indent="-533400"/>
            <a:r>
              <a:rPr lang="en-US" altLang="en-US" dirty="0" smtClean="0"/>
              <a:t>Now </a:t>
            </a:r>
            <a:r>
              <a:rPr lang="en-US" altLang="en-US" dirty="0" smtClean="0">
                <a:solidFill>
                  <a:srgbClr val="FF0000"/>
                </a:solidFill>
              </a:rPr>
              <a:t>recursively</a:t>
            </a:r>
            <a:r>
              <a:rPr lang="en-US" altLang="en-US" dirty="0" smtClean="0"/>
              <a:t> place a queen at the “(i+1)</a:t>
            </a:r>
            <a:r>
              <a:rPr lang="en-US" altLang="en-US" baseline="30000" dirty="0" err="1" smtClean="0"/>
              <a:t>th</a:t>
            </a:r>
            <a:r>
              <a:rPr lang="en-US" altLang="en-US" dirty="0" smtClean="0"/>
              <a:t>” row</a:t>
            </a:r>
          </a:p>
          <a:p>
            <a:pPr marL="933450" lvl="1" indent="-533400"/>
            <a:endParaRPr lang="en-US" altLang="en-US" dirty="0" smtClean="0"/>
          </a:p>
        </p:txBody>
      </p:sp>
      <p:sp>
        <p:nvSpPr>
          <p:cNvPr id="2" name="Rectangle 1"/>
          <p:cNvSpPr/>
          <p:nvPr/>
        </p:nvSpPr>
        <p:spPr bwMode="auto">
          <a:xfrm>
            <a:off x="4533900" y="3756025"/>
            <a:ext cx="603250" cy="558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137150" y="3756025"/>
            <a:ext cx="603250" cy="558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5740400" y="3756025"/>
            <a:ext cx="604838" cy="558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6345238" y="3756025"/>
            <a:ext cx="603250" cy="558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4533900" y="4314825"/>
            <a:ext cx="603250" cy="558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5137150" y="4314825"/>
            <a:ext cx="603250" cy="558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5740400" y="4314825"/>
            <a:ext cx="604838" cy="558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6345238" y="4314825"/>
            <a:ext cx="603250" cy="558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4533900" y="4873625"/>
            <a:ext cx="603250" cy="558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5137150" y="4873625"/>
            <a:ext cx="603250" cy="558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5740400" y="4873625"/>
            <a:ext cx="604838" cy="558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 bwMode="auto">
          <a:xfrm>
            <a:off x="6345238" y="4873625"/>
            <a:ext cx="603250" cy="558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4533900" y="5432425"/>
            <a:ext cx="603250" cy="5603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5137150" y="5432425"/>
            <a:ext cx="603250" cy="5603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 bwMode="auto">
          <a:xfrm>
            <a:off x="5740400" y="5432425"/>
            <a:ext cx="604838" cy="5603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 bwMode="auto">
          <a:xfrm>
            <a:off x="6345238" y="5432425"/>
            <a:ext cx="603250" cy="5603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6884" name="Oval 2"/>
          <p:cNvSpPr>
            <a:spLocks noChangeArrowheads="1"/>
          </p:cNvSpPr>
          <p:nvPr/>
        </p:nvSpPr>
        <p:spPr bwMode="auto">
          <a:xfrm>
            <a:off x="5935664" y="3849688"/>
            <a:ext cx="320675" cy="33655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36885" name="TextBox 3"/>
          <p:cNvSpPr txBox="1">
            <a:spLocks noChangeArrowheads="1"/>
          </p:cNvSpPr>
          <p:nvPr/>
        </p:nvSpPr>
        <p:spPr bwMode="auto">
          <a:xfrm>
            <a:off x="4017964" y="3833814"/>
            <a:ext cx="466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R1</a:t>
            </a:r>
          </a:p>
        </p:txBody>
      </p:sp>
      <p:sp>
        <p:nvSpPr>
          <p:cNvPr id="36886" name="TextBox 23"/>
          <p:cNvSpPr txBox="1">
            <a:spLocks noChangeArrowheads="1"/>
          </p:cNvSpPr>
          <p:nvPr/>
        </p:nvSpPr>
        <p:spPr bwMode="auto">
          <a:xfrm>
            <a:off x="4017964" y="4373563"/>
            <a:ext cx="466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R2</a:t>
            </a:r>
          </a:p>
        </p:txBody>
      </p:sp>
      <p:sp>
        <p:nvSpPr>
          <p:cNvPr id="36887" name="TextBox 24"/>
          <p:cNvSpPr txBox="1">
            <a:spLocks noChangeArrowheads="1"/>
          </p:cNvSpPr>
          <p:nvPr/>
        </p:nvSpPr>
        <p:spPr bwMode="auto">
          <a:xfrm>
            <a:off x="4017964" y="4933950"/>
            <a:ext cx="466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R3</a:t>
            </a:r>
          </a:p>
        </p:txBody>
      </p:sp>
      <p:sp>
        <p:nvSpPr>
          <p:cNvPr id="36888" name="TextBox 25"/>
          <p:cNvSpPr txBox="1">
            <a:spLocks noChangeArrowheads="1"/>
          </p:cNvSpPr>
          <p:nvPr/>
        </p:nvSpPr>
        <p:spPr bwMode="auto">
          <a:xfrm>
            <a:off x="4017964" y="5511800"/>
            <a:ext cx="46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R4</a:t>
            </a:r>
          </a:p>
        </p:txBody>
      </p:sp>
      <p:sp>
        <p:nvSpPr>
          <p:cNvPr id="36889" name="TextBox 26"/>
          <p:cNvSpPr txBox="1">
            <a:spLocks noChangeArrowheads="1"/>
          </p:cNvSpPr>
          <p:nvPr/>
        </p:nvSpPr>
        <p:spPr bwMode="auto">
          <a:xfrm>
            <a:off x="4608514" y="3362325"/>
            <a:ext cx="466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C1</a:t>
            </a:r>
          </a:p>
        </p:txBody>
      </p:sp>
      <p:sp>
        <p:nvSpPr>
          <p:cNvPr id="36890" name="TextBox 27"/>
          <p:cNvSpPr txBox="1">
            <a:spLocks noChangeArrowheads="1"/>
          </p:cNvSpPr>
          <p:nvPr/>
        </p:nvSpPr>
        <p:spPr bwMode="auto">
          <a:xfrm>
            <a:off x="5211764" y="3354389"/>
            <a:ext cx="466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C2</a:t>
            </a:r>
          </a:p>
        </p:txBody>
      </p:sp>
      <p:sp>
        <p:nvSpPr>
          <p:cNvPr id="36891" name="TextBox 28"/>
          <p:cNvSpPr txBox="1">
            <a:spLocks noChangeArrowheads="1"/>
          </p:cNvSpPr>
          <p:nvPr/>
        </p:nvSpPr>
        <p:spPr bwMode="auto">
          <a:xfrm>
            <a:off x="5815013" y="3348039"/>
            <a:ext cx="468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C3</a:t>
            </a:r>
          </a:p>
        </p:txBody>
      </p:sp>
      <p:sp>
        <p:nvSpPr>
          <p:cNvPr id="36892" name="TextBox 29"/>
          <p:cNvSpPr txBox="1">
            <a:spLocks noChangeArrowheads="1"/>
          </p:cNvSpPr>
          <p:nvPr/>
        </p:nvSpPr>
        <p:spPr bwMode="auto">
          <a:xfrm>
            <a:off x="6440489" y="3348039"/>
            <a:ext cx="466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C4</a:t>
            </a:r>
          </a:p>
        </p:txBody>
      </p:sp>
      <p:sp>
        <p:nvSpPr>
          <p:cNvPr id="36893" name="Oval 30"/>
          <p:cNvSpPr>
            <a:spLocks noChangeArrowheads="1"/>
          </p:cNvSpPr>
          <p:nvPr/>
        </p:nvSpPr>
        <p:spPr bwMode="auto">
          <a:xfrm>
            <a:off x="4675189" y="4425950"/>
            <a:ext cx="320675" cy="33655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36894" name="Oval 31"/>
          <p:cNvSpPr>
            <a:spLocks noChangeArrowheads="1"/>
          </p:cNvSpPr>
          <p:nvPr/>
        </p:nvSpPr>
        <p:spPr bwMode="auto">
          <a:xfrm>
            <a:off x="6513514" y="4994275"/>
            <a:ext cx="320675" cy="3175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36895" name="Oval 32"/>
          <p:cNvSpPr>
            <a:spLocks noChangeArrowheads="1"/>
          </p:cNvSpPr>
          <p:nvPr/>
        </p:nvSpPr>
        <p:spPr bwMode="auto">
          <a:xfrm>
            <a:off x="5211764" y="5554663"/>
            <a:ext cx="320675" cy="3175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4152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78100" y="395289"/>
            <a:ext cx="6858000" cy="566737"/>
          </a:xfrm>
        </p:spPr>
        <p:txBody>
          <a:bodyPr/>
          <a:lstStyle/>
          <a:p>
            <a:r>
              <a:rPr lang="en-US" altLang="en-US" sz="3600" dirty="0" err="1"/>
              <a:t>LeetCode</a:t>
            </a:r>
            <a:r>
              <a:rPr lang="en-US" altLang="en-US" sz="3600" dirty="0"/>
              <a:t> 78: Subsets</a:t>
            </a:r>
          </a:p>
        </p:txBody>
      </p:sp>
      <p:sp>
        <p:nvSpPr>
          <p:cNvPr id="38915" name="TextBox 3"/>
          <p:cNvSpPr txBox="1">
            <a:spLocks noChangeArrowheads="1"/>
          </p:cNvSpPr>
          <p:nvPr/>
        </p:nvSpPr>
        <p:spPr bwMode="auto">
          <a:xfrm>
            <a:off x="2128839" y="1665289"/>
            <a:ext cx="25098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nums</a:t>
            </a:r>
            <a:r>
              <a:rPr lang="en-US" altLang="en-US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: [1, 2, 3]</a:t>
            </a:r>
          </a:p>
        </p:txBody>
      </p:sp>
      <p:sp>
        <p:nvSpPr>
          <p:cNvPr id="38916" name="TextBox 6"/>
          <p:cNvSpPr txBox="1">
            <a:spLocks noChangeArrowheads="1"/>
          </p:cNvSpPr>
          <p:nvPr/>
        </p:nvSpPr>
        <p:spPr bwMode="auto">
          <a:xfrm>
            <a:off x="2128838" y="2232026"/>
            <a:ext cx="8120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result: [{}, {1}, {2}, {3}, {1,2}, {1,3}, {2,3}, {1,2,3}]</a:t>
            </a:r>
          </a:p>
        </p:txBody>
      </p:sp>
    </p:spTree>
    <p:extLst>
      <p:ext uri="{BB962C8B-B14F-4D97-AF65-F5344CB8AC3E}">
        <p14:creationId xmlns:p14="http://schemas.microsoft.com/office/powerpoint/2010/main" val="3766111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71650" y="327025"/>
            <a:ext cx="8764588" cy="566738"/>
          </a:xfrm>
        </p:spPr>
        <p:txBody>
          <a:bodyPr/>
          <a:lstStyle/>
          <a:p>
            <a:r>
              <a:rPr lang="en-US" altLang="en-US" sz="3600" dirty="0" err="1"/>
              <a:t>LeetCode</a:t>
            </a:r>
            <a:r>
              <a:rPr lang="en-US" altLang="en-US" sz="3600" dirty="0"/>
              <a:t> 78: Subsets: Solution 1</a:t>
            </a:r>
          </a:p>
        </p:txBody>
      </p:sp>
      <p:sp>
        <p:nvSpPr>
          <p:cNvPr id="39939" name="TextBox 3"/>
          <p:cNvSpPr txBox="1">
            <a:spLocks noChangeArrowheads="1"/>
          </p:cNvSpPr>
          <p:nvPr/>
        </p:nvSpPr>
        <p:spPr bwMode="auto">
          <a:xfrm>
            <a:off x="1771651" y="2185989"/>
            <a:ext cx="19907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</a:rPr>
              <a:t>nums: [1,2,3]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3767138" y="2189164"/>
            <a:ext cx="1231900" cy="484187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r>
              <a:rPr lang="en-US" sz="2000" dirty="0">
                <a:solidFill>
                  <a:srgbClr val="000000"/>
                </a:solidFill>
                <a:latin typeface="Comic Sans MS"/>
              </a:rPr>
              <a:t>N = 3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792538" y="3121025"/>
            <a:ext cx="1179512" cy="4841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r>
              <a:rPr lang="en-US" sz="2000" dirty="0">
                <a:solidFill>
                  <a:srgbClr val="000000"/>
                </a:solidFill>
                <a:latin typeface="Comic Sans MS"/>
              </a:rPr>
              <a:t>N = 2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3767138" y="4057650"/>
            <a:ext cx="1179512" cy="482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r>
              <a:rPr lang="en-US" sz="2000" dirty="0">
                <a:solidFill>
                  <a:srgbClr val="000000"/>
                </a:solidFill>
                <a:latin typeface="Comic Sans MS"/>
              </a:rPr>
              <a:t>N = 1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3792538" y="4959350"/>
            <a:ext cx="1179512" cy="4841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r>
              <a:rPr lang="en-US" sz="2000" dirty="0">
                <a:solidFill>
                  <a:srgbClr val="000000"/>
                </a:solidFill>
                <a:latin typeface="Comic Sans MS"/>
              </a:rPr>
              <a:t>N = 0</a:t>
            </a:r>
          </a:p>
        </p:txBody>
      </p:sp>
      <p:cxnSp>
        <p:nvCxnSpPr>
          <p:cNvPr id="39944" name="Straight Arrow Connector 4"/>
          <p:cNvCxnSpPr>
            <a:cxnSpLocks noChangeShapeType="1"/>
            <a:stCxn id="2" idx="4"/>
            <a:endCxn id="6" idx="0"/>
          </p:cNvCxnSpPr>
          <p:nvPr/>
        </p:nvCxnSpPr>
        <p:spPr bwMode="auto">
          <a:xfrm>
            <a:off x="4383088" y="2673351"/>
            <a:ext cx="0" cy="4476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5" name="Straight Arrow Connector 11"/>
          <p:cNvCxnSpPr>
            <a:cxnSpLocks noChangeShapeType="1"/>
          </p:cNvCxnSpPr>
          <p:nvPr/>
        </p:nvCxnSpPr>
        <p:spPr bwMode="auto">
          <a:xfrm>
            <a:off x="4367213" y="3605214"/>
            <a:ext cx="0" cy="4476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6" name="Straight Arrow Connector 12"/>
          <p:cNvCxnSpPr>
            <a:cxnSpLocks noChangeShapeType="1"/>
          </p:cNvCxnSpPr>
          <p:nvPr/>
        </p:nvCxnSpPr>
        <p:spPr bwMode="auto">
          <a:xfrm>
            <a:off x="4391025" y="4540251"/>
            <a:ext cx="0" cy="44926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7" name="Freeform 15"/>
          <p:cNvSpPr>
            <a:spLocks/>
          </p:cNvSpPr>
          <p:nvPr/>
        </p:nvSpPr>
        <p:spPr bwMode="auto">
          <a:xfrm>
            <a:off x="4854575" y="4446589"/>
            <a:ext cx="273050" cy="623887"/>
          </a:xfrm>
          <a:custGeom>
            <a:avLst/>
            <a:gdLst>
              <a:gd name="T0" fmla="*/ 31472 w 364286"/>
              <a:gd name="T1" fmla="*/ 467915 h 830425"/>
              <a:gd name="T2" fmla="*/ 204568 w 364286"/>
              <a:gd name="T3" fmla="*/ 252359 h 830425"/>
              <a:gd name="T4" fmla="*/ 0 w 364286"/>
              <a:gd name="T5" fmla="*/ 0 h 83042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4286" h="830425">
                <a:moveTo>
                  <a:pt x="55984" y="830425"/>
                </a:moveTo>
                <a:cubicBezTo>
                  <a:pt x="214604" y="708349"/>
                  <a:pt x="373225" y="586273"/>
                  <a:pt x="363894" y="447869"/>
                </a:cubicBezTo>
                <a:cubicBezTo>
                  <a:pt x="354563" y="309465"/>
                  <a:pt x="177281" y="154732"/>
                  <a:pt x="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en-US"/>
          </a:p>
        </p:txBody>
      </p:sp>
      <p:sp>
        <p:nvSpPr>
          <p:cNvPr id="39948" name="TextBox 17"/>
          <p:cNvSpPr txBox="1">
            <a:spLocks noChangeArrowheads="1"/>
          </p:cNvSpPr>
          <p:nvPr/>
        </p:nvSpPr>
        <p:spPr bwMode="auto">
          <a:xfrm>
            <a:off x="5127626" y="5013326"/>
            <a:ext cx="6397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</a:rPr>
              <a:t>[{}]</a:t>
            </a:r>
          </a:p>
        </p:txBody>
      </p:sp>
      <p:sp>
        <p:nvSpPr>
          <p:cNvPr id="39949" name="Freeform 18"/>
          <p:cNvSpPr>
            <a:spLocks/>
          </p:cNvSpPr>
          <p:nvPr/>
        </p:nvSpPr>
        <p:spPr bwMode="auto">
          <a:xfrm>
            <a:off x="4941889" y="3516313"/>
            <a:ext cx="212725" cy="749300"/>
          </a:xfrm>
          <a:custGeom>
            <a:avLst/>
            <a:gdLst>
              <a:gd name="T0" fmla="*/ 19119 w 364286"/>
              <a:gd name="T1" fmla="*/ 676467 h 830425"/>
              <a:gd name="T2" fmla="*/ 124275 w 364286"/>
              <a:gd name="T3" fmla="*/ 364835 h 830425"/>
              <a:gd name="T4" fmla="*/ 0 w 364286"/>
              <a:gd name="T5" fmla="*/ 0 h 83042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4286" h="830425">
                <a:moveTo>
                  <a:pt x="55984" y="830425"/>
                </a:moveTo>
                <a:cubicBezTo>
                  <a:pt x="214604" y="708349"/>
                  <a:pt x="373225" y="586273"/>
                  <a:pt x="363894" y="447869"/>
                </a:cubicBezTo>
                <a:cubicBezTo>
                  <a:pt x="354563" y="309465"/>
                  <a:pt x="177281" y="154732"/>
                  <a:pt x="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en-US"/>
          </a:p>
        </p:txBody>
      </p:sp>
      <p:sp>
        <p:nvSpPr>
          <p:cNvPr id="39950" name="Freeform 21"/>
          <p:cNvSpPr>
            <a:spLocks/>
          </p:cNvSpPr>
          <p:nvPr/>
        </p:nvSpPr>
        <p:spPr bwMode="auto">
          <a:xfrm>
            <a:off x="4854575" y="2557464"/>
            <a:ext cx="198438" cy="682625"/>
          </a:xfrm>
          <a:custGeom>
            <a:avLst/>
            <a:gdLst>
              <a:gd name="T0" fmla="*/ 16578 w 364286"/>
              <a:gd name="T1" fmla="*/ 560822 h 830425"/>
              <a:gd name="T2" fmla="*/ 107755 w 364286"/>
              <a:gd name="T3" fmla="*/ 302466 h 830425"/>
              <a:gd name="T4" fmla="*/ 0 w 364286"/>
              <a:gd name="T5" fmla="*/ 0 h 83042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4286" h="830425">
                <a:moveTo>
                  <a:pt x="55984" y="830425"/>
                </a:moveTo>
                <a:cubicBezTo>
                  <a:pt x="214604" y="708349"/>
                  <a:pt x="373225" y="586273"/>
                  <a:pt x="363894" y="447869"/>
                </a:cubicBezTo>
                <a:cubicBezTo>
                  <a:pt x="354563" y="309465"/>
                  <a:pt x="177281" y="154732"/>
                  <a:pt x="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en-US"/>
          </a:p>
        </p:txBody>
      </p:sp>
      <p:cxnSp>
        <p:nvCxnSpPr>
          <p:cNvPr id="39951" name="Straight Arrow Connector 23"/>
          <p:cNvCxnSpPr>
            <a:cxnSpLocks noChangeShapeType="1"/>
          </p:cNvCxnSpPr>
          <p:nvPr/>
        </p:nvCxnSpPr>
        <p:spPr bwMode="auto">
          <a:xfrm flipH="1">
            <a:off x="4203700" y="1674813"/>
            <a:ext cx="6350" cy="5143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Straight Arrow Connector 24"/>
          <p:cNvCxnSpPr>
            <a:cxnSpLocks noChangeShapeType="1"/>
            <a:stCxn id="2" idx="7"/>
          </p:cNvCxnSpPr>
          <p:nvPr/>
        </p:nvCxnSpPr>
        <p:spPr bwMode="auto">
          <a:xfrm flipH="1" flipV="1">
            <a:off x="4803775" y="1658938"/>
            <a:ext cx="14288" cy="60166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3" name="TextBox 31"/>
          <p:cNvSpPr txBox="1">
            <a:spLocks noChangeArrowheads="1"/>
          </p:cNvSpPr>
          <p:nvPr/>
        </p:nvSpPr>
        <p:spPr bwMode="auto">
          <a:xfrm>
            <a:off x="2927350" y="3138489"/>
            <a:ext cx="825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</a:rPr>
              <a:t>[1,2]</a:t>
            </a:r>
          </a:p>
        </p:txBody>
      </p:sp>
      <p:sp>
        <p:nvSpPr>
          <p:cNvPr id="39954" name="TextBox 32"/>
          <p:cNvSpPr txBox="1">
            <a:spLocks noChangeArrowheads="1"/>
          </p:cNvSpPr>
          <p:nvPr/>
        </p:nvSpPr>
        <p:spPr bwMode="auto">
          <a:xfrm>
            <a:off x="3138489" y="4103689"/>
            <a:ext cx="5540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</a:rPr>
              <a:t>[1]</a:t>
            </a:r>
          </a:p>
        </p:txBody>
      </p:sp>
      <p:sp>
        <p:nvSpPr>
          <p:cNvPr id="39955" name="TextBox 33"/>
          <p:cNvSpPr txBox="1">
            <a:spLocks noChangeArrowheads="1"/>
          </p:cNvSpPr>
          <p:nvPr/>
        </p:nvSpPr>
        <p:spPr bwMode="auto">
          <a:xfrm>
            <a:off x="3286125" y="4989513"/>
            <a:ext cx="414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</a:rPr>
              <a:t>[]</a:t>
            </a:r>
          </a:p>
        </p:txBody>
      </p:sp>
      <p:sp>
        <p:nvSpPr>
          <p:cNvPr id="39956" name="TextBox 36"/>
          <p:cNvSpPr txBox="1">
            <a:spLocks noChangeArrowheads="1"/>
          </p:cNvSpPr>
          <p:nvPr/>
        </p:nvSpPr>
        <p:spPr bwMode="auto">
          <a:xfrm>
            <a:off x="5068888" y="1736726"/>
            <a:ext cx="10398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</a:rPr>
              <a:t>result</a:t>
            </a:r>
          </a:p>
        </p:txBody>
      </p:sp>
      <p:sp>
        <p:nvSpPr>
          <p:cNvPr id="39957" name="TextBox 25"/>
          <p:cNvSpPr txBox="1">
            <a:spLocks noChangeArrowheads="1"/>
          </p:cNvSpPr>
          <p:nvPr/>
        </p:nvSpPr>
        <p:spPr bwMode="auto">
          <a:xfrm>
            <a:off x="5127625" y="4173538"/>
            <a:ext cx="1087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</a:rPr>
              <a:t>[{},{1}]</a:t>
            </a:r>
          </a:p>
        </p:txBody>
      </p:sp>
      <p:sp>
        <p:nvSpPr>
          <p:cNvPr id="39958" name="TextBox 26"/>
          <p:cNvSpPr txBox="1">
            <a:spLocks noChangeArrowheads="1"/>
          </p:cNvSpPr>
          <p:nvPr/>
        </p:nvSpPr>
        <p:spPr bwMode="auto">
          <a:xfrm>
            <a:off x="5053013" y="3141663"/>
            <a:ext cx="2303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</a:rPr>
              <a:t>[{},{1},{2},{1,2}]</a:t>
            </a:r>
          </a:p>
        </p:txBody>
      </p:sp>
      <p:sp>
        <p:nvSpPr>
          <p:cNvPr id="39959" name="TextBox 27"/>
          <p:cNvSpPr txBox="1">
            <a:spLocks noChangeArrowheads="1"/>
          </p:cNvSpPr>
          <p:nvPr/>
        </p:nvSpPr>
        <p:spPr bwMode="auto">
          <a:xfrm>
            <a:off x="5048251" y="2246314"/>
            <a:ext cx="52816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</a:rPr>
              <a:t>[{},{1},{2},{1,2},{3},{1,3},{2,3},{1,2,3}]</a:t>
            </a:r>
          </a:p>
        </p:txBody>
      </p:sp>
    </p:spTree>
    <p:extLst>
      <p:ext uri="{BB962C8B-B14F-4D97-AF65-F5344CB8AC3E}">
        <p14:creationId xmlns:p14="http://schemas.microsoft.com/office/powerpoint/2010/main" val="3410435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20876" y="369889"/>
            <a:ext cx="8393113" cy="566737"/>
          </a:xfrm>
        </p:spPr>
        <p:txBody>
          <a:bodyPr/>
          <a:lstStyle/>
          <a:p>
            <a:r>
              <a:rPr lang="en-US" altLang="en-US" sz="3600" dirty="0" err="1"/>
              <a:t>LeetCode</a:t>
            </a:r>
            <a:r>
              <a:rPr lang="en-US" altLang="en-US" sz="3600" dirty="0"/>
              <a:t> 78: Subsets: Solution 2</a:t>
            </a:r>
          </a:p>
        </p:txBody>
      </p:sp>
      <p:sp>
        <p:nvSpPr>
          <p:cNvPr id="40963" name="TextBox 3"/>
          <p:cNvSpPr txBox="1">
            <a:spLocks noChangeArrowheads="1"/>
          </p:cNvSpPr>
          <p:nvPr/>
        </p:nvSpPr>
        <p:spPr bwMode="auto">
          <a:xfrm>
            <a:off x="6591392" y="1065739"/>
            <a:ext cx="15424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 err="1">
                <a:solidFill>
                  <a:srgbClr val="000000"/>
                </a:solidFill>
                <a:latin typeface="Comic Sans MS" panose="030F0702030302020204" pitchFamily="66" charset="0"/>
              </a:rPr>
              <a:t>nums</a:t>
            </a:r>
            <a:r>
              <a:rPr lang="en-US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: [1,2,3]</a:t>
            </a:r>
          </a:p>
        </p:txBody>
      </p:sp>
      <p:cxnSp>
        <p:nvCxnSpPr>
          <p:cNvPr id="40964" name="Straight Arrow Connector 4"/>
          <p:cNvCxnSpPr>
            <a:cxnSpLocks noChangeShapeType="1"/>
            <a:stCxn id="61" idx="2"/>
            <a:endCxn id="41" idx="7"/>
          </p:cNvCxnSpPr>
          <p:nvPr/>
        </p:nvCxnSpPr>
        <p:spPr bwMode="auto">
          <a:xfrm flipH="1">
            <a:off x="4195537" y="2044175"/>
            <a:ext cx="1940786" cy="54015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5" name="Straight Arrow Connector 23"/>
          <p:cNvCxnSpPr>
            <a:cxnSpLocks noChangeShapeType="1"/>
            <a:endCxn id="61" idx="0"/>
          </p:cNvCxnSpPr>
          <p:nvPr/>
        </p:nvCxnSpPr>
        <p:spPr bwMode="auto">
          <a:xfrm flipH="1">
            <a:off x="7230410" y="1250405"/>
            <a:ext cx="26690" cy="37149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6" name="TextBox 25"/>
          <p:cNvSpPr txBox="1">
            <a:spLocks noChangeArrowheads="1"/>
          </p:cNvSpPr>
          <p:nvPr/>
        </p:nvSpPr>
        <p:spPr bwMode="auto">
          <a:xfrm>
            <a:off x="6456774" y="2413062"/>
            <a:ext cx="12378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result:[{}]</a:t>
            </a:r>
            <a:endParaRPr lang="en-US" altLang="en-US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6136323" y="1621900"/>
            <a:ext cx="2188174" cy="8445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ndex=0</a:t>
            </a: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s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ubset={}</a:t>
            </a:r>
            <a:endParaRPr lang="en-US" dirty="0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2327814" y="2460646"/>
            <a:ext cx="2188174" cy="8445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r>
              <a:rPr lang="en-US" dirty="0" smtClean="0">
                <a:solidFill>
                  <a:srgbClr val="000000"/>
                </a:solidFill>
                <a:latin typeface="Comic Sans MS"/>
              </a:rPr>
              <a:t>index=1</a:t>
            </a: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s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ubset={1}</a:t>
            </a:r>
            <a:endParaRPr lang="en-US" dirty="0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42" name="TextBox 25"/>
          <p:cNvSpPr txBox="1">
            <a:spLocks noChangeArrowheads="1"/>
          </p:cNvSpPr>
          <p:nvPr/>
        </p:nvSpPr>
        <p:spPr bwMode="auto">
          <a:xfrm>
            <a:off x="2536034" y="3307871"/>
            <a:ext cx="15760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result:[{},{1}]</a:t>
            </a:r>
            <a:endParaRPr lang="en-US" altLang="en-US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6124962" y="3181515"/>
            <a:ext cx="2188174" cy="8445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r>
              <a:rPr lang="en-US" dirty="0" smtClean="0">
                <a:solidFill>
                  <a:srgbClr val="000000"/>
                </a:solidFill>
                <a:latin typeface="Comic Sans MS"/>
              </a:rPr>
              <a:t>index=2</a:t>
            </a: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s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ubset={2}</a:t>
            </a:r>
            <a:endParaRPr lang="en-US" dirty="0">
              <a:solidFill>
                <a:srgbClr val="000000"/>
              </a:solidFill>
              <a:latin typeface="Comic Sans MS"/>
            </a:endParaRPr>
          </a:p>
        </p:txBody>
      </p:sp>
      <p:cxnSp>
        <p:nvCxnSpPr>
          <p:cNvPr id="47" name="Straight Arrow Connector 4"/>
          <p:cNvCxnSpPr>
            <a:cxnSpLocks noChangeShapeType="1"/>
            <a:stCxn id="61" idx="4"/>
            <a:endCxn id="43" idx="0"/>
          </p:cNvCxnSpPr>
          <p:nvPr/>
        </p:nvCxnSpPr>
        <p:spPr bwMode="auto">
          <a:xfrm flipH="1">
            <a:off x="7219049" y="2466450"/>
            <a:ext cx="11361" cy="71506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Oval 47"/>
          <p:cNvSpPr/>
          <p:nvPr/>
        </p:nvSpPr>
        <p:spPr bwMode="auto">
          <a:xfrm>
            <a:off x="9614685" y="2882921"/>
            <a:ext cx="2188174" cy="8445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r>
              <a:rPr lang="en-US" dirty="0" smtClean="0">
                <a:solidFill>
                  <a:srgbClr val="000000"/>
                </a:solidFill>
                <a:latin typeface="Comic Sans MS"/>
              </a:rPr>
              <a:t>index=3</a:t>
            </a: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s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ubset={3}</a:t>
            </a:r>
            <a:endParaRPr lang="en-US" dirty="0">
              <a:solidFill>
                <a:srgbClr val="000000"/>
              </a:solidFill>
              <a:latin typeface="Comic Sans MS"/>
            </a:endParaRPr>
          </a:p>
        </p:txBody>
      </p:sp>
      <p:cxnSp>
        <p:nvCxnSpPr>
          <p:cNvPr id="62" name="Straight Arrow Connector 4"/>
          <p:cNvCxnSpPr>
            <a:cxnSpLocks noChangeShapeType="1"/>
            <a:stCxn id="61" idx="6"/>
            <a:endCxn id="48" idx="0"/>
          </p:cNvCxnSpPr>
          <p:nvPr/>
        </p:nvCxnSpPr>
        <p:spPr bwMode="auto">
          <a:xfrm>
            <a:off x="8324497" y="2044175"/>
            <a:ext cx="2384275" cy="838746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Oval 64"/>
          <p:cNvSpPr/>
          <p:nvPr/>
        </p:nvSpPr>
        <p:spPr bwMode="auto">
          <a:xfrm>
            <a:off x="841584" y="3907258"/>
            <a:ext cx="2188174" cy="8445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r>
              <a:rPr lang="en-US" dirty="0" smtClean="0">
                <a:solidFill>
                  <a:srgbClr val="000000"/>
                </a:solidFill>
                <a:latin typeface="Comic Sans MS"/>
              </a:rPr>
              <a:t>index=2</a:t>
            </a: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s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ubset={1,2}</a:t>
            </a:r>
            <a:endParaRPr lang="en-US" dirty="0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3521839" y="4265787"/>
            <a:ext cx="2188174" cy="8445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r>
              <a:rPr lang="en-US" dirty="0" smtClean="0">
                <a:solidFill>
                  <a:srgbClr val="000000"/>
                </a:solidFill>
                <a:latin typeface="Comic Sans MS"/>
              </a:rPr>
              <a:t>index=3</a:t>
            </a: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s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ubset={1,3}</a:t>
            </a:r>
            <a:endParaRPr lang="en-US" dirty="0">
              <a:solidFill>
                <a:srgbClr val="000000"/>
              </a:solidFill>
              <a:latin typeface="Comic Sans MS"/>
            </a:endParaRPr>
          </a:p>
        </p:txBody>
      </p:sp>
      <p:cxnSp>
        <p:nvCxnSpPr>
          <p:cNvPr id="67" name="Straight Arrow Connector 4"/>
          <p:cNvCxnSpPr>
            <a:cxnSpLocks noChangeShapeType="1"/>
            <a:stCxn id="41" idx="3"/>
            <a:endCxn id="65" idx="0"/>
          </p:cNvCxnSpPr>
          <p:nvPr/>
        </p:nvCxnSpPr>
        <p:spPr bwMode="auto">
          <a:xfrm flipH="1">
            <a:off x="1935671" y="3181515"/>
            <a:ext cx="712594" cy="72574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Straight Arrow Connector 4"/>
          <p:cNvCxnSpPr>
            <a:cxnSpLocks noChangeShapeType="1"/>
            <a:stCxn id="41" idx="5"/>
            <a:endCxn id="66" idx="0"/>
          </p:cNvCxnSpPr>
          <p:nvPr/>
        </p:nvCxnSpPr>
        <p:spPr bwMode="auto">
          <a:xfrm>
            <a:off x="4195537" y="3181515"/>
            <a:ext cx="420389" cy="108427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Oval 68"/>
          <p:cNvSpPr/>
          <p:nvPr/>
        </p:nvSpPr>
        <p:spPr bwMode="auto">
          <a:xfrm>
            <a:off x="487901" y="5419241"/>
            <a:ext cx="2372304" cy="8445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r>
              <a:rPr lang="en-US" dirty="0" smtClean="0">
                <a:solidFill>
                  <a:srgbClr val="000000"/>
                </a:solidFill>
                <a:latin typeface="Comic Sans MS"/>
              </a:rPr>
              <a:t>index=3</a:t>
            </a: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s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ubset={1,2,3}</a:t>
            </a:r>
            <a:endParaRPr lang="en-US" dirty="0">
              <a:solidFill>
                <a:srgbClr val="000000"/>
              </a:solidFill>
              <a:latin typeface="Comic Sans MS"/>
            </a:endParaRPr>
          </a:p>
        </p:txBody>
      </p:sp>
      <p:cxnSp>
        <p:nvCxnSpPr>
          <p:cNvPr id="70" name="Straight Arrow Connector 4"/>
          <p:cNvCxnSpPr>
            <a:cxnSpLocks noChangeShapeType="1"/>
            <a:endCxn id="69" idx="0"/>
          </p:cNvCxnSpPr>
          <p:nvPr/>
        </p:nvCxnSpPr>
        <p:spPr bwMode="auto">
          <a:xfrm flipH="1">
            <a:off x="1674053" y="4752683"/>
            <a:ext cx="261620" cy="66655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Oval 73"/>
          <p:cNvSpPr/>
          <p:nvPr/>
        </p:nvSpPr>
        <p:spPr bwMode="auto">
          <a:xfrm>
            <a:off x="6136323" y="5242776"/>
            <a:ext cx="2188174" cy="8445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r>
              <a:rPr lang="en-US" dirty="0" smtClean="0">
                <a:solidFill>
                  <a:srgbClr val="000000"/>
                </a:solidFill>
                <a:latin typeface="Comic Sans MS"/>
              </a:rPr>
              <a:t>index=3</a:t>
            </a: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s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ubset={2,3}</a:t>
            </a:r>
            <a:endParaRPr lang="en-US" dirty="0">
              <a:solidFill>
                <a:srgbClr val="000000"/>
              </a:solidFill>
              <a:latin typeface="Comic Sans MS"/>
            </a:endParaRPr>
          </a:p>
        </p:txBody>
      </p:sp>
      <p:cxnSp>
        <p:nvCxnSpPr>
          <p:cNvPr id="75" name="Straight Arrow Connector 4"/>
          <p:cNvCxnSpPr>
            <a:cxnSpLocks noChangeShapeType="1"/>
            <a:stCxn id="43" idx="4"/>
            <a:endCxn id="74" idx="0"/>
          </p:cNvCxnSpPr>
          <p:nvPr/>
        </p:nvCxnSpPr>
        <p:spPr bwMode="auto">
          <a:xfrm>
            <a:off x="7219049" y="4026065"/>
            <a:ext cx="11361" cy="1216711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TextBox 25"/>
          <p:cNvSpPr txBox="1">
            <a:spLocks noChangeArrowheads="1"/>
          </p:cNvSpPr>
          <p:nvPr/>
        </p:nvSpPr>
        <p:spPr bwMode="auto">
          <a:xfrm>
            <a:off x="488203" y="4746873"/>
            <a:ext cx="21194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result:[{},{1},{1,2}]</a:t>
            </a:r>
            <a:endParaRPr lang="en-US" altLang="en-US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0" name="TextBox 25"/>
          <p:cNvSpPr txBox="1">
            <a:spLocks noChangeArrowheads="1"/>
          </p:cNvSpPr>
          <p:nvPr/>
        </p:nvSpPr>
        <p:spPr bwMode="auto">
          <a:xfrm>
            <a:off x="2778417" y="5111498"/>
            <a:ext cx="34115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result:[{},{1},{1,2},{1,2,3},{1,3}]</a:t>
            </a:r>
            <a:endParaRPr lang="en-US" altLang="en-US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1" name="TextBox 25"/>
          <p:cNvSpPr txBox="1">
            <a:spLocks noChangeArrowheads="1"/>
          </p:cNvSpPr>
          <p:nvPr/>
        </p:nvSpPr>
        <p:spPr bwMode="auto">
          <a:xfrm>
            <a:off x="5222178" y="4017461"/>
            <a:ext cx="37866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result:[{},{1},{1,2},{1,2,3},{1,3},{2}]</a:t>
            </a:r>
            <a:endParaRPr lang="en-US" altLang="en-US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2" name="TextBox 25"/>
          <p:cNvSpPr txBox="1">
            <a:spLocks noChangeArrowheads="1"/>
          </p:cNvSpPr>
          <p:nvPr/>
        </p:nvSpPr>
        <p:spPr bwMode="auto">
          <a:xfrm>
            <a:off x="5179146" y="6098759"/>
            <a:ext cx="43669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result:[{},{1},{1,2},{1,2,3},{1,3},{2},{2,3}]</a:t>
            </a:r>
            <a:endParaRPr lang="en-US" altLang="en-US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3" name="TextBox 25"/>
          <p:cNvSpPr txBox="1">
            <a:spLocks noChangeArrowheads="1"/>
          </p:cNvSpPr>
          <p:nvPr/>
        </p:nvSpPr>
        <p:spPr bwMode="auto">
          <a:xfrm>
            <a:off x="9227281" y="3727471"/>
            <a:ext cx="28456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result:[{},{1},{1,2},{1,2,3},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         {1,3},{2},{2,3},{3}]</a:t>
            </a:r>
            <a:endParaRPr lang="en-US" altLang="en-US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4" name="TextBox 25"/>
          <p:cNvSpPr txBox="1">
            <a:spLocks noChangeArrowheads="1"/>
          </p:cNvSpPr>
          <p:nvPr/>
        </p:nvSpPr>
        <p:spPr bwMode="auto">
          <a:xfrm>
            <a:off x="229915" y="6278349"/>
            <a:ext cx="2953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result:[{},{1},{1,2},{1,2,3}]</a:t>
            </a:r>
            <a:endParaRPr lang="en-US" altLang="en-US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204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41488" y="217489"/>
            <a:ext cx="8748712" cy="642937"/>
          </a:xfrm>
        </p:spPr>
        <p:txBody>
          <a:bodyPr/>
          <a:lstStyle/>
          <a:p>
            <a:r>
              <a:rPr lang="en-US" altLang="en-US" sz="3600" dirty="0" smtClean="0"/>
              <a:t>Computing 1+2+..+N Recursively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694" y="1030289"/>
            <a:ext cx="11473131" cy="554037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Consider the problem of computing the sum of the numbers from 1 to n: Sum(n) = 1+2+3+..+n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Sum(n) = </a:t>
            </a:r>
            <a:r>
              <a:rPr lang="en-US" altLang="en-US" dirty="0">
                <a:solidFill>
                  <a:srgbClr val="FF0000"/>
                </a:solidFill>
              </a:rPr>
              <a:t>1+2+…+(n-1)</a:t>
            </a:r>
            <a:r>
              <a:rPr lang="en-US" altLang="en-US" dirty="0"/>
              <a:t> + n</a:t>
            </a:r>
          </a:p>
          <a:p>
            <a:pPr>
              <a:defRPr/>
            </a:pPr>
            <a:r>
              <a:rPr lang="en-US" altLang="en-US" dirty="0"/>
              <a:t>Sum(n) = </a:t>
            </a:r>
            <a:r>
              <a:rPr lang="en-US" altLang="en-US" dirty="0">
                <a:solidFill>
                  <a:srgbClr val="FF0000"/>
                </a:solidFill>
              </a:rPr>
              <a:t>Sum(n-1)</a:t>
            </a:r>
            <a:r>
              <a:rPr lang="en-US" altLang="en-US" dirty="0"/>
              <a:t> + n</a:t>
            </a:r>
          </a:p>
          <a:p>
            <a:pPr lvl="1">
              <a:defRPr/>
            </a:pPr>
            <a:endParaRPr lang="en-US" altLang="en-US" dirty="0"/>
          </a:p>
          <a:p>
            <a:pPr marL="514350" indent="-457200">
              <a:defRPr/>
            </a:pPr>
            <a:r>
              <a:rPr lang="en-US" altLang="en-US" dirty="0"/>
              <a:t>We also need to identify base case(s)</a:t>
            </a:r>
          </a:p>
          <a:p>
            <a:pPr lvl="1">
              <a:defRPr/>
            </a:pPr>
            <a:r>
              <a:rPr lang="en-US" altLang="en-US" dirty="0"/>
              <a:t>A base case is a subproblem that can easily be solved without further dividing the problem</a:t>
            </a:r>
          </a:p>
          <a:p>
            <a:pPr lvl="1">
              <a:defRPr/>
            </a:pPr>
            <a:r>
              <a:rPr lang="en-US" altLang="en-US" dirty="0"/>
              <a:t>If </a:t>
            </a:r>
            <a:r>
              <a:rPr lang="en-US" altLang="en-US" dirty="0">
                <a:solidFill>
                  <a:srgbClr val="FF0000"/>
                </a:solidFill>
              </a:rPr>
              <a:t>n = 1</a:t>
            </a:r>
            <a:r>
              <a:rPr lang="en-US" altLang="en-US" dirty="0"/>
              <a:t>, then </a:t>
            </a:r>
            <a:r>
              <a:rPr lang="en-US" altLang="en-US" dirty="0">
                <a:solidFill>
                  <a:srgbClr val="FF0000"/>
                </a:solidFill>
              </a:rPr>
              <a:t>Sum(1) = 1</a:t>
            </a:r>
          </a:p>
        </p:txBody>
      </p:sp>
    </p:spTree>
    <p:extLst>
      <p:ext uri="{BB962C8B-B14F-4D97-AF65-F5344CB8AC3E}">
        <p14:creationId xmlns:p14="http://schemas.microsoft.com/office/powerpoint/2010/main" val="209874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20876" y="369889"/>
            <a:ext cx="8393113" cy="566737"/>
          </a:xfrm>
        </p:spPr>
        <p:txBody>
          <a:bodyPr/>
          <a:lstStyle/>
          <a:p>
            <a:r>
              <a:rPr lang="en-US" altLang="en-US" sz="3600" dirty="0" err="1"/>
              <a:t>LeetCode</a:t>
            </a:r>
            <a:r>
              <a:rPr lang="en-US" altLang="en-US" sz="3600" dirty="0"/>
              <a:t> 78: Subsets: Solution </a:t>
            </a:r>
            <a:r>
              <a:rPr lang="en-US" altLang="en-US" sz="3600" dirty="0" smtClean="0"/>
              <a:t>3</a:t>
            </a:r>
            <a:endParaRPr lang="en-US" altLang="en-US" sz="3600" dirty="0"/>
          </a:p>
        </p:txBody>
      </p:sp>
      <p:sp>
        <p:nvSpPr>
          <p:cNvPr id="40963" name="TextBox 3"/>
          <p:cNvSpPr txBox="1">
            <a:spLocks noChangeArrowheads="1"/>
          </p:cNvSpPr>
          <p:nvPr/>
        </p:nvSpPr>
        <p:spPr bwMode="auto">
          <a:xfrm>
            <a:off x="4181475" y="1641476"/>
            <a:ext cx="17716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100">
                <a:solidFill>
                  <a:srgbClr val="000000"/>
                </a:solidFill>
                <a:latin typeface="Comic Sans MS" panose="030F0702030302020204" pitchFamily="66" charset="0"/>
              </a:rPr>
              <a:t>nums: [1,2,3]</a:t>
            </a:r>
          </a:p>
        </p:txBody>
      </p:sp>
      <p:cxnSp>
        <p:nvCxnSpPr>
          <p:cNvPr id="40964" name="Straight Arrow Connector 4"/>
          <p:cNvCxnSpPr>
            <a:cxnSpLocks noChangeShapeType="1"/>
            <a:endCxn id="59" idx="7"/>
          </p:cNvCxnSpPr>
          <p:nvPr/>
        </p:nvCxnSpPr>
        <p:spPr bwMode="auto">
          <a:xfrm flipH="1">
            <a:off x="4573588" y="2559050"/>
            <a:ext cx="1217612" cy="4127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5" name="Straight Arrow Connector 23"/>
          <p:cNvCxnSpPr>
            <a:cxnSpLocks noChangeShapeType="1"/>
          </p:cNvCxnSpPr>
          <p:nvPr/>
        </p:nvCxnSpPr>
        <p:spPr bwMode="auto">
          <a:xfrm>
            <a:off x="5903913" y="1620839"/>
            <a:ext cx="0" cy="5302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6" name="TextBox 25"/>
          <p:cNvSpPr txBox="1">
            <a:spLocks noChangeArrowheads="1"/>
          </p:cNvSpPr>
          <p:nvPr/>
        </p:nvSpPr>
        <p:spPr bwMode="auto">
          <a:xfrm>
            <a:off x="6065839" y="1636714"/>
            <a:ext cx="3405187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100">
                <a:solidFill>
                  <a:srgbClr val="000000"/>
                </a:solidFill>
                <a:latin typeface="Comic Sans MS" panose="030F0702030302020204" pitchFamily="66" charset="0"/>
              </a:rPr>
              <a:t>result: [{},{1},{2},{2,1},{3}]</a:t>
            </a:r>
          </a:p>
        </p:txBody>
      </p:sp>
      <p:cxnSp>
        <p:nvCxnSpPr>
          <p:cNvPr id="40967" name="Straight Arrow Connector 26"/>
          <p:cNvCxnSpPr>
            <a:cxnSpLocks noChangeShapeType="1"/>
          </p:cNvCxnSpPr>
          <p:nvPr/>
        </p:nvCxnSpPr>
        <p:spPr bwMode="auto">
          <a:xfrm>
            <a:off x="6672263" y="2559050"/>
            <a:ext cx="1376362" cy="47783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Oval 35"/>
          <p:cNvSpPr/>
          <p:nvPr/>
        </p:nvSpPr>
        <p:spPr bwMode="auto">
          <a:xfrm>
            <a:off x="1831975" y="4829175"/>
            <a:ext cx="1009650" cy="8445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N = 0 </a:t>
            </a: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{}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2900363" y="4829175"/>
            <a:ext cx="1009650" cy="8445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N = 0 </a:t>
            </a: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{1}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3992563" y="4829175"/>
            <a:ext cx="1009650" cy="8445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N = 0 </a:t>
            </a: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{2}</a:t>
            </a:r>
          </a:p>
        </p:txBody>
      </p:sp>
      <p:sp>
        <p:nvSpPr>
          <p:cNvPr id="46" name="Oval 45"/>
          <p:cNvSpPr/>
          <p:nvPr/>
        </p:nvSpPr>
        <p:spPr bwMode="auto">
          <a:xfrm>
            <a:off x="5084763" y="4829175"/>
            <a:ext cx="1009650" cy="8445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N = 0 </a:t>
            </a: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{2,1}</a:t>
            </a:r>
          </a:p>
        </p:txBody>
      </p:sp>
      <p:sp>
        <p:nvSpPr>
          <p:cNvPr id="51" name="Oval 50"/>
          <p:cNvSpPr/>
          <p:nvPr/>
        </p:nvSpPr>
        <p:spPr bwMode="auto">
          <a:xfrm>
            <a:off x="6176963" y="4829175"/>
            <a:ext cx="1009650" cy="8445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N = 0 </a:t>
            </a: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{3}</a:t>
            </a:r>
          </a:p>
        </p:txBody>
      </p:sp>
      <p:sp>
        <p:nvSpPr>
          <p:cNvPr id="52" name="Oval 51"/>
          <p:cNvSpPr/>
          <p:nvPr/>
        </p:nvSpPr>
        <p:spPr bwMode="auto">
          <a:xfrm>
            <a:off x="7243763" y="4829175"/>
            <a:ext cx="1009650" cy="8445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N = 0 </a:t>
            </a: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{3,1}</a:t>
            </a:r>
          </a:p>
        </p:txBody>
      </p:sp>
      <p:sp>
        <p:nvSpPr>
          <p:cNvPr id="53" name="Oval 52"/>
          <p:cNvSpPr/>
          <p:nvPr/>
        </p:nvSpPr>
        <p:spPr bwMode="auto">
          <a:xfrm>
            <a:off x="8335963" y="4829175"/>
            <a:ext cx="1009650" cy="8445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N = 0 </a:t>
            </a: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{3,2}</a:t>
            </a:r>
          </a:p>
        </p:txBody>
      </p:sp>
      <p:sp>
        <p:nvSpPr>
          <p:cNvPr id="54" name="Oval 53"/>
          <p:cNvSpPr/>
          <p:nvPr/>
        </p:nvSpPr>
        <p:spPr bwMode="auto">
          <a:xfrm>
            <a:off x="9405939" y="4829175"/>
            <a:ext cx="1239837" cy="8445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N = 0 </a:t>
            </a: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{3,2,1}</a:t>
            </a:r>
          </a:p>
        </p:txBody>
      </p:sp>
      <p:sp>
        <p:nvSpPr>
          <p:cNvPr id="55" name="Oval 54"/>
          <p:cNvSpPr/>
          <p:nvPr/>
        </p:nvSpPr>
        <p:spPr bwMode="auto">
          <a:xfrm>
            <a:off x="2489200" y="3719514"/>
            <a:ext cx="1009650" cy="846137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N = 1 </a:t>
            </a: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{}</a:t>
            </a:r>
          </a:p>
        </p:txBody>
      </p:sp>
      <p:sp>
        <p:nvSpPr>
          <p:cNvPr id="56" name="Oval 55"/>
          <p:cNvSpPr/>
          <p:nvPr/>
        </p:nvSpPr>
        <p:spPr bwMode="auto">
          <a:xfrm>
            <a:off x="4721225" y="3629025"/>
            <a:ext cx="1009650" cy="8461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N = 1 </a:t>
            </a: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{2}</a:t>
            </a:r>
          </a:p>
        </p:txBody>
      </p:sp>
      <p:sp>
        <p:nvSpPr>
          <p:cNvPr id="57" name="Oval 56"/>
          <p:cNvSpPr/>
          <p:nvPr/>
        </p:nvSpPr>
        <p:spPr bwMode="auto">
          <a:xfrm>
            <a:off x="6811963" y="3662363"/>
            <a:ext cx="1008062" cy="8445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N = 1 </a:t>
            </a: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{3}</a:t>
            </a:r>
          </a:p>
        </p:txBody>
      </p:sp>
      <p:sp>
        <p:nvSpPr>
          <p:cNvPr id="58" name="Oval 57"/>
          <p:cNvSpPr/>
          <p:nvPr/>
        </p:nvSpPr>
        <p:spPr bwMode="auto">
          <a:xfrm>
            <a:off x="8820150" y="3662363"/>
            <a:ext cx="1009650" cy="8445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N = 1 </a:t>
            </a: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{3,2}</a:t>
            </a:r>
          </a:p>
        </p:txBody>
      </p:sp>
      <p:sp>
        <p:nvSpPr>
          <p:cNvPr id="59" name="Oval 58"/>
          <p:cNvSpPr/>
          <p:nvPr/>
        </p:nvSpPr>
        <p:spPr bwMode="auto">
          <a:xfrm>
            <a:off x="3711575" y="2847975"/>
            <a:ext cx="1009650" cy="8461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N = 2 </a:t>
            </a: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{}</a:t>
            </a:r>
          </a:p>
        </p:txBody>
      </p:sp>
      <p:sp>
        <p:nvSpPr>
          <p:cNvPr id="60" name="Oval 59"/>
          <p:cNvSpPr/>
          <p:nvPr/>
        </p:nvSpPr>
        <p:spPr bwMode="auto">
          <a:xfrm>
            <a:off x="8032750" y="2813050"/>
            <a:ext cx="1009650" cy="8445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N = 2 </a:t>
            </a: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{3}</a:t>
            </a:r>
          </a:p>
        </p:txBody>
      </p:sp>
      <p:sp>
        <p:nvSpPr>
          <p:cNvPr id="61" name="Oval 60"/>
          <p:cNvSpPr/>
          <p:nvPr/>
        </p:nvSpPr>
        <p:spPr bwMode="auto">
          <a:xfrm>
            <a:off x="5730875" y="2035175"/>
            <a:ext cx="1009650" cy="8445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N = 3 </a:t>
            </a: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{}</a:t>
            </a:r>
          </a:p>
        </p:txBody>
      </p:sp>
      <p:cxnSp>
        <p:nvCxnSpPr>
          <p:cNvPr id="40983" name="Straight Arrow Connector 64"/>
          <p:cNvCxnSpPr>
            <a:cxnSpLocks noChangeShapeType="1"/>
            <a:endCxn id="55" idx="7"/>
          </p:cNvCxnSpPr>
          <p:nvPr/>
        </p:nvCxnSpPr>
        <p:spPr bwMode="auto">
          <a:xfrm flipH="1">
            <a:off x="3351214" y="3513138"/>
            <a:ext cx="466725" cy="3302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4" name="Straight Arrow Connector 66"/>
          <p:cNvCxnSpPr>
            <a:cxnSpLocks noChangeShapeType="1"/>
            <a:endCxn id="56" idx="1"/>
          </p:cNvCxnSpPr>
          <p:nvPr/>
        </p:nvCxnSpPr>
        <p:spPr bwMode="auto">
          <a:xfrm>
            <a:off x="4613275" y="3554414"/>
            <a:ext cx="255588" cy="19843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5" name="Straight Arrow Connector 68"/>
          <p:cNvCxnSpPr>
            <a:cxnSpLocks noChangeShapeType="1"/>
          </p:cNvCxnSpPr>
          <p:nvPr/>
        </p:nvCxnSpPr>
        <p:spPr bwMode="auto">
          <a:xfrm>
            <a:off x="8858250" y="3530600"/>
            <a:ext cx="255588" cy="19843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6" name="Straight Arrow Connector 69"/>
          <p:cNvCxnSpPr>
            <a:cxnSpLocks noChangeShapeType="1"/>
          </p:cNvCxnSpPr>
          <p:nvPr/>
        </p:nvCxnSpPr>
        <p:spPr bwMode="auto">
          <a:xfrm flipH="1">
            <a:off x="7673976" y="3513138"/>
            <a:ext cx="466725" cy="3302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7" name="Straight Arrow Connector 70"/>
          <p:cNvCxnSpPr>
            <a:cxnSpLocks noChangeShapeType="1"/>
          </p:cNvCxnSpPr>
          <p:nvPr/>
        </p:nvCxnSpPr>
        <p:spPr bwMode="auto">
          <a:xfrm flipH="1">
            <a:off x="2489201" y="4495801"/>
            <a:ext cx="233363" cy="38576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8" name="Straight Arrow Connector 72"/>
          <p:cNvCxnSpPr>
            <a:cxnSpLocks noChangeShapeType="1"/>
            <a:endCxn id="44" idx="0"/>
          </p:cNvCxnSpPr>
          <p:nvPr/>
        </p:nvCxnSpPr>
        <p:spPr bwMode="auto">
          <a:xfrm>
            <a:off x="3217864" y="4527551"/>
            <a:ext cx="187325" cy="3016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9" name="Straight Arrow Connector 74"/>
          <p:cNvCxnSpPr>
            <a:cxnSpLocks noChangeShapeType="1"/>
            <a:endCxn id="46" idx="0"/>
          </p:cNvCxnSpPr>
          <p:nvPr/>
        </p:nvCxnSpPr>
        <p:spPr bwMode="auto">
          <a:xfrm>
            <a:off x="5408614" y="4475163"/>
            <a:ext cx="180975" cy="35401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0" name="Straight Arrow Connector 77"/>
          <p:cNvCxnSpPr>
            <a:cxnSpLocks noChangeShapeType="1"/>
            <a:endCxn id="45" idx="0"/>
          </p:cNvCxnSpPr>
          <p:nvPr/>
        </p:nvCxnSpPr>
        <p:spPr bwMode="auto">
          <a:xfrm flipH="1">
            <a:off x="4497388" y="4387851"/>
            <a:ext cx="436562" cy="4413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1" name="Straight Arrow Connector 79"/>
          <p:cNvCxnSpPr>
            <a:cxnSpLocks noChangeShapeType="1"/>
          </p:cNvCxnSpPr>
          <p:nvPr/>
        </p:nvCxnSpPr>
        <p:spPr bwMode="auto">
          <a:xfrm>
            <a:off x="7527926" y="4495801"/>
            <a:ext cx="180975" cy="35401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2" name="Straight Arrow Connector 80"/>
          <p:cNvCxnSpPr>
            <a:cxnSpLocks noChangeShapeType="1"/>
          </p:cNvCxnSpPr>
          <p:nvPr/>
        </p:nvCxnSpPr>
        <p:spPr bwMode="auto">
          <a:xfrm flipH="1">
            <a:off x="6769101" y="4475163"/>
            <a:ext cx="339725" cy="4064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3" name="Straight Arrow Connector 82"/>
          <p:cNvCxnSpPr>
            <a:cxnSpLocks noChangeShapeType="1"/>
          </p:cNvCxnSpPr>
          <p:nvPr/>
        </p:nvCxnSpPr>
        <p:spPr bwMode="auto">
          <a:xfrm flipH="1">
            <a:off x="8932863" y="4483101"/>
            <a:ext cx="233362" cy="3841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4" name="Straight Arrow Connector 84"/>
          <p:cNvCxnSpPr>
            <a:cxnSpLocks noChangeShapeType="1"/>
          </p:cNvCxnSpPr>
          <p:nvPr/>
        </p:nvCxnSpPr>
        <p:spPr bwMode="auto">
          <a:xfrm>
            <a:off x="9531350" y="4483101"/>
            <a:ext cx="285750" cy="36671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95" name="TextBox 86"/>
          <p:cNvSpPr txBox="1">
            <a:spLocks noChangeArrowheads="1"/>
          </p:cNvSpPr>
          <p:nvPr/>
        </p:nvSpPr>
        <p:spPr bwMode="auto">
          <a:xfrm>
            <a:off x="2938463" y="2944814"/>
            <a:ext cx="749300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100">
                <a:solidFill>
                  <a:srgbClr val="000000"/>
                </a:solidFill>
                <a:latin typeface="Comic Sans MS" panose="030F0702030302020204" pitchFamily="66" charset="0"/>
              </a:rPr>
              <a:t>[1,2]</a:t>
            </a:r>
          </a:p>
        </p:txBody>
      </p:sp>
      <p:sp>
        <p:nvSpPr>
          <p:cNvPr id="40996" name="TextBox 87"/>
          <p:cNvSpPr txBox="1">
            <a:spLocks noChangeArrowheads="1"/>
          </p:cNvSpPr>
          <p:nvPr/>
        </p:nvSpPr>
        <p:spPr bwMode="auto">
          <a:xfrm>
            <a:off x="2006600" y="3856039"/>
            <a:ext cx="5080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100">
                <a:solidFill>
                  <a:srgbClr val="000000"/>
                </a:solidFill>
                <a:latin typeface="Comic Sans MS" panose="030F0702030302020204" pitchFamily="66" charset="0"/>
              </a:rPr>
              <a:t>[1]</a:t>
            </a:r>
          </a:p>
        </p:txBody>
      </p:sp>
      <p:sp>
        <p:nvSpPr>
          <p:cNvPr id="40997" name="TextBox 88"/>
          <p:cNvSpPr txBox="1">
            <a:spLocks noChangeArrowheads="1"/>
          </p:cNvSpPr>
          <p:nvPr/>
        </p:nvSpPr>
        <p:spPr bwMode="auto">
          <a:xfrm>
            <a:off x="1431926" y="5054601"/>
            <a:ext cx="3857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100">
                <a:solidFill>
                  <a:srgbClr val="000000"/>
                </a:solidFill>
                <a:latin typeface="Comic Sans MS" panose="030F0702030302020204" pitchFamily="66" charset="0"/>
              </a:rPr>
              <a:t>[]</a:t>
            </a:r>
          </a:p>
        </p:txBody>
      </p:sp>
      <p:sp>
        <p:nvSpPr>
          <p:cNvPr id="40998" name="TextBox 37"/>
          <p:cNvSpPr txBox="1">
            <a:spLocks noChangeArrowheads="1"/>
          </p:cNvSpPr>
          <p:nvPr/>
        </p:nvSpPr>
        <p:spPr bwMode="auto">
          <a:xfrm>
            <a:off x="4584701" y="2346325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  <a:latin typeface="Comic Sans MS" panose="030F0702030302020204" pitchFamily="66" charset="0"/>
              </a:rPr>
              <a:t>leave 3</a:t>
            </a:r>
            <a:endParaRPr lang="en-US" altLang="en-US" sz="21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0999" name="TextBox 38"/>
          <p:cNvSpPr txBox="1">
            <a:spLocks noChangeArrowheads="1"/>
          </p:cNvSpPr>
          <p:nvPr/>
        </p:nvSpPr>
        <p:spPr bwMode="auto">
          <a:xfrm>
            <a:off x="7243764" y="2446338"/>
            <a:ext cx="873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  <a:latin typeface="Comic Sans MS" panose="030F0702030302020204" pitchFamily="66" charset="0"/>
              </a:rPr>
              <a:t>take 3</a:t>
            </a:r>
            <a:endParaRPr lang="en-US" altLang="en-US" sz="21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5431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28789" y="420689"/>
            <a:ext cx="8580437" cy="566737"/>
          </a:xfrm>
        </p:spPr>
        <p:txBody>
          <a:bodyPr/>
          <a:lstStyle/>
          <a:p>
            <a:r>
              <a:rPr lang="en-US" altLang="en-US" sz="3600" dirty="0" err="1"/>
              <a:t>LeetCode</a:t>
            </a:r>
            <a:r>
              <a:rPr lang="en-US" altLang="en-US" sz="3600" dirty="0"/>
              <a:t> 78: Subsets: Solution </a:t>
            </a:r>
            <a:r>
              <a:rPr lang="en-US" altLang="en-US" sz="3600" dirty="0" smtClean="0"/>
              <a:t>4</a:t>
            </a:r>
            <a:endParaRPr lang="en-US" altLang="en-US" sz="3600" dirty="0"/>
          </a:p>
        </p:txBody>
      </p:sp>
      <p:sp>
        <p:nvSpPr>
          <p:cNvPr id="41987" name="TextBox 3"/>
          <p:cNvSpPr txBox="1">
            <a:spLocks noChangeArrowheads="1"/>
          </p:cNvSpPr>
          <p:nvPr/>
        </p:nvSpPr>
        <p:spPr bwMode="auto">
          <a:xfrm>
            <a:off x="5024439" y="1935164"/>
            <a:ext cx="19907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</a:rPr>
              <a:t>nums: [1,2,3]</a:t>
            </a:r>
          </a:p>
        </p:txBody>
      </p:sp>
      <p:sp>
        <p:nvSpPr>
          <p:cNvPr id="41988" name="TextBox 26"/>
          <p:cNvSpPr txBox="1">
            <a:spLocks noChangeArrowheads="1"/>
          </p:cNvSpPr>
          <p:nvPr/>
        </p:nvSpPr>
        <p:spPr bwMode="auto">
          <a:xfrm>
            <a:off x="2351088" y="2667001"/>
            <a:ext cx="747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</a:rPr>
              <a:t>000</a:t>
            </a:r>
          </a:p>
        </p:txBody>
      </p:sp>
      <p:sp>
        <p:nvSpPr>
          <p:cNvPr id="41989" name="TextBox 27"/>
          <p:cNvSpPr txBox="1">
            <a:spLocks noChangeArrowheads="1"/>
          </p:cNvSpPr>
          <p:nvPr/>
        </p:nvSpPr>
        <p:spPr bwMode="auto">
          <a:xfrm>
            <a:off x="3230563" y="2667001"/>
            <a:ext cx="696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</a:rPr>
              <a:t>001</a:t>
            </a:r>
          </a:p>
        </p:txBody>
      </p:sp>
      <p:sp>
        <p:nvSpPr>
          <p:cNvPr id="41990" name="TextBox 28"/>
          <p:cNvSpPr txBox="1">
            <a:spLocks noChangeArrowheads="1"/>
          </p:cNvSpPr>
          <p:nvPr/>
        </p:nvSpPr>
        <p:spPr bwMode="auto">
          <a:xfrm>
            <a:off x="4308476" y="2678113"/>
            <a:ext cx="696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</a:rPr>
              <a:t>010</a:t>
            </a:r>
          </a:p>
        </p:txBody>
      </p:sp>
      <p:sp>
        <p:nvSpPr>
          <p:cNvPr id="41991" name="TextBox 29"/>
          <p:cNvSpPr txBox="1">
            <a:spLocks noChangeArrowheads="1"/>
          </p:cNvSpPr>
          <p:nvPr/>
        </p:nvSpPr>
        <p:spPr bwMode="auto">
          <a:xfrm>
            <a:off x="5232400" y="2676526"/>
            <a:ext cx="647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</a:rPr>
              <a:t>011</a:t>
            </a:r>
          </a:p>
        </p:txBody>
      </p:sp>
      <p:sp>
        <p:nvSpPr>
          <p:cNvPr id="41992" name="TextBox 30"/>
          <p:cNvSpPr txBox="1">
            <a:spLocks noChangeArrowheads="1"/>
          </p:cNvSpPr>
          <p:nvPr/>
        </p:nvSpPr>
        <p:spPr bwMode="auto">
          <a:xfrm>
            <a:off x="6156326" y="2667001"/>
            <a:ext cx="696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</a:rPr>
              <a:t>100</a:t>
            </a:r>
          </a:p>
        </p:txBody>
      </p:sp>
      <p:sp>
        <p:nvSpPr>
          <p:cNvPr id="41993" name="TextBox 31"/>
          <p:cNvSpPr txBox="1">
            <a:spLocks noChangeArrowheads="1"/>
          </p:cNvSpPr>
          <p:nvPr/>
        </p:nvSpPr>
        <p:spPr bwMode="auto">
          <a:xfrm>
            <a:off x="7129463" y="2671763"/>
            <a:ext cx="647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</a:rPr>
              <a:t>101</a:t>
            </a:r>
          </a:p>
        </p:txBody>
      </p:sp>
      <p:sp>
        <p:nvSpPr>
          <p:cNvPr id="41994" name="TextBox 32"/>
          <p:cNvSpPr txBox="1">
            <a:spLocks noChangeArrowheads="1"/>
          </p:cNvSpPr>
          <p:nvPr/>
        </p:nvSpPr>
        <p:spPr bwMode="auto">
          <a:xfrm>
            <a:off x="8101013" y="2676526"/>
            <a:ext cx="647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</a:rPr>
              <a:t>110</a:t>
            </a:r>
          </a:p>
        </p:txBody>
      </p:sp>
      <p:sp>
        <p:nvSpPr>
          <p:cNvPr id="41995" name="TextBox 33"/>
          <p:cNvSpPr txBox="1">
            <a:spLocks noChangeArrowheads="1"/>
          </p:cNvSpPr>
          <p:nvPr/>
        </p:nvSpPr>
        <p:spPr bwMode="auto">
          <a:xfrm>
            <a:off x="9082089" y="2676526"/>
            <a:ext cx="598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</a:rPr>
              <a:t>111</a:t>
            </a:r>
          </a:p>
        </p:txBody>
      </p:sp>
      <p:sp>
        <p:nvSpPr>
          <p:cNvPr id="41996" name="TextBox 34"/>
          <p:cNvSpPr txBox="1">
            <a:spLocks noChangeArrowheads="1"/>
          </p:cNvSpPr>
          <p:nvPr/>
        </p:nvSpPr>
        <p:spPr bwMode="auto">
          <a:xfrm>
            <a:off x="2351089" y="3140076"/>
            <a:ext cx="4079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</a:rPr>
              <a:t>{}</a:t>
            </a:r>
          </a:p>
        </p:txBody>
      </p:sp>
      <p:sp>
        <p:nvSpPr>
          <p:cNvPr id="41997" name="TextBox 35"/>
          <p:cNvSpPr txBox="1">
            <a:spLocks noChangeArrowheads="1"/>
          </p:cNvSpPr>
          <p:nvPr/>
        </p:nvSpPr>
        <p:spPr bwMode="auto">
          <a:xfrm>
            <a:off x="3230563" y="3144838"/>
            <a:ext cx="596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</a:rPr>
              <a:t>{3}</a:t>
            </a:r>
          </a:p>
        </p:txBody>
      </p:sp>
      <p:sp>
        <p:nvSpPr>
          <p:cNvPr id="41998" name="TextBox 36"/>
          <p:cNvSpPr txBox="1">
            <a:spLocks noChangeArrowheads="1"/>
          </p:cNvSpPr>
          <p:nvPr/>
        </p:nvSpPr>
        <p:spPr bwMode="auto">
          <a:xfrm>
            <a:off x="4352925" y="3125789"/>
            <a:ext cx="596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</a:rPr>
              <a:t>{2}</a:t>
            </a:r>
          </a:p>
        </p:txBody>
      </p:sp>
      <p:sp>
        <p:nvSpPr>
          <p:cNvPr id="41999" name="TextBox 37"/>
          <p:cNvSpPr txBox="1">
            <a:spLocks noChangeArrowheads="1"/>
          </p:cNvSpPr>
          <p:nvPr/>
        </p:nvSpPr>
        <p:spPr bwMode="auto">
          <a:xfrm>
            <a:off x="5165726" y="3138489"/>
            <a:ext cx="8683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</a:rPr>
              <a:t>{2,3}</a:t>
            </a:r>
          </a:p>
        </p:txBody>
      </p:sp>
      <p:sp>
        <p:nvSpPr>
          <p:cNvPr id="42000" name="TextBox 38"/>
          <p:cNvSpPr txBox="1">
            <a:spLocks noChangeArrowheads="1"/>
          </p:cNvSpPr>
          <p:nvPr/>
        </p:nvSpPr>
        <p:spPr bwMode="auto">
          <a:xfrm>
            <a:off x="6223000" y="3148013"/>
            <a:ext cx="546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</a:rPr>
              <a:t>{1}</a:t>
            </a:r>
          </a:p>
        </p:txBody>
      </p:sp>
      <p:sp>
        <p:nvSpPr>
          <p:cNvPr id="42001" name="TextBox 39"/>
          <p:cNvSpPr txBox="1">
            <a:spLocks noChangeArrowheads="1"/>
          </p:cNvSpPr>
          <p:nvPr/>
        </p:nvSpPr>
        <p:spPr bwMode="auto">
          <a:xfrm>
            <a:off x="7013575" y="3144838"/>
            <a:ext cx="819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</a:rPr>
              <a:t>{1,3}</a:t>
            </a:r>
          </a:p>
        </p:txBody>
      </p:sp>
      <p:sp>
        <p:nvSpPr>
          <p:cNvPr id="42002" name="TextBox 42"/>
          <p:cNvSpPr txBox="1">
            <a:spLocks noChangeArrowheads="1"/>
          </p:cNvSpPr>
          <p:nvPr/>
        </p:nvSpPr>
        <p:spPr bwMode="auto">
          <a:xfrm>
            <a:off x="8101013" y="3144838"/>
            <a:ext cx="819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</a:rPr>
              <a:t>{1,2}</a:t>
            </a:r>
          </a:p>
        </p:txBody>
      </p:sp>
      <p:sp>
        <p:nvSpPr>
          <p:cNvPr id="42003" name="TextBox 43"/>
          <p:cNvSpPr txBox="1">
            <a:spLocks noChangeArrowheads="1"/>
          </p:cNvSpPr>
          <p:nvPr/>
        </p:nvSpPr>
        <p:spPr bwMode="auto">
          <a:xfrm>
            <a:off x="8985250" y="3125789"/>
            <a:ext cx="1092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</a:rPr>
              <a:t>{1,2,3}</a:t>
            </a:r>
          </a:p>
        </p:txBody>
      </p:sp>
    </p:spTree>
    <p:extLst>
      <p:ext uri="{BB962C8B-B14F-4D97-AF65-F5344CB8AC3E}">
        <p14:creationId xmlns:p14="http://schemas.microsoft.com/office/powerpoint/2010/main" val="1864018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3576" y="141288"/>
            <a:ext cx="8289925" cy="698500"/>
          </a:xfrm>
        </p:spPr>
        <p:txBody>
          <a:bodyPr/>
          <a:lstStyle/>
          <a:p>
            <a:r>
              <a:rPr lang="en-US" altLang="en-US" sz="3600" dirty="0" err="1" smtClean="0"/>
              <a:t>LeetCode</a:t>
            </a:r>
            <a:r>
              <a:rPr lang="en-US" altLang="en-US" sz="3600" dirty="0" smtClean="0"/>
              <a:t> Problems</a:t>
            </a:r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8574" y="1020763"/>
            <a:ext cx="11352362" cy="5391150"/>
          </a:xfrm>
          <a:noFill/>
        </p:spPr>
        <p:txBody>
          <a:bodyPr/>
          <a:lstStyle/>
          <a:p>
            <a:pPr marL="533400" indent="-533400"/>
            <a:r>
              <a:rPr lang="en-US" dirty="0" smtClean="0"/>
              <a:t>37.</a:t>
            </a:r>
            <a:r>
              <a:rPr lang="en-US" dirty="0"/>
              <a:t> Sudoku Solver</a:t>
            </a:r>
            <a:endParaRPr lang="en-US" altLang="en-US" dirty="0" smtClean="0"/>
          </a:p>
          <a:p>
            <a:pPr marL="533400" indent="-533400"/>
            <a:r>
              <a:rPr lang="en-US" altLang="en-US" dirty="0" smtClean="0"/>
              <a:t>79. </a:t>
            </a:r>
            <a:r>
              <a:rPr lang="en-US" altLang="en-US" dirty="0"/>
              <a:t>Word </a:t>
            </a:r>
            <a:r>
              <a:rPr lang="en-US" altLang="en-US" smtClean="0"/>
              <a:t>Search </a:t>
            </a:r>
            <a:endParaRPr lang="en-US" altLang="en-US" smtClean="0"/>
          </a:p>
          <a:p>
            <a:pPr marL="533400" indent="-533400"/>
            <a:r>
              <a:rPr lang="en-US" altLang="en-US" smtClean="0"/>
              <a:t>1239</a:t>
            </a:r>
            <a:r>
              <a:rPr lang="en-US" altLang="en-US" dirty="0" smtClean="0"/>
              <a:t>. Maximum Length of a Concatenated String with Unique Characters (Subset Gen.)</a:t>
            </a:r>
          </a:p>
          <a:p>
            <a:pPr marL="533400" indent="-533400"/>
            <a:r>
              <a:rPr lang="en-US" altLang="en-US" dirty="0" smtClean="0"/>
              <a:t>2597. The Number of Beautiful Subsets (Subset Gen.)</a:t>
            </a:r>
          </a:p>
          <a:p>
            <a:pPr marL="533400" indent="-533400"/>
            <a:r>
              <a:rPr lang="en-US" altLang="en-US" dirty="0" smtClean="0"/>
              <a:t>70. Climbing Stairs</a:t>
            </a:r>
          </a:p>
          <a:p>
            <a:pPr marL="533400" indent="-533400"/>
            <a:r>
              <a:rPr lang="en-US" altLang="en-US" dirty="0" smtClean="0"/>
              <a:t>746. Min Cost Climbing Stairs</a:t>
            </a:r>
          </a:p>
          <a:p>
            <a:pPr marL="533400" indent="-533400"/>
            <a:endParaRPr lang="en-US" altLang="en-US" dirty="0" smtClean="0"/>
          </a:p>
          <a:p>
            <a:pPr marL="533400" indent="-533400"/>
            <a:endParaRPr lang="en-US" altLang="en-US" dirty="0" smtClean="0"/>
          </a:p>
          <a:p>
            <a:pPr marL="933450" lvl="1" indent="-533400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63678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41488" y="217489"/>
            <a:ext cx="8748712" cy="642937"/>
          </a:xfrm>
        </p:spPr>
        <p:txBody>
          <a:bodyPr/>
          <a:lstStyle/>
          <a:p>
            <a:r>
              <a:rPr lang="en-US" altLang="en-US" sz="3600" dirty="0" smtClean="0"/>
              <a:t>Computing 1+2+..+N Recursively</a:t>
            </a: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2070100" y="1427164"/>
            <a:ext cx="4025900" cy="34639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/* Computes 1+2+3+…+n */</a:t>
            </a:r>
          </a:p>
          <a:p>
            <a:pPr eaLnBrk="1" hangingPunct="1">
              <a:defRPr/>
            </a:pPr>
            <a:r>
              <a:rPr lang="en-US" b="1" dirty="0" err="1">
                <a:solidFill>
                  <a:srgbClr val="CC33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 Sum(</a:t>
            </a:r>
            <a:r>
              <a:rPr lang="en-US" b="1" dirty="0" err="1">
                <a:solidFill>
                  <a:srgbClr val="CC33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 n){</a:t>
            </a:r>
          </a:p>
          <a:p>
            <a:pPr eaLnBrk="1" hangingPunct="1">
              <a:defRPr/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 /* Base case */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if (n == 1) return 1;</a:t>
            </a:r>
          </a:p>
          <a:p>
            <a:pPr eaLnBrk="1" hangingPunct="1">
              <a:defRPr/>
            </a:pPr>
            <a:endParaRPr lang="en-US" b="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 /* Divide and conquer */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int </a:t>
            </a:r>
            <a:r>
              <a:rPr lang="en-US" b="1" dirty="0" err="1">
                <a:latin typeface="Courier New" pitchFamily="49" charset="0"/>
              </a:rPr>
              <a:t>partialSum</a:t>
            </a:r>
            <a:r>
              <a:rPr lang="en-US" b="1" dirty="0">
                <a:latin typeface="Courier New" pitchFamily="49" charset="0"/>
              </a:rPr>
              <a:t> = 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Sum(n-1);</a:t>
            </a:r>
          </a:p>
          <a:p>
            <a:pPr eaLnBrk="1" hangingPunct="1">
              <a:defRPr/>
            </a:pPr>
            <a:endParaRPr lang="en-US" b="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 /* Merge */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return </a:t>
            </a:r>
            <a:r>
              <a:rPr lang="en-US" b="1" dirty="0" err="1">
                <a:latin typeface="Courier New" pitchFamily="49" charset="0"/>
              </a:rPr>
              <a:t>partialSum</a:t>
            </a:r>
            <a:r>
              <a:rPr lang="en-US" b="1" dirty="0">
                <a:latin typeface="Courier New" pitchFamily="49" charset="0"/>
              </a:rPr>
              <a:t> + n; 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} /* end-Sum */</a:t>
            </a:r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6705601" y="1452564"/>
            <a:ext cx="3381375" cy="29559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main(){</a:t>
            </a:r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x = 0;</a:t>
            </a:r>
          </a:p>
          <a:p>
            <a:pPr eaLnBrk="1" hangingPunct="1">
              <a:defRPr/>
            </a:pPr>
            <a:endParaRPr lang="en-US" b="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x = Sum(4);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println</a:t>
            </a:r>
            <a:r>
              <a:rPr lang="en-US" b="1" dirty="0">
                <a:latin typeface="Courier New" pitchFamily="49" charset="0"/>
              </a:rPr>
              <a:t>(“x: ” + x);</a:t>
            </a:r>
          </a:p>
          <a:p>
            <a:pPr eaLnBrk="1" hangingPunct="1">
              <a:defRPr/>
            </a:pPr>
            <a:endParaRPr lang="en-US" b="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return 0;</a:t>
            </a:r>
          </a:p>
          <a:p>
            <a:pPr eaLnBrk="1" hangingPunct="1">
              <a:defRPr/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} /* end-main */</a:t>
            </a:r>
          </a:p>
        </p:txBody>
      </p:sp>
    </p:spTree>
    <p:extLst>
      <p:ext uri="{BB962C8B-B14F-4D97-AF65-F5344CB8AC3E}">
        <p14:creationId xmlns:p14="http://schemas.microsoft.com/office/powerpoint/2010/main" val="216361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41488" y="217489"/>
            <a:ext cx="8748712" cy="642937"/>
          </a:xfrm>
        </p:spPr>
        <p:txBody>
          <a:bodyPr/>
          <a:lstStyle/>
          <a:p>
            <a:r>
              <a:rPr lang="en-US" altLang="en-US" sz="3600" dirty="0" smtClean="0"/>
              <a:t>Recursion Tree for Sum(4)</a:t>
            </a:r>
          </a:p>
        </p:txBody>
      </p:sp>
      <p:sp>
        <p:nvSpPr>
          <p:cNvPr id="6148" name="Rectangle 27"/>
          <p:cNvSpPr>
            <a:spLocks noChangeArrowheads="1"/>
          </p:cNvSpPr>
          <p:nvPr/>
        </p:nvSpPr>
        <p:spPr bwMode="auto">
          <a:xfrm>
            <a:off x="1905000" y="1257300"/>
            <a:ext cx="4408488" cy="4673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</a:rPr>
              <a:t>/* Computes 1+2+3+…+n */</a:t>
            </a:r>
          </a:p>
          <a:p>
            <a:pPr eaLnBrk="1" hangingPunct="1">
              <a:defRPr/>
            </a:pPr>
            <a:r>
              <a:rPr lang="en-US" b="1" dirty="0" err="1">
                <a:solidFill>
                  <a:srgbClr val="CC33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 Sum(</a:t>
            </a:r>
            <a:r>
              <a:rPr lang="en-US" b="1" dirty="0" err="1">
                <a:solidFill>
                  <a:srgbClr val="CC33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 n){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</a:rPr>
              <a:t>/* Base case */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if (n == 1) return 1;</a:t>
            </a:r>
          </a:p>
          <a:p>
            <a:pPr eaLnBrk="1" hangingPunct="1">
              <a:defRPr/>
            </a:pPr>
            <a:endParaRPr lang="en-US" b="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</a:rPr>
              <a:t>/* Divide and conquer */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int </a:t>
            </a:r>
            <a:r>
              <a:rPr lang="en-US" b="1" dirty="0" err="1">
                <a:latin typeface="Courier New" pitchFamily="49" charset="0"/>
              </a:rPr>
              <a:t>partialSum</a:t>
            </a:r>
            <a:r>
              <a:rPr lang="en-US" b="1" dirty="0">
                <a:latin typeface="Courier New" pitchFamily="49" charset="0"/>
              </a:rPr>
              <a:t> = 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Sum(n-1);</a:t>
            </a:r>
          </a:p>
          <a:p>
            <a:pPr eaLnBrk="1" hangingPunct="1">
              <a:defRPr/>
            </a:pPr>
            <a:endParaRPr lang="en-US" b="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</a:rPr>
              <a:t>/* Merge */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return </a:t>
            </a:r>
            <a:r>
              <a:rPr lang="en-US" b="1" dirty="0" err="1">
                <a:latin typeface="Courier New" pitchFamily="49" charset="0"/>
              </a:rPr>
              <a:t>partialSum</a:t>
            </a:r>
            <a:r>
              <a:rPr lang="en-US" b="1" dirty="0">
                <a:latin typeface="Courier New" pitchFamily="49" charset="0"/>
              </a:rPr>
              <a:t> + n; 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} /* end-Sum */</a:t>
            </a:r>
          </a:p>
          <a:p>
            <a:pPr eaLnBrk="1" hangingPunct="1">
              <a:defRPr/>
            </a:pPr>
            <a:endParaRPr lang="en-US" b="1" dirty="0">
              <a:solidFill>
                <a:srgbClr val="CC3300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main(){</a:t>
            </a:r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x = Sum(4);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println</a:t>
            </a:r>
            <a:r>
              <a:rPr lang="en-US" b="1" dirty="0">
                <a:latin typeface="Courier New" pitchFamily="49" charset="0"/>
              </a:rPr>
              <a:t>(“Sum: ” + Sum(4));</a:t>
            </a:r>
          </a:p>
          <a:p>
            <a:pPr eaLnBrk="1" hangingPunct="1">
              <a:defRPr/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} /* end-main */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7183438" y="1960564"/>
            <a:ext cx="1428750" cy="720725"/>
            <a:chOff x="3349" y="1299"/>
            <a:chExt cx="900" cy="454"/>
          </a:xfrm>
        </p:grpSpPr>
        <p:sp>
          <p:nvSpPr>
            <p:cNvPr id="9251" name="Oval 4"/>
            <p:cNvSpPr>
              <a:spLocks noChangeArrowheads="1"/>
            </p:cNvSpPr>
            <p:nvPr/>
          </p:nvSpPr>
          <p:spPr bwMode="auto">
            <a:xfrm>
              <a:off x="3349" y="1474"/>
              <a:ext cx="900" cy="279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Sum(4)</a:t>
              </a:r>
            </a:p>
          </p:txBody>
        </p:sp>
        <p:sp>
          <p:nvSpPr>
            <p:cNvPr id="9252" name="Line 5"/>
            <p:cNvSpPr>
              <a:spLocks noChangeShapeType="1"/>
            </p:cNvSpPr>
            <p:nvPr/>
          </p:nvSpPr>
          <p:spPr bwMode="auto">
            <a:xfrm>
              <a:off x="3757" y="1299"/>
              <a:ext cx="0" cy="1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0348" name="Text Box 28"/>
          <p:cNvSpPr txBox="1">
            <a:spLocks noChangeArrowheads="1"/>
          </p:cNvSpPr>
          <p:nvPr/>
        </p:nvSpPr>
        <p:spPr bwMode="auto">
          <a:xfrm>
            <a:off x="7234239" y="1616075"/>
            <a:ext cx="1208087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x=Sum(4)</a:t>
            </a:r>
          </a:p>
        </p:txBody>
      </p:sp>
      <p:sp>
        <p:nvSpPr>
          <p:cNvPr id="440353" name="Oval 33"/>
          <p:cNvSpPr>
            <a:spLocks noChangeArrowheads="1"/>
          </p:cNvSpPr>
          <p:nvPr/>
        </p:nvSpPr>
        <p:spPr bwMode="auto">
          <a:xfrm>
            <a:off x="7119938" y="1135063"/>
            <a:ext cx="1428750" cy="4762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main</a:t>
            </a:r>
          </a:p>
        </p:txBody>
      </p:sp>
      <p:sp>
        <p:nvSpPr>
          <p:cNvPr id="440355" name="Text Box 35"/>
          <p:cNvSpPr txBox="1">
            <a:spLocks noChangeArrowheads="1"/>
          </p:cNvSpPr>
          <p:nvPr/>
        </p:nvSpPr>
        <p:spPr bwMode="auto">
          <a:xfrm>
            <a:off x="6815138" y="2686050"/>
            <a:ext cx="2228850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partialSum=Sum(3)</a:t>
            </a: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7170738" y="3003551"/>
            <a:ext cx="1428750" cy="823913"/>
            <a:chOff x="3341" y="1892"/>
            <a:chExt cx="900" cy="519"/>
          </a:xfrm>
        </p:grpSpPr>
        <p:sp>
          <p:nvSpPr>
            <p:cNvPr id="9249" name="Oval 7"/>
            <p:cNvSpPr>
              <a:spLocks noChangeArrowheads="1"/>
            </p:cNvSpPr>
            <p:nvPr/>
          </p:nvSpPr>
          <p:spPr bwMode="auto">
            <a:xfrm>
              <a:off x="3341" y="2111"/>
              <a:ext cx="900" cy="30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Sum(3)</a:t>
              </a:r>
            </a:p>
          </p:txBody>
        </p:sp>
        <p:sp>
          <p:nvSpPr>
            <p:cNvPr id="9250" name="Line 8"/>
            <p:cNvSpPr>
              <a:spLocks noChangeShapeType="1"/>
            </p:cNvSpPr>
            <p:nvPr/>
          </p:nvSpPr>
          <p:spPr bwMode="auto">
            <a:xfrm flipH="1">
              <a:off x="3790" y="1892"/>
              <a:ext cx="316" cy="2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0356" name="Text Box 36"/>
          <p:cNvSpPr txBox="1">
            <a:spLocks noChangeArrowheads="1"/>
          </p:cNvSpPr>
          <p:nvPr/>
        </p:nvSpPr>
        <p:spPr bwMode="auto">
          <a:xfrm>
            <a:off x="6840538" y="3832225"/>
            <a:ext cx="2228850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partialSum=Sum(2)</a:t>
            </a:r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7080250" y="4149726"/>
            <a:ext cx="1428750" cy="862013"/>
            <a:chOff x="3284" y="2614"/>
            <a:chExt cx="900" cy="543"/>
          </a:xfrm>
        </p:grpSpPr>
        <p:sp>
          <p:nvSpPr>
            <p:cNvPr id="9247" name="Line 37"/>
            <p:cNvSpPr>
              <a:spLocks noChangeShapeType="1"/>
            </p:cNvSpPr>
            <p:nvPr/>
          </p:nvSpPr>
          <p:spPr bwMode="auto">
            <a:xfrm flipH="1">
              <a:off x="3757" y="2614"/>
              <a:ext cx="349" cy="2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8" name="Oval 38"/>
            <p:cNvSpPr>
              <a:spLocks noChangeArrowheads="1"/>
            </p:cNvSpPr>
            <p:nvPr/>
          </p:nvSpPr>
          <p:spPr bwMode="auto">
            <a:xfrm>
              <a:off x="3284" y="2857"/>
              <a:ext cx="900" cy="30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Sum(2)</a:t>
              </a:r>
            </a:p>
          </p:txBody>
        </p:sp>
      </p:grpSp>
      <p:sp>
        <p:nvSpPr>
          <p:cNvPr id="440359" name="Text Box 39"/>
          <p:cNvSpPr txBox="1">
            <a:spLocks noChangeArrowheads="1"/>
          </p:cNvSpPr>
          <p:nvPr/>
        </p:nvSpPr>
        <p:spPr bwMode="auto">
          <a:xfrm>
            <a:off x="6853239" y="5018089"/>
            <a:ext cx="2192337" cy="3762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partialSum=Sum(1)</a:t>
            </a:r>
          </a:p>
        </p:txBody>
      </p: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7054850" y="5335589"/>
            <a:ext cx="1428750" cy="860425"/>
            <a:chOff x="3268" y="3361"/>
            <a:chExt cx="900" cy="542"/>
          </a:xfrm>
        </p:grpSpPr>
        <p:sp>
          <p:nvSpPr>
            <p:cNvPr id="9245" name="Line 40"/>
            <p:cNvSpPr>
              <a:spLocks noChangeShapeType="1"/>
            </p:cNvSpPr>
            <p:nvPr/>
          </p:nvSpPr>
          <p:spPr bwMode="auto">
            <a:xfrm flipH="1">
              <a:off x="3676" y="3361"/>
              <a:ext cx="423" cy="2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6" name="Oval 41"/>
            <p:cNvSpPr>
              <a:spLocks noChangeArrowheads="1"/>
            </p:cNvSpPr>
            <p:nvPr/>
          </p:nvSpPr>
          <p:spPr bwMode="auto">
            <a:xfrm>
              <a:off x="3268" y="3603"/>
              <a:ext cx="900" cy="30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Sum(1)</a:t>
              </a:r>
            </a:p>
          </p:txBody>
        </p:sp>
      </p:grpSp>
      <p:sp>
        <p:nvSpPr>
          <p:cNvPr id="440362" name="Text Box 42"/>
          <p:cNvSpPr txBox="1">
            <a:spLocks noChangeArrowheads="1"/>
          </p:cNvSpPr>
          <p:nvPr/>
        </p:nvSpPr>
        <p:spPr bwMode="auto">
          <a:xfrm>
            <a:off x="7267575" y="6189664"/>
            <a:ext cx="1055688" cy="376237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return 1</a:t>
            </a:r>
          </a:p>
        </p:txBody>
      </p: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8318501" y="5011739"/>
            <a:ext cx="1166813" cy="1311275"/>
            <a:chOff x="4064" y="3157"/>
            <a:chExt cx="735" cy="826"/>
          </a:xfrm>
        </p:grpSpPr>
        <p:sp>
          <p:nvSpPr>
            <p:cNvPr id="9243" name="Text Box 53"/>
            <p:cNvSpPr txBox="1">
              <a:spLocks noChangeArrowheads="1"/>
            </p:cNvSpPr>
            <p:nvPr/>
          </p:nvSpPr>
          <p:spPr bwMode="auto">
            <a:xfrm>
              <a:off x="4521" y="3157"/>
              <a:ext cx="278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=1</a:t>
              </a:r>
            </a:p>
          </p:txBody>
        </p:sp>
        <p:sp>
          <p:nvSpPr>
            <p:cNvPr id="9244" name="Arc 54"/>
            <p:cNvSpPr>
              <a:spLocks/>
            </p:cNvSpPr>
            <p:nvPr/>
          </p:nvSpPr>
          <p:spPr bwMode="auto">
            <a:xfrm flipV="1">
              <a:off x="4064" y="3391"/>
              <a:ext cx="576" cy="5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8497888" y="3825876"/>
            <a:ext cx="1619250" cy="962025"/>
            <a:chOff x="4177" y="2410"/>
            <a:chExt cx="1020" cy="606"/>
          </a:xfrm>
        </p:grpSpPr>
        <p:sp>
          <p:nvSpPr>
            <p:cNvPr id="9240" name="Text Box 57"/>
            <p:cNvSpPr txBox="1">
              <a:spLocks noChangeArrowheads="1"/>
            </p:cNvSpPr>
            <p:nvPr/>
          </p:nvSpPr>
          <p:spPr bwMode="auto">
            <a:xfrm>
              <a:off x="4538" y="2410"/>
              <a:ext cx="311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=3</a:t>
              </a:r>
            </a:p>
          </p:txBody>
        </p:sp>
        <p:sp>
          <p:nvSpPr>
            <p:cNvPr id="9241" name="Arc 58"/>
            <p:cNvSpPr>
              <a:spLocks/>
            </p:cNvSpPr>
            <p:nvPr/>
          </p:nvSpPr>
          <p:spPr bwMode="auto">
            <a:xfrm flipV="1">
              <a:off x="4177" y="2424"/>
              <a:ext cx="533" cy="592"/>
            </a:xfrm>
            <a:custGeom>
              <a:avLst/>
              <a:gdLst>
                <a:gd name="T0" fmla="*/ 0 w 19982"/>
                <a:gd name="T1" fmla="*/ 0 h 21600"/>
                <a:gd name="T2" fmla="*/ 0 w 19982"/>
                <a:gd name="T3" fmla="*/ 0 h 21600"/>
                <a:gd name="T4" fmla="*/ 0 w 19982"/>
                <a:gd name="T5" fmla="*/ 0 h 21600"/>
                <a:gd name="T6" fmla="*/ 0 60000 65536"/>
                <a:gd name="T7" fmla="*/ 0 60000 65536"/>
                <a:gd name="T8" fmla="*/ 0 60000 65536"/>
                <a:gd name="T9" fmla="*/ 0 w 19982"/>
                <a:gd name="T10" fmla="*/ 0 h 21600"/>
                <a:gd name="T11" fmla="*/ 19982 w 1998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82" h="21600" fill="none" extrusionOk="0">
                  <a:moveTo>
                    <a:pt x="-1" y="0"/>
                  </a:moveTo>
                  <a:cubicBezTo>
                    <a:pt x="8761" y="0"/>
                    <a:pt x="16654" y="5292"/>
                    <a:pt x="19981" y="13397"/>
                  </a:cubicBezTo>
                </a:path>
                <a:path w="19982" h="21600" stroke="0" extrusionOk="0">
                  <a:moveTo>
                    <a:pt x="-1" y="0"/>
                  </a:moveTo>
                  <a:cubicBezTo>
                    <a:pt x="8761" y="0"/>
                    <a:pt x="16654" y="5292"/>
                    <a:pt x="19981" y="1339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2" name="Text Box 59"/>
            <p:cNvSpPr txBox="1">
              <a:spLocks noChangeArrowheads="1"/>
            </p:cNvSpPr>
            <p:nvPr/>
          </p:nvSpPr>
          <p:spPr bwMode="auto">
            <a:xfrm>
              <a:off x="4375" y="2764"/>
              <a:ext cx="822" cy="237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return 1+2</a:t>
              </a:r>
            </a:p>
          </p:txBody>
        </p:sp>
      </p:grpSp>
      <p:grpSp>
        <p:nvGrpSpPr>
          <p:cNvPr id="8" name="Group 65"/>
          <p:cNvGrpSpPr>
            <a:grpSpLocks/>
          </p:cNvGrpSpPr>
          <p:nvPr/>
        </p:nvGrpSpPr>
        <p:grpSpPr bwMode="auto">
          <a:xfrm>
            <a:off x="8585200" y="2652713"/>
            <a:ext cx="1581150" cy="977900"/>
            <a:chOff x="4232" y="1671"/>
            <a:chExt cx="996" cy="616"/>
          </a:xfrm>
        </p:grpSpPr>
        <p:sp>
          <p:nvSpPr>
            <p:cNvPr id="9237" name="Text Box 62"/>
            <p:cNvSpPr txBox="1">
              <a:spLocks noChangeArrowheads="1"/>
            </p:cNvSpPr>
            <p:nvPr/>
          </p:nvSpPr>
          <p:spPr bwMode="auto">
            <a:xfrm>
              <a:off x="4521" y="1688"/>
              <a:ext cx="311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=6</a:t>
              </a:r>
            </a:p>
          </p:txBody>
        </p:sp>
        <p:sp>
          <p:nvSpPr>
            <p:cNvPr id="9238" name="Arc 63"/>
            <p:cNvSpPr>
              <a:spLocks/>
            </p:cNvSpPr>
            <p:nvPr/>
          </p:nvSpPr>
          <p:spPr bwMode="auto">
            <a:xfrm flipV="1">
              <a:off x="4232" y="1671"/>
              <a:ext cx="456" cy="568"/>
            </a:xfrm>
            <a:custGeom>
              <a:avLst/>
              <a:gdLst>
                <a:gd name="T0" fmla="*/ 0 w 19492"/>
                <a:gd name="T1" fmla="*/ 0 h 21600"/>
                <a:gd name="T2" fmla="*/ 0 w 19492"/>
                <a:gd name="T3" fmla="*/ 0 h 21600"/>
                <a:gd name="T4" fmla="*/ 0 w 19492"/>
                <a:gd name="T5" fmla="*/ 0 h 21600"/>
                <a:gd name="T6" fmla="*/ 0 60000 65536"/>
                <a:gd name="T7" fmla="*/ 0 60000 65536"/>
                <a:gd name="T8" fmla="*/ 0 60000 65536"/>
                <a:gd name="T9" fmla="*/ 0 w 19492"/>
                <a:gd name="T10" fmla="*/ 0 h 21600"/>
                <a:gd name="T11" fmla="*/ 19492 w 1949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92" h="21600" fill="none" extrusionOk="0">
                  <a:moveTo>
                    <a:pt x="-1" y="0"/>
                  </a:moveTo>
                  <a:cubicBezTo>
                    <a:pt x="8323" y="0"/>
                    <a:pt x="15906" y="4782"/>
                    <a:pt x="19492" y="12293"/>
                  </a:cubicBezTo>
                </a:path>
                <a:path w="19492" h="21600" stroke="0" extrusionOk="0">
                  <a:moveTo>
                    <a:pt x="-1" y="0"/>
                  </a:moveTo>
                  <a:cubicBezTo>
                    <a:pt x="8323" y="0"/>
                    <a:pt x="15906" y="4782"/>
                    <a:pt x="19492" y="1229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9" name="Text Box 64"/>
            <p:cNvSpPr txBox="1">
              <a:spLocks noChangeArrowheads="1"/>
            </p:cNvSpPr>
            <p:nvPr/>
          </p:nvSpPr>
          <p:spPr bwMode="auto">
            <a:xfrm>
              <a:off x="4383" y="2050"/>
              <a:ext cx="845" cy="237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return 3+3</a:t>
              </a:r>
            </a:p>
          </p:txBody>
        </p:sp>
      </p:grpSp>
      <p:grpSp>
        <p:nvGrpSpPr>
          <p:cNvPr id="9" name="Group 71"/>
          <p:cNvGrpSpPr>
            <a:grpSpLocks/>
          </p:cNvGrpSpPr>
          <p:nvPr/>
        </p:nvGrpSpPr>
        <p:grpSpPr bwMode="auto">
          <a:xfrm>
            <a:off x="8432800" y="1455738"/>
            <a:ext cx="1663700" cy="1092200"/>
            <a:chOff x="4136" y="917"/>
            <a:chExt cx="1048" cy="688"/>
          </a:xfrm>
        </p:grpSpPr>
        <p:sp>
          <p:nvSpPr>
            <p:cNvPr id="9234" name="Text Box 67"/>
            <p:cNvSpPr txBox="1">
              <a:spLocks noChangeArrowheads="1"/>
            </p:cNvSpPr>
            <p:nvPr/>
          </p:nvSpPr>
          <p:spPr bwMode="auto">
            <a:xfrm>
              <a:off x="4136" y="1022"/>
              <a:ext cx="368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=10</a:t>
              </a:r>
            </a:p>
          </p:txBody>
        </p:sp>
        <p:sp>
          <p:nvSpPr>
            <p:cNvPr id="9235" name="Arc 68"/>
            <p:cNvSpPr>
              <a:spLocks/>
            </p:cNvSpPr>
            <p:nvPr/>
          </p:nvSpPr>
          <p:spPr bwMode="auto">
            <a:xfrm flipV="1">
              <a:off x="4253" y="917"/>
              <a:ext cx="101" cy="641"/>
            </a:xfrm>
            <a:custGeom>
              <a:avLst/>
              <a:gdLst>
                <a:gd name="T0" fmla="*/ 0 w 18532"/>
                <a:gd name="T1" fmla="*/ 0 h 21600"/>
                <a:gd name="T2" fmla="*/ 0 w 18532"/>
                <a:gd name="T3" fmla="*/ 0 h 21600"/>
                <a:gd name="T4" fmla="*/ 0 w 18532"/>
                <a:gd name="T5" fmla="*/ 0 h 21600"/>
                <a:gd name="T6" fmla="*/ 0 60000 65536"/>
                <a:gd name="T7" fmla="*/ 0 60000 65536"/>
                <a:gd name="T8" fmla="*/ 0 60000 65536"/>
                <a:gd name="T9" fmla="*/ 0 w 18532"/>
                <a:gd name="T10" fmla="*/ 0 h 21600"/>
                <a:gd name="T11" fmla="*/ 18532 w 1853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532" h="21600" fill="none" extrusionOk="0">
                  <a:moveTo>
                    <a:pt x="-1" y="0"/>
                  </a:moveTo>
                  <a:cubicBezTo>
                    <a:pt x="7594" y="0"/>
                    <a:pt x="14630" y="3987"/>
                    <a:pt x="18531" y="10503"/>
                  </a:cubicBezTo>
                </a:path>
                <a:path w="18532" h="21600" stroke="0" extrusionOk="0">
                  <a:moveTo>
                    <a:pt x="-1" y="0"/>
                  </a:moveTo>
                  <a:cubicBezTo>
                    <a:pt x="7594" y="0"/>
                    <a:pt x="14630" y="3987"/>
                    <a:pt x="18531" y="1050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Text Box 70"/>
            <p:cNvSpPr txBox="1">
              <a:spLocks noChangeArrowheads="1"/>
            </p:cNvSpPr>
            <p:nvPr/>
          </p:nvSpPr>
          <p:spPr bwMode="auto">
            <a:xfrm>
              <a:off x="4339" y="1368"/>
              <a:ext cx="845" cy="237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return 6+4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019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8" grpId="0" animBg="1"/>
      <p:bldP spid="440353" grpId="0" animBg="1"/>
      <p:bldP spid="440355" grpId="0" animBg="1"/>
      <p:bldP spid="440356" grpId="0" animBg="1"/>
      <p:bldP spid="440359" grpId="0" animBg="1"/>
      <p:bldP spid="44036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41488" y="217489"/>
            <a:ext cx="8748712" cy="642937"/>
          </a:xfrm>
        </p:spPr>
        <p:txBody>
          <a:bodyPr/>
          <a:lstStyle/>
          <a:p>
            <a:r>
              <a:rPr lang="en-US" altLang="en-US" sz="3600" dirty="0" smtClean="0"/>
              <a:t>Memory space of a program</a:t>
            </a:r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1905001" y="1257300"/>
            <a:ext cx="3800475" cy="50434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</a:rPr>
              <a:t>/* Computes x + y */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int Add(int x, int y){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int z;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z = x + y;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return z;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} /* end-Add */</a:t>
            </a:r>
          </a:p>
          <a:p>
            <a:pPr eaLnBrk="1" hangingPunct="1">
              <a:defRPr/>
            </a:pPr>
            <a:endParaRPr lang="en-US" b="1" dirty="0">
              <a:solidFill>
                <a:srgbClr val="CC3300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int g = 5;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</a:rPr>
              <a:t>// Global</a:t>
            </a:r>
          </a:p>
          <a:p>
            <a:pPr eaLnBrk="1" hangingPunct="1">
              <a:defRPr/>
            </a:pPr>
            <a:endParaRPr lang="en-US" b="1" dirty="0">
              <a:solidFill>
                <a:srgbClr val="CC3300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main(){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>
                <a:latin typeface="Courier New" pitchFamily="49" charset="0"/>
              </a:rPr>
              <a:t> *a </a:t>
            </a:r>
            <a:r>
              <a:rPr lang="en-US" b="1" dirty="0">
                <a:latin typeface="Courier New" pitchFamily="49" charset="0"/>
              </a:rPr>
              <a:t>= new int[2];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a[0] = 1;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a[1] = 2;  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int s = Add(a[0], a[1]);</a:t>
            </a:r>
          </a:p>
          <a:p>
            <a:pPr eaLnBrk="1" hangingPunct="1">
              <a:defRPr/>
            </a:pPr>
            <a:endParaRPr lang="en-US" b="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</a:rPr>
              <a:t>(“%d\n”, s);</a:t>
            </a:r>
          </a:p>
          <a:p>
            <a:pPr eaLnBrk="1" hangingPunct="1">
              <a:defRPr/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} /* end-main */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042151" y="5627689"/>
            <a:ext cx="1419225" cy="103187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045326" y="3429000"/>
            <a:ext cx="1420813" cy="19954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045326" y="1206501"/>
            <a:ext cx="1420813" cy="178117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247" name="Right Brace 3"/>
          <p:cNvSpPr>
            <a:spLocks/>
          </p:cNvSpPr>
          <p:nvPr/>
        </p:nvSpPr>
        <p:spPr bwMode="auto">
          <a:xfrm>
            <a:off x="8545513" y="1225551"/>
            <a:ext cx="284162" cy="1762125"/>
          </a:xfrm>
          <a:prstGeom prst="rightBrace">
            <a:avLst>
              <a:gd name="adj1" fmla="val 8326"/>
              <a:gd name="adj2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8793164" y="1951039"/>
            <a:ext cx="78898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  <a:ea typeface="+mj-ea"/>
                <a:cs typeface="+mj-cs"/>
              </a:rPr>
              <a:t>Heap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5951539" y="4241800"/>
            <a:ext cx="10302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  <a:ea typeface="+mj-ea"/>
                <a:cs typeface="+mj-cs"/>
              </a:rPr>
              <a:t>Stack</a:t>
            </a:r>
          </a:p>
        </p:txBody>
      </p:sp>
      <p:sp>
        <p:nvSpPr>
          <p:cNvPr id="10250" name="Right Brace 12"/>
          <p:cNvSpPr>
            <a:spLocks/>
          </p:cNvSpPr>
          <p:nvPr/>
        </p:nvSpPr>
        <p:spPr bwMode="auto">
          <a:xfrm>
            <a:off x="8545513" y="3430588"/>
            <a:ext cx="284162" cy="711200"/>
          </a:xfrm>
          <a:prstGeom prst="rightBrace">
            <a:avLst>
              <a:gd name="adj1" fmla="val 8343"/>
              <a:gd name="adj2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8767764" y="5959475"/>
            <a:ext cx="1030287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latin typeface="+mj-lt"/>
                <a:ea typeface="+mj-ea"/>
                <a:cs typeface="+mj-cs"/>
              </a:rPr>
              <a:t>Globals</a:t>
            </a:r>
            <a:endParaRPr 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045326" y="1206500"/>
            <a:ext cx="1420813" cy="3556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dirty="0">
                <a:latin typeface="+mj-lt"/>
                <a:ea typeface="+mj-ea"/>
                <a:cs typeface="+mj-cs"/>
              </a:rPr>
              <a:t>a[0] = 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7045326" y="1562100"/>
            <a:ext cx="1420813" cy="35718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+mj-lt"/>
                <a:ea typeface="+mj-ea"/>
                <a:cs typeface="+mj-cs"/>
              </a:rPr>
              <a:t>a[1] = 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7042151" y="5627689"/>
            <a:ext cx="1419225" cy="3571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+mj-lt"/>
                <a:ea typeface="+mj-ea"/>
                <a:cs typeface="+mj-cs"/>
              </a:rPr>
              <a:t>g = 5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7042151" y="3429000"/>
            <a:ext cx="1419225" cy="355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+mj-lt"/>
                <a:ea typeface="+mj-ea"/>
                <a:cs typeface="+mj-cs"/>
              </a:rPr>
              <a:t>a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042151" y="3784600"/>
            <a:ext cx="1419225" cy="357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+mj-lt"/>
                <a:ea typeface="+mj-ea"/>
                <a:cs typeface="+mj-cs"/>
              </a:rPr>
              <a:t>s</a:t>
            </a:r>
          </a:p>
        </p:txBody>
      </p:sp>
      <p:sp>
        <p:nvSpPr>
          <p:cNvPr id="10257" name="Left Brace 21"/>
          <p:cNvSpPr>
            <a:spLocks/>
          </p:cNvSpPr>
          <p:nvPr/>
        </p:nvSpPr>
        <p:spPr bwMode="auto">
          <a:xfrm>
            <a:off x="6769101" y="3429000"/>
            <a:ext cx="212725" cy="1995488"/>
          </a:xfrm>
          <a:prstGeom prst="leftBrace">
            <a:avLst>
              <a:gd name="adj1" fmla="val 8338"/>
              <a:gd name="adj2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8840788" y="3416301"/>
            <a:ext cx="1827212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  <a:ea typeface="+mj-ea"/>
                <a:cs typeface="+mj-cs"/>
              </a:rPr>
              <a:t>Invocation frame for main</a:t>
            </a:r>
          </a:p>
        </p:txBody>
      </p:sp>
      <p:grpSp>
        <p:nvGrpSpPr>
          <p:cNvPr id="7168" name="Group 7167"/>
          <p:cNvGrpSpPr>
            <a:grpSpLocks/>
          </p:cNvGrpSpPr>
          <p:nvPr/>
        </p:nvGrpSpPr>
        <p:grpSpPr bwMode="auto">
          <a:xfrm>
            <a:off x="7042150" y="4149726"/>
            <a:ext cx="3614738" cy="1058863"/>
            <a:chOff x="5517472" y="4150288"/>
            <a:chExt cx="3615429" cy="1058263"/>
          </a:xfrm>
        </p:grpSpPr>
        <p:sp>
          <p:nvSpPr>
            <p:cNvPr id="25" name="Rectangle 24"/>
            <p:cNvSpPr/>
            <p:nvPr/>
          </p:nvSpPr>
          <p:spPr bwMode="auto">
            <a:xfrm>
              <a:off x="5519060" y="4150288"/>
              <a:ext cx="1421084" cy="356986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latin typeface="+mj-lt"/>
                  <a:ea typeface="+mj-ea"/>
                  <a:cs typeface="+mj-cs"/>
                </a:rPr>
                <a:t>x = 1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5517472" y="4507274"/>
              <a:ext cx="1427436" cy="355399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latin typeface="+mj-lt"/>
                  <a:ea typeface="+mj-ea"/>
                  <a:cs typeface="+mj-cs"/>
                </a:rPr>
                <a:t>y = 2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5517472" y="4851565"/>
              <a:ext cx="1427436" cy="356986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latin typeface="+mj-lt"/>
                  <a:ea typeface="+mj-ea"/>
                  <a:cs typeface="+mj-cs"/>
                </a:rPr>
                <a:t>z = 3</a:t>
              </a:r>
            </a:p>
          </p:txBody>
        </p:sp>
        <p:sp>
          <p:nvSpPr>
            <p:cNvPr id="10265" name="Right Brace 27"/>
            <p:cNvSpPr>
              <a:spLocks/>
            </p:cNvSpPr>
            <p:nvPr/>
          </p:nvSpPr>
          <p:spPr bwMode="auto">
            <a:xfrm>
              <a:off x="7033335" y="4152259"/>
              <a:ext cx="284085" cy="1056291"/>
            </a:xfrm>
            <a:prstGeom prst="rightBrace">
              <a:avLst>
                <a:gd name="adj1" fmla="val 8332"/>
                <a:gd name="adj2" fmla="val 50000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flipH="1">
              <a:off x="7306927" y="4327987"/>
              <a:ext cx="1825974" cy="6473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latin typeface="+mj-lt"/>
                  <a:ea typeface="+mj-ea"/>
                  <a:cs typeface="+mj-cs"/>
                </a:rPr>
                <a:t>Invocation frame for Add</a:t>
              </a:r>
            </a:p>
          </p:txBody>
        </p:sp>
      </p:grpSp>
      <p:sp>
        <p:nvSpPr>
          <p:cNvPr id="10260" name="Freeform: Shape 28"/>
          <p:cNvSpPr>
            <a:spLocks/>
          </p:cNvSpPr>
          <p:nvPr/>
        </p:nvSpPr>
        <p:spPr bwMode="auto">
          <a:xfrm>
            <a:off x="5873750" y="1225550"/>
            <a:ext cx="1581150" cy="2432050"/>
          </a:xfrm>
          <a:custGeom>
            <a:avLst/>
            <a:gdLst>
              <a:gd name="T0" fmla="*/ 1398696 w 1580225"/>
              <a:gd name="T1" fmla="*/ 2765564 h 2370338"/>
              <a:gd name="T2" fmla="*/ 685985 w 1580225"/>
              <a:gd name="T3" fmla="*/ 2734490 h 2370338"/>
              <a:gd name="T4" fmla="*/ 605805 w 1580225"/>
              <a:gd name="T5" fmla="*/ 2713774 h 2370338"/>
              <a:gd name="T6" fmla="*/ 507807 w 1580225"/>
              <a:gd name="T7" fmla="*/ 2641268 h 2370338"/>
              <a:gd name="T8" fmla="*/ 454353 w 1580225"/>
              <a:gd name="T9" fmla="*/ 2610194 h 2370338"/>
              <a:gd name="T10" fmla="*/ 409809 w 1580225"/>
              <a:gd name="T11" fmla="*/ 2548047 h 2370338"/>
              <a:gd name="T12" fmla="*/ 347447 w 1580225"/>
              <a:gd name="T13" fmla="*/ 2475542 h 2370338"/>
              <a:gd name="T14" fmla="*/ 320720 w 1580225"/>
              <a:gd name="T15" fmla="*/ 2423753 h 2370338"/>
              <a:gd name="T16" fmla="*/ 276175 w 1580225"/>
              <a:gd name="T17" fmla="*/ 2299458 h 2370338"/>
              <a:gd name="T18" fmla="*/ 249451 w 1580225"/>
              <a:gd name="T19" fmla="*/ 2237310 h 2370338"/>
              <a:gd name="T20" fmla="*/ 187085 w 1580225"/>
              <a:gd name="T21" fmla="*/ 2092298 h 2370338"/>
              <a:gd name="T22" fmla="*/ 160362 w 1580225"/>
              <a:gd name="T23" fmla="*/ 1999077 h 2370338"/>
              <a:gd name="T24" fmla="*/ 133633 w 1580225"/>
              <a:gd name="T25" fmla="*/ 1936930 h 2370338"/>
              <a:gd name="T26" fmla="*/ 106906 w 1580225"/>
              <a:gd name="T27" fmla="*/ 1822994 h 2370338"/>
              <a:gd name="T28" fmla="*/ 89089 w 1580225"/>
              <a:gd name="T29" fmla="*/ 1750488 h 2370338"/>
              <a:gd name="T30" fmla="*/ 62360 w 1580225"/>
              <a:gd name="T31" fmla="*/ 1646909 h 2370338"/>
              <a:gd name="T32" fmla="*/ 26729 w 1580225"/>
              <a:gd name="T33" fmla="*/ 1470823 h 2370338"/>
              <a:gd name="T34" fmla="*/ 0 w 1580225"/>
              <a:gd name="T35" fmla="*/ 1274024 h 2370338"/>
              <a:gd name="T36" fmla="*/ 35637 w 1580225"/>
              <a:gd name="T37" fmla="*/ 942570 h 2370338"/>
              <a:gd name="T38" fmla="*/ 97997 w 1580225"/>
              <a:gd name="T39" fmla="*/ 787202 h 2370338"/>
              <a:gd name="T40" fmla="*/ 133633 w 1580225"/>
              <a:gd name="T41" fmla="*/ 704339 h 2370338"/>
              <a:gd name="T42" fmla="*/ 169270 w 1580225"/>
              <a:gd name="T43" fmla="*/ 652547 h 2370338"/>
              <a:gd name="T44" fmla="*/ 213814 w 1580225"/>
              <a:gd name="T45" fmla="*/ 590399 h 2370338"/>
              <a:gd name="T46" fmla="*/ 311811 w 1580225"/>
              <a:gd name="T47" fmla="*/ 486822 h 2370338"/>
              <a:gd name="T48" fmla="*/ 383083 w 1580225"/>
              <a:gd name="T49" fmla="*/ 403959 h 2370338"/>
              <a:gd name="T50" fmla="*/ 516716 w 1580225"/>
              <a:gd name="T51" fmla="*/ 300380 h 2370338"/>
              <a:gd name="T52" fmla="*/ 561260 w 1580225"/>
              <a:gd name="T53" fmla="*/ 269305 h 2370338"/>
              <a:gd name="T54" fmla="*/ 605805 w 1580225"/>
              <a:gd name="T55" fmla="*/ 227873 h 2370338"/>
              <a:gd name="T56" fmla="*/ 703803 w 1580225"/>
              <a:gd name="T57" fmla="*/ 176086 h 2370338"/>
              <a:gd name="T58" fmla="*/ 775074 w 1580225"/>
              <a:gd name="T59" fmla="*/ 124296 h 2370338"/>
              <a:gd name="T60" fmla="*/ 908708 w 1580225"/>
              <a:gd name="T61" fmla="*/ 62148 h 2370338"/>
              <a:gd name="T62" fmla="*/ 962162 w 1580225"/>
              <a:gd name="T63" fmla="*/ 31072 h 2370338"/>
              <a:gd name="T64" fmla="*/ 1060158 w 1580225"/>
              <a:gd name="T65" fmla="*/ 0 h 237033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580225" h="2370338">
                <a:moveTo>
                  <a:pt x="1580225" y="2361460"/>
                </a:moveTo>
                <a:cubicBezTo>
                  <a:pt x="1518081" y="2364419"/>
                  <a:pt x="1456008" y="2370338"/>
                  <a:pt x="1393794" y="2370338"/>
                </a:cubicBezTo>
                <a:cubicBezTo>
                  <a:pt x="1037373" y="2370338"/>
                  <a:pt x="1003007" y="2366590"/>
                  <a:pt x="736847" y="2352583"/>
                </a:cubicBezTo>
                <a:cubicBezTo>
                  <a:pt x="719092" y="2349624"/>
                  <a:pt x="701232" y="2347235"/>
                  <a:pt x="683581" y="2343705"/>
                </a:cubicBezTo>
                <a:cubicBezTo>
                  <a:pt x="671617" y="2341312"/>
                  <a:pt x="659981" y="2337474"/>
                  <a:pt x="648070" y="2334827"/>
                </a:cubicBezTo>
                <a:cubicBezTo>
                  <a:pt x="633340" y="2331554"/>
                  <a:pt x="618478" y="2328909"/>
                  <a:pt x="603682" y="2325950"/>
                </a:cubicBezTo>
                <a:cubicBezTo>
                  <a:pt x="563845" y="2286113"/>
                  <a:pt x="611155" y="2328129"/>
                  <a:pt x="559293" y="2299317"/>
                </a:cubicBezTo>
                <a:cubicBezTo>
                  <a:pt x="540639" y="2288954"/>
                  <a:pt x="523782" y="2275643"/>
                  <a:pt x="506027" y="2263806"/>
                </a:cubicBezTo>
                <a:cubicBezTo>
                  <a:pt x="497149" y="2257888"/>
                  <a:pt x="489516" y="2249425"/>
                  <a:pt x="479394" y="2246051"/>
                </a:cubicBezTo>
                <a:lnTo>
                  <a:pt x="452761" y="2237173"/>
                </a:lnTo>
                <a:cubicBezTo>
                  <a:pt x="443883" y="2228295"/>
                  <a:pt x="434165" y="2220185"/>
                  <a:pt x="426128" y="2210540"/>
                </a:cubicBezTo>
                <a:cubicBezTo>
                  <a:pt x="419298" y="2202343"/>
                  <a:pt x="415918" y="2191452"/>
                  <a:pt x="408373" y="2183907"/>
                </a:cubicBezTo>
                <a:cubicBezTo>
                  <a:pt x="400828" y="2176362"/>
                  <a:pt x="390071" y="2172817"/>
                  <a:pt x="381740" y="2166152"/>
                </a:cubicBezTo>
                <a:cubicBezTo>
                  <a:pt x="363671" y="2151697"/>
                  <a:pt x="359411" y="2141535"/>
                  <a:pt x="346229" y="2121763"/>
                </a:cubicBezTo>
                <a:cubicBezTo>
                  <a:pt x="343270" y="2112885"/>
                  <a:pt x="342167" y="2103154"/>
                  <a:pt x="337352" y="2095130"/>
                </a:cubicBezTo>
                <a:cubicBezTo>
                  <a:pt x="333046" y="2087953"/>
                  <a:pt x="323339" y="2084861"/>
                  <a:pt x="319596" y="2077375"/>
                </a:cubicBezTo>
                <a:cubicBezTo>
                  <a:pt x="286873" y="2011929"/>
                  <a:pt x="334313" y="2065456"/>
                  <a:pt x="292963" y="2024109"/>
                </a:cubicBezTo>
                <a:lnTo>
                  <a:pt x="275208" y="1970843"/>
                </a:lnTo>
                <a:cubicBezTo>
                  <a:pt x="272249" y="1961965"/>
                  <a:pt x="271521" y="1951996"/>
                  <a:pt x="266330" y="1944210"/>
                </a:cubicBezTo>
                <a:cubicBezTo>
                  <a:pt x="260412" y="1935332"/>
                  <a:pt x="252908" y="1927327"/>
                  <a:pt x="248575" y="1917577"/>
                </a:cubicBezTo>
                <a:cubicBezTo>
                  <a:pt x="215932" y="1844129"/>
                  <a:pt x="249529" y="1883020"/>
                  <a:pt x="213064" y="1846555"/>
                </a:cubicBezTo>
                <a:cubicBezTo>
                  <a:pt x="180693" y="1749436"/>
                  <a:pt x="232318" y="1896535"/>
                  <a:pt x="186431" y="1793289"/>
                </a:cubicBezTo>
                <a:cubicBezTo>
                  <a:pt x="178830" y="1776186"/>
                  <a:pt x="174594" y="1757778"/>
                  <a:pt x="168676" y="1740023"/>
                </a:cubicBezTo>
                <a:cubicBezTo>
                  <a:pt x="165717" y="1731145"/>
                  <a:pt x="164989" y="1721176"/>
                  <a:pt x="159798" y="1713390"/>
                </a:cubicBezTo>
                <a:cubicBezTo>
                  <a:pt x="153880" y="1704512"/>
                  <a:pt x="146815" y="1696300"/>
                  <a:pt x="142043" y="1686757"/>
                </a:cubicBezTo>
                <a:cubicBezTo>
                  <a:pt x="137858" y="1678387"/>
                  <a:pt x="135627" y="1669152"/>
                  <a:pt x="133165" y="1660124"/>
                </a:cubicBezTo>
                <a:cubicBezTo>
                  <a:pt x="126744" y="1636582"/>
                  <a:pt x="123127" y="1612253"/>
                  <a:pt x="115410" y="1589103"/>
                </a:cubicBezTo>
                <a:cubicBezTo>
                  <a:pt x="112451" y="1580225"/>
                  <a:pt x="109103" y="1571468"/>
                  <a:pt x="106532" y="1562470"/>
                </a:cubicBezTo>
                <a:cubicBezTo>
                  <a:pt x="103180" y="1550738"/>
                  <a:pt x="101007" y="1538691"/>
                  <a:pt x="97655" y="1526959"/>
                </a:cubicBezTo>
                <a:cubicBezTo>
                  <a:pt x="95084" y="1517961"/>
                  <a:pt x="91348" y="1509324"/>
                  <a:pt x="88777" y="1500326"/>
                </a:cubicBezTo>
                <a:cubicBezTo>
                  <a:pt x="85425" y="1488594"/>
                  <a:pt x="83405" y="1476502"/>
                  <a:pt x="79899" y="1464816"/>
                </a:cubicBezTo>
                <a:cubicBezTo>
                  <a:pt x="74521" y="1446890"/>
                  <a:pt x="62144" y="1411550"/>
                  <a:pt x="62144" y="1411550"/>
                </a:cubicBezTo>
                <a:cubicBezTo>
                  <a:pt x="55893" y="1367796"/>
                  <a:pt x="55803" y="1351940"/>
                  <a:pt x="44389" y="1313895"/>
                </a:cubicBezTo>
                <a:cubicBezTo>
                  <a:pt x="39011" y="1295968"/>
                  <a:pt x="31172" y="1278786"/>
                  <a:pt x="26633" y="1260629"/>
                </a:cubicBezTo>
                <a:lnTo>
                  <a:pt x="8878" y="1189608"/>
                </a:lnTo>
                <a:cubicBezTo>
                  <a:pt x="5919" y="1157057"/>
                  <a:pt x="0" y="1124640"/>
                  <a:pt x="0" y="1091954"/>
                </a:cubicBezTo>
                <a:cubicBezTo>
                  <a:pt x="0" y="1029740"/>
                  <a:pt x="2476" y="967406"/>
                  <a:pt x="8878" y="905522"/>
                </a:cubicBezTo>
                <a:cubicBezTo>
                  <a:pt x="14011" y="855905"/>
                  <a:pt x="24627" y="845961"/>
                  <a:pt x="35511" y="807868"/>
                </a:cubicBezTo>
                <a:cubicBezTo>
                  <a:pt x="41714" y="786157"/>
                  <a:pt x="51596" y="734913"/>
                  <a:pt x="62144" y="719091"/>
                </a:cubicBezTo>
                <a:cubicBezTo>
                  <a:pt x="84542" y="685494"/>
                  <a:pt x="72354" y="700002"/>
                  <a:pt x="97655" y="674703"/>
                </a:cubicBezTo>
                <a:cubicBezTo>
                  <a:pt x="122802" y="599257"/>
                  <a:pt x="87730" y="691245"/>
                  <a:pt x="124288" y="630315"/>
                </a:cubicBezTo>
                <a:cubicBezTo>
                  <a:pt x="129103" y="622291"/>
                  <a:pt x="128350" y="611706"/>
                  <a:pt x="133165" y="603682"/>
                </a:cubicBezTo>
                <a:cubicBezTo>
                  <a:pt x="137471" y="596505"/>
                  <a:pt x="145692" y="592462"/>
                  <a:pt x="150921" y="585926"/>
                </a:cubicBezTo>
                <a:cubicBezTo>
                  <a:pt x="157586" y="577594"/>
                  <a:pt x="161846" y="567490"/>
                  <a:pt x="168676" y="559293"/>
                </a:cubicBezTo>
                <a:cubicBezTo>
                  <a:pt x="176713" y="549648"/>
                  <a:pt x="187272" y="542305"/>
                  <a:pt x="195309" y="532660"/>
                </a:cubicBezTo>
                <a:cubicBezTo>
                  <a:pt x="202139" y="524463"/>
                  <a:pt x="206038" y="514057"/>
                  <a:pt x="213064" y="506027"/>
                </a:cubicBezTo>
                <a:cubicBezTo>
                  <a:pt x="226843" y="490279"/>
                  <a:pt x="242657" y="476435"/>
                  <a:pt x="257453" y="461639"/>
                </a:cubicBezTo>
                <a:cubicBezTo>
                  <a:pt x="291632" y="427461"/>
                  <a:pt x="273638" y="441971"/>
                  <a:pt x="310719" y="417251"/>
                </a:cubicBezTo>
                <a:cubicBezTo>
                  <a:pt x="328473" y="363986"/>
                  <a:pt x="304801" y="411332"/>
                  <a:pt x="346229" y="381740"/>
                </a:cubicBezTo>
                <a:cubicBezTo>
                  <a:pt x="359851" y="372010"/>
                  <a:pt x="367811" y="355515"/>
                  <a:pt x="381740" y="346229"/>
                </a:cubicBezTo>
                <a:lnTo>
                  <a:pt x="488272" y="275208"/>
                </a:lnTo>
                <a:cubicBezTo>
                  <a:pt x="497150" y="269290"/>
                  <a:pt x="507361" y="264998"/>
                  <a:pt x="514905" y="257453"/>
                </a:cubicBezTo>
                <a:cubicBezTo>
                  <a:pt x="520823" y="251534"/>
                  <a:pt x="525483" y="244003"/>
                  <a:pt x="532660" y="239697"/>
                </a:cubicBezTo>
                <a:cubicBezTo>
                  <a:pt x="540684" y="234882"/>
                  <a:pt x="550415" y="233779"/>
                  <a:pt x="559293" y="230820"/>
                </a:cubicBezTo>
                <a:cubicBezTo>
                  <a:pt x="568171" y="224901"/>
                  <a:pt x="577594" y="219729"/>
                  <a:pt x="585926" y="213064"/>
                </a:cubicBezTo>
                <a:cubicBezTo>
                  <a:pt x="592462" y="207835"/>
                  <a:pt x="596196" y="199052"/>
                  <a:pt x="603682" y="195309"/>
                </a:cubicBezTo>
                <a:cubicBezTo>
                  <a:pt x="620422" y="186939"/>
                  <a:pt x="656948" y="177554"/>
                  <a:pt x="656948" y="177554"/>
                </a:cubicBezTo>
                <a:cubicBezTo>
                  <a:pt x="701934" y="132566"/>
                  <a:pt x="643716" y="185493"/>
                  <a:pt x="701336" y="150921"/>
                </a:cubicBezTo>
                <a:cubicBezTo>
                  <a:pt x="762267" y="114363"/>
                  <a:pt x="670280" y="149434"/>
                  <a:pt x="745725" y="124288"/>
                </a:cubicBezTo>
                <a:cubicBezTo>
                  <a:pt x="754603" y="118369"/>
                  <a:pt x="762608" y="110865"/>
                  <a:pt x="772358" y="106532"/>
                </a:cubicBezTo>
                <a:cubicBezTo>
                  <a:pt x="789461" y="98931"/>
                  <a:pt x="810052" y="99159"/>
                  <a:pt x="825624" y="88777"/>
                </a:cubicBezTo>
                <a:cubicBezTo>
                  <a:pt x="867830" y="60639"/>
                  <a:pt x="842134" y="74396"/>
                  <a:pt x="905523" y="53266"/>
                </a:cubicBezTo>
                <a:cubicBezTo>
                  <a:pt x="914401" y="50307"/>
                  <a:pt x="924370" y="49579"/>
                  <a:pt x="932156" y="44388"/>
                </a:cubicBezTo>
                <a:cubicBezTo>
                  <a:pt x="941034" y="38470"/>
                  <a:pt x="949246" y="31405"/>
                  <a:pt x="958789" y="26633"/>
                </a:cubicBezTo>
                <a:cubicBezTo>
                  <a:pt x="967159" y="22448"/>
                  <a:pt x="976394" y="20217"/>
                  <a:pt x="985422" y="17755"/>
                </a:cubicBezTo>
                <a:cubicBezTo>
                  <a:pt x="1008964" y="11334"/>
                  <a:pt x="1032041" y="0"/>
                  <a:pt x="1056443" y="0"/>
                </a:cubicBezTo>
                <a:lnTo>
                  <a:pt x="1154097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1" name="Right Brace 32"/>
          <p:cNvSpPr>
            <a:spLocks/>
          </p:cNvSpPr>
          <p:nvPr/>
        </p:nvSpPr>
        <p:spPr bwMode="auto">
          <a:xfrm>
            <a:off x="8520113" y="5627689"/>
            <a:ext cx="273050" cy="1031875"/>
          </a:xfrm>
          <a:prstGeom prst="rightBrace">
            <a:avLst>
              <a:gd name="adj1" fmla="val 8345"/>
              <a:gd name="adj2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77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41488" y="217489"/>
            <a:ext cx="8748712" cy="642937"/>
          </a:xfrm>
        </p:spPr>
        <p:txBody>
          <a:bodyPr/>
          <a:lstStyle/>
          <a:p>
            <a:r>
              <a:rPr lang="en-US" altLang="en-US" sz="3600" dirty="0" smtClean="0"/>
              <a:t>Recursion Tree for Sum(4)</a:t>
            </a:r>
          </a:p>
        </p:txBody>
      </p:sp>
      <p:sp>
        <p:nvSpPr>
          <p:cNvPr id="39" name="Rectangle 27"/>
          <p:cNvSpPr>
            <a:spLocks noChangeArrowheads="1"/>
          </p:cNvSpPr>
          <p:nvPr/>
        </p:nvSpPr>
        <p:spPr bwMode="auto">
          <a:xfrm>
            <a:off x="1741489" y="1408114"/>
            <a:ext cx="3990975" cy="46370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</a:rPr>
              <a:t>/* Computes 1+2+3+…+n */</a:t>
            </a:r>
          </a:p>
          <a:p>
            <a:pPr eaLnBrk="1" hangingPunct="1">
              <a:defRPr/>
            </a:pPr>
            <a:r>
              <a:rPr lang="en-US" b="1" dirty="0" err="1">
                <a:solidFill>
                  <a:srgbClr val="CC33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 Sum(</a:t>
            </a:r>
            <a:r>
              <a:rPr lang="en-US" b="1" dirty="0" err="1">
                <a:solidFill>
                  <a:srgbClr val="CC33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 n){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</a:rPr>
              <a:t>/* Base case */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if (n == 1) return 1;</a:t>
            </a:r>
          </a:p>
          <a:p>
            <a:pPr eaLnBrk="1" hangingPunct="1">
              <a:defRPr/>
            </a:pPr>
            <a:endParaRPr lang="en-US" b="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</a:rPr>
              <a:t>/* Divide and conquer */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int </a:t>
            </a:r>
            <a:r>
              <a:rPr lang="en-US" b="1" dirty="0" err="1">
                <a:latin typeface="Courier New" pitchFamily="49" charset="0"/>
              </a:rPr>
              <a:t>partialSum</a:t>
            </a:r>
            <a:r>
              <a:rPr lang="en-US" b="1" dirty="0">
                <a:latin typeface="Courier New" pitchFamily="49" charset="0"/>
              </a:rPr>
              <a:t> = 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Sum(n-1);</a:t>
            </a:r>
          </a:p>
          <a:p>
            <a:pPr eaLnBrk="1" hangingPunct="1">
              <a:defRPr/>
            </a:pPr>
            <a:endParaRPr lang="en-US" b="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</a:rPr>
              <a:t>/* Merge */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return </a:t>
            </a:r>
            <a:r>
              <a:rPr lang="en-US" b="1" dirty="0" err="1">
                <a:latin typeface="Courier New" pitchFamily="49" charset="0"/>
              </a:rPr>
              <a:t>partialSum</a:t>
            </a:r>
            <a:r>
              <a:rPr lang="en-US" b="1" dirty="0">
                <a:latin typeface="Courier New" pitchFamily="49" charset="0"/>
              </a:rPr>
              <a:t> + n; 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} /* end-Sum */</a:t>
            </a:r>
          </a:p>
          <a:p>
            <a:pPr eaLnBrk="1" hangingPunct="1">
              <a:defRPr/>
            </a:pPr>
            <a:endParaRPr lang="en-US" b="1" dirty="0">
              <a:solidFill>
                <a:srgbClr val="CC3300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main(){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x = Sum(4);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println</a:t>
            </a:r>
            <a:r>
              <a:rPr lang="en-US" b="1" dirty="0">
                <a:latin typeface="Courier New" pitchFamily="49" charset="0"/>
              </a:rPr>
              <a:t>(“Sum: ” + Sum(4));</a:t>
            </a:r>
          </a:p>
          <a:p>
            <a:pPr eaLnBrk="1" hangingPunct="1">
              <a:defRPr/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} /* end-main */</a:t>
            </a: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6579949" y="2377327"/>
            <a:ext cx="4370387" cy="712787"/>
            <a:chOff x="5093963" y="1408142"/>
            <a:chExt cx="3739317" cy="712436"/>
          </a:xfrm>
        </p:grpSpPr>
        <p:sp>
          <p:nvSpPr>
            <p:cNvPr id="40" name="Rectangle 39"/>
            <p:cNvSpPr/>
            <p:nvPr/>
          </p:nvSpPr>
          <p:spPr bwMode="auto">
            <a:xfrm>
              <a:off x="5093963" y="1408142"/>
              <a:ext cx="2461185" cy="3570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latin typeface="+mj-lt"/>
                  <a:ea typeface="+mj-ea"/>
                  <a:cs typeface="+mj-cs"/>
                </a:rPr>
                <a:t>n = 4 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5093963" y="1765153"/>
              <a:ext cx="2461185" cy="3554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 err="1">
                  <a:latin typeface="+mj-lt"/>
                  <a:ea typeface="+mj-ea"/>
                  <a:cs typeface="+mj-cs"/>
                </a:rPr>
                <a:t>partialSum</a:t>
              </a:r>
              <a:r>
                <a:rPr lang="en-US" dirty="0">
                  <a:latin typeface="+mj-lt"/>
                  <a:ea typeface="+mj-ea"/>
                  <a:cs typeface="+mj-cs"/>
                </a:rPr>
                <a:t> = Sum(3) = 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 flipH="1">
              <a:off x="7839026" y="1560467"/>
              <a:ext cx="994254" cy="36970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latin typeface="+mj-lt"/>
                  <a:ea typeface="+mj-ea"/>
                  <a:cs typeface="+mj-cs"/>
                </a:rPr>
                <a:t>Sum(4)</a:t>
              </a:r>
            </a:p>
          </p:txBody>
        </p:sp>
        <p:sp>
          <p:nvSpPr>
            <p:cNvPr id="11296" name="Right Brace 43"/>
            <p:cNvSpPr>
              <a:spLocks/>
            </p:cNvSpPr>
            <p:nvPr/>
          </p:nvSpPr>
          <p:spPr bwMode="auto">
            <a:xfrm>
              <a:off x="7581531" y="1420915"/>
              <a:ext cx="284085" cy="686890"/>
            </a:xfrm>
            <a:prstGeom prst="rightBrace">
              <a:avLst>
                <a:gd name="adj1" fmla="val 8328"/>
                <a:gd name="adj2" fmla="val 50000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269" name="Group 11"/>
          <p:cNvGrpSpPr>
            <a:grpSpLocks/>
          </p:cNvGrpSpPr>
          <p:nvPr/>
        </p:nvGrpSpPr>
        <p:grpSpPr bwMode="auto">
          <a:xfrm>
            <a:off x="6579949" y="1999501"/>
            <a:ext cx="4148137" cy="381000"/>
            <a:chOff x="5093965" y="1029530"/>
            <a:chExt cx="3550666" cy="380833"/>
          </a:xfrm>
        </p:grpSpPr>
        <p:sp>
          <p:nvSpPr>
            <p:cNvPr id="37" name="Rectangle 36"/>
            <p:cNvSpPr/>
            <p:nvPr/>
          </p:nvSpPr>
          <p:spPr bwMode="auto">
            <a:xfrm>
              <a:off x="5093965" y="1051745"/>
              <a:ext cx="2460871" cy="3570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latin typeface="+mj-lt"/>
                  <a:ea typeface="+mj-ea"/>
                  <a:cs typeface="+mj-cs"/>
                </a:rPr>
                <a:t>x = Sum(4) =</a:t>
              </a:r>
            </a:p>
          </p:txBody>
        </p:sp>
        <p:sp>
          <p:nvSpPr>
            <p:cNvPr id="11291" name="Right Brace 41"/>
            <p:cNvSpPr>
              <a:spLocks/>
            </p:cNvSpPr>
            <p:nvPr/>
          </p:nvSpPr>
          <p:spPr bwMode="auto">
            <a:xfrm>
              <a:off x="7554898" y="1039150"/>
              <a:ext cx="310718" cy="371213"/>
            </a:xfrm>
            <a:prstGeom prst="rightBrace">
              <a:avLst>
                <a:gd name="adj1" fmla="val 8335"/>
                <a:gd name="adj2" fmla="val 50000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flipH="1">
              <a:off x="7866012" y="1029530"/>
              <a:ext cx="778619" cy="3697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latin typeface="+mj-lt"/>
                  <a:ea typeface="+mj-ea"/>
                  <a:cs typeface="+mj-cs"/>
                </a:rPr>
                <a:t>main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579949" y="3088526"/>
            <a:ext cx="4370387" cy="711200"/>
            <a:chOff x="5093965" y="2118356"/>
            <a:chExt cx="3739317" cy="712436"/>
          </a:xfrm>
        </p:grpSpPr>
        <p:sp>
          <p:nvSpPr>
            <p:cNvPr id="48" name="Rectangle 47"/>
            <p:cNvSpPr/>
            <p:nvPr/>
          </p:nvSpPr>
          <p:spPr bwMode="auto">
            <a:xfrm>
              <a:off x="5093965" y="2118356"/>
              <a:ext cx="2461185" cy="3562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latin typeface="+mj-lt"/>
                  <a:ea typeface="+mj-ea"/>
                  <a:cs typeface="+mj-cs"/>
                </a:rPr>
                <a:t>n = 3 </a:t>
              </a: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5093965" y="2474574"/>
              <a:ext cx="2461185" cy="3562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 err="1">
                  <a:latin typeface="+mj-lt"/>
                  <a:ea typeface="+mj-ea"/>
                  <a:cs typeface="+mj-cs"/>
                </a:rPr>
                <a:t>partialSum</a:t>
              </a:r>
              <a:r>
                <a:rPr lang="en-US" dirty="0">
                  <a:latin typeface="+mj-lt"/>
                  <a:ea typeface="+mj-ea"/>
                  <a:cs typeface="+mj-cs"/>
                </a:rPr>
                <a:t> = Sum(2) =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 flipH="1">
              <a:off x="7839028" y="2271021"/>
              <a:ext cx="994254" cy="3689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latin typeface="+mj-lt"/>
                  <a:ea typeface="+mj-ea"/>
                  <a:cs typeface="+mj-cs"/>
                </a:rPr>
                <a:t>Sum(3)</a:t>
              </a:r>
            </a:p>
          </p:txBody>
        </p:sp>
        <p:sp>
          <p:nvSpPr>
            <p:cNvPr id="11289" name="Right Brace 50"/>
            <p:cNvSpPr>
              <a:spLocks/>
            </p:cNvSpPr>
            <p:nvPr/>
          </p:nvSpPr>
          <p:spPr bwMode="auto">
            <a:xfrm>
              <a:off x="7581533" y="2131129"/>
              <a:ext cx="284085" cy="686890"/>
            </a:xfrm>
            <a:prstGeom prst="rightBrace">
              <a:avLst>
                <a:gd name="adj1" fmla="val 8328"/>
                <a:gd name="adj2" fmla="val 50000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6579949" y="3810838"/>
            <a:ext cx="4370387" cy="712788"/>
            <a:chOff x="5093963" y="1408142"/>
            <a:chExt cx="3739317" cy="712436"/>
          </a:xfrm>
        </p:grpSpPr>
        <p:sp>
          <p:nvSpPr>
            <p:cNvPr id="58" name="Rectangle 57"/>
            <p:cNvSpPr/>
            <p:nvPr/>
          </p:nvSpPr>
          <p:spPr bwMode="auto">
            <a:xfrm>
              <a:off x="5093963" y="1408142"/>
              <a:ext cx="2461185" cy="3570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latin typeface="+mj-lt"/>
                  <a:ea typeface="+mj-ea"/>
                  <a:cs typeface="+mj-cs"/>
                </a:rPr>
                <a:t>n = 2 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5093963" y="1765154"/>
              <a:ext cx="2461185" cy="355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 err="1">
                  <a:latin typeface="+mj-lt"/>
                  <a:ea typeface="+mj-ea"/>
                  <a:cs typeface="+mj-cs"/>
                </a:rPr>
                <a:t>partialSum</a:t>
              </a:r>
              <a:r>
                <a:rPr lang="en-US" dirty="0">
                  <a:latin typeface="+mj-lt"/>
                  <a:ea typeface="+mj-ea"/>
                  <a:cs typeface="+mj-cs"/>
                </a:rPr>
                <a:t> = Sum(1) =  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 flipH="1">
              <a:off x="7839026" y="1560467"/>
              <a:ext cx="994254" cy="36970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latin typeface="+mj-lt"/>
                  <a:ea typeface="+mj-ea"/>
                  <a:cs typeface="+mj-cs"/>
                </a:rPr>
                <a:t>Sum(2)</a:t>
              </a:r>
            </a:p>
          </p:txBody>
        </p:sp>
        <p:sp>
          <p:nvSpPr>
            <p:cNvPr id="11285" name="Right Brace 60"/>
            <p:cNvSpPr>
              <a:spLocks/>
            </p:cNvSpPr>
            <p:nvPr/>
          </p:nvSpPr>
          <p:spPr bwMode="auto">
            <a:xfrm>
              <a:off x="7581531" y="1420915"/>
              <a:ext cx="284085" cy="686890"/>
            </a:xfrm>
            <a:prstGeom prst="rightBrace">
              <a:avLst>
                <a:gd name="adj1" fmla="val 8328"/>
                <a:gd name="adj2" fmla="val 50000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6579949" y="4510927"/>
            <a:ext cx="4370387" cy="712787"/>
            <a:chOff x="5093963" y="1408142"/>
            <a:chExt cx="3739317" cy="712436"/>
          </a:xfrm>
        </p:grpSpPr>
        <p:sp>
          <p:nvSpPr>
            <p:cNvPr id="63" name="Rectangle 62"/>
            <p:cNvSpPr/>
            <p:nvPr/>
          </p:nvSpPr>
          <p:spPr bwMode="auto">
            <a:xfrm>
              <a:off x="5093963" y="1408142"/>
              <a:ext cx="2461185" cy="35701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latin typeface="+mj-lt"/>
                  <a:ea typeface="+mj-ea"/>
                  <a:cs typeface="+mj-cs"/>
                </a:rPr>
                <a:t>n = 1 </a:t>
              </a: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5093963" y="1765153"/>
              <a:ext cx="2461185" cy="3554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 err="1">
                  <a:latin typeface="+mj-lt"/>
                  <a:ea typeface="+mj-ea"/>
                  <a:cs typeface="+mj-cs"/>
                </a:rPr>
                <a:t>partialSum</a:t>
              </a:r>
              <a:endParaRPr lang="en-US" dirty="0">
                <a:latin typeface="+mj-lt"/>
                <a:ea typeface="+mj-ea"/>
                <a:cs typeface="+mj-cs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 flipH="1">
              <a:off x="7839026" y="1560467"/>
              <a:ext cx="994254" cy="36970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latin typeface="+mj-lt"/>
                  <a:ea typeface="+mj-ea"/>
                  <a:cs typeface="+mj-cs"/>
                </a:rPr>
                <a:t>Sum(1)</a:t>
              </a:r>
            </a:p>
          </p:txBody>
        </p:sp>
        <p:sp>
          <p:nvSpPr>
            <p:cNvPr id="11281" name="Right Brace 65"/>
            <p:cNvSpPr>
              <a:spLocks/>
            </p:cNvSpPr>
            <p:nvPr/>
          </p:nvSpPr>
          <p:spPr bwMode="auto">
            <a:xfrm>
              <a:off x="7581531" y="1420915"/>
              <a:ext cx="284085" cy="686890"/>
            </a:xfrm>
            <a:prstGeom prst="rightBrace">
              <a:avLst>
                <a:gd name="adj1" fmla="val 8328"/>
                <a:gd name="adj2" fmla="val 50000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154874" y="4164852"/>
            <a:ext cx="30003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  <a:ea typeface="+mj-ea"/>
                <a:cs typeface="+mj-cs"/>
              </a:rPr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150110" y="3437777"/>
            <a:ext cx="3254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  <a:ea typeface="+mj-ea"/>
                <a:cs typeface="+mj-cs"/>
              </a:rPr>
              <a:t>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161224" y="2755151"/>
            <a:ext cx="32702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  <a:ea typeface="+mj-ea"/>
                <a:cs typeface="+mj-cs"/>
              </a:rPr>
              <a:t>6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61161" y="2029663"/>
            <a:ext cx="43021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  <a:ea typeface="+mj-ea"/>
                <a:cs typeface="+mj-cs"/>
              </a:rPr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 flipH="1">
            <a:off x="7716599" y="1539126"/>
            <a:ext cx="1030287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+mj-lt"/>
                <a:ea typeface="+mj-ea"/>
                <a:cs typeface="+mj-cs"/>
              </a:rPr>
              <a:t>Stack</a:t>
            </a:r>
            <a:endParaRPr lang="en-US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9618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9" grpId="0"/>
      <p:bldP spid="69" grpId="1"/>
      <p:bldP spid="70" grpId="0"/>
      <p:bldP spid="70" grpId="1"/>
      <p:bldP spid="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41488" y="217489"/>
            <a:ext cx="8748712" cy="642937"/>
          </a:xfrm>
        </p:spPr>
        <p:txBody>
          <a:bodyPr/>
          <a:lstStyle/>
          <a:p>
            <a:r>
              <a:rPr lang="en-US" altLang="en-US" sz="3600" dirty="0" smtClean="0"/>
              <a:t>Analysis: Time &amp; Space complexity</a:t>
            </a:r>
          </a:p>
        </p:txBody>
      </p:sp>
      <p:sp>
        <p:nvSpPr>
          <p:cNvPr id="39" name="Rectangle 27"/>
          <p:cNvSpPr>
            <a:spLocks noChangeArrowheads="1"/>
          </p:cNvSpPr>
          <p:nvPr/>
        </p:nvSpPr>
        <p:spPr bwMode="auto">
          <a:xfrm>
            <a:off x="1741489" y="1408114"/>
            <a:ext cx="3990975" cy="46370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</a:rPr>
              <a:t>/* Computes 1+2+3+…+n */</a:t>
            </a:r>
          </a:p>
          <a:p>
            <a:pPr eaLnBrk="1" hangingPunct="1">
              <a:defRPr/>
            </a:pPr>
            <a:r>
              <a:rPr lang="en-US" b="1" dirty="0" err="1">
                <a:solidFill>
                  <a:srgbClr val="CC33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 Sum(</a:t>
            </a:r>
            <a:r>
              <a:rPr lang="en-US" b="1" dirty="0" err="1">
                <a:solidFill>
                  <a:srgbClr val="CC33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 n){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</a:rPr>
              <a:t>/* Base case */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if (n == 1) return 1;</a:t>
            </a:r>
          </a:p>
          <a:p>
            <a:pPr eaLnBrk="1" hangingPunct="1">
              <a:defRPr/>
            </a:pPr>
            <a:endParaRPr lang="en-US" b="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</a:rPr>
              <a:t>/* Divide and conquer */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int </a:t>
            </a:r>
            <a:r>
              <a:rPr lang="en-US" b="1" dirty="0" err="1">
                <a:latin typeface="Courier New" pitchFamily="49" charset="0"/>
              </a:rPr>
              <a:t>partialSum</a:t>
            </a:r>
            <a:r>
              <a:rPr lang="en-US" b="1" dirty="0">
                <a:latin typeface="Courier New" pitchFamily="49" charset="0"/>
              </a:rPr>
              <a:t> = 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Sum(n-1);</a:t>
            </a:r>
          </a:p>
          <a:p>
            <a:pPr eaLnBrk="1" hangingPunct="1">
              <a:defRPr/>
            </a:pPr>
            <a:endParaRPr lang="en-US" b="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</a:rPr>
              <a:t>/* Merge */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return </a:t>
            </a:r>
            <a:r>
              <a:rPr lang="en-US" b="1" dirty="0" err="1">
                <a:latin typeface="Courier New" pitchFamily="49" charset="0"/>
              </a:rPr>
              <a:t>partialSum</a:t>
            </a:r>
            <a:r>
              <a:rPr lang="en-US" b="1" dirty="0">
                <a:latin typeface="Courier New" pitchFamily="49" charset="0"/>
              </a:rPr>
              <a:t> + n; 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} /* end-Sum */</a:t>
            </a:r>
          </a:p>
          <a:p>
            <a:pPr eaLnBrk="1" hangingPunct="1">
              <a:defRPr/>
            </a:pPr>
            <a:endParaRPr lang="en-US" b="1" dirty="0">
              <a:solidFill>
                <a:srgbClr val="CC3300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main(){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x = Sum(4);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println</a:t>
            </a:r>
            <a:r>
              <a:rPr lang="en-US" b="1" dirty="0">
                <a:latin typeface="Courier New" pitchFamily="49" charset="0"/>
              </a:rPr>
              <a:t>(“Sum: ” + Sum(4));</a:t>
            </a:r>
          </a:p>
          <a:p>
            <a:pPr eaLnBrk="1" hangingPunct="1">
              <a:defRPr/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} /* end-main */</a:t>
            </a:r>
          </a:p>
        </p:txBody>
      </p:sp>
      <p:sp>
        <p:nvSpPr>
          <p:cNvPr id="32" name="Rectangle 53"/>
          <p:cNvSpPr>
            <a:spLocks noChangeArrowheads="1"/>
          </p:cNvSpPr>
          <p:nvPr/>
        </p:nvSpPr>
        <p:spPr bwMode="auto">
          <a:xfrm>
            <a:off x="6194367" y="1800226"/>
            <a:ext cx="108902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/>
              <a:t>T(n) =</a:t>
            </a:r>
          </a:p>
        </p:txBody>
      </p:sp>
      <p:grpSp>
        <p:nvGrpSpPr>
          <p:cNvPr id="33" name="Group 17"/>
          <p:cNvGrpSpPr>
            <a:grpSpLocks/>
          </p:cNvGrpSpPr>
          <p:nvPr/>
        </p:nvGrpSpPr>
        <p:grpSpPr bwMode="auto">
          <a:xfrm>
            <a:off x="8856604" y="2465389"/>
            <a:ext cx="1828800" cy="1047750"/>
            <a:chOff x="5301464" y="5599414"/>
            <a:chExt cx="1828801" cy="1047963"/>
          </a:xfrm>
        </p:grpSpPr>
        <p:sp>
          <p:nvSpPr>
            <p:cNvPr id="12304" name="Rectangle 56"/>
            <p:cNvSpPr>
              <a:spLocks noChangeArrowheads="1"/>
            </p:cNvSpPr>
            <p:nvPr/>
          </p:nvSpPr>
          <p:spPr bwMode="auto">
            <a:xfrm>
              <a:off x="5336538" y="5996092"/>
              <a:ext cx="1793727" cy="65128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600"/>
                <a:t>Time to combine </a:t>
              </a:r>
            </a:p>
            <a:p>
              <a:pPr algn="ctr">
                <a:buFontTx/>
                <a:buNone/>
              </a:pPr>
              <a:r>
                <a:rPr lang="en-US" altLang="en-US" sz="1600"/>
                <a:t>the results</a:t>
              </a:r>
            </a:p>
          </p:txBody>
        </p:sp>
        <p:sp>
          <p:nvSpPr>
            <p:cNvPr id="12305" name="Line 57"/>
            <p:cNvSpPr>
              <a:spLocks noChangeShapeType="1"/>
            </p:cNvSpPr>
            <p:nvPr/>
          </p:nvSpPr>
          <p:spPr bwMode="auto">
            <a:xfrm flipH="1" flipV="1">
              <a:off x="5301464" y="5599414"/>
              <a:ext cx="965772" cy="39041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" name="Group 16"/>
          <p:cNvGrpSpPr>
            <a:grpSpLocks/>
          </p:cNvGrpSpPr>
          <p:nvPr/>
        </p:nvGrpSpPr>
        <p:grpSpPr bwMode="auto">
          <a:xfrm>
            <a:off x="6451542" y="2476502"/>
            <a:ext cx="2239963" cy="1057275"/>
            <a:chOff x="2897313" y="5609689"/>
            <a:chExt cx="2239766" cy="1058237"/>
          </a:xfrm>
        </p:grpSpPr>
        <p:sp>
          <p:nvSpPr>
            <p:cNvPr id="12302" name="Line 58"/>
            <p:cNvSpPr>
              <a:spLocks noChangeShapeType="1"/>
            </p:cNvSpPr>
            <p:nvPr/>
          </p:nvSpPr>
          <p:spPr bwMode="auto">
            <a:xfrm flipV="1">
              <a:off x="4171308" y="5609689"/>
              <a:ext cx="380144" cy="4109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3" name="Rectangle 59"/>
            <p:cNvSpPr>
              <a:spLocks noChangeArrowheads="1"/>
            </p:cNvSpPr>
            <p:nvPr/>
          </p:nvSpPr>
          <p:spPr bwMode="auto">
            <a:xfrm>
              <a:off x="2897313" y="6022152"/>
              <a:ext cx="2239766" cy="64577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600"/>
                <a:t>Time to compute Sum(n-1)</a:t>
              </a:r>
            </a:p>
          </p:txBody>
        </p:sp>
      </p:grpSp>
      <p:sp>
        <p:nvSpPr>
          <p:cNvPr id="47" name="Left Brace 46"/>
          <p:cNvSpPr>
            <a:spLocks/>
          </p:cNvSpPr>
          <p:nvPr/>
        </p:nvSpPr>
        <p:spPr bwMode="auto">
          <a:xfrm>
            <a:off x="7202430" y="1408114"/>
            <a:ext cx="255587" cy="1231900"/>
          </a:xfrm>
          <a:prstGeom prst="leftBrace">
            <a:avLst>
              <a:gd name="adj1" fmla="val 8368"/>
              <a:gd name="adj2" fmla="val 50000"/>
            </a:avLst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2" name="Rectangle 53"/>
          <p:cNvSpPr>
            <a:spLocks noChangeArrowheads="1"/>
          </p:cNvSpPr>
          <p:nvPr/>
        </p:nvSpPr>
        <p:spPr bwMode="auto">
          <a:xfrm>
            <a:off x="7478654" y="2087565"/>
            <a:ext cx="277495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/>
              <a:t>T(n-1) + 1  if n&gt;1</a:t>
            </a:r>
          </a:p>
        </p:txBody>
      </p:sp>
      <p:sp>
        <p:nvSpPr>
          <p:cNvPr id="53" name="Rectangle 53"/>
          <p:cNvSpPr>
            <a:spLocks noChangeArrowheads="1"/>
          </p:cNvSpPr>
          <p:nvPr/>
        </p:nvSpPr>
        <p:spPr bwMode="auto">
          <a:xfrm>
            <a:off x="7478654" y="1512890"/>
            <a:ext cx="32258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/>
              <a:t>1 if n =1 (Base case)</a:t>
            </a: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6237229" y="4567240"/>
            <a:ext cx="19304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/>
              <a:t>S(n) = O(n)</a:t>
            </a:r>
          </a:p>
        </p:txBody>
      </p:sp>
      <p:grpSp>
        <p:nvGrpSpPr>
          <p:cNvPr id="55" name="Group 17"/>
          <p:cNvGrpSpPr>
            <a:grpSpLocks/>
          </p:cNvGrpSpPr>
          <p:nvPr/>
        </p:nvGrpSpPr>
        <p:grpSpPr bwMode="auto">
          <a:xfrm>
            <a:off x="7661216" y="4997452"/>
            <a:ext cx="2592388" cy="1287463"/>
            <a:chOff x="5301464" y="5599414"/>
            <a:chExt cx="1828801" cy="1287709"/>
          </a:xfrm>
        </p:grpSpPr>
        <p:sp>
          <p:nvSpPr>
            <p:cNvPr id="12300" name="Rectangle 56"/>
            <p:cNvSpPr>
              <a:spLocks noChangeArrowheads="1"/>
            </p:cNvSpPr>
            <p:nvPr/>
          </p:nvSpPr>
          <p:spPr bwMode="auto">
            <a:xfrm>
              <a:off x="5336538" y="5996092"/>
              <a:ext cx="1793727" cy="89103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600"/>
                <a:t>There are “n” invocation frames on the stack at the same time</a:t>
              </a:r>
            </a:p>
          </p:txBody>
        </p:sp>
        <p:sp>
          <p:nvSpPr>
            <p:cNvPr id="12301" name="Line 57"/>
            <p:cNvSpPr>
              <a:spLocks noChangeShapeType="1"/>
            </p:cNvSpPr>
            <p:nvPr/>
          </p:nvSpPr>
          <p:spPr bwMode="auto">
            <a:xfrm flipH="1" flipV="1">
              <a:off x="5301464" y="5599414"/>
              <a:ext cx="965772" cy="39041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917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7" grpId="0" animBg="1"/>
      <p:bldP spid="52" grpId="0"/>
      <p:bldP spid="53" grpId="0"/>
      <p:bldP spid="54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14731</TotalTime>
  <Words>3333</Words>
  <Application>Microsoft Office PowerPoint</Application>
  <PresentationFormat>Widescreen</PresentationFormat>
  <Paragraphs>811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Comic Sans MS</vt:lpstr>
      <vt:lpstr>Courier New</vt:lpstr>
      <vt:lpstr>Times New Roman</vt:lpstr>
      <vt:lpstr>Wingdings</vt:lpstr>
      <vt:lpstr>Blank Presentation</vt:lpstr>
      <vt:lpstr>Today’s Material</vt:lpstr>
      <vt:lpstr>Divide &amp; Conquer Strategy</vt:lpstr>
      <vt:lpstr>Divide &amp; Conquer Strategy (cont)</vt:lpstr>
      <vt:lpstr>Computing 1+2+..+N Recursively</vt:lpstr>
      <vt:lpstr>Computing 1+2+..+N Recursively</vt:lpstr>
      <vt:lpstr>Recursion Tree for Sum(4)</vt:lpstr>
      <vt:lpstr>Memory space of a program</vt:lpstr>
      <vt:lpstr>Recursion Tree for Sum(4)</vt:lpstr>
      <vt:lpstr>Analysis: Time &amp; Space complexity</vt:lpstr>
      <vt:lpstr>Summation I</vt:lpstr>
      <vt:lpstr>Recursive Calls of Summation I</vt:lpstr>
      <vt:lpstr>Summation I – C Code</vt:lpstr>
      <vt:lpstr>Summation II</vt:lpstr>
      <vt:lpstr>Recursive Calls of Summation II</vt:lpstr>
      <vt:lpstr>Summation II – C Code</vt:lpstr>
      <vt:lpstr>Parallel Summation</vt:lpstr>
      <vt:lpstr>Parallel Summation (Map/Reduce)</vt:lpstr>
      <vt:lpstr>Computing an Recursively</vt:lpstr>
      <vt:lpstr>Computing an Recursively</vt:lpstr>
      <vt:lpstr>Recursion Tree for Power(3, 4)</vt:lpstr>
      <vt:lpstr>Computing an Recursively</vt:lpstr>
      <vt:lpstr>Computing an Recursively</vt:lpstr>
      <vt:lpstr>Fibonacci Numbers</vt:lpstr>
      <vt:lpstr>Recursion Tree for F(5)</vt:lpstr>
      <vt:lpstr>Forward Linear Search</vt:lpstr>
      <vt:lpstr>Recursive Forward Linear Search: Idea</vt:lpstr>
      <vt:lpstr>Recursive Forward Linear Search – Code</vt:lpstr>
      <vt:lpstr>Recursive Backward Linear Search: Idea</vt:lpstr>
      <vt:lpstr>Recursive Backward Linear Search – Code</vt:lpstr>
      <vt:lpstr>Tower of Hanoi</vt:lpstr>
      <vt:lpstr>Tower of Hanoi: Recursive Formulation</vt:lpstr>
      <vt:lpstr>Tower of Hanoi</vt:lpstr>
      <vt:lpstr>HackerRank: Recursive Digit Sum</vt:lpstr>
      <vt:lpstr>Recursive Super Digit</vt:lpstr>
      <vt:lpstr>LeetCode 51: N-Queens Problem</vt:lpstr>
      <vt:lpstr>LeetCode 51: N-Queens Problem</vt:lpstr>
      <vt:lpstr>LeetCode 78: Subsets</vt:lpstr>
      <vt:lpstr>LeetCode 78: Subsets: Solution 1</vt:lpstr>
      <vt:lpstr>LeetCode 78: Subsets: Solution 2</vt:lpstr>
      <vt:lpstr>LeetCode 78: Subsets: Solution 3</vt:lpstr>
      <vt:lpstr>LeetCode 78: Subsets: Solution 4</vt:lpstr>
      <vt:lpstr>LeetCode Problems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Material</dc:title>
  <dc:creator>CÜNEYT AKINLAR</dc:creator>
  <cp:lastModifiedBy>azra</cp:lastModifiedBy>
  <cp:revision>547</cp:revision>
  <dcterms:created xsi:type="dcterms:W3CDTF">2020-11-16T14:31:24Z</dcterms:created>
  <dcterms:modified xsi:type="dcterms:W3CDTF">2023-08-25T09:48:47Z</dcterms:modified>
</cp:coreProperties>
</file>