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Material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826" y="1093789"/>
            <a:ext cx="11369616" cy="5183187"/>
          </a:xfrm>
        </p:spPr>
        <p:txBody>
          <a:bodyPr/>
          <a:lstStyle/>
          <a:p>
            <a:r>
              <a:rPr lang="en-US" altLang="en-US" dirty="0" smtClean="0"/>
              <a:t>Solving Recurrences</a:t>
            </a:r>
          </a:p>
          <a:p>
            <a:pPr lvl="1"/>
            <a:r>
              <a:rPr lang="en-US" altLang="en-US" dirty="0" smtClean="0"/>
              <a:t>Master theorem</a:t>
            </a:r>
          </a:p>
          <a:p>
            <a:pPr lvl="1"/>
            <a:r>
              <a:rPr lang="en-US" altLang="en-US" dirty="0" smtClean="0"/>
              <a:t>Repeated expansion</a:t>
            </a:r>
          </a:p>
        </p:txBody>
      </p:sp>
    </p:spTree>
    <p:extLst>
      <p:ext uri="{BB962C8B-B14F-4D97-AF65-F5344CB8AC3E}">
        <p14:creationId xmlns:p14="http://schemas.microsoft.com/office/powerpoint/2010/main" val="887903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Repeated Expansion: Example 2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2694" y="1020763"/>
            <a:ext cx="11222966" cy="5338762"/>
          </a:xfrm>
        </p:spPr>
        <p:txBody>
          <a:bodyPr/>
          <a:lstStyle/>
          <a:p>
            <a:pPr marL="933450" lvl="1" indent="-533400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T(n) = 2T(n-1) + 1   [Original recurrence]</a:t>
            </a:r>
          </a:p>
          <a:p>
            <a:pPr marL="933450" lvl="1" indent="-533400"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sz="2800" dirty="0"/>
              <a:t>T(n) = 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T(n-2) + 2 + 1     [After one expansion]</a:t>
            </a:r>
          </a:p>
          <a:p>
            <a:pPr marL="914400" lvl="1" indent="-457200">
              <a:defRPr/>
            </a:pPr>
            <a:endParaRPr lang="en-US" altLang="en-US" sz="2800" dirty="0"/>
          </a:p>
          <a:p>
            <a:pPr marL="914400" lvl="1" indent="-457200"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T(n-2) </a:t>
            </a:r>
            <a:r>
              <a:rPr lang="en-US" altLang="en-US" sz="2800" dirty="0"/>
              <a:t>= 2T(n-2-1) + 1 = </a:t>
            </a:r>
            <a:r>
              <a:rPr lang="en-US" altLang="en-US" sz="2800" dirty="0">
                <a:solidFill>
                  <a:srgbClr val="FF0000"/>
                </a:solidFill>
              </a:rPr>
              <a:t>2T(n-3)+1</a:t>
            </a:r>
          </a:p>
          <a:p>
            <a:pPr marL="914400" lvl="1" indent="-457200">
              <a:defRPr/>
            </a:pPr>
            <a:endParaRPr lang="en-US" altLang="en-US" sz="2800" dirty="0"/>
          </a:p>
          <a:p>
            <a:pPr marL="914400" lvl="1" indent="-457200">
              <a:defRPr/>
            </a:pPr>
            <a:r>
              <a:rPr lang="en-US" altLang="en-US" sz="2800" dirty="0"/>
              <a:t>T(n) = 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T(n-2) + 2 + 1</a:t>
            </a:r>
          </a:p>
          <a:p>
            <a:pPr marL="914400" lvl="1" indent="-457200">
              <a:defRPr/>
            </a:pPr>
            <a:r>
              <a:rPr lang="en-US" altLang="en-US" sz="2800" dirty="0"/>
              <a:t>T(n) = 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[</a:t>
            </a:r>
            <a:r>
              <a:rPr lang="en-US" altLang="en-US" sz="2800" dirty="0">
                <a:solidFill>
                  <a:srgbClr val="FF0000"/>
                </a:solidFill>
              </a:rPr>
              <a:t>2T(n-3)+1</a:t>
            </a:r>
            <a:r>
              <a:rPr lang="en-US" altLang="en-US" sz="2800" dirty="0"/>
              <a:t>] + 2 + 1</a:t>
            </a:r>
          </a:p>
          <a:p>
            <a:pPr marL="914400" lvl="1" indent="-457200">
              <a:defRPr/>
            </a:pPr>
            <a:r>
              <a:rPr lang="en-US" altLang="en-US" sz="2800" dirty="0"/>
              <a:t>T(n) = 2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T(n-3) + 2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+ 2</a:t>
            </a:r>
            <a:r>
              <a:rPr lang="en-US" altLang="en-US" sz="2800" baseline="30000" dirty="0"/>
              <a:t>1</a:t>
            </a:r>
            <a:r>
              <a:rPr lang="en-US" altLang="en-US" sz="2800" dirty="0"/>
              <a:t> + 1  [After two expansions]</a:t>
            </a:r>
          </a:p>
          <a:p>
            <a:pPr marL="914400" lvl="1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9114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Repeated Expansion: Example 2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958" y="1020763"/>
            <a:ext cx="11291978" cy="5338762"/>
          </a:xfrm>
        </p:spPr>
        <p:txBody>
          <a:bodyPr/>
          <a:lstStyle/>
          <a:p>
            <a:pPr marL="933450" lvl="1" indent="-533400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T(n) = 2T(n-1) + 1   [Original recurrence]</a:t>
            </a:r>
          </a:p>
          <a:p>
            <a:pPr marL="933450" lvl="1" indent="-533400"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sz="2800" dirty="0"/>
              <a:t>T(n) = 2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T(n-3) + 2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+ 2</a:t>
            </a:r>
            <a:r>
              <a:rPr lang="en-US" altLang="en-US" sz="2800" baseline="30000" dirty="0"/>
              <a:t>1</a:t>
            </a:r>
            <a:r>
              <a:rPr lang="en-US" altLang="en-US" sz="2800" dirty="0"/>
              <a:t> + 1  [After two expansions]</a:t>
            </a:r>
          </a:p>
          <a:p>
            <a:pPr marL="914400" lvl="1" indent="-457200">
              <a:defRPr/>
            </a:pPr>
            <a:endParaRPr lang="en-US" altLang="en-US" sz="2800" dirty="0"/>
          </a:p>
          <a:p>
            <a:pPr marL="914400" lvl="1" indent="-457200">
              <a:defRPr/>
            </a:pPr>
            <a:r>
              <a:rPr lang="en-US" altLang="en-US" sz="2800" dirty="0"/>
              <a:t>After k expansions</a:t>
            </a:r>
          </a:p>
          <a:p>
            <a:pPr marL="914400" lvl="1" indent="-457200">
              <a:defRPr/>
            </a:pPr>
            <a:r>
              <a:rPr lang="en-US" altLang="en-US" sz="2800" dirty="0"/>
              <a:t>T(n) = 2</a:t>
            </a:r>
            <a:r>
              <a:rPr lang="en-US" altLang="en-US" sz="2800" baseline="30000" dirty="0"/>
              <a:t>k</a:t>
            </a:r>
            <a:r>
              <a:rPr lang="en-US" altLang="en-US" sz="2800" dirty="0"/>
              <a:t>T(n-k) + 2</a:t>
            </a:r>
            <a:r>
              <a:rPr lang="en-US" altLang="en-US" sz="2800" baseline="30000" dirty="0"/>
              <a:t>k-1  </a:t>
            </a:r>
            <a:r>
              <a:rPr lang="en-US" altLang="en-US" sz="2800" dirty="0"/>
              <a:t>+ … + 2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+ 2</a:t>
            </a:r>
            <a:r>
              <a:rPr lang="en-US" altLang="en-US" sz="2800" baseline="30000" dirty="0"/>
              <a:t>1</a:t>
            </a:r>
            <a:r>
              <a:rPr lang="en-US" altLang="en-US" sz="2800" dirty="0"/>
              <a:t> + 1 </a:t>
            </a:r>
          </a:p>
          <a:p>
            <a:pPr marL="914400" lvl="1" indent="-457200">
              <a:defRPr/>
            </a:pPr>
            <a:endParaRPr lang="en-US" altLang="en-US" sz="2800" dirty="0"/>
          </a:p>
          <a:p>
            <a:pPr marL="914400" lvl="1" indent="-457200">
              <a:defRPr/>
            </a:pPr>
            <a:r>
              <a:rPr lang="en-US" altLang="en-US" sz="2800" dirty="0"/>
              <a:t>T(0) = 1 </a:t>
            </a:r>
            <a:r>
              <a:rPr lang="en-US" altLang="en-US" sz="2800" dirty="0">
                <a:sym typeface="Wingdings" panose="05000000000000000000" pitchFamily="2" charset="2"/>
              </a:rPr>
              <a:t> n-k = 0  k = n</a:t>
            </a:r>
          </a:p>
          <a:p>
            <a:pPr marL="914400" lvl="1" indent="-457200">
              <a:defRPr/>
            </a:pPr>
            <a:r>
              <a:rPr lang="en-US" altLang="en-US" sz="2800" dirty="0">
                <a:sym typeface="Wingdings" panose="05000000000000000000" pitchFamily="2" charset="2"/>
              </a:rPr>
              <a:t>T(n) = 2</a:t>
            </a:r>
            <a:r>
              <a:rPr lang="en-US" altLang="en-US" sz="2800" baseline="30000" dirty="0">
                <a:sym typeface="Wingdings" panose="05000000000000000000" pitchFamily="2" charset="2"/>
              </a:rPr>
              <a:t>n </a:t>
            </a:r>
            <a:r>
              <a:rPr lang="en-US" altLang="en-US" sz="2800" dirty="0">
                <a:sym typeface="Wingdings" panose="05000000000000000000" pitchFamily="2" charset="2"/>
              </a:rPr>
              <a:t> + 2</a:t>
            </a:r>
            <a:r>
              <a:rPr lang="en-US" altLang="en-US" sz="2800" baseline="30000" dirty="0">
                <a:sym typeface="Wingdings" panose="05000000000000000000" pitchFamily="2" charset="2"/>
              </a:rPr>
              <a:t>n</a:t>
            </a:r>
            <a:r>
              <a:rPr lang="en-US" altLang="en-US" sz="2800" dirty="0">
                <a:sym typeface="Wingdings" panose="05000000000000000000" pitchFamily="2" charset="2"/>
              </a:rPr>
              <a:t> – 1 = 2x2</a:t>
            </a:r>
            <a:r>
              <a:rPr lang="en-US" altLang="en-US" sz="2800" baseline="30000" dirty="0">
                <a:sym typeface="Wingdings" panose="05000000000000000000" pitchFamily="2" charset="2"/>
              </a:rPr>
              <a:t>n</a:t>
            </a:r>
            <a:r>
              <a:rPr lang="en-US" altLang="en-US" sz="2800" dirty="0">
                <a:sym typeface="Wingdings" panose="05000000000000000000" pitchFamily="2" charset="2"/>
              </a:rPr>
              <a:t> – 1 =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 dirty="0">
                <a:sym typeface="Wingdings" panose="05000000000000000000" pitchFamily="2" charset="2"/>
              </a:rPr>
              <a:t>(2</a:t>
            </a:r>
            <a:r>
              <a:rPr lang="en-US" altLang="en-US" sz="2800" baseline="30000" dirty="0">
                <a:sym typeface="Wingdings" panose="05000000000000000000" pitchFamily="2" charset="2"/>
              </a:rPr>
              <a:t>n</a:t>
            </a:r>
            <a:r>
              <a:rPr lang="en-US" altLang="en-US" sz="2800" dirty="0">
                <a:sym typeface="Wingdings" panose="05000000000000000000" pitchFamily="2" charset="2"/>
              </a:rPr>
              <a:t>)</a:t>
            </a:r>
            <a:endParaRPr lang="en-US" altLang="en-US" sz="2800" dirty="0"/>
          </a:p>
          <a:p>
            <a:pPr marL="914400" lvl="1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826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1" y="1539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Repeated Expansion: Example 3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3080" y="1020763"/>
            <a:ext cx="11188460" cy="5338762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 can also use repeated expansion to solve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2*T(n/2) + n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T(n/2) = 2*T((n/2)/2) + n/2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T(n/2) = </a:t>
            </a:r>
            <a:r>
              <a:rPr lang="en-US" altLang="en-US" dirty="0">
                <a:solidFill>
                  <a:srgbClr val="FF0000"/>
                </a:solidFill>
              </a:rPr>
              <a:t>2*T(n/4) + n/2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Replace T(n/2) with this value in the original recurrence: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2*T(n/2) + 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2*[</a:t>
            </a:r>
            <a:r>
              <a:rPr lang="en-US" altLang="en-US" dirty="0">
                <a:solidFill>
                  <a:srgbClr val="FF0000"/>
                </a:solidFill>
              </a:rPr>
              <a:t>2*T(n/4)+n/2</a:t>
            </a:r>
            <a:r>
              <a:rPr lang="en-US" altLang="en-US" dirty="0"/>
              <a:t>] + 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</a:t>
            </a:r>
            <a:r>
              <a:rPr lang="en-US" altLang="en-US" baseline="30000" dirty="0"/>
              <a:t>2</a:t>
            </a:r>
            <a:r>
              <a:rPr lang="en-US" altLang="en-US" dirty="0"/>
              <a:t>T(n/2</a:t>
            </a:r>
            <a:r>
              <a:rPr lang="en-US" altLang="en-US" baseline="30000" dirty="0"/>
              <a:t>2</a:t>
            </a:r>
            <a:r>
              <a:rPr lang="en-US" altLang="en-US" dirty="0"/>
              <a:t>)+ 2n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Continue expanding …</a:t>
            </a:r>
          </a:p>
        </p:txBody>
      </p:sp>
    </p:spTree>
    <p:extLst>
      <p:ext uri="{BB962C8B-B14F-4D97-AF65-F5344CB8AC3E}">
        <p14:creationId xmlns:p14="http://schemas.microsoft.com/office/powerpoint/2010/main" val="2481351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1" y="1539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Repeated Expansion: Example 3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3079" y="1020763"/>
            <a:ext cx="11300603" cy="5338762"/>
          </a:xfrm>
          <a:noFill/>
        </p:spPr>
        <p:txBody>
          <a:bodyPr/>
          <a:lstStyle/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2*T(n/2) + n     (Original recurrence)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T(n</a:t>
            </a:r>
            <a:r>
              <a:rPr lang="en-US" altLang="en-US" dirty="0"/>
              <a:t>) = 2</a:t>
            </a:r>
            <a:r>
              <a:rPr lang="en-US" altLang="en-US" baseline="30000" dirty="0"/>
              <a:t>2</a:t>
            </a:r>
            <a:r>
              <a:rPr lang="en-US" altLang="en-US" dirty="0"/>
              <a:t>T(n/2</a:t>
            </a:r>
            <a:r>
              <a:rPr lang="en-US" altLang="en-US" baseline="30000" dirty="0"/>
              <a:t>2</a:t>
            </a:r>
            <a:r>
              <a:rPr lang="en-US" altLang="en-US" dirty="0"/>
              <a:t>)+ 2n   (After one expansion)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Let’s compute T(n/2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2*T(n/2) + 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T(n/2</a:t>
            </a:r>
            <a:r>
              <a:rPr lang="en-US" altLang="en-US" baseline="30000" dirty="0"/>
              <a:t>2</a:t>
            </a:r>
            <a:r>
              <a:rPr lang="en-US" altLang="en-US" dirty="0"/>
              <a:t>) = 2*T((n/2</a:t>
            </a:r>
            <a:r>
              <a:rPr lang="en-US" altLang="en-US" baseline="30000" dirty="0"/>
              <a:t>2</a:t>
            </a:r>
            <a:r>
              <a:rPr lang="en-US" altLang="en-US" dirty="0"/>
              <a:t>)/2) + (n/2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T(n/2</a:t>
            </a:r>
            <a:r>
              <a:rPr lang="en-US" altLang="en-US" baseline="30000" dirty="0"/>
              <a:t>2</a:t>
            </a:r>
            <a:r>
              <a:rPr lang="en-US" altLang="en-US" dirty="0"/>
              <a:t>) = </a:t>
            </a:r>
            <a:r>
              <a:rPr lang="en-US" altLang="en-US" dirty="0">
                <a:solidFill>
                  <a:srgbClr val="FF0000"/>
                </a:solidFill>
              </a:rPr>
              <a:t>2*T(n/2</a:t>
            </a:r>
            <a:r>
              <a:rPr lang="en-US" altLang="en-US" baseline="30000" dirty="0">
                <a:solidFill>
                  <a:srgbClr val="FF0000"/>
                </a:solidFill>
              </a:rPr>
              <a:t>3</a:t>
            </a:r>
            <a:r>
              <a:rPr lang="en-US" altLang="en-US" dirty="0">
                <a:solidFill>
                  <a:srgbClr val="FF0000"/>
                </a:solidFill>
              </a:rPr>
              <a:t>) + (n/2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Replace this value of T(n/2</a:t>
            </a:r>
            <a:r>
              <a:rPr lang="en-US" altLang="en-US" baseline="30000" dirty="0"/>
              <a:t>2</a:t>
            </a:r>
            <a:r>
              <a:rPr lang="en-US" altLang="en-US" dirty="0"/>
              <a:t>) in the previous equation: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</a:t>
            </a:r>
            <a:r>
              <a:rPr lang="en-US" altLang="en-US" baseline="30000" dirty="0"/>
              <a:t>2</a:t>
            </a:r>
            <a:r>
              <a:rPr lang="en-US" altLang="en-US" dirty="0"/>
              <a:t>T(n/2</a:t>
            </a:r>
            <a:r>
              <a:rPr lang="en-US" altLang="en-US" baseline="30000" dirty="0"/>
              <a:t>2</a:t>
            </a:r>
            <a:r>
              <a:rPr lang="en-US" altLang="en-US" dirty="0"/>
              <a:t>)+ 2n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</a:t>
            </a:r>
            <a:r>
              <a:rPr lang="en-US" altLang="en-US" baseline="30000" dirty="0"/>
              <a:t>2</a:t>
            </a:r>
            <a:r>
              <a:rPr lang="en-US" altLang="en-US" dirty="0"/>
              <a:t>[</a:t>
            </a:r>
            <a:r>
              <a:rPr lang="en-US" altLang="en-US" dirty="0">
                <a:solidFill>
                  <a:srgbClr val="FF0000"/>
                </a:solidFill>
              </a:rPr>
              <a:t>2*T(n/2</a:t>
            </a:r>
            <a:r>
              <a:rPr lang="en-US" altLang="en-US" baseline="30000" dirty="0">
                <a:solidFill>
                  <a:srgbClr val="FF0000"/>
                </a:solidFill>
              </a:rPr>
              <a:t>3</a:t>
            </a:r>
            <a:r>
              <a:rPr lang="en-US" altLang="en-US" dirty="0">
                <a:solidFill>
                  <a:srgbClr val="FF0000"/>
                </a:solidFill>
              </a:rPr>
              <a:t>) + (n/2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] + 2n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</a:t>
            </a:r>
            <a:r>
              <a:rPr lang="en-US" altLang="en-US" baseline="30000" dirty="0"/>
              <a:t>3</a:t>
            </a:r>
            <a:r>
              <a:rPr lang="en-US" altLang="en-US" dirty="0"/>
              <a:t>T(n/2</a:t>
            </a:r>
            <a:r>
              <a:rPr lang="en-US" altLang="en-US" baseline="30000" dirty="0"/>
              <a:t>3</a:t>
            </a:r>
            <a:r>
              <a:rPr lang="en-US" altLang="en-US" dirty="0"/>
              <a:t>)+ 3n   (After two expansions)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Continue expanding…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sz="2000" dirty="0"/>
          </a:p>
          <a:p>
            <a:pPr marL="914400" lvl="1" indent="-457200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1000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1" y="1539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Repeated Expansion: Example 3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9947" y="1020763"/>
            <a:ext cx="11222965" cy="5338762"/>
          </a:xfrm>
          <a:noFill/>
        </p:spPr>
        <p:txBody>
          <a:bodyPr/>
          <a:lstStyle/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</a:t>
            </a:r>
            <a:r>
              <a:rPr lang="en-US" altLang="en-US" baseline="30000" dirty="0"/>
              <a:t>3</a:t>
            </a:r>
            <a:r>
              <a:rPr lang="en-US" altLang="en-US" dirty="0"/>
              <a:t>T(n/2</a:t>
            </a:r>
            <a:r>
              <a:rPr lang="en-US" altLang="en-US" baseline="30000" dirty="0"/>
              <a:t>3</a:t>
            </a:r>
            <a:r>
              <a:rPr lang="en-US" altLang="en-US" dirty="0"/>
              <a:t>)+ 3n   (After two expansions)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After </a:t>
            </a:r>
            <a:r>
              <a:rPr lang="en-US" altLang="en-US" dirty="0"/>
              <a:t>“k” expansions: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</a:t>
            </a:r>
            <a:r>
              <a:rPr lang="en-US" altLang="en-US" baseline="30000" dirty="0"/>
              <a:t>k</a:t>
            </a:r>
            <a:r>
              <a:rPr lang="en-US" altLang="en-US" dirty="0"/>
              <a:t>T(n/2</a:t>
            </a:r>
            <a:r>
              <a:rPr lang="en-US" altLang="en-US" baseline="30000" dirty="0"/>
              <a:t>k</a:t>
            </a:r>
            <a:r>
              <a:rPr lang="en-US" altLang="en-US" dirty="0"/>
              <a:t>)+ </a:t>
            </a:r>
            <a:r>
              <a:rPr lang="en-US" altLang="en-US" dirty="0" err="1"/>
              <a:t>kn</a:t>
            </a:r>
            <a:r>
              <a:rPr lang="en-US" altLang="en-US" dirty="0"/>
              <a:t>   (After k expansions)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At the limit, we want n/2</a:t>
            </a:r>
            <a:r>
              <a:rPr lang="en-US" altLang="en-US" baseline="30000" dirty="0"/>
              <a:t>k  </a:t>
            </a:r>
            <a:r>
              <a:rPr lang="en-US" altLang="en-US" dirty="0"/>
              <a:t>= 1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Then k = log2(n)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Then: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2</a:t>
            </a:r>
            <a:r>
              <a:rPr lang="en-US" altLang="en-US" baseline="30000" dirty="0"/>
              <a:t>log2(n)</a:t>
            </a:r>
            <a:r>
              <a:rPr lang="en-US" altLang="en-US" dirty="0"/>
              <a:t> T(1) + nlog2(n)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T(n) = </a:t>
            </a:r>
            <a:r>
              <a:rPr lang="en-US" altLang="en-US" dirty="0" err="1"/>
              <a:t>nT</a:t>
            </a:r>
            <a:r>
              <a:rPr lang="en-US" altLang="en-US" dirty="0"/>
              <a:t>(1) + nlog2(n) = n + nlog2(n)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So, T(n) = </a:t>
            </a:r>
            <a:r>
              <a:rPr lang="en-US" altLang="en-US" sz="2800" dirty="0" smtClean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dirty="0"/>
              <a:t>(</a:t>
            </a:r>
            <a:r>
              <a:rPr lang="en-US" altLang="en-US" dirty="0" err="1"/>
              <a:t>nlogn</a:t>
            </a:r>
            <a:r>
              <a:rPr lang="en-US" altLang="en-US" dirty="0"/>
              <a:t>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sz="2000" dirty="0"/>
          </a:p>
          <a:p>
            <a:pPr marL="914400" lvl="1" indent="-457200">
              <a:lnSpc>
                <a:spcPct val="90000"/>
              </a:lnSpc>
            </a:pPr>
            <a:endParaRPr lang="en-US" altLang="en-US" sz="2000" dirty="0"/>
          </a:p>
          <a:p>
            <a:pPr marL="914400" lvl="1" indent="-457200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3403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Repeated Expansion: Example 4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2694" y="1020763"/>
            <a:ext cx="11300604" cy="5338762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How do we solve T(n) = 2*T(N/2) + </a:t>
            </a:r>
            <a:r>
              <a:rPr lang="en-US" altLang="en-US" dirty="0" err="1" smtClean="0">
                <a:solidFill>
                  <a:srgbClr val="000000"/>
                </a:solidFill>
              </a:rPr>
              <a:t>nlogn</a:t>
            </a:r>
            <a:r>
              <a:rPr lang="en-US" altLang="en-US" dirty="0" smtClean="0">
                <a:solidFill>
                  <a:srgbClr val="000000"/>
                </a:solidFill>
              </a:rPr>
              <a:t>, T(1)=1</a:t>
            </a:r>
          </a:p>
          <a:p>
            <a:pPr marL="914400" lvl="1" indent="-457200"/>
            <a:r>
              <a:rPr lang="en-US" altLang="en-US" dirty="0" smtClean="0"/>
              <a:t>Master theorem does not help</a:t>
            </a:r>
          </a:p>
          <a:p>
            <a:pPr marL="914400" lvl="1" indent="-457200"/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T(n) = 2*T(n/2) + </a:t>
            </a:r>
            <a:r>
              <a:rPr lang="en-US" altLang="en-US" dirty="0" err="1" smtClean="0"/>
              <a:t>nlogn</a:t>
            </a:r>
            <a:r>
              <a:rPr lang="en-US" altLang="en-US" dirty="0" smtClean="0"/>
              <a:t> (Original recurrence)</a:t>
            </a:r>
          </a:p>
          <a:p>
            <a:pPr marL="914400" lvl="1" indent="-457200"/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Expand T(n/2):</a:t>
            </a:r>
          </a:p>
          <a:p>
            <a:pPr marL="914400" lvl="1" indent="-457200"/>
            <a:r>
              <a:rPr lang="en-US" altLang="en-US" dirty="0" smtClean="0"/>
              <a:t>T(n) = 2*T(n/2) + </a:t>
            </a:r>
            <a:r>
              <a:rPr lang="en-US" altLang="en-US" dirty="0" err="1" smtClean="0"/>
              <a:t>nlogn</a:t>
            </a:r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T(n/2) = </a:t>
            </a:r>
            <a:r>
              <a:rPr lang="en-US" altLang="en-US" dirty="0" smtClean="0">
                <a:solidFill>
                  <a:srgbClr val="FF0000"/>
                </a:solidFill>
              </a:rPr>
              <a:t>2T(n/2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</a:rPr>
              <a:t>) + (n/2)log(n/2)</a:t>
            </a:r>
          </a:p>
          <a:p>
            <a:pPr marL="914400" lvl="1" indent="-457200"/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Insert T(n/2) into the original recurrence:</a:t>
            </a:r>
          </a:p>
          <a:p>
            <a:pPr marL="914400" lvl="1" indent="-457200"/>
            <a:r>
              <a:rPr lang="en-US" altLang="en-US" dirty="0" smtClean="0"/>
              <a:t>T(n) = 2*[</a:t>
            </a:r>
            <a:r>
              <a:rPr lang="en-US" altLang="en-US" dirty="0" smtClean="0">
                <a:solidFill>
                  <a:srgbClr val="FF0000"/>
                </a:solidFill>
              </a:rPr>
              <a:t>2T(n/2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</a:rPr>
              <a:t>) + (n/2)log(n/2)</a:t>
            </a:r>
            <a:r>
              <a:rPr lang="en-US" altLang="en-US" dirty="0" smtClean="0"/>
              <a:t>] + </a:t>
            </a:r>
            <a:r>
              <a:rPr lang="en-US" altLang="en-US" dirty="0" err="1" smtClean="0"/>
              <a:t>nlogn</a:t>
            </a:r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T(n) = 2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T(n/2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+ </a:t>
            </a:r>
            <a:r>
              <a:rPr lang="en-US" altLang="en-US" dirty="0" err="1" smtClean="0"/>
              <a:t>nlog</a:t>
            </a:r>
            <a:r>
              <a:rPr lang="en-US" altLang="en-US" dirty="0" smtClean="0"/>
              <a:t>(n/2) + </a:t>
            </a:r>
            <a:r>
              <a:rPr lang="en-US" altLang="en-US" dirty="0" err="1" smtClean="0"/>
              <a:t>nlogn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276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Repeated Expansion: Example 4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0717" y="1020763"/>
            <a:ext cx="11093569" cy="5338762"/>
          </a:xfrm>
          <a:noFill/>
        </p:spPr>
        <p:txBody>
          <a:bodyPr/>
          <a:lstStyle/>
          <a:p>
            <a:pPr marL="514350" indent="-457200"/>
            <a:r>
              <a:rPr lang="en-US" altLang="en-US" sz="2400" dirty="0"/>
              <a:t>T(n) = 2*T(n/2) + </a:t>
            </a:r>
            <a:r>
              <a:rPr lang="en-US" altLang="en-US" sz="2400" dirty="0" err="1"/>
              <a:t>nlogn</a:t>
            </a:r>
            <a:r>
              <a:rPr lang="en-US" altLang="en-US" sz="2400" dirty="0"/>
              <a:t> (Original recurrence)</a:t>
            </a:r>
          </a:p>
          <a:p>
            <a:pPr marL="514350" indent="-457200"/>
            <a:r>
              <a:rPr lang="en-US" altLang="en-US" sz="2400" dirty="0" smtClean="0"/>
              <a:t>T(n</a:t>
            </a:r>
            <a:r>
              <a:rPr lang="en-US" altLang="en-US" sz="2400" dirty="0"/>
              <a:t>) = 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T(n/2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+ </a:t>
            </a:r>
            <a:r>
              <a:rPr lang="en-US" altLang="en-US" sz="2400" dirty="0" err="1"/>
              <a:t>nlog</a:t>
            </a:r>
            <a:r>
              <a:rPr lang="en-US" altLang="en-US" sz="2400" dirty="0"/>
              <a:t>(n/2) + </a:t>
            </a:r>
            <a:r>
              <a:rPr lang="en-US" altLang="en-US" sz="2400" dirty="0" err="1"/>
              <a:t>nlogn</a:t>
            </a:r>
            <a:r>
              <a:rPr lang="en-US" altLang="en-US" sz="2400" dirty="0"/>
              <a:t> (after one expansion)</a:t>
            </a:r>
          </a:p>
          <a:p>
            <a:pPr marL="514350" indent="-457200"/>
            <a:endParaRPr lang="en-US" altLang="en-US" sz="2400" dirty="0"/>
          </a:p>
          <a:p>
            <a:pPr marL="514350" indent="-457200"/>
            <a:r>
              <a:rPr lang="en-US" altLang="en-US" sz="2400" dirty="0"/>
              <a:t>Expand T(n/2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):</a:t>
            </a:r>
          </a:p>
          <a:p>
            <a:pPr marL="514350" indent="-457200"/>
            <a:r>
              <a:rPr lang="en-US" altLang="en-US" sz="2400" dirty="0"/>
              <a:t>T(n) = 2*T(n/2) + </a:t>
            </a:r>
            <a:r>
              <a:rPr lang="en-US" altLang="en-US" sz="2400" dirty="0" err="1"/>
              <a:t>nlogn</a:t>
            </a:r>
            <a:endParaRPr lang="en-US" altLang="en-US" sz="2400" dirty="0"/>
          </a:p>
          <a:p>
            <a:pPr marL="514350" indent="-457200"/>
            <a:r>
              <a:rPr lang="en-US" altLang="en-US" sz="2400" dirty="0"/>
              <a:t>T(n/2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= 2*T((n/2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)/2) + 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)log(n/2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</a:t>
            </a:r>
          </a:p>
          <a:p>
            <a:pPr marL="514350" indent="-457200"/>
            <a:r>
              <a:rPr lang="en-US" altLang="en-US" sz="2400" dirty="0"/>
              <a:t>T(n/2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= </a:t>
            </a:r>
            <a:r>
              <a:rPr lang="en-US" altLang="en-US" sz="2400" dirty="0">
                <a:solidFill>
                  <a:srgbClr val="FF0000"/>
                </a:solidFill>
              </a:rPr>
              <a:t>2*T(n/2</a:t>
            </a:r>
            <a:r>
              <a:rPr lang="en-US" altLang="en-US" sz="2400" baseline="30000" dirty="0">
                <a:solidFill>
                  <a:srgbClr val="FF0000"/>
                </a:solidFill>
              </a:rPr>
              <a:t>3</a:t>
            </a:r>
            <a:r>
              <a:rPr lang="en-US" altLang="en-US" sz="2400" dirty="0">
                <a:solidFill>
                  <a:srgbClr val="FF0000"/>
                </a:solidFill>
              </a:rPr>
              <a:t>) + (n/2</a:t>
            </a:r>
            <a:r>
              <a:rPr lang="en-US" altLang="en-US" sz="2400" baseline="30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)log(n/2</a:t>
            </a:r>
            <a:r>
              <a:rPr lang="en-US" altLang="en-US" sz="2400" baseline="30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pPr marL="514350" indent="-457200"/>
            <a:endParaRPr lang="en-US" altLang="en-US" sz="2400" dirty="0"/>
          </a:p>
          <a:p>
            <a:pPr marL="514350" indent="-457200"/>
            <a:r>
              <a:rPr lang="en-US" altLang="en-US" sz="2400" dirty="0"/>
              <a:t>Insert T(n/2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into the previous recurrence:</a:t>
            </a:r>
          </a:p>
          <a:p>
            <a:pPr marL="514350" indent="-457200"/>
            <a:r>
              <a:rPr lang="en-US" altLang="en-US" sz="2400" dirty="0"/>
              <a:t>T(n) = 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T(n/2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+ </a:t>
            </a:r>
            <a:r>
              <a:rPr lang="en-US" altLang="en-US" sz="2400" dirty="0" err="1"/>
              <a:t>nlog</a:t>
            </a:r>
            <a:r>
              <a:rPr lang="en-US" altLang="en-US" sz="2400" dirty="0"/>
              <a:t>(n/2) + </a:t>
            </a:r>
            <a:r>
              <a:rPr lang="en-US" altLang="en-US" sz="2400" dirty="0" err="1"/>
              <a:t>nlogn</a:t>
            </a:r>
            <a:endParaRPr lang="en-US" altLang="en-US" sz="2400" dirty="0"/>
          </a:p>
          <a:p>
            <a:pPr marL="514350" indent="-457200"/>
            <a:r>
              <a:rPr lang="en-US" altLang="en-US" sz="2400" dirty="0"/>
              <a:t>T(n) = 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[</a:t>
            </a:r>
            <a:r>
              <a:rPr lang="en-US" altLang="en-US" sz="2400" dirty="0">
                <a:solidFill>
                  <a:srgbClr val="FF0000"/>
                </a:solidFill>
              </a:rPr>
              <a:t>2*T(n/2</a:t>
            </a:r>
            <a:r>
              <a:rPr lang="en-US" altLang="en-US" sz="2400" baseline="30000" dirty="0">
                <a:solidFill>
                  <a:srgbClr val="FF0000"/>
                </a:solidFill>
              </a:rPr>
              <a:t>3</a:t>
            </a:r>
            <a:r>
              <a:rPr lang="en-US" altLang="en-US" sz="2400" dirty="0">
                <a:solidFill>
                  <a:srgbClr val="FF0000"/>
                </a:solidFill>
              </a:rPr>
              <a:t>) + (n/2</a:t>
            </a:r>
            <a:r>
              <a:rPr lang="en-US" altLang="en-US" sz="2400" baseline="30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)log(n/2</a:t>
            </a:r>
            <a:r>
              <a:rPr lang="en-US" altLang="en-US" sz="2400" baseline="30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r>
              <a:rPr lang="en-US" altLang="en-US" sz="2400" dirty="0"/>
              <a:t>] + </a:t>
            </a:r>
            <a:r>
              <a:rPr lang="en-US" altLang="en-US" sz="2400" dirty="0" err="1"/>
              <a:t>nlog</a:t>
            </a:r>
            <a:r>
              <a:rPr lang="en-US" altLang="en-US" sz="2400" dirty="0"/>
              <a:t>(n/2) + </a:t>
            </a:r>
            <a:r>
              <a:rPr lang="en-US" altLang="en-US" sz="2400" dirty="0" err="1"/>
              <a:t>nlogn</a:t>
            </a:r>
            <a:endParaRPr lang="en-US" altLang="en-US" sz="2400" dirty="0"/>
          </a:p>
          <a:p>
            <a:pPr marL="514350" indent="-457200"/>
            <a:r>
              <a:rPr lang="en-US" altLang="en-US" sz="2400" dirty="0"/>
              <a:t>T(n) = 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T(n/2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+ </a:t>
            </a:r>
            <a:r>
              <a:rPr lang="en-US" altLang="en-US" sz="2400" dirty="0" err="1"/>
              <a:t>nlog</a:t>
            </a:r>
            <a:r>
              <a:rPr lang="en-US" altLang="en-US" sz="2400" dirty="0"/>
              <a:t>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+ </a:t>
            </a:r>
            <a:r>
              <a:rPr lang="en-US" altLang="en-US" sz="2400" dirty="0" err="1"/>
              <a:t>nlog</a:t>
            </a:r>
            <a:r>
              <a:rPr lang="en-US" altLang="en-US" sz="2400" dirty="0"/>
              <a:t>(n/2) + </a:t>
            </a:r>
            <a:r>
              <a:rPr lang="en-US" altLang="en-US" sz="2400" dirty="0" err="1"/>
              <a:t>nlogn</a:t>
            </a:r>
            <a:r>
              <a:rPr lang="en-US" altLang="en-US" sz="2400" dirty="0"/>
              <a:t>  (After two </a:t>
            </a:r>
            <a:r>
              <a:rPr lang="en-US" altLang="en-US" sz="2400" dirty="0" smtClean="0"/>
              <a:t>expansions)</a:t>
            </a:r>
            <a:endParaRPr lang="en-US" altLang="en-US" sz="2400" dirty="0"/>
          </a:p>
          <a:p>
            <a:pPr marL="514350" indent="-457200"/>
            <a:endParaRPr lang="en-US" altLang="en-US" sz="2000" dirty="0"/>
          </a:p>
          <a:p>
            <a:pPr marL="514350" indent="-45720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966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Repeated Expansion: Example 4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6596" y="1020763"/>
            <a:ext cx="11188461" cy="5338762"/>
          </a:xfrm>
          <a:noFill/>
        </p:spPr>
        <p:txBody>
          <a:bodyPr/>
          <a:lstStyle/>
          <a:p>
            <a:pPr marL="514350" indent="-457200"/>
            <a:r>
              <a:rPr lang="en-US" altLang="en-US" sz="2400" dirty="0"/>
              <a:t>T(n) = 2*T(n/2) + </a:t>
            </a:r>
            <a:r>
              <a:rPr lang="en-US" altLang="en-US" sz="2400" dirty="0" err="1"/>
              <a:t>nlogn</a:t>
            </a:r>
            <a:r>
              <a:rPr lang="en-US" altLang="en-US" sz="2400" dirty="0"/>
              <a:t> (Original recurrence)</a:t>
            </a:r>
          </a:p>
          <a:p>
            <a:pPr marL="514350" indent="-457200"/>
            <a:r>
              <a:rPr lang="en-US" altLang="en-US" sz="2400" dirty="0" smtClean="0"/>
              <a:t>T(n</a:t>
            </a:r>
            <a:r>
              <a:rPr lang="en-US" altLang="en-US" sz="2400" dirty="0"/>
              <a:t>) = 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T(n/2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+ </a:t>
            </a:r>
            <a:r>
              <a:rPr lang="en-US" altLang="en-US" sz="2400" dirty="0" err="1"/>
              <a:t>nlog</a:t>
            </a:r>
            <a:r>
              <a:rPr lang="en-US" altLang="en-US" sz="2400" dirty="0"/>
              <a:t>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+ </a:t>
            </a:r>
            <a:r>
              <a:rPr lang="en-US" altLang="en-US" sz="2400" dirty="0" err="1"/>
              <a:t>nlog</a:t>
            </a:r>
            <a:r>
              <a:rPr lang="en-US" altLang="en-US" sz="2400" dirty="0"/>
              <a:t>(n/2) + </a:t>
            </a:r>
            <a:r>
              <a:rPr lang="en-US" altLang="en-US" sz="2400" dirty="0" err="1"/>
              <a:t>nlogn</a:t>
            </a:r>
            <a:r>
              <a:rPr lang="en-US" altLang="en-US" sz="2400" dirty="0"/>
              <a:t>  (After two </a:t>
            </a:r>
            <a:r>
              <a:rPr lang="en-US" altLang="en-US" sz="2400" dirty="0" smtClean="0"/>
              <a:t>expansions)</a:t>
            </a:r>
            <a:endParaRPr lang="en-US" altLang="en-US" sz="2400" dirty="0"/>
          </a:p>
          <a:p>
            <a:pPr marL="514350" indent="-457200"/>
            <a:endParaRPr lang="en-US" altLang="en-US" sz="2400" dirty="0"/>
          </a:p>
          <a:p>
            <a:pPr marL="514350" indent="-457200"/>
            <a:r>
              <a:rPr lang="en-US" altLang="en-US" sz="2400" dirty="0"/>
              <a:t>After “k-1” expansions:</a:t>
            </a:r>
          </a:p>
          <a:p>
            <a:pPr marL="514350" indent="-457200"/>
            <a:r>
              <a:rPr lang="en-US" altLang="en-US" sz="2400" dirty="0"/>
              <a:t>T(n) = 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T(n/2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) + n (log(n/2</a:t>
            </a:r>
            <a:r>
              <a:rPr lang="en-US" altLang="en-US" sz="2400" baseline="30000" dirty="0"/>
              <a:t>k-1</a:t>
            </a:r>
            <a:r>
              <a:rPr lang="en-US" altLang="en-US" sz="2400" dirty="0"/>
              <a:t>)  + … + log(n/2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+ log(n/2) + </a:t>
            </a:r>
            <a:r>
              <a:rPr lang="en-US" altLang="en-US" sz="2400" dirty="0" err="1"/>
              <a:t>logn</a:t>
            </a:r>
            <a:r>
              <a:rPr lang="en-US" altLang="en-US" sz="2400" dirty="0"/>
              <a:t>)</a:t>
            </a:r>
          </a:p>
          <a:p>
            <a:pPr marL="514350" indent="-457200"/>
            <a:endParaRPr lang="en-US" altLang="en-US" sz="2400" dirty="0"/>
          </a:p>
          <a:p>
            <a:pPr marL="514350" indent="-457200"/>
            <a:r>
              <a:rPr lang="en-US" altLang="en-US" sz="2400" dirty="0"/>
              <a:t>At the limit, n/2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 = 1 </a:t>
            </a:r>
            <a:r>
              <a:rPr lang="en-US" altLang="en-US" sz="2400" dirty="0">
                <a:sym typeface="Wingdings" panose="05000000000000000000" pitchFamily="2" charset="2"/>
              </a:rPr>
              <a:t> k = log2(n)</a:t>
            </a:r>
          </a:p>
          <a:p>
            <a:pPr marL="514350" indent="-457200"/>
            <a:r>
              <a:rPr lang="en-US" altLang="en-US" sz="2400" dirty="0">
                <a:sym typeface="Wingdings" panose="05000000000000000000" pitchFamily="2" charset="2"/>
              </a:rPr>
              <a:t>T(n) = </a:t>
            </a:r>
            <a:r>
              <a:rPr lang="en-US" altLang="en-US" sz="2400" dirty="0"/>
              <a:t>2</a:t>
            </a:r>
            <a:r>
              <a:rPr lang="en-US" altLang="en-US" sz="2400" baseline="30000" dirty="0"/>
              <a:t>log2(n)</a:t>
            </a:r>
            <a:r>
              <a:rPr lang="en-US" altLang="en-US" sz="2400" dirty="0"/>
              <a:t>T(1)  + n (log(n/2</a:t>
            </a:r>
            <a:r>
              <a:rPr lang="en-US" altLang="en-US" sz="2400" baseline="30000" dirty="0"/>
              <a:t>k-1</a:t>
            </a:r>
            <a:r>
              <a:rPr lang="en-US" altLang="en-US" sz="2400" dirty="0"/>
              <a:t>)  + … + log(n/2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+ log(n/2) + </a:t>
            </a:r>
            <a:r>
              <a:rPr lang="en-US" altLang="en-US" sz="2400" dirty="0" err="1"/>
              <a:t>logn</a:t>
            </a:r>
            <a:r>
              <a:rPr lang="en-US" altLang="en-US" sz="2400" dirty="0"/>
              <a:t>)</a:t>
            </a:r>
          </a:p>
          <a:p>
            <a:pPr marL="514350" indent="-457200"/>
            <a:r>
              <a:rPr lang="en-US" altLang="en-US" sz="2400" dirty="0"/>
              <a:t>T(n) = n + n (log(n/2</a:t>
            </a:r>
            <a:r>
              <a:rPr lang="en-US" altLang="en-US" sz="2400" baseline="30000" dirty="0"/>
              <a:t>k-1</a:t>
            </a:r>
            <a:r>
              <a:rPr lang="en-US" altLang="en-US" sz="2400" dirty="0"/>
              <a:t>)  + … + log(n/2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+ log(n/2) + </a:t>
            </a:r>
            <a:r>
              <a:rPr lang="en-US" altLang="en-US" sz="2400" dirty="0" err="1"/>
              <a:t>logn</a:t>
            </a:r>
            <a:r>
              <a:rPr lang="en-US" altLang="en-US" sz="2400" dirty="0"/>
              <a:t>)</a:t>
            </a:r>
          </a:p>
          <a:p>
            <a:pPr marL="514350" indent="-457200"/>
            <a:endParaRPr lang="en-US" altLang="en-US" sz="2400" dirty="0"/>
          </a:p>
          <a:p>
            <a:pPr marL="514350" indent="-457200"/>
            <a:r>
              <a:rPr lang="en-US" altLang="en-US" sz="2400" dirty="0"/>
              <a:t>You now have to compute:</a:t>
            </a:r>
          </a:p>
          <a:p>
            <a:pPr marL="514350" indent="-457200"/>
            <a:r>
              <a:rPr lang="en-US" altLang="en-US" sz="2400" dirty="0"/>
              <a:t>(log(n/2</a:t>
            </a:r>
            <a:r>
              <a:rPr lang="en-US" altLang="en-US" sz="2400" baseline="30000" dirty="0"/>
              <a:t>k-1</a:t>
            </a:r>
            <a:r>
              <a:rPr lang="en-US" altLang="en-US" sz="2400" dirty="0"/>
              <a:t>)  + … + log(n/2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+ log(n/2) + </a:t>
            </a:r>
            <a:r>
              <a:rPr lang="en-US" altLang="en-US" sz="2400" dirty="0" err="1"/>
              <a:t>logn</a:t>
            </a:r>
            <a:r>
              <a:rPr lang="en-US" altLang="en-US" sz="2400" dirty="0"/>
              <a:t>)</a:t>
            </a:r>
          </a:p>
          <a:p>
            <a:pPr marL="514350" indent="-457200"/>
            <a:endParaRPr lang="en-US" altLang="en-US" sz="2000" dirty="0"/>
          </a:p>
          <a:p>
            <a:pPr marL="514350" indent="-457200"/>
            <a:endParaRPr lang="en-US" altLang="en-US" sz="2000" dirty="0"/>
          </a:p>
          <a:p>
            <a:pPr marL="514350" indent="-45720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3978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Repeated Expansion: Example 4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2694" y="1020763"/>
            <a:ext cx="11291977" cy="5338762"/>
          </a:xfrm>
          <a:noFill/>
        </p:spPr>
        <p:txBody>
          <a:bodyPr/>
          <a:lstStyle/>
          <a:p>
            <a:pPr marL="514350" indent="-457200"/>
            <a:r>
              <a:rPr lang="en-US" altLang="en-US" sz="2000" dirty="0"/>
              <a:t>(log(n/2</a:t>
            </a:r>
            <a:r>
              <a:rPr lang="en-US" altLang="en-US" sz="2000" baseline="30000" dirty="0"/>
              <a:t>k-1</a:t>
            </a:r>
            <a:r>
              <a:rPr lang="en-US" altLang="en-US" sz="2000" dirty="0"/>
              <a:t>)  + … + log(n/2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+ log(n/2) + 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)</a:t>
            </a:r>
          </a:p>
          <a:p>
            <a:pPr marL="514350" indent="-457200"/>
            <a:endParaRPr lang="en-US" altLang="en-US" sz="2000" dirty="0"/>
          </a:p>
          <a:p>
            <a:pPr marL="514350" indent="-457200"/>
            <a:r>
              <a:rPr lang="en-US" altLang="en-US" sz="2000" dirty="0"/>
              <a:t>[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 – log(2</a:t>
            </a:r>
            <a:r>
              <a:rPr lang="en-US" altLang="en-US" sz="2000" baseline="30000" dirty="0"/>
              <a:t>k-1</a:t>
            </a:r>
            <a:r>
              <a:rPr lang="en-US" altLang="en-US" sz="2000" dirty="0"/>
              <a:t>)] + .. + [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 - log2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] + [logn-log2] + </a:t>
            </a:r>
            <a:r>
              <a:rPr lang="en-US" altLang="en-US" sz="2000" dirty="0" err="1"/>
              <a:t>logn</a:t>
            </a:r>
            <a:endParaRPr lang="en-US" altLang="en-US" sz="2000" dirty="0"/>
          </a:p>
          <a:p>
            <a:pPr marL="514350" indent="-457200"/>
            <a:r>
              <a:rPr lang="en-US" altLang="en-US" sz="2000" dirty="0"/>
              <a:t>[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 – (k-1)] + … + [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 – 2] + [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 – 1] + </a:t>
            </a:r>
            <a:r>
              <a:rPr lang="en-US" altLang="en-US" sz="2000" dirty="0" err="1"/>
              <a:t>logn</a:t>
            </a:r>
            <a:endParaRPr lang="en-US" altLang="en-US" sz="2000" dirty="0"/>
          </a:p>
          <a:p>
            <a:pPr marL="514350" indent="-457200"/>
            <a:endParaRPr lang="en-US" altLang="en-US" sz="2000" dirty="0"/>
          </a:p>
          <a:p>
            <a:pPr marL="514350" indent="-457200"/>
            <a:r>
              <a:rPr lang="en-US" altLang="en-US" sz="2000" dirty="0" err="1"/>
              <a:t>klogn</a:t>
            </a:r>
            <a:r>
              <a:rPr lang="en-US" altLang="en-US" sz="2000" dirty="0"/>
              <a:t> – [1+2+..+k-1]</a:t>
            </a:r>
          </a:p>
          <a:p>
            <a:pPr marL="514350" indent="-457200"/>
            <a:r>
              <a:rPr lang="en-US" altLang="en-US" sz="2000" dirty="0" err="1"/>
              <a:t>klogn</a:t>
            </a:r>
            <a:r>
              <a:rPr lang="en-US" altLang="en-US" sz="2000" dirty="0"/>
              <a:t> – k(k-1)/2</a:t>
            </a:r>
          </a:p>
          <a:p>
            <a:pPr marL="514350" indent="-457200"/>
            <a:r>
              <a:rPr lang="en-US" altLang="en-US" sz="2000" dirty="0" err="1"/>
              <a:t>klogn</a:t>
            </a:r>
            <a:r>
              <a:rPr lang="en-US" altLang="en-US" sz="2000" dirty="0"/>
              <a:t> – k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/2 + k/2 </a:t>
            </a:r>
          </a:p>
          <a:p>
            <a:pPr marL="514350" indent="-457200"/>
            <a:r>
              <a:rPr lang="en-US" altLang="en-US" sz="2000" dirty="0"/>
              <a:t>k = 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</a:t>
            </a:r>
            <a:endParaRPr lang="en-US" altLang="en-US" sz="2000" dirty="0"/>
          </a:p>
          <a:p>
            <a:pPr marL="514350" indent="-457200"/>
            <a:r>
              <a:rPr lang="en-US" altLang="en-US" sz="2000" dirty="0"/>
              <a:t>log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(n) - log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(n)/2 + 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/2 </a:t>
            </a:r>
          </a:p>
          <a:p>
            <a:pPr marL="514350" indent="-457200"/>
            <a:r>
              <a:rPr lang="en-US" altLang="en-US" sz="2000" dirty="0"/>
              <a:t>log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(n)/2 + 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/2</a:t>
            </a:r>
          </a:p>
          <a:p>
            <a:pPr marL="514350" indent="-457200"/>
            <a:endParaRPr lang="en-US" altLang="en-US" sz="2000" dirty="0"/>
          </a:p>
          <a:p>
            <a:pPr marL="514350" indent="-457200"/>
            <a:r>
              <a:rPr lang="en-US" altLang="en-US" sz="2000" dirty="0"/>
              <a:t>T(n) = n + n (log(n/2</a:t>
            </a:r>
            <a:r>
              <a:rPr lang="en-US" altLang="en-US" sz="2000" baseline="30000" dirty="0"/>
              <a:t>k-1</a:t>
            </a:r>
            <a:r>
              <a:rPr lang="en-US" altLang="en-US" sz="2000" dirty="0"/>
              <a:t>)  + … + log(n/2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+ log(n/2) + 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)</a:t>
            </a:r>
          </a:p>
          <a:p>
            <a:pPr marL="514350" indent="-457200"/>
            <a:r>
              <a:rPr lang="en-US" altLang="en-US" sz="2000" dirty="0"/>
              <a:t>T(n) = n + n(log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(n)/2 + 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/2) = n + nlog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(n)/2 + </a:t>
            </a:r>
            <a:r>
              <a:rPr lang="en-US" altLang="en-US" sz="2000" dirty="0" err="1"/>
              <a:t>nlogn</a:t>
            </a:r>
            <a:r>
              <a:rPr lang="en-US" altLang="en-US" sz="2000" dirty="0"/>
              <a:t>/2 = O(nlog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(n))</a:t>
            </a:r>
          </a:p>
          <a:p>
            <a:pPr marL="514350" indent="-457200"/>
            <a:endParaRPr lang="en-US" altLang="en-US" sz="2000" dirty="0"/>
          </a:p>
          <a:p>
            <a:pPr marL="514350" indent="-457200"/>
            <a:endParaRPr lang="en-US" altLang="en-US" sz="2000" dirty="0"/>
          </a:p>
          <a:p>
            <a:pPr marL="514350" indent="-45720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6223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More exercises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6596" y="1020763"/>
            <a:ext cx="11102196" cy="5338762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T(n)=8T(n/2)+4(n/2)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, T(1)=1</a:t>
            </a:r>
          </a:p>
          <a:p>
            <a:pPr marL="533400" indent="-533400"/>
            <a:r>
              <a:rPr lang="en-US" altLang="en-US" dirty="0" smtClean="0"/>
              <a:t>T(n)=7T(n/2)+18(n/2)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, T(1)=1</a:t>
            </a:r>
          </a:p>
          <a:p>
            <a:pPr marL="533400" indent="-533400"/>
            <a:r>
              <a:rPr lang="en-US" altLang="en-US" dirty="0" smtClean="0"/>
              <a:t>T(n)=3T(n/2)+n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, T(1)=1</a:t>
            </a:r>
          </a:p>
          <a:p>
            <a:pPr marL="533400" indent="-533400"/>
            <a:r>
              <a:rPr lang="en-US" altLang="en-US" dirty="0" smtClean="0"/>
              <a:t>T(n)=5T(n/3)+n, T(1)=1</a:t>
            </a:r>
          </a:p>
          <a:p>
            <a:pPr marL="533400" indent="-533400"/>
            <a:endParaRPr lang="en-US" altLang="en-US" dirty="0" smtClean="0"/>
          </a:p>
          <a:p>
            <a:pPr marL="533400" indent="-5334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6023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Solving Recurrences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3464" y="1020763"/>
            <a:ext cx="11266098" cy="5314950"/>
          </a:xfrm>
          <a:noFill/>
        </p:spPr>
        <p:txBody>
          <a:bodyPr/>
          <a:lstStyle/>
          <a:p>
            <a:pPr marL="533400" indent="-533400"/>
            <a:r>
              <a:rPr lang="tr-TR" altLang="en-US" dirty="0" smtClean="0">
                <a:solidFill>
                  <a:srgbClr val="000000"/>
                </a:solidFill>
              </a:rPr>
              <a:t>So far we have </a:t>
            </a:r>
            <a:r>
              <a:rPr lang="en-US" altLang="en-US" dirty="0" smtClean="0">
                <a:solidFill>
                  <a:srgbClr val="000000"/>
                </a:solidFill>
              </a:rPr>
              <a:t>expressed the running time of our recursive algorithms in terms of recurrences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T(n) = T(n-1) + 1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T(n) = 2*T(n/2) + 1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T(n) = T(n/2) + 1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T(n) = 2*T(n/2) + n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…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We need to solve these recurrences and express the running time as a function of the input size N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How do we solve recurrences?</a:t>
            </a:r>
          </a:p>
        </p:txBody>
      </p:sp>
    </p:spTree>
    <p:extLst>
      <p:ext uri="{BB962C8B-B14F-4D97-AF65-F5344CB8AC3E}">
        <p14:creationId xmlns:p14="http://schemas.microsoft.com/office/powerpoint/2010/main" val="302401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901" y="141288"/>
            <a:ext cx="8759825" cy="698500"/>
          </a:xfrm>
        </p:spPr>
        <p:txBody>
          <a:bodyPr/>
          <a:lstStyle/>
          <a:p>
            <a:r>
              <a:rPr lang="en-US" altLang="en-US" sz="3600" dirty="0" smtClean="0"/>
              <a:t>Method 1: Master Theorem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4068" y="901701"/>
            <a:ext cx="11524890" cy="5656263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>
                <a:solidFill>
                  <a:srgbClr val="000000"/>
                </a:solidFill>
              </a:rPr>
              <a:t>Let a &gt;= 1, b &gt;= 1 be constants and </a:t>
            </a:r>
            <a:r>
              <a:rPr lang="en-US" dirty="0" smtClean="0">
                <a:solidFill>
                  <a:srgbClr val="000000"/>
                </a:solidFill>
              </a:rPr>
              <a:t>let </a:t>
            </a:r>
            <a:endParaRPr lang="en-US" dirty="0" smtClean="0">
              <a:solidFill>
                <a:srgbClr val="000000"/>
              </a:solidFill>
            </a:endParaRPr>
          </a:p>
          <a:p>
            <a:pPr marL="57150" indent="0"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</a:rPr>
              <a:t>T(n</a:t>
            </a:r>
            <a:r>
              <a:rPr lang="en-US" dirty="0">
                <a:solidFill>
                  <a:srgbClr val="000000"/>
                </a:solidFill>
              </a:rPr>
              <a:t>) = </a:t>
            </a:r>
            <a:r>
              <a:rPr lang="en-US" dirty="0" err="1">
                <a:solidFill>
                  <a:srgbClr val="000000"/>
                </a:solidFill>
              </a:rPr>
              <a:t>aT</a:t>
            </a:r>
            <a:r>
              <a:rPr lang="en-US" dirty="0">
                <a:solidFill>
                  <a:srgbClr val="000000"/>
                </a:solidFill>
              </a:rPr>
              <a:t>(n/b) + </a:t>
            </a:r>
            <a:r>
              <a:rPr lang="en-US" dirty="0" err="1">
                <a:solidFill>
                  <a:srgbClr val="000000"/>
                </a:solidFill>
              </a:rPr>
              <a:t>cn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defined for n &gt;=0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FF0000"/>
                </a:solidFill>
              </a:rPr>
              <a:t>Case 1</a:t>
            </a:r>
            <a:r>
              <a:rPr lang="en-US" dirty="0">
                <a:solidFill>
                  <a:srgbClr val="000000"/>
                </a:solidFill>
              </a:rPr>
              <a:t>: If a &gt; b</a:t>
            </a:r>
            <a:r>
              <a:rPr lang="en-US" baseline="30000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then  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baseline="30000" dirty="0" err="1">
                <a:solidFill>
                  <a:srgbClr val="000000"/>
                </a:solidFill>
              </a:rPr>
              <a:t>log_b</a:t>
            </a:r>
            <a:r>
              <a:rPr lang="en-US" baseline="30000" dirty="0">
                <a:solidFill>
                  <a:srgbClr val="000000"/>
                </a:solidFill>
              </a:rPr>
              <a:t>(a)</a:t>
            </a:r>
            <a:r>
              <a:rPr lang="en-US" dirty="0">
                <a:solidFill>
                  <a:srgbClr val="000000"/>
                </a:solidFill>
              </a:rPr>
              <a:t>)  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FF0000"/>
                </a:solidFill>
              </a:rPr>
              <a:t>Case 2</a:t>
            </a:r>
            <a:r>
              <a:rPr lang="en-US" dirty="0">
                <a:solidFill>
                  <a:srgbClr val="000000"/>
                </a:solidFill>
              </a:rPr>
              <a:t>: If a = b</a:t>
            </a:r>
            <a:r>
              <a:rPr lang="en-US" baseline="30000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then 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*</a:t>
            </a:r>
            <a:r>
              <a:rPr lang="en-US" dirty="0" err="1">
                <a:solidFill>
                  <a:srgbClr val="000000"/>
                </a:solidFill>
              </a:rPr>
              <a:t>logn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FF0000"/>
                </a:solidFill>
              </a:rPr>
              <a:t>Case 3</a:t>
            </a:r>
            <a:r>
              <a:rPr lang="en-US" dirty="0">
                <a:solidFill>
                  <a:srgbClr val="000000"/>
                </a:solidFill>
              </a:rPr>
              <a:t>: If a &lt; b</a:t>
            </a:r>
            <a:r>
              <a:rPr lang="en-US" baseline="30000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then  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514350" indent="-457200">
              <a:defRPr/>
            </a:pPr>
            <a:r>
              <a:rPr lang="en-US" dirty="0">
                <a:solidFill>
                  <a:srgbClr val="000000"/>
                </a:solidFill>
              </a:rPr>
              <a:t>T(n) = </a:t>
            </a:r>
            <a:r>
              <a:rPr lang="en-US" dirty="0" err="1">
                <a:solidFill>
                  <a:srgbClr val="000000"/>
                </a:solidFill>
              </a:rPr>
              <a:t>aT</a:t>
            </a:r>
            <a:r>
              <a:rPr lang="en-US" dirty="0">
                <a:solidFill>
                  <a:srgbClr val="000000"/>
                </a:solidFill>
              </a:rPr>
              <a:t>(n/b) + </a:t>
            </a:r>
            <a:r>
              <a:rPr lang="en-US" dirty="0" err="1">
                <a:solidFill>
                  <a:srgbClr val="000000"/>
                </a:solidFill>
              </a:rPr>
              <a:t>cn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endParaRPr lang="en-US" dirty="0">
              <a:solidFill>
                <a:srgbClr val="000000"/>
              </a:solidFill>
            </a:endParaRPr>
          </a:p>
          <a:p>
            <a:pPr marL="514350" indent="-457200">
              <a:defRPr/>
            </a:pPr>
            <a:r>
              <a:rPr lang="en-US" dirty="0">
                <a:solidFill>
                  <a:srgbClr val="000000"/>
                </a:solidFill>
              </a:rPr>
              <a:t>T(n) = 2*T(n/2) + 1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a = 2, b = 2, c = 1, k = 0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a=2 &gt; 2</a:t>
            </a:r>
            <a:r>
              <a:rPr lang="en-US" baseline="30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1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-- &gt; Falls to Case 1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(n</a:t>
            </a:r>
            <a:r>
              <a:rPr lang="en-US" baseline="30000" dirty="0">
                <a:solidFill>
                  <a:srgbClr val="000000"/>
                </a:solidFill>
              </a:rPr>
              <a:t>log_2(2)</a:t>
            </a:r>
            <a:r>
              <a:rPr lang="en-US" dirty="0">
                <a:solidFill>
                  <a:srgbClr val="000000"/>
                </a:solidFill>
              </a:rPr>
              <a:t>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(n)</a:t>
            </a:r>
          </a:p>
          <a:p>
            <a:pPr marL="514350" indent="-457200"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49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901" y="141288"/>
            <a:ext cx="8759825" cy="698500"/>
          </a:xfrm>
        </p:spPr>
        <p:txBody>
          <a:bodyPr/>
          <a:lstStyle/>
          <a:p>
            <a:r>
              <a:rPr lang="en-US" altLang="en-US" sz="3600" dirty="0" smtClean="0"/>
              <a:t>Example 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15" y="901701"/>
            <a:ext cx="11602527" cy="5656263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>
                <a:solidFill>
                  <a:srgbClr val="000000"/>
                </a:solidFill>
              </a:rPr>
              <a:t>Let a &gt;= 1, b &gt;= 1 be constants and </a:t>
            </a:r>
            <a:r>
              <a:rPr lang="en-US" dirty="0" smtClean="0">
                <a:solidFill>
                  <a:srgbClr val="000000"/>
                </a:solidFill>
              </a:rPr>
              <a:t>let </a:t>
            </a:r>
            <a:endParaRPr lang="en-US" dirty="0" smtClean="0">
              <a:solidFill>
                <a:srgbClr val="000000"/>
              </a:solidFill>
            </a:endParaRPr>
          </a:p>
          <a:p>
            <a:pPr marL="57150" indent="0"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</a:rPr>
              <a:t>T(n</a:t>
            </a:r>
            <a:r>
              <a:rPr lang="en-US" dirty="0">
                <a:solidFill>
                  <a:srgbClr val="000000"/>
                </a:solidFill>
              </a:rPr>
              <a:t>) = </a:t>
            </a:r>
            <a:r>
              <a:rPr lang="en-US" dirty="0" err="1">
                <a:solidFill>
                  <a:srgbClr val="000000"/>
                </a:solidFill>
              </a:rPr>
              <a:t>aT</a:t>
            </a:r>
            <a:r>
              <a:rPr lang="en-US" dirty="0">
                <a:solidFill>
                  <a:srgbClr val="000000"/>
                </a:solidFill>
              </a:rPr>
              <a:t>(n/b) + </a:t>
            </a:r>
            <a:r>
              <a:rPr lang="en-US" dirty="0" err="1">
                <a:solidFill>
                  <a:srgbClr val="000000"/>
                </a:solidFill>
              </a:rPr>
              <a:t>cn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defined for n &gt;=0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Case 1: If a &gt; b</a:t>
            </a:r>
            <a:r>
              <a:rPr lang="en-US" baseline="30000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then  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baseline="30000" dirty="0" err="1">
                <a:solidFill>
                  <a:srgbClr val="000000"/>
                </a:solidFill>
              </a:rPr>
              <a:t>log_b</a:t>
            </a:r>
            <a:r>
              <a:rPr lang="en-US" baseline="30000" dirty="0">
                <a:solidFill>
                  <a:srgbClr val="000000"/>
                </a:solidFill>
              </a:rPr>
              <a:t>(a)</a:t>
            </a:r>
            <a:r>
              <a:rPr lang="en-US" dirty="0">
                <a:solidFill>
                  <a:srgbClr val="000000"/>
                </a:solidFill>
              </a:rPr>
              <a:t>)  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Case 2: If a = b</a:t>
            </a:r>
            <a:r>
              <a:rPr lang="en-US" baseline="30000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then 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*</a:t>
            </a:r>
            <a:r>
              <a:rPr lang="en-US" dirty="0" err="1">
                <a:solidFill>
                  <a:srgbClr val="000000"/>
                </a:solidFill>
              </a:rPr>
              <a:t>logn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Case 3: If a &lt; b</a:t>
            </a:r>
            <a:r>
              <a:rPr lang="en-US" baseline="30000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then  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533400" indent="-533400"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dirty="0">
                <a:solidFill>
                  <a:srgbClr val="000000"/>
                </a:solidFill>
              </a:rPr>
              <a:t>T(n) = </a:t>
            </a:r>
            <a:r>
              <a:rPr lang="en-US" dirty="0" err="1">
                <a:solidFill>
                  <a:srgbClr val="000000"/>
                </a:solidFill>
              </a:rPr>
              <a:t>aT</a:t>
            </a:r>
            <a:r>
              <a:rPr lang="en-US" dirty="0">
                <a:solidFill>
                  <a:srgbClr val="000000"/>
                </a:solidFill>
              </a:rPr>
              <a:t>(n/b) + </a:t>
            </a:r>
            <a:r>
              <a:rPr lang="en-US" dirty="0" err="1">
                <a:solidFill>
                  <a:srgbClr val="000000"/>
                </a:solidFill>
              </a:rPr>
              <a:t>cn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endParaRPr lang="en-US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dirty="0">
                <a:solidFill>
                  <a:srgbClr val="000000"/>
                </a:solidFill>
              </a:rPr>
              <a:t>T(n) = 2*T(n/2) + n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 a = 2, b = 2, c = k = 1 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a=2 == 2</a:t>
            </a:r>
            <a:r>
              <a:rPr lang="en-US" baseline="30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= 2 -- &gt; Falls to Case 2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(n*</a:t>
            </a:r>
            <a:r>
              <a:rPr lang="en-US" dirty="0" err="1">
                <a:solidFill>
                  <a:srgbClr val="000000"/>
                </a:solidFill>
              </a:rPr>
              <a:t>logn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3881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901" y="141288"/>
            <a:ext cx="8759825" cy="698500"/>
          </a:xfrm>
        </p:spPr>
        <p:txBody>
          <a:bodyPr/>
          <a:lstStyle/>
          <a:p>
            <a:r>
              <a:rPr lang="en-US" altLang="en-US" sz="3600" dirty="0" smtClean="0"/>
              <a:t>Example 3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901701"/>
            <a:ext cx="11231592" cy="5656263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>
                <a:solidFill>
                  <a:srgbClr val="000000"/>
                </a:solidFill>
              </a:rPr>
              <a:t>Let a &gt;= 1, b &gt;= 1 be constants and let          </a:t>
            </a:r>
            <a:endParaRPr lang="en-US" dirty="0" smtClean="0">
              <a:solidFill>
                <a:srgbClr val="000000"/>
              </a:solidFill>
            </a:endParaRPr>
          </a:p>
          <a:p>
            <a:pPr marL="57150" indent="0"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</a:rPr>
              <a:t>T(n</a:t>
            </a:r>
            <a:r>
              <a:rPr lang="en-US" dirty="0">
                <a:solidFill>
                  <a:srgbClr val="000000"/>
                </a:solidFill>
              </a:rPr>
              <a:t>) = </a:t>
            </a:r>
            <a:r>
              <a:rPr lang="en-US" dirty="0" err="1">
                <a:solidFill>
                  <a:srgbClr val="000000"/>
                </a:solidFill>
              </a:rPr>
              <a:t>aT</a:t>
            </a:r>
            <a:r>
              <a:rPr lang="en-US" dirty="0">
                <a:solidFill>
                  <a:srgbClr val="000000"/>
                </a:solidFill>
              </a:rPr>
              <a:t>(n/b) + </a:t>
            </a:r>
            <a:r>
              <a:rPr lang="en-US" dirty="0" err="1">
                <a:solidFill>
                  <a:srgbClr val="000000"/>
                </a:solidFill>
              </a:rPr>
              <a:t>cn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defined for n &gt;=0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Case 1: If a &gt; b</a:t>
            </a:r>
            <a:r>
              <a:rPr lang="en-US" baseline="30000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then  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baseline="30000" dirty="0" err="1">
                <a:solidFill>
                  <a:srgbClr val="000000"/>
                </a:solidFill>
              </a:rPr>
              <a:t>log_b</a:t>
            </a:r>
            <a:r>
              <a:rPr lang="en-US" baseline="30000" dirty="0">
                <a:solidFill>
                  <a:srgbClr val="000000"/>
                </a:solidFill>
              </a:rPr>
              <a:t>(a)</a:t>
            </a:r>
            <a:r>
              <a:rPr lang="en-US" dirty="0">
                <a:solidFill>
                  <a:srgbClr val="000000"/>
                </a:solidFill>
              </a:rPr>
              <a:t>)  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Case 2: If a = b</a:t>
            </a:r>
            <a:r>
              <a:rPr lang="en-US" baseline="30000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then 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*</a:t>
            </a:r>
            <a:r>
              <a:rPr lang="en-US" dirty="0" err="1">
                <a:solidFill>
                  <a:srgbClr val="000000"/>
                </a:solidFill>
              </a:rPr>
              <a:t>logn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Case 3: If a &lt; b</a:t>
            </a:r>
            <a:r>
              <a:rPr lang="en-US" baseline="30000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then  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533400" indent="-533400"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dirty="0">
                <a:solidFill>
                  <a:srgbClr val="000000"/>
                </a:solidFill>
              </a:rPr>
              <a:t>T(n) = </a:t>
            </a:r>
            <a:r>
              <a:rPr lang="en-US" dirty="0" err="1">
                <a:solidFill>
                  <a:srgbClr val="000000"/>
                </a:solidFill>
              </a:rPr>
              <a:t>aT</a:t>
            </a:r>
            <a:r>
              <a:rPr lang="en-US" dirty="0">
                <a:solidFill>
                  <a:srgbClr val="000000"/>
                </a:solidFill>
              </a:rPr>
              <a:t>(n/b) + </a:t>
            </a:r>
            <a:r>
              <a:rPr lang="en-US" dirty="0" err="1">
                <a:solidFill>
                  <a:srgbClr val="000000"/>
                </a:solidFill>
              </a:rPr>
              <a:t>cn</a:t>
            </a:r>
            <a:r>
              <a:rPr lang="en-US" baseline="30000" dirty="0" err="1">
                <a:solidFill>
                  <a:srgbClr val="000000"/>
                </a:solidFill>
              </a:rPr>
              <a:t>k</a:t>
            </a:r>
            <a:endParaRPr lang="en-US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dirty="0">
                <a:solidFill>
                  <a:srgbClr val="000000"/>
                </a:solidFill>
              </a:rPr>
              <a:t>T(n) = 2*T(n/3) + n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 a = 2, b = 3, c = k = 1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a=2 &lt; 3</a:t>
            </a:r>
            <a:r>
              <a:rPr lang="en-US" baseline="30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= 3-- &gt; Falls to Case 3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000000"/>
                </a:solidFill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(n</a:t>
            </a:r>
            <a:r>
              <a:rPr lang="en-US" baseline="30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(n) </a:t>
            </a:r>
          </a:p>
        </p:txBody>
      </p:sp>
    </p:spTree>
    <p:extLst>
      <p:ext uri="{BB962C8B-B14F-4D97-AF65-F5344CB8AC3E}">
        <p14:creationId xmlns:p14="http://schemas.microsoft.com/office/powerpoint/2010/main" val="2389348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Method 2: Repeated Expansion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5826" y="1020763"/>
            <a:ext cx="11300604" cy="5338762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How do we solve T(n) = T(n-1) + 1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Master theorem does not help. To solve such recurrences, we will do repeated expansion</a:t>
            </a:r>
          </a:p>
          <a:p>
            <a:pPr marL="914400" lvl="1" indent="-457200"/>
            <a:r>
              <a:rPr lang="en-US" altLang="en-US" dirty="0" smtClean="0"/>
              <a:t>The idea is to replace the value of T(n-1) and continue expanding</a:t>
            </a:r>
          </a:p>
          <a:p>
            <a:pPr marL="914400" lvl="1" indent="-457200"/>
            <a:r>
              <a:rPr lang="en-US" altLang="en-US" dirty="0" smtClean="0"/>
              <a:t>T(n) = T(n-1) + 1</a:t>
            </a:r>
          </a:p>
          <a:p>
            <a:pPr marL="914400" lvl="1" indent="-457200"/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T(n-1) = T((n-1)-1) + 1 = </a:t>
            </a:r>
            <a:r>
              <a:rPr lang="en-US" altLang="en-US" dirty="0" smtClean="0">
                <a:solidFill>
                  <a:srgbClr val="FF0000"/>
                </a:solidFill>
              </a:rPr>
              <a:t>T(n-2) + 1</a:t>
            </a:r>
          </a:p>
          <a:p>
            <a:pPr marL="914400" lvl="1" indent="-457200"/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Now, put the value of T(n-1) in the original equation</a:t>
            </a:r>
          </a:p>
          <a:p>
            <a:pPr marL="914400" lvl="1" indent="-457200"/>
            <a:r>
              <a:rPr lang="en-US" altLang="en-US" dirty="0" smtClean="0"/>
              <a:t>T(n) = T(n-1) +1</a:t>
            </a:r>
          </a:p>
          <a:p>
            <a:pPr marL="914400" lvl="1" indent="-457200"/>
            <a:r>
              <a:rPr lang="en-US" altLang="en-US" dirty="0" smtClean="0"/>
              <a:t>T(n) = [</a:t>
            </a:r>
            <a:r>
              <a:rPr lang="en-US" altLang="en-US" dirty="0" smtClean="0">
                <a:solidFill>
                  <a:srgbClr val="FF0000"/>
                </a:solidFill>
              </a:rPr>
              <a:t>T(n-2)+1</a:t>
            </a:r>
            <a:r>
              <a:rPr lang="en-US" altLang="en-US" dirty="0" smtClean="0"/>
              <a:t>] + 1 = T(n-2) + 2</a:t>
            </a:r>
          </a:p>
        </p:txBody>
      </p:sp>
    </p:spTree>
    <p:extLst>
      <p:ext uri="{BB962C8B-B14F-4D97-AF65-F5344CB8AC3E}">
        <p14:creationId xmlns:p14="http://schemas.microsoft.com/office/powerpoint/2010/main" val="2320903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Method 2: Repeated Expansion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2694" y="1020763"/>
            <a:ext cx="11257472" cy="5338762"/>
          </a:xfrm>
        </p:spPr>
        <p:txBody>
          <a:bodyPr/>
          <a:lstStyle/>
          <a:p>
            <a:pPr marL="914400" lvl="1" indent="-457200">
              <a:defRPr/>
            </a:pPr>
            <a:r>
              <a:rPr lang="en-US" altLang="en-US" sz="2800" dirty="0"/>
              <a:t>T(n) = T(n-1) + 1   (Original recurrence)</a:t>
            </a:r>
          </a:p>
          <a:p>
            <a:pPr marL="914400" lvl="1" indent="-457200">
              <a:defRPr/>
            </a:pPr>
            <a:r>
              <a:rPr lang="en-US" altLang="en-US" sz="2800" dirty="0" smtClean="0"/>
              <a:t>T(n</a:t>
            </a:r>
            <a:r>
              <a:rPr lang="en-US" altLang="en-US" sz="2800" dirty="0"/>
              <a:t>) = T(n-2) + 2 (This is after one expansion)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914400" lvl="1" indent="-457200">
              <a:defRPr/>
            </a:pPr>
            <a:endParaRPr lang="en-US" altLang="en-US" sz="2800" dirty="0"/>
          </a:p>
          <a:p>
            <a:pPr marL="914400" lvl="1" indent="-457200">
              <a:defRPr/>
            </a:pPr>
            <a:r>
              <a:rPr lang="en-US" altLang="en-US" sz="2800" dirty="0"/>
              <a:t>Now, compute the value of T(n-2):</a:t>
            </a:r>
          </a:p>
          <a:p>
            <a:pPr marL="914400" lvl="1" indent="-457200">
              <a:defRPr/>
            </a:pPr>
            <a:r>
              <a:rPr lang="en-US" altLang="en-US" sz="2800" dirty="0">
                <a:solidFill>
                  <a:schemeClr val="accent6"/>
                </a:solidFill>
              </a:rPr>
              <a:t>T(n-2) </a:t>
            </a:r>
            <a:r>
              <a:rPr lang="en-US" altLang="en-US" sz="2800" dirty="0"/>
              <a:t>= T(n-2-1) + 1 = </a:t>
            </a:r>
            <a:r>
              <a:rPr lang="en-US" altLang="en-US" sz="2800" dirty="0">
                <a:solidFill>
                  <a:srgbClr val="FF0000"/>
                </a:solidFill>
              </a:rPr>
              <a:t>T(n-3)+1</a:t>
            </a:r>
          </a:p>
          <a:p>
            <a:pPr marL="914400" lvl="1" indent="-457200">
              <a:defRPr/>
            </a:pPr>
            <a:endParaRPr lang="en-US" altLang="en-US" sz="2800" dirty="0"/>
          </a:p>
          <a:p>
            <a:pPr marL="914400" lvl="1" indent="-457200">
              <a:defRPr/>
            </a:pPr>
            <a:r>
              <a:rPr lang="en-US" altLang="en-US" sz="2800" dirty="0"/>
              <a:t>Replace T(n-2) with its value:</a:t>
            </a:r>
          </a:p>
          <a:p>
            <a:pPr marL="914400" lvl="1" indent="-457200">
              <a:defRPr/>
            </a:pPr>
            <a:r>
              <a:rPr lang="en-US" altLang="en-US" sz="2800" dirty="0"/>
              <a:t>T(n) = </a:t>
            </a:r>
            <a:r>
              <a:rPr lang="en-US" altLang="en-US" sz="2800" dirty="0">
                <a:solidFill>
                  <a:schemeClr val="accent6"/>
                </a:solidFill>
              </a:rPr>
              <a:t>T(n-2) </a:t>
            </a:r>
            <a:r>
              <a:rPr lang="en-US" altLang="en-US" sz="2800" dirty="0"/>
              <a:t>+ 2</a:t>
            </a:r>
          </a:p>
          <a:p>
            <a:pPr marL="914400" lvl="1" indent="-457200">
              <a:defRPr/>
            </a:pPr>
            <a:r>
              <a:rPr lang="en-US" altLang="en-US" sz="2800" dirty="0"/>
              <a:t>T(n) = [</a:t>
            </a:r>
            <a:r>
              <a:rPr lang="en-US" altLang="en-US" sz="2800" dirty="0">
                <a:solidFill>
                  <a:srgbClr val="FF0000"/>
                </a:solidFill>
              </a:rPr>
              <a:t>T(n-3)+1</a:t>
            </a:r>
            <a:r>
              <a:rPr lang="en-US" altLang="en-US" sz="2800" dirty="0"/>
              <a:t>] + 2 = T(n-3) + 3</a:t>
            </a:r>
          </a:p>
          <a:p>
            <a:pPr marL="914400" lvl="1" indent="-457200">
              <a:defRPr/>
            </a:pPr>
            <a:r>
              <a:rPr lang="en-US" altLang="en-US" sz="2800" dirty="0"/>
              <a:t>T(n) = T(n-3) + 3</a:t>
            </a:r>
          </a:p>
        </p:txBody>
      </p:sp>
    </p:spTree>
    <p:extLst>
      <p:ext uri="{BB962C8B-B14F-4D97-AF65-F5344CB8AC3E}">
        <p14:creationId xmlns:p14="http://schemas.microsoft.com/office/powerpoint/2010/main" val="2656014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Method 2: Repeated Expansion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4838" y="1020763"/>
            <a:ext cx="11153954" cy="5338762"/>
          </a:xfrm>
          <a:noFill/>
        </p:spPr>
        <p:txBody>
          <a:bodyPr/>
          <a:lstStyle/>
          <a:p>
            <a:pPr marL="914400" lvl="1" indent="-457200"/>
            <a:r>
              <a:rPr lang="en-US" altLang="en-US" sz="2800" dirty="0" smtClean="0"/>
              <a:t>T(n) = T(n-1) + 1   (Original recurrence)</a:t>
            </a:r>
          </a:p>
          <a:p>
            <a:pPr marL="914400" lvl="1" indent="-457200"/>
            <a:r>
              <a:rPr lang="en-US" altLang="en-US" sz="2800" dirty="0" smtClean="0"/>
              <a:t>T(n</a:t>
            </a:r>
            <a:r>
              <a:rPr lang="en-US" altLang="en-US" sz="2800" dirty="0" smtClean="0"/>
              <a:t>) = T(n-3) + 3 (This is after two expansions)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 marL="914400" lvl="1" indent="-457200"/>
            <a:endParaRPr lang="en-US" altLang="en-US" sz="2800" dirty="0" smtClean="0"/>
          </a:p>
          <a:p>
            <a:pPr marL="914400" lvl="1" indent="-457200"/>
            <a:r>
              <a:rPr lang="en-US" altLang="en-US" sz="2800" dirty="0" smtClean="0"/>
              <a:t>After “k” expansions, we will have</a:t>
            </a:r>
          </a:p>
          <a:p>
            <a:pPr marL="914400" lvl="1" indent="-457200"/>
            <a:r>
              <a:rPr lang="en-US" altLang="en-US" sz="2800" dirty="0" smtClean="0"/>
              <a:t>T(n) = T(n-k) + k</a:t>
            </a:r>
          </a:p>
          <a:p>
            <a:pPr marL="914400" lvl="1" indent="-457200"/>
            <a:endParaRPr lang="en-US" altLang="en-US" sz="2800" dirty="0" smtClean="0"/>
          </a:p>
          <a:p>
            <a:pPr marL="914400" lvl="1" indent="-457200"/>
            <a:r>
              <a:rPr lang="en-US" altLang="en-US" sz="2800" dirty="0" smtClean="0"/>
              <a:t>We know that T(1) = 1 [Base case]</a:t>
            </a:r>
          </a:p>
          <a:p>
            <a:pPr marL="914400" lvl="1" indent="-457200"/>
            <a:r>
              <a:rPr lang="en-US" altLang="en-US" sz="2800" dirty="0" smtClean="0"/>
              <a:t>n-k = 1 </a:t>
            </a:r>
            <a:r>
              <a:rPr lang="en-US" altLang="en-US" sz="2800" dirty="0" smtClean="0">
                <a:sym typeface="Wingdings" panose="05000000000000000000" pitchFamily="2" charset="2"/>
              </a:rPr>
              <a:t> k = n-1</a:t>
            </a:r>
          </a:p>
          <a:p>
            <a:pPr marL="914400" lvl="1" indent="-457200"/>
            <a:r>
              <a:rPr lang="en-US" altLang="en-US" sz="2800" dirty="0" smtClean="0">
                <a:sym typeface="Wingdings" panose="05000000000000000000" pitchFamily="2" charset="2"/>
              </a:rPr>
              <a:t>T(n) = T(1) + k = 1 + n-1 = n</a:t>
            </a:r>
          </a:p>
          <a:p>
            <a:pPr marL="914400" lvl="1" indent="-457200"/>
            <a:r>
              <a:rPr lang="en-US" altLang="en-US" sz="2800" dirty="0" smtClean="0">
                <a:sym typeface="Wingdings" panose="05000000000000000000" pitchFamily="2" charset="2"/>
              </a:rPr>
              <a:t>T(n) = </a:t>
            </a:r>
            <a:r>
              <a:rPr lang="en-US" altLang="en-US" sz="2800" dirty="0" smtClean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 dirty="0" smtClean="0">
                <a:sym typeface="Wingdings" panose="05000000000000000000" pitchFamily="2" charset="2"/>
              </a:rPr>
              <a:t>(n)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79756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smtClean="0"/>
              <a:t>Repeated Expansion: Example 2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266098" cy="5338762"/>
          </a:xfrm>
        </p:spPr>
        <p:txBody>
          <a:bodyPr/>
          <a:lstStyle/>
          <a:p>
            <a:pPr marL="933450" lvl="1" indent="-533400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T(n) = 2T(n-1) + 1</a:t>
            </a:r>
          </a:p>
          <a:p>
            <a:pPr marL="933450" lvl="1" indent="-533400"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T(n-1)</a:t>
            </a:r>
            <a:r>
              <a:rPr lang="en-US" altLang="en-US" sz="2800" dirty="0"/>
              <a:t> = 2T(n-1-1) + 1 = </a:t>
            </a:r>
            <a:r>
              <a:rPr lang="en-US" altLang="en-US" sz="2800" dirty="0">
                <a:solidFill>
                  <a:srgbClr val="FF0000"/>
                </a:solidFill>
              </a:rPr>
              <a:t>2T(n-2)+1</a:t>
            </a:r>
          </a:p>
          <a:p>
            <a:pPr marL="914400" lvl="1" indent="-457200">
              <a:defRPr/>
            </a:pPr>
            <a:endParaRPr lang="en-US" altLang="en-US" sz="2800" dirty="0"/>
          </a:p>
          <a:p>
            <a:pPr marL="914400" lvl="1" indent="-457200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T(n) = 2T(n-1) + 1</a:t>
            </a:r>
          </a:p>
          <a:p>
            <a:pPr marL="914400" lvl="1" indent="-457200">
              <a:defRPr/>
            </a:pPr>
            <a:r>
              <a:rPr lang="en-US" altLang="en-US" sz="2800" dirty="0"/>
              <a:t>T(n) = 2[</a:t>
            </a:r>
            <a:r>
              <a:rPr lang="en-US" altLang="en-US" sz="2800" dirty="0">
                <a:solidFill>
                  <a:srgbClr val="FF0000"/>
                </a:solidFill>
              </a:rPr>
              <a:t>2T(n-2)+1</a:t>
            </a:r>
            <a:r>
              <a:rPr lang="en-US" altLang="en-US" sz="2800" dirty="0"/>
              <a:t>] + 1</a:t>
            </a:r>
          </a:p>
          <a:p>
            <a:pPr marL="914400" lvl="1" indent="-457200">
              <a:defRPr/>
            </a:pPr>
            <a:r>
              <a:rPr lang="en-US" altLang="en-US" sz="2800" dirty="0"/>
              <a:t>T(n) = 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T(n-2) + 2 + 1     [After one expansion]</a:t>
            </a:r>
          </a:p>
          <a:p>
            <a:pPr marL="914400" lvl="1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55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14576</TotalTime>
  <Words>1660</Words>
  <Application>Microsoft Office PowerPoint</Application>
  <PresentationFormat>Widescreen</PresentationFormat>
  <Paragraphs>218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Comic Sans MS</vt:lpstr>
      <vt:lpstr>Symbol</vt:lpstr>
      <vt:lpstr>Times New Roman</vt:lpstr>
      <vt:lpstr>Wingdings</vt:lpstr>
      <vt:lpstr>Blank Presentation</vt:lpstr>
      <vt:lpstr>Today’s Material</vt:lpstr>
      <vt:lpstr>Solving Recurrences</vt:lpstr>
      <vt:lpstr>Method 1: Master Theorem</vt:lpstr>
      <vt:lpstr>Example 2</vt:lpstr>
      <vt:lpstr>Example 3</vt:lpstr>
      <vt:lpstr>Method 2: Repeated Expansion</vt:lpstr>
      <vt:lpstr>Method 2: Repeated Expansion</vt:lpstr>
      <vt:lpstr>Method 2: Repeated Expansion</vt:lpstr>
      <vt:lpstr>Repeated Expansion: Example 2</vt:lpstr>
      <vt:lpstr>Repeated Expansion: Example 2</vt:lpstr>
      <vt:lpstr>Repeated Expansion: Example 2</vt:lpstr>
      <vt:lpstr>Repeated Expansion: Example 3</vt:lpstr>
      <vt:lpstr>Repeated Expansion: Example 3</vt:lpstr>
      <vt:lpstr>Repeated Expansion: Example 3</vt:lpstr>
      <vt:lpstr>Repeated Expansion: Example 4</vt:lpstr>
      <vt:lpstr>Repeated Expansion: Example 4</vt:lpstr>
      <vt:lpstr>Repeated Expansion: Example 4</vt:lpstr>
      <vt:lpstr>Repeated Expansion: Example 4</vt:lpstr>
      <vt:lpstr>More 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533</cp:revision>
  <dcterms:created xsi:type="dcterms:W3CDTF">2020-11-16T14:31:24Z</dcterms:created>
  <dcterms:modified xsi:type="dcterms:W3CDTF">2023-07-24T06:33:48Z</dcterms:modified>
</cp:coreProperties>
</file>