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32" r:id="rId5"/>
    <p:sldId id="433" r:id="rId6"/>
    <p:sldId id="434" r:id="rId7"/>
    <p:sldId id="435" r:id="rId8"/>
    <p:sldId id="436" r:id="rId9"/>
    <p:sldId id="437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65" r:id="rId21"/>
    <p:sldId id="460" r:id="rId22"/>
    <p:sldId id="453" r:id="rId23"/>
    <p:sldId id="458" r:id="rId24"/>
    <p:sldId id="454" r:id="rId25"/>
    <p:sldId id="456" r:id="rId26"/>
    <p:sldId id="455" r:id="rId27"/>
    <p:sldId id="457" r:id="rId28"/>
    <p:sldId id="459" r:id="rId29"/>
    <p:sldId id="461" r:id="rId30"/>
    <p:sldId id="463" r:id="rId31"/>
    <p:sldId id="464" r:id="rId32"/>
    <p:sldId id="4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Searching</a:t>
            </a:r>
          </a:p>
          <a:p>
            <a:pPr lvl="1"/>
            <a:r>
              <a:rPr lang="en-US" altLang="en-US" dirty="0" smtClean="0"/>
              <a:t>Linear Search</a:t>
            </a:r>
          </a:p>
          <a:p>
            <a:pPr lvl="1"/>
            <a:r>
              <a:rPr lang="en-US" altLang="en-US" dirty="0" smtClean="0"/>
              <a:t>Binary Search</a:t>
            </a:r>
          </a:p>
          <a:p>
            <a:pPr lvl="1"/>
            <a:r>
              <a:rPr lang="en-US" altLang="en-US" dirty="0"/>
              <a:t>Search </a:t>
            </a:r>
            <a:r>
              <a:rPr lang="en-US" altLang="en-US" dirty="0" smtClean="0"/>
              <a:t>Trees</a:t>
            </a:r>
          </a:p>
          <a:p>
            <a:pPr lvl="1"/>
            <a:r>
              <a:rPr lang="en-US" altLang="en-US" dirty="0" smtClean="0"/>
              <a:t>Interpolation Search</a:t>
            </a:r>
          </a:p>
          <a:p>
            <a:pPr lvl="1"/>
            <a:r>
              <a:rPr lang="en-US" altLang="en-US" dirty="0" smtClean="0"/>
              <a:t>Using Hash Tables</a:t>
            </a:r>
          </a:p>
          <a:p>
            <a:pPr lvl="1"/>
            <a:r>
              <a:rPr lang="en-US" altLang="en-US" dirty="0" smtClean="0"/>
              <a:t>Using a Look Up Table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4618790" y="4965123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596" y="236539"/>
            <a:ext cx="11041812" cy="769937"/>
          </a:xfrm>
        </p:spPr>
        <p:txBody>
          <a:bodyPr/>
          <a:lstStyle/>
          <a:p>
            <a:r>
              <a:rPr lang="en-US" altLang="en-US" sz="3600" dirty="0" err="1" smtClean="0"/>
              <a:t>lower_bound</a:t>
            </a:r>
            <a:r>
              <a:rPr lang="en-US" altLang="en-US" sz="3600" dirty="0" smtClean="0"/>
              <a:t>/</a:t>
            </a:r>
            <a:r>
              <a:rPr lang="en-US" altLang="en-US" sz="3600" dirty="0" err="1" smtClean="0"/>
              <a:t>bisect_left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1093789"/>
            <a:ext cx="11179306" cy="5617561"/>
          </a:xfrm>
        </p:spPr>
        <p:txBody>
          <a:bodyPr/>
          <a:lstStyle/>
          <a:p>
            <a:r>
              <a:rPr lang="en-US" altLang="en-US" dirty="0" smtClean="0"/>
              <a:t>What if you want to return the </a:t>
            </a:r>
            <a:r>
              <a:rPr lang="en-US" altLang="en-US" dirty="0" smtClean="0">
                <a:solidFill>
                  <a:schemeClr val="accent6"/>
                </a:solidFill>
              </a:rPr>
              <a:t>index of the first element </a:t>
            </a:r>
            <a:r>
              <a:rPr lang="en-US" altLang="en-US" dirty="0" smtClean="0"/>
              <a:t>for which the predicate </a:t>
            </a:r>
            <a:r>
              <a:rPr lang="en-US" altLang="en-US" dirty="0" smtClean="0">
                <a:solidFill>
                  <a:srgbClr val="FF0000"/>
                </a:solidFill>
              </a:rPr>
              <a:t>element &lt; key </a:t>
            </a:r>
            <a:r>
              <a:rPr lang="en-US" altLang="en-US" dirty="0" smtClean="0"/>
              <a:t>is FALSE, i.e., </a:t>
            </a:r>
            <a:r>
              <a:rPr lang="en-US" altLang="en-US" dirty="0" smtClean="0">
                <a:solidFill>
                  <a:srgbClr val="FF0000"/>
                </a:solidFill>
              </a:rPr>
              <a:t>key &gt;= element</a:t>
            </a:r>
          </a:p>
          <a:p>
            <a:pPr lvl="1"/>
            <a:r>
              <a:rPr lang="en-US" altLang="en-US" dirty="0" smtClean="0"/>
              <a:t>Called the </a:t>
            </a:r>
            <a:r>
              <a:rPr lang="en-US" altLang="en-US" dirty="0" err="1" smtClean="0">
                <a:solidFill>
                  <a:srgbClr val="C00000"/>
                </a:solidFill>
              </a:rPr>
              <a:t>lower_bound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or </a:t>
            </a:r>
            <a:r>
              <a:rPr lang="en-US" altLang="en-US" dirty="0" err="1" smtClean="0">
                <a:solidFill>
                  <a:srgbClr val="C00000"/>
                </a:solidFill>
              </a:rPr>
              <a:t>bisect_left</a:t>
            </a:r>
            <a:r>
              <a:rPr lang="en-US" altLang="en-US" dirty="0" smtClean="0"/>
              <a:t> operation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dirty="0" smtClean="0">
                <a:solidFill>
                  <a:srgbClr val="FF0000"/>
                </a:solidFill>
              </a:rPr>
              <a:t>ind</a:t>
            </a:r>
            <a:r>
              <a:rPr lang="en-US" altLang="en-US" dirty="0" smtClean="0"/>
              <a:t>(20)</a:t>
            </a:r>
            <a:r>
              <a:rPr lang="en-US" altLang="en-US" dirty="0" smtClean="0">
                <a:sym typeface="Wingdings" panose="05000000000000000000" pitchFamily="2" charset="2"/>
              </a:rPr>
              <a:t>4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Consider the predicate: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element &lt; key 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When key = 20, here is what we have: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pPr lvl="1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pPr lvl="1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We are </a:t>
            </a:r>
            <a:r>
              <a:rPr lang="en-US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looking for the first cell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for which the predicate is FALSE </a:t>
            </a:r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2019111" y="462222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2552511" y="461904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3085911" y="462222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3643123" y="462063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87348" y="4965123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83719" y="4987348"/>
            <a:ext cx="29829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1861" y="4965123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28512" y="4987348"/>
            <a:ext cx="29915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979548" y="4965123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075919" y="4987348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24061" y="4965123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20712" y="4987348"/>
            <a:ext cx="41268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070161" y="4965123"/>
            <a:ext cx="546100" cy="40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68061" y="4987348"/>
            <a:ext cx="413017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711044" y="498734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160773" y="4965123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257424" y="498734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6248211" y="496671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6344582" y="4988935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794311" y="496671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6892211" y="4988935"/>
            <a:ext cx="41148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7340411" y="496671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7436782" y="4988935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72</a:t>
            </a: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7884923" y="4966710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7981574" y="4988935"/>
            <a:ext cx="412684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8438961" y="4958773"/>
            <a:ext cx="546100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8536861" y="4981601"/>
            <a:ext cx="413017" cy="36687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91</a:t>
            </a: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8983473" y="4957185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9079844" y="4980702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94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9529573" y="4957185"/>
            <a:ext cx="547688" cy="434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9626224" y="4980788"/>
            <a:ext cx="412684" cy="367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96</a:t>
            </a:r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10075673" y="4957185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" name="Text Box 56"/>
          <p:cNvSpPr txBox="1">
            <a:spLocks noChangeArrowheads="1"/>
          </p:cNvSpPr>
          <p:nvPr/>
        </p:nvSpPr>
        <p:spPr bwMode="auto">
          <a:xfrm>
            <a:off x="10173573" y="4980702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5713372" y="4965916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5766143" y="498867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5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336053" y="5389861"/>
            <a:ext cx="539" cy="3906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 Box 43"/>
          <p:cNvSpPr txBox="1">
            <a:spLocks noChangeArrowheads="1"/>
          </p:cNvSpPr>
          <p:nvPr/>
        </p:nvSpPr>
        <p:spPr bwMode="auto">
          <a:xfrm>
            <a:off x="4135222" y="461137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4720647" y="459579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5290199" y="4606904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5825038" y="4606904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6383555" y="4618016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6875711" y="462418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7426488" y="4618016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8030384" y="462206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8566441" y="461758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9127346" y="462676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Text Box 43"/>
          <p:cNvSpPr txBox="1">
            <a:spLocks noChangeArrowheads="1"/>
          </p:cNvSpPr>
          <p:nvPr/>
        </p:nvSpPr>
        <p:spPr bwMode="auto">
          <a:xfrm>
            <a:off x="9653982" y="462418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Text Box 43"/>
          <p:cNvSpPr txBox="1">
            <a:spLocks noChangeArrowheads="1"/>
          </p:cNvSpPr>
          <p:nvPr/>
        </p:nvSpPr>
        <p:spPr bwMode="auto">
          <a:xfrm>
            <a:off x="10198191" y="462418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1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4290986" y="2114472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596" y="236539"/>
            <a:ext cx="11041812" cy="769937"/>
          </a:xfrm>
        </p:spPr>
        <p:txBody>
          <a:bodyPr/>
          <a:lstStyle/>
          <a:p>
            <a:r>
              <a:rPr lang="en-US" altLang="en-US" sz="3600" dirty="0" err="1" smtClean="0"/>
              <a:t>lower_bound</a:t>
            </a:r>
            <a:r>
              <a:rPr lang="en-US" altLang="en-US" sz="3600" dirty="0" smtClean="0"/>
              <a:t>/</a:t>
            </a:r>
            <a:r>
              <a:rPr lang="en-US" altLang="en-US" sz="3600" dirty="0" err="1" smtClean="0"/>
              <a:t>bisect_left</a:t>
            </a:r>
            <a:r>
              <a:rPr lang="en-US" altLang="en-US" sz="3600" dirty="0" smtClean="0"/>
              <a:t> (another example)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1124759"/>
            <a:ext cx="11179306" cy="50209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find</a:t>
            </a:r>
            <a:r>
              <a:rPr lang="en-US" altLang="en-US" dirty="0" smtClean="0"/>
              <a:t>(60) -&gt; 8</a:t>
            </a:r>
            <a:endParaRPr lang="en-US" alt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1691307" y="177157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2224707" y="1768397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2758107" y="177157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3315319" y="176998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59544" y="2114472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55915" y="2136697"/>
            <a:ext cx="29829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104057" y="2114472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200708" y="2136697"/>
            <a:ext cx="29915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51744" y="2114472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48115" y="2136697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96257" y="2114472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92908" y="2136697"/>
            <a:ext cx="41268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383240" y="2136697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832969" y="2114472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929620" y="2136697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920407" y="2116059"/>
            <a:ext cx="546100" cy="40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6016778" y="2138284"/>
            <a:ext cx="413017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466507" y="2116059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6564407" y="2138284"/>
            <a:ext cx="41148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7012607" y="2116059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7108978" y="2138284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72</a:t>
            </a: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7557119" y="2116059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7653770" y="2138284"/>
            <a:ext cx="412684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8111157" y="2108122"/>
            <a:ext cx="546100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8209057" y="2130950"/>
            <a:ext cx="413017" cy="36687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91</a:t>
            </a: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8655669" y="2106534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8752040" y="2130051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94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9201769" y="2106534"/>
            <a:ext cx="547688" cy="434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9298420" y="2130137"/>
            <a:ext cx="412684" cy="367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96</a:t>
            </a:r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9747869" y="2106534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" name="Text Box 56"/>
          <p:cNvSpPr txBox="1">
            <a:spLocks noChangeArrowheads="1"/>
          </p:cNvSpPr>
          <p:nvPr/>
        </p:nvSpPr>
        <p:spPr bwMode="auto">
          <a:xfrm>
            <a:off x="9845769" y="2130051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5385568" y="2115265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5438339" y="2138027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5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6213457" y="2539922"/>
            <a:ext cx="539" cy="3906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6055751" y="1767365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6547907" y="177352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7098684" y="1767365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7702580" y="1771418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8238637" y="176692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8799542" y="177611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Text Box 43"/>
          <p:cNvSpPr txBox="1">
            <a:spLocks noChangeArrowheads="1"/>
          </p:cNvSpPr>
          <p:nvPr/>
        </p:nvSpPr>
        <p:spPr bwMode="auto">
          <a:xfrm>
            <a:off x="9326178" y="177352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Text Box 43"/>
          <p:cNvSpPr txBox="1">
            <a:spLocks noChangeArrowheads="1"/>
          </p:cNvSpPr>
          <p:nvPr/>
        </p:nvSpPr>
        <p:spPr bwMode="auto">
          <a:xfrm>
            <a:off x="9870387" y="177352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Rectangle 23"/>
          <p:cNvSpPr>
            <a:spLocks noChangeArrowheads="1"/>
          </p:cNvSpPr>
          <p:nvPr/>
        </p:nvSpPr>
        <p:spPr bwMode="auto">
          <a:xfrm>
            <a:off x="3740124" y="2114472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3810708" y="2124380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71" name="Text Box 43"/>
          <p:cNvSpPr txBox="1">
            <a:spLocks noChangeArrowheads="1"/>
          </p:cNvSpPr>
          <p:nvPr/>
        </p:nvSpPr>
        <p:spPr bwMode="auto">
          <a:xfrm>
            <a:off x="3825454" y="1760719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Text Box 43"/>
          <p:cNvSpPr txBox="1">
            <a:spLocks noChangeArrowheads="1"/>
          </p:cNvSpPr>
          <p:nvPr/>
        </p:nvSpPr>
        <p:spPr bwMode="auto">
          <a:xfrm>
            <a:off x="4395404" y="178888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Text Box 43"/>
          <p:cNvSpPr txBox="1">
            <a:spLocks noChangeArrowheads="1"/>
          </p:cNvSpPr>
          <p:nvPr/>
        </p:nvSpPr>
        <p:spPr bwMode="auto">
          <a:xfrm>
            <a:off x="4929427" y="178888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43"/>
          <p:cNvSpPr txBox="1">
            <a:spLocks noChangeArrowheads="1"/>
          </p:cNvSpPr>
          <p:nvPr/>
        </p:nvSpPr>
        <p:spPr bwMode="auto">
          <a:xfrm>
            <a:off x="5490579" y="178888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4242672" y="4890368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1642993" y="454746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2176393" y="454429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2709793" y="454746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Text Box 43"/>
          <p:cNvSpPr txBox="1">
            <a:spLocks noChangeArrowheads="1"/>
          </p:cNvSpPr>
          <p:nvPr/>
        </p:nvSpPr>
        <p:spPr bwMode="auto">
          <a:xfrm>
            <a:off x="3267005" y="45458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511230" y="4890368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607601" y="4912593"/>
            <a:ext cx="29829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2055743" y="4890368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152394" y="4912593"/>
            <a:ext cx="29915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4" name="Rectangle 11"/>
          <p:cNvSpPr>
            <a:spLocks noChangeArrowheads="1"/>
          </p:cNvSpPr>
          <p:nvPr/>
        </p:nvSpPr>
        <p:spPr bwMode="auto">
          <a:xfrm>
            <a:off x="2603430" y="4890368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2699801" y="4912593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147943" y="4890368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7" name="Text Box 15"/>
          <p:cNvSpPr txBox="1">
            <a:spLocks noChangeArrowheads="1"/>
          </p:cNvSpPr>
          <p:nvPr/>
        </p:nvSpPr>
        <p:spPr bwMode="auto">
          <a:xfrm>
            <a:off x="3244594" y="4912593"/>
            <a:ext cx="41268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4334926" y="4912593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89" name="Rectangle 23"/>
          <p:cNvSpPr>
            <a:spLocks noChangeArrowheads="1"/>
          </p:cNvSpPr>
          <p:nvPr/>
        </p:nvSpPr>
        <p:spPr bwMode="auto">
          <a:xfrm>
            <a:off x="4784655" y="4890368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4881306" y="4912593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5872093" y="4891955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" name="Text Box 30"/>
          <p:cNvSpPr txBox="1">
            <a:spLocks noChangeArrowheads="1"/>
          </p:cNvSpPr>
          <p:nvPr/>
        </p:nvSpPr>
        <p:spPr bwMode="auto">
          <a:xfrm>
            <a:off x="5968464" y="4914180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93" name="Rectangle 32"/>
          <p:cNvSpPr>
            <a:spLocks noChangeArrowheads="1"/>
          </p:cNvSpPr>
          <p:nvPr/>
        </p:nvSpPr>
        <p:spPr bwMode="auto">
          <a:xfrm>
            <a:off x="6418193" y="4891955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6516093" y="4914180"/>
            <a:ext cx="41148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6964293" y="4891955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6" name="Text Box 36"/>
          <p:cNvSpPr txBox="1">
            <a:spLocks noChangeArrowheads="1"/>
          </p:cNvSpPr>
          <p:nvPr/>
        </p:nvSpPr>
        <p:spPr bwMode="auto">
          <a:xfrm>
            <a:off x="7060664" y="4914180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72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7508805" y="4891955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7605456" y="4914180"/>
            <a:ext cx="412684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8062843" y="4884018"/>
            <a:ext cx="546100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0" name="Text Box 47"/>
          <p:cNvSpPr txBox="1">
            <a:spLocks noChangeArrowheads="1"/>
          </p:cNvSpPr>
          <p:nvPr/>
        </p:nvSpPr>
        <p:spPr bwMode="auto">
          <a:xfrm>
            <a:off x="8160743" y="4906846"/>
            <a:ext cx="413017" cy="36687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91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8607355" y="4882430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" name="Text Box 50"/>
          <p:cNvSpPr txBox="1">
            <a:spLocks noChangeArrowheads="1"/>
          </p:cNvSpPr>
          <p:nvPr/>
        </p:nvSpPr>
        <p:spPr bwMode="auto">
          <a:xfrm>
            <a:off x="8703726" y="4905947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94</a:t>
            </a:r>
          </a:p>
        </p:txBody>
      </p:sp>
      <p:sp>
        <p:nvSpPr>
          <p:cNvPr id="103" name="Rectangle 52"/>
          <p:cNvSpPr>
            <a:spLocks noChangeArrowheads="1"/>
          </p:cNvSpPr>
          <p:nvPr/>
        </p:nvSpPr>
        <p:spPr bwMode="auto">
          <a:xfrm>
            <a:off x="9153455" y="4882430"/>
            <a:ext cx="547688" cy="434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9250106" y="4906033"/>
            <a:ext cx="412684" cy="367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96</a:t>
            </a:r>
          </a:p>
        </p:txBody>
      </p:sp>
      <p:sp>
        <p:nvSpPr>
          <p:cNvPr id="105" name="Rectangle 55"/>
          <p:cNvSpPr>
            <a:spLocks noChangeArrowheads="1"/>
          </p:cNvSpPr>
          <p:nvPr/>
        </p:nvSpPr>
        <p:spPr bwMode="auto">
          <a:xfrm>
            <a:off x="9699555" y="4882430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6" name="Text Box 56"/>
          <p:cNvSpPr txBox="1">
            <a:spLocks noChangeArrowheads="1"/>
          </p:cNvSpPr>
          <p:nvPr/>
        </p:nvSpPr>
        <p:spPr bwMode="auto">
          <a:xfrm>
            <a:off x="9797455" y="4905947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5337254" y="4891161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8" name="Text Box 24"/>
          <p:cNvSpPr txBox="1">
            <a:spLocks noChangeArrowheads="1"/>
          </p:cNvSpPr>
          <p:nvPr/>
        </p:nvSpPr>
        <p:spPr bwMode="auto">
          <a:xfrm>
            <a:off x="5390025" y="4913923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5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10495603" y="5320797"/>
            <a:ext cx="539" cy="3906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3691810" y="4890368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9" name="Text Box 21"/>
          <p:cNvSpPr txBox="1">
            <a:spLocks noChangeArrowheads="1"/>
          </p:cNvSpPr>
          <p:nvPr/>
        </p:nvSpPr>
        <p:spPr bwMode="auto">
          <a:xfrm>
            <a:off x="3763222" y="4934112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120" name="Text Box 43"/>
          <p:cNvSpPr txBox="1">
            <a:spLocks noChangeArrowheads="1"/>
          </p:cNvSpPr>
          <p:nvPr/>
        </p:nvSpPr>
        <p:spPr bwMode="auto">
          <a:xfrm>
            <a:off x="3777140" y="453661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" name="Text Box 43"/>
          <p:cNvSpPr txBox="1">
            <a:spLocks noChangeArrowheads="1"/>
          </p:cNvSpPr>
          <p:nvPr/>
        </p:nvSpPr>
        <p:spPr bwMode="auto">
          <a:xfrm>
            <a:off x="4347090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4881113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" name="Text Box 43"/>
          <p:cNvSpPr txBox="1">
            <a:spLocks noChangeArrowheads="1"/>
          </p:cNvSpPr>
          <p:nvPr/>
        </p:nvSpPr>
        <p:spPr bwMode="auto">
          <a:xfrm>
            <a:off x="5442265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603804" y="3793800"/>
            <a:ext cx="11179306" cy="5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>
                <a:solidFill>
                  <a:srgbClr val="FF0000"/>
                </a:solidFill>
              </a:rPr>
              <a:t>find</a:t>
            </a:r>
            <a:r>
              <a:rPr lang="en-US" altLang="en-US" kern="0" dirty="0" smtClean="0"/>
              <a:t>(100) -&gt; 16</a:t>
            </a:r>
            <a:endParaRPr lang="en-US" altLang="en-US" kern="0" dirty="0" smtClean="0">
              <a:sym typeface="Wingdings" panose="05000000000000000000" pitchFamily="2" charset="2"/>
            </a:endParaRPr>
          </a:p>
        </p:txBody>
      </p:sp>
      <p:sp>
        <p:nvSpPr>
          <p:cNvPr id="125" name="Text Box 43"/>
          <p:cNvSpPr txBox="1">
            <a:spLocks noChangeArrowheads="1"/>
          </p:cNvSpPr>
          <p:nvPr/>
        </p:nvSpPr>
        <p:spPr bwMode="auto">
          <a:xfrm>
            <a:off x="5968464" y="455074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6460189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7" name="Text Box 43"/>
          <p:cNvSpPr txBox="1">
            <a:spLocks noChangeArrowheads="1"/>
          </p:cNvSpPr>
          <p:nvPr/>
        </p:nvSpPr>
        <p:spPr bwMode="auto">
          <a:xfrm>
            <a:off x="7020197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Text Box 43"/>
          <p:cNvSpPr txBox="1">
            <a:spLocks noChangeArrowheads="1"/>
          </p:cNvSpPr>
          <p:nvPr/>
        </p:nvSpPr>
        <p:spPr bwMode="auto">
          <a:xfrm>
            <a:off x="7563921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Text Box 43"/>
          <p:cNvSpPr txBox="1">
            <a:spLocks noChangeArrowheads="1"/>
          </p:cNvSpPr>
          <p:nvPr/>
        </p:nvSpPr>
        <p:spPr bwMode="auto">
          <a:xfrm>
            <a:off x="8177513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" name="Text Box 43"/>
          <p:cNvSpPr txBox="1">
            <a:spLocks noChangeArrowheads="1"/>
          </p:cNvSpPr>
          <p:nvPr/>
        </p:nvSpPr>
        <p:spPr bwMode="auto">
          <a:xfrm>
            <a:off x="8720591" y="4565777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" name="Text Box 43"/>
          <p:cNvSpPr txBox="1">
            <a:spLocks noChangeArrowheads="1"/>
          </p:cNvSpPr>
          <p:nvPr/>
        </p:nvSpPr>
        <p:spPr bwMode="auto">
          <a:xfrm>
            <a:off x="9247228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" name="Text Box 43"/>
          <p:cNvSpPr txBox="1">
            <a:spLocks noChangeArrowheads="1"/>
          </p:cNvSpPr>
          <p:nvPr/>
        </p:nvSpPr>
        <p:spPr bwMode="auto">
          <a:xfrm>
            <a:off x="9834182" y="456575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7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4618790" y="4965123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596" y="236539"/>
            <a:ext cx="11041812" cy="769937"/>
          </a:xfrm>
        </p:spPr>
        <p:txBody>
          <a:bodyPr/>
          <a:lstStyle/>
          <a:p>
            <a:r>
              <a:rPr lang="en-US" altLang="en-US" sz="3600" dirty="0" err="1" smtClean="0"/>
              <a:t>upper_bound</a:t>
            </a:r>
            <a:r>
              <a:rPr lang="en-US" altLang="en-US" sz="3600" dirty="0" smtClean="0"/>
              <a:t>/</a:t>
            </a:r>
            <a:r>
              <a:rPr lang="en-US" altLang="en-US" sz="3600" dirty="0" err="1" smtClean="0"/>
              <a:t>bisect_right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1093789"/>
            <a:ext cx="11179306" cy="5617561"/>
          </a:xfrm>
        </p:spPr>
        <p:txBody>
          <a:bodyPr/>
          <a:lstStyle/>
          <a:p>
            <a:r>
              <a:rPr lang="en-US" altLang="en-US" dirty="0" smtClean="0"/>
              <a:t>What if you want to return the </a:t>
            </a:r>
            <a:r>
              <a:rPr lang="en-US" altLang="en-US" dirty="0" smtClean="0">
                <a:solidFill>
                  <a:schemeClr val="accent6"/>
                </a:solidFill>
              </a:rPr>
              <a:t>index of the first element </a:t>
            </a:r>
            <a:r>
              <a:rPr lang="en-US" altLang="en-US" dirty="0" smtClean="0"/>
              <a:t>for which the predicate </a:t>
            </a:r>
            <a:r>
              <a:rPr lang="en-US" altLang="en-US" dirty="0" smtClean="0">
                <a:solidFill>
                  <a:srgbClr val="FF0000"/>
                </a:solidFill>
              </a:rPr>
              <a:t>element &lt;= key </a:t>
            </a:r>
            <a:r>
              <a:rPr lang="en-US" altLang="en-US" dirty="0" smtClean="0"/>
              <a:t>is FALSE, i.e., </a:t>
            </a:r>
            <a:r>
              <a:rPr lang="en-US" altLang="en-US" dirty="0" smtClean="0">
                <a:solidFill>
                  <a:srgbClr val="FF0000"/>
                </a:solidFill>
              </a:rPr>
              <a:t>key &gt; element</a:t>
            </a:r>
          </a:p>
          <a:p>
            <a:pPr lvl="1"/>
            <a:r>
              <a:rPr lang="en-US" altLang="en-US" dirty="0" smtClean="0"/>
              <a:t>Called the </a:t>
            </a:r>
            <a:r>
              <a:rPr lang="en-US" altLang="en-US" dirty="0" err="1" smtClean="0">
                <a:solidFill>
                  <a:srgbClr val="C00000"/>
                </a:solidFill>
              </a:rPr>
              <a:t>upper_bound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or </a:t>
            </a:r>
            <a:r>
              <a:rPr lang="en-US" altLang="en-US" dirty="0" err="1" smtClean="0">
                <a:solidFill>
                  <a:srgbClr val="C00000"/>
                </a:solidFill>
              </a:rPr>
              <a:t>bisect_right</a:t>
            </a:r>
            <a:r>
              <a:rPr lang="en-US" altLang="en-US" dirty="0" smtClean="0"/>
              <a:t> operation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dirty="0" smtClean="0">
                <a:solidFill>
                  <a:srgbClr val="FF0000"/>
                </a:solidFill>
              </a:rPr>
              <a:t>ind</a:t>
            </a:r>
            <a:r>
              <a:rPr lang="en-US" altLang="en-US" dirty="0" smtClean="0"/>
              <a:t>(20)</a:t>
            </a:r>
            <a:r>
              <a:rPr lang="en-US" altLang="en-US" dirty="0" smtClean="0">
                <a:sym typeface="Wingdings" panose="05000000000000000000" pitchFamily="2" charset="2"/>
              </a:rPr>
              <a:t>7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Consider the predicate: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element &lt;= key 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When key = 20, here is what we have: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pPr lvl="1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pPr lvl="1"/>
            <a:endParaRPr lang="en-US" alt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We are </a:t>
            </a:r>
            <a:r>
              <a:rPr lang="en-US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looking for the first cell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for which the predicate is FALSE </a:t>
            </a:r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2019111" y="462222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2552511" y="461904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3085911" y="462222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3643123" y="462063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87348" y="4965123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83719" y="4987348"/>
            <a:ext cx="29829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1861" y="4965123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28512" y="4987348"/>
            <a:ext cx="29915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979548" y="4965123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075919" y="4987348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24061" y="4965123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20712" y="4987348"/>
            <a:ext cx="41268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93582" y="4966145"/>
            <a:ext cx="546100" cy="40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711044" y="498734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160773" y="4965123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257424" y="498734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6248211" y="496671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6344582" y="4988935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794311" y="496671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6892211" y="4988935"/>
            <a:ext cx="41148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7340411" y="496671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7436782" y="4988935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72</a:t>
            </a: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7884923" y="4966710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7981574" y="4988935"/>
            <a:ext cx="412684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8438961" y="4958773"/>
            <a:ext cx="546100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8536861" y="4981601"/>
            <a:ext cx="413017" cy="36687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91</a:t>
            </a: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8983473" y="4957185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9079844" y="4980702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94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9529573" y="4957185"/>
            <a:ext cx="547688" cy="434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9626224" y="4980788"/>
            <a:ext cx="412684" cy="367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96</a:t>
            </a:r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10075673" y="4957185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" name="Text Box 56"/>
          <p:cNvSpPr txBox="1">
            <a:spLocks noChangeArrowheads="1"/>
          </p:cNvSpPr>
          <p:nvPr/>
        </p:nvSpPr>
        <p:spPr bwMode="auto">
          <a:xfrm>
            <a:off x="10173573" y="4980702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4081731" y="4965916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5772952" y="5004542"/>
            <a:ext cx="4154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5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985883" y="5373874"/>
            <a:ext cx="539" cy="3906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5825038" y="4606904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6383555" y="4618016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6875711" y="462418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7426488" y="4618016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8030384" y="462206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8566441" y="461758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9127346" y="462676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Text Box 43"/>
          <p:cNvSpPr txBox="1">
            <a:spLocks noChangeArrowheads="1"/>
          </p:cNvSpPr>
          <p:nvPr/>
        </p:nvSpPr>
        <p:spPr bwMode="auto">
          <a:xfrm>
            <a:off x="9653982" y="462418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Text Box 43"/>
          <p:cNvSpPr txBox="1">
            <a:spLocks noChangeArrowheads="1"/>
          </p:cNvSpPr>
          <p:nvPr/>
        </p:nvSpPr>
        <p:spPr bwMode="auto">
          <a:xfrm>
            <a:off x="10198191" y="462418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4212564" y="460690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Text Box 43"/>
          <p:cNvSpPr txBox="1">
            <a:spLocks noChangeArrowheads="1"/>
          </p:cNvSpPr>
          <p:nvPr/>
        </p:nvSpPr>
        <p:spPr bwMode="auto">
          <a:xfrm>
            <a:off x="4729872" y="462457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auto">
          <a:xfrm>
            <a:off x="5247921" y="4615579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4133049" y="4978927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96516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4290986" y="2114472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596" y="236539"/>
            <a:ext cx="11041812" cy="769937"/>
          </a:xfrm>
        </p:spPr>
        <p:txBody>
          <a:bodyPr/>
          <a:lstStyle/>
          <a:p>
            <a:r>
              <a:rPr lang="en-US" altLang="en-US" sz="3600" dirty="0" err="1" smtClean="0"/>
              <a:t>upper_bound</a:t>
            </a:r>
            <a:r>
              <a:rPr lang="en-US" altLang="en-US" sz="3600" dirty="0" smtClean="0"/>
              <a:t>/</a:t>
            </a:r>
            <a:r>
              <a:rPr lang="en-US" altLang="en-US" sz="3600" dirty="0" err="1" smtClean="0"/>
              <a:t>bisect_right</a:t>
            </a:r>
            <a:r>
              <a:rPr lang="en-US" altLang="en-US" sz="3600" dirty="0" smtClean="0"/>
              <a:t> (another example)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96" y="1124759"/>
            <a:ext cx="11179306" cy="50209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find</a:t>
            </a:r>
            <a:r>
              <a:rPr lang="en-US" altLang="en-US" dirty="0" smtClean="0"/>
              <a:t>(60) -&gt; 8</a:t>
            </a:r>
            <a:endParaRPr lang="en-US" alt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1691307" y="177157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2224707" y="1768397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2758107" y="177157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3315319" y="176998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59544" y="2114472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55915" y="2136697"/>
            <a:ext cx="29829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104057" y="2114472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200708" y="2136697"/>
            <a:ext cx="29915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51744" y="2114472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48115" y="2136697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96257" y="2114472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92908" y="2136697"/>
            <a:ext cx="41268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383240" y="2136697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832969" y="2114472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929620" y="2136697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920407" y="2116059"/>
            <a:ext cx="546100" cy="40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6016778" y="2138284"/>
            <a:ext cx="413017" cy="366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6466507" y="2116059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6564407" y="2138284"/>
            <a:ext cx="41148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7012607" y="2116059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7108978" y="2138284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72</a:t>
            </a: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7557119" y="2116059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7653770" y="2138284"/>
            <a:ext cx="412684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8111157" y="2108122"/>
            <a:ext cx="546100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8209057" y="2130950"/>
            <a:ext cx="413017" cy="36687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91</a:t>
            </a: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8655669" y="2106534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8752040" y="2130051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94</a:t>
            </a:r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9201769" y="2106534"/>
            <a:ext cx="547688" cy="434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9298420" y="2130137"/>
            <a:ext cx="412684" cy="367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96</a:t>
            </a:r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9747869" y="2106534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" name="Text Box 56"/>
          <p:cNvSpPr txBox="1">
            <a:spLocks noChangeArrowheads="1"/>
          </p:cNvSpPr>
          <p:nvPr/>
        </p:nvSpPr>
        <p:spPr bwMode="auto">
          <a:xfrm>
            <a:off x="9845769" y="2130051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5385568" y="2115265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5438339" y="2138027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5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6213457" y="2539922"/>
            <a:ext cx="539" cy="3906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6055751" y="1767365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6547907" y="177352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7098684" y="1767365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Text Box 43"/>
          <p:cNvSpPr txBox="1">
            <a:spLocks noChangeArrowheads="1"/>
          </p:cNvSpPr>
          <p:nvPr/>
        </p:nvSpPr>
        <p:spPr bwMode="auto">
          <a:xfrm>
            <a:off x="7702580" y="1771418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8238637" y="176692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8799542" y="1776110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Text Box 43"/>
          <p:cNvSpPr txBox="1">
            <a:spLocks noChangeArrowheads="1"/>
          </p:cNvSpPr>
          <p:nvPr/>
        </p:nvSpPr>
        <p:spPr bwMode="auto">
          <a:xfrm>
            <a:off x="9326178" y="177352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Text Box 43"/>
          <p:cNvSpPr txBox="1">
            <a:spLocks noChangeArrowheads="1"/>
          </p:cNvSpPr>
          <p:nvPr/>
        </p:nvSpPr>
        <p:spPr bwMode="auto">
          <a:xfrm>
            <a:off x="9870387" y="1773529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Rectangle 23"/>
          <p:cNvSpPr>
            <a:spLocks noChangeArrowheads="1"/>
          </p:cNvSpPr>
          <p:nvPr/>
        </p:nvSpPr>
        <p:spPr bwMode="auto">
          <a:xfrm>
            <a:off x="3740124" y="2114472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3811536" y="2158216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71" name="Text Box 43"/>
          <p:cNvSpPr txBox="1">
            <a:spLocks noChangeArrowheads="1"/>
          </p:cNvSpPr>
          <p:nvPr/>
        </p:nvSpPr>
        <p:spPr bwMode="auto">
          <a:xfrm>
            <a:off x="3825454" y="1760719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Text Box 43"/>
          <p:cNvSpPr txBox="1">
            <a:spLocks noChangeArrowheads="1"/>
          </p:cNvSpPr>
          <p:nvPr/>
        </p:nvSpPr>
        <p:spPr bwMode="auto">
          <a:xfrm>
            <a:off x="4395404" y="178888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Text Box 43"/>
          <p:cNvSpPr txBox="1">
            <a:spLocks noChangeArrowheads="1"/>
          </p:cNvSpPr>
          <p:nvPr/>
        </p:nvSpPr>
        <p:spPr bwMode="auto">
          <a:xfrm>
            <a:off x="4929427" y="178888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43"/>
          <p:cNvSpPr txBox="1">
            <a:spLocks noChangeArrowheads="1"/>
          </p:cNvSpPr>
          <p:nvPr/>
        </p:nvSpPr>
        <p:spPr bwMode="auto">
          <a:xfrm>
            <a:off x="5490579" y="178888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4242672" y="4890368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1642993" y="454746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2176393" y="454429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2709793" y="454746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Text Box 43"/>
          <p:cNvSpPr txBox="1">
            <a:spLocks noChangeArrowheads="1"/>
          </p:cNvSpPr>
          <p:nvPr/>
        </p:nvSpPr>
        <p:spPr bwMode="auto">
          <a:xfrm>
            <a:off x="3267005" y="45458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511230" y="4890368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607601" y="4912593"/>
            <a:ext cx="29829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2055743" y="4890368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152394" y="4912593"/>
            <a:ext cx="29915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4" name="Rectangle 11"/>
          <p:cNvSpPr>
            <a:spLocks noChangeArrowheads="1"/>
          </p:cNvSpPr>
          <p:nvPr/>
        </p:nvSpPr>
        <p:spPr bwMode="auto">
          <a:xfrm>
            <a:off x="2603430" y="4890368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2699801" y="4912593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147943" y="4890368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7" name="Text Box 15"/>
          <p:cNvSpPr txBox="1">
            <a:spLocks noChangeArrowheads="1"/>
          </p:cNvSpPr>
          <p:nvPr/>
        </p:nvSpPr>
        <p:spPr bwMode="auto">
          <a:xfrm>
            <a:off x="3244594" y="4912593"/>
            <a:ext cx="41268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4334926" y="4912593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89" name="Rectangle 23"/>
          <p:cNvSpPr>
            <a:spLocks noChangeArrowheads="1"/>
          </p:cNvSpPr>
          <p:nvPr/>
        </p:nvSpPr>
        <p:spPr bwMode="auto">
          <a:xfrm>
            <a:off x="4784655" y="4890368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4881306" y="4912593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20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5872093" y="4891955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" name="Text Box 30"/>
          <p:cNvSpPr txBox="1">
            <a:spLocks noChangeArrowheads="1"/>
          </p:cNvSpPr>
          <p:nvPr/>
        </p:nvSpPr>
        <p:spPr bwMode="auto">
          <a:xfrm>
            <a:off x="5968464" y="4914180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93" name="Rectangle 32"/>
          <p:cNvSpPr>
            <a:spLocks noChangeArrowheads="1"/>
          </p:cNvSpPr>
          <p:nvPr/>
        </p:nvSpPr>
        <p:spPr bwMode="auto">
          <a:xfrm>
            <a:off x="6418193" y="4891955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6516093" y="4914180"/>
            <a:ext cx="41148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6964293" y="4891955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6" name="Text Box 36"/>
          <p:cNvSpPr txBox="1">
            <a:spLocks noChangeArrowheads="1"/>
          </p:cNvSpPr>
          <p:nvPr/>
        </p:nvSpPr>
        <p:spPr bwMode="auto">
          <a:xfrm>
            <a:off x="7060664" y="4914180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72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7508805" y="4891955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7605456" y="4914180"/>
            <a:ext cx="412684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8062843" y="4884018"/>
            <a:ext cx="546100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0" name="Text Box 47"/>
          <p:cNvSpPr txBox="1">
            <a:spLocks noChangeArrowheads="1"/>
          </p:cNvSpPr>
          <p:nvPr/>
        </p:nvSpPr>
        <p:spPr bwMode="auto">
          <a:xfrm>
            <a:off x="8160743" y="4906846"/>
            <a:ext cx="413017" cy="36687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91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8607355" y="4882430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" name="Text Box 50"/>
          <p:cNvSpPr txBox="1">
            <a:spLocks noChangeArrowheads="1"/>
          </p:cNvSpPr>
          <p:nvPr/>
        </p:nvSpPr>
        <p:spPr bwMode="auto">
          <a:xfrm>
            <a:off x="8703726" y="4905947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94</a:t>
            </a:r>
          </a:p>
        </p:txBody>
      </p:sp>
      <p:sp>
        <p:nvSpPr>
          <p:cNvPr id="103" name="Rectangle 52"/>
          <p:cNvSpPr>
            <a:spLocks noChangeArrowheads="1"/>
          </p:cNvSpPr>
          <p:nvPr/>
        </p:nvSpPr>
        <p:spPr bwMode="auto">
          <a:xfrm>
            <a:off x="9153455" y="4882430"/>
            <a:ext cx="547688" cy="434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9250106" y="4906033"/>
            <a:ext cx="412684" cy="367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96</a:t>
            </a:r>
          </a:p>
        </p:txBody>
      </p:sp>
      <p:sp>
        <p:nvSpPr>
          <p:cNvPr id="105" name="Rectangle 55"/>
          <p:cNvSpPr>
            <a:spLocks noChangeArrowheads="1"/>
          </p:cNvSpPr>
          <p:nvPr/>
        </p:nvSpPr>
        <p:spPr bwMode="auto">
          <a:xfrm>
            <a:off x="9699555" y="4882430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6" name="Text Box 56"/>
          <p:cNvSpPr txBox="1">
            <a:spLocks noChangeArrowheads="1"/>
          </p:cNvSpPr>
          <p:nvPr/>
        </p:nvSpPr>
        <p:spPr bwMode="auto">
          <a:xfrm>
            <a:off x="9797455" y="4905947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5337254" y="4891161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8" name="Text Box 24"/>
          <p:cNvSpPr txBox="1">
            <a:spLocks noChangeArrowheads="1"/>
          </p:cNvSpPr>
          <p:nvPr/>
        </p:nvSpPr>
        <p:spPr bwMode="auto">
          <a:xfrm>
            <a:off x="5390025" y="4913923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5</a:t>
            </a:r>
            <a:r>
              <a:rPr lang="en-US" altLang="en-US" sz="1800" dirty="0" smtClean="0">
                <a:latin typeface="Times New Roman" panose="02020603050405020304" pitchFamily="18" charset="0"/>
              </a:rPr>
              <a:t>0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10495603" y="5320797"/>
            <a:ext cx="539" cy="3906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3691810" y="4890368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9" name="Text Box 21"/>
          <p:cNvSpPr txBox="1">
            <a:spLocks noChangeArrowheads="1"/>
          </p:cNvSpPr>
          <p:nvPr/>
        </p:nvSpPr>
        <p:spPr bwMode="auto">
          <a:xfrm>
            <a:off x="3763222" y="4934112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20</a:t>
            </a:r>
          </a:p>
        </p:txBody>
      </p:sp>
      <p:sp>
        <p:nvSpPr>
          <p:cNvPr id="120" name="Text Box 43"/>
          <p:cNvSpPr txBox="1">
            <a:spLocks noChangeArrowheads="1"/>
          </p:cNvSpPr>
          <p:nvPr/>
        </p:nvSpPr>
        <p:spPr bwMode="auto">
          <a:xfrm>
            <a:off x="3777140" y="453661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" name="Text Box 43"/>
          <p:cNvSpPr txBox="1">
            <a:spLocks noChangeArrowheads="1"/>
          </p:cNvSpPr>
          <p:nvPr/>
        </p:nvSpPr>
        <p:spPr bwMode="auto">
          <a:xfrm>
            <a:off x="4347090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4881113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" name="Text Box 43"/>
          <p:cNvSpPr txBox="1">
            <a:spLocks noChangeArrowheads="1"/>
          </p:cNvSpPr>
          <p:nvPr/>
        </p:nvSpPr>
        <p:spPr bwMode="auto">
          <a:xfrm>
            <a:off x="5442265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" name="Rectangle 3"/>
          <p:cNvSpPr txBox="1">
            <a:spLocks noChangeArrowheads="1"/>
          </p:cNvSpPr>
          <p:nvPr/>
        </p:nvSpPr>
        <p:spPr bwMode="auto">
          <a:xfrm>
            <a:off x="603804" y="3793800"/>
            <a:ext cx="11179306" cy="5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>
                <a:solidFill>
                  <a:srgbClr val="FF0000"/>
                </a:solidFill>
              </a:rPr>
              <a:t>find</a:t>
            </a:r>
            <a:r>
              <a:rPr lang="en-US" altLang="en-US" kern="0" dirty="0" smtClean="0"/>
              <a:t>(100) -&gt; 16</a:t>
            </a:r>
            <a:endParaRPr lang="en-US" altLang="en-US" kern="0" dirty="0" smtClean="0">
              <a:sym typeface="Wingdings" panose="05000000000000000000" pitchFamily="2" charset="2"/>
            </a:endParaRPr>
          </a:p>
        </p:txBody>
      </p:sp>
      <p:sp>
        <p:nvSpPr>
          <p:cNvPr id="125" name="Text Box 43"/>
          <p:cNvSpPr txBox="1">
            <a:spLocks noChangeArrowheads="1"/>
          </p:cNvSpPr>
          <p:nvPr/>
        </p:nvSpPr>
        <p:spPr bwMode="auto">
          <a:xfrm>
            <a:off x="5968464" y="455074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6460189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7" name="Text Box 43"/>
          <p:cNvSpPr txBox="1">
            <a:spLocks noChangeArrowheads="1"/>
          </p:cNvSpPr>
          <p:nvPr/>
        </p:nvSpPr>
        <p:spPr bwMode="auto">
          <a:xfrm>
            <a:off x="7020197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Text Box 43"/>
          <p:cNvSpPr txBox="1">
            <a:spLocks noChangeArrowheads="1"/>
          </p:cNvSpPr>
          <p:nvPr/>
        </p:nvSpPr>
        <p:spPr bwMode="auto">
          <a:xfrm>
            <a:off x="7563921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Text Box 43"/>
          <p:cNvSpPr txBox="1">
            <a:spLocks noChangeArrowheads="1"/>
          </p:cNvSpPr>
          <p:nvPr/>
        </p:nvSpPr>
        <p:spPr bwMode="auto">
          <a:xfrm>
            <a:off x="8177513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" name="Text Box 43"/>
          <p:cNvSpPr txBox="1">
            <a:spLocks noChangeArrowheads="1"/>
          </p:cNvSpPr>
          <p:nvPr/>
        </p:nvSpPr>
        <p:spPr bwMode="auto">
          <a:xfrm>
            <a:off x="8720591" y="4565777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" name="Text Box 43"/>
          <p:cNvSpPr txBox="1">
            <a:spLocks noChangeArrowheads="1"/>
          </p:cNvSpPr>
          <p:nvPr/>
        </p:nvSpPr>
        <p:spPr bwMode="auto">
          <a:xfrm>
            <a:off x="9247228" y="456478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" name="Text Box 43"/>
          <p:cNvSpPr txBox="1">
            <a:spLocks noChangeArrowheads="1"/>
          </p:cNvSpPr>
          <p:nvPr/>
        </p:nvSpPr>
        <p:spPr bwMode="auto">
          <a:xfrm>
            <a:off x="9834182" y="456575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</a:t>
            </a:r>
            <a:endParaRPr lang="en-US" alt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8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35. Search Insert </a:t>
            </a:r>
            <a:r>
              <a:rPr lang="en-US" altLang="en-US" sz="3600" dirty="0" smtClean="0"/>
              <a:t>Position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2050241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Given a sorted array of distinct integers and a target value, return the index if the target is found. </a:t>
            </a:r>
            <a:r>
              <a:rPr lang="en-US" altLang="en-US" dirty="0" smtClean="0">
                <a:solidFill>
                  <a:schemeClr val="accent6"/>
                </a:solidFill>
              </a:rPr>
              <a:t>If </a:t>
            </a:r>
            <a:r>
              <a:rPr lang="en-US" altLang="en-US" dirty="0">
                <a:solidFill>
                  <a:schemeClr val="accent6"/>
                </a:solidFill>
              </a:rPr>
              <a:t>not, return the index where it would be if it were inserted in </a:t>
            </a:r>
            <a:r>
              <a:rPr lang="en-US" altLang="en-US" dirty="0" smtClean="0">
                <a:solidFill>
                  <a:schemeClr val="accent6"/>
                </a:solidFill>
              </a:rPr>
              <a:t>order</a:t>
            </a:r>
            <a:r>
              <a:rPr lang="en-US" altLang="en-US" dirty="0" smtClean="0"/>
              <a:t>.</a:t>
            </a:r>
          </a:p>
          <a:p>
            <a:pPr marL="933450" lvl="1" indent="-533400"/>
            <a:r>
              <a:rPr lang="en-US" altLang="en-US" dirty="0" smtClean="0"/>
              <a:t>You </a:t>
            </a:r>
            <a:r>
              <a:rPr lang="en-US" altLang="en-US" dirty="0"/>
              <a:t>must write an algorithm with O(log n) runtime complexity.</a:t>
            </a:r>
            <a:endParaRPr lang="en-US" altLang="en-US" dirty="0" smtClean="0"/>
          </a:p>
          <a:p>
            <a:pPr marL="533400" indent="-533400"/>
            <a:endParaRPr lang="en-US" altLang="en-US" dirty="0" smtClean="0"/>
          </a:p>
          <a:p>
            <a:pPr marL="933450" lvl="1" indent="-533400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0" y="3042428"/>
            <a:ext cx="5762625" cy="1724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20" y="3042428"/>
            <a:ext cx="5724525" cy="1724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038" y="4916338"/>
            <a:ext cx="5715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62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sz="3600" dirty="0"/>
              <a:t>69. </a:t>
            </a:r>
            <a:r>
              <a:rPr lang="en-US" sz="3600" dirty="0" err="1"/>
              <a:t>Sqrt</a:t>
            </a:r>
            <a:r>
              <a:rPr lang="en-US" sz="3600" dirty="0"/>
              <a:t>(x)</a:t>
            </a:r>
            <a:endParaRPr lang="en-US" altLang="en-US" sz="3600" dirty="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2610958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Given a non-negative integer x, return the square root of x rounded down to the nearest integer. The returned integer should be non-negative as </a:t>
            </a:r>
            <a:r>
              <a:rPr lang="en-US" altLang="en-US" dirty="0" smtClean="0"/>
              <a:t>well.</a:t>
            </a:r>
          </a:p>
          <a:p>
            <a:pPr marL="933450" lvl="1" indent="-533400"/>
            <a:r>
              <a:rPr lang="en-US" altLang="en-US" dirty="0" smtClean="0"/>
              <a:t>You </a:t>
            </a:r>
            <a:r>
              <a:rPr lang="en-US" altLang="en-US" dirty="0"/>
              <a:t>must not use any built-in exponent function or </a:t>
            </a:r>
            <a:r>
              <a:rPr lang="en-US" altLang="en-US" dirty="0" smtClean="0"/>
              <a:t>operator.</a:t>
            </a:r>
          </a:p>
          <a:p>
            <a:pPr marL="933450" lvl="1" indent="-533400"/>
            <a:r>
              <a:rPr lang="en-US" altLang="en-US" dirty="0" smtClean="0"/>
              <a:t>For </a:t>
            </a:r>
            <a:r>
              <a:rPr lang="en-US" altLang="en-US" dirty="0"/>
              <a:t>example, do not use pow(x, 0.5) in </a:t>
            </a:r>
            <a:r>
              <a:rPr lang="en-US" altLang="en-US" dirty="0" err="1"/>
              <a:t>c++</a:t>
            </a:r>
            <a:r>
              <a:rPr lang="en-US" altLang="en-US" dirty="0"/>
              <a:t> or x ** 0.5 in python.</a:t>
            </a:r>
            <a:endParaRPr lang="en-US" altLang="en-US" dirty="0" smtClean="0"/>
          </a:p>
          <a:p>
            <a:pPr marL="933450" lvl="1" indent="-533400"/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21" y="3422351"/>
            <a:ext cx="6771106" cy="1477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321" y="5037147"/>
            <a:ext cx="6771106" cy="16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4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 (Binary Search)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3911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704</a:t>
            </a:r>
            <a:r>
              <a:rPr lang="en-US" altLang="en-US" dirty="0"/>
              <a:t>. Binary Search</a:t>
            </a:r>
          </a:p>
          <a:p>
            <a:pPr marL="533400" indent="-533400"/>
            <a:r>
              <a:rPr lang="en-US" altLang="en-US" dirty="0" smtClean="0"/>
              <a:t>374</a:t>
            </a:r>
            <a:r>
              <a:rPr lang="en-US" altLang="en-US" dirty="0"/>
              <a:t>. Guess Number Higher or Lower</a:t>
            </a:r>
          </a:p>
          <a:p>
            <a:pPr marL="533400" indent="-533400"/>
            <a:r>
              <a:rPr lang="en-US" altLang="en-US" dirty="0"/>
              <a:t>278. First Bad Version</a:t>
            </a:r>
          </a:p>
          <a:p>
            <a:pPr marL="533400" indent="-533400"/>
            <a:r>
              <a:rPr lang="en-US" altLang="en-US" dirty="0"/>
              <a:t>744. Find Smallest Letter Greater Than Target</a:t>
            </a:r>
          </a:p>
          <a:p>
            <a:pPr marL="533400" indent="-533400"/>
            <a:r>
              <a:rPr lang="en-US" altLang="en-US" dirty="0"/>
              <a:t>2089. Find Target Indices After Sorting Array</a:t>
            </a:r>
          </a:p>
          <a:p>
            <a:pPr marL="533400" indent="-533400"/>
            <a:r>
              <a:rPr lang="en-US" altLang="en-US" dirty="0"/>
              <a:t>275. H-Index II</a:t>
            </a:r>
          </a:p>
          <a:p>
            <a:pPr marL="533400" indent="-533400"/>
            <a:r>
              <a:rPr lang="en-US" altLang="en-US" dirty="0"/>
              <a:t>540. Single Element in a Sorted Array</a:t>
            </a:r>
          </a:p>
          <a:p>
            <a:pPr marL="533400" indent="-533400"/>
            <a:r>
              <a:rPr lang="en-US" altLang="en-US" dirty="0"/>
              <a:t>1237. Find Positive Integer Solution for a Given Equation</a:t>
            </a:r>
          </a:p>
          <a:p>
            <a:pPr marL="533400" indent="-533400"/>
            <a:endParaRPr lang="en-US" altLang="en-US" dirty="0" smtClean="0"/>
          </a:p>
          <a:p>
            <a:pPr marL="933450" lvl="1" indent="-5334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721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Problems (Binary Search)</a:t>
            </a:r>
            <a:endParaRPr lang="en-US" altLang="en-US" sz="3600" dirty="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391150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367. Valid Perfect Square – similar to 69</a:t>
            </a:r>
          </a:p>
          <a:p>
            <a:pPr marL="533400" indent="-533400"/>
            <a:r>
              <a:rPr lang="en-US" altLang="en-US" dirty="0"/>
              <a:t>74. Search a 2D Matrix</a:t>
            </a:r>
          </a:p>
          <a:p>
            <a:pPr marL="533400" indent="-533400"/>
            <a:r>
              <a:rPr lang="en-US" altLang="en-US" dirty="0"/>
              <a:t>875. Koko Eating Bananas</a:t>
            </a:r>
          </a:p>
          <a:p>
            <a:pPr marL="533400" indent="-533400"/>
            <a:r>
              <a:rPr lang="en-US" altLang="en-US" dirty="0"/>
              <a:t>1283. Find the Smallest Divisor Given a Threshold (similar to 875)</a:t>
            </a:r>
          </a:p>
          <a:p>
            <a:pPr marL="533400" indent="-533400"/>
            <a:r>
              <a:rPr lang="en-US" altLang="en-US" dirty="0"/>
              <a:t>2064. Minimized Maximum of Products Distributed to Any Store (sim. to 875)</a:t>
            </a:r>
          </a:p>
          <a:p>
            <a:pPr marL="533400" indent="-533400"/>
            <a:r>
              <a:rPr lang="en-US" altLang="en-US" dirty="0"/>
              <a:t>1011. Capacity To Ship Packages Within D Days (similar to 875)</a:t>
            </a:r>
          </a:p>
          <a:p>
            <a:pPr marL="533400" indent="-533400"/>
            <a:r>
              <a:rPr lang="en-US" altLang="en-US" dirty="0"/>
              <a:t>1760. Minimum Limit of Balls in a Bag (same as 1011)</a:t>
            </a:r>
          </a:p>
          <a:p>
            <a:pPr marL="533400" indent="-533400"/>
            <a:r>
              <a:rPr lang="en-US" altLang="en-US" dirty="0"/>
              <a:t>2187. Minimum Time to Complete Trips (similar to 875)</a:t>
            </a:r>
          </a:p>
          <a:p>
            <a:pPr marL="533400" indent="-533400"/>
            <a:r>
              <a:rPr lang="en-US" altLang="en-US" dirty="0"/>
              <a:t>1870. Minimum Speed to Arrive on Time (similar to 875)</a:t>
            </a:r>
            <a:endParaRPr lang="en-US" altLang="en-US" dirty="0" smtClean="0"/>
          </a:p>
          <a:p>
            <a:pPr marL="933450" lvl="1" indent="-5334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01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Problems (Binary Search)</a:t>
            </a:r>
            <a:endParaRPr lang="en-US" altLang="en-US" sz="3600" dirty="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391150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2226. Maximum Candies Allocated to K Children</a:t>
            </a:r>
          </a:p>
          <a:p>
            <a:pPr marL="533400" indent="-533400"/>
            <a:r>
              <a:rPr lang="en-US" altLang="en-US" dirty="0"/>
              <a:t>1482. Minimum Number of Days to Make m Bouquets</a:t>
            </a:r>
          </a:p>
          <a:p>
            <a:pPr marL="533400" indent="-533400"/>
            <a:r>
              <a:rPr lang="en-US" altLang="en-US" dirty="0"/>
              <a:t>1802. Maximum Value at a Given Index in a Bounded Array</a:t>
            </a:r>
          </a:p>
          <a:p>
            <a:pPr marL="533400" indent="-533400"/>
            <a:r>
              <a:rPr lang="en-US" altLang="en-US" dirty="0"/>
              <a:t>1552. Magnetic Force Between Two Balls</a:t>
            </a:r>
          </a:p>
          <a:p>
            <a:pPr marL="533400" indent="-533400"/>
            <a:r>
              <a:rPr lang="en-US" altLang="en-US" dirty="0"/>
              <a:t>1898. Maximum Number of Removable Characters</a:t>
            </a:r>
          </a:p>
          <a:p>
            <a:pPr marL="533400" indent="-533400"/>
            <a:r>
              <a:rPr lang="en-US" altLang="en-US" dirty="0"/>
              <a:t>852. Peak Index in a Mountain Array</a:t>
            </a:r>
          </a:p>
          <a:p>
            <a:pPr marL="533400" indent="-533400"/>
            <a:r>
              <a:rPr lang="en-US" altLang="en-US" dirty="0"/>
              <a:t>162. Find Peak Element</a:t>
            </a:r>
          </a:p>
          <a:p>
            <a:pPr marL="533400" indent="-533400"/>
            <a:r>
              <a:rPr lang="en-US" altLang="en-US" dirty="0"/>
              <a:t>1095. Find in Mountain </a:t>
            </a:r>
            <a:r>
              <a:rPr lang="en-US" altLang="en-US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29546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289925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Problems (Binary Search)</a:t>
            </a:r>
            <a:endParaRPr lang="en-US" altLang="en-US" sz="3600" dirty="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3911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153</a:t>
            </a:r>
            <a:r>
              <a:rPr lang="en-US" altLang="en-US" dirty="0"/>
              <a:t>. Find Minimum in Rotated Sorted Array - Similar to 33</a:t>
            </a:r>
          </a:p>
          <a:p>
            <a:pPr marL="533400" indent="-533400"/>
            <a:r>
              <a:rPr lang="en-US" altLang="en-US" dirty="0"/>
              <a:t>154. Find Minimum in Rotated Sorted Array II - Similar to 33</a:t>
            </a:r>
          </a:p>
          <a:p>
            <a:pPr marL="533400" indent="-533400"/>
            <a:r>
              <a:rPr lang="en-US" altLang="en-US" dirty="0" smtClean="0"/>
              <a:t>34</a:t>
            </a:r>
            <a:r>
              <a:rPr lang="en-US" altLang="en-US" dirty="0"/>
              <a:t>. Find First and Last Position of Element in Sorted Array</a:t>
            </a:r>
          </a:p>
          <a:p>
            <a:pPr marL="533400" indent="-533400"/>
            <a:r>
              <a:rPr lang="en-US" altLang="en-US" dirty="0"/>
              <a:t>240. Search a 2D Matrix II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383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862139" y="236538"/>
            <a:ext cx="8472487" cy="712368"/>
          </a:xfrm>
        </p:spPr>
        <p:txBody>
          <a:bodyPr/>
          <a:lstStyle/>
          <a:p>
            <a:r>
              <a:rPr lang="en-US" altLang="en-US" sz="3600" dirty="0" smtClean="0"/>
              <a:t>Searching</a:t>
            </a:r>
          </a:p>
        </p:txBody>
      </p:sp>
      <p:sp>
        <p:nvSpPr>
          <p:cNvPr id="1741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08958" y="1112809"/>
            <a:ext cx="11119450" cy="5164168"/>
          </a:xfrm>
        </p:spPr>
        <p:txBody>
          <a:bodyPr/>
          <a:lstStyle/>
          <a:p>
            <a:r>
              <a:rPr lang="en-US" altLang="en-US" dirty="0" smtClean="0"/>
              <a:t>One of the most important problems in computer science</a:t>
            </a: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Problem: </a:t>
            </a:r>
            <a:r>
              <a:rPr lang="en-US" altLang="en-US" dirty="0" smtClean="0"/>
              <a:t>Given an array of “N” elements, search to find if a given “</a:t>
            </a:r>
            <a:r>
              <a:rPr lang="en-US" altLang="en-US" dirty="0" smtClean="0">
                <a:solidFill>
                  <a:srgbClr val="FF0000"/>
                </a:solidFill>
              </a:rPr>
              <a:t>key</a:t>
            </a:r>
            <a:r>
              <a:rPr lang="en-US" altLang="en-US" dirty="0" smtClean="0"/>
              <a:t>” exists or not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Sometimes you are asked to return the </a:t>
            </a:r>
            <a:r>
              <a:rPr lang="en-US" altLang="en-US" dirty="0" smtClean="0">
                <a:solidFill>
                  <a:srgbClr val="00B050"/>
                </a:solidFill>
              </a:rPr>
              <a:t>index of the array cell </a:t>
            </a:r>
            <a:r>
              <a:rPr lang="en-US" altLang="en-US" dirty="0" smtClean="0"/>
              <a:t>where the key is stored</a:t>
            </a: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rgbClr val="00B050"/>
                </a:solidFill>
              </a:rPr>
              <a:t>If the collection is a map</a:t>
            </a:r>
            <a:r>
              <a:rPr lang="en-US" altLang="en-US" dirty="0" smtClean="0"/>
              <a:t>, you may be asked to return the </a:t>
            </a:r>
            <a:r>
              <a:rPr lang="en-US" altLang="en-US" dirty="0" smtClean="0">
                <a:solidFill>
                  <a:schemeClr val="accent6"/>
                </a:solidFill>
              </a:rPr>
              <a:t>value</a:t>
            </a:r>
            <a:r>
              <a:rPr lang="en-US" altLang="en-US" dirty="0" smtClean="0"/>
              <a:t> given the </a:t>
            </a:r>
            <a:r>
              <a:rPr lang="en-US" altLang="en-US" dirty="0" smtClean="0">
                <a:solidFill>
                  <a:srgbClr val="FF0000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860089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86" y="141288"/>
            <a:ext cx="10990052" cy="698500"/>
          </a:xfrm>
        </p:spPr>
        <p:txBody>
          <a:bodyPr/>
          <a:lstStyle/>
          <a:p>
            <a:r>
              <a:rPr lang="en-US" altLang="en-US" sz="3600" dirty="0" smtClean="0"/>
              <a:t>Search Trees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3911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If your data is dynamic and you also need to support </a:t>
            </a:r>
            <a:r>
              <a:rPr lang="en-US" altLang="en-US" dirty="0" smtClean="0">
                <a:solidFill>
                  <a:schemeClr val="accent6"/>
                </a:solidFill>
              </a:rPr>
              <a:t>insert &amp; delete </a:t>
            </a:r>
            <a:r>
              <a:rPr lang="en-US" altLang="en-US" dirty="0" smtClean="0"/>
              <a:t>in addition to </a:t>
            </a:r>
            <a:r>
              <a:rPr lang="en-US" altLang="en-US" dirty="0" smtClean="0">
                <a:solidFill>
                  <a:srgbClr val="FF0000"/>
                </a:solidFill>
              </a:rPr>
              <a:t>search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while maintaining the sorted ordering of your data</a:t>
            </a:r>
            <a:r>
              <a:rPr lang="en-US" altLang="en-US" dirty="0" smtClean="0"/>
              <a:t>, you can use a </a:t>
            </a:r>
            <a:r>
              <a:rPr lang="en-US" altLang="en-US" dirty="0" smtClean="0">
                <a:solidFill>
                  <a:srgbClr val="C00000"/>
                </a:solidFill>
              </a:rPr>
              <a:t>search tree</a:t>
            </a:r>
          </a:p>
          <a:p>
            <a:pPr marL="933450" lvl="1" indent="-533400"/>
            <a:r>
              <a:rPr lang="en-US" altLang="en-US" dirty="0" smtClean="0"/>
              <a:t>Binary Search Tree (emulates binary search)</a:t>
            </a:r>
          </a:p>
          <a:p>
            <a:pPr marL="933450" lvl="1" indent="-533400"/>
            <a:r>
              <a:rPr lang="en-US" altLang="en-US" dirty="0" smtClean="0"/>
              <a:t>AVL Tree</a:t>
            </a:r>
          </a:p>
          <a:p>
            <a:pPr marL="933450" lvl="1" indent="-533400"/>
            <a:r>
              <a:rPr lang="en-US" altLang="en-US" dirty="0" smtClean="0"/>
              <a:t>2-3 Tree</a:t>
            </a:r>
          </a:p>
          <a:p>
            <a:pPr marL="933450" lvl="1" indent="-533400"/>
            <a:r>
              <a:rPr lang="en-US" altLang="en-US" dirty="0" smtClean="0"/>
              <a:t>Red-Black Tree</a:t>
            </a:r>
          </a:p>
          <a:p>
            <a:pPr marL="933450" lvl="1" indent="-533400"/>
            <a:r>
              <a:rPr lang="en-US" altLang="en-US" dirty="0" smtClean="0"/>
              <a:t>B/B+ Tree</a:t>
            </a:r>
          </a:p>
          <a:p>
            <a:pPr marL="933450" lvl="1" indent="-533400"/>
            <a:endParaRPr lang="en-US" altLang="en-US" dirty="0"/>
          </a:p>
          <a:p>
            <a:pPr marL="533400" indent="-533400"/>
            <a:r>
              <a:rPr lang="en-US" altLang="en-US" dirty="0" smtClean="0"/>
              <a:t>Recall that </a:t>
            </a:r>
            <a:r>
              <a:rPr lang="en-US" altLang="en-US" dirty="0" smtClean="0">
                <a:solidFill>
                  <a:schemeClr val="accent6"/>
                </a:solidFill>
              </a:rPr>
              <a:t>all operations in search trees </a:t>
            </a:r>
            <a:r>
              <a:rPr lang="en-US" altLang="en-US" dirty="0" smtClean="0"/>
              <a:t>take </a:t>
            </a:r>
            <a:r>
              <a:rPr lang="en-US" altLang="en-US" dirty="0" smtClean="0">
                <a:solidFill>
                  <a:srgbClr val="FF0000"/>
                </a:solidFill>
              </a:rPr>
              <a:t>O(</a:t>
            </a:r>
            <a:r>
              <a:rPr lang="en-US" altLang="en-US" dirty="0" err="1" smtClean="0">
                <a:solidFill>
                  <a:srgbClr val="FF0000"/>
                </a:solidFill>
              </a:rPr>
              <a:t>logN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9270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86" y="141288"/>
            <a:ext cx="10990052" cy="698500"/>
          </a:xfrm>
        </p:spPr>
        <p:txBody>
          <a:bodyPr/>
          <a:lstStyle/>
          <a:p>
            <a:r>
              <a:rPr lang="en-US" altLang="en-US" sz="3600" dirty="0"/>
              <a:t>Lower </a:t>
            </a:r>
            <a:r>
              <a:rPr lang="en-US" altLang="en-US" sz="3600" dirty="0" smtClean="0"/>
              <a:t>Bound of Comparison-based </a:t>
            </a:r>
            <a:r>
              <a:rPr lang="en-US" altLang="en-US" sz="3600" dirty="0"/>
              <a:t>Search</a:t>
            </a:r>
            <a:endParaRPr lang="en-US" altLang="en-US" sz="3600" dirty="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3911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All </a:t>
            </a:r>
            <a:r>
              <a:rPr lang="en-US" altLang="en-US" dirty="0" smtClean="0">
                <a:solidFill>
                  <a:schemeClr val="accent6"/>
                </a:solidFill>
              </a:rPr>
              <a:t>comparison-based search algorithms </a:t>
            </a:r>
            <a:r>
              <a:rPr lang="en-US" altLang="en-US" dirty="0" smtClean="0"/>
              <a:t>have a theoretical lower bound of 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logN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pPr marL="933450" lvl="1" indent="-533400"/>
            <a:r>
              <a:rPr lang="en-US" altLang="en-US" dirty="0" smtClean="0"/>
              <a:t>This means that it is </a:t>
            </a:r>
            <a:r>
              <a:rPr lang="en-US" altLang="en-US" dirty="0" smtClean="0">
                <a:solidFill>
                  <a:schemeClr val="accent6"/>
                </a:solidFill>
              </a:rPr>
              <a:t>theoretically impossible </a:t>
            </a:r>
            <a:r>
              <a:rPr lang="en-US" altLang="en-US" dirty="0" smtClean="0"/>
              <a:t>to design a </a:t>
            </a:r>
            <a:r>
              <a:rPr lang="en-US" altLang="en-US" dirty="0" smtClean="0">
                <a:solidFill>
                  <a:srgbClr val="00B050"/>
                </a:solidFill>
              </a:rPr>
              <a:t>comparison-based search algorithm </a:t>
            </a:r>
            <a:r>
              <a:rPr lang="en-US" altLang="en-US" dirty="0" smtClean="0"/>
              <a:t>that </a:t>
            </a:r>
            <a:r>
              <a:rPr lang="en-US" altLang="en-US" dirty="0" smtClean="0">
                <a:solidFill>
                  <a:srgbClr val="FF0000"/>
                </a:solidFill>
              </a:rPr>
              <a:t>runs faster than 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logN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533400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How to break the 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logN</a:t>
            </a:r>
            <a:r>
              <a:rPr lang="en-US" altLang="en-US" dirty="0" smtClean="0">
                <a:solidFill>
                  <a:srgbClr val="FF0000"/>
                </a:solidFill>
              </a:rPr>
              <a:t>) </a:t>
            </a:r>
            <a:r>
              <a:rPr lang="en-US" altLang="en-US" dirty="0" smtClean="0"/>
              <a:t>barrier? </a:t>
            </a:r>
            <a:r>
              <a:rPr lang="en-US" altLang="en-US" dirty="0" smtClean="0">
                <a:solidFill>
                  <a:srgbClr val="00B050"/>
                </a:solidFill>
              </a:rPr>
              <a:t>Turn the key into an index</a:t>
            </a:r>
            <a:endParaRPr lang="en-US" altLang="en-US" dirty="0">
              <a:solidFill>
                <a:srgbClr val="00B050"/>
              </a:solidFill>
            </a:endParaRPr>
          </a:p>
          <a:p>
            <a:pPr marL="933450" lvl="1" indent="-533400"/>
            <a:r>
              <a:rPr lang="en-US" altLang="en-US" dirty="0" smtClean="0"/>
              <a:t>Interpolation search</a:t>
            </a:r>
          </a:p>
          <a:p>
            <a:pPr marL="933450" lvl="1" indent="-533400"/>
            <a:r>
              <a:rPr lang="en-US" altLang="en-US" dirty="0" smtClean="0"/>
              <a:t>Hash tables</a:t>
            </a:r>
          </a:p>
          <a:p>
            <a:pPr marL="933450" lvl="1" indent="-533400"/>
            <a:r>
              <a:rPr lang="en-US" altLang="en-US" dirty="0" smtClean="0"/>
              <a:t>Look up tables</a:t>
            </a:r>
            <a:endParaRPr lang="en-US" altLang="en-US" dirty="0"/>
          </a:p>
          <a:p>
            <a:pPr marL="533400" indent="-5334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889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4" y="141288"/>
            <a:ext cx="11645660" cy="698500"/>
          </a:xfrm>
        </p:spPr>
        <p:txBody>
          <a:bodyPr/>
          <a:lstStyle/>
          <a:p>
            <a:pPr fontAlgn="t"/>
            <a:r>
              <a:rPr lang="en-US" altLang="en-US" sz="3600" dirty="0" smtClean="0"/>
              <a:t>Interpolation Search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5660" y="1020763"/>
            <a:ext cx="11757803" cy="2007109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What if we know that we have integer keys, and the keys in the array are uniformly distributed?</a:t>
            </a:r>
          </a:p>
          <a:p>
            <a:pPr marL="933450" lvl="1" indent="-533400"/>
            <a:r>
              <a:rPr lang="en-US" altLang="en-US" dirty="0" smtClean="0"/>
              <a:t>Can we make use this information to make </a:t>
            </a:r>
            <a:r>
              <a:rPr lang="en-US" altLang="en-US" dirty="0" smtClean="0">
                <a:solidFill>
                  <a:srgbClr val="FF0000"/>
                </a:solidFill>
              </a:rPr>
              <a:t>Binary Search </a:t>
            </a:r>
            <a:r>
              <a:rPr lang="en-US" altLang="en-US" dirty="0" smtClean="0">
                <a:solidFill>
                  <a:schemeClr val="accent6"/>
                </a:solidFill>
              </a:rPr>
              <a:t>converge faster</a:t>
            </a:r>
            <a:r>
              <a:rPr lang="en-US" altLang="en-US" dirty="0" smtClean="0"/>
              <a:t>?</a:t>
            </a:r>
          </a:p>
          <a:p>
            <a:pPr marL="933450" lvl="1" indent="-533400"/>
            <a:r>
              <a:rPr lang="en-US" altLang="en-US" dirty="0">
                <a:solidFill>
                  <a:srgbClr val="C00000"/>
                </a:solidFill>
              </a:rPr>
              <a:t>Interpolation Search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00B050"/>
                </a:solidFill>
              </a:rPr>
              <a:t>https://en.wikipedia.org/wiki/Interpolation_search</a:t>
            </a:r>
            <a:r>
              <a:rPr lang="en-US" altLang="en-US" dirty="0"/>
              <a:t>)</a:t>
            </a:r>
            <a:endParaRPr lang="en-US" altLang="en-US" dirty="0" smtClean="0"/>
          </a:p>
        </p:txBody>
      </p:sp>
      <p:grpSp>
        <p:nvGrpSpPr>
          <p:cNvPr id="54" name="Group 220"/>
          <p:cNvGrpSpPr>
            <a:grpSpLocks/>
          </p:cNvGrpSpPr>
          <p:nvPr/>
        </p:nvGrpSpPr>
        <p:grpSpPr bwMode="auto">
          <a:xfrm>
            <a:off x="1668404" y="3027872"/>
            <a:ext cx="8734425" cy="795337"/>
            <a:chOff x="218897" y="3872360"/>
            <a:chExt cx="8734425" cy="795337"/>
          </a:xfrm>
        </p:grpSpPr>
        <p:sp>
          <p:nvSpPr>
            <p:cNvPr id="55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10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15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20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25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30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35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40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45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60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65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70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75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80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93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4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6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8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1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02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474453" y="4321835"/>
            <a:ext cx="11352362" cy="219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/>
              <a:t>If you are searching for 10, would you first look at the middle?</a:t>
            </a:r>
          </a:p>
          <a:p>
            <a:pPr marL="933450" lvl="1" indent="-533400"/>
            <a:r>
              <a:rPr lang="en-US" altLang="en-US" kern="0" dirty="0" smtClean="0">
                <a:solidFill>
                  <a:srgbClr val="FF0000"/>
                </a:solidFill>
              </a:rPr>
              <a:t>No</a:t>
            </a:r>
            <a:r>
              <a:rPr lang="en-US" altLang="en-US" kern="0" dirty="0" smtClean="0"/>
              <a:t>. You know that 10 will be somewhere at the beginning</a:t>
            </a:r>
          </a:p>
          <a:p>
            <a:pPr marL="933450" lvl="1" indent="-533400"/>
            <a:r>
              <a:rPr lang="en-US" altLang="en-US" kern="0" dirty="0" smtClean="0"/>
              <a:t>This is similar to how we would look up a word in a dictionary</a:t>
            </a:r>
            <a:endParaRPr lang="en-US" altLang="en-US" kern="0" dirty="0"/>
          </a:p>
          <a:p>
            <a:pPr marL="1333500" lvl="2" indent="-533400"/>
            <a:r>
              <a:rPr lang="en-US" altLang="en-US" kern="0" dirty="0" smtClean="0"/>
              <a:t>Where do you expect the word “book” to be located in a dictionary?</a:t>
            </a:r>
          </a:p>
          <a:p>
            <a:pPr marL="1333500" lvl="2" indent="-533400"/>
            <a:r>
              <a:rPr lang="en-US" altLang="en-US" kern="0" dirty="0" smtClean="0"/>
              <a:t>At the beginning of course</a:t>
            </a:r>
          </a:p>
        </p:txBody>
      </p:sp>
    </p:spTree>
    <p:extLst>
      <p:ext uri="{BB962C8B-B14F-4D97-AF65-F5344CB8AC3E}">
        <p14:creationId xmlns:p14="http://schemas.microsoft.com/office/powerpoint/2010/main" val="2578528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4" y="141288"/>
            <a:ext cx="11645660" cy="698500"/>
          </a:xfrm>
        </p:spPr>
        <p:txBody>
          <a:bodyPr/>
          <a:lstStyle/>
          <a:p>
            <a:pPr fontAlgn="t"/>
            <a:r>
              <a:rPr lang="en-US" altLang="en-US" sz="3600" dirty="0" smtClean="0"/>
              <a:t>Binary Search Probes</a:t>
            </a:r>
          </a:p>
        </p:txBody>
      </p:sp>
      <p:grpSp>
        <p:nvGrpSpPr>
          <p:cNvPr id="54" name="Group 220"/>
          <p:cNvGrpSpPr>
            <a:grpSpLocks/>
          </p:cNvGrpSpPr>
          <p:nvPr/>
        </p:nvGrpSpPr>
        <p:grpSpPr bwMode="auto">
          <a:xfrm>
            <a:off x="1651151" y="1181819"/>
            <a:ext cx="8734425" cy="795337"/>
            <a:chOff x="218897" y="3872360"/>
            <a:chExt cx="8734425" cy="795337"/>
          </a:xfrm>
        </p:grpSpPr>
        <p:sp>
          <p:nvSpPr>
            <p:cNvPr id="55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41549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10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15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41549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20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25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30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35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40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45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60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65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70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75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80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93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4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6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8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1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02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457200" y="2475782"/>
            <a:ext cx="11352362" cy="219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>
                <a:solidFill>
                  <a:srgbClr val="FF0000"/>
                </a:solidFill>
              </a:rPr>
              <a:t>Find</a:t>
            </a:r>
            <a:r>
              <a:rPr lang="en-US" altLang="en-US" kern="0" dirty="0" smtClean="0"/>
              <a:t>(10). Binary Search will probe the following cells:</a:t>
            </a:r>
          </a:p>
          <a:p>
            <a:pPr marL="933450" lvl="1" indent="-533400"/>
            <a:r>
              <a:rPr lang="en-US" altLang="en-US" kern="0" dirty="0" smtClean="0"/>
              <a:t>Iteration 1: left=0, right=15, middle=7</a:t>
            </a:r>
          </a:p>
          <a:p>
            <a:pPr marL="933450" lvl="1" indent="-533400"/>
            <a:r>
              <a:rPr lang="en-US" altLang="en-US" kern="0" dirty="0" smtClean="0"/>
              <a:t>Iteration 2: left=0, right=6, middle=3</a:t>
            </a:r>
          </a:p>
          <a:p>
            <a:pPr marL="933450" lvl="1" indent="-533400"/>
            <a:r>
              <a:rPr lang="en-US" altLang="en-US" kern="0" dirty="0" smtClean="0"/>
              <a:t>Iteration 3: left=0, right=2, middle=1 </a:t>
            </a:r>
            <a:r>
              <a:rPr lang="en-US" altLang="en-US" kern="0" dirty="0" smtClean="0">
                <a:sym typeface="Wingdings" panose="05000000000000000000" pitchFamily="2" charset="2"/>
              </a:rPr>
              <a:t> Found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077622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4" y="106782"/>
            <a:ext cx="11645660" cy="698500"/>
          </a:xfrm>
        </p:spPr>
        <p:txBody>
          <a:bodyPr/>
          <a:lstStyle/>
          <a:p>
            <a:pPr fontAlgn="t"/>
            <a:r>
              <a:rPr lang="en-US" altLang="en-US" sz="3600" dirty="0" smtClean="0"/>
              <a:t>Interpolation Search Probes</a:t>
            </a:r>
          </a:p>
        </p:txBody>
      </p:sp>
      <p:grpSp>
        <p:nvGrpSpPr>
          <p:cNvPr id="54" name="Group 220"/>
          <p:cNvGrpSpPr>
            <a:grpSpLocks/>
          </p:cNvGrpSpPr>
          <p:nvPr/>
        </p:nvGrpSpPr>
        <p:grpSpPr bwMode="auto">
          <a:xfrm>
            <a:off x="1720162" y="957532"/>
            <a:ext cx="8734425" cy="795337"/>
            <a:chOff x="218897" y="3872360"/>
            <a:chExt cx="8734425" cy="795337"/>
          </a:xfrm>
        </p:grpSpPr>
        <p:sp>
          <p:nvSpPr>
            <p:cNvPr id="55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10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15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20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25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30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35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40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45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60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65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70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75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80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93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4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6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8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1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02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474453" y="2066657"/>
            <a:ext cx="11352362" cy="444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/>
              <a:t>Here is how Interpolation Search computes the middle index:</a:t>
            </a:r>
          </a:p>
          <a:p>
            <a:pPr marL="933450" lvl="1" indent="-533400"/>
            <a:r>
              <a:rPr lang="en-US" altLang="en-US" kern="0" dirty="0"/>
              <a:t>l</a:t>
            </a:r>
            <a:r>
              <a:rPr lang="en-US" altLang="en-US" kern="0" dirty="0" smtClean="0"/>
              <a:t>eft=0, right=15, </a:t>
            </a:r>
            <a:r>
              <a:rPr lang="en-US" altLang="en-US" kern="0" dirty="0" smtClean="0">
                <a:solidFill>
                  <a:srgbClr val="FF0000"/>
                </a:solidFill>
              </a:rPr>
              <a:t>key=10</a:t>
            </a:r>
          </a:p>
          <a:p>
            <a:pPr marL="933450" lvl="1" indent="-533400"/>
            <a:r>
              <a:rPr lang="en-US" altLang="en-US" kern="0" dirty="0"/>
              <a:t>m</a:t>
            </a:r>
            <a:r>
              <a:rPr lang="en-US" altLang="en-US" kern="0" dirty="0" smtClean="0"/>
              <a:t>iddle =  left+</a:t>
            </a:r>
            <a:r>
              <a:rPr lang="en-US" altLang="en-US" kern="0" dirty="0" smtClean="0">
                <a:solidFill>
                  <a:schemeClr val="accent6"/>
                </a:solidFill>
              </a:rPr>
              <a:t>(right-left)</a:t>
            </a:r>
            <a:r>
              <a:rPr lang="en-US" altLang="en-US" kern="0" dirty="0" smtClean="0"/>
              <a:t>*</a:t>
            </a:r>
            <a:r>
              <a:rPr lang="en-US" altLang="en-US" kern="0" dirty="0" smtClean="0">
                <a:solidFill>
                  <a:srgbClr val="FF0000"/>
                </a:solidFill>
              </a:rPr>
              <a:t>(key-</a:t>
            </a:r>
            <a:r>
              <a:rPr lang="en-US" altLang="en-US" kern="0" dirty="0" err="1" smtClean="0">
                <a:solidFill>
                  <a:srgbClr val="FF0000"/>
                </a:solidFill>
              </a:rPr>
              <a:t>nums</a:t>
            </a:r>
            <a:r>
              <a:rPr lang="en-US" altLang="en-US" kern="0" dirty="0" smtClean="0">
                <a:solidFill>
                  <a:srgbClr val="FF0000"/>
                </a:solidFill>
              </a:rPr>
              <a:t>[left])/(</a:t>
            </a:r>
            <a:r>
              <a:rPr lang="en-US" altLang="en-US" kern="0" dirty="0" err="1" smtClean="0">
                <a:solidFill>
                  <a:srgbClr val="FF0000"/>
                </a:solidFill>
              </a:rPr>
              <a:t>nums</a:t>
            </a:r>
            <a:r>
              <a:rPr lang="en-US" altLang="en-US" kern="0" dirty="0" smtClean="0">
                <a:solidFill>
                  <a:srgbClr val="FF0000"/>
                </a:solidFill>
              </a:rPr>
              <a:t>[right]-</a:t>
            </a:r>
            <a:r>
              <a:rPr lang="en-US" altLang="en-US" kern="0" dirty="0" err="1" smtClean="0">
                <a:solidFill>
                  <a:srgbClr val="FF0000"/>
                </a:solidFill>
              </a:rPr>
              <a:t>nums</a:t>
            </a:r>
            <a:r>
              <a:rPr lang="en-US" altLang="en-US" kern="0" dirty="0" smtClean="0">
                <a:solidFill>
                  <a:srgbClr val="FF0000"/>
                </a:solidFill>
              </a:rPr>
              <a:t>[left])</a:t>
            </a:r>
          </a:p>
          <a:p>
            <a:pPr marL="933450" lvl="1" indent="-533400"/>
            <a:r>
              <a:rPr lang="en-US" altLang="en-US" kern="0" dirty="0" smtClean="0"/>
              <a:t>Iteration 1: middle = 0 + (15-0)*(10-5)/(80-5) = 0 + 1 = 1 </a:t>
            </a:r>
            <a:r>
              <a:rPr lang="en-US" altLang="en-US" kern="0" dirty="0" smtClean="0">
                <a:sym typeface="Wingdings" panose="05000000000000000000" pitchFamily="2" charset="2"/>
              </a:rPr>
              <a:t> Found</a:t>
            </a:r>
            <a:endParaRPr lang="en-US" altLang="en-US" kern="0" dirty="0">
              <a:sym typeface="Wingdings" panose="05000000000000000000" pitchFamily="2" charset="2"/>
            </a:endParaRPr>
          </a:p>
          <a:p>
            <a:pPr marL="933450" lvl="1" indent="-533400"/>
            <a:r>
              <a:rPr lang="en-US" altLang="en-US" kern="0" dirty="0" smtClean="0">
                <a:solidFill>
                  <a:srgbClr val="00B050"/>
                </a:solidFill>
                <a:sym typeface="Wingdings" panose="05000000000000000000" pitchFamily="2" charset="2"/>
              </a:rPr>
              <a:t>You can see that we found the key in just ONE probe!</a:t>
            </a:r>
          </a:p>
          <a:p>
            <a:pPr marL="933450" lvl="1" indent="-533400"/>
            <a:endParaRPr lang="en-US" altLang="en-US" kern="0" dirty="0">
              <a:sym typeface="Wingdings" panose="05000000000000000000" pitchFamily="2" charset="2"/>
            </a:endParaRPr>
          </a:p>
          <a:p>
            <a:pPr marL="933450" lvl="1" indent="-533400"/>
            <a:r>
              <a:rPr lang="en-US" altLang="en-US" kern="0" dirty="0" smtClean="0">
                <a:sym typeface="Wingdings" panose="05000000000000000000" pitchFamily="2" charset="2"/>
              </a:rPr>
              <a:t>left=0, right=15, </a:t>
            </a:r>
            <a:r>
              <a:rPr lang="en-US" altLang="en-US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key=40</a:t>
            </a:r>
          </a:p>
          <a:p>
            <a:pPr marL="933450" lvl="1" indent="-533400"/>
            <a:r>
              <a:rPr lang="en-US" altLang="en-US" kern="0" dirty="0"/>
              <a:t>m</a:t>
            </a:r>
            <a:r>
              <a:rPr lang="en-US" altLang="en-US" kern="0" dirty="0" smtClean="0"/>
              <a:t>iddle = 0 + (15-0)*(40-5)/(80-5) = 0 + 7 = 7 </a:t>
            </a:r>
            <a:r>
              <a:rPr lang="en-US" altLang="en-US" kern="0" dirty="0" smtClean="0">
                <a:sym typeface="Wingdings" panose="05000000000000000000" pitchFamily="2" charset="2"/>
              </a:rPr>
              <a:t> Found</a:t>
            </a:r>
          </a:p>
          <a:p>
            <a:pPr marL="933450" lvl="1" indent="-533400"/>
            <a:r>
              <a:rPr lang="en-US" altLang="en-US" kern="0" dirty="0" smtClean="0">
                <a:solidFill>
                  <a:srgbClr val="00B050"/>
                </a:solidFill>
                <a:sym typeface="Wingdings" panose="05000000000000000000" pitchFamily="2" charset="2"/>
              </a:rPr>
              <a:t>We again find the key in just ONE probe!</a:t>
            </a:r>
            <a:endParaRPr lang="en-US" altLang="en-US" kern="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3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4" y="141288"/>
            <a:ext cx="11645660" cy="698500"/>
          </a:xfrm>
        </p:spPr>
        <p:txBody>
          <a:bodyPr/>
          <a:lstStyle/>
          <a:p>
            <a:pPr fontAlgn="t"/>
            <a:r>
              <a:rPr lang="en-US" altLang="en-US" sz="3600" dirty="0" smtClean="0"/>
              <a:t>Interpolation Search: Intuition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2"/>
            <a:ext cx="11352362" cy="5716467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We have </a:t>
            </a:r>
            <a:r>
              <a:rPr lang="en-US" altLang="en-US" dirty="0" smtClean="0">
                <a:solidFill>
                  <a:srgbClr val="FF0000"/>
                </a:solidFill>
              </a:rPr>
              <a:t>right-left+1</a:t>
            </a:r>
            <a:r>
              <a:rPr lang="en-US" altLang="en-US" dirty="0" smtClean="0"/>
              <a:t> buckets</a:t>
            </a:r>
          </a:p>
          <a:p>
            <a:pPr marL="533400" indent="-533400"/>
            <a:r>
              <a:rPr lang="en-US" altLang="en-US" dirty="0" smtClean="0"/>
              <a:t>The range of numbers is </a:t>
            </a:r>
            <a:r>
              <a:rPr lang="en-US" altLang="en-US" dirty="0" err="1" smtClean="0">
                <a:solidFill>
                  <a:srgbClr val="FF0000"/>
                </a:solidFill>
              </a:rPr>
              <a:t>nums</a:t>
            </a:r>
            <a:r>
              <a:rPr lang="en-US" altLang="en-US" dirty="0" smtClean="0">
                <a:solidFill>
                  <a:srgbClr val="FF0000"/>
                </a:solidFill>
              </a:rPr>
              <a:t>[right</a:t>
            </a:r>
            <a:r>
              <a:rPr lang="en-US" altLang="en-US" dirty="0">
                <a:solidFill>
                  <a:srgbClr val="FF0000"/>
                </a:solidFill>
              </a:rPr>
              <a:t>]-</a:t>
            </a:r>
            <a:r>
              <a:rPr lang="en-US" altLang="en-US" dirty="0" err="1" smtClean="0">
                <a:solidFill>
                  <a:srgbClr val="FF0000"/>
                </a:solidFill>
              </a:rPr>
              <a:t>nums</a:t>
            </a:r>
            <a:r>
              <a:rPr lang="en-US" altLang="en-US" dirty="0" smtClean="0">
                <a:solidFill>
                  <a:srgbClr val="FF0000"/>
                </a:solidFill>
              </a:rPr>
              <a:t>[left]</a:t>
            </a:r>
          </a:p>
          <a:p>
            <a:pPr marL="533400" indent="-533400"/>
            <a:endParaRPr lang="en-US" altLang="en-US" dirty="0" smtClean="0">
              <a:solidFill>
                <a:srgbClr val="FF0000"/>
              </a:solidFill>
            </a:endParaRPr>
          </a:p>
          <a:p>
            <a:pPr marL="533400" indent="-533400"/>
            <a:r>
              <a:rPr lang="en-US" altLang="en-US" dirty="0" smtClean="0"/>
              <a:t>If the numbers are uniformly distributed, then each bucket should contain the range </a:t>
            </a:r>
          </a:p>
          <a:p>
            <a:pPr marL="933450" lvl="1" indent="-533400"/>
            <a:r>
              <a:rPr lang="en-US" altLang="en-US" dirty="0" smtClean="0"/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nums</a:t>
            </a:r>
            <a:r>
              <a:rPr lang="en-US" altLang="en-US" dirty="0">
                <a:solidFill>
                  <a:srgbClr val="FF0000"/>
                </a:solidFill>
              </a:rPr>
              <a:t>[right]-</a:t>
            </a:r>
            <a:r>
              <a:rPr lang="en-US" altLang="en-US" dirty="0" err="1">
                <a:solidFill>
                  <a:srgbClr val="FF0000"/>
                </a:solidFill>
              </a:rPr>
              <a:t>nums</a:t>
            </a:r>
            <a:r>
              <a:rPr lang="en-US" altLang="en-US" dirty="0">
                <a:solidFill>
                  <a:srgbClr val="FF0000"/>
                </a:solidFill>
              </a:rPr>
              <a:t>[left</a:t>
            </a:r>
            <a:r>
              <a:rPr lang="en-US" altLang="en-US" dirty="0" smtClean="0">
                <a:solidFill>
                  <a:srgbClr val="FF0000"/>
                </a:solidFill>
              </a:rPr>
              <a:t>]</a:t>
            </a:r>
            <a:r>
              <a:rPr lang="en-US" altLang="en-US" dirty="0" smtClean="0"/>
              <a:t>)/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right-left</a:t>
            </a:r>
            <a:r>
              <a:rPr lang="en-US" altLang="en-US" dirty="0"/>
              <a:t>)</a:t>
            </a:r>
            <a:endParaRPr lang="en-US" altLang="en-US" dirty="0" smtClean="0"/>
          </a:p>
          <a:p>
            <a:pPr marL="933450" lvl="1" indent="-533400"/>
            <a:endParaRPr lang="en-US" altLang="en-US" dirty="0"/>
          </a:p>
          <a:p>
            <a:pPr marL="533400" indent="-533400"/>
            <a:r>
              <a:rPr lang="en-US" altLang="en-US" dirty="0" smtClean="0"/>
              <a:t>Our key should then take us to the bucket:</a:t>
            </a:r>
          </a:p>
          <a:p>
            <a:pPr marL="933450" lvl="1" indent="-533400"/>
            <a:r>
              <a:rPr lang="en-US" altLang="en-US" dirty="0"/>
              <a:t>l</a:t>
            </a:r>
            <a:r>
              <a:rPr lang="en-US" altLang="en-US" dirty="0" smtClean="0"/>
              <a:t>eft + (</a:t>
            </a:r>
            <a:r>
              <a:rPr lang="en-US" altLang="en-US" dirty="0" smtClean="0">
                <a:solidFill>
                  <a:schemeClr val="accent6"/>
                </a:solidFill>
              </a:rPr>
              <a:t>right-left</a:t>
            </a:r>
            <a:r>
              <a:rPr lang="en-US" altLang="en-US" dirty="0" smtClean="0"/>
              <a:t>)*(</a:t>
            </a:r>
            <a:r>
              <a:rPr lang="en-US" altLang="en-US" dirty="0" smtClean="0">
                <a:solidFill>
                  <a:srgbClr val="FF0000"/>
                </a:solidFill>
              </a:rPr>
              <a:t>key-</a:t>
            </a:r>
            <a:r>
              <a:rPr lang="en-US" altLang="en-US" dirty="0" err="1" smtClean="0">
                <a:solidFill>
                  <a:srgbClr val="FF0000"/>
                </a:solidFill>
              </a:rPr>
              <a:t>nums</a:t>
            </a:r>
            <a:r>
              <a:rPr lang="en-US" altLang="en-US" dirty="0" smtClean="0">
                <a:solidFill>
                  <a:srgbClr val="FF0000"/>
                </a:solidFill>
              </a:rPr>
              <a:t>[left]</a:t>
            </a:r>
            <a:r>
              <a:rPr lang="en-US" altLang="en-US" dirty="0" smtClean="0"/>
              <a:t>)/(</a:t>
            </a:r>
            <a:r>
              <a:rPr lang="en-US" altLang="en-US" dirty="0" err="1">
                <a:solidFill>
                  <a:srgbClr val="FF0000"/>
                </a:solidFill>
              </a:rPr>
              <a:t>nums</a:t>
            </a:r>
            <a:r>
              <a:rPr lang="en-US" altLang="en-US" dirty="0">
                <a:solidFill>
                  <a:srgbClr val="FF0000"/>
                </a:solidFill>
              </a:rPr>
              <a:t>[right]-</a:t>
            </a:r>
            <a:r>
              <a:rPr lang="en-US" altLang="en-US" dirty="0" err="1">
                <a:solidFill>
                  <a:srgbClr val="FF0000"/>
                </a:solidFill>
              </a:rPr>
              <a:t>nums</a:t>
            </a:r>
            <a:r>
              <a:rPr lang="en-US" altLang="en-US" dirty="0">
                <a:solidFill>
                  <a:srgbClr val="FF0000"/>
                </a:solidFill>
              </a:rPr>
              <a:t>[left</a:t>
            </a:r>
            <a:r>
              <a:rPr lang="en-US" altLang="en-US" dirty="0" smtClean="0">
                <a:solidFill>
                  <a:srgbClr val="FF0000"/>
                </a:solidFill>
              </a:rPr>
              <a:t>]</a:t>
            </a:r>
            <a:r>
              <a:rPr lang="en-US" altLang="en-US" dirty="0" smtClean="0"/>
              <a:t>)</a:t>
            </a:r>
          </a:p>
          <a:p>
            <a:pPr marL="933450" lvl="1" indent="-533400"/>
            <a:r>
              <a:rPr lang="en-US" altLang="en-US" dirty="0" smtClean="0"/>
              <a:t>Ex: key=</a:t>
            </a:r>
            <a:r>
              <a:rPr lang="en-US" altLang="en-US" dirty="0" err="1" smtClean="0"/>
              <a:t>nums</a:t>
            </a:r>
            <a:r>
              <a:rPr lang="en-US" altLang="en-US" dirty="0" smtClean="0"/>
              <a:t>[left] </a:t>
            </a:r>
            <a:r>
              <a:rPr lang="en-US" altLang="en-US" dirty="0" smtClean="0">
                <a:sym typeface="Wingdings" panose="05000000000000000000" pitchFamily="2" charset="2"/>
              </a:rPr>
              <a:t> left + 0</a:t>
            </a:r>
          </a:p>
          <a:p>
            <a:pPr marL="933450" lvl="1" indent="-533400"/>
            <a:r>
              <a:rPr lang="en-US" altLang="en-US" dirty="0" smtClean="0">
                <a:sym typeface="Wingdings" panose="05000000000000000000" pitchFamily="2" charset="2"/>
              </a:rPr>
              <a:t>Ex: key=</a:t>
            </a:r>
            <a:r>
              <a:rPr lang="en-US" altLang="en-US" dirty="0" err="1" smtClean="0">
                <a:sym typeface="Wingdings" panose="05000000000000000000" pitchFamily="2" charset="2"/>
              </a:rPr>
              <a:t>nums</a:t>
            </a:r>
            <a:r>
              <a:rPr lang="en-US" altLang="en-US" dirty="0" smtClean="0">
                <a:sym typeface="Wingdings" panose="05000000000000000000" pitchFamily="2" charset="2"/>
              </a:rPr>
              <a:t>[right]  left + (right-left)</a:t>
            </a:r>
          </a:p>
          <a:p>
            <a:pPr marL="933450" lvl="1" indent="-533400"/>
            <a:r>
              <a:rPr lang="en-US" altLang="en-US" dirty="0" smtClean="0">
                <a:sym typeface="Wingdings" panose="05000000000000000000" pitchFamily="2" charset="2"/>
              </a:rPr>
              <a:t>Ex: key=(</a:t>
            </a:r>
            <a:r>
              <a:rPr lang="en-US" altLang="en-US" dirty="0" err="1" smtClean="0">
                <a:sym typeface="Wingdings" panose="05000000000000000000" pitchFamily="2" charset="2"/>
              </a:rPr>
              <a:t>nums</a:t>
            </a:r>
            <a:r>
              <a:rPr lang="en-US" altLang="en-US" dirty="0" smtClean="0">
                <a:sym typeface="Wingdings" panose="05000000000000000000" pitchFamily="2" charset="2"/>
              </a:rPr>
              <a:t>[right]-</a:t>
            </a:r>
            <a:r>
              <a:rPr lang="en-US" altLang="en-US" dirty="0" err="1" smtClean="0">
                <a:sym typeface="Wingdings" panose="05000000000000000000" pitchFamily="2" charset="2"/>
              </a:rPr>
              <a:t>nums</a:t>
            </a:r>
            <a:r>
              <a:rPr lang="en-US" altLang="en-US" dirty="0" smtClean="0">
                <a:sym typeface="Wingdings" panose="05000000000000000000" pitchFamily="2" charset="2"/>
              </a:rPr>
              <a:t>[left])/2  left + </a:t>
            </a:r>
            <a:r>
              <a:rPr lang="en-US" altLang="en-US" dirty="0">
                <a:sym typeface="Wingdings" panose="05000000000000000000" pitchFamily="2" charset="2"/>
              </a:rPr>
              <a:t>(right-left</a:t>
            </a:r>
            <a:r>
              <a:rPr lang="en-US" altLang="en-US" dirty="0" smtClean="0">
                <a:sym typeface="Wingdings" panose="05000000000000000000" pitchFamily="2" charset="2"/>
              </a:rPr>
              <a:t>)</a:t>
            </a:r>
            <a:r>
              <a:rPr lang="en-US" altLang="en-US" dirty="0" smtClean="0"/>
              <a:t>/2</a:t>
            </a:r>
          </a:p>
          <a:p>
            <a:pPr marL="933450" lvl="1" indent="-533400"/>
            <a:endParaRPr lang="en-US" altLang="en-US" dirty="0"/>
          </a:p>
          <a:p>
            <a:pPr marL="933450" lvl="1" indent="-533400"/>
            <a:endParaRPr lang="en-US" altLang="en-US" dirty="0"/>
          </a:p>
          <a:p>
            <a:pPr marL="533400" indent="-5334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823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4" y="141288"/>
            <a:ext cx="11645660" cy="698500"/>
          </a:xfrm>
        </p:spPr>
        <p:txBody>
          <a:bodyPr/>
          <a:lstStyle/>
          <a:p>
            <a:pPr fontAlgn="t"/>
            <a:r>
              <a:rPr lang="en-US" altLang="en-US" sz="3600" dirty="0" smtClean="0"/>
              <a:t>Interpolation Search: Worst Case</a:t>
            </a:r>
          </a:p>
        </p:txBody>
      </p:sp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474453" y="2066657"/>
            <a:ext cx="11352362" cy="444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/>
              <a:t>Worst case occurs when all numbers increase monotonically, but there is a very large number at the end as shown above</a:t>
            </a:r>
            <a:endParaRPr lang="en-US" altLang="en-US" kern="0" dirty="0"/>
          </a:p>
          <a:p>
            <a:pPr marL="933450" lvl="1" indent="-533400"/>
            <a:r>
              <a:rPr lang="en-US" altLang="en-US" kern="0" dirty="0"/>
              <a:t>left=0, </a:t>
            </a:r>
            <a:r>
              <a:rPr lang="en-US" altLang="en-US" kern="0" dirty="0" smtClean="0"/>
              <a:t>right=15, </a:t>
            </a:r>
            <a:r>
              <a:rPr lang="en-US" altLang="en-US" kern="0" dirty="0" smtClean="0">
                <a:solidFill>
                  <a:srgbClr val="FF0000"/>
                </a:solidFill>
              </a:rPr>
              <a:t>key=75</a:t>
            </a:r>
            <a:endParaRPr lang="en-US" altLang="en-US" kern="0" dirty="0">
              <a:solidFill>
                <a:srgbClr val="FF0000"/>
              </a:solidFill>
            </a:endParaRPr>
          </a:p>
          <a:p>
            <a:pPr marL="933450" lvl="1" indent="-533400"/>
            <a:r>
              <a:rPr lang="en-US" altLang="en-US" kern="0" dirty="0"/>
              <a:t>middle =  left+(right-left)*(key-array[left])/(array[right]-array[left])</a:t>
            </a:r>
          </a:p>
          <a:p>
            <a:pPr marL="933450" lvl="1" indent="-533400"/>
            <a:r>
              <a:rPr lang="en-US" altLang="en-US" kern="0" dirty="0"/>
              <a:t>Iteration 1: middle = 0 + </a:t>
            </a:r>
            <a:r>
              <a:rPr lang="en-US" altLang="en-US" kern="0" dirty="0" smtClean="0"/>
              <a:t>(15-0)*(75-5)/(5000-5) </a:t>
            </a:r>
            <a:r>
              <a:rPr lang="en-US" altLang="en-US" kern="0" dirty="0"/>
              <a:t>= 0 + 0</a:t>
            </a:r>
            <a:r>
              <a:rPr lang="en-US" altLang="en-US" kern="0" dirty="0" smtClean="0"/>
              <a:t> = 0</a:t>
            </a:r>
          </a:p>
          <a:p>
            <a:pPr marL="933450" lvl="1" indent="-533400"/>
            <a:r>
              <a:rPr lang="en-US" altLang="en-US" kern="0" dirty="0" smtClean="0"/>
              <a:t>Iteration 2: left=1, right=15, middle=1</a:t>
            </a:r>
          </a:p>
          <a:p>
            <a:pPr marL="933450" lvl="1" indent="-533400"/>
            <a:r>
              <a:rPr lang="en-US" altLang="en-US" kern="0" dirty="0" smtClean="0"/>
              <a:t>Iteration 3: left=2, right=15, middle=2</a:t>
            </a:r>
          </a:p>
          <a:p>
            <a:pPr marL="933450" lvl="1" indent="-533400"/>
            <a:r>
              <a:rPr lang="en-US" altLang="en-US" kern="0" dirty="0"/>
              <a:t>Iteration </a:t>
            </a:r>
            <a:r>
              <a:rPr lang="en-US" altLang="en-US" kern="0" dirty="0" smtClean="0"/>
              <a:t>4: left=3, </a:t>
            </a:r>
            <a:r>
              <a:rPr lang="en-US" altLang="en-US" kern="0" dirty="0"/>
              <a:t>right=15, </a:t>
            </a:r>
            <a:r>
              <a:rPr lang="en-US" altLang="en-US" kern="0" dirty="0" smtClean="0"/>
              <a:t>middle=3</a:t>
            </a:r>
            <a:endParaRPr lang="en-US" altLang="en-US" kern="0" dirty="0"/>
          </a:p>
          <a:p>
            <a:pPr marL="933450" lvl="1" indent="-533400"/>
            <a:r>
              <a:rPr lang="en-US" altLang="en-US" kern="0" dirty="0" smtClean="0"/>
              <a:t>….</a:t>
            </a:r>
            <a:endParaRPr lang="en-US" altLang="en-US" kern="0" dirty="0"/>
          </a:p>
          <a:p>
            <a:pPr marL="933450" lvl="1" indent="-533400"/>
            <a:r>
              <a:rPr lang="en-US" altLang="en-US" kern="0" dirty="0" smtClean="0"/>
              <a:t>Iteration 15: left=14, right=15, middle=14 </a:t>
            </a:r>
            <a:r>
              <a:rPr lang="en-US" altLang="en-US" kern="0" dirty="0" smtClean="0">
                <a:sym typeface="Wingdings" panose="05000000000000000000" pitchFamily="2" charset="2"/>
              </a:rPr>
              <a:t> Found</a:t>
            </a:r>
            <a:endParaRPr lang="en-US" altLang="en-US" kern="0" dirty="0" smtClean="0"/>
          </a:p>
          <a:p>
            <a:pPr marL="933450" lvl="1" indent="-533400"/>
            <a:endParaRPr lang="en-US" altLang="en-US" kern="0" dirty="0">
              <a:sym typeface="Wingdings" panose="05000000000000000000" pitchFamily="2" charset="2"/>
            </a:endParaRPr>
          </a:p>
          <a:p>
            <a:pPr marL="933450" lvl="1" indent="-533400"/>
            <a:endParaRPr lang="en-US" altLang="en-US" kern="0" dirty="0" smtClean="0"/>
          </a:p>
        </p:txBody>
      </p:sp>
      <p:grpSp>
        <p:nvGrpSpPr>
          <p:cNvPr id="106" name="Group 220"/>
          <p:cNvGrpSpPr>
            <a:grpSpLocks/>
          </p:cNvGrpSpPr>
          <p:nvPr/>
        </p:nvGrpSpPr>
        <p:grpSpPr bwMode="auto">
          <a:xfrm>
            <a:off x="1720162" y="957532"/>
            <a:ext cx="8932556" cy="795337"/>
            <a:chOff x="218897" y="3872360"/>
            <a:chExt cx="8932556" cy="795337"/>
          </a:xfrm>
        </p:grpSpPr>
        <p:sp>
          <p:nvSpPr>
            <p:cNvPr id="107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0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1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12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4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10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15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8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9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20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0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25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30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5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35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7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40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9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45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30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1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32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3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55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34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5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60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36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7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65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39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70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>
                  <a:latin typeface="Times New Roman" panose="02020603050405020304" pitchFamily="18" charset="0"/>
                </a:rPr>
                <a:t>75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42" name="Rectangle 55"/>
            <p:cNvSpPr>
              <a:spLocks noChangeArrowheads="1"/>
            </p:cNvSpPr>
            <p:nvPr/>
          </p:nvSpPr>
          <p:spPr bwMode="auto">
            <a:xfrm>
              <a:off x="8407221" y="4232722"/>
              <a:ext cx="744231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646331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5</a:t>
              </a:r>
              <a:r>
                <a:rPr lang="en-US" altLang="en-US" sz="1800" dirty="0" smtClean="0">
                  <a:latin typeface="Times New Roman" panose="02020603050405020304" pitchFamily="18" charset="0"/>
                </a:rPr>
                <a:t>000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44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45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6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7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8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9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0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1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2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53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0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804" y="141288"/>
            <a:ext cx="11645660" cy="698500"/>
          </a:xfrm>
        </p:spPr>
        <p:txBody>
          <a:bodyPr/>
          <a:lstStyle/>
          <a:p>
            <a:pPr fontAlgn="t"/>
            <a:r>
              <a:rPr lang="en-US" altLang="en-US" sz="3600" dirty="0" smtClean="0"/>
              <a:t>Interpolation Search Summary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647456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Can quickly converge to the bucket where the key should be located </a:t>
            </a:r>
            <a:r>
              <a:rPr lang="en-US" altLang="en-US" dirty="0" smtClean="0">
                <a:solidFill>
                  <a:srgbClr val="FF0000"/>
                </a:solidFill>
              </a:rPr>
              <a:t>if the keys are uniformly distributed</a:t>
            </a:r>
          </a:p>
          <a:p>
            <a:pPr marL="933450" lvl="1" indent="-533400"/>
            <a:r>
              <a:rPr lang="en-US" altLang="en-US" dirty="0" smtClean="0">
                <a:solidFill>
                  <a:srgbClr val="00B050"/>
                </a:solidFill>
              </a:rPr>
              <a:t>Use only if you know that the keys are somewhat uniformly distributed</a:t>
            </a:r>
          </a:p>
          <a:p>
            <a:pPr marL="933450" lvl="1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Turns into </a:t>
            </a:r>
            <a:r>
              <a:rPr lang="en-US" altLang="en-US" dirty="0" smtClean="0">
                <a:solidFill>
                  <a:schemeClr val="accent6"/>
                </a:solidFill>
              </a:rPr>
              <a:t>linear search </a:t>
            </a:r>
            <a:r>
              <a:rPr lang="en-US" altLang="en-US" dirty="0" smtClean="0"/>
              <a:t>if the keys are skewed</a:t>
            </a:r>
          </a:p>
          <a:p>
            <a:pPr marL="933450" lvl="1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Running time: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Best case: </a:t>
            </a:r>
            <a:r>
              <a:rPr lang="en-US" altLang="en-US" dirty="0" smtClean="0">
                <a:solidFill>
                  <a:srgbClr val="FF0000"/>
                </a:solidFill>
              </a:rPr>
              <a:t>O(1)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Average case</a:t>
            </a:r>
            <a:r>
              <a:rPr lang="en-US" altLang="en-US" dirty="0" smtClean="0"/>
              <a:t>: </a:t>
            </a:r>
            <a:r>
              <a:rPr lang="en-US" altLang="en-US" dirty="0" smtClean="0">
                <a:solidFill>
                  <a:srgbClr val="FF0000"/>
                </a:solidFill>
              </a:rPr>
              <a:t>O(</a:t>
            </a:r>
            <a:r>
              <a:rPr lang="en-US" altLang="en-US" dirty="0" err="1" smtClean="0">
                <a:solidFill>
                  <a:srgbClr val="FF0000"/>
                </a:solidFill>
              </a:rPr>
              <a:t>loglogN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Worst case</a:t>
            </a:r>
            <a:r>
              <a:rPr lang="en-US" altLang="en-US" dirty="0" smtClean="0"/>
              <a:t>: </a:t>
            </a:r>
            <a:r>
              <a:rPr lang="en-US" altLang="en-US" dirty="0" smtClean="0">
                <a:solidFill>
                  <a:srgbClr val="FF0000"/>
                </a:solidFill>
              </a:rPr>
              <a:t>O(N)</a:t>
            </a:r>
          </a:p>
          <a:p>
            <a:pPr marL="933450" lvl="1" indent="-533400"/>
            <a:endParaRPr lang="en-US" altLang="en-US" dirty="0"/>
          </a:p>
          <a:p>
            <a:pPr marL="933450" lvl="1" indent="-5334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2403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86" y="141288"/>
            <a:ext cx="10990052" cy="698500"/>
          </a:xfrm>
        </p:spPr>
        <p:txBody>
          <a:bodyPr/>
          <a:lstStyle/>
          <a:p>
            <a:r>
              <a:rPr lang="en-US" altLang="en-US" sz="3600" dirty="0" smtClean="0"/>
              <a:t>Hash Tables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3911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In many applications we have a dynamic data set</a:t>
            </a:r>
          </a:p>
          <a:p>
            <a:pPr marL="933450" lvl="1" indent="-533400"/>
            <a:r>
              <a:rPr lang="en-US" altLang="en-US" dirty="0" smtClean="0"/>
              <a:t>We would like to be able to </a:t>
            </a:r>
            <a:r>
              <a:rPr lang="en-US" altLang="en-US" dirty="0" smtClean="0">
                <a:solidFill>
                  <a:schemeClr val="accent6"/>
                </a:solidFill>
              </a:rPr>
              <a:t>add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6"/>
                </a:solidFill>
              </a:rPr>
              <a:t>remove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accent6"/>
                </a:solidFill>
              </a:rPr>
              <a:t>search</a:t>
            </a:r>
            <a:r>
              <a:rPr lang="en-US" altLang="en-US" dirty="0" smtClean="0"/>
              <a:t> an element</a:t>
            </a:r>
          </a:p>
          <a:p>
            <a:pPr marL="933450" lvl="1" indent="-533400"/>
            <a:r>
              <a:rPr lang="en-US" altLang="en-US" dirty="0" smtClean="0"/>
              <a:t>We don’t care if the elements are stored in sorted order inside the collection (</a:t>
            </a:r>
            <a:r>
              <a:rPr lang="en-US" altLang="en-US" dirty="0" smtClean="0">
                <a:solidFill>
                  <a:srgbClr val="00B050"/>
                </a:solidFill>
              </a:rPr>
              <a:t>No sorted ordering</a:t>
            </a:r>
            <a:r>
              <a:rPr lang="en-US" altLang="en-US" dirty="0" smtClean="0"/>
              <a:t>)</a:t>
            </a:r>
          </a:p>
          <a:p>
            <a:pPr marL="933450" lvl="1" indent="-533400"/>
            <a:r>
              <a:rPr lang="en-US" altLang="en-US" dirty="0" smtClean="0"/>
              <a:t>In such applications, it is best to use a hash table</a:t>
            </a:r>
          </a:p>
          <a:p>
            <a:pPr marL="933450" lvl="1" indent="-533400"/>
            <a:r>
              <a:rPr lang="en-US" altLang="en-US" dirty="0" smtClean="0"/>
              <a:t>Recall </a:t>
            </a:r>
            <a:r>
              <a:rPr lang="en-US" altLang="en-US" dirty="0" err="1" smtClean="0"/>
              <a:t>HashSet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HashMap</a:t>
            </a:r>
            <a:r>
              <a:rPr lang="en-US" altLang="en-US" dirty="0" smtClean="0"/>
              <a:t> from your DS class</a:t>
            </a:r>
          </a:p>
          <a:p>
            <a:pPr marL="933450" lvl="1" indent="-533400"/>
            <a:endParaRPr lang="en-US" altLang="en-US" dirty="0" smtClean="0"/>
          </a:p>
          <a:p>
            <a:pPr marL="933450" lvl="1" indent="-533400"/>
            <a:r>
              <a:rPr lang="en-US" altLang="en-US" dirty="0" smtClean="0">
                <a:solidFill>
                  <a:schemeClr val="accent6"/>
                </a:solidFill>
              </a:rPr>
              <a:t>All operations (insert, delete, search) take </a:t>
            </a:r>
            <a:r>
              <a:rPr lang="en-US" altLang="en-US" dirty="0" smtClean="0">
                <a:solidFill>
                  <a:srgbClr val="FF0000"/>
                </a:solidFill>
              </a:rPr>
              <a:t>expected O(1)</a:t>
            </a:r>
            <a:r>
              <a:rPr lang="en-US" altLang="en-US" dirty="0" smtClean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915809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86" y="141288"/>
            <a:ext cx="10990052" cy="698500"/>
          </a:xfrm>
        </p:spPr>
        <p:txBody>
          <a:bodyPr/>
          <a:lstStyle/>
          <a:p>
            <a:r>
              <a:rPr lang="en-US" altLang="en-US" sz="3600" dirty="0" smtClean="0"/>
              <a:t>Look Up Table (LUT)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3911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In some applications you have integer keys and the range of keys are limited</a:t>
            </a:r>
          </a:p>
          <a:p>
            <a:pPr marL="933450" lvl="1" indent="-533400"/>
            <a:r>
              <a:rPr lang="en-US" altLang="en-US" dirty="0" smtClean="0"/>
              <a:t>Keys in the range [100-5000]</a:t>
            </a:r>
          </a:p>
          <a:p>
            <a:pPr marL="933450" lvl="1" indent="-533400"/>
            <a:r>
              <a:rPr lang="en-US" altLang="en-US" dirty="0" smtClean="0"/>
              <a:t>In such apps, we can create a Look Up Table (LUT) and directly index the key into the LUT</a:t>
            </a:r>
          </a:p>
          <a:p>
            <a:pPr marL="933450" lvl="1" indent="-533400"/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Thus </a:t>
            </a:r>
            <a:r>
              <a:rPr lang="en-US" altLang="en-US" dirty="0" smtClean="0">
                <a:solidFill>
                  <a:schemeClr val="accent6"/>
                </a:solidFill>
              </a:rPr>
              <a:t>all operations (insert, delete, search) </a:t>
            </a:r>
            <a:r>
              <a:rPr lang="en-US" altLang="en-US" dirty="0" smtClean="0"/>
              <a:t>become </a:t>
            </a:r>
            <a:r>
              <a:rPr lang="en-US" altLang="en-US" dirty="0" smtClean="0">
                <a:solidFill>
                  <a:srgbClr val="FF0000"/>
                </a:solidFill>
              </a:rPr>
              <a:t>perfect O(1)</a:t>
            </a:r>
          </a:p>
        </p:txBody>
      </p:sp>
    </p:spTree>
    <p:extLst>
      <p:ext uri="{BB962C8B-B14F-4D97-AF65-F5344CB8AC3E}">
        <p14:creationId xmlns:p14="http://schemas.microsoft.com/office/powerpoint/2010/main" val="2938067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862139" y="236538"/>
            <a:ext cx="8472487" cy="691851"/>
          </a:xfrm>
        </p:spPr>
        <p:txBody>
          <a:bodyPr/>
          <a:lstStyle/>
          <a:p>
            <a:r>
              <a:rPr lang="en-US" altLang="en-US" sz="3600" dirty="0"/>
              <a:t>Linear Search</a:t>
            </a:r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44347" y="905872"/>
            <a:ext cx="11248845" cy="509618"/>
          </a:xfrm>
        </p:spPr>
        <p:txBody>
          <a:bodyPr/>
          <a:lstStyle/>
          <a:p>
            <a:r>
              <a:rPr lang="en-US" altLang="en-US" dirty="0" smtClean="0"/>
              <a:t>If the array is </a:t>
            </a:r>
            <a:r>
              <a:rPr lang="en-US" altLang="en-US" dirty="0" smtClean="0">
                <a:solidFill>
                  <a:srgbClr val="FF0000"/>
                </a:solidFill>
              </a:rPr>
              <a:t>unsorted</a:t>
            </a:r>
            <a:r>
              <a:rPr lang="en-US" altLang="en-US" dirty="0" smtClean="0"/>
              <a:t>, then you have to do linear search</a:t>
            </a:r>
          </a:p>
          <a:p>
            <a:endParaRPr lang="en-US" altLang="en-US" dirty="0" smtClean="0"/>
          </a:p>
        </p:txBody>
      </p:sp>
      <p:grpSp>
        <p:nvGrpSpPr>
          <p:cNvPr id="18436" name="Group 220"/>
          <p:cNvGrpSpPr>
            <a:grpSpLocks/>
          </p:cNvGrpSpPr>
          <p:nvPr/>
        </p:nvGrpSpPr>
        <p:grpSpPr bwMode="auto">
          <a:xfrm>
            <a:off x="1711536" y="1646791"/>
            <a:ext cx="8734425" cy="795337"/>
            <a:chOff x="218897" y="3872360"/>
            <a:chExt cx="8734425" cy="795337"/>
          </a:xfrm>
        </p:grpSpPr>
        <p:sp>
          <p:nvSpPr>
            <p:cNvPr id="18439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40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1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42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443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8444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45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8446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47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448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49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50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1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52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3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8454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8456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7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300082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  <p:sp>
          <p:nvSpPr>
            <p:cNvPr id="18460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1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8462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3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18464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5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8466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7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06906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8468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69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18470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71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18472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73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62</a:t>
              </a:r>
            </a:p>
          </p:txBody>
        </p:sp>
        <p:sp>
          <p:nvSpPr>
            <p:cNvPr id="18474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8475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5498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8476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77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478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479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8480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481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482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8483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84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8485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8486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08372" y="2565952"/>
            <a:ext cx="83772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Key = 12 </a:t>
            </a:r>
            <a:r>
              <a:rPr lang="en-US" dirty="0">
                <a:sym typeface="Wingdings" panose="05000000000000000000" pitchFamily="2" charset="2"/>
              </a:rPr>
              <a:t> Return 5, which is the index of the array where 12 is stored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08373" y="3124752"/>
            <a:ext cx="76422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Key = 77 </a:t>
            </a:r>
            <a:r>
              <a:rPr lang="en-US" dirty="0">
                <a:sym typeface="Wingdings" panose="05000000000000000000" pitchFamily="2" charset="2"/>
              </a:rPr>
              <a:t> Return -1 because 77 is NOT in the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61" y="3844306"/>
            <a:ext cx="7718108" cy="27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48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86" y="141288"/>
            <a:ext cx="10990052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sz="3600" dirty="0"/>
              <a:t>2032. Two Out of </a:t>
            </a:r>
            <a:r>
              <a:rPr lang="en-US" sz="3600" dirty="0" smtClean="0"/>
              <a:t>Three</a:t>
            </a:r>
            <a:endParaRPr lang="en-US" altLang="en-US" sz="3600" dirty="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1963977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Given three integer arrays nums1, nums2, and nums3, return a distinct array containing all the values that are present in at least two out of the three arrays. You may return the values in any order.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7" y="2889849"/>
            <a:ext cx="5449821" cy="2044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67" y="2608608"/>
            <a:ext cx="5582969" cy="2325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768" y="5104362"/>
            <a:ext cx="5488515" cy="16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4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86" y="141288"/>
            <a:ext cx="10990052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</a:t>
            </a:r>
            <a:r>
              <a:rPr lang="en-US" sz="3600" dirty="0"/>
              <a:t>2032. Two Out of </a:t>
            </a:r>
            <a:r>
              <a:rPr lang="en-US" sz="3600" dirty="0" smtClean="0"/>
              <a:t>Three</a:t>
            </a:r>
            <a:endParaRPr lang="en-US" altLang="en-US" sz="3600" dirty="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1020763"/>
            <a:ext cx="11352362" cy="563020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This is essentially a search question</a:t>
            </a:r>
          </a:p>
          <a:p>
            <a:pPr marL="933450" lvl="1" indent="-533400"/>
            <a:r>
              <a:rPr lang="en-US" altLang="en-US" dirty="0" smtClean="0"/>
              <a:t>We take a number from nums1 and see if it exists in nums2 or nums3</a:t>
            </a:r>
          </a:p>
          <a:p>
            <a:pPr marL="933450" lvl="1" indent="-533400"/>
            <a:r>
              <a:rPr lang="en-US" altLang="en-US" dirty="0" smtClean="0"/>
              <a:t>Then we intersect nums2 &amp; nums3 in a similar way</a:t>
            </a:r>
          </a:p>
          <a:p>
            <a:pPr marL="933450" lvl="1" indent="-533400"/>
            <a:endParaRPr lang="en-US" altLang="en-US" dirty="0"/>
          </a:p>
          <a:p>
            <a:pPr marL="533400" indent="-533400"/>
            <a:r>
              <a:rPr lang="en-US" altLang="en-US" dirty="0" smtClean="0"/>
              <a:t>Three solutions</a:t>
            </a:r>
          </a:p>
          <a:p>
            <a:pPr marL="933450" lvl="1" indent="-533400"/>
            <a:r>
              <a:rPr lang="en-US" altLang="en-US" dirty="0" smtClean="0"/>
              <a:t>Brute-force linear search</a:t>
            </a:r>
          </a:p>
          <a:p>
            <a:pPr marL="933450" lvl="1" indent="-533400"/>
            <a:r>
              <a:rPr lang="en-US" altLang="en-US" dirty="0" smtClean="0"/>
              <a:t>Using </a:t>
            </a:r>
            <a:r>
              <a:rPr lang="en-US" altLang="en-US" dirty="0" err="1" smtClean="0"/>
              <a:t>HashSet</a:t>
            </a:r>
            <a:r>
              <a:rPr lang="en-US" altLang="en-US" dirty="0" smtClean="0"/>
              <a:t> + </a:t>
            </a:r>
            <a:r>
              <a:rPr lang="en-US" altLang="en-US" dirty="0" err="1" smtClean="0"/>
              <a:t>HashMap</a:t>
            </a:r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Using a Look </a:t>
            </a:r>
            <a:r>
              <a:rPr lang="en-US" altLang="en-US" dirty="0"/>
              <a:t>Up Table (1 &lt;= nums1[</a:t>
            </a:r>
            <a:r>
              <a:rPr lang="en-US" altLang="en-US" dirty="0" err="1"/>
              <a:t>i</a:t>
            </a:r>
            <a:r>
              <a:rPr lang="en-US" altLang="en-US" dirty="0"/>
              <a:t>], nums2[j], nums3[k] &lt;= </a:t>
            </a:r>
            <a:r>
              <a:rPr lang="en-US" altLang="en-US" dirty="0" smtClean="0"/>
              <a:t>100)</a:t>
            </a:r>
          </a:p>
        </p:txBody>
      </p:sp>
    </p:spTree>
    <p:extLst>
      <p:ext uri="{BB962C8B-B14F-4D97-AF65-F5344CB8AC3E}">
        <p14:creationId xmlns:p14="http://schemas.microsoft.com/office/powerpoint/2010/main" val="1641236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86" y="141288"/>
            <a:ext cx="10990052" cy="698500"/>
          </a:xfrm>
        </p:spPr>
        <p:txBody>
          <a:bodyPr/>
          <a:lstStyle/>
          <a:p>
            <a:r>
              <a:rPr lang="en-US" altLang="en-US" sz="3600" dirty="0" smtClean="0"/>
              <a:t>Summary of Searching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8574" y="839788"/>
            <a:ext cx="11352362" cy="581117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Unsorted Array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Linear Search</a:t>
            </a:r>
            <a:r>
              <a:rPr lang="en-US" altLang="en-US" dirty="0" smtClean="0"/>
              <a:t>: O(N)</a:t>
            </a:r>
          </a:p>
          <a:p>
            <a:pPr marL="533400" indent="-533400"/>
            <a:r>
              <a:rPr lang="en-US" altLang="en-US" dirty="0" smtClean="0"/>
              <a:t>Sorted Array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Binary Search</a:t>
            </a:r>
            <a:r>
              <a:rPr lang="en-US" altLang="en-US" dirty="0" smtClean="0"/>
              <a:t>: O(</a:t>
            </a:r>
            <a:r>
              <a:rPr lang="en-US" altLang="en-US" dirty="0" err="1" smtClean="0"/>
              <a:t>logN</a:t>
            </a:r>
            <a:r>
              <a:rPr lang="en-US" altLang="en-US" dirty="0" smtClean="0"/>
              <a:t>)</a:t>
            </a:r>
          </a:p>
          <a:p>
            <a:pPr marL="533400" indent="-533400"/>
            <a:r>
              <a:rPr lang="en-US" altLang="en-US" dirty="0" smtClean="0"/>
              <a:t>Dynamic dataset with insert, delete &amp; search (</a:t>
            </a:r>
            <a:r>
              <a:rPr lang="en-US" altLang="en-US" dirty="0" smtClean="0">
                <a:solidFill>
                  <a:srgbClr val="00B050"/>
                </a:solidFill>
              </a:rPr>
              <a:t>Sorted ordering</a:t>
            </a:r>
            <a:r>
              <a:rPr lang="en-US" altLang="en-US" dirty="0" smtClean="0"/>
              <a:t>)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Search Trees</a:t>
            </a:r>
            <a:r>
              <a:rPr lang="en-US" altLang="en-US" dirty="0" smtClean="0"/>
              <a:t>: </a:t>
            </a:r>
            <a:r>
              <a:rPr lang="en-US" altLang="en-US" dirty="0"/>
              <a:t>All </a:t>
            </a:r>
            <a:r>
              <a:rPr lang="en-US" altLang="en-US" dirty="0" smtClean="0"/>
              <a:t>operations are O(</a:t>
            </a:r>
            <a:r>
              <a:rPr lang="en-US" altLang="en-US" dirty="0" err="1" smtClean="0"/>
              <a:t>logN</a:t>
            </a:r>
            <a:r>
              <a:rPr lang="en-US" altLang="en-US" dirty="0" smtClean="0"/>
              <a:t>)</a:t>
            </a:r>
          </a:p>
          <a:p>
            <a:pPr marL="533400" indent="-533400"/>
            <a:r>
              <a:rPr lang="en-US" altLang="en-US" dirty="0" smtClean="0"/>
              <a:t>Sorted array with </a:t>
            </a:r>
            <a:r>
              <a:rPr lang="en-US" altLang="en-US" dirty="0"/>
              <a:t>u</a:t>
            </a:r>
            <a:r>
              <a:rPr lang="en-US" altLang="en-US" dirty="0" smtClean="0"/>
              <a:t>niformly distributed integer keys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Interpolation Search</a:t>
            </a:r>
            <a:r>
              <a:rPr lang="en-US" altLang="en-US" dirty="0" smtClean="0"/>
              <a:t>: O(</a:t>
            </a:r>
            <a:r>
              <a:rPr lang="en-US" altLang="en-US" dirty="0" err="1" smtClean="0"/>
              <a:t>loglogN</a:t>
            </a:r>
            <a:r>
              <a:rPr lang="en-US" altLang="en-US" dirty="0" smtClean="0"/>
              <a:t>)</a:t>
            </a:r>
          </a:p>
          <a:p>
            <a:pPr marL="533400" indent="-533400"/>
            <a:r>
              <a:rPr lang="en-US" altLang="en-US" dirty="0" smtClean="0"/>
              <a:t>Dynamic dataset with insert, delete &amp; search (</a:t>
            </a:r>
            <a:r>
              <a:rPr lang="en-US" altLang="en-US" dirty="0" smtClean="0">
                <a:solidFill>
                  <a:srgbClr val="00B050"/>
                </a:solidFill>
              </a:rPr>
              <a:t>NO ordering</a:t>
            </a:r>
            <a:r>
              <a:rPr lang="en-US" altLang="en-US" dirty="0" smtClean="0"/>
              <a:t>)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Hash Table</a:t>
            </a:r>
            <a:r>
              <a:rPr lang="en-US" altLang="en-US" dirty="0" smtClean="0"/>
              <a:t>: All operations are expected O(1)</a:t>
            </a:r>
          </a:p>
          <a:p>
            <a:pPr marL="533400" indent="-533400"/>
            <a:r>
              <a:rPr lang="en-US" altLang="en-US" dirty="0" smtClean="0"/>
              <a:t>Integer keys with limited range (</a:t>
            </a:r>
            <a:r>
              <a:rPr lang="en-US" altLang="en-US" dirty="0" smtClean="0">
                <a:solidFill>
                  <a:srgbClr val="00B050"/>
                </a:solidFill>
              </a:rPr>
              <a:t>Sorted ordering</a:t>
            </a:r>
            <a:r>
              <a:rPr lang="en-US" altLang="en-US" dirty="0" smtClean="0"/>
              <a:t>)</a:t>
            </a:r>
          </a:p>
          <a:p>
            <a:pPr marL="933450" lvl="1" indent="-533400"/>
            <a:r>
              <a:rPr lang="en-US" altLang="en-US" dirty="0" smtClean="0">
                <a:solidFill>
                  <a:srgbClr val="FF0000"/>
                </a:solidFill>
              </a:rPr>
              <a:t>Look Up Table (LUT)</a:t>
            </a:r>
            <a:r>
              <a:rPr lang="en-US" altLang="en-US" dirty="0" smtClean="0"/>
              <a:t>: All operations are perfect O(1)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5223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 dirty="0"/>
              <a:t>Binary Search</a:t>
            </a:r>
          </a:p>
        </p:txBody>
      </p:sp>
      <p:sp>
        <p:nvSpPr>
          <p:cNvPr id="155" name="Rectangle 2051"/>
          <p:cNvSpPr txBox="1">
            <a:spLocks noChangeArrowheads="1"/>
          </p:cNvSpPr>
          <p:nvPr/>
        </p:nvSpPr>
        <p:spPr bwMode="auto">
          <a:xfrm>
            <a:off x="491706" y="965202"/>
            <a:ext cx="11335109" cy="226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smtClean="0">
                <a:solidFill>
                  <a:srgbClr val="00B050"/>
                </a:solidFill>
              </a:rPr>
              <a:t>If the input array is sorted</a:t>
            </a:r>
            <a:r>
              <a:rPr lang="en-US" sz="2800" kern="0" dirty="0" smtClean="0"/>
              <a:t>, we can do </a:t>
            </a:r>
            <a:r>
              <a:rPr lang="en-US" sz="2800" kern="0" dirty="0" smtClean="0">
                <a:solidFill>
                  <a:srgbClr val="C00000"/>
                </a:solidFill>
              </a:rPr>
              <a:t>Binary Search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en-US" sz="2800" kern="0" dirty="0" smtClean="0"/>
              <a:t>Idea: </a:t>
            </a:r>
            <a:r>
              <a:rPr lang="en-US" altLang="en-US" sz="2800" kern="0" dirty="0">
                <a:solidFill>
                  <a:schemeClr val="accent2"/>
                </a:solidFill>
              </a:rPr>
              <a:t>R</a:t>
            </a:r>
            <a:r>
              <a:rPr lang="en-US" altLang="en-US" sz="2800" kern="0" dirty="0" smtClean="0">
                <a:solidFill>
                  <a:schemeClr val="accent2"/>
                </a:solidFill>
              </a:rPr>
              <a:t>educe the search </a:t>
            </a:r>
            <a:r>
              <a:rPr lang="en-US" altLang="en-US" sz="2800" kern="0" dirty="0">
                <a:solidFill>
                  <a:schemeClr val="accent2"/>
                </a:solidFill>
              </a:rPr>
              <a:t>space in half</a:t>
            </a:r>
            <a:r>
              <a:rPr lang="en-US" altLang="en-US" sz="2800" kern="0" dirty="0"/>
              <a:t> by comparing</a:t>
            </a:r>
            <a:r>
              <a:rPr lang="en-US" altLang="en-US" sz="2800" kern="0" dirty="0">
                <a:solidFill>
                  <a:schemeClr val="accent2"/>
                </a:solidFill>
              </a:rPr>
              <a:t> the target key </a:t>
            </a:r>
            <a:r>
              <a:rPr lang="en-US" altLang="en-US" sz="2800" kern="0" dirty="0"/>
              <a:t>with the </a:t>
            </a:r>
            <a:r>
              <a:rPr lang="en-US" altLang="en-US" sz="2800" kern="0" dirty="0" smtClean="0"/>
              <a:t>key stored </a:t>
            </a:r>
            <a:r>
              <a:rPr lang="en-US" altLang="en-US" sz="2800" kern="0" dirty="0" smtClean="0">
                <a:solidFill>
                  <a:schemeClr val="accent2"/>
                </a:solidFill>
              </a:rPr>
              <a:t>in </a:t>
            </a:r>
            <a:r>
              <a:rPr lang="en-US" altLang="en-US" sz="2800" kern="0" dirty="0">
                <a:solidFill>
                  <a:schemeClr val="accent2"/>
                </a:solidFill>
              </a:rPr>
              <a:t>the middle of the array</a:t>
            </a:r>
            <a:r>
              <a:rPr lang="en-US" altLang="en-US" sz="2800" kern="0" dirty="0"/>
              <a:t> </a:t>
            </a:r>
            <a:endParaRPr lang="en-US" altLang="en-US" sz="28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en-US" sz="2800" kern="0" dirty="0" smtClean="0"/>
              <a:t>Example</a:t>
            </a:r>
            <a:r>
              <a:rPr lang="en-US" altLang="en-US" sz="2800" kern="0" dirty="0"/>
              <a:t>: Let’s search for </a:t>
            </a:r>
            <a:r>
              <a:rPr lang="en-US" altLang="en-US" sz="2800" kern="0" dirty="0">
                <a:solidFill>
                  <a:srgbClr val="FF0000"/>
                </a:solidFill>
              </a:rPr>
              <a:t>55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solidFill>
                <a:srgbClr val="C00000"/>
              </a:solidFill>
            </a:endParaRP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1715249" y="375998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2248649" y="375680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2782049" y="375998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" name="Text Box 43"/>
          <p:cNvSpPr txBox="1">
            <a:spLocks noChangeArrowheads="1"/>
          </p:cNvSpPr>
          <p:nvPr/>
        </p:nvSpPr>
        <p:spPr bwMode="auto">
          <a:xfrm>
            <a:off x="3339261" y="3758392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4" name="Text Box 44"/>
          <p:cNvSpPr txBox="1">
            <a:spLocks noChangeArrowheads="1"/>
          </p:cNvSpPr>
          <p:nvPr/>
        </p:nvSpPr>
        <p:spPr bwMode="auto">
          <a:xfrm>
            <a:off x="7654086" y="3756805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1583486" y="410288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1679857" y="4125105"/>
            <a:ext cx="29829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2127999" y="4102880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2224650" y="4125105"/>
            <a:ext cx="29915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9" name="Rectangle 11"/>
          <p:cNvSpPr>
            <a:spLocks noChangeArrowheads="1"/>
          </p:cNvSpPr>
          <p:nvPr/>
        </p:nvSpPr>
        <p:spPr bwMode="auto">
          <a:xfrm>
            <a:off x="2675686" y="410288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2772057" y="4125105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3220199" y="4102880"/>
            <a:ext cx="547687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3316850" y="4125105"/>
            <a:ext cx="412683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3" name="Rectangle 17"/>
          <p:cNvSpPr>
            <a:spLocks noChangeArrowheads="1"/>
          </p:cNvSpPr>
          <p:nvPr/>
        </p:nvSpPr>
        <p:spPr bwMode="auto">
          <a:xfrm>
            <a:off x="3766299" y="410288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3864199" y="4125105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4310811" y="4102880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4407182" y="4125105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4856911" y="4102880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8" name="Text Box 24"/>
          <p:cNvSpPr txBox="1">
            <a:spLocks noChangeArrowheads="1"/>
          </p:cNvSpPr>
          <p:nvPr/>
        </p:nvSpPr>
        <p:spPr bwMode="auto">
          <a:xfrm>
            <a:off x="4953562" y="4125105"/>
            <a:ext cx="412684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89" name="Rectangle 26"/>
          <p:cNvSpPr>
            <a:spLocks noChangeArrowheads="1"/>
          </p:cNvSpPr>
          <p:nvPr/>
        </p:nvSpPr>
        <p:spPr bwMode="auto">
          <a:xfrm>
            <a:off x="5403011" y="4102880"/>
            <a:ext cx="546100" cy="40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5500911" y="4125105"/>
            <a:ext cx="413017" cy="3667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5944349" y="4104467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" name="Text Box 30"/>
          <p:cNvSpPr txBox="1">
            <a:spLocks noChangeArrowheads="1"/>
          </p:cNvSpPr>
          <p:nvPr/>
        </p:nvSpPr>
        <p:spPr bwMode="auto">
          <a:xfrm>
            <a:off x="6040720" y="4126692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93" name="Rectangle 32"/>
          <p:cNvSpPr>
            <a:spLocks noChangeArrowheads="1"/>
          </p:cNvSpPr>
          <p:nvPr/>
        </p:nvSpPr>
        <p:spPr bwMode="auto">
          <a:xfrm>
            <a:off x="6490449" y="4104467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6588349" y="4126692"/>
            <a:ext cx="41148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7036549" y="4104467"/>
            <a:ext cx="546100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6" name="Text Box 36"/>
          <p:cNvSpPr txBox="1">
            <a:spLocks noChangeArrowheads="1"/>
          </p:cNvSpPr>
          <p:nvPr/>
        </p:nvSpPr>
        <p:spPr bwMode="auto">
          <a:xfrm>
            <a:off x="7132920" y="4126692"/>
            <a:ext cx="413017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72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7581061" y="4104467"/>
            <a:ext cx="547688" cy="409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7677712" y="4126692"/>
            <a:ext cx="412684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8135099" y="4096530"/>
            <a:ext cx="546100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0" name="Text Box 47"/>
          <p:cNvSpPr txBox="1">
            <a:spLocks noChangeArrowheads="1"/>
          </p:cNvSpPr>
          <p:nvPr/>
        </p:nvSpPr>
        <p:spPr bwMode="auto">
          <a:xfrm>
            <a:off x="8232999" y="4119358"/>
            <a:ext cx="413017" cy="36687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91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8679611" y="4094942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" name="Text Box 50"/>
          <p:cNvSpPr txBox="1">
            <a:spLocks noChangeArrowheads="1"/>
          </p:cNvSpPr>
          <p:nvPr/>
        </p:nvSpPr>
        <p:spPr bwMode="auto">
          <a:xfrm>
            <a:off x="8775982" y="4118459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94</a:t>
            </a:r>
          </a:p>
        </p:txBody>
      </p:sp>
      <p:sp>
        <p:nvSpPr>
          <p:cNvPr id="103" name="Rectangle 52"/>
          <p:cNvSpPr>
            <a:spLocks noChangeArrowheads="1"/>
          </p:cNvSpPr>
          <p:nvPr/>
        </p:nvSpPr>
        <p:spPr bwMode="auto">
          <a:xfrm>
            <a:off x="9225711" y="4094942"/>
            <a:ext cx="547688" cy="434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9322362" y="4118545"/>
            <a:ext cx="412684" cy="367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96</a:t>
            </a:r>
          </a:p>
        </p:txBody>
      </p:sp>
      <p:sp>
        <p:nvSpPr>
          <p:cNvPr id="105" name="Rectangle 55"/>
          <p:cNvSpPr>
            <a:spLocks noChangeArrowheads="1"/>
          </p:cNvSpPr>
          <p:nvPr/>
        </p:nvSpPr>
        <p:spPr bwMode="auto">
          <a:xfrm>
            <a:off x="9771811" y="4094942"/>
            <a:ext cx="546100" cy="433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6" name="Text Box 56"/>
          <p:cNvSpPr txBox="1">
            <a:spLocks noChangeArrowheads="1"/>
          </p:cNvSpPr>
          <p:nvPr/>
        </p:nvSpPr>
        <p:spPr bwMode="auto">
          <a:xfrm>
            <a:off x="9869711" y="4118459"/>
            <a:ext cx="413017" cy="36619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107" name="Text Box 57"/>
          <p:cNvSpPr txBox="1">
            <a:spLocks noChangeArrowheads="1"/>
          </p:cNvSpPr>
          <p:nvPr/>
        </p:nvSpPr>
        <p:spPr bwMode="auto">
          <a:xfrm>
            <a:off x="9843249" y="3759980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08" name="Text Box 58"/>
          <p:cNvSpPr txBox="1">
            <a:spLocks noChangeArrowheads="1"/>
          </p:cNvSpPr>
          <p:nvPr/>
        </p:nvSpPr>
        <p:spPr bwMode="auto">
          <a:xfrm>
            <a:off x="3891711" y="373458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9" name="Text Box 59"/>
          <p:cNvSpPr txBox="1">
            <a:spLocks noChangeArrowheads="1"/>
          </p:cNvSpPr>
          <p:nvPr/>
        </p:nvSpPr>
        <p:spPr bwMode="auto">
          <a:xfrm>
            <a:off x="5536361" y="3758929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0" name="Text Box 60"/>
          <p:cNvSpPr txBox="1">
            <a:spLocks noChangeArrowheads="1"/>
          </p:cNvSpPr>
          <p:nvPr/>
        </p:nvSpPr>
        <p:spPr bwMode="auto">
          <a:xfrm>
            <a:off x="6066586" y="3746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11" name="Text Box 58"/>
          <p:cNvSpPr txBox="1">
            <a:spLocks noChangeArrowheads="1"/>
          </p:cNvSpPr>
          <p:nvPr/>
        </p:nvSpPr>
        <p:spPr bwMode="auto">
          <a:xfrm>
            <a:off x="4432624" y="3760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2" name="Text Box 58"/>
          <p:cNvSpPr txBox="1">
            <a:spLocks noChangeArrowheads="1"/>
          </p:cNvSpPr>
          <p:nvPr/>
        </p:nvSpPr>
        <p:spPr bwMode="auto">
          <a:xfrm>
            <a:off x="4999294" y="3760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3" name="Text Box 58"/>
          <p:cNvSpPr txBox="1">
            <a:spLocks noChangeArrowheads="1"/>
          </p:cNvSpPr>
          <p:nvPr/>
        </p:nvSpPr>
        <p:spPr bwMode="auto">
          <a:xfrm>
            <a:off x="6660669" y="374745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201581" y="3773217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5" name="Text Box 58"/>
          <p:cNvSpPr txBox="1">
            <a:spLocks noChangeArrowheads="1"/>
          </p:cNvSpPr>
          <p:nvPr/>
        </p:nvSpPr>
        <p:spPr bwMode="auto">
          <a:xfrm>
            <a:off x="8283407" y="3747459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8811441" y="376033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117" name="Text Box 58"/>
          <p:cNvSpPr txBox="1">
            <a:spLocks noChangeArrowheads="1"/>
          </p:cNvSpPr>
          <p:nvPr/>
        </p:nvSpPr>
        <p:spPr bwMode="auto">
          <a:xfrm>
            <a:off x="9352353" y="376033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</a:t>
            </a:r>
          </a:p>
        </p:txBody>
      </p:sp>
      <p:grpSp>
        <p:nvGrpSpPr>
          <p:cNvPr id="118" name="Group 61"/>
          <p:cNvGrpSpPr>
            <a:grpSpLocks/>
          </p:cNvGrpSpPr>
          <p:nvPr/>
        </p:nvGrpSpPr>
        <p:grpSpPr bwMode="auto">
          <a:xfrm>
            <a:off x="1638851" y="4523568"/>
            <a:ext cx="504825" cy="665025"/>
            <a:chOff x="192" y="2118"/>
            <a:chExt cx="318" cy="657"/>
          </a:xfrm>
        </p:grpSpPr>
        <p:sp>
          <p:nvSpPr>
            <p:cNvPr id="119" name="Line 62"/>
            <p:cNvSpPr>
              <a:spLocks noChangeShapeType="1"/>
            </p:cNvSpPr>
            <p:nvPr/>
          </p:nvSpPr>
          <p:spPr bwMode="auto">
            <a:xfrm flipV="1">
              <a:off x="326" y="2118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0" name="Text Box 63"/>
            <p:cNvSpPr txBox="1">
              <a:spLocks noChangeArrowheads="1"/>
            </p:cNvSpPr>
            <p:nvPr/>
          </p:nvSpPr>
          <p:spPr bwMode="auto">
            <a:xfrm>
              <a:off x="192" y="2410"/>
              <a:ext cx="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left</a:t>
              </a:r>
            </a:p>
          </p:txBody>
        </p:sp>
      </p:grpSp>
      <p:grpSp>
        <p:nvGrpSpPr>
          <p:cNvPr id="121" name="Group 64"/>
          <p:cNvGrpSpPr>
            <a:grpSpLocks/>
          </p:cNvGrpSpPr>
          <p:nvPr/>
        </p:nvGrpSpPr>
        <p:grpSpPr bwMode="auto">
          <a:xfrm>
            <a:off x="9658907" y="4512454"/>
            <a:ext cx="671513" cy="683202"/>
            <a:chOff x="5244" y="2111"/>
            <a:chExt cx="423" cy="631"/>
          </a:xfrm>
        </p:grpSpPr>
        <p:sp>
          <p:nvSpPr>
            <p:cNvPr id="122" name="Line 65"/>
            <p:cNvSpPr>
              <a:spLocks noChangeShapeType="1"/>
            </p:cNvSpPr>
            <p:nvPr/>
          </p:nvSpPr>
          <p:spPr bwMode="auto">
            <a:xfrm flipV="1">
              <a:off x="5474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3" name="Text Box 66"/>
            <p:cNvSpPr txBox="1">
              <a:spLocks noChangeArrowheads="1"/>
            </p:cNvSpPr>
            <p:nvPr/>
          </p:nvSpPr>
          <p:spPr bwMode="auto">
            <a:xfrm>
              <a:off x="5244" y="2401"/>
              <a:ext cx="423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right</a:t>
              </a:r>
            </a:p>
          </p:txBody>
        </p:sp>
      </p:grpSp>
      <p:grpSp>
        <p:nvGrpSpPr>
          <p:cNvPr id="124" name="Group 146"/>
          <p:cNvGrpSpPr>
            <a:grpSpLocks/>
          </p:cNvGrpSpPr>
          <p:nvPr/>
        </p:nvGrpSpPr>
        <p:grpSpPr bwMode="auto">
          <a:xfrm>
            <a:off x="5313915" y="4512455"/>
            <a:ext cx="365125" cy="693738"/>
            <a:chOff x="2507" y="2111"/>
            <a:chExt cx="230" cy="617"/>
          </a:xfrm>
        </p:grpSpPr>
        <p:sp>
          <p:nvSpPr>
            <p:cNvPr id="125" name="Line 147"/>
            <p:cNvSpPr>
              <a:spLocks noChangeShapeType="1"/>
            </p:cNvSpPr>
            <p:nvPr/>
          </p:nvSpPr>
          <p:spPr bwMode="auto">
            <a:xfrm flipV="1">
              <a:off x="2737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6" name="Text Box 148"/>
            <p:cNvSpPr txBox="1">
              <a:spLocks noChangeArrowheads="1"/>
            </p:cNvSpPr>
            <p:nvPr/>
          </p:nvSpPr>
          <p:spPr bwMode="auto">
            <a:xfrm>
              <a:off x="2507" y="2402"/>
              <a:ext cx="1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7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11282"/>
              </p:ext>
            </p:extLst>
          </p:nvPr>
        </p:nvGraphicFramePr>
        <p:xfrm>
          <a:off x="5334552" y="4785505"/>
          <a:ext cx="2520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3" imgW="1384300" imgH="393700" progId="Equation.3">
                  <p:embed/>
                </p:oleObj>
              </mc:Choice>
              <mc:Fallback>
                <p:oleObj name="Equation" r:id="rId3" imgW="1384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552" y="4785505"/>
                        <a:ext cx="25209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814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 dirty="0"/>
              <a:t>Binary </a:t>
            </a:r>
            <a:r>
              <a:rPr lang="en-US" altLang="en-US" sz="3600" dirty="0" smtClean="0"/>
              <a:t>Search Example: find(55)</a:t>
            </a:r>
            <a:endParaRPr lang="en-US" altLang="en-US" sz="36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816160" y="1646419"/>
            <a:ext cx="546100" cy="409575"/>
            <a:chOff x="485" y="1326"/>
            <a:chExt cx="357" cy="258"/>
          </a:xfrm>
        </p:grpSpPr>
        <p:sp>
          <p:nvSpPr>
            <p:cNvPr id="23703" name="Rectangle 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704" name="Text Box 6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3557" name="Group 7"/>
          <p:cNvGrpSpPr>
            <a:grpSpLocks/>
          </p:cNvGrpSpPr>
          <p:nvPr/>
        </p:nvGrpSpPr>
        <p:grpSpPr bwMode="auto">
          <a:xfrm>
            <a:off x="2360674" y="1646419"/>
            <a:ext cx="547687" cy="409575"/>
            <a:chOff x="485" y="1326"/>
            <a:chExt cx="357" cy="258"/>
          </a:xfrm>
        </p:grpSpPr>
        <p:sp>
          <p:nvSpPr>
            <p:cNvPr id="23701" name="Rectangle 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702" name="Text Box 9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23558" name="Group 10"/>
          <p:cNvGrpSpPr>
            <a:grpSpLocks/>
          </p:cNvGrpSpPr>
          <p:nvPr/>
        </p:nvGrpSpPr>
        <p:grpSpPr bwMode="auto">
          <a:xfrm>
            <a:off x="2908360" y="1646419"/>
            <a:ext cx="546100" cy="409575"/>
            <a:chOff x="485" y="1326"/>
            <a:chExt cx="357" cy="258"/>
          </a:xfrm>
        </p:grpSpPr>
        <p:sp>
          <p:nvSpPr>
            <p:cNvPr id="23699" name="Rectangle 11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700" name="Text Box 12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3559" name="Group 13"/>
          <p:cNvGrpSpPr>
            <a:grpSpLocks/>
          </p:cNvGrpSpPr>
          <p:nvPr/>
        </p:nvGrpSpPr>
        <p:grpSpPr bwMode="auto">
          <a:xfrm>
            <a:off x="3452874" y="1646419"/>
            <a:ext cx="547687" cy="409575"/>
            <a:chOff x="485" y="1326"/>
            <a:chExt cx="357" cy="258"/>
          </a:xfrm>
        </p:grpSpPr>
        <p:sp>
          <p:nvSpPr>
            <p:cNvPr id="23697" name="Rectangle 1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98" name="Text Box 15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23560" name="Group 16"/>
          <p:cNvGrpSpPr>
            <a:grpSpLocks/>
          </p:cNvGrpSpPr>
          <p:nvPr/>
        </p:nvGrpSpPr>
        <p:grpSpPr bwMode="auto">
          <a:xfrm>
            <a:off x="3998973" y="1646419"/>
            <a:ext cx="546100" cy="409575"/>
            <a:chOff x="485" y="1326"/>
            <a:chExt cx="357" cy="258"/>
          </a:xfrm>
        </p:grpSpPr>
        <p:sp>
          <p:nvSpPr>
            <p:cNvPr id="23695" name="Rectangle 17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96" name="Text Box 18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23561" name="Group 19"/>
          <p:cNvGrpSpPr>
            <a:grpSpLocks/>
          </p:cNvGrpSpPr>
          <p:nvPr/>
        </p:nvGrpSpPr>
        <p:grpSpPr bwMode="auto">
          <a:xfrm>
            <a:off x="4543485" y="1646419"/>
            <a:ext cx="546100" cy="409575"/>
            <a:chOff x="485" y="1326"/>
            <a:chExt cx="357" cy="258"/>
          </a:xfrm>
        </p:grpSpPr>
        <p:sp>
          <p:nvSpPr>
            <p:cNvPr id="23693" name="Rectangle 20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94" name="Text Box 21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</a:p>
          </p:txBody>
        </p:sp>
      </p:grpSp>
      <p:grpSp>
        <p:nvGrpSpPr>
          <p:cNvPr id="23562" name="Group 22"/>
          <p:cNvGrpSpPr>
            <a:grpSpLocks/>
          </p:cNvGrpSpPr>
          <p:nvPr/>
        </p:nvGrpSpPr>
        <p:grpSpPr bwMode="auto">
          <a:xfrm>
            <a:off x="5089585" y="1646419"/>
            <a:ext cx="547688" cy="409575"/>
            <a:chOff x="485" y="1326"/>
            <a:chExt cx="357" cy="258"/>
          </a:xfrm>
        </p:grpSpPr>
        <p:sp>
          <p:nvSpPr>
            <p:cNvPr id="23691" name="Rectangle 23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92" name="Text Box 24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</p:grpSp>
      <p:grpSp>
        <p:nvGrpSpPr>
          <p:cNvPr id="23563" name="Group 25"/>
          <p:cNvGrpSpPr>
            <a:grpSpLocks/>
          </p:cNvGrpSpPr>
          <p:nvPr/>
        </p:nvGrpSpPr>
        <p:grpSpPr bwMode="auto">
          <a:xfrm>
            <a:off x="5635685" y="1646419"/>
            <a:ext cx="546100" cy="409575"/>
            <a:chOff x="485" y="1326"/>
            <a:chExt cx="357" cy="258"/>
          </a:xfrm>
        </p:grpSpPr>
        <p:sp>
          <p:nvSpPr>
            <p:cNvPr id="23689" name="Rectangle 2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90" name="Text Box 27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60</a:t>
              </a:r>
            </a:p>
          </p:txBody>
        </p:sp>
      </p:grpSp>
      <p:grpSp>
        <p:nvGrpSpPr>
          <p:cNvPr id="23564" name="Group 28"/>
          <p:cNvGrpSpPr>
            <a:grpSpLocks/>
          </p:cNvGrpSpPr>
          <p:nvPr/>
        </p:nvGrpSpPr>
        <p:grpSpPr bwMode="auto">
          <a:xfrm>
            <a:off x="6177023" y="1648006"/>
            <a:ext cx="546100" cy="409575"/>
            <a:chOff x="485" y="1326"/>
            <a:chExt cx="357" cy="258"/>
          </a:xfrm>
        </p:grpSpPr>
        <p:sp>
          <p:nvSpPr>
            <p:cNvPr id="23687" name="Rectangle 2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88" name="Text Box 30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</p:grpSp>
      <p:grpSp>
        <p:nvGrpSpPr>
          <p:cNvPr id="23565" name="Group 31"/>
          <p:cNvGrpSpPr>
            <a:grpSpLocks/>
          </p:cNvGrpSpPr>
          <p:nvPr/>
        </p:nvGrpSpPr>
        <p:grpSpPr bwMode="auto">
          <a:xfrm>
            <a:off x="6723123" y="1648006"/>
            <a:ext cx="546100" cy="409575"/>
            <a:chOff x="485" y="1326"/>
            <a:chExt cx="357" cy="258"/>
          </a:xfrm>
        </p:grpSpPr>
        <p:sp>
          <p:nvSpPr>
            <p:cNvPr id="23685" name="Rectangle 3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86" name="Text Box 33"/>
            <p:cNvSpPr txBox="1">
              <a:spLocks noChangeArrowheads="1"/>
            </p:cNvSpPr>
            <p:nvPr/>
          </p:nvSpPr>
          <p:spPr bwMode="auto">
            <a:xfrm>
              <a:off x="549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70</a:t>
              </a:r>
            </a:p>
          </p:txBody>
        </p:sp>
      </p:grpSp>
      <p:grpSp>
        <p:nvGrpSpPr>
          <p:cNvPr id="23566" name="Group 34"/>
          <p:cNvGrpSpPr>
            <a:grpSpLocks/>
          </p:cNvGrpSpPr>
          <p:nvPr/>
        </p:nvGrpSpPr>
        <p:grpSpPr bwMode="auto">
          <a:xfrm>
            <a:off x="7269223" y="1648006"/>
            <a:ext cx="546100" cy="409575"/>
            <a:chOff x="485" y="1326"/>
            <a:chExt cx="357" cy="258"/>
          </a:xfrm>
        </p:grpSpPr>
        <p:sp>
          <p:nvSpPr>
            <p:cNvPr id="23683" name="Rectangle 3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84" name="Text Box 36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72</a:t>
              </a:r>
            </a:p>
          </p:txBody>
        </p:sp>
      </p:grpSp>
      <p:grpSp>
        <p:nvGrpSpPr>
          <p:cNvPr id="23567" name="Group 37"/>
          <p:cNvGrpSpPr>
            <a:grpSpLocks/>
          </p:cNvGrpSpPr>
          <p:nvPr/>
        </p:nvGrpSpPr>
        <p:grpSpPr bwMode="auto">
          <a:xfrm>
            <a:off x="7813735" y="1648006"/>
            <a:ext cx="547688" cy="409575"/>
            <a:chOff x="485" y="1326"/>
            <a:chExt cx="357" cy="258"/>
          </a:xfrm>
        </p:grpSpPr>
        <p:sp>
          <p:nvSpPr>
            <p:cNvPr id="23681" name="Rectangle 3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82" name="Text Box 39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90</a:t>
              </a:r>
            </a:p>
          </p:txBody>
        </p:sp>
      </p:grpSp>
      <p:sp>
        <p:nvSpPr>
          <p:cNvPr id="23568" name="Text Box 40"/>
          <p:cNvSpPr txBox="1">
            <a:spLocks noChangeArrowheads="1"/>
          </p:cNvSpPr>
          <p:nvPr/>
        </p:nvSpPr>
        <p:spPr bwMode="auto">
          <a:xfrm>
            <a:off x="1947923" y="130351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69" name="Text Box 41"/>
          <p:cNvSpPr txBox="1">
            <a:spLocks noChangeArrowheads="1"/>
          </p:cNvSpPr>
          <p:nvPr/>
        </p:nvSpPr>
        <p:spPr bwMode="auto">
          <a:xfrm>
            <a:off x="2481323" y="13003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70" name="Text Box 42"/>
          <p:cNvSpPr txBox="1">
            <a:spLocks noChangeArrowheads="1"/>
          </p:cNvSpPr>
          <p:nvPr/>
        </p:nvSpPr>
        <p:spPr bwMode="auto">
          <a:xfrm>
            <a:off x="3014723" y="130351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71" name="Text Box 43"/>
          <p:cNvSpPr txBox="1">
            <a:spLocks noChangeArrowheads="1"/>
          </p:cNvSpPr>
          <p:nvPr/>
        </p:nvSpPr>
        <p:spPr bwMode="auto">
          <a:xfrm>
            <a:off x="3571935" y="13019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72" name="Text Box 44"/>
          <p:cNvSpPr txBox="1">
            <a:spLocks noChangeArrowheads="1"/>
          </p:cNvSpPr>
          <p:nvPr/>
        </p:nvSpPr>
        <p:spPr bwMode="auto">
          <a:xfrm>
            <a:off x="7886760" y="130034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grpSp>
        <p:nvGrpSpPr>
          <p:cNvPr id="23573" name="Group 45"/>
          <p:cNvGrpSpPr>
            <a:grpSpLocks/>
          </p:cNvGrpSpPr>
          <p:nvPr/>
        </p:nvGrpSpPr>
        <p:grpSpPr bwMode="auto">
          <a:xfrm>
            <a:off x="8367773" y="1640069"/>
            <a:ext cx="546100" cy="420687"/>
            <a:chOff x="485" y="1326"/>
            <a:chExt cx="357" cy="258"/>
          </a:xfrm>
        </p:grpSpPr>
        <p:sp>
          <p:nvSpPr>
            <p:cNvPr id="23679" name="Rectangle 4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80" name="Text Box 47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</p:grpSp>
      <p:grpSp>
        <p:nvGrpSpPr>
          <p:cNvPr id="23574" name="Group 48"/>
          <p:cNvGrpSpPr>
            <a:grpSpLocks/>
          </p:cNvGrpSpPr>
          <p:nvPr/>
        </p:nvGrpSpPr>
        <p:grpSpPr bwMode="auto">
          <a:xfrm>
            <a:off x="8912285" y="1638480"/>
            <a:ext cx="546100" cy="433388"/>
            <a:chOff x="485" y="1326"/>
            <a:chExt cx="357" cy="258"/>
          </a:xfrm>
        </p:grpSpPr>
        <p:sp>
          <p:nvSpPr>
            <p:cNvPr id="23677" name="Rectangle 4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78" name="Text Box 50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94</a:t>
              </a:r>
            </a:p>
          </p:txBody>
        </p:sp>
      </p:grpSp>
      <p:grpSp>
        <p:nvGrpSpPr>
          <p:cNvPr id="23575" name="Group 51"/>
          <p:cNvGrpSpPr>
            <a:grpSpLocks/>
          </p:cNvGrpSpPr>
          <p:nvPr/>
        </p:nvGrpSpPr>
        <p:grpSpPr bwMode="auto">
          <a:xfrm>
            <a:off x="9458385" y="1638481"/>
            <a:ext cx="547688" cy="434975"/>
            <a:chOff x="485" y="1326"/>
            <a:chExt cx="357" cy="258"/>
          </a:xfrm>
        </p:grpSpPr>
        <p:sp>
          <p:nvSpPr>
            <p:cNvPr id="23675" name="Rectangle 5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76" name="Text Box 53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96</a:t>
              </a:r>
            </a:p>
          </p:txBody>
        </p:sp>
      </p:grpSp>
      <p:grpSp>
        <p:nvGrpSpPr>
          <p:cNvPr id="23576" name="Group 54"/>
          <p:cNvGrpSpPr>
            <a:grpSpLocks/>
          </p:cNvGrpSpPr>
          <p:nvPr/>
        </p:nvGrpSpPr>
        <p:grpSpPr bwMode="auto">
          <a:xfrm>
            <a:off x="10004485" y="1638480"/>
            <a:ext cx="546100" cy="433388"/>
            <a:chOff x="485" y="1326"/>
            <a:chExt cx="357" cy="258"/>
          </a:xfrm>
        </p:grpSpPr>
        <p:sp>
          <p:nvSpPr>
            <p:cNvPr id="23673" name="Rectangle 5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74" name="Text Box 56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</p:grpSp>
      <p:sp>
        <p:nvSpPr>
          <p:cNvPr id="23577" name="Text Box 57"/>
          <p:cNvSpPr txBox="1">
            <a:spLocks noChangeArrowheads="1"/>
          </p:cNvSpPr>
          <p:nvPr/>
        </p:nvSpPr>
        <p:spPr bwMode="auto">
          <a:xfrm>
            <a:off x="10075923" y="130351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3578" name="Text Box 58"/>
          <p:cNvSpPr txBox="1">
            <a:spLocks noChangeArrowheads="1"/>
          </p:cNvSpPr>
          <p:nvPr/>
        </p:nvSpPr>
        <p:spPr bwMode="auto">
          <a:xfrm>
            <a:off x="4124385" y="127811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79" name="Text Box 59"/>
          <p:cNvSpPr txBox="1">
            <a:spLocks noChangeArrowheads="1"/>
          </p:cNvSpPr>
          <p:nvPr/>
        </p:nvSpPr>
        <p:spPr bwMode="auto">
          <a:xfrm>
            <a:off x="5769035" y="12638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580" name="Text Box 60"/>
          <p:cNvSpPr txBox="1">
            <a:spLocks noChangeArrowheads="1"/>
          </p:cNvSpPr>
          <p:nvPr/>
        </p:nvSpPr>
        <p:spPr bwMode="auto">
          <a:xfrm>
            <a:off x="6299260" y="12638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23581" name="Group 61"/>
          <p:cNvGrpSpPr>
            <a:grpSpLocks/>
          </p:cNvGrpSpPr>
          <p:nvPr/>
        </p:nvGrpSpPr>
        <p:grpSpPr bwMode="auto">
          <a:xfrm>
            <a:off x="1889185" y="2044880"/>
            <a:ext cx="488950" cy="661988"/>
            <a:chOff x="192" y="2118"/>
            <a:chExt cx="308" cy="654"/>
          </a:xfrm>
        </p:grpSpPr>
        <p:sp>
          <p:nvSpPr>
            <p:cNvPr id="23671" name="Line 62"/>
            <p:cNvSpPr>
              <a:spLocks noChangeShapeType="1"/>
            </p:cNvSpPr>
            <p:nvPr/>
          </p:nvSpPr>
          <p:spPr bwMode="auto">
            <a:xfrm flipV="1">
              <a:off x="326" y="2118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2" name="Text Box 63"/>
            <p:cNvSpPr txBox="1">
              <a:spLocks noChangeArrowheads="1"/>
            </p:cNvSpPr>
            <p:nvPr/>
          </p:nvSpPr>
          <p:spPr bwMode="auto">
            <a:xfrm>
              <a:off x="192" y="2410"/>
              <a:ext cx="30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left</a:t>
              </a:r>
            </a:p>
          </p:txBody>
        </p:sp>
      </p:grpSp>
      <p:grpSp>
        <p:nvGrpSpPr>
          <p:cNvPr id="23582" name="Group 64"/>
          <p:cNvGrpSpPr>
            <a:grpSpLocks/>
          </p:cNvGrpSpPr>
          <p:nvPr/>
        </p:nvGrpSpPr>
        <p:grpSpPr bwMode="auto">
          <a:xfrm>
            <a:off x="9909235" y="2033769"/>
            <a:ext cx="615950" cy="681037"/>
            <a:chOff x="5244" y="2111"/>
            <a:chExt cx="388" cy="629"/>
          </a:xfrm>
        </p:grpSpPr>
        <p:sp>
          <p:nvSpPr>
            <p:cNvPr id="23669" name="Line 65"/>
            <p:cNvSpPr>
              <a:spLocks noChangeShapeType="1"/>
            </p:cNvSpPr>
            <p:nvPr/>
          </p:nvSpPr>
          <p:spPr bwMode="auto">
            <a:xfrm flipV="1">
              <a:off x="5474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0" name="Text Box 66"/>
            <p:cNvSpPr txBox="1">
              <a:spLocks noChangeArrowheads="1"/>
            </p:cNvSpPr>
            <p:nvPr/>
          </p:nvSpPr>
          <p:spPr bwMode="auto">
            <a:xfrm>
              <a:off x="5244" y="2401"/>
              <a:ext cx="38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right</a:t>
              </a:r>
            </a:p>
          </p:txBody>
        </p: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1698686" y="2779894"/>
            <a:ext cx="8734425" cy="1889125"/>
            <a:chOff x="72" y="2501"/>
            <a:chExt cx="5502" cy="1190"/>
          </a:xfrm>
        </p:grpSpPr>
        <p:grpSp>
          <p:nvGrpSpPr>
            <p:cNvPr id="23600" name="Group 68"/>
            <p:cNvGrpSpPr>
              <a:grpSpLocks/>
            </p:cNvGrpSpPr>
            <p:nvPr/>
          </p:nvGrpSpPr>
          <p:grpSpPr bwMode="auto">
            <a:xfrm>
              <a:off x="72" y="2501"/>
              <a:ext cx="5502" cy="1190"/>
              <a:chOff x="72" y="2501"/>
              <a:chExt cx="5502" cy="1190"/>
            </a:xfrm>
          </p:grpSpPr>
          <p:grpSp>
            <p:nvGrpSpPr>
              <p:cNvPr id="23603" name="Group 69"/>
              <p:cNvGrpSpPr>
                <a:grpSpLocks/>
              </p:cNvGrpSpPr>
              <p:nvPr/>
            </p:nvGrpSpPr>
            <p:grpSpPr bwMode="auto">
              <a:xfrm>
                <a:off x="72" y="3011"/>
                <a:ext cx="2407" cy="258"/>
                <a:chOff x="72" y="3011"/>
                <a:chExt cx="2407" cy="258"/>
              </a:xfrm>
            </p:grpSpPr>
            <p:grpSp>
              <p:nvGrpSpPr>
                <p:cNvPr id="23648" name="Group 70"/>
                <p:cNvGrpSpPr>
                  <a:grpSpLocks/>
                </p:cNvGrpSpPr>
                <p:nvPr/>
              </p:nvGrpSpPr>
              <p:grpSpPr bwMode="auto">
                <a:xfrm>
                  <a:off x="72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2366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8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195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23649" name="Group 73"/>
                <p:cNvGrpSpPr>
                  <a:grpSpLocks/>
                </p:cNvGrpSpPr>
                <p:nvPr/>
              </p:nvGrpSpPr>
              <p:grpSpPr bwMode="auto">
                <a:xfrm>
                  <a:off x="415" y="3011"/>
                  <a:ext cx="345" cy="258"/>
                  <a:chOff x="485" y="1326"/>
                  <a:chExt cx="357" cy="258"/>
                </a:xfrm>
              </p:grpSpPr>
              <p:sp>
                <p:nvSpPr>
                  <p:cNvPr id="2366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6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195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23650" name="Group 76"/>
                <p:cNvGrpSpPr>
                  <a:grpSpLocks/>
                </p:cNvGrpSpPr>
                <p:nvPr/>
              </p:nvGrpSpPr>
              <p:grpSpPr bwMode="auto">
                <a:xfrm>
                  <a:off x="760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2366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4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70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23651" name="Group 79"/>
                <p:cNvGrpSpPr>
                  <a:grpSpLocks/>
                </p:cNvGrpSpPr>
                <p:nvPr/>
              </p:nvGrpSpPr>
              <p:grpSpPr bwMode="auto">
                <a:xfrm>
                  <a:off x="1103" y="3011"/>
                  <a:ext cx="345" cy="258"/>
                  <a:chOff x="485" y="1326"/>
                  <a:chExt cx="357" cy="258"/>
                </a:xfrm>
              </p:grpSpPr>
              <p:sp>
                <p:nvSpPr>
                  <p:cNvPr id="23661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2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69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11</a:t>
                    </a:r>
                  </a:p>
                </p:txBody>
              </p:sp>
            </p:grpSp>
            <p:grpSp>
              <p:nvGrpSpPr>
                <p:cNvPr id="23652" name="Group 82"/>
                <p:cNvGrpSpPr>
                  <a:grpSpLocks/>
                </p:cNvGrpSpPr>
                <p:nvPr/>
              </p:nvGrpSpPr>
              <p:grpSpPr bwMode="auto">
                <a:xfrm>
                  <a:off x="1447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2365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0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9" y="1340"/>
                    <a:ext cx="270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20</a:t>
                    </a:r>
                  </a:p>
                </p:txBody>
              </p:sp>
            </p:grpSp>
            <p:grpSp>
              <p:nvGrpSpPr>
                <p:cNvPr id="23653" name="Group 85"/>
                <p:cNvGrpSpPr>
                  <a:grpSpLocks/>
                </p:cNvGrpSpPr>
                <p:nvPr/>
              </p:nvGrpSpPr>
              <p:grpSpPr bwMode="auto">
                <a:xfrm>
                  <a:off x="1790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2365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8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70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50</a:t>
                    </a:r>
                  </a:p>
                </p:txBody>
              </p:sp>
            </p:grpSp>
            <p:grpSp>
              <p:nvGrpSpPr>
                <p:cNvPr id="23654" name="Group 88"/>
                <p:cNvGrpSpPr>
                  <a:grpSpLocks/>
                </p:cNvGrpSpPr>
                <p:nvPr/>
              </p:nvGrpSpPr>
              <p:grpSpPr bwMode="auto">
                <a:xfrm>
                  <a:off x="2134" y="3011"/>
                  <a:ext cx="345" cy="258"/>
                  <a:chOff x="485" y="1326"/>
                  <a:chExt cx="357" cy="258"/>
                </a:xfrm>
              </p:grpSpPr>
              <p:sp>
                <p:nvSpPr>
                  <p:cNvPr id="2365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6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69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rgbClr val="CC3300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3399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>
                        <a:latin typeface="Times New Roman" panose="02020603050405020304" pitchFamily="18" charset="0"/>
                      </a:rPr>
                      <a:t>55</a:t>
                    </a:r>
                  </a:p>
                </p:txBody>
              </p:sp>
            </p:grpSp>
          </p:grpSp>
          <p:grpSp>
            <p:nvGrpSpPr>
              <p:cNvPr id="23604" name="Group 91"/>
              <p:cNvGrpSpPr>
                <a:grpSpLocks/>
              </p:cNvGrpSpPr>
              <p:nvPr/>
            </p:nvGrpSpPr>
            <p:grpSpPr bwMode="auto">
              <a:xfrm>
                <a:off x="2478" y="3011"/>
                <a:ext cx="344" cy="258"/>
                <a:chOff x="485" y="1326"/>
                <a:chExt cx="357" cy="258"/>
              </a:xfrm>
            </p:grpSpPr>
            <p:sp>
              <p:nvSpPr>
                <p:cNvPr id="23646" name="Rectangle 92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4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60</a:t>
                  </a:r>
                </a:p>
              </p:txBody>
            </p:sp>
          </p:grpSp>
          <p:grpSp>
            <p:nvGrpSpPr>
              <p:cNvPr id="23605" name="Group 94"/>
              <p:cNvGrpSpPr>
                <a:grpSpLocks/>
              </p:cNvGrpSpPr>
              <p:nvPr/>
            </p:nvGrpSpPr>
            <p:grpSpPr bwMode="auto">
              <a:xfrm>
                <a:off x="2819" y="3012"/>
                <a:ext cx="344" cy="258"/>
                <a:chOff x="485" y="1326"/>
                <a:chExt cx="357" cy="258"/>
              </a:xfrm>
            </p:grpSpPr>
            <p:sp>
              <p:nvSpPr>
                <p:cNvPr id="23644" name="Rectangle 95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45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65</a:t>
                  </a:r>
                </a:p>
              </p:txBody>
            </p:sp>
          </p:grpSp>
          <p:grpSp>
            <p:nvGrpSpPr>
              <p:cNvPr id="23606" name="Group 97"/>
              <p:cNvGrpSpPr>
                <a:grpSpLocks/>
              </p:cNvGrpSpPr>
              <p:nvPr/>
            </p:nvGrpSpPr>
            <p:grpSpPr bwMode="auto">
              <a:xfrm>
                <a:off x="3163" y="3012"/>
                <a:ext cx="344" cy="258"/>
                <a:chOff x="485" y="1326"/>
                <a:chExt cx="357" cy="258"/>
              </a:xfrm>
            </p:grpSpPr>
            <p:sp>
              <p:nvSpPr>
                <p:cNvPr id="23642" name="Rectangle 98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6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70</a:t>
                  </a:r>
                </a:p>
              </p:txBody>
            </p:sp>
          </p:grpSp>
          <p:grpSp>
            <p:nvGrpSpPr>
              <p:cNvPr id="23607" name="Group 100"/>
              <p:cNvGrpSpPr>
                <a:grpSpLocks/>
              </p:cNvGrpSpPr>
              <p:nvPr/>
            </p:nvGrpSpPr>
            <p:grpSpPr bwMode="auto">
              <a:xfrm>
                <a:off x="3507" y="3012"/>
                <a:ext cx="344" cy="258"/>
                <a:chOff x="485" y="1326"/>
                <a:chExt cx="357" cy="258"/>
              </a:xfrm>
            </p:grpSpPr>
            <p:sp>
              <p:nvSpPr>
                <p:cNvPr id="23640" name="Rectangle 101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4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72</a:t>
                  </a:r>
                </a:p>
              </p:txBody>
            </p:sp>
          </p:grpSp>
          <p:grpSp>
            <p:nvGrpSpPr>
              <p:cNvPr id="23608" name="Group 103"/>
              <p:cNvGrpSpPr>
                <a:grpSpLocks/>
              </p:cNvGrpSpPr>
              <p:nvPr/>
            </p:nvGrpSpPr>
            <p:grpSpPr bwMode="auto">
              <a:xfrm>
                <a:off x="3850" y="3012"/>
                <a:ext cx="345" cy="258"/>
                <a:chOff x="485" y="1326"/>
                <a:chExt cx="357" cy="258"/>
              </a:xfrm>
            </p:grpSpPr>
            <p:sp>
              <p:nvSpPr>
                <p:cNvPr id="23638" name="Rectangle 104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39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6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90</a:t>
                  </a:r>
                </a:p>
              </p:txBody>
            </p:sp>
          </p:grpSp>
          <p:sp>
            <p:nvSpPr>
              <p:cNvPr id="23609" name="Text Box 106"/>
              <p:cNvSpPr txBox="1">
                <a:spLocks noChangeArrowheads="1"/>
              </p:cNvSpPr>
              <p:nvPr/>
            </p:nvSpPr>
            <p:spPr bwMode="auto">
              <a:xfrm>
                <a:off x="155" y="27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3610" name="Text Box 107"/>
              <p:cNvSpPr txBox="1">
                <a:spLocks noChangeArrowheads="1"/>
              </p:cNvSpPr>
              <p:nvPr/>
            </p:nvSpPr>
            <p:spPr bwMode="auto">
              <a:xfrm>
                <a:off x="491" y="279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611" name="Text Box 108"/>
              <p:cNvSpPr txBox="1">
                <a:spLocks noChangeArrowheads="1"/>
              </p:cNvSpPr>
              <p:nvPr/>
            </p:nvSpPr>
            <p:spPr bwMode="auto">
              <a:xfrm>
                <a:off x="827" y="27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612" name="Text Box 109"/>
              <p:cNvSpPr txBox="1">
                <a:spLocks noChangeArrowheads="1"/>
              </p:cNvSpPr>
              <p:nvPr/>
            </p:nvSpPr>
            <p:spPr bwMode="auto">
              <a:xfrm>
                <a:off x="1178" y="279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613" name="Text Box 110"/>
              <p:cNvSpPr txBox="1">
                <a:spLocks noChangeArrowheads="1"/>
              </p:cNvSpPr>
              <p:nvPr/>
            </p:nvSpPr>
            <p:spPr bwMode="auto">
              <a:xfrm>
                <a:off x="3896" y="2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grpSp>
            <p:nvGrpSpPr>
              <p:cNvPr id="23614" name="Group 111"/>
              <p:cNvGrpSpPr>
                <a:grpSpLocks/>
              </p:cNvGrpSpPr>
              <p:nvPr/>
            </p:nvGrpSpPr>
            <p:grpSpPr bwMode="auto">
              <a:xfrm>
                <a:off x="4199" y="3007"/>
                <a:ext cx="344" cy="265"/>
                <a:chOff x="485" y="1326"/>
                <a:chExt cx="357" cy="258"/>
              </a:xfrm>
            </p:grpSpPr>
            <p:sp>
              <p:nvSpPr>
                <p:cNvPr id="23636" name="Rectangle 112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3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91</a:t>
                  </a:r>
                </a:p>
              </p:txBody>
            </p:sp>
          </p:grpSp>
          <p:grpSp>
            <p:nvGrpSpPr>
              <p:cNvPr id="23615" name="Group 114"/>
              <p:cNvGrpSpPr>
                <a:grpSpLocks/>
              </p:cNvGrpSpPr>
              <p:nvPr/>
            </p:nvGrpSpPr>
            <p:grpSpPr bwMode="auto">
              <a:xfrm>
                <a:off x="4542" y="3006"/>
                <a:ext cx="344" cy="273"/>
                <a:chOff x="485" y="1326"/>
                <a:chExt cx="357" cy="258"/>
              </a:xfrm>
            </p:grpSpPr>
            <p:sp>
              <p:nvSpPr>
                <p:cNvPr id="2363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3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7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94</a:t>
                  </a:r>
                </a:p>
              </p:txBody>
            </p:sp>
          </p:grpSp>
          <p:grpSp>
            <p:nvGrpSpPr>
              <p:cNvPr id="23616" name="Group 117"/>
              <p:cNvGrpSpPr>
                <a:grpSpLocks/>
              </p:cNvGrpSpPr>
              <p:nvPr/>
            </p:nvGrpSpPr>
            <p:grpSpPr bwMode="auto">
              <a:xfrm>
                <a:off x="4886" y="3006"/>
                <a:ext cx="345" cy="274"/>
                <a:chOff x="485" y="1326"/>
                <a:chExt cx="357" cy="258"/>
              </a:xfrm>
            </p:grpSpPr>
            <p:sp>
              <p:nvSpPr>
                <p:cNvPr id="23632" name="Rectangle 118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33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69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96</a:t>
                  </a:r>
                </a:p>
              </p:txBody>
            </p:sp>
          </p:grpSp>
          <p:grpSp>
            <p:nvGrpSpPr>
              <p:cNvPr id="23617" name="Group 120"/>
              <p:cNvGrpSpPr>
                <a:grpSpLocks/>
              </p:cNvGrpSpPr>
              <p:nvPr/>
            </p:nvGrpSpPr>
            <p:grpSpPr bwMode="auto">
              <a:xfrm>
                <a:off x="5230" y="3006"/>
                <a:ext cx="344" cy="273"/>
                <a:chOff x="485" y="1326"/>
                <a:chExt cx="357" cy="258"/>
              </a:xfrm>
            </p:grpSpPr>
            <p:sp>
              <p:nvSpPr>
                <p:cNvPr id="23630" name="Rectangle 121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631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99</a:t>
                  </a:r>
                </a:p>
              </p:txBody>
            </p:sp>
          </p:grpSp>
          <p:sp>
            <p:nvSpPr>
              <p:cNvPr id="23618" name="Text Box 123"/>
              <p:cNvSpPr txBox="1">
                <a:spLocks noChangeArrowheads="1"/>
              </p:cNvSpPr>
              <p:nvPr/>
            </p:nvSpPr>
            <p:spPr bwMode="auto">
              <a:xfrm>
                <a:off x="5275" y="279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23619" name="Text Box 124"/>
              <p:cNvSpPr txBox="1">
                <a:spLocks noChangeArrowheads="1"/>
              </p:cNvSpPr>
              <p:nvPr/>
            </p:nvSpPr>
            <p:spPr bwMode="auto">
              <a:xfrm>
                <a:off x="1526" y="277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3620" name="Text Box 125"/>
              <p:cNvSpPr txBox="1">
                <a:spLocks noChangeArrowheads="1"/>
              </p:cNvSpPr>
              <p:nvPr/>
            </p:nvSpPr>
            <p:spPr bwMode="auto">
              <a:xfrm>
                <a:off x="2562" y="27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3621" name="Text Box 126"/>
              <p:cNvSpPr txBox="1">
                <a:spLocks noChangeArrowheads="1"/>
              </p:cNvSpPr>
              <p:nvPr/>
            </p:nvSpPr>
            <p:spPr bwMode="auto">
              <a:xfrm>
                <a:off x="2896" y="27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8</a:t>
                </a:r>
              </a:p>
            </p:txBody>
          </p:sp>
          <p:grpSp>
            <p:nvGrpSpPr>
              <p:cNvPr id="23622" name="Group 127"/>
              <p:cNvGrpSpPr>
                <a:grpSpLocks/>
              </p:cNvGrpSpPr>
              <p:nvPr/>
            </p:nvGrpSpPr>
            <p:grpSpPr bwMode="auto">
              <a:xfrm>
                <a:off x="118" y="3262"/>
                <a:ext cx="308" cy="417"/>
                <a:chOff x="192" y="2118"/>
                <a:chExt cx="308" cy="654"/>
              </a:xfrm>
            </p:grpSpPr>
            <p:sp>
              <p:nvSpPr>
                <p:cNvPr id="23628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26" y="2118"/>
                  <a:ext cx="0" cy="3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92" y="2410"/>
                  <a:ext cx="308" cy="3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left</a:t>
                  </a:r>
                </a:p>
              </p:txBody>
            </p:sp>
          </p:grpSp>
          <p:grpSp>
            <p:nvGrpSpPr>
              <p:cNvPr id="23623" name="Group 130"/>
              <p:cNvGrpSpPr>
                <a:grpSpLocks/>
              </p:cNvGrpSpPr>
              <p:nvPr/>
            </p:nvGrpSpPr>
            <p:grpSpPr bwMode="auto">
              <a:xfrm>
                <a:off x="2048" y="3262"/>
                <a:ext cx="388" cy="429"/>
                <a:chOff x="5244" y="2111"/>
                <a:chExt cx="388" cy="629"/>
              </a:xfrm>
            </p:grpSpPr>
            <p:sp>
              <p:nvSpPr>
                <p:cNvPr id="23626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5474" y="2111"/>
                  <a:ext cx="0" cy="3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7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244" y="2401"/>
                  <a:ext cx="388" cy="3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right</a:t>
                  </a:r>
                </a:p>
              </p:txBody>
            </p:sp>
          </p:grpSp>
          <p:sp>
            <p:nvSpPr>
              <p:cNvPr id="23624" name="Text Box 133"/>
              <p:cNvSpPr txBox="1">
                <a:spLocks noChangeArrowheads="1"/>
              </p:cNvSpPr>
              <p:nvPr/>
            </p:nvSpPr>
            <p:spPr bwMode="auto">
              <a:xfrm>
                <a:off x="2244" y="276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3625" name="Line 134"/>
              <p:cNvSpPr>
                <a:spLocks noChangeShapeType="1"/>
              </p:cNvSpPr>
              <p:nvPr/>
            </p:nvSpPr>
            <p:spPr bwMode="auto">
              <a:xfrm>
                <a:off x="2736" y="2501"/>
                <a:ext cx="0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01" name="AutoShape 135"/>
            <p:cNvSpPr>
              <a:spLocks/>
            </p:cNvSpPr>
            <p:nvPr/>
          </p:nvSpPr>
          <p:spPr bwMode="auto">
            <a:xfrm rot="-5400000">
              <a:off x="3971" y="1811"/>
              <a:ext cx="121" cy="3069"/>
            </a:xfrm>
            <a:prstGeom prst="leftBrace">
              <a:avLst>
                <a:gd name="adj1" fmla="val 211364"/>
                <a:gd name="adj2" fmla="val 4998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02" name="Text Box 136"/>
            <p:cNvSpPr txBox="1">
              <a:spLocks noChangeArrowheads="1"/>
            </p:cNvSpPr>
            <p:nvPr/>
          </p:nvSpPr>
          <p:spPr bwMode="auto">
            <a:xfrm>
              <a:off x="3619" y="3427"/>
              <a:ext cx="748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Eliminated</a:t>
              </a:r>
            </a:p>
          </p:txBody>
        </p:sp>
      </p:grpSp>
      <p:grpSp>
        <p:nvGrpSpPr>
          <p:cNvPr id="2061" name="Group 137"/>
          <p:cNvGrpSpPr>
            <a:grpSpLocks/>
          </p:cNvGrpSpPr>
          <p:nvPr/>
        </p:nvGrpSpPr>
        <p:grpSpPr bwMode="auto">
          <a:xfrm>
            <a:off x="3254435" y="3589518"/>
            <a:ext cx="819150" cy="1111250"/>
            <a:chOff x="1052" y="3011"/>
            <a:chExt cx="516" cy="700"/>
          </a:xfrm>
        </p:grpSpPr>
        <p:grpSp>
          <p:nvGrpSpPr>
            <p:cNvPr id="23594" name="Group 138"/>
            <p:cNvGrpSpPr>
              <a:grpSpLocks/>
            </p:cNvGrpSpPr>
            <p:nvPr/>
          </p:nvGrpSpPr>
          <p:grpSpPr bwMode="auto">
            <a:xfrm>
              <a:off x="1103" y="3011"/>
              <a:ext cx="345" cy="258"/>
              <a:chOff x="485" y="1326"/>
              <a:chExt cx="357" cy="258"/>
            </a:xfrm>
          </p:grpSpPr>
          <p:sp>
            <p:nvSpPr>
              <p:cNvPr id="23598" name="Rectangle 139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9" name="Text Box 140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11</a:t>
                </a:r>
              </a:p>
            </p:txBody>
          </p:sp>
        </p:grpSp>
        <p:grpSp>
          <p:nvGrpSpPr>
            <p:cNvPr id="23595" name="Group 141"/>
            <p:cNvGrpSpPr>
              <a:grpSpLocks/>
            </p:cNvGrpSpPr>
            <p:nvPr/>
          </p:nvGrpSpPr>
          <p:grpSpPr bwMode="auto">
            <a:xfrm>
              <a:off x="1052" y="3274"/>
              <a:ext cx="516" cy="437"/>
              <a:chOff x="2507" y="2111"/>
              <a:chExt cx="516" cy="617"/>
            </a:xfrm>
          </p:grpSpPr>
          <p:sp>
            <p:nvSpPr>
              <p:cNvPr id="23596" name="Line 142"/>
              <p:cNvSpPr>
                <a:spLocks noChangeShapeType="1"/>
              </p:cNvSpPr>
              <p:nvPr/>
            </p:nvSpPr>
            <p:spPr bwMode="auto">
              <a:xfrm flipV="1">
                <a:off x="2737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Text Box 143"/>
              <p:cNvSpPr txBox="1">
                <a:spLocks noChangeArrowheads="1"/>
              </p:cNvSpPr>
              <p:nvPr/>
            </p:nvSpPr>
            <p:spPr bwMode="auto">
              <a:xfrm>
                <a:off x="2507" y="2402"/>
                <a:ext cx="51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middle</a:t>
                </a:r>
              </a:p>
            </p:txBody>
          </p:sp>
        </p:grpSp>
      </p:grpSp>
      <p:grpSp>
        <p:nvGrpSpPr>
          <p:cNvPr id="2064" name="Group 144"/>
          <p:cNvGrpSpPr>
            <a:grpSpLocks/>
          </p:cNvGrpSpPr>
          <p:nvPr/>
        </p:nvGrpSpPr>
        <p:grpSpPr bwMode="auto">
          <a:xfrm>
            <a:off x="5564250" y="1644833"/>
            <a:ext cx="2541588" cy="1187451"/>
            <a:chOff x="2507" y="1786"/>
            <a:chExt cx="1601" cy="748"/>
          </a:xfrm>
        </p:grpSpPr>
        <p:grpSp>
          <p:nvGrpSpPr>
            <p:cNvPr id="23586" name="Group 145"/>
            <p:cNvGrpSpPr>
              <a:grpSpLocks/>
            </p:cNvGrpSpPr>
            <p:nvPr/>
          </p:nvGrpSpPr>
          <p:grpSpPr bwMode="auto">
            <a:xfrm>
              <a:off x="2507" y="1786"/>
              <a:ext cx="390" cy="682"/>
              <a:chOff x="2507" y="1786"/>
              <a:chExt cx="390" cy="682"/>
            </a:xfrm>
          </p:grpSpPr>
          <p:grpSp>
            <p:nvGrpSpPr>
              <p:cNvPr id="23588" name="Group 146"/>
              <p:cNvGrpSpPr>
                <a:grpSpLocks/>
              </p:cNvGrpSpPr>
              <p:nvPr/>
            </p:nvGrpSpPr>
            <p:grpSpPr bwMode="auto">
              <a:xfrm>
                <a:off x="2507" y="2031"/>
                <a:ext cx="230" cy="437"/>
                <a:chOff x="2507" y="2111"/>
                <a:chExt cx="230" cy="617"/>
              </a:xfrm>
            </p:grpSpPr>
            <p:sp>
              <p:nvSpPr>
                <p:cNvPr id="23592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737" y="2111"/>
                  <a:ext cx="0" cy="3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3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2507" y="2402"/>
                  <a:ext cx="116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89" name="Group 149"/>
              <p:cNvGrpSpPr>
                <a:grpSpLocks/>
              </p:cNvGrpSpPr>
              <p:nvPr/>
            </p:nvGrpSpPr>
            <p:grpSpPr bwMode="auto">
              <a:xfrm>
                <a:off x="2553" y="1786"/>
                <a:ext cx="344" cy="258"/>
                <a:chOff x="485" y="1326"/>
                <a:chExt cx="357" cy="258"/>
              </a:xfrm>
            </p:grpSpPr>
            <p:sp>
              <p:nvSpPr>
                <p:cNvPr id="2359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9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3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rgbClr val="CC3300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rgbClr val="0033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60</a:t>
                  </a:r>
                </a:p>
              </p:txBody>
            </p:sp>
          </p:grpSp>
        </p:grpSp>
        <p:graphicFrame>
          <p:nvGraphicFramePr>
            <p:cNvPr id="23587" name="Object 152"/>
            <p:cNvGraphicFramePr>
              <a:graphicFrameLocks noChangeAspect="1"/>
            </p:cNvGraphicFramePr>
            <p:nvPr/>
          </p:nvGraphicFramePr>
          <p:xfrm>
            <a:off x="2520" y="2203"/>
            <a:ext cx="158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3" imgW="1384300" imgH="393700" progId="Equation.3">
                    <p:embed/>
                  </p:oleObj>
                </mc:Choice>
                <mc:Fallback>
                  <p:oleObj name="Equation" r:id="rId3" imgW="13843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2203"/>
                          <a:ext cx="158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504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 dirty="0"/>
              <a:t>Binary Search: : find(55</a:t>
            </a:r>
            <a:r>
              <a:rPr lang="en-US" altLang="en-US" sz="3600" dirty="0" smtClean="0"/>
              <a:t>) (</a:t>
            </a:r>
            <a:r>
              <a:rPr lang="en-US" altLang="en-US" sz="3600" dirty="0"/>
              <a:t>continued)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722438" y="1651001"/>
            <a:ext cx="546100" cy="409575"/>
            <a:chOff x="485" y="1326"/>
            <a:chExt cx="357" cy="258"/>
          </a:xfrm>
        </p:grpSpPr>
        <p:sp>
          <p:nvSpPr>
            <p:cNvPr id="24730" name="Rectangle 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31" name="Text Box 5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4580" name="Group 6"/>
          <p:cNvGrpSpPr>
            <a:grpSpLocks/>
          </p:cNvGrpSpPr>
          <p:nvPr/>
        </p:nvGrpSpPr>
        <p:grpSpPr bwMode="auto">
          <a:xfrm>
            <a:off x="2266950" y="1651001"/>
            <a:ext cx="547688" cy="409575"/>
            <a:chOff x="485" y="1326"/>
            <a:chExt cx="357" cy="258"/>
          </a:xfrm>
        </p:grpSpPr>
        <p:sp>
          <p:nvSpPr>
            <p:cNvPr id="24728" name="Rectangle 7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29" name="Text Box 8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2814638" y="1651001"/>
            <a:ext cx="546100" cy="409575"/>
            <a:chOff x="485" y="1326"/>
            <a:chExt cx="357" cy="258"/>
          </a:xfrm>
        </p:grpSpPr>
        <p:sp>
          <p:nvSpPr>
            <p:cNvPr id="24726" name="Rectangle 10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27" name="Text Box 11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3359150" y="1651001"/>
            <a:ext cx="547688" cy="409575"/>
            <a:chOff x="485" y="1326"/>
            <a:chExt cx="357" cy="258"/>
          </a:xfrm>
        </p:grpSpPr>
        <p:sp>
          <p:nvSpPr>
            <p:cNvPr id="24724" name="Rectangle 13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25" name="Text Box 14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24583" name="Group 15"/>
          <p:cNvGrpSpPr>
            <a:grpSpLocks/>
          </p:cNvGrpSpPr>
          <p:nvPr/>
        </p:nvGrpSpPr>
        <p:grpSpPr bwMode="auto">
          <a:xfrm>
            <a:off x="3905250" y="1651001"/>
            <a:ext cx="546100" cy="409575"/>
            <a:chOff x="485" y="1326"/>
            <a:chExt cx="357" cy="258"/>
          </a:xfrm>
        </p:grpSpPr>
        <p:sp>
          <p:nvSpPr>
            <p:cNvPr id="24722" name="Rectangle 1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23" name="Text Box 17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24584" name="Group 18"/>
          <p:cNvGrpSpPr>
            <a:grpSpLocks/>
          </p:cNvGrpSpPr>
          <p:nvPr/>
        </p:nvGrpSpPr>
        <p:grpSpPr bwMode="auto">
          <a:xfrm>
            <a:off x="4449763" y="1651001"/>
            <a:ext cx="546100" cy="409575"/>
            <a:chOff x="485" y="1326"/>
            <a:chExt cx="357" cy="258"/>
          </a:xfrm>
        </p:grpSpPr>
        <p:sp>
          <p:nvSpPr>
            <p:cNvPr id="24720" name="Rectangle 1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21" name="Text Box 20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50</a:t>
              </a:r>
            </a:p>
          </p:txBody>
        </p:sp>
      </p:grpSp>
      <p:grpSp>
        <p:nvGrpSpPr>
          <p:cNvPr id="24585" name="Group 21"/>
          <p:cNvGrpSpPr>
            <a:grpSpLocks/>
          </p:cNvGrpSpPr>
          <p:nvPr/>
        </p:nvGrpSpPr>
        <p:grpSpPr bwMode="auto">
          <a:xfrm>
            <a:off x="4995864" y="1651001"/>
            <a:ext cx="547687" cy="409575"/>
            <a:chOff x="485" y="1326"/>
            <a:chExt cx="357" cy="258"/>
          </a:xfrm>
        </p:grpSpPr>
        <p:sp>
          <p:nvSpPr>
            <p:cNvPr id="24718" name="Rectangle 2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19" name="Text Box 23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55</a:t>
              </a:r>
            </a:p>
          </p:txBody>
        </p:sp>
      </p:grpSp>
      <p:grpSp>
        <p:nvGrpSpPr>
          <p:cNvPr id="24586" name="Group 24"/>
          <p:cNvGrpSpPr>
            <a:grpSpLocks/>
          </p:cNvGrpSpPr>
          <p:nvPr/>
        </p:nvGrpSpPr>
        <p:grpSpPr bwMode="auto">
          <a:xfrm>
            <a:off x="5541963" y="1651001"/>
            <a:ext cx="546100" cy="409575"/>
            <a:chOff x="485" y="1326"/>
            <a:chExt cx="357" cy="258"/>
          </a:xfrm>
        </p:grpSpPr>
        <p:sp>
          <p:nvSpPr>
            <p:cNvPr id="24716" name="Rectangle 2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17" name="Text Box 26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60</a:t>
              </a:r>
            </a:p>
          </p:txBody>
        </p:sp>
      </p:grpSp>
      <p:grpSp>
        <p:nvGrpSpPr>
          <p:cNvPr id="24587" name="Group 27"/>
          <p:cNvGrpSpPr>
            <a:grpSpLocks/>
          </p:cNvGrpSpPr>
          <p:nvPr/>
        </p:nvGrpSpPr>
        <p:grpSpPr bwMode="auto">
          <a:xfrm>
            <a:off x="6083300" y="1652589"/>
            <a:ext cx="546100" cy="409575"/>
            <a:chOff x="485" y="1326"/>
            <a:chExt cx="357" cy="258"/>
          </a:xfrm>
        </p:grpSpPr>
        <p:sp>
          <p:nvSpPr>
            <p:cNvPr id="24714" name="Rectangle 2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15" name="Text Box 29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65</a:t>
              </a:r>
            </a:p>
          </p:txBody>
        </p:sp>
      </p:grpSp>
      <p:grpSp>
        <p:nvGrpSpPr>
          <p:cNvPr id="24588" name="Group 30"/>
          <p:cNvGrpSpPr>
            <a:grpSpLocks/>
          </p:cNvGrpSpPr>
          <p:nvPr/>
        </p:nvGrpSpPr>
        <p:grpSpPr bwMode="auto">
          <a:xfrm>
            <a:off x="6629400" y="1652589"/>
            <a:ext cx="546100" cy="409575"/>
            <a:chOff x="485" y="1326"/>
            <a:chExt cx="357" cy="258"/>
          </a:xfrm>
        </p:grpSpPr>
        <p:sp>
          <p:nvSpPr>
            <p:cNvPr id="24712" name="Rectangle 31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13" name="Text Box 32"/>
            <p:cNvSpPr txBox="1">
              <a:spLocks noChangeArrowheads="1"/>
            </p:cNvSpPr>
            <p:nvPr/>
          </p:nvSpPr>
          <p:spPr bwMode="auto">
            <a:xfrm>
              <a:off x="549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70</a:t>
              </a:r>
            </a:p>
          </p:txBody>
        </p:sp>
      </p:grpSp>
      <p:grpSp>
        <p:nvGrpSpPr>
          <p:cNvPr id="24589" name="Group 33"/>
          <p:cNvGrpSpPr>
            <a:grpSpLocks/>
          </p:cNvGrpSpPr>
          <p:nvPr/>
        </p:nvGrpSpPr>
        <p:grpSpPr bwMode="auto">
          <a:xfrm>
            <a:off x="7175500" y="1652589"/>
            <a:ext cx="546100" cy="409575"/>
            <a:chOff x="485" y="1326"/>
            <a:chExt cx="357" cy="258"/>
          </a:xfrm>
        </p:grpSpPr>
        <p:sp>
          <p:nvSpPr>
            <p:cNvPr id="24710" name="Rectangle 3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11" name="Text Box 35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72</a:t>
              </a:r>
            </a:p>
          </p:txBody>
        </p:sp>
      </p:grpSp>
      <p:grpSp>
        <p:nvGrpSpPr>
          <p:cNvPr id="24590" name="Group 36"/>
          <p:cNvGrpSpPr>
            <a:grpSpLocks/>
          </p:cNvGrpSpPr>
          <p:nvPr/>
        </p:nvGrpSpPr>
        <p:grpSpPr bwMode="auto">
          <a:xfrm>
            <a:off x="7720014" y="1652589"/>
            <a:ext cx="547687" cy="409575"/>
            <a:chOff x="485" y="1326"/>
            <a:chExt cx="357" cy="258"/>
          </a:xfrm>
        </p:grpSpPr>
        <p:sp>
          <p:nvSpPr>
            <p:cNvPr id="24708" name="Rectangle 37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9" name="Text Box 38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90</a:t>
              </a:r>
            </a:p>
          </p:txBody>
        </p:sp>
      </p:grpSp>
      <p:sp>
        <p:nvSpPr>
          <p:cNvPr id="24591" name="Text Box 39"/>
          <p:cNvSpPr txBox="1">
            <a:spLocks noChangeArrowheads="1"/>
          </p:cNvSpPr>
          <p:nvPr/>
        </p:nvSpPr>
        <p:spPr bwMode="auto">
          <a:xfrm>
            <a:off x="1854200" y="1308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592" name="Text Box 40"/>
          <p:cNvSpPr txBox="1">
            <a:spLocks noChangeArrowheads="1"/>
          </p:cNvSpPr>
          <p:nvPr/>
        </p:nvSpPr>
        <p:spPr bwMode="auto">
          <a:xfrm>
            <a:off x="2387600" y="13049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593" name="Text Box 41"/>
          <p:cNvSpPr txBox="1">
            <a:spLocks noChangeArrowheads="1"/>
          </p:cNvSpPr>
          <p:nvPr/>
        </p:nvSpPr>
        <p:spPr bwMode="auto">
          <a:xfrm>
            <a:off x="2921000" y="1308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594" name="Text Box 42"/>
          <p:cNvSpPr txBox="1">
            <a:spLocks noChangeArrowheads="1"/>
          </p:cNvSpPr>
          <p:nvPr/>
        </p:nvSpPr>
        <p:spPr bwMode="auto">
          <a:xfrm>
            <a:off x="3478213" y="1306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595" name="Text Box 43"/>
          <p:cNvSpPr txBox="1">
            <a:spLocks noChangeArrowheads="1"/>
          </p:cNvSpPr>
          <p:nvPr/>
        </p:nvSpPr>
        <p:spPr bwMode="auto">
          <a:xfrm>
            <a:off x="7793038" y="13049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</a:t>
            </a:r>
          </a:p>
        </p:txBody>
      </p:sp>
      <p:grpSp>
        <p:nvGrpSpPr>
          <p:cNvPr id="24596" name="Group 44"/>
          <p:cNvGrpSpPr>
            <a:grpSpLocks/>
          </p:cNvGrpSpPr>
          <p:nvPr/>
        </p:nvGrpSpPr>
        <p:grpSpPr bwMode="auto">
          <a:xfrm>
            <a:off x="8274050" y="1644650"/>
            <a:ext cx="546100" cy="420688"/>
            <a:chOff x="485" y="1326"/>
            <a:chExt cx="357" cy="258"/>
          </a:xfrm>
        </p:grpSpPr>
        <p:sp>
          <p:nvSpPr>
            <p:cNvPr id="24706" name="Rectangle 4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7" name="Text Box 46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91</a:t>
              </a:r>
            </a:p>
          </p:txBody>
        </p:sp>
      </p:grpSp>
      <p:grpSp>
        <p:nvGrpSpPr>
          <p:cNvPr id="24597" name="Group 47"/>
          <p:cNvGrpSpPr>
            <a:grpSpLocks/>
          </p:cNvGrpSpPr>
          <p:nvPr/>
        </p:nvGrpSpPr>
        <p:grpSpPr bwMode="auto">
          <a:xfrm>
            <a:off x="8818563" y="1643064"/>
            <a:ext cx="546100" cy="433387"/>
            <a:chOff x="485" y="1326"/>
            <a:chExt cx="357" cy="258"/>
          </a:xfrm>
        </p:grpSpPr>
        <p:sp>
          <p:nvSpPr>
            <p:cNvPr id="24704" name="Rectangle 4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5" name="Text Box 49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94</a:t>
              </a:r>
            </a:p>
          </p:txBody>
        </p:sp>
      </p:grpSp>
      <p:grpSp>
        <p:nvGrpSpPr>
          <p:cNvPr id="24598" name="Group 50"/>
          <p:cNvGrpSpPr>
            <a:grpSpLocks/>
          </p:cNvGrpSpPr>
          <p:nvPr/>
        </p:nvGrpSpPr>
        <p:grpSpPr bwMode="auto">
          <a:xfrm>
            <a:off x="9364664" y="1643064"/>
            <a:ext cx="547687" cy="434975"/>
            <a:chOff x="485" y="1326"/>
            <a:chExt cx="357" cy="258"/>
          </a:xfrm>
        </p:grpSpPr>
        <p:sp>
          <p:nvSpPr>
            <p:cNvPr id="24702" name="Rectangle 51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3" name="Text Box 52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96</a:t>
              </a:r>
            </a:p>
          </p:txBody>
        </p:sp>
      </p:grpSp>
      <p:grpSp>
        <p:nvGrpSpPr>
          <p:cNvPr id="24599" name="Group 53"/>
          <p:cNvGrpSpPr>
            <a:grpSpLocks/>
          </p:cNvGrpSpPr>
          <p:nvPr/>
        </p:nvGrpSpPr>
        <p:grpSpPr bwMode="auto">
          <a:xfrm>
            <a:off x="9910763" y="1643064"/>
            <a:ext cx="546100" cy="433387"/>
            <a:chOff x="485" y="1326"/>
            <a:chExt cx="357" cy="258"/>
          </a:xfrm>
        </p:grpSpPr>
        <p:sp>
          <p:nvSpPr>
            <p:cNvPr id="24700" name="Rectangle 5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1" name="Text Box 55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99</a:t>
              </a:r>
            </a:p>
          </p:txBody>
        </p:sp>
      </p:grpSp>
      <p:sp>
        <p:nvSpPr>
          <p:cNvPr id="24600" name="Text Box 56"/>
          <p:cNvSpPr txBox="1">
            <a:spLocks noChangeArrowheads="1"/>
          </p:cNvSpPr>
          <p:nvPr/>
        </p:nvSpPr>
        <p:spPr bwMode="auto">
          <a:xfrm>
            <a:off x="9982200" y="13081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4601" name="Text Box 57"/>
          <p:cNvSpPr txBox="1">
            <a:spLocks noChangeArrowheads="1"/>
          </p:cNvSpPr>
          <p:nvPr/>
        </p:nvSpPr>
        <p:spPr bwMode="auto">
          <a:xfrm>
            <a:off x="4030663" y="12827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02" name="Text Box 58"/>
          <p:cNvSpPr txBox="1">
            <a:spLocks noChangeArrowheads="1"/>
          </p:cNvSpPr>
          <p:nvPr/>
        </p:nvSpPr>
        <p:spPr bwMode="auto">
          <a:xfrm>
            <a:off x="5675313" y="1268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603" name="Text Box 59"/>
          <p:cNvSpPr txBox="1">
            <a:spLocks noChangeArrowheads="1"/>
          </p:cNvSpPr>
          <p:nvPr/>
        </p:nvSpPr>
        <p:spPr bwMode="auto">
          <a:xfrm>
            <a:off x="6205538" y="1268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24604" name="Group 60"/>
          <p:cNvGrpSpPr>
            <a:grpSpLocks/>
          </p:cNvGrpSpPr>
          <p:nvPr/>
        </p:nvGrpSpPr>
        <p:grpSpPr bwMode="auto">
          <a:xfrm>
            <a:off x="3852863" y="2038350"/>
            <a:ext cx="488950" cy="661988"/>
            <a:chOff x="192" y="2118"/>
            <a:chExt cx="308" cy="654"/>
          </a:xfrm>
        </p:grpSpPr>
        <p:sp>
          <p:nvSpPr>
            <p:cNvPr id="24698" name="Line 61"/>
            <p:cNvSpPr>
              <a:spLocks noChangeShapeType="1"/>
            </p:cNvSpPr>
            <p:nvPr/>
          </p:nvSpPr>
          <p:spPr bwMode="auto">
            <a:xfrm flipV="1">
              <a:off x="326" y="2118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Text Box 62"/>
            <p:cNvSpPr txBox="1">
              <a:spLocks noChangeArrowheads="1"/>
            </p:cNvSpPr>
            <p:nvPr/>
          </p:nvSpPr>
          <p:spPr bwMode="auto">
            <a:xfrm>
              <a:off x="192" y="2410"/>
              <a:ext cx="30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left</a:t>
              </a:r>
            </a:p>
          </p:txBody>
        </p:sp>
      </p:grpSp>
      <p:grpSp>
        <p:nvGrpSpPr>
          <p:cNvPr id="24605" name="Group 63"/>
          <p:cNvGrpSpPr>
            <a:grpSpLocks/>
          </p:cNvGrpSpPr>
          <p:nvPr/>
        </p:nvGrpSpPr>
        <p:grpSpPr bwMode="auto">
          <a:xfrm rot="-1028962">
            <a:off x="5059363" y="2038350"/>
            <a:ext cx="615950" cy="681038"/>
            <a:chOff x="5244" y="2111"/>
            <a:chExt cx="388" cy="629"/>
          </a:xfrm>
        </p:grpSpPr>
        <p:sp>
          <p:nvSpPr>
            <p:cNvPr id="24696" name="Line 64"/>
            <p:cNvSpPr>
              <a:spLocks noChangeShapeType="1"/>
            </p:cNvSpPr>
            <p:nvPr/>
          </p:nvSpPr>
          <p:spPr bwMode="auto">
            <a:xfrm flipV="1">
              <a:off x="5474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Text Box 65"/>
            <p:cNvSpPr txBox="1">
              <a:spLocks noChangeArrowheads="1"/>
            </p:cNvSpPr>
            <p:nvPr/>
          </p:nvSpPr>
          <p:spPr bwMode="auto">
            <a:xfrm>
              <a:off x="5244" y="2401"/>
              <a:ext cx="38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right</a:t>
              </a:r>
            </a:p>
          </p:txBody>
        </p:sp>
      </p:grpSp>
      <p:sp>
        <p:nvSpPr>
          <p:cNvPr id="24606" name="Text Box 66"/>
          <p:cNvSpPr txBox="1">
            <a:spLocks noChangeArrowheads="1"/>
          </p:cNvSpPr>
          <p:nvPr/>
        </p:nvSpPr>
        <p:spPr bwMode="auto">
          <a:xfrm>
            <a:off x="5170488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4607" name="Line 67"/>
          <p:cNvSpPr>
            <a:spLocks noChangeShapeType="1"/>
          </p:cNvSpPr>
          <p:nvPr/>
        </p:nvSpPr>
        <p:spPr bwMode="auto">
          <a:xfrm>
            <a:off x="5951538" y="841375"/>
            <a:ext cx="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Text Box 68"/>
          <p:cNvSpPr txBox="1">
            <a:spLocks noChangeArrowheads="1"/>
          </p:cNvSpPr>
          <p:nvPr/>
        </p:nvSpPr>
        <p:spPr bwMode="auto">
          <a:xfrm>
            <a:off x="4584700" y="12827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609" name="AutoShape 69"/>
          <p:cNvSpPr>
            <a:spLocks/>
          </p:cNvSpPr>
          <p:nvPr/>
        </p:nvSpPr>
        <p:spPr bwMode="auto">
          <a:xfrm rot="-5400000">
            <a:off x="2666207" y="1129507"/>
            <a:ext cx="252413" cy="2139950"/>
          </a:xfrm>
          <a:prstGeom prst="leftBrace">
            <a:avLst>
              <a:gd name="adj1" fmla="val 70650"/>
              <a:gd name="adj2" fmla="val 4998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4610" name="Text Box 70"/>
          <p:cNvSpPr txBox="1">
            <a:spLocks noChangeArrowheads="1"/>
          </p:cNvSpPr>
          <p:nvPr/>
        </p:nvSpPr>
        <p:spPr bwMode="auto">
          <a:xfrm>
            <a:off x="2119313" y="2263776"/>
            <a:ext cx="1187450" cy="3667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Eliminated</a:t>
            </a:r>
          </a:p>
        </p:txBody>
      </p: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4371975" y="1651000"/>
            <a:ext cx="819150" cy="1111250"/>
            <a:chOff x="1052" y="3011"/>
            <a:chExt cx="516" cy="700"/>
          </a:xfrm>
        </p:grpSpPr>
        <p:grpSp>
          <p:nvGrpSpPr>
            <p:cNvPr id="24690" name="Group 72"/>
            <p:cNvGrpSpPr>
              <a:grpSpLocks/>
            </p:cNvGrpSpPr>
            <p:nvPr/>
          </p:nvGrpSpPr>
          <p:grpSpPr bwMode="auto">
            <a:xfrm>
              <a:off x="1103" y="3011"/>
              <a:ext cx="345" cy="258"/>
              <a:chOff x="485" y="1326"/>
              <a:chExt cx="357" cy="258"/>
            </a:xfrm>
          </p:grpSpPr>
          <p:sp>
            <p:nvSpPr>
              <p:cNvPr id="24694" name="Rectangle 73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95" name="Text Box 74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50</a:t>
                </a:r>
              </a:p>
            </p:txBody>
          </p:sp>
        </p:grpSp>
        <p:grpSp>
          <p:nvGrpSpPr>
            <p:cNvPr id="24691" name="Group 75"/>
            <p:cNvGrpSpPr>
              <a:grpSpLocks/>
            </p:cNvGrpSpPr>
            <p:nvPr/>
          </p:nvGrpSpPr>
          <p:grpSpPr bwMode="auto">
            <a:xfrm>
              <a:off x="1052" y="3274"/>
              <a:ext cx="516" cy="437"/>
              <a:chOff x="2507" y="2111"/>
              <a:chExt cx="516" cy="617"/>
            </a:xfrm>
          </p:grpSpPr>
          <p:sp>
            <p:nvSpPr>
              <p:cNvPr id="24692" name="Line 76"/>
              <p:cNvSpPr>
                <a:spLocks noChangeShapeType="1"/>
              </p:cNvSpPr>
              <p:nvPr/>
            </p:nvSpPr>
            <p:spPr bwMode="auto">
              <a:xfrm flipV="1">
                <a:off x="2737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3" name="Text Box 77"/>
              <p:cNvSpPr txBox="1">
                <a:spLocks noChangeArrowheads="1"/>
              </p:cNvSpPr>
              <p:nvPr/>
            </p:nvSpPr>
            <p:spPr bwMode="auto">
              <a:xfrm>
                <a:off x="2507" y="2402"/>
                <a:ext cx="51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middle</a:t>
                </a:r>
              </a:p>
            </p:txBody>
          </p:sp>
        </p:grpSp>
      </p:grpSp>
      <p:grpSp>
        <p:nvGrpSpPr>
          <p:cNvPr id="23" name="Group 78"/>
          <p:cNvGrpSpPr>
            <a:grpSpLocks/>
          </p:cNvGrpSpPr>
          <p:nvPr/>
        </p:nvGrpSpPr>
        <p:grpSpPr bwMode="auto">
          <a:xfrm>
            <a:off x="1673226" y="2620963"/>
            <a:ext cx="8734425" cy="2006600"/>
            <a:chOff x="94" y="1803"/>
            <a:chExt cx="5502" cy="1264"/>
          </a:xfrm>
        </p:grpSpPr>
        <p:grpSp>
          <p:nvGrpSpPr>
            <p:cNvPr id="24621" name="Group 79"/>
            <p:cNvGrpSpPr>
              <a:grpSpLocks/>
            </p:cNvGrpSpPr>
            <p:nvPr/>
          </p:nvGrpSpPr>
          <p:grpSpPr bwMode="auto">
            <a:xfrm>
              <a:off x="94" y="2313"/>
              <a:ext cx="344" cy="258"/>
              <a:chOff x="485" y="1326"/>
              <a:chExt cx="357" cy="258"/>
            </a:xfrm>
          </p:grpSpPr>
          <p:sp>
            <p:nvSpPr>
              <p:cNvPr id="24688" name="Rectangle 8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9" name="Text Box 81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24622" name="Group 82"/>
            <p:cNvGrpSpPr>
              <a:grpSpLocks/>
            </p:cNvGrpSpPr>
            <p:nvPr/>
          </p:nvGrpSpPr>
          <p:grpSpPr bwMode="auto">
            <a:xfrm>
              <a:off x="437" y="2313"/>
              <a:ext cx="345" cy="258"/>
              <a:chOff x="485" y="1326"/>
              <a:chExt cx="357" cy="258"/>
            </a:xfrm>
          </p:grpSpPr>
          <p:sp>
            <p:nvSpPr>
              <p:cNvPr id="24686" name="Rectangle 83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7" name="Text Box 84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24623" name="Group 85"/>
            <p:cNvGrpSpPr>
              <a:grpSpLocks/>
            </p:cNvGrpSpPr>
            <p:nvPr/>
          </p:nvGrpSpPr>
          <p:grpSpPr bwMode="auto">
            <a:xfrm>
              <a:off x="782" y="2313"/>
              <a:ext cx="344" cy="258"/>
              <a:chOff x="485" y="1326"/>
              <a:chExt cx="357" cy="258"/>
            </a:xfrm>
          </p:grpSpPr>
          <p:sp>
            <p:nvSpPr>
              <p:cNvPr id="24684" name="Rectangle 86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5" name="Text Box 87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24624" name="Group 88"/>
            <p:cNvGrpSpPr>
              <a:grpSpLocks/>
            </p:cNvGrpSpPr>
            <p:nvPr/>
          </p:nvGrpSpPr>
          <p:grpSpPr bwMode="auto">
            <a:xfrm>
              <a:off x="1125" y="2313"/>
              <a:ext cx="345" cy="258"/>
              <a:chOff x="485" y="1326"/>
              <a:chExt cx="357" cy="258"/>
            </a:xfrm>
          </p:grpSpPr>
          <p:sp>
            <p:nvSpPr>
              <p:cNvPr id="24682" name="Rectangle 89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3" name="Text Box 90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11</a:t>
                </a:r>
              </a:p>
            </p:txBody>
          </p:sp>
        </p:grpSp>
        <p:grpSp>
          <p:nvGrpSpPr>
            <p:cNvPr id="24625" name="Group 91"/>
            <p:cNvGrpSpPr>
              <a:grpSpLocks/>
            </p:cNvGrpSpPr>
            <p:nvPr/>
          </p:nvGrpSpPr>
          <p:grpSpPr bwMode="auto">
            <a:xfrm>
              <a:off x="1469" y="2313"/>
              <a:ext cx="344" cy="258"/>
              <a:chOff x="485" y="1326"/>
              <a:chExt cx="357" cy="258"/>
            </a:xfrm>
          </p:grpSpPr>
          <p:sp>
            <p:nvSpPr>
              <p:cNvPr id="24680" name="Rectangle 92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81" name="Text Box 93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20</a:t>
                </a:r>
              </a:p>
            </p:txBody>
          </p:sp>
        </p:grpSp>
        <p:grpSp>
          <p:nvGrpSpPr>
            <p:cNvPr id="24626" name="Group 94"/>
            <p:cNvGrpSpPr>
              <a:grpSpLocks/>
            </p:cNvGrpSpPr>
            <p:nvPr/>
          </p:nvGrpSpPr>
          <p:grpSpPr bwMode="auto">
            <a:xfrm>
              <a:off x="1812" y="2313"/>
              <a:ext cx="344" cy="258"/>
              <a:chOff x="485" y="1326"/>
              <a:chExt cx="357" cy="258"/>
            </a:xfrm>
          </p:grpSpPr>
          <p:sp>
            <p:nvSpPr>
              <p:cNvPr id="24678" name="Rectangle 95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79" name="Text Box 96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50</a:t>
                </a:r>
              </a:p>
            </p:txBody>
          </p:sp>
        </p:grpSp>
        <p:grpSp>
          <p:nvGrpSpPr>
            <p:cNvPr id="24627" name="Group 97"/>
            <p:cNvGrpSpPr>
              <a:grpSpLocks/>
            </p:cNvGrpSpPr>
            <p:nvPr/>
          </p:nvGrpSpPr>
          <p:grpSpPr bwMode="auto">
            <a:xfrm>
              <a:off x="2156" y="2313"/>
              <a:ext cx="345" cy="258"/>
              <a:chOff x="485" y="1326"/>
              <a:chExt cx="357" cy="258"/>
            </a:xfrm>
          </p:grpSpPr>
          <p:sp>
            <p:nvSpPr>
              <p:cNvPr id="24676" name="Rectangle 98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77" name="Text Box 99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55</a:t>
                </a:r>
              </a:p>
            </p:txBody>
          </p:sp>
        </p:grpSp>
        <p:grpSp>
          <p:nvGrpSpPr>
            <p:cNvPr id="24628" name="Group 100"/>
            <p:cNvGrpSpPr>
              <a:grpSpLocks/>
            </p:cNvGrpSpPr>
            <p:nvPr/>
          </p:nvGrpSpPr>
          <p:grpSpPr bwMode="auto">
            <a:xfrm>
              <a:off x="2500" y="2313"/>
              <a:ext cx="344" cy="258"/>
              <a:chOff x="485" y="1326"/>
              <a:chExt cx="357" cy="258"/>
            </a:xfrm>
          </p:grpSpPr>
          <p:sp>
            <p:nvSpPr>
              <p:cNvPr id="24674" name="Rectangle 101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75" name="Text Box 102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60</a:t>
                </a:r>
              </a:p>
            </p:txBody>
          </p:sp>
        </p:grpSp>
        <p:grpSp>
          <p:nvGrpSpPr>
            <p:cNvPr id="24629" name="Group 103"/>
            <p:cNvGrpSpPr>
              <a:grpSpLocks/>
            </p:cNvGrpSpPr>
            <p:nvPr/>
          </p:nvGrpSpPr>
          <p:grpSpPr bwMode="auto">
            <a:xfrm>
              <a:off x="2841" y="2314"/>
              <a:ext cx="344" cy="258"/>
              <a:chOff x="485" y="1326"/>
              <a:chExt cx="357" cy="258"/>
            </a:xfrm>
          </p:grpSpPr>
          <p:sp>
            <p:nvSpPr>
              <p:cNvPr id="24672" name="Rectangle 104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73" name="Text Box 105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65</a:t>
                </a:r>
              </a:p>
            </p:txBody>
          </p:sp>
        </p:grpSp>
        <p:grpSp>
          <p:nvGrpSpPr>
            <p:cNvPr id="24630" name="Group 106"/>
            <p:cNvGrpSpPr>
              <a:grpSpLocks/>
            </p:cNvGrpSpPr>
            <p:nvPr/>
          </p:nvGrpSpPr>
          <p:grpSpPr bwMode="auto">
            <a:xfrm>
              <a:off x="3185" y="2314"/>
              <a:ext cx="344" cy="258"/>
              <a:chOff x="485" y="1326"/>
              <a:chExt cx="357" cy="258"/>
            </a:xfrm>
          </p:grpSpPr>
          <p:sp>
            <p:nvSpPr>
              <p:cNvPr id="24670" name="Rectangle 107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71" name="Text Box 108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70</a:t>
                </a:r>
              </a:p>
            </p:txBody>
          </p:sp>
        </p:grpSp>
        <p:grpSp>
          <p:nvGrpSpPr>
            <p:cNvPr id="24631" name="Group 109"/>
            <p:cNvGrpSpPr>
              <a:grpSpLocks/>
            </p:cNvGrpSpPr>
            <p:nvPr/>
          </p:nvGrpSpPr>
          <p:grpSpPr bwMode="auto">
            <a:xfrm>
              <a:off x="3529" y="2314"/>
              <a:ext cx="344" cy="258"/>
              <a:chOff x="485" y="1326"/>
              <a:chExt cx="357" cy="258"/>
            </a:xfrm>
          </p:grpSpPr>
          <p:sp>
            <p:nvSpPr>
              <p:cNvPr id="24668" name="Rectangle 11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69" name="Text Box 111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72</a:t>
                </a:r>
              </a:p>
            </p:txBody>
          </p:sp>
        </p:grpSp>
        <p:grpSp>
          <p:nvGrpSpPr>
            <p:cNvPr id="24632" name="Group 112"/>
            <p:cNvGrpSpPr>
              <a:grpSpLocks/>
            </p:cNvGrpSpPr>
            <p:nvPr/>
          </p:nvGrpSpPr>
          <p:grpSpPr bwMode="auto">
            <a:xfrm>
              <a:off x="3872" y="2314"/>
              <a:ext cx="345" cy="258"/>
              <a:chOff x="485" y="1326"/>
              <a:chExt cx="357" cy="258"/>
            </a:xfrm>
          </p:grpSpPr>
          <p:sp>
            <p:nvSpPr>
              <p:cNvPr id="24666" name="Rectangle 113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67" name="Text Box 114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90</a:t>
                </a:r>
              </a:p>
            </p:txBody>
          </p:sp>
        </p:grpSp>
        <p:sp>
          <p:nvSpPr>
            <p:cNvPr id="24633" name="Text Box 115"/>
            <p:cNvSpPr txBox="1">
              <a:spLocks noChangeArrowheads="1"/>
            </p:cNvSpPr>
            <p:nvPr/>
          </p:nvSpPr>
          <p:spPr bwMode="auto">
            <a:xfrm>
              <a:off x="177" y="20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34" name="Text Box 116"/>
            <p:cNvSpPr txBox="1">
              <a:spLocks noChangeArrowheads="1"/>
            </p:cNvSpPr>
            <p:nvPr/>
          </p:nvSpPr>
          <p:spPr bwMode="auto">
            <a:xfrm>
              <a:off x="513" y="20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35" name="Text Box 117"/>
            <p:cNvSpPr txBox="1">
              <a:spLocks noChangeArrowheads="1"/>
            </p:cNvSpPr>
            <p:nvPr/>
          </p:nvSpPr>
          <p:spPr bwMode="auto">
            <a:xfrm>
              <a:off x="849" y="20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636" name="Text Box 118"/>
            <p:cNvSpPr txBox="1">
              <a:spLocks noChangeArrowheads="1"/>
            </p:cNvSpPr>
            <p:nvPr/>
          </p:nvSpPr>
          <p:spPr bwMode="auto">
            <a:xfrm>
              <a:off x="120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37" name="Text Box 119"/>
            <p:cNvSpPr txBox="1">
              <a:spLocks noChangeArrowheads="1"/>
            </p:cNvSpPr>
            <p:nvPr/>
          </p:nvSpPr>
          <p:spPr bwMode="auto">
            <a:xfrm>
              <a:off x="3918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11</a:t>
              </a:r>
            </a:p>
          </p:txBody>
        </p:sp>
        <p:grpSp>
          <p:nvGrpSpPr>
            <p:cNvPr id="24638" name="Group 120"/>
            <p:cNvGrpSpPr>
              <a:grpSpLocks/>
            </p:cNvGrpSpPr>
            <p:nvPr/>
          </p:nvGrpSpPr>
          <p:grpSpPr bwMode="auto">
            <a:xfrm>
              <a:off x="4221" y="2309"/>
              <a:ext cx="344" cy="265"/>
              <a:chOff x="485" y="1326"/>
              <a:chExt cx="357" cy="258"/>
            </a:xfrm>
          </p:grpSpPr>
          <p:sp>
            <p:nvSpPr>
              <p:cNvPr id="24664" name="Rectangle 121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65" name="Text Box 122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91</a:t>
                </a:r>
              </a:p>
            </p:txBody>
          </p:sp>
        </p:grpSp>
        <p:grpSp>
          <p:nvGrpSpPr>
            <p:cNvPr id="24639" name="Group 123"/>
            <p:cNvGrpSpPr>
              <a:grpSpLocks/>
            </p:cNvGrpSpPr>
            <p:nvPr/>
          </p:nvGrpSpPr>
          <p:grpSpPr bwMode="auto">
            <a:xfrm>
              <a:off x="4564" y="2308"/>
              <a:ext cx="344" cy="273"/>
              <a:chOff x="485" y="1326"/>
              <a:chExt cx="357" cy="258"/>
            </a:xfrm>
          </p:grpSpPr>
          <p:sp>
            <p:nvSpPr>
              <p:cNvPr id="24662" name="Rectangle 124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63" name="Text Box 125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94</a:t>
                </a:r>
              </a:p>
            </p:txBody>
          </p:sp>
        </p:grpSp>
        <p:grpSp>
          <p:nvGrpSpPr>
            <p:cNvPr id="24640" name="Group 126"/>
            <p:cNvGrpSpPr>
              <a:grpSpLocks/>
            </p:cNvGrpSpPr>
            <p:nvPr/>
          </p:nvGrpSpPr>
          <p:grpSpPr bwMode="auto">
            <a:xfrm>
              <a:off x="4908" y="2308"/>
              <a:ext cx="345" cy="274"/>
              <a:chOff x="485" y="1326"/>
              <a:chExt cx="357" cy="258"/>
            </a:xfrm>
          </p:grpSpPr>
          <p:sp>
            <p:nvSpPr>
              <p:cNvPr id="24660" name="Rectangle 127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61" name="Text Box 128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96</a:t>
                </a:r>
              </a:p>
            </p:txBody>
          </p:sp>
        </p:grpSp>
        <p:grpSp>
          <p:nvGrpSpPr>
            <p:cNvPr id="24641" name="Group 129"/>
            <p:cNvGrpSpPr>
              <a:grpSpLocks/>
            </p:cNvGrpSpPr>
            <p:nvPr/>
          </p:nvGrpSpPr>
          <p:grpSpPr bwMode="auto">
            <a:xfrm>
              <a:off x="5252" y="2308"/>
              <a:ext cx="344" cy="273"/>
              <a:chOff x="485" y="1326"/>
              <a:chExt cx="357" cy="258"/>
            </a:xfrm>
          </p:grpSpPr>
          <p:sp>
            <p:nvSpPr>
              <p:cNvPr id="24658" name="Rectangle 13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59" name="Text Box 131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99</a:t>
                </a:r>
              </a:p>
            </p:txBody>
          </p:sp>
        </p:grpSp>
        <p:sp>
          <p:nvSpPr>
            <p:cNvPr id="24642" name="Text Box 132"/>
            <p:cNvSpPr txBox="1">
              <a:spLocks noChangeArrowheads="1"/>
            </p:cNvSpPr>
            <p:nvPr/>
          </p:nvSpPr>
          <p:spPr bwMode="auto">
            <a:xfrm>
              <a:off x="5297" y="209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4643" name="Text Box 133"/>
            <p:cNvSpPr txBox="1">
              <a:spLocks noChangeArrowheads="1"/>
            </p:cNvSpPr>
            <p:nvPr/>
          </p:nvSpPr>
          <p:spPr bwMode="auto">
            <a:xfrm>
              <a:off x="1548" y="20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44" name="Text Box 134"/>
            <p:cNvSpPr txBox="1">
              <a:spLocks noChangeArrowheads="1"/>
            </p:cNvSpPr>
            <p:nvPr/>
          </p:nvSpPr>
          <p:spPr bwMode="auto">
            <a:xfrm>
              <a:off x="2584" y="20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645" name="Text Box 135"/>
            <p:cNvSpPr txBox="1">
              <a:spLocks noChangeArrowheads="1"/>
            </p:cNvSpPr>
            <p:nvPr/>
          </p:nvSpPr>
          <p:spPr bwMode="auto">
            <a:xfrm>
              <a:off x="2918" y="20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24646" name="Group 136"/>
            <p:cNvGrpSpPr>
              <a:grpSpLocks/>
            </p:cNvGrpSpPr>
            <p:nvPr/>
          </p:nvGrpSpPr>
          <p:grpSpPr bwMode="auto">
            <a:xfrm rot="1893046">
              <a:off x="2028" y="2532"/>
              <a:ext cx="308" cy="414"/>
              <a:chOff x="192" y="2118"/>
              <a:chExt cx="301" cy="660"/>
            </a:xfrm>
          </p:grpSpPr>
          <p:sp>
            <p:nvSpPr>
              <p:cNvPr id="24656" name="Line 137"/>
              <p:cNvSpPr>
                <a:spLocks noChangeShapeType="1"/>
              </p:cNvSpPr>
              <p:nvPr/>
            </p:nvSpPr>
            <p:spPr bwMode="auto">
              <a:xfrm flipV="1">
                <a:off x="326" y="2118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7" name="Text Box 138"/>
              <p:cNvSpPr txBox="1">
                <a:spLocks noChangeArrowheads="1"/>
              </p:cNvSpPr>
              <p:nvPr/>
            </p:nvSpPr>
            <p:spPr bwMode="auto">
              <a:xfrm>
                <a:off x="192" y="2410"/>
                <a:ext cx="30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left</a:t>
                </a:r>
              </a:p>
            </p:txBody>
          </p:sp>
        </p:grpSp>
        <p:grpSp>
          <p:nvGrpSpPr>
            <p:cNvPr id="24647" name="Group 139"/>
            <p:cNvGrpSpPr>
              <a:grpSpLocks/>
            </p:cNvGrpSpPr>
            <p:nvPr/>
          </p:nvGrpSpPr>
          <p:grpSpPr bwMode="auto">
            <a:xfrm rot="-1626655">
              <a:off x="2234" y="2557"/>
              <a:ext cx="388" cy="429"/>
              <a:chOff x="5244" y="2111"/>
              <a:chExt cx="388" cy="629"/>
            </a:xfrm>
          </p:grpSpPr>
          <p:sp>
            <p:nvSpPr>
              <p:cNvPr id="24654" name="Line 140"/>
              <p:cNvSpPr>
                <a:spLocks noChangeShapeType="1"/>
              </p:cNvSpPr>
              <p:nvPr/>
            </p:nvSpPr>
            <p:spPr bwMode="auto">
              <a:xfrm flipV="1">
                <a:off x="5474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5" name="Text Box 141"/>
              <p:cNvSpPr txBox="1">
                <a:spLocks noChangeArrowheads="1"/>
              </p:cNvSpPr>
              <p:nvPr/>
            </p:nvSpPr>
            <p:spPr bwMode="auto">
              <a:xfrm>
                <a:off x="5244" y="2401"/>
                <a:ext cx="3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right</a:t>
                </a:r>
              </a:p>
            </p:txBody>
          </p:sp>
        </p:grpSp>
        <p:sp>
          <p:nvSpPr>
            <p:cNvPr id="24648" name="Text Box 142"/>
            <p:cNvSpPr txBox="1">
              <a:spLocks noChangeArrowheads="1"/>
            </p:cNvSpPr>
            <p:nvPr/>
          </p:nvSpPr>
          <p:spPr bwMode="auto">
            <a:xfrm>
              <a:off x="2266" y="2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649" name="Line 143"/>
            <p:cNvSpPr>
              <a:spLocks noChangeShapeType="1"/>
            </p:cNvSpPr>
            <p:nvPr/>
          </p:nvSpPr>
          <p:spPr bwMode="auto">
            <a:xfrm>
              <a:off x="2758" y="1803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 Box 144"/>
            <p:cNvSpPr txBox="1">
              <a:spLocks noChangeArrowheads="1"/>
            </p:cNvSpPr>
            <p:nvPr/>
          </p:nvSpPr>
          <p:spPr bwMode="auto">
            <a:xfrm>
              <a:off x="1897" y="20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651" name="AutoShape 145"/>
            <p:cNvSpPr>
              <a:spLocks/>
            </p:cNvSpPr>
            <p:nvPr/>
          </p:nvSpPr>
          <p:spPr bwMode="auto">
            <a:xfrm rot="-5400000">
              <a:off x="1751" y="2280"/>
              <a:ext cx="105" cy="673"/>
            </a:xfrm>
            <a:prstGeom prst="leftBrace">
              <a:avLst>
                <a:gd name="adj1" fmla="val 53413"/>
                <a:gd name="adj2" fmla="val 4998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52" name="Text Box 146"/>
            <p:cNvSpPr txBox="1">
              <a:spLocks noChangeArrowheads="1"/>
            </p:cNvSpPr>
            <p:nvPr/>
          </p:nvSpPr>
          <p:spPr bwMode="auto">
            <a:xfrm>
              <a:off x="868" y="2836"/>
              <a:ext cx="748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Eliminated</a:t>
              </a:r>
            </a:p>
          </p:txBody>
        </p:sp>
        <p:sp>
          <p:nvSpPr>
            <p:cNvPr id="24653" name="Line 147"/>
            <p:cNvSpPr>
              <a:spLocks noChangeShapeType="1"/>
            </p:cNvSpPr>
            <p:nvPr/>
          </p:nvSpPr>
          <p:spPr bwMode="auto">
            <a:xfrm flipV="1">
              <a:off x="1296" y="2638"/>
              <a:ext cx="509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490" name="Group 148"/>
          <p:cNvGrpSpPr>
            <a:grpSpLocks/>
          </p:cNvGrpSpPr>
          <p:nvPr/>
        </p:nvGrpSpPr>
        <p:grpSpPr bwMode="auto">
          <a:xfrm>
            <a:off x="4867275" y="3432175"/>
            <a:ext cx="819150" cy="1593850"/>
            <a:chOff x="3758" y="2988"/>
            <a:chExt cx="516" cy="1004"/>
          </a:xfrm>
        </p:grpSpPr>
        <p:grpSp>
          <p:nvGrpSpPr>
            <p:cNvPr id="24615" name="Group 149"/>
            <p:cNvGrpSpPr>
              <a:grpSpLocks/>
            </p:cNvGrpSpPr>
            <p:nvPr/>
          </p:nvGrpSpPr>
          <p:grpSpPr bwMode="auto">
            <a:xfrm>
              <a:off x="3809" y="2988"/>
              <a:ext cx="345" cy="258"/>
              <a:chOff x="485" y="1326"/>
              <a:chExt cx="357" cy="258"/>
            </a:xfrm>
          </p:grpSpPr>
          <p:sp>
            <p:nvSpPr>
              <p:cNvPr id="24619" name="Rectangle 15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0" name="Text Box 151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55</a:t>
                </a:r>
              </a:p>
            </p:txBody>
          </p:sp>
        </p:grpSp>
        <p:grpSp>
          <p:nvGrpSpPr>
            <p:cNvPr id="24616" name="Group 152"/>
            <p:cNvGrpSpPr>
              <a:grpSpLocks/>
            </p:cNvGrpSpPr>
            <p:nvPr/>
          </p:nvGrpSpPr>
          <p:grpSpPr bwMode="auto">
            <a:xfrm>
              <a:off x="3758" y="3229"/>
              <a:ext cx="516" cy="763"/>
              <a:chOff x="2507" y="2111"/>
              <a:chExt cx="516" cy="418"/>
            </a:xfrm>
          </p:grpSpPr>
          <p:sp>
            <p:nvSpPr>
              <p:cNvPr id="24617" name="Line 153"/>
              <p:cNvSpPr>
                <a:spLocks noChangeShapeType="1"/>
              </p:cNvSpPr>
              <p:nvPr/>
            </p:nvSpPr>
            <p:spPr bwMode="auto">
              <a:xfrm flipV="1">
                <a:off x="2737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Text Box 154"/>
              <p:cNvSpPr txBox="1">
                <a:spLocks noChangeArrowheads="1"/>
              </p:cNvSpPr>
              <p:nvPr/>
            </p:nvSpPr>
            <p:spPr bwMode="auto">
              <a:xfrm>
                <a:off x="2507" y="2402"/>
                <a:ext cx="516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middle</a:t>
                </a:r>
              </a:p>
            </p:txBody>
          </p:sp>
        </p:grpSp>
      </p:grpSp>
      <p:sp>
        <p:nvSpPr>
          <p:cNvPr id="228507" name="Rectangle 155"/>
          <p:cNvSpPr>
            <a:spLocks noGrp="1" noChangeArrowheads="1"/>
          </p:cNvSpPr>
          <p:nvPr>
            <p:ph type="body" idx="1"/>
          </p:nvPr>
        </p:nvSpPr>
        <p:spPr>
          <a:xfrm>
            <a:off x="474453" y="5016501"/>
            <a:ext cx="11369615" cy="11525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Now we found 55</a:t>
            </a:r>
            <a:r>
              <a:rPr lang="en-US" altLang="en-US" sz="2400" dirty="0">
                <a:sym typeface="Wingdings" panose="05000000000000000000" pitchFamily="2" charset="2"/>
              </a:rPr>
              <a:t> Successful search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Wingdings" panose="05000000000000000000" pitchFamily="2" charset="2"/>
              </a:rPr>
              <a:t>Had we searched for 57, we would have terminated at the next step unsuccessfully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7428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8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8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 dirty="0"/>
              <a:t>Binary Search -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332" y="948278"/>
            <a:ext cx="9747849" cy="47752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sz="1800" dirty="0"/>
              <a:t>// Return the index of the array containing the key or –1 if key not found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C00000"/>
                </a:solidFill>
              </a:rPr>
              <a:t>int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BinarySearch</a:t>
            </a:r>
            <a:r>
              <a:rPr lang="en-US" sz="1800" b="1" dirty="0">
                <a:solidFill>
                  <a:srgbClr val="C00000"/>
                </a:solidFill>
              </a:rPr>
              <a:t>(</a:t>
            </a:r>
            <a:r>
              <a:rPr lang="en-US" sz="1800" b="1" dirty="0" err="1">
                <a:solidFill>
                  <a:srgbClr val="C00000"/>
                </a:solidFill>
              </a:rPr>
              <a:t>int</a:t>
            </a:r>
            <a:r>
              <a:rPr lang="en-US" sz="1800" b="1" dirty="0">
                <a:solidFill>
                  <a:srgbClr val="C00000"/>
                </a:solidFill>
              </a:rPr>
              <a:t> A[], </a:t>
            </a:r>
            <a:r>
              <a:rPr lang="en-US" sz="1800" b="1" dirty="0" err="1">
                <a:solidFill>
                  <a:srgbClr val="C00000"/>
                </a:solidFill>
              </a:rPr>
              <a:t>int</a:t>
            </a:r>
            <a:r>
              <a:rPr lang="en-US" sz="1800" b="1" dirty="0">
                <a:solidFill>
                  <a:srgbClr val="C00000"/>
                </a:solidFill>
              </a:rPr>
              <a:t> N, </a:t>
            </a:r>
            <a:r>
              <a:rPr lang="en-US" sz="1800" b="1" dirty="0" err="1">
                <a:solidFill>
                  <a:srgbClr val="C00000"/>
                </a:solidFill>
              </a:rPr>
              <a:t>int</a:t>
            </a:r>
            <a:r>
              <a:rPr lang="en-US" sz="1800" b="1" dirty="0">
                <a:solidFill>
                  <a:srgbClr val="C00000"/>
                </a:solidFill>
              </a:rPr>
              <a:t> key){</a:t>
            </a:r>
          </a:p>
          <a:p>
            <a:pPr>
              <a:buFontTx/>
              <a:buNone/>
              <a:defRPr/>
            </a:pPr>
            <a:r>
              <a:rPr lang="en-US" sz="1800" dirty="0"/>
              <a:t>	left = 0;</a:t>
            </a:r>
          </a:p>
          <a:p>
            <a:pPr>
              <a:buFontTx/>
              <a:buNone/>
              <a:defRPr/>
            </a:pPr>
            <a:r>
              <a:rPr lang="en-US" sz="1800" dirty="0"/>
              <a:t>	right = N-1;</a:t>
            </a:r>
          </a:p>
          <a:p>
            <a:pPr>
              <a:buFontTx/>
              <a:buNone/>
              <a:defRPr/>
            </a:pPr>
            <a:endParaRPr lang="en-US" sz="1800" dirty="0"/>
          </a:p>
          <a:p>
            <a:pPr>
              <a:buFontTx/>
              <a:buNone/>
              <a:defRPr/>
            </a:pPr>
            <a:r>
              <a:rPr lang="en-US" sz="1800" dirty="0"/>
              <a:t>	while (left &lt;= right){</a:t>
            </a:r>
          </a:p>
          <a:p>
            <a:pPr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>
                <a:solidFill>
                  <a:srgbClr val="003399"/>
                </a:solidFill>
              </a:rPr>
              <a:t>int</a:t>
            </a:r>
            <a:r>
              <a:rPr lang="en-US" sz="1800" dirty="0">
                <a:solidFill>
                  <a:srgbClr val="003399"/>
                </a:solidFill>
              </a:rPr>
              <a:t> middle = </a:t>
            </a:r>
            <a:r>
              <a:rPr lang="en-US" sz="1800" dirty="0" smtClean="0">
                <a:solidFill>
                  <a:srgbClr val="003399"/>
                </a:solidFill>
              </a:rPr>
              <a:t>left+(right-left)/</a:t>
            </a:r>
            <a:r>
              <a:rPr lang="en-US" sz="1800" dirty="0">
                <a:solidFill>
                  <a:srgbClr val="003399"/>
                </a:solidFill>
              </a:rPr>
              <a:t>2</a:t>
            </a:r>
            <a:r>
              <a:rPr lang="en-US" sz="1800" dirty="0" smtClean="0">
                <a:solidFill>
                  <a:srgbClr val="003399"/>
                </a:solidFill>
              </a:rPr>
              <a:t>;                    </a:t>
            </a:r>
            <a:r>
              <a:rPr lang="en-US" sz="1800" dirty="0" smtClean="0"/>
              <a:t>// </a:t>
            </a:r>
            <a:r>
              <a:rPr lang="en-US" sz="1800" dirty="0"/>
              <a:t>Index of the key to test against</a:t>
            </a:r>
          </a:p>
          <a:p>
            <a:pPr>
              <a:buFontTx/>
              <a:buNone/>
              <a:defRPr/>
            </a:pPr>
            <a:r>
              <a:rPr lang="en-US" sz="1800" dirty="0"/>
              <a:t>		if </a:t>
            </a:r>
            <a:r>
              <a:rPr lang="en-US" sz="1800" dirty="0" smtClean="0"/>
              <a:t>(key == A[middle]) </a:t>
            </a:r>
            <a:r>
              <a:rPr lang="en-US" sz="1800" dirty="0"/>
              <a:t>return middle;  </a:t>
            </a:r>
            <a:r>
              <a:rPr lang="en-US" sz="1800" dirty="0" smtClean="0"/>
              <a:t>            // </a:t>
            </a:r>
            <a:r>
              <a:rPr lang="en-US" sz="1800" dirty="0"/>
              <a:t>Key found. Return the index</a:t>
            </a:r>
          </a:p>
          <a:p>
            <a:pPr>
              <a:buFontTx/>
              <a:buNone/>
              <a:defRPr/>
            </a:pPr>
            <a:r>
              <a:rPr lang="en-US" sz="1800" dirty="0"/>
              <a:t>		else if </a:t>
            </a:r>
            <a:r>
              <a:rPr lang="en-US" sz="1800" dirty="0" smtClean="0"/>
              <a:t>(key &lt; A[middle]) </a:t>
            </a:r>
            <a:r>
              <a:rPr lang="en-US" sz="1800" dirty="0"/>
              <a:t>right = middle – 1;   // Eliminate the right side</a:t>
            </a:r>
          </a:p>
          <a:p>
            <a:pPr>
              <a:buFontTx/>
              <a:buNone/>
              <a:defRPr/>
            </a:pPr>
            <a:r>
              <a:rPr lang="en-US" sz="1800" dirty="0"/>
              <a:t>		else left = middle+1;                                      // Eliminate the left side</a:t>
            </a:r>
          </a:p>
          <a:p>
            <a:pPr>
              <a:buFontTx/>
              <a:buNone/>
              <a:defRPr/>
            </a:pPr>
            <a:r>
              <a:rPr lang="en-US" sz="1800" dirty="0"/>
              <a:t>	} //end-while</a:t>
            </a:r>
          </a:p>
          <a:p>
            <a:pPr>
              <a:buFontTx/>
              <a:buNone/>
              <a:defRPr/>
            </a:pPr>
            <a:endParaRPr lang="en-US" sz="1800" dirty="0"/>
          </a:p>
          <a:p>
            <a:pPr>
              <a:buFontTx/>
              <a:buNone/>
              <a:defRPr/>
            </a:pPr>
            <a:r>
              <a:rPr lang="en-US" sz="1800" dirty="0"/>
              <a:t>	return –1;   // Key not found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CC3300"/>
                </a:solidFill>
              </a:rPr>
              <a:t>} //end-</a:t>
            </a:r>
            <a:r>
              <a:rPr lang="en-US" sz="1800" b="1" dirty="0" err="1">
                <a:solidFill>
                  <a:srgbClr val="CC3300"/>
                </a:solidFill>
              </a:rPr>
              <a:t>BinarySearch</a:t>
            </a:r>
            <a:endParaRPr lang="en-US" sz="1800" b="1" dirty="0">
              <a:solidFill>
                <a:srgbClr val="CC3300"/>
              </a:solidFill>
            </a:endParaRP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792289" y="5724526"/>
            <a:ext cx="86439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/>
              <a:t>Worst case running time: </a:t>
            </a:r>
            <a:r>
              <a:rPr lang="en-US" altLang="en-US" sz="2400" dirty="0" smtClean="0"/>
              <a:t>T(N)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O(log</a:t>
            </a:r>
            <a:r>
              <a:rPr lang="en-US" altLang="en-US" sz="1400" dirty="0" smtClean="0"/>
              <a:t>2</a:t>
            </a:r>
            <a:r>
              <a:rPr lang="en-US" altLang="en-US" sz="2400" dirty="0" smtClean="0"/>
              <a:t>N). </a:t>
            </a:r>
            <a:r>
              <a:rPr lang="en-US" altLang="en-US" sz="2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7477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/>
              <a:t>Binary Search Running Time Analysis</a:t>
            </a:r>
          </a:p>
        </p:txBody>
      </p:sp>
      <p:sp>
        <p:nvSpPr>
          <p:cNvPr id="2662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48906" y="842963"/>
            <a:ext cx="9561932" cy="5384800"/>
          </a:xfrm>
          <a:noFill/>
        </p:spPr>
        <p:txBody>
          <a:bodyPr/>
          <a:lstStyle/>
          <a:p>
            <a:r>
              <a:rPr lang="en-US" altLang="en-US" sz="2400" dirty="0"/>
              <a:t>N </a:t>
            </a:r>
            <a:r>
              <a:rPr lang="en-US" altLang="en-US" sz="2400" dirty="0">
                <a:sym typeface="Wingdings" panose="05000000000000000000" pitchFamily="2" charset="2"/>
              </a:rPr>
              <a:t>N/2 -&gt;N/4 -&gt;N/8 -&gt;N/16 -&gt;…… 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k  </a:t>
            </a:r>
          </a:p>
          <a:p>
            <a:r>
              <a:rPr lang="en-US" altLang="en-US" sz="2400" dirty="0"/>
              <a:t>N </a:t>
            </a:r>
            <a:r>
              <a:rPr lang="en-US" altLang="en-US" sz="2400" dirty="0">
                <a:sym typeface="Wingdings" panose="05000000000000000000" pitchFamily="2" charset="2"/>
              </a:rPr>
              <a:t>N/2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1 </a:t>
            </a:r>
            <a:r>
              <a:rPr lang="en-US" altLang="en-US" sz="2400" dirty="0">
                <a:sym typeface="Wingdings" panose="05000000000000000000" pitchFamily="2" charset="2"/>
              </a:rPr>
              <a:t>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2 </a:t>
            </a:r>
            <a:r>
              <a:rPr lang="en-US" altLang="en-US" sz="2400" dirty="0">
                <a:sym typeface="Wingdings" panose="05000000000000000000" pitchFamily="2" charset="2"/>
              </a:rPr>
              <a:t>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3</a:t>
            </a:r>
            <a:r>
              <a:rPr lang="en-US" altLang="en-US" sz="2400" dirty="0">
                <a:sym typeface="Wingdings" panose="05000000000000000000" pitchFamily="2" charset="2"/>
              </a:rPr>
              <a:t> 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4</a:t>
            </a:r>
            <a:r>
              <a:rPr lang="en-US" altLang="en-US" sz="2400" dirty="0">
                <a:sym typeface="Wingdings" panose="05000000000000000000" pitchFamily="2" charset="2"/>
              </a:rPr>
              <a:t> -&gt;……-&gt;N/2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k  </a:t>
            </a:r>
          </a:p>
          <a:p>
            <a:endParaRPr lang="en-US" altLang="en-US" sz="2400" baseline="30000" dirty="0">
              <a:sym typeface="Wingdings" panose="05000000000000000000" pitchFamily="2" charset="2"/>
            </a:endParaRPr>
          </a:p>
          <a:p>
            <a:endParaRPr lang="en-US" altLang="en-US" sz="2400" baseline="30000" dirty="0">
              <a:sym typeface="Wingdings" panose="05000000000000000000" pitchFamily="2" charset="2"/>
            </a:endParaRPr>
          </a:p>
          <a:p>
            <a:r>
              <a:rPr lang="en-US" altLang="en-US" sz="2400" dirty="0">
                <a:sym typeface="Wingdings" panose="05000000000000000000" pitchFamily="2" charset="2"/>
              </a:rPr>
              <a:t>N/2</a:t>
            </a:r>
            <a:r>
              <a:rPr lang="en-US" altLang="en-US" sz="2400" baseline="30000" dirty="0">
                <a:sym typeface="Wingdings" panose="05000000000000000000" pitchFamily="2" charset="2"/>
              </a:rPr>
              <a:t>k </a:t>
            </a:r>
            <a:r>
              <a:rPr lang="en-US" altLang="en-US" sz="2400" dirty="0">
                <a:sym typeface="Wingdings" panose="05000000000000000000" pitchFamily="2" charset="2"/>
              </a:rPr>
              <a:t>= 1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2</a:t>
            </a:r>
            <a:r>
              <a:rPr lang="en-US" altLang="en-US" sz="2400" baseline="30000" dirty="0"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sym typeface="Wingdings" panose="05000000000000000000" pitchFamily="2" charset="2"/>
              </a:rPr>
              <a:t> = N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k = </a:t>
            </a:r>
            <a:r>
              <a:rPr lang="en-US" altLang="en-US" sz="2400" dirty="0"/>
              <a:t>log</a:t>
            </a:r>
            <a:r>
              <a:rPr lang="en-US" altLang="en-US" sz="1400" dirty="0"/>
              <a:t>2</a:t>
            </a:r>
            <a:r>
              <a:rPr lang="en-US" altLang="en-US" sz="2400" dirty="0">
                <a:sym typeface="Wingdings" panose="05000000000000000000" pitchFamily="2" charset="2"/>
              </a:rPr>
              <a:t>(N)</a:t>
            </a:r>
          </a:p>
          <a:p>
            <a:endParaRPr lang="en-US" altLang="en-US" sz="2400" dirty="0">
              <a:sym typeface="Wingdings" panose="05000000000000000000" pitchFamily="2" charset="2"/>
            </a:endParaRPr>
          </a:p>
          <a:p>
            <a:r>
              <a:rPr lang="en-US" altLang="en-US" sz="2400" dirty="0" smtClean="0"/>
              <a:t>T(N)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O(</a:t>
            </a:r>
            <a:r>
              <a:rPr lang="en-US" altLang="en-US" sz="2400" dirty="0" err="1" smtClean="0"/>
              <a:t>log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N</a:t>
            </a:r>
            <a:r>
              <a:rPr lang="en-US" altLang="en-US" sz="2400" dirty="0" smtClean="0">
                <a:sym typeface="Wingdings" panose="05000000000000000000" pitchFamily="2" charset="2"/>
              </a:rPr>
              <a:t>)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7075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6051"/>
            <a:ext cx="8191500" cy="612775"/>
          </a:xfrm>
        </p:spPr>
        <p:txBody>
          <a:bodyPr/>
          <a:lstStyle/>
          <a:p>
            <a:r>
              <a:rPr lang="en-US" altLang="en-US" sz="3600" dirty="0" smtClean="0"/>
              <a:t>Recursive Binary </a:t>
            </a:r>
            <a:r>
              <a:rPr lang="en-US" altLang="en-US" sz="3600" dirty="0"/>
              <a:t>Search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6" y="3078972"/>
            <a:ext cx="11369615" cy="2723074"/>
          </a:xfrm>
          <a:prstGeom prst="rect">
            <a:avLst/>
          </a:prstGeom>
        </p:spPr>
      </p:pic>
      <p:sp>
        <p:nvSpPr>
          <p:cNvPr id="63" name="Rectangle 2051"/>
          <p:cNvSpPr txBox="1">
            <a:spLocks noChangeArrowheads="1"/>
          </p:cNvSpPr>
          <p:nvPr/>
        </p:nvSpPr>
        <p:spPr bwMode="auto">
          <a:xfrm>
            <a:off x="491706" y="965202"/>
            <a:ext cx="11369615" cy="190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smtClean="0"/>
              <a:t>Binary Search can also be </a:t>
            </a:r>
            <a:r>
              <a:rPr lang="en-US" sz="2800" kern="0" dirty="0" smtClean="0">
                <a:solidFill>
                  <a:srgbClr val="FF0000"/>
                </a:solidFill>
              </a:rPr>
              <a:t>recursively</a:t>
            </a:r>
            <a:r>
              <a:rPr lang="en-US" sz="2800" kern="0" dirty="0" smtClean="0"/>
              <a:t> implemented as follows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en-US" sz="2400" kern="0" dirty="0" smtClean="0"/>
              <a:t>This is </a:t>
            </a:r>
            <a:r>
              <a:rPr lang="en-US" altLang="en-US" sz="2400" kern="0" dirty="0" smtClean="0">
                <a:solidFill>
                  <a:srgbClr val="FF0000"/>
                </a:solidFill>
              </a:rPr>
              <a:t>NOT preferred </a:t>
            </a:r>
            <a:r>
              <a:rPr lang="en-US" altLang="en-US" sz="2400" kern="0" dirty="0" smtClean="0"/>
              <a:t>though because </a:t>
            </a:r>
            <a:r>
              <a:rPr lang="en-US" altLang="en-US" sz="2400" kern="0" dirty="0" smtClean="0">
                <a:solidFill>
                  <a:schemeClr val="accent6"/>
                </a:solidFill>
              </a:rPr>
              <a:t>this algorithm has O(</a:t>
            </a:r>
            <a:r>
              <a:rPr lang="en-US" altLang="en-US" sz="2400" kern="0" dirty="0" err="1" smtClean="0">
                <a:solidFill>
                  <a:schemeClr val="accent6"/>
                </a:solidFill>
              </a:rPr>
              <a:t>logN</a:t>
            </a:r>
            <a:r>
              <a:rPr lang="en-US" altLang="en-US" sz="2400" kern="0" dirty="0" smtClean="0">
                <a:solidFill>
                  <a:schemeClr val="accent6"/>
                </a:solidFill>
              </a:rPr>
              <a:t>) space complexity</a:t>
            </a:r>
            <a:r>
              <a:rPr lang="en-US" altLang="en-US" sz="2400" kern="0" dirty="0" smtClean="0"/>
              <a:t>, whereas the space complexity of the iterative algorithm is O(1)</a:t>
            </a:r>
            <a:endParaRPr lang="en-US" altLang="en-US" sz="2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8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15088</TotalTime>
  <Words>2363</Words>
  <Application>Microsoft Office PowerPoint</Application>
  <PresentationFormat>Widescreen</PresentationFormat>
  <Paragraphs>748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Comic Sans MS</vt:lpstr>
      <vt:lpstr>Symbol</vt:lpstr>
      <vt:lpstr>Times New Roman</vt:lpstr>
      <vt:lpstr>Wingdings</vt:lpstr>
      <vt:lpstr>Blank Presentation</vt:lpstr>
      <vt:lpstr>Equation</vt:lpstr>
      <vt:lpstr>Today’s Material</vt:lpstr>
      <vt:lpstr>Searching</vt:lpstr>
      <vt:lpstr>Linear Search</vt:lpstr>
      <vt:lpstr>Binary Search</vt:lpstr>
      <vt:lpstr>Binary Search Example: find(55)</vt:lpstr>
      <vt:lpstr>Binary Search: : find(55) (continued)</vt:lpstr>
      <vt:lpstr>Binary Search - Algorithm</vt:lpstr>
      <vt:lpstr>Binary Search Running Time Analysis</vt:lpstr>
      <vt:lpstr>Recursive Binary Search</vt:lpstr>
      <vt:lpstr>lower_bound/bisect_left</vt:lpstr>
      <vt:lpstr>lower_bound/bisect_left (another example)</vt:lpstr>
      <vt:lpstr>upper_bound/bisect_right</vt:lpstr>
      <vt:lpstr>upper_bound/bisect_right (another example)</vt:lpstr>
      <vt:lpstr>LeetCode 35. Search Insert Position</vt:lpstr>
      <vt:lpstr>LeetCode 69. Sqrt(x)</vt:lpstr>
      <vt:lpstr>LeetCode Problems (Binary Search)</vt:lpstr>
      <vt:lpstr>LeetCode Problems (Binary Search)</vt:lpstr>
      <vt:lpstr>LeetCode Problems (Binary Search)</vt:lpstr>
      <vt:lpstr>LeetCode Problems (Binary Search)</vt:lpstr>
      <vt:lpstr>Search Trees</vt:lpstr>
      <vt:lpstr>Lower Bound of Comparison-based Search</vt:lpstr>
      <vt:lpstr>Interpolation Search</vt:lpstr>
      <vt:lpstr>Binary Search Probes</vt:lpstr>
      <vt:lpstr>Interpolation Search Probes</vt:lpstr>
      <vt:lpstr>Interpolation Search: Intuition</vt:lpstr>
      <vt:lpstr>Interpolation Search: Worst Case</vt:lpstr>
      <vt:lpstr>Interpolation Search Summary</vt:lpstr>
      <vt:lpstr>Hash Tables</vt:lpstr>
      <vt:lpstr>Look Up Table (LUT)</vt:lpstr>
      <vt:lpstr>LeetCode 2032. Two Out of Three</vt:lpstr>
      <vt:lpstr>LeetCode 2032. Two Out of Three</vt:lpstr>
      <vt:lpstr>Summary of Searching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600</cp:revision>
  <dcterms:created xsi:type="dcterms:W3CDTF">2020-11-16T14:31:24Z</dcterms:created>
  <dcterms:modified xsi:type="dcterms:W3CDTF">2023-08-25T09:17:50Z</dcterms:modified>
</cp:coreProperties>
</file>