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7" r:id="rId2"/>
    <p:sldId id="428" r:id="rId3"/>
    <p:sldId id="429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443" r:id="rId18"/>
    <p:sldId id="444" r:id="rId19"/>
    <p:sldId id="445" r:id="rId20"/>
    <p:sldId id="446" r:id="rId21"/>
    <p:sldId id="447" r:id="rId22"/>
    <p:sldId id="448" r:id="rId23"/>
    <p:sldId id="449" r:id="rId24"/>
    <p:sldId id="450" r:id="rId25"/>
    <p:sldId id="451" r:id="rId26"/>
    <p:sldId id="45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5400" autoAdjust="0"/>
  </p:normalViewPr>
  <p:slideViewPr>
    <p:cSldViewPr snapToGrid="0">
      <p:cViewPr varScale="1">
        <p:scale>
          <a:sx n="89" d="100"/>
          <a:sy n="89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478CE9F-FCF8-41BE-BCDF-25622BB58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154772A-912A-4C3E-9956-BDCB36B550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2928603-CA59-4E80-B400-897CC2CCD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7FB87-3ECF-41EA-B2DF-595821437F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69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E55FFBC-AF58-4CE3-BE8D-0BB9BF998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33E0CD8-9B39-4213-8518-C52BAB9975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088ABB6-715F-4E91-BB7C-04E8CB017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EF1C4-1A64-4BE9-9553-8A680BDE8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44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0451" y="141288"/>
            <a:ext cx="2597149" cy="59547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41288"/>
            <a:ext cx="7594600" cy="59547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87934CC-10AF-475E-9382-9BE723CD62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76159187-C7D1-48AA-AB62-5C60E55A8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CA2FC11-9D3D-40DA-8CF9-8606DDD677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D5C97-98B6-4511-95DA-5A790D2D76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25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9D8FC63-5957-495B-AB21-AEB88D14E9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C8F2179-8AD5-4D25-8178-A04A789C8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F2E59F7-4DD2-4A1B-AFC2-DA8D0B986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2021A-CF8F-4438-BC6D-96A5E5E99E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58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28A0E92-2DE0-4D7F-8C2B-87A147726E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06F9C0D0-3453-4B1E-8280-2875FA67D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67663CE4-BB53-438C-8DB5-B69C92C55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4A63-21F9-4F9B-AC82-4EC3FFED2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5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E213B4C-0915-499A-9E71-98F0BB0669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A89E0CF-1C47-4AAC-9CBF-028AB72E98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147076A-1EC8-427C-8422-6B4B6E7C7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92DD0-6D6D-469C-BB1D-1612F118B4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39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B89CFFA5-D334-4B1D-92CE-9A1968AEAC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D3735A80-CFCB-46E3-B0EB-424EDB5F6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AA753FA5-9916-4825-B121-352DCAB36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B268C-17CE-4317-83EB-3C14BE1C3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9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C7E1CDC0-CE22-42F6-BBFC-C4B7D05E99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2EFA1096-C689-4404-B320-F748CDBF8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172C32F9-FBD1-4C83-87F7-E866B96D19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46206-5067-4271-90F5-ABD53393A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47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1EF20787-0CA8-4F8C-B9F8-E22FA12DB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D1341BE5-F5D1-4EC9-A825-936CE2C5E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8641BAD9-F994-4882-902D-F91C3AA0A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30192-98A9-4E98-AE46-899CD65F5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32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83A6D5B-A344-4007-8B51-095F1CCCC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F9EAC73-3015-4C3A-AF10-01DD468A5D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9EC6758-8282-4520-ADDA-31B1488C39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DAB4F-2D47-4C13-AA13-8EAC4F83B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0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EF78A9E-53C4-4C4D-823F-B13809120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1581D23-A874-43BE-A76F-7E44F409F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02BBD43-9998-49E7-893F-ADB200937D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B61DC-17F3-4A1B-AAB2-FE7F271DF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35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83D015AE-701E-4F78-9351-781756384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82651" y="141288"/>
            <a:ext cx="103632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9CAFDCF8-DA89-4176-BD45-32EF3D5D2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49326"/>
            <a:ext cx="103632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2BDA23E6-862C-4D3C-9F78-5FCBFFAE75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4AB6001C-2171-4E81-B610-D9844809EA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9718" y="6248400"/>
            <a:ext cx="50080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14CD32D0-71F5-4F9C-BD8B-1A69173AE6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148F986-2530-4EE6-9EAF-DD2B8D213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72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challenges/merge-two-sorted-linked-lists/problem" TargetMode="External"/><Relationship Id="rId2" Type="http://schemas.openxmlformats.org/officeDocument/2006/relationships/hyperlink" Target="https://www.hackerrank.com/challenges/ctci-bubble-sort/probl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ackerrank.com/domains/algorithms?filters%5bsubdomains%5d%5b%5d=arrays-and-sorting" TargetMode="External"/><Relationship Id="rId4" Type="http://schemas.openxmlformats.org/officeDocument/2006/relationships/hyperlink" Target="https://www.hackerrank.com/challenges/ctci-merge-sort/proble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9"/>
            <a:ext cx="8191500" cy="769937"/>
          </a:xfrm>
        </p:spPr>
        <p:txBody>
          <a:bodyPr/>
          <a:lstStyle/>
          <a:p>
            <a:r>
              <a:rPr lang="en-US" altLang="en-US" sz="3600" dirty="0"/>
              <a:t>Today’s Material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5443" y="998538"/>
            <a:ext cx="11326482" cy="5486400"/>
          </a:xfrm>
        </p:spPr>
        <p:txBody>
          <a:bodyPr/>
          <a:lstStyle/>
          <a:p>
            <a:r>
              <a:rPr lang="tr-TR" altLang="en-US" dirty="0" smtClean="0"/>
              <a:t>Sorting</a:t>
            </a:r>
            <a:r>
              <a:rPr lang="en-US" altLang="en-US" dirty="0" smtClean="0"/>
              <a:t>: Definitions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Basic Sorting Algorithms</a:t>
            </a:r>
          </a:p>
          <a:p>
            <a:pPr lvl="1"/>
            <a:r>
              <a:rPr lang="en-US" altLang="en-US" dirty="0" err="1" smtClean="0"/>
              <a:t>SelectionSort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BubleSort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InsertionSort</a:t>
            </a:r>
            <a:endParaRPr lang="en-US" altLang="en-US" dirty="0" smtClean="0"/>
          </a:p>
          <a:p>
            <a:pPr lvl="1"/>
            <a:endParaRPr lang="tr-TR" altLang="en-US" dirty="0" smtClean="0"/>
          </a:p>
          <a:p>
            <a:r>
              <a:rPr lang="en-US" altLang="en-US" dirty="0" smtClean="0"/>
              <a:t>Divide &amp; Conquer (Recursive) Sorting Algorithms</a:t>
            </a:r>
          </a:p>
          <a:p>
            <a:pPr lvl="1"/>
            <a:r>
              <a:rPr lang="en-US" altLang="en-US" dirty="0" err="1" smtClean="0"/>
              <a:t>MergeSort</a:t>
            </a:r>
            <a:endParaRPr lang="en-US" altLang="en-US" dirty="0" smtClean="0"/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Inversions Counting</a:t>
            </a:r>
          </a:p>
        </p:txBody>
      </p:sp>
    </p:spTree>
    <p:extLst>
      <p:ext uri="{BB962C8B-B14F-4D97-AF65-F5344CB8AC3E}">
        <p14:creationId xmlns:p14="http://schemas.microsoft.com/office/powerpoint/2010/main" val="3372052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Bubble Sort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5089" y="828676"/>
            <a:ext cx="7197725" cy="4075113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533400" indent="-533400">
              <a:buNone/>
              <a:defRPr/>
            </a:pPr>
            <a:r>
              <a:rPr lang="en-US" sz="2000" dirty="0">
                <a:solidFill>
                  <a:srgbClr val="000000"/>
                </a:solidFill>
              </a:rPr>
              <a:t>/* </a:t>
            </a:r>
            <a:r>
              <a:rPr lang="en-US" sz="2000" dirty="0"/>
              <a:t>Bubble sort </a:t>
            </a:r>
            <a:r>
              <a:rPr lang="en-US" sz="2000" dirty="0" err="1"/>
              <a:t>pseudocode</a:t>
            </a:r>
            <a:r>
              <a:rPr lang="en-US" sz="2000" dirty="0"/>
              <a:t> for integers</a:t>
            </a:r>
          </a:p>
          <a:p>
            <a:pPr marL="533400" indent="-533400">
              <a:buNone/>
              <a:defRPr/>
            </a:pPr>
            <a:r>
              <a:rPr lang="en-US" sz="2000" dirty="0">
                <a:solidFill>
                  <a:srgbClr val="000000"/>
                </a:solidFill>
              </a:rPr>
              <a:t>  * </a:t>
            </a:r>
            <a:r>
              <a:rPr lang="en-US" sz="2000" dirty="0"/>
              <a:t>A is an array containing N integers</a:t>
            </a:r>
            <a:r>
              <a:rPr lang="en-US" sz="2000" dirty="0">
                <a:solidFill>
                  <a:srgbClr val="000000"/>
                </a:solidFill>
              </a:rPr>
              <a:t> */</a:t>
            </a:r>
          </a:p>
          <a:p>
            <a:pPr marL="533400" indent="-533400">
              <a:buNone/>
              <a:defRPr/>
            </a:pPr>
            <a:r>
              <a:rPr lang="en-US" sz="2000" dirty="0" err="1">
                <a:solidFill>
                  <a:schemeClr val="accent2"/>
                </a:solidFill>
              </a:rPr>
              <a:t>BubleSort</a:t>
            </a:r>
            <a:r>
              <a:rPr lang="en-US" sz="2000" dirty="0">
                <a:solidFill>
                  <a:schemeClr val="accent2"/>
                </a:solidFill>
              </a:rPr>
              <a:t>(</a:t>
            </a:r>
            <a:r>
              <a:rPr lang="en-US" sz="2000" dirty="0" err="1">
                <a:solidFill>
                  <a:schemeClr val="accent2"/>
                </a:solidFill>
              </a:rPr>
              <a:t>int</a:t>
            </a:r>
            <a:r>
              <a:rPr lang="en-US" sz="2000" dirty="0">
                <a:solidFill>
                  <a:schemeClr val="accent2"/>
                </a:solidFill>
              </a:rPr>
              <a:t> A[], </a:t>
            </a:r>
            <a:r>
              <a:rPr lang="en-US" sz="2000" dirty="0" err="1">
                <a:solidFill>
                  <a:schemeClr val="accent2"/>
                </a:solidFill>
              </a:rPr>
              <a:t>int</a:t>
            </a:r>
            <a:r>
              <a:rPr lang="en-US" sz="2000" dirty="0">
                <a:solidFill>
                  <a:schemeClr val="accent2"/>
                </a:solidFill>
              </a:rPr>
              <a:t> N){</a:t>
            </a:r>
          </a:p>
          <a:p>
            <a:pPr marL="533400" indent="-533400">
              <a:buNone/>
              <a:defRPr/>
            </a:pPr>
            <a:r>
              <a:rPr lang="en-US" sz="2000" dirty="0">
                <a:solidFill>
                  <a:srgbClr val="000000"/>
                </a:solidFill>
              </a:rPr>
              <a:t>	for(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=0; </a:t>
            </a:r>
            <a:r>
              <a:rPr lang="en-US" sz="2000" dirty="0" err="1">
                <a:solidFill>
                  <a:srgbClr val="0000FF"/>
                </a:solidFill>
              </a:rPr>
              <a:t>i</a:t>
            </a:r>
            <a:r>
              <a:rPr lang="en-US" sz="2000" dirty="0">
                <a:solidFill>
                  <a:srgbClr val="0000FF"/>
                </a:solidFill>
              </a:rPr>
              <a:t>&lt;N</a:t>
            </a:r>
            <a:r>
              <a:rPr lang="en-US" sz="2000" dirty="0">
                <a:solidFill>
                  <a:srgbClr val="000000"/>
                </a:solidFill>
              </a:rPr>
              <a:t>;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++) {</a:t>
            </a:r>
          </a:p>
          <a:p>
            <a:pPr marL="533400" indent="-533400">
              <a:buNone/>
              <a:defRPr/>
            </a:pPr>
            <a:r>
              <a:rPr lang="en-US" sz="2000" dirty="0">
                <a:solidFill>
                  <a:srgbClr val="000000"/>
                </a:solidFill>
              </a:rPr>
              <a:t>		/* </a:t>
            </a:r>
            <a:r>
              <a:rPr lang="en-US" sz="2000" dirty="0">
                <a:solidFill>
                  <a:srgbClr val="00AF00"/>
                </a:solidFill>
              </a:rPr>
              <a:t>From start to the end of unsorted part </a:t>
            </a:r>
            <a:r>
              <a:rPr lang="en-US" sz="2000" dirty="0">
                <a:solidFill>
                  <a:srgbClr val="000000"/>
                </a:solidFill>
              </a:rPr>
              <a:t>*/</a:t>
            </a:r>
          </a:p>
          <a:p>
            <a:pPr marL="533400" indent="-533400">
              <a:buNone/>
              <a:defRPr/>
            </a:pPr>
            <a:r>
              <a:rPr lang="en-US" sz="2000" dirty="0">
                <a:solidFill>
                  <a:srgbClr val="000000"/>
                </a:solidFill>
              </a:rPr>
              <a:t>		for(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j=1; </a:t>
            </a:r>
            <a:r>
              <a:rPr lang="en-US" sz="2000" dirty="0">
                <a:solidFill>
                  <a:srgbClr val="0000FF"/>
                </a:solidFill>
              </a:rPr>
              <a:t>j&lt;(N-</a:t>
            </a:r>
            <a:r>
              <a:rPr lang="en-US" sz="2000" dirty="0" err="1">
                <a:solidFill>
                  <a:srgbClr val="0000FF"/>
                </a:solidFill>
              </a:rPr>
              <a:t>i</a:t>
            </a:r>
            <a:r>
              <a:rPr lang="en-US" sz="2000" dirty="0">
                <a:solidFill>
                  <a:srgbClr val="0000FF"/>
                </a:solidFill>
              </a:rPr>
              <a:t>); </a:t>
            </a:r>
            <a:r>
              <a:rPr lang="en-US" sz="2000" dirty="0">
                <a:solidFill>
                  <a:srgbClr val="000000"/>
                </a:solidFill>
              </a:rPr>
              <a:t>j++) {</a:t>
            </a:r>
          </a:p>
          <a:p>
            <a:pPr marL="533400" indent="-533400">
              <a:buNone/>
              <a:defRPr/>
            </a:pPr>
            <a:r>
              <a:rPr lang="en-US" sz="2000" dirty="0">
                <a:solidFill>
                  <a:srgbClr val="000000"/>
                </a:solidFill>
              </a:rPr>
              <a:t>			/* </a:t>
            </a:r>
            <a:r>
              <a:rPr lang="en-US" sz="2000" dirty="0">
                <a:solidFill>
                  <a:srgbClr val="00AF00"/>
                </a:solidFill>
              </a:rPr>
              <a:t>If adjacent items out of order, swap </a:t>
            </a:r>
            <a:r>
              <a:rPr lang="en-US" sz="2000" dirty="0">
                <a:solidFill>
                  <a:srgbClr val="000000"/>
                </a:solidFill>
              </a:rPr>
              <a:t>*/</a:t>
            </a:r>
          </a:p>
          <a:p>
            <a:pPr marL="533400" indent="-533400">
              <a:buNone/>
              <a:defRPr/>
            </a:pPr>
            <a:r>
              <a:rPr lang="en-US" sz="2000" dirty="0">
                <a:solidFill>
                  <a:srgbClr val="000000"/>
                </a:solidFill>
              </a:rPr>
              <a:t>			if( </a:t>
            </a:r>
            <a:r>
              <a:rPr lang="en-US" sz="2000" dirty="0">
                <a:solidFill>
                  <a:srgbClr val="FD0128"/>
                </a:solidFill>
              </a:rPr>
              <a:t>A[j-1] &gt; A[j] </a:t>
            </a:r>
            <a:r>
              <a:rPr lang="en-US" sz="2000" dirty="0">
                <a:solidFill>
                  <a:srgbClr val="000000"/>
                </a:solidFill>
              </a:rPr>
              <a:t>) </a:t>
            </a:r>
            <a:r>
              <a:rPr lang="en-US" sz="2000" dirty="0">
                <a:solidFill>
                  <a:srgbClr val="FD0128"/>
                </a:solidFill>
              </a:rPr>
              <a:t>SWAP</a:t>
            </a:r>
            <a:r>
              <a:rPr lang="en-US" sz="2000" dirty="0">
                <a:solidFill>
                  <a:srgbClr val="000000"/>
                </a:solidFill>
              </a:rPr>
              <a:t>(&amp;A[j-1], &amp;A[j]);</a:t>
            </a:r>
          </a:p>
          <a:p>
            <a:pPr marL="533400" indent="-533400">
              <a:buNone/>
              <a:defRPr/>
            </a:pPr>
            <a:r>
              <a:rPr lang="en-US" sz="2000" dirty="0">
                <a:solidFill>
                  <a:srgbClr val="000000"/>
                </a:solidFill>
              </a:rPr>
              <a:t>		} </a:t>
            </a:r>
            <a:r>
              <a:rPr lang="en-US" sz="2000" dirty="0">
                <a:solidFill>
                  <a:schemeClr val="accent6"/>
                </a:solidFill>
              </a:rPr>
              <a:t>//end-for-inner</a:t>
            </a:r>
          </a:p>
          <a:p>
            <a:pPr marL="533400" indent="-533400">
              <a:buNone/>
              <a:defRPr/>
            </a:pPr>
            <a:r>
              <a:rPr lang="en-US" sz="2000" dirty="0">
                <a:solidFill>
                  <a:srgbClr val="000000"/>
                </a:solidFill>
              </a:rPr>
              <a:t>	} </a:t>
            </a:r>
            <a:r>
              <a:rPr lang="en-US" sz="2000" dirty="0">
                <a:solidFill>
                  <a:schemeClr val="accent6"/>
                </a:solidFill>
              </a:rPr>
              <a:t>//end-for-outer</a:t>
            </a:r>
          </a:p>
          <a:p>
            <a:pPr marL="533400" indent="-533400">
              <a:buNone/>
              <a:defRPr/>
            </a:pPr>
            <a:r>
              <a:rPr lang="en-US" sz="2000" dirty="0">
                <a:solidFill>
                  <a:srgbClr val="000000"/>
                </a:solidFill>
              </a:rPr>
              <a:t>} </a:t>
            </a:r>
            <a:r>
              <a:rPr lang="en-US" sz="2000" dirty="0">
                <a:solidFill>
                  <a:schemeClr val="accent6"/>
                </a:solidFill>
              </a:rPr>
              <a:t>//end-</a:t>
            </a:r>
            <a:r>
              <a:rPr lang="en-US" sz="2000" dirty="0" err="1">
                <a:solidFill>
                  <a:schemeClr val="accent6"/>
                </a:solidFill>
              </a:rPr>
              <a:t>BubbleSort</a:t>
            </a:r>
            <a:endParaRPr lang="en-US" sz="2000" dirty="0">
              <a:solidFill>
                <a:schemeClr val="accent6"/>
              </a:solidFill>
            </a:endParaRPr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2024064" y="5165726"/>
          <a:ext cx="7875587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3" imgW="2463800" imgH="444500" progId="Equation.3">
                  <p:embed/>
                </p:oleObj>
              </mc:Choice>
              <mc:Fallback>
                <p:oleObj name="Equation" r:id="rId3" imgW="24638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4" y="5165726"/>
                        <a:ext cx="7875587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27743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Insertion Sort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0" y="889001"/>
            <a:ext cx="8591550" cy="1076325"/>
          </a:xfrm>
          <a:noFill/>
        </p:spPr>
        <p:txBody>
          <a:bodyPr/>
          <a:lstStyle/>
          <a:p>
            <a:pPr marL="933450" lvl="1" indent="-533400"/>
            <a:r>
              <a:rPr lang="en-US" altLang="en-US" sz="2800" dirty="0" smtClean="0"/>
              <a:t>Maintain a sorted sequence A[0..i-1]</a:t>
            </a:r>
          </a:p>
          <a:p>
            <a:pPr marL="933450" lvl="1" indent="-533400"/>
            <a:r>
              <a:rPr lang="en-US" altLang="en-US" sz="2800" dirty="0" smtClean="0"/>
              <a:t>Insert A[</a:t>
            </a:r>
            <a:r>
              <a:rPr lang="en-US" altLang="en-US" sz="2800" dirty="0" err="1" smtClean="0"/>
              <a:t>i</a:t>
            </a:r>
            <a:r>
              <a:rPr lang="en-US" altLang="en-US" sz="2800" dirty="0" smtClean="0"/>
              <a:t>] into the sorted sequence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52763" y="2755601"/>
            <a:ext cx="418941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[5, 1, 7, 5, 10, 6, 5, 9, 2]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2175" y="2836563"/>
            <a:ext cx="13906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/>
              <a:t>Initial list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2764" y="3646189"/>
            <a:ext cx="418147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[</a:t>
            </a:r>
            <a:r>
              <a:rPr lang="en-US" sz="2800" dirty="0">
                <a:solidFill>
                  <a:srgbClr val="FF0000"/>
                </a:solidFill>
              </a:rPr>
              <a:t>1, 2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0000"/>
                </a:solidFill>
              </a:rPr>
              <a:t>5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 5, 5, 6, 7, 9, 10</a:t>
            </a:r>
            <a:r>
              <a:rPr lang="en-US" sz="2800" dirty="0"/>
              <a:t>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42175" y="3669701"/>
            <a:ext cx="208582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/>
              <a:t>Final sorted list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6982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Insertion Sort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5089" y="828676"/>
            <a:ext cx="6904037" cy="4075113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533400" indent="-533400">
              <a:lnSpc>
                <a:spcPct val="90000"/>
              </a:lnSpc>
              <a:buNone/>
              <a:defRPr/>
            </a:pPr>
            <a:r>
              <a:rPr lang="en-US" sz="2000" dirty="0">
                <a:solidFill>
                  <a:schemeClr val="accent6"/>
                </a:solidFill>
              </a:rPr>
              <a:t>/* Insertion sort </a:t>
            </a:r>
            <a:r>
              <a:rPr lang="en-US" sz="2000" dirty="0" err="1">
                <a:solidFill>
                  <a:schemeClr val="accent6"/>
                </a:solidFill>
              </a:rPr>
              <a:t>pseudocode</a:t>
            </a:r>
            <a:r>
              <a:rPr lang="en-US" sz="2000" dirty="0">
                <a:solidFill>
                  <a:schemeClr val="accent6"/>
                </a:solidFill>
              </a:rPr>
              <a:t> for integers</a:t>
            </a:r>
          </a:p>
          <a:p>
            <a:pPr marL="533400" indent="-533400">
              <a:lnSpc>
                <a:spcPct val="90000"/>
              </a:lnSpc>
              <a:buNone/>
              <a:defRPr/>
            </a:pPr>
            <a:r>
              <a:rPr lang="en-US" sz="2000" dirty="0">
                <a:solidFill>
                  <a:schemeClr val="accent6"/>
                </a:solidFill>
              </a:rPr>
              <a:t>    A is an array containing N integers */</a:t>
            </a:r>
          </a:p>
          <a:p>
            <a:pPr marL="533400" indent="-533400">
              <a:lnSpc>
                <a:spcPct val="90000"/>
              </a:lnSpc>
              <a:buNone/>
              <a:defRPr/>
            </a:pPr>
            <a:r>
              <a:rPr lang="en-US" sz="2000" dirty="0" err="1">
                <a:solidFill>
                  <a:srgbClr val="C00000"/>
                </a:solidFill>
              </a:rPr>
              <a:t>InsertionSort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dirty="0" err="1">
                <a:solidFill>
                  <a:srgbClr val="C00000"/>
                </a:solidFill>
              </a:rPr>
              <a:t>int</a:t>
            </a:r>
            <a:r>
              <a:rPr lang="en-US" sz="2000" dirty="0">
                <a:solidFill>
                  <a:srgbClr val="C00000"/>
                </a:solidFill>
              </a:rPr>
              <a:t> A[], </a:t>
            </a:r>
            <a:r>
              <a:rPr lang="en-US" sz="2000" dirty="0" err="1">
                <a:solidFill>
                  <a:srgbClr val="C00000"/>
                </a:solidFill>
              </a:rPr>
              <a:t>int</a:t>
            </a:r>
            <a:r>
              <a:rPr lang="en-US" sz="2000" dirty="0">
                <a:solidFill>
                  <a:srgbClr val="C00000"/>
                </a:solidFill>
              </a:rPr>
              <a:t> N){</a:t>
            </a:r>
          </a:p>
          <a:p>
            <a:pPr marL="533400" indent="-533400">
              <a:lnSpc>
                <a:spcPct val="90000"/>
              </a:lnSpc>
              <a:buNone/>
              <a:defRPr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j, P, </a:t>
            </a:r>
            <a:r>
              <a:rPr lang="en-US" sz="2000" dirty="0" err="1">
                <a:solidFill>
                  <a:srgbClr val="000000"/>
                </a:solidFill>
              </a:rPr>
              <a:t>Tmp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marL="533400" indent="-533400">
              <a:lnSpc>
                <a:spcPct val="90000"/>
              </a:lnSpc>
              <a:buNone/>
              <a:defRPr/>
            </a:pPr>
            <a:r>
              <a:rPr lang="en-US" sz="2000" dirty="0">
                <a:solidFill>
                  <a:srgbClr val="000000"/>
                </a:solidFill>
              </a:rPr>
              <a:t>	for(P = 1; P &lt; N; P++ ) {</a:t>
            </a:r>
          </a:p>
          <a:p>
            <a:pPr marL="533400" indent="-533400">
              <a:lnSpc>
                <a:spcPct val="90000"/>
              </a:lnSpc>
              <a:buNone/>
              <a:defRPr/>
            </a:pPr>
            <a:r>
              <a:rPr lang="en-US" sz="2000" dirty="0">
                <a:solidFill>
                  <a:srgbClr val="000000"/>
                </a:solidFill>
              </a:rPr>
              <a:t>		</a:t>
            </a:r>
            <a:r>
              <a:rPr lang="en-US" sz="2000" dirty="0" err="1">
                <a:solidFill>
                  <a:srgbClr val="000000"/>
                </a:solidFill>
              </a:rPr>
              <a:t>Tmp</a:t>
            </a:r>
            <a:r>
              <a:rPr lang="en-US" sz="2000" dirty="0">
                <a:solidFill>
                  <a:srgbClr val="000000"/>
                </a:solidFill>
              </a:rPr>
              <a:t> = A[ P ];</a:t>
            </a:r>
          </a:p>
          <a:p>
            <a:pPr marL="533400" indent="-533400">
              <a:lnSpc>
                <a:spcPct val="90000"/>
              </a:lnSpc>
              <a:buNone/>
              <a:defRPr/>
            </a:pPr>
            <a:r>
              <a:rPr lang="en-US" sz="2000" dirty="0">
                <a:solidFill>
                  <a:srgbClr val="000000"/>
                </a:solidFill>
              </a:rPr>
              <a:t>		for(j = P; j &gt; 0 &amp;&amp; </a:t>
            </a:r>
            <a:r>
              <a:rPr lang="en-US" sz="2000" dirty="0">
                <a:solidFill>
                  <a:srgbClr val="0000FF"/>
                </a:solidFill>
              </a:rPr>
              <a:t>A[ j - 1 ] &gt; </a:t>
            </a:r>
            <a:r>
              <a:rPr lang="en-US" sz="2000" dirty="0" err="1">
                <a:solidFill>
                  <a:srgbClr val="0000FF"/>
                </a:solidFill>
              </a:rPr>
              <a:t>Tmp</a:t>
            </a:r>
            <a:r>
              <a:rPr lang="en-US" sz="2000" dirty="0">
                <a:solidFill>
                  <a:srgbClr val="000000"/>
                </a:solidFill>
              </a:rPr>
              <a:t>; j-- ){</a:t>
            </a:r>
          </a:p>
          <a:p>
            <a:pPr marL="533400" indent="-533400">
              <a:lnSpc>
                <a:spcPct val="90000"/>
              </a:lnSpc>
              <a:buNone/>
              <a:defRPr/>
            </a:pPr>
            <a:r>
              <a:rPr lang="en-US" sz="2000" dirty="0">
                <a:solidFill>
                  <a:srgbClr val="0000FF"/>
                </a:solidFill>
              </a:rPr>
              <a:t>			A[ j ] = A[ j - 1 ]; //Shift A[j-1] to right</a:t>
            </a:r>
          </a:p>
          <a:p>
            <a:pPr marL="533400" indent="-533400">
              <a:lnSpc>
                <a:spcPct val="90000"/>
              </a:lnSpc>
              <a:buNone/>
              <a:defRPr/>
            </a:pPr>
            <a:r>
              <a:rPr lang="en-US" sz="2000" dirty="0">
                <a:solidFill>
                  <a:srgbClr val="0000FF"/>
                </a:solidFill>
              </a:rPr>
              <a:t>		</a:t>
            </a:r>
            <a:r>
              <a:rPr lang="en-US" sz="2000" dirty="0"/>
              <a:t>} //end-for-inner</a:t>
            </a:r>
          </a:p>
          <a:p>
            <a:pPr marL="533400" indent="-533400">
              <a:lnSpc>
                <a:spcPct val="90000"/>
              </a:lnSpc>
              <a:buNone/>
              <a:defRPr/>
            </a:pPr>
            <a:r>
              <a:rPr lang="en-US" sz="2000" dirty="0">
                <a:solidFill>
                  <a:srgbClr val="0000FF"/>
                </a:solidFill>
              </a:rPr>
              <a:t>		A[ j ] = </a:t>
            </a:r>
            <a:r>
              <a:rPr lang="en-US" sz="2000" dirty="0" err="1">
                <a:solidFill>
                  <a:srgbClr val="0000FF"/>
                </a:solidFill>
              </a:rPr>
              <a:t>Tmp</a:t>
            </a:r>
            <a:r>
              <a:rPr lang="en-US" sz="2000" dirty="0">
                <a:solidFill>
                  <a:srgbClr val="0000FF"/>
                </a:solidFill>
              </a:rPr>
              <a:t>; </a:t>
            </a:r>
            <a:r>
              <a:rPr lang="en-US" sz="2000" dirty="0">
                <a:solidFill>
                  <a:srgbClr val="000000"/>
                </a:solidFill>
              </a:rPr>
              <a:t>// Found a spot for A[P] (= </a:t>
            </a:r>
            <a:r>
              <a:rPr lang="en-US" sz="2000" dirty="0" err="1">
                <a:solidFill>
                  <a:srgbClr val="000000"/>
                </a:solidFill>
              </a:rPr>
              <a:t>Tmp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</a:p>
          <a:p>
            <a:pPr marL="533400" indent="-533400">
              <a:lnSpc>
                <a:spcPct val="90000"/>
              </a:lnSpc>
              <a:buNone/>
              <a:defRPr/>
            </a:pPr>
            <a:r>
              <a:rPr lang="en-US" sz="2000" dirty="0">
                <a:solidFill>
                  <a:srgbClr val="000000"/>
                </a:solidFill>
              </a:rPr>
              <a:t>	} </a:t>
            </a:r>
            <a:r>
              <a:rPr lang="en-US" sz="2000" dirty="0">
                <a:solidFill>
                  <a:schemeClr val="accent6"/>
                </a:solidFill>
              </a:rPr>
              <a:t>//end-for-outer</a:t>
            </a:r>
          </a:p>
          <a:p>
            <a:pPr marL="533400" indent="-533400">
              <a:lnSpc>
                <a:spcPct val="90000"/>
              </a:lnSpc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} </a:t>
            </a:r>
            <a:r>
              <a:rPr lang="en-US" sz="2000" dirty="0">
                <a:solidFill>
                  <a:schemeClr val="accent6"/>
                </a:solidFill>
              </a:rPr>
              <a:t>//end-</a:t>
            </a:r>
            <a:r>
              <a:rPr lang="en-US" sz="2000" dirty="0" err="1">
                <a:solidFill>
                  <a:schemeClr val="accent6"/>
                </a:solidFill>
              </a:rPr>
              <a:t>InsertionSort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605089" y="5045076"/>
            <a:ext cx="7617213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914400" indent="-4572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dirty="0">
                <a:solidFill>
                  <a:schemeClr val="accent2"/>
                </a:solidFill>
              </a:rPr>
              <a:t>In place</a:t>
            </a:r>
            <a:r>
              <a:rPr lang="en-US" altLang="en-US" sz="2400" dirty="0">
                <a:solidFill>
                  <a:srgbClr val="000000"/>
                </a:solidFill>
              </a:rPr>
              <a:t> (O(1) space for </a:t>
            </a:r>
            <a:r>
              <a:rPr lang="en-US" altLang="en-US" sz="2400" dirty="0" err="1">
                <a:solidFill>
                  <a:srgbClr val="000000"/>
                </a:solidFill>
              </a:rPr>
              <a:t>Tmp</a:t>
            </a:r>
            <a:r>
              <a:rPr lang="en-US" altLang="en-US" sz="2400" dirty="0">
                <a:solidFill>
                  <a:srgbClr val="000000"/>
                </a:solidFill>
              </a:rPr>
              <a:t>) and </a:t>
            </a:r>
            <a:r>
              <a:rPr lang="en-US" altLang="en-US" sz="2400" dirty="0">
                <a:solidFill>
                  <a:schemeClr val="accent2"/>
                </a:solidFill>
              </a:rPr>
              <a:t>stable</a:t>
            </a:r>
          </a:p>
          <a:p>
            <a:r>
              <a:rPr lang="en-US" altLang="en-US" sz="2400" dirty="0">
                <a:solidFill>
                  <a:schemeClr val="accent2"/>
                </a:solidFill>
              </a:rPr>
              <a:t>Running time: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</a:p>
          <a:p>
            <a:pPr lvl="1">
              <a:buFontTx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Worst case is reverse order input = O(N</a:t>
            </a:r>
            <a:r>
              <a:rPr lang="en-US" altLang="en-US" sz="2000" baseline="30000" dirty="0">
                <a:solidFill>
                  <a:srgbClr val="000000"/>
                </a:solidFill>
              </a:rPr>
              <a:t>2</a:t>
            </a:r>
            <a:r>
              <a:rPr lang="en-US" altLang="en-US" sz="2000" dirty="0">
                <a:solidFill>
                  <a:srgbClr val="000000"/>
                </a:solidFill>
              </a:rPr>
              <a:t>)</a:t>
            </a:r>
          </a:p>
          <a:p>
            <a:pPr lvl="1">
              <a:buFontTx/>
              <a:buChar char="•"/>
            </a:pPr>
            <a:r>
              <a:rPr lang="en-US" altLang="en-US" sz="2000" dirty="0">
                <a:solidFill>
                  <a:srgbClr val="000000"/>
                </a:solidFill>
              </a:rPr>
              <a:t>Best case is input already sorted = O(N</a:t>
            </a:r>
            <a:r>
              <a:rPr lang="en-US" altLang="en-US" sz="2000" dirty="0" smtClean="0">
                <a:solidFill>
                  <a:srgbClr val="000000"/>
                </a:solidFill>
              </a:rPr>
              <a:t>)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03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Summary of Basic Sorting Algorithms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343" y="927101"/>
            <a:ext cx="11335110" cy="5495925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Simple Sorting choices:</a:t>
            </a:r>
          </a:p>
          <a:p>
            <a:pPr marL="914400" lvl="1" indent="-457200"/>
            <a:r>
              <a:rPr lang="en-US" altLang="en-US" dirty="0" smtClean="0">
                <a:solidFill>
                  <a:srgbClr val="000000"/>
                </a:solidFill>
              </a:rPr>
              <a:t>Selection Sort - O(N</a:t>
            </a:r>
            <a:r>
              <a:rPr lang="en-US" altLang="en-US" baseline="30000" dirty="0" smtClean="0">
                <a:solidFill>
                  <a:srgbClr val="000000"/>
                </a:solidFill>
              </a:rPr>
              <a:t>2</a:t>
            </a:r>
            <a:r>
              <a:rPr lang="en-US" altLang="en-US" dirty="0" smtClean="0">
                <a:solidFill>
                  <a:srgbClr val="000000"/>
                </a:solidFill>
              </a:rPr>
              <a:t>)</a:t>
            </a:r>
          </a:p>
          <a:p>
            <a:pPr marL="914400" lvl="1" indent="-457200"/>
            <a:r>
              <a:rPr lang="en-US" altLang="en-US" dirty="0" smtClean="0">
                <a:solidFill>
                  <a:srgbClr val="000000"/>
                </a:solidFill>
              </a:rPr>
              <a:t>Bubble Sort - O(N</a:t>
            </a:r>
            <a:r>
              <a:rPr lang="en-US" altLang="en-US" baseline="30000" dirty="0" smtClean="0">
                <a:solidFill>
                  <a:srgbClr val="000000"/>
                </a:solidFill>
              </a:rPr>
              <a:t>2</a:t>
            </a:r>
            <a:r>
              <a:rPr lang="en-US" altLang="en-US" dirty="0" smtClean="0">
                <a:solidFill>
                  <a:srgbClr val="000000"/>
                </a:solidFill>
              </a:rPr>
              <a:t>)</a:t>
            </a:r>
          </a:p>
          <a:p>
            <a:pPr marL="914400" lvl="1" indent="-457200"/>
            <a:r>
              <a:rPr lang="en-US" altLang="en-US" dirty="0" smtClean="0">
                <a:solidFill>
                  <a:srgbClr val="000000"/>
                </a:solidFill>
              </a:rPr>
              <a:t>Insertion Sort – Worst case: O(N</a:t>
            </a:r>
            <a:r>
              <a:rPr lang="en-US" altLang="en-US" baseline="30000" dirty="0" smtClean="0">
                <a:solidFill>
                  <a:srgbClr val="000000"/>
                </a:solidFill>
              </a:rPr>
              <a:t>2</a:t>
            </a:r>
            <a:r>
              <a:rPr lang="en-US" altLang="en-US" dirty="0" smtClean="0">
                <a:solidFill>
                  <a:srgbClr val="000000"/>
                </a:solidFill>
              </a:rPr>
              <a:t>), Best case: O(N)</a:t>
            </a:r>
          </a:p>
          <a:p>
            <a:pPr marL="914400" lvl="1" indent="-457200">
              <a:buNone/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 marL="914400" lvl="1" indent="-457200"/>
            <a:r>
              <a:rPr lang="en-US" altLang="en-US" dirty="0" smtClean="0"/>
              <a:t>Insertion sort gives the best practical performance for small input sizes (~20)</a:t>
            </a:r>
          </a:p>
        </p:txBody>
      </p:sp>
    </p:spTree>
    <p:extLst>
      <p:ext uri="{BB962C8B-B14F-4D97-AF65-F5344CB8AC3E}">
        <p14:creationId xmlns:p14="http://schemas.microsoft.com/office/powerpoint/2010/main" val="1243439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Divide &amp; Conquer Sorting Algorithms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189" y="927100"/>
            <a:ext cx="11274723" cy="3168650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What about a divide &amp; conquer strategy?</a:t>
            </a:r>
          </a:p>
          <a:p>
            <a:pPr marL="533400" indent="-533400"/>
            <a:r>
              <a:rPr lang="en-US" altLang="en-US" dirty="0" smtClean="0">
                <a:solidFill>
                  <a:srgbClr val="C00000"/>
                </a:solidFill>
              </a:rPr>
              <a:t>Merge Sort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Divide the array into two halves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Sort the left half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Sort the right half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Merge the sorted halves to obtain the final sorted array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038600" y="4356101"/>
            <a:ext cx="4114800" cy="373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Unsorted Array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444876" y="5211763"/>
            <a:ext cx="2081213" cy="373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LHS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17414" name="Straight Arrow Connector 2"/>
          <p:cNvCxnSpPr>
            <a:cxnSpLocks noChangeShapeType="1"/>
          </p:cNvCxnSpPr>
          <p:nvPr/>
        </p:nvCxnSpPr>
        <p:spPr bwMode="auto">
          <a:xfrm flipH="1">
            <a:off x="4329114" y="4729163"/>
            <a:ext cx="1296987" cy="482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5" name="Straight Arrow Connector 2"/>
          <p:cNvCxnSpPr>
            <a:cxnSpLocks noChangeShapeType="1"/>
          </p:cNvCxnSpPr>
          <p:nvPr/>
        </p:nvCxnSpPr>
        <p:spPr bwMode="auto">
          <a:xfrm>
            <a:off x="6823076" y="4686301"/>
            <a:ext cx="1120775" cy="525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954838" y="5211763"/>
            <a:ext cx="2081212" cy="373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RHS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17417" name="Straight Arrow Connector 2"/>
          <p:cNvCxnSpPr>
            <a:cxnSpLocks noChangeShapeType="1"/>
          </p:cNvCxnSpPr>
          <p:nvPr/>
        </p:nvCxnSpPr>
        <p:spPr bwMode="auto">
          <a:xfrm>
            <a:off x="4762501" y="5584825"/>
            <a:ext cx="1031875" cy="571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8" name="Straight Arrow Connector 2"/>
          <p:cNvCxnSpPr>
            <a:cxnSpLocks noChangeShapeType="1"/>
          </p:cNvCxnSpPr>
          <p:nvPr/>
        </p:nvCxnSpPr>
        <p:spPr bwMode="auto">
          <a:xfrm flipH="1">
            <a:off x="6584950" y="5607051"/>
            <a:ext cx="1411288" cy="5635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4038600" y="6175376"/>
            <a:ext cx="4114800" cy="373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Sorted Array</a:t>
            </a:r>
          </a:p>
        </p:txBody>
      </p:sp>
      <p:sp>
        <p:nvSpPr>
          <p:cNvPr id="17420" name="Text Box 55"/>
          <p:cNvSpPr txBox="1">
            <a:spLocks noChangeArrowheads="1"/>
          </p:cNvSpPr>
          <p:nvPr/>
        </p:nvSpPr>
        <p:spPr bwMode="auto">
          <a:xfrm>
            <a:off x="3667125" y="4749801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Divide</a:t>
            </a:r>
          </a:p>
        </p:txBody>
      </p:sp>
      <p:sp>
        <p:nvSpPr>
          <p:cNvPr id="17421" name="Text Box 55"/>
          <p:cNvSpPr txBox="1">
            <a:spLocks noChangeArrowheads="1"/>
          </p:cNvSpPr>
          <p:nvPr/>
        </p:nvSpPr>
        <p:spPr bwMode="auto">
          <a:xfrm>
            <a:off x="4048125" y="5707064"/>
            <a:ext cx="825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1808931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5301" y="165100"/>
            <a:ext cx="8723313" cy="698500"/>
          </a:xfrm>
        </p:spPr>
        <p:txBody>
          <a:bodyPr/>
          <a:lstStyle/>
          <a:p>
            <a:r>
              <a:rPr lang="en-US" altLang="en-US" sz="3600" dirty="0" err="1"/>
              <a:t>MergeSort</a:t>
            </a:r>
            <a:r>
              <a:rPr lang="en-US" altLang="en-US" sz="3600" dirty="0"/>
              <a:t> Example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370389" y="1262063"/>
            <a:ext cx="3417887" cy="588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4805363" y="1274763"/>
            <a:ext cx="0" cy="601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4473575" y="1368426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5262563" y="1274763"/>
            <a:ext cx="0" cy="601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4870450" y="1368426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5695950" y="1274763"/>
            <a:ext cx="0" cy="601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5303838" y="1381126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6116638" y="1273176"/>
            <a:ext cx="0" cy="601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5724525" y="139223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6561138" y="1273176"/>
            <a:ext cx="0" cy="601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6169025" y="139223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6970713" y="1273176"/>
            <a:ext cx="0" cy="601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6615113" y="1381126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7048500" y="1357314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7354888" y="1260476"/>
            <a:ext cx="0" cy="601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7456488" y="1357314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4437063" y="91122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4883150" y="91122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5340350" y="91122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5784850" y="91122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6218238" y="89852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6626225" y="91122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7023100" y="91122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7445375" y="91122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8459" name="Line 27"/>
          <p:cNvSpPr>
            <a:spLocks noChangeShapeType="1"/>
          </p:cNvSpPr>
          <p:nvPr/>
        </p:nvSpPr>
        <p:spPr bwMode="auto">
          <a:xfrm flipH="1">
            <a:off x="4314826" y="1925638"/>
            <a:ext cx="1793875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0" name="Line 28"/>
          <p:cNvSpPr>
            <a:spLocks noChangeShapeType="1"/>
          </p:cNvSpPr>
          <p:nvPr/>
        </p:nvSpPr>
        <p:spPr bwMode="auto">
          <a:xfrm>
            <a:off x="6107114" y="1925639"/>
            <a:ext cx="1698625" cy="338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1" name="Text Box 29"/>
          <p:cNvSpPr txBox="1">
            <a:spLocks noChangeArrowheads="1"/>
          </p:cNvSpPr>
          <p:nvPr/>
        </p:nvSpPr>
        <p:spPr bwMode="auto">
          <a:xfrm>
            <a:off x="3813175" y="2247901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u="sng">
                <a:latin typeface="Times New Roman" panose="02020603050405020304" pitchFamily="18" charset="0"/>
              </a:rPr>
              <a:t>8  2  9  4</a:t>
            </a:r>
          </a:p>
        </p:txBody>
      </p:sp>
      <p:sp>
        <p:nvSpPr>
          <p:cNvPr id="18462" name="Text Box 30"/>
          <p:cNvSpPr txBox="1">
            <a:spLocks noChangeArrowheads="1"/>
          </p:cNvSpPr>
          <p:nvPr/>
        </p:nvSpPr>
        <p:spPr bwMode="auto">
          <a:xfrm>
            <a:off x="7170738" y="2271714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u="sng">
                <a:latin typeface="Times New Roman" panose="02020603050405020304" pitchFamily="18" charset="0"/>
              </a:rPr>
              <a:t>5  3  1  6</a:t>
            </a:r>
          </a:p>
        </p:txBody>
      </p:sp>
      <p:sp>
        <p:nvSpPr>
          <p:cNvPr id="18463" name="Text Box 31"/>
          <p:cNvSpPr txBox="1">
            <a:spLocks noChangeArrowheads="1"/>
          </p:cNvSpPr>
          <p:nvPr/>
        </p:nvSpPr>
        <p:spPr bwMode="auto">
          <a:xfrm>
            <a:off x="3081338" y="2681289"/>
            <a:ext cx="56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u="sng">
                <a:latin typeface="Times New Roman" panose="02020603050405020304" pitchFamily="18" charset="0"/>
              </a:rPr>
              <a:t>8  2</a:t>
            </a:r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4692650" y="2692401"/>
            <a:ext cx="56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u="sng">
                <a:latin typeface="Times New Roman" panose="02020603050405020304" pitchFamily="18" charset="0"/>
              </a:rPr>
              <a:t>9  4</a:t>
            </a:r>
          </a:p>
        </p:txBody>
      </p:sp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2781300" y="3198814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u="sng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3549650" y="31750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u="sng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 flipH="1">
            <a:off x="3568701" y="2598738"/>
            <a:ext cx="627063" cy="16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8" name="Line 36"/>
          <p:cNvSpPr>
            <a:spLocks noChangeShapeType="1"/>
          </p:cNvSpPr>
          <p:nvPr/>
        </p:nvSpPr>
        <p:spPr bwMode="auto">
          <a:xfrm>
            <a:off x="4206875" y="2611439"/>
            <a:ext cx="565150" cy="1666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9" name="Line 37"/>
          <p:cNvSpPr>
            <a:spLocks noChangeShapeType="1"/>
          </p:cNvSpPr>
          <p:nvPr/>
        </p:nvSpPr>
        <p:spPr bwMode="auto">
          <a:xfrm flipH="1">
            <a:off x="2981326" y="2995613"/>
            <a:ext cx="409575" cy="266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0" name="Line 38"/>
          <p:cNvSpPr>
            <a:spLocks noChangeShapeType="1"/>
          </p:cNvSpPr>
          <p:nvPr/>
        </p:nvSpPr>
        <p:spPr bwMode="auto">
          <a:xfrm>
            <a:off x="3387726" y="3008313"/>
            <a:ext cx="263525" cy="2270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1" name="Text Box 39"/>
          <p:cNvSpPr txBox="1">
            <a:spLocks noChangeArrowheads="1"/>
          </p:cNvSpPr>
          <p:nvPr/>
        </p:nvSpPr>
        <p:spPr bwMode="auto">
          <a:xfrm>
            <a:off x="4357688" y="3211514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u="sng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8472" name="Text Box 40"/>
          <p:cNvSpPr txBox="1">
            <a:spLocks noChangeArrowheads="1"/>
          </p:cNvSpPr>
          <p:nvPr/>
        </p:nvSpPr>
        <p:spPr bwMode="auto">
          <a:xfrm>
            <a:off x="5126038" y="31877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u="sng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8473" name="Line 41"/>
          <p:cNvSpPr>
            <a:spLocks noChangeShapeType="1"/>
          </p:cNvSpPr>
          <p:nvPr/>
        </p:nvSpPr>
        <p:spPr bwMode="auto">
          <a:xfrm flipH="1">
            <a:off x="4557714" y="3008313"/>
            <a:ext cx="409575" cy="266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4" name="Line 42"/>
          <p:cNvSpPr>
            <a:spLocks noChangeShapeType="1"/>
          </p:cNvSpPr>
          <p:nvPr/>
        </p:nvSpPr>
        <p:spPr bwMode="auto">
          <a:xfrm>
            <a:off x="4964114" y="3021013"/>
            <a:ext cx="263525" cy="2270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5" name="Text Box 43"/>
          <p:cNvSpPr txBox="1">
            <a:spLocks noChangeArrowheads="1"/>
          </p:cNvSpPr>
          <p:nvPr/>
        </p:nvSpPr>
        <p:spPr bwMode="auto">
          <a:xfrm>
            <a:off x="6643688" y="2693989"/>
            <a:ext cx="56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u="sng">
                <a:latin typeface="Times New Roman" panose="02020603050405020304" pitchFamily="18" charset="0"/>
              </a:rPr>
              <a:t>5  3</a:t>
            </a:r>
          </a:p>
        </p:txBody>
      </p:sp>
      <p:sp>
        <p:nvSpPr>
          <p:cNvPr id="18476" name="Text Box 44"/>
          <p:cNvSpPr txBox="1">
            <a:spLocks noChangeArrowheads="1"/>
          </p:cNvSpPr>
          <p:nvPr/>
        </p:nvSpPr>
        <p:spPr bwMode="auto">
          <a:xfrm>
            <a:off x="8255000" y="2705101"/>
            <a:ext cx="56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u="sng">
                <a:latin typeface="Times New Roman" panose="02020603050405020304" pitchFamily="18" charset="0"/>
              </a:rPr>
              <a:t>1  6</a:t>
            </a:r>
          </a:p>
        </p:txBody>
      </p:sp>
      <p:sp>
        <p:nvSpPr>
          <p:cNvPr id="18477" name="Text Box 45"/>
          <p:cNvSpPr txBox="1">
            <a:spLocks noChangeArrowheads="1"/>
          </p:cNvSpPr>
          <p:nvPr/>
        </p:nvSpPr>
        <p:spPr bwMode="auto">
          <a:xfrm>
            <a:off x="6343650" y="3211514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u="sng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8478" name="Text Box 46"/>
          <p:cNvSpPr txBox="1">
            <a:spLocks noChangeArrowheads="1"/>
          </p:cNvSpPr>
          <p:nvPr/>
        </p:nvSpPr>
        <p:spPr bwMode="auto">
          <a:xfrm>
            <a:off x="7112000" y="31877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u="sng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8479" name="Line 47"/>
          <p:cNvSpPr>
            <a:spLocks noChangeShapeType="1"/>
          </p:cNvSpPr>
          <p:nvPr/>
        </p:nvSpPr>
        <p:spPr bwMode="auto">
          <a:xfrm flipH="1">
            <a:off x="7131051" y="2611438"/>
            <a:ext cx="627063" cy="16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0" name="Line 48"/>
          <p:cNvSpPr>
            <a:spLocks noChangeShapeType="1"/>
          </p:cNvSpPr>
          <p:nvPr/>
        </p:nvSpPr>
        <p:spPr bwMode="auto">
          <a:xfrm>
            <a:off x="7769225" y="2624139"/>
            <a:ext cx="565150" cy="1666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1" name="Line 49"/>
          <p:cNvSpPr>
            <a:spLocks noChangeShapeType="1"/>
          </p:cNvSpPr>
          <p:nvPr/>
        </p:nvSpPr>
        <p:spPr bwMode="auto">
          <a:xfrm flipH="1">
            <a:off x="6543676" y="3008313"/>
            <a:ext cx="409575" cy="266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2" name="Line 50"/>
          <p:cNvSpPr>
            <a:spLocks noChangeShapeType="1"/>
          </p:cNvSpPr>
          <p:nvPr/>
        </p:nvSpPr>
        <p:spPr bwMode="auto">
          <a:xfrm>
            <a:off x="6950076" y="3021013"/>
            <a:ext cx="263525" cy="2270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3" name="Text Box 51"/>
          <p:cNvSpPr txBox="1">
            <a:spLocks noChangeArrowheads="1"/>
          </p:cNvSpPr>
          <p:nvPr/>
        </p:nvSpPr>
        <p:spPr bwMode="auto">
          <a:xfrm>
            <a:off x="7920038" y="3224214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u="sng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84" name="Text Box 52"/>
          <p:cNvSpPr txBox="1">
            <a:spLocks noChangeArrowheads="1"/>
          </p:cNvSpPr>
          <p:nvPr/>
        </p:nvSpPr>
        <p:spPr bwMode="auto">
          <a:xfrm>
            <a:off x="8688388" y="3200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u="sng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8485" name="Line 53"/>
          <p:cNvSpPr>
            <a:spLocks noChangeShapeType="1"/>
          </p:cNvSpPr>
          <p:nvPr/>
        </p:nvSpPr>
        <p:spPr bwMode="auto">
          <a:xfrm flipH="1">
            <a:off x="8120064" y="3021013"/>
            <a:ext cx="409575" cy="266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6" name="Line 54"/>
          <p:cNvSpPr>
            <a:spLocks noChangeShapeType="1"/>
          </p:cNvSpPr>
          <p:nvPr/>
        </p:nvSpPr>
        <p:spPr bwMode="auto">
          <a:xfrm>
            <a:off x="8526464" y="3033713"/>
            <a:ext cx="263525" cy="2270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7" name="Text Box 55"/>
          <p:cNvSpPr txBox="1">
            <a:spLocks noChangeArrowheads="1"/>
          </p:cNvSpPr>
          <p:nvPr/>
        </p:nvSpPr>
        <p:spPr bwMode="auto">
          <a:xfrm>
            <a:off x="1854200" y="1849438"/>
            <a:ext cx="819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Divide</a:t>
            </a:r>
          </a:p>
        </p:txBody>
      </p:sp>
      <p:sp>
        <p:nvSpPr>
          <p:cNvPr id="18488" name="Text Box 56"/>
          <p:cNvSpPr txBox="1">
            <a:spLocks noChangeArrowheads="1"/>
          </p:cNvSpPr>
          <p:nvPr/>
        </p:nvSpPr>
        <p:spPr bwMode="auto">
          <a:xfrm>
            <a:off x="1806575" y="2355851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Divide</a:t>
            </a:r>
          </a:p>
        </p:txBody>
      </p:sp>
      <p:sp>
        <p:nvSpPr>
          <p:cNvPr id="18489" name="Text Box 57"/>
          <p:cNvSpPr txBox="1">
            <a:spLocks noChangeArrowheads="1"/>
          </p:cNvSpPr>
          <p:nvPr/>
        </p:nvSpPr>
        <p:spPr bwMode="auto">
          <a:xfrm>
            <a:off x="1830388" y="2851151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Divide</a:t>
            </a:r>
          </a:p>
        </p:txBody>
      </p:sp>
      <p:sp>
        <p:nvSpPr>
          <p:cNvPr id="18490" name="Text Box 58"/>
          <p:cNvSpPr txBox="1">
            <a:spLocks noChangeArrowheads="1"/>
          </p:cNvSpPr>
          <p:nvPr/>
        </p:nvSpPr>
        <p:spPr bwMode="auto">
          <a:xfrm>
            <a:off x="1651000" y="3187701"/>
            <a:ext cx="111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1 element</a:t>
            </a:r>
          </a:p>
        </p:txBody>
      </p:sp>
      <p:sp>
        <p:nvSpPr>
          <p:cNvPr id="18491" name="Line 59"/>
          <p:cNvSpPr>
            <a:spLocks noChangeShapeType="1"/>
          </p:cNvSpPr>
          <p:nvPr/>
        </p:nvSpPr>
        <p:spPr bwMode="auto">
          <a:xfrm>
            <a:off x="3027364" y="3573463"/>
            <a:ext cx="263525" cy="2270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2" name="Line 60"/>
          <p:cNvSpPr>
            <a:spLocks noChangeShapeType="1"/>
          </p:cNvSpPr>
          <p:nvPr/>
        </p:nvSpPr>
        <p:spPr bwMode="auto">
          <a:xfrm flipH="1">
            <a:off x="3328988" y="3513138"/>
            <a:ext cx="361950" cy="2905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3" name="Text Box 61"/>
          <p:cNvSpPr txBox="1">
            <a:spLocks noChangeArrowheads="1"/>
          </p:cNvSpPr>
          <p:nvPr/>
        </p:nvSpPr>
        <p:spPr bwMode="auto">
          <a:xfrm>
            <a:off x="3021013" y="3752851"/>
            <a:ext cx="56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u="sng">
                <a:latin typeface="Times New Roman" panose="02020603050405020304" pitchFamily="18" charset="0"/>
              </a:rPr>
              <a:t>2  8</a:t>
            </a:r>
          </a:p>
        </p:txBody>
      </p:sp>
      <p:sp>
        <p:nvSpPr>
          <p:cNvPr id="18494" name="Line 62"/>
          <p:cNvSpPr>
            <a:spLocks noChangeShapeType="1"/>
          </p:cNvSpPr>
          <p:nvPr/>
        </p:nvSpPr>
        <p:spPr bwMode="auto">
          <a:xfrm>
            <a:off x="4543426" y="3597276"/>
            <a:ext cx="263525" cy="227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5" name="Line 63"/>
          <p:cNvSpPr>
            <a:spLocks noChangeShapeType="1"/>
          </p:cNvSpPr>
          <p:nvPr/>
        </p:nvSpPr>
        <p:spPr bwMode="auto">
          <a:xfrm flipH="1">
            <a:off x="4845050" y="3536951"/>
            <a:ext cx="361950" cy="2905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6" name="Text Box 64"/>
          <p:cNvSpPr txBox="1">
            <a:spLocks noChangeArrowheads="1"/>
          </p:cNvSpPr>
          <p:nvPr/>
        </p:nvSpPr>
        <p:spPr bwMode="auto">
          <a:xfrm>
            <a:off x="4537075" y="3776664"/>
            <a:ext cx="56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u="sng">
                <a:latin typeface="Times New Roman" panose="02020603050405020304" pitchFamily="18" charset="0"/>
              </a:rPr>
              <a:t>4  9</a:t>
            </a:r>
          </a:p>
        </p:txBody>
      </p:sp>
      <p:sp>
        <p:nvSpPr>
          <p:cNvPr id="18497" name="Line 65"/>
          <p:cNvSpPr>
            <a:spLocks noChangeShapeType="1"/>
          </p:cNvSpPr>
          <p:nvPr/>
        </p:nvSpPr>
        <p:spPr bwMode="auto">
          <a:xfrm flipH="1">
            <a:off x="4267201" y="4125913"/>
            <a:ext cx="434975" cy="2905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8" name="Line 66"/>
          <p:cNvSpPr>
            <a:spLocks noChangeShapeType="1"/>
          </p:cNvSpPr>
          <p:nvPr/>
        </p:nvSpPr>
        <p:spPr bwMode="auto">
          <a:xfrm>
            <a:off x="3387726" y="4090988"/>
            <a:ext cx="373063" cy="323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9" name="Text Box 67"/>
          <p:cNvSpPr txBox="1">
            <a:spLocks noChangeArrowheads="1"/>
          </p:cNvSpPr>
          <p:nvPr/>
        </p:nvSpPr>
        <p:spPr bwMode="auto">
          <a:xfrm>
            <a:off x="3452813" y="4402139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u="sng">
                <a:latin typeface="Times New Roman" panose="02020603050405020304" pitchFamily="18" charset="0"/>
              </a:rPr>
              <a:t>2  4  8  9</a:t>
            </a:r>
          </a:p>
        </p:txBody>
      </p:sp>
      <p:sp>
        <p:nvSpPr>
          <p:cNvPr id="18500" name="Line 68"/>
          <p:cNvSpPr>
            <a:spLocks noChangeShapeType="1"/>
          </p:cNvSpPr>
          <p:nvPr/>
        </p:nvSpPr>
        <p:spPr bwMode="auto">
          <a:xfrm>
            <a:off x="6577014" y="3584576"/>
            <a:ext cx="263525" cy="227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1" name="Line 69"/>
          <p:cNvSpPr>
            <a:spLocks noChangeShapeType="1"/>
          </p:cNvSpPr>
          <p:nvPr/>
        </p:nvSpPr>
        <p:spPr bwMode="auto">
          <a:xfrm flipH="1">
            <a:off x="6878638" y="3524251"/>
            <a:ext cx="361950" cy="2905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2" name="Text Box 70"/>
          <p:cNvSpPr txBox="1">
            <a:spLocks noChangeArrowheads="1"/>
          </p:cNvSpPr>
          <p:nvPr/>
        </p:nvSpPr>
        <p:spPr bwMode="auto">
          <a:xfrm>
            <a:off x="6570663" y="3763964"/>
            <a:ext cx="56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u="sng">
                <a:latin typeface="Times New Roman" panose="02020603050405020304" pitchFamily="18" charset="0"/>
              </a:rPr>
              <a:t>3  5</a:t>
            </a:r>
          </a:p>
        </p:txBody>
      </p:sp>
      <p:sp>
        <p:nvSpPr>
          <p:cNvPr id="18503" name="Line 71"/>
          <p:cNvSpPr>
            <a:spLocks noChangeShapeType="1"/>
          </p:cNvSpPr>
          <p:nvPr/>
        </p:nvSpPr>
        <p:spPr bwMode="auto">
          <a:xfrm>
            <a:off x="8093076" y="3608388"/>
            <a:ext cx="263525" cy="2270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4" name="Line 72"/>
          <p:cNvSpPr>
            <a:spLocks noChangeShapeType="1"/>
          </p:cNvSpPr>
          <p:nvPr/>
        </p:nvSpPr>
        <p:spPr bwMode="auto">
          <a:xfrm flipH="1">
            <a:off x="8394700" y="3548063"/>
            <a:ext cx="361950" cy="2905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5" name="Text Box 73"/>
          <p:cNvSpPr txBox="1">
            <a:spLocks noChangeArrowheads="1"/>
          </p:cNvSpPr>
          <p:nvPr/>
        </p:nvSpPr>
        <p:spPr bwMode="auto">
          <a:xfrm>
            <a:off x="8086725" y="3787776"/>
            <a:ext cx="56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u="sng">
                <a:latin typeface="Times New Roman" panose="02020603050405020304" pitchFamily="18" charset="0"/>
              </a:rPr>
              <a:t>1  6</a:t>
            </a:r>
          </a:p>
        </p:txBody>
      </p:sp>
      <p:sp>
        <p:nvSpPr>
          <p:cNvPr id="18506" name="Line 74"/>
          <p:cNvSpPr>
            <a:spLocks noChangeShapeType="1"/>
          </p:cNvSpPr>
          <p:nvPr/>
        </p:nvSpPr>
        <p:spPr bwMode="auto">
          <a:xfrm flipH="1">
            <a:off x="7715251" y="4137026"/>
            <a:ext cx="536575" cy="2905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7" name="Line 75"/>
          <p:cNvSpPr>
            <a:spLocks noChangeShapeType="1"/>
          </p:cNvSpPr>
          <p:nvPr/>
        </p:nvSpPr>
        <p:spPr bwMode="auto">
          <a:xfrm>
            <a:off x="6937376" y="4102100"/>
            <a:ext cx="373063" cy="323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8" name="Text Box 76"/>
          <p:cNvSpPr txBox="1">
            <a:spLocks noChangeArrowheads="1"/>
          </p:cNvSpPr>
          <p:nvPr/>
        </p:nvSpPr>
        <p:spPr bwMode="auto">
          <a:xfrm>
            <a:off x="7002463" y="4413251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u="sng">
                <a:latin typeface="Times New Roman" panose="02020603050405020304" pitchFamily="18" charset="0"/>
              </a:rPr>
              <a:t>1  3  5  6</a:t>
            </a:r>
          </a:p>
        </p:txBody>
      </p:sp>
      <p:sp>
        <p:nvSpPr>
          <p:cNvPr id="18509" name="Line 77"/>
          <p:cNvSpPr>
            <a:spLocks noChangeShapeType="1"/>
          </p:cNvSpPr>
          <p:nvPr/>
        </p:nvSpPr>
        <p:spPr bwMode="auto">
          <a:xfrm>
            <a:off x="3952875" y="4752976"/>
            <a:ext cx="1601788" cy="493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0" name="Line 78"/>
          <p:cNvSpPr>
            <a:spLocks noChangeShapeType="1"/>
          </p:cNvSpPr>
          <p:nvPr/>
        </p:nvSpPr>
        <p:spPr bwMode="auto">
          <a:xfrm flipH="1">
            <a:off x="6059488" y="4765675"/>
            <a:ext cx="1541462" cy="444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1" name="Text Box 79"/>
          <p:cNvSpPr txBox="1">
            <a:spLocks noChangeArrowheads="1"/>
          </p:cNvSpPr>
          <p:nvPr/>
        </p:nvSpPr>
        <p:spPr bwMode="auto">
          <a:xfrm>
            <a:off x="4714875" y="5256214"/>
            <a:ext cx="2279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u="sng">
                <a:latin typeface="Times New Roman" panose="02020603050405020304" pitchFamily="18" charset="0"/>
              </a:rPr>
              <a:t>1  2  3  4  5   6   8   9</a:t>
            </a:r>
          </a:p>
        </p:txBody>
      </p:sp>
      <p:sp>
        <p:nvSpPr>
          <p:cNvPr id="18512" name="Text Box 80"/>
          <p:cNvSpPr txBox="1">
            <a:spLocks noChangeArrowheads="1"/>
          </p:cNvSpPr>
          <p:nvPr/>
        </p:nvSpPr>
        <p:spPr bwMode="auto">
          <a:xfrm>
            <a:off x="1830388" y="3513138"/>
            <a:ext cx="819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Merge</a:t>
            </a:r>
          </a:p>
        </p:txBody>
      </p:sp>
      <p:sp>
        <p:nvSpPr>
          <p:cNvPr id="18513" name="Text Box 81"/>
          <p:cNvSpPr txBox="1">
            <a:spLocks noChangeArrowheads="1"/>
          </p:cNvSpPr>
          <p:nvPr/>
        </p:nvSpPr>
        <p:spPr bwMode="auto">
          <a:xfrm>
            <a:off x="1866900" y="4090988"/>
            <a:ext cx="819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Merge</a:t>
            </a:r>
          </a:p>
        </p:txBody>
      </p:sp>
      <p:sp>
        <p:nvSpPr>
          <p:cNvPr id="18514" name="Text Box 82"/>
          <p:cNvSpPr txBox="1">
            <a:spLocks noChangeArrowheads="1"/>
          </p:cNvSpPr>
          <p:nvPr/>
        </p:nvSpPr>
        <p:spPr bwMode="auto">
          <a:xfrm>
            <a:off x="1901825" y="4824413"/>
            <a:ext cx="819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Merge</a:t>
            </a:r>
          </a:p>
        </p:txBody>
      </p:sp>
      <p:sp>
        <p:nvSpPr>
          <p:cNvPr id="18515" name="Text Box 83"/>
          <p:cNvSpPr txBox="1">
            <a:spLocks noChangeArrowheads="1"/>
          </p:cNvSpPr>
          <p:nvPr/>
        </p:nvSpPr>
        <p:spPr bwMode="auto">
          <a:xfrm>
            <a:off x="1890713" y="5270501"/>
            <a:ext cx="1485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Sorted Array</a:t>
            </a:r>
          </a:p>
        </p:txBody>
      </p:sp>
    </p:spTree>
    <p:extLst>
      <p:ext uri="{BB962C8B-B14F-4D97-AF65-F5344CB8AC3E}">
        <p14:creationId xmlns:p14="http://schemas.microsoft.com/office/powerpoint/2010/main" val="2244079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39900" y="141288"/>
            <a:ext cx="8783638" cy="698500"/>
          </a:xfrm>
        </p:spPr>
        <p:txBody>
          <a:bodyPr/>
          <a:lstStyle/>
          <a:p>
            <a:r>
              <a:rPr lang="en-US" altLang="en-US" sz="3600" dirty="0" err="1"/>
              <a:t>MergeSort</a:t>
            </a:r>
            <a:endParaRPr lang="en-US" altLang="en-US" sz="3600" dirty="0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608514" y="3798888"/>
            <a:ext cx="286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86596" y="901701"/>
            <a:ext cx="10964174" cy="5470525"/>
          </a:xfrm>
          <a:noFill/>
        </p:spPr>
        <p:txBody>
          <a:bodyPr/>
          <a:lstStyle/>
          <a:p>
            <a:pPr marL="533400" indent="-533400"/>
            <a:r>
              <a:rPr lang="en-US" altLang="en-US" dirty="0" err="1" smtClean="0"/>
              <a:t>MergeSort</a:t>
            </a:r>
            <a:r>
              <a:rPr lang="en-US" altLang="en-US" dirty="0" smtClean="0"/>
              <a:t> – A[1..N]</a:t>
            </a:r>
          </a:p>
          <a:p>
            <a:pPr marL="533400" indent="-533400"/>
            <a:r>
              <a:rPr lang="en-US" altLang="en-US" dirty="0" smtClean="0"/>
              <a:t>Stopping rule: </a:t>
            </a:r>
          </a:p>
          <a:p>
            <a:pPr marL="1295400" lvl="2" indent="-381000"/>
            <a:r>
              <a:rPr lang="en-US" altLang="en-US" dirty="0" smtClean="0"/>
              <a:t>If N == 1 then done</a:t>
            </a:r>
          </a:p>
          <a:p>
            <a:pPr marL="533400" indent="-533400"/>
            <a:r>
              <a:rPr lang="en-US" altLang="en-US" dirty="0" smtClean="0"/>
              <a:t>Key Step</a:t>
            </a:r>
          </a:p>
          <a:p>
            <a:pPr marL="914400" lvl="1" indent="-457200">
              <a:buFontTx/>
              <a:buChar char="•"/>
            </a:pPr>
            <a:r>
              <a:rPr lang="en-US" altLang="en-US" dirty="0" smtClean="0"/>
              <a:t>Divide: </a:t>
            </a:r>
          </a:p>
          <a:p>
            <a:pPr marL="1295400" lvl="2" indent="-381000"/>
            <a:r>
              <a:rPr lang="en-US" altLang="en-US" dirty="0" smtClean="0"/>
              <a:t>Consider the smaller arrays A[1..N/2], A[N/2+1..N] </a:t>
            </a:r>
          </a:p>
          <a:p>
            <a:pPr marL="914400" lvl="1" indent="-457200">
              <a:buFontTx/>
              <a:buChar char="•"/>
            </a:pPr>
            <a:r>
              <a:rPr lang="en-US" altLang="en-US" dirty="0" smtClean="0"/>
              <a:t>Conquer: </a:t>
            </a:r>
          </a:p>
          <a:p>
            <a:pPr marL="1295400" lvl="2" indent="-381000"/>
            <a:r>
              <a:rPr lang="en-US" altLang="en-US" dirty="0" smtClean="0"/>
              <a:t>M1 = Sort (A[1..N/2]) </a:t>
            </a:r>
          </a:p>
          <a:p>
            <a:pPr marL="1295400" lvl="2" indent="-381000"/>
            <a:r>
              <a:rPr lang="en-US" altLang="en-US" dirty="0" smtClean="0"/>
              <a:t>M2 = Sort (A[N/2+1..N]</a:t>
            </a:r>
          </a:p>
          <a:p>
            <a:pPr marL="914400" lvl="1" indent="-457200">
              <a:buFontTx/>
              <a:buChar char="•"/>
            </a:pPr>
            <a:r>
              <a:rPr lang="en-US" altLang="en-US" dirty="0" smtClean="0"/>
              <a:t>Merge:</a:t>
            </a:r>
          </a:p>
          <a:p>
            <a:pPr marL="1295400" lvl="2" indent="-381000"/>
            <a:r>
              <a:rPr lang="en-US" altLang="en-US" dirty="0" smtClean="0"/>
              <a:t>Merge(M1, M2) to produce the sorted array A</a:t>
            </a:r>
          </a:p>
        </p:txBody>
      </p:sp>
    </p:spTree>
    <p:extLst>
      <p:ext uri="{BB962C8B-B14F-4D97-AF65-F5344CB8AC3E}">
        <p14:creationId xmlns:p14="http://schemas.microsoft.com/office/powerpoint/2010/main" val="2822121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33551" y="130175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Merge Sort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84588" y="1084533"/>
            <a:ext cx="6021237" cy="3787775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533400" indent="-533400">
              <a:lnSpc>
                <a:spcPct val="90000"/>
              </a:lnSpc>
              <a:buNone/>
              <a:defRPr/>
            </a:pPr>
            <a:r>
              <a:rPr lang="en-US" sz="2000" dirty="0">
                <a:solidFill>
                  <a:schemeClr val="accent6"/>
                </a:solidFill>
              </a:rPr>
              <a:t>/* Insertion sort </a:t>
            </a:r>
            <a:r>
              <a:rPr lang="en-US" sz="2000" dirty="0" err="1">
                <a:solidFill>
                  <a:schemeClr val="accent6"/>
                </a:solidFill>
              </a:rPr>
              <a:t>pseudocode</a:t>
            </a:r>
            <a:r>
              <a:rPr lang="en-US" sz="2000" dirty="0">
                <a:solidFill>
                  <a:schemeClr val="accent6"/>
                </a:solidFill>
              </a:rPr>
              <a:t> for integers</a:t>
            </a:r>
          </a:p>
          <a:p>
            <a:pPr marL="533400" indent="-533400">
              <a:lnSpc>
                <a:spcPct val="90000"/>
              </a:lnSpc>
              <a:buNone/>
              <a:defRPr/>
            </a:pPr>
            <a:r>
              <a:rPr lang="en-US" sz="2000" dirty="0">
                <a:solidFill>
                  <a:schemeClr val="accent6"/>
                </a:solidFill>
              </a:rPr>
              <a:t>    A is an array containing N integers */</a:t>
            </a:r>
          </a:p>
          <a:p>
            <a:pPr marL="533400" indent="-533400">
              <a:lnSpc>
                <a:spcPct val="90000"/>
              </a:lnSpc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MS(int A[], </a:t>
            </a:r>
            <a:r>
              <a:rPr lang="en-US" sz="2000" dirty="0" err="1">
                <a:solidFill>
                  <a:srgbClr val="C00000"/>
                </a:solidFill>
              </a:rPr>
              <a:t>int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left, </a:t>
            </a:r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r>
              <a:rPr lang="en-US" sz="2000" dirty="0" smtClean="0">
                <a:solidFill>
                  <a:srgbClr val="C00000"/>
                </a:solidFill>
              </a:rPr>
              <a:t> right){</a:t>
            </a:r>
            <a:endParaRPr lang="en-US" sz="2000" dirty="0">
              <a:solidFill>
                <a:srgbClr val="C00000"/>
              </a:solidFill>
            </a:endParaRPr>
          </a:p>
          <a:p>
            <a:pPr marL="533400" indent="-533400">
              <a:lnSpc>
                <a:spcPct val="90000"/>
              </a:lnSpc>
              <a:buNone/>
              <a:defRPr/>
            </a:pPr>
            <a:r>
              <a:rPr lang="en-US" sz="2000" dirty="0">
                <a:solidFill>
                  <a:schemeClr val="tx2"/>
                </a:solidFill>
              </a:rPr>
              <a:t>   if </a:t>
            </a:r>
            <a:r>
              <a:rPr lang="en-US" sz="2000" dirty="0" smtClean="0">
                <a:solidFill>
                  <a:schemeClr val="tx2"/>
                </a:solidFill>
              </a:rPr>
              <a:t>(left &gt;= right) return; </a:t>
            </a:r>
            <a:endParaRPr lang="en-US" sz="2000" dirty="0">
              <a:solidFill>
                <a:schemeClr val="tx2"/>
              </a:solidFill>
            </a:endParaRPr>
          </a:p>
          <a:p>
            <a:pPr marL="533400" indent="-533400">
              <a:lnSpc>
                <a:spcPct val="90000"/>
              </a:lnSpc>
              <a:buNone/>
              <a:defRPr/>
            </a:pPr>
            <a:r>
              <a:rPr lang="en-US" sz="2000" dirty="0">
                <a:solidFill>
                  <a:schemeClr val="tx2"/>
                </a:solidFill>
              </a:rPr>
              <a:t>  </a:t>
            </a:r>
          </a:p>
          <a:p>
            <a:pPr marL="533400" indent="-533400">
              <a:lnSpc>
                <a:spcPct val="90000"/>
              </a:lnSpc>
              <a:buNone/>
              <a:defRPr/>
            </a:pPr>
            <a:r>
              <a:rPr lang="en-US" sz="2000" dirty="0">
                <a:solidFill>
                  <a:schemeClr val="tx2"/>
                </a:solidFill>
              </a:rPr>
              <a:t>   middle = </a:t>
            </a:r>
            <a:r>
              <a:rPr lang="en-US" sz="2000" dirty="0" smtClean="0">
                <a:solidFill>
                  <a:schemeClr val="tx2"/>
                </a:solidFill>
              </a:rPr>
              <a:t>left+(right-left)/2;</a:t>
            </a:r>
            <a:endParaRPr lang="en-US" sz="2000" dirty="0">
              <a:solidFill>
                <a:schemeClr val="tx2"/>
              </a:solidFill>
            </a:endParaRPr>
          </a:p>
          <a:p>
            <a:pPr marL="533400" indent="-533400">
              <a:lnSpc>
                <a:spcPct val="90000"/>
              </a:lnSpc>
              <a:buNone/>
              <a:defRPr/>
            </a:pPr>
            <a:r>
              <a:rPr lang="en-US" sz="2000" dirty="0">
                <a:solidFill>
                  <a:schemeClr val="tx2"/>
                </a:solidFill>
              </a:rPr>
              <a:t>   MS(A, </a:t>
            </a:r>
            <a:r>
              <a:rPr lang="en-US" sz="2000" dirty="0" smtClean="0">
                <a:solidFill>
                  <a:schemeClr val="tx2"/>
                </a:solidFill>
              </a:rPr>
              <a:t>left, middle);            </a:t>
            </a:r>
            <a:r>
              <a:rPr lang="en-US" sz="2000" dirty="0">
                <a:solidFill>
                  <a:schemeClr val="tx2"/>
                </a:solidFill>
              </a:rPr>
              <a:t>// Sort the LHS</a:t>
            </a:r>
          </a:p>
          <a:p>
            <a:pPr marL="533400" indent="-533400">
              <a:lnSpc>
                <a:spcPct val="90000"/>
              </a:lnSpc>
              <a:buNone/>
              <a:defRPr/>
            </a:pPr>
            <a:r>
              <a:rPr lang="en-US" sz="2000" dirty="0">
                <a:solidFill>
                  <a:schemeClr val="tx2"/>
                </a:solidFill>
              </a:rPr>
              <a:t>   </a:t>
            </a:r>
            <a:r>
              <a:rPr lang="en-US" sz="2000" dirty="0" smtClean="0">
                <a:solidFill>
                  <a:schemeClr val="tx2"/>
                </a:solidFill>
              </a:rPr>
              <a:t>MS(A, middle+1, right);       </a:t>
            </a:r>
            <a:r>
              <a:rPr lang="en-US" sz="2000" dirty="0">
                <a:solidFill>
                  <a:schemeClr val="tx2"/>
                </a:solidFill>
              </a:rPr>
              <a:t>// Sort the RHS</a:t>
            </a:r>
          </a:p>
          <a:p>
            <a:pPr marL="533400" indent="-533400">
              <a:lnSpc>
                <a:spcPct val="90000"/>
              </a:lnSpc>
              <a:buNone/>
              <a:defRPr/>
            </a:pPr>
            <a:endParaRPr lang="en-US" sz="2000" dirty="0">
              <a:solidFill>
                <a:schemeClr val="tx2"/>
              </a:solidFill>
            </a:endParaRPr>
          </a:p>
          <a:p>
            <a:pPr marL="533400" indent="-533400">
              <a:lnSpc>
                <a:spcPct val="90000"/>
              </a:lnSpc>
              <a:buNone/>
              <a:defRPr/>
            </a:pPr>
            <a:r>
              <a:rPr lang="en-US" sz="2000" dirty="0">
                <a:solidFill>
                  <a:schemeClr val="tx2"/>
                </a:solidFill>
              </a:rPr>
              <a:t>   Merge LHS &amp; RHS</a:t>
            </a:r>
          </a:p>
          <a:p>
            <a:pPr marL="533400" indent="-533400">
              <a:lnSpc>
                <a:spcPct val="90000"/>
              </a:lnSpc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} </a:t>
            </a:r>
            <a:r>
              <a:rPr lang="en-US" sz="2000" dirty="0">
                <a:solidFill>
                  <a:schemeClr val="accent6"/>
                </a:solidFill>
              </a:rPr>
              <a:t>//end-MS</a:t>
            </a:r>
          </a:p>
        </p:txBody>
      </p:sp>
    </p:spTree>
    <p:extLst>
      <p:ext uri="{BB962C8B-B14F-4D97-AF65-F5344CB8AC3E}">
        <p14:creationId xmlns:p14="http://schemas.microsoft.com/office/powerpoint/2010/main" val="1242666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3576" y="141288"/>
            <a:ext cx="8507413" cy="1022350"/>
          </a:xfrm>
        </p:spPr>
        <p:txBody>
          <a:bodyPr/>
          <a:lstStyle/>
          <a:p>
            <a:r>
              <a:rPr lang="en-US" altLang="en-US" sz="3600" dirty="0"/>
              <a:t>Recursive Calls of </a:t>
            </a:r>
            <a:r>
              <a:rPr lang="en-US" altLang="en-US" sz="3600" dirty="0" err="1"/>
              <a:t>MergeSort</a:t>
            </a:r>
            <a:endParaRPr lang="en-US" altLang="en-US" sz="3600" dirty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755776" y="1638301"/>
            <a:ext cx="3984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N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743075" y="2216151"/>
            <a:ext cx="698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N/2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717676" y="2817813"/>
            <a:ext cx="638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N/4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752601" y="3455988"/>
            <a:ext cx="638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N/8</a:t>
            </a:r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4424363" y="1558926"/>
            <a:ext cx="4114800" cy="373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7" name="Rectangle 8"/>
          <p:cNvSpPr>
            <a:spLocks noChangeArrowheads="1"/>
          </p:cNvSpPr>
          <p:nvPr/>
        </p:nvSpPr>
        <p:spPr bwMode="auto">
          <a:xfrm>
            <a:off x="7505701" y="2233613"/>
            <a:ext cx="2081213" cy="373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8" name="Rectangle 9"/>
          <p:cNvSpPr>
            <a:spLocks noChangeArrowheads="1"/>
          </p:cNvSpPr>
          <p:nvPr/>
        </p:nvSpPr>
        <p:spPr bwMode="auto">
          <a:xfrm>
            <a:off x="3221038" y="2224088"/>
            <a:ext cx="2081212" cy="373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9" name="Rectangle 10"/>
          <p:cNvSpPr>
            <a:spLocks noChangeArrowheads="1"/>
          </p:cNvSpPr>
          <p:nvPr/>
        </p:nvSpPr>
        <p:spPr bwMode="auto">
          <a:xfrm>
            <a:off x="2667001" y="2801938"/>
            <a:ext cx="1069975" cy="373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80" name="Rectangle 11"/>
          <p:cNvSpPr>
            <a:spLocks noChangeArrowheads="1"/>
          </p:cNvSpPr>
          <p:nvPr/>
        </p:nvSpPr>
        <p:spPr bwMode="auto">
          <a:xfrm>
            <a:off x="4722814" y="2776538"/>
            <a:ext cx="1069975" cy="373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81" name="Rectangle 12"/>
          <p:cNvSpPr>
            <a:spLocks noChangeArrowheads="1"/>
          </p:cNvSpPr>
          <p:nvPr/>
        </p:nvSpPr>
        <p:spPr bwMode="auto">
          <a:xfrm>
            <a:off x="2436813" y="3379788"/>
            <a:ext cx="660400" cy="373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82" name="Rectangle 13"/>
          <p:cNvSpPr>
            <a:spLocks noChangeArrowheads="1"/>
          </p:cNvSpPr>
          <p:nvPr/>
        </p:nvSpPr>
        <p:spPr bwMode="auto">
          <a:xfrm>
            <a:off x="3425825" y="3378201"/>
            <a:ext cx="660400" cy="373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83" name="Rectangle 14"/>
          <p:cNvSpPr>
            <a:spLocks noChangeArrowheads="1"/>
          </p:cNvSpPr>
          <p:nvPr/>
        </p:nvSpPr>
        <p:spPr bwMode="auto">
          <a:xfrm>
            <a:off x="4448175" y="3341688"/>
            <a:ext cx="660400" cy="373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84" name="Rectangle 15"/>
          <p:cNvSpPr>
            <a:spLocks noChangeArrowheads="1"/>
          </p:cNvSpPr>
          <p:nvPr/>
        </p:nvSpPr>
        <p:spPr bwMode="auto">
          <a:xfrm>
            <a:off x="5459413" y="3343276"/>
            <a:ext cx="660400" cy="373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85" name="Rectangle 16"/>
          <p:cNvSpPr>
            <a:spLocks noChangeArrowheads="1"/>
          </p:cNvSpPr>
          <p:nvPr/>
        </p:nvSpPr>
        <p:spPr bwMode="auto">
          <a:xfrm>
            <a:off x="6877051" y="2801938"/>
            <a:ext cx="1069975" cy="373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86" name="Rectangle 17"/>
          <p:cNvSpPr>
            <a:spLocks noChangeArrowheads="1"/>
          </p:cNvSpPr>
          <p:nvPr/>
        </p:nvSpPr>
        <p:spPr bwMode="auto">
          <a:xfrm>
            <a:off x="8932864" y="2776538"/>
            <a:ext cx="1069975" cy="373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87" name="Rectangle 18"/>
          <p:cNvSpPr>
            <a:spLocks noChangeArrowheads="1"/>
          </p:cNvSpPr>
          <p:nvPr/>
        </p:nvSpPr>
        <p:spPr bwMode="auto">
          <a:xfrm>
            <a:off x="6646863" y="3379788"/>
            <a:ext cx="660400" cy="373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88" name="Rectangle 19"/>
          <p:cNvSpPr>
            <a:spLocks noChangeArrowheads="1"/>
          </p:cNvSpPr>
          <p:nvPr/>
        </p:nvSpPr>
        <p:spPr bwMode="auto">
          <a:xfrm>
            <a:off x="7635875" y="3378201"/>
            <a:ext cx="660400" cy="373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89" name="Rectangle 20"/>
          <p:cNvSpPr>
            <a:spLocks noChangeArrowheads="1"/>
          </p:cNvSpPr>
          <p:nvPr/>
        </p:nvSpPr>
        <p:spPr bwMode="auto">
          <a:xfrm>
            <a:off x="8658225" y="3341688"/>
            <a:ext cx="660400" cy="373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90" name="Rectangle 21"/>
          <p:cNvSpPr>
            <a:spLocks noChangeArrowheads="1"/>
          </p:cNvSpPr>
          <p:nvPr/>
        </p:nvSpPr>
        <p:spPr bwMode="auto">
          <a:xfrm>
            <a:off x="9669463" y="3343276"/>
            <a:ext cx="660400" cy="373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 flipH="1">
            <a:off x="4435476" y="1930401"/>
            <a:ext cx="1901825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>
            <a:off x="6505576" y="1930401"/>
            <a:ext cx="19605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8" name="Line 24"/>
          <p:cNvSpPr>
            <a:spLocks noChangeShapeType="1"/>
          </p:cNvSpPr>
          <p:nvPr/>
        </p:nvSpPr>
        <p:spPr bwMode="auto">
          <a:xfrm flipH="1">
            <a:off x="3255963" y="2605089"/>
            <a:ext cx="92710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9" name="Line 25"/>
          <p:cNvSpPr>
            <a:spLocks noChangeShapeType="1"/>
          </p:cNvSpPr>
          <p:nvPr/>
        </p:nvSpPr>
        <p:spPr bwMode="auto">
          <a:xfrm>
            <a:off x="4183063" y="2581275"/>
            <a:ext cx="114300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0" name="Line 26"/>
          <p:cNvSpPr>
            <a:spLocks noChangeShapeType="1"/>
          </p:cNvSpPr>
          <p:nvPr/>
        </p:nvSpPr>
        <p:spPr bwMode="auto">
          <a:xfrm flipH="1">
            <a:off x="7480300" y="2616201"/>
            <a:ext cx="1093788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1" name="Line 27"/>
          <p:cNvSpPr>
            <a:spLocks noChangeShapeType="1"/>
          </p:cNvSpPr>
          <p:nvPr/>
        </p:nvSpPr>
        <p:spPr bwMode="auto">
          <a:xfrm>
            <a:off x="8586788" y="2605089"/>
            <a:ext cx="950912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2" name="Line 28"/>
          <p:cNvSpPr>
            <a:spLocks noChangeShapeType="1"/>
          </p:cNvSpPr>
          <p:nvPr/>
        </p:nvSpPr>
        <p:spPr bwMode="auto">
          <a:xfrm flipH="1">
            <a:off x="2787650" y="3157539"/>
            <a:ext cx="34925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3" name="Line 29"/>
          <p:cNvSpPr>
            <a:spLocks noChangeShapeType="1"/>
          </p:cNvSpPr>
          <p:nvPr/>
        </p:nvSpPr>
        <p:spPr bwMode="auto">
          <a:xfrm>
            <a:off x="3244851" y="3170239"/>
            <a:ext cx="493713" cy="204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4" name="Line 30"/>
          <p:cNvSpPr>
            <a:spLocks noChangeShapeType="1"/>
          </p:cNvSpPr>
          <p:nvPr/>
        </p:nvSpPr>
        <p:spPr bwMode="auto">
          <a:xfrm flipH="1">
            <a:off x="4784726" y="3146425"/>
            <a:ext cx="481013" cy="204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5" name="Line 31"/>
          <p:cNvSpPr>
            <a:spLocks noChangeShapeType="1"/>
          </p:cNvSpPr>
          <p:nvPr/>
        </p:nvSpPr>
        <p:spPr bwMode="auto">
          <a:xfrm>
            <a:off x="5265739" y="3146426"/>
            <a:ext cx="541337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6" name="Line 32"/>
          <p:cNvSpPr>
            <a:spLocks noChangeShapeType="1"/>
          </p:cNvSpPr>
          <p:nvPr/>
        </p:nvSpPr>
        <p:spPr bwMode="auto">
          <a:xfrm flipH="1">
            <a:off x="7010401" y="3157539"/>
            <a:ext cx="373063" cy="204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7" name="Line 33"/>
          <p:cNvSpPr>
            <a:spLocks noChangeShapeType="1"/>
          </p:cNvSpPr>
          <p:nvPr/>
        </p:nvSpPr>
        <p:spPr bwMode="auto">
          <a:xfrm>
            <a:off x="7624764" y="3170239"/>
            <a:ext cx="276225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8" name="Line 34"/>
          <p:cNvSpPr>
            <a:spLocks noChangeShapeType="1"/>
          </p:cNvSpPr>
          <p:nvPr/>
        </p:nvSpPr>
        <p:spPr bwMode="auto">
          <a:xfrm flipH="1">
            <a:off x="8947151" y="3146425"/>
            <a:ext cx="4095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9" name="Line 35"/>
          <p:cNvSpPr>
            <a:spLocks noChangeShapeType="1"/>
          </p:cNvSpPr>
          <p:nvPr/>
        </p:nvSpPr>
        <p:spPr bwMode="auto">
          <a:xfrm>
            <a:off x="9525000" y="3157538"/>
            <a:ext cx="446088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0" name="Rectangle 36"/>
          <p:cNvSpPr>
            <a:spLocks noChangeArrowheads="1"/>
          </p:cNvSpPr>
          <p:nvPr/>
        </p:nvSpPr>
        <p:spPr bwMode="auto">
          <a:xfrm>
            <a:off x="4097339" y="4657725"/>
            <a:ext cx="328612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/>
              <a:t>T(N) = 2*T(N/2) + N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2281239" y="5776914"/>
            <a:ext cx="30448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/>
              <a:t>Time to sort the 2 subarray</a:t>
            </a:r>
          </a:p>
        </p:txBody>
      </p:sp>
      <p:sp>
        <p:nvSpPr>
          <p:cNvPr id="21542" name="Line 38"/>
          <p:cNvSpPr>
            <a:spLocks noChangeShapeType="1"/>
          </p:cNvSpPr>
          <p:nvPr/>
        </p:nvSpPr>
        <p:spPr bwMode="auto">
          <a:xfrm flipV="1">
            <a:off x="3978276" y="5089525"/>
            <a:ext cx="1768475" cy="661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3" name="Rectangle 39"/>
          <p:cNvSpPr>
            <a:spLocks noChangeArrowheads="1"/>
          </p:cNvSpPr>
          <p:nvPr/>
        </p:nvSpPr>
        <p:spPr bwMode="auto">
          <a:xfrm>
            <a:off x="6130926" y="5753101"/>
            <a:ext cx="3478213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/>
              <a:t>Time to merge the 2 sorted subarray</a:t>
            </a:r>
          </a:p>
        </p:txBody>
      </p:sp>
      <p:sp>
        <p:nvSpPr>
          <p:cNvPr id="21544" name="Line 40"/>
          <p:cNvSpPr>
            <a:spLocks noChangeShapeType="1"/>
          </p:cNvSpPr>
          <p:nvPr/>
        </p:nvSpPr>
        <p:spPr bwMode="auto">
          <a:xfrm flipH="1" flipV="1">
            <a:off x="7094538" y="5048250"/>
            <a:ext cx="806450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5" name="Rectangle 36"/>
          <p:cNvSpPr>
            <a:spLocks noChangeArrowheads="1"/>
          </p:cNvSpPr>
          <p:nvPr/>
        </p:nvSpPr>
        <p:spPr bwMode="auto">
          <a:xfrm>
            <a:off x="7678739" y="4678364"/>
            <a:ext cx="2651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/>
              <a:t>T(N) = </a:t>
            </a:r>
            <a:r>
              <a:rPr lang="en-US" altLang="en-US" sz="2400">
                <a:latin typeface="Symbol" panose="05050102010706020507" pitchFamily="18" charset="2"/>
              </a:rPr>
              <a:t>Q</a:t>
            </a:r>
            <a:r>
              <a:rPr lang="en-US" altLang="en-US" sz="2400"/>
              <a:t>(NlogN)</a:t>
            </a:r>
          </a:p>
        </p:txBody>
      </p:sp>
    </p:spTree>
    <p:extLst>
      <p:ext uri="{BB962C8B-B14F-4D97-AF65-F5344CB8AC3E}">
        <p14:creationId xmlns:p14="http://schemas.microsoft.com/office/powerpoint/2010/main" val="4216320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4"/>
          <p:cNvGrpSpPr>
            <a:grpSpLocks/>
          </p:cNvGrpSpPr>
          <p:nvPr/>
        </p:nvGrpSpPr>
        <p:grpSpPr bwMode="auto">
          <a:xfrm>
            <a:off x="4246564" y="1350964"/>
            <a:ext cx="3127375" cy="371475"/>
            <a:chOff x="955590" y="5099221"/>
            <a:chExt cx="2636112" cy="370704"/>
          </a:xfrm>
        </p:grpSpPr>
        <p:sp>
          <p:nvSpPr>
            <p:cNvPr id="6" name="Rectangle 5"/>
            <p:cNvSpPr/>
            <p:nvPr/>
          </p:nvSpPr>
          <p:spPr bwMode="auto">
            <a:xfrm>
              <a:off x="955590" y="5099221"/>
              <a:ext cx="329179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8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284769" y="5099221"/>
              <a:ext cx="330517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615287" y="5099221"/>
              <a:ext cx="329179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9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944466" y="5099221"/>
              <a:ext cx="329179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4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273646" y="5099221"/>
              <a:ext cx="329179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5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602825" y="5099221"/>
              <a:ext cx="329179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3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932005" y="5099221"/>
              <a:ext cx="330518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62523" y="5099221"/>
              <a:ext cx="329179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6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3189288" y="2087564"/>
            <a:ext cx="393700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8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82989" y="2087564"/>
            <a:ext cx="390525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973514" y="2087564"/>
            <a:ext cx="390525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9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364039" y="2087564"/>
            <a:ext cx="390525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4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6691313" y="2087564"/>
            <a:ext cx="393700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5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085014" y="2087564"/>
            <a:ext cx="390525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3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475539" y="2087564"/>
            <a:ext cx="390525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866064" y="2087564"/>
            <a:ext cx="390525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6</a:t>
            </a:r>
          </a:p>
        </p:txBody>
      </p:sp>
      <p:cxnSp>
        <p:nvCxnSpPr>
          <p:cNvPr id="22539" name="Straight Arrow Connector 2"/>
          <p:cNvCxnSpPr>
            <a:cxnSpLocks noChangeShapeType="1"/>
          </p:cNvCxnSpPr>
          <p:nvPr/>
        </p:nvCxnSpPr>
        <p:spPr bwMode="auto">
          <a:xfrm flipH="1">
            <a:off x="4237038" y="1768475"/>
            <a:ext cx="1282700" cy="222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0" name="Straight Arrow Connector 22"/>
          <p:cNvCxnSpPr>
            <a:cxnSpLocks noChangeShapeType="1"/>
          </p:cNvCxnSpPr>
          <p:nvPr/>
        </p:nvCxnSpPr>
        <p:spPr bwMode="auto">
          <a:xfrm>
            <a:off x="6081713" y="1773239"/>
            <a:ext cx="1606550" cy="225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Straight Arrow Connector 24"/>
          <p:cNvCxnSpPr>
            <a:cxnSpLocks noChangeShapeType="1"/>
          </p:cNvCxnSpPr>
          <p:nvPr/>
        </p:nvCxnSpPr>
        <p:spPr bwMode="auto">
          <a:xfrm>
            <a:off x="3973513" y="2501901"/>
            <a:ext cx="0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Straight Arrow Connector 26"/>
          <p:cNvCxnSpPr>
            <a:cxnSpLocks noChangeShapeType="1"/>
          </p:cNvCxnSpPr>
          <p:nvPr/>
        </p:nvCxnSpPr>
        <p:spPr bwMode="auto">
          <a:xfrm>
            <a:off x="7580313" y="2532064"/>
            <a:ext cx="6350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Rectangle 30"/>
          <p:cNvSpPr/>
          <p:nvPr/>
        </p:nvSpPr>
        <p:spPr bwMode="auto">
          <a:xfrm>
            <a:off x="3189288" y="3005139"/>
            <a:ext cx="393700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3582989" y="3005139"/>
            <a:ext cx="390525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973514" y="3005139"/>
            <a:ext cx="390525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8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4364039" y="3005139"/>
            <a:ext cx="390525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9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6691313" y="3016250"/>
            <a:ext cx="393700" cy="3698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7085014" y="3016250"/>
            <a:ext cx="390525" cy="3698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3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7475539" y="3016250"/>
            <a:ext cx="390525" cy="3698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5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7866064" y="3016250"/>
            <a:ext cx="390525" cy="3698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6</a:t>
            </a:r>
          </a:p>
        </p:txBody>
      </p:sp>
      <p:sp>
        <p:nvSpPr>
          <p:cNvPr id="22551" name="TextBox 51"/>
          <p:cNvSpPr txBox="1">
            <a:spLocks noChangeArrowheads="1"/>
          </p:cNvSpPr>
          <p:nvPr/>
        </p:nvSpPr>
        <p:spPr bwMode="auto">
          <a:xfrm>
            <a:off x="3417888" y="2516188"/>
            <a:ext cx="5699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Sort</a:t>
            </a:r>
          </a:p>
        </p:txBody>
      </p:sp>
      <p:sp>
        <p:nvSpPr>
          <p:cNvPr id="2255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867775" cy="698500"/>
          </a:xfrm>
        </p:spPr>
        <p:txBody>
          <a:bodyPr/>
          <a:lstStyle/>
          <a:p>
            <a:r>
              <a:rPr lang="en-US" altLang="en-US" sz="3600" dirty="0" smtClean="0"/>
              <a:t>Merge Using Extra Space</a:t>
            </a:r>
          </a:p>
        </p:txBody>
      </p:sp>
      <p:grpSp>
        <p:nvGrpSpPr>
          <p:cNvPr id="22553" name="Group 4"/>
          <p:cNvGrpSpPr>
            <a:grpSpLocks/>
          </p:cNvGrpSpPr>
          <p:nvPr/>
        </p:nvGrpSpPr>
        <p:grpSpPr bwMode="auto">
          <a:xfrm>
            <a:off x="4832350" y="3386138"/>
            <a:ext cx="254000" cy="620712"/>
            <a:chOff x="1737744" y="3377322"/>
            <a:chExt cx="255198" cy="619911"/>
          </a:xfrm>
        </p:grpSpPr>
        <p:cxnSp>
          <p:nvCxnSpPr>
            <p:cNvPr id="22573" name="Straight Arrow Connector 2"/>
            <p:cNvCxnSpPr>
              <a:cxnSpLocks noChangeShapeType="1"/>
            </p:cNvCxnSpPr>
            <p:nvPr/>
          </p:nvCxnSpPr>
          <p:spPr bwMode="auto">
            <a:xfrm flipV="1">
              <a:off x="1862137" y="3377322"/>
              <a:ext cx="0" cy="24376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74" name="TextBox 51"/>
            <p:cNvSpPr txBox="1">
              <a:spLocks noChangeArrowheads="1"/>
            </p:cNvSpPr>
            <p:nvPr/>
          </p:nvSpPr>
          <p:spPr bwMode="auto">
            <a:xfrm>
              <a:off x="1737744" y="3597123"/>
              <a:ext cx="2551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2000" b="1">
                  <a:latin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22554" name="Group 55"/>
          <p:cNvGrpSpPr>
            <a:grpSpLocks/>
          </p:cNvGrpSpPr>
          <p:nvPr/>
        </p:nvGrpSpPr>
        <p:grpSpPr bwMode="auto">
          <a:xfrm>
            <a:off x="8359776" y="3397251"/>
            <a:ext cx="269875" cy="620713"/>
            <a:chOff x="1737744" y="3377322"/>
            <a:chExt cx="269626" cy="619911"/>
          </a:xfrm>
        </p:grpSpPr>
        <p:cxnSp>
          <p:nvCxnSpPr>
            <p:cNvPr id="22571" name="Straight Arrow Connector 2"/>
            <p:cNvCxnSpPr>
              <a:cxnSpLocks noChangeShapeType="1"/>
            </p:cNvCxnSpPr>
            <p:nvPr/>
          </p:nvCxnSpPr>
          <p:spPr bwMode="auto">
            <a:xfrm flipV="1">
              <a:off x="1862137" y="3377322"/>
              <a:ext cx="0" cy="24376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72" name="TextBox 51"/>
            <p:cNvSpPr txBox="1">
              <a:spLocks noChangeArrowheads="1"/>
            </p:cNvSpPr>
            <p:nvPr/>
          </p:nvSpPr>
          <p:spPr bwMode="auto">
            <a:xfrm>
              <a:off x="1737744" y="3597123"/>
              <a:ext cx="26962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2000" b="1">
                  <a:latin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22555" name="TextBox 51"/>
          <p:cNvSpPr txBox="1">
            <a:spLocks noChangeArrowheads="1"/>
          </p:cNvSpPr>
          <p:nvPr/>
        </p:nvSpPr>
        <p:spPr bwMode="auto">
          <a:xfrm>
            <a:off x="3771900" y="4497389"/>
            <a:ext cx="401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B:</a:t>
            </a:r>
          </a:p>
        </p:txBody>
      </p:sp>
      <p:sp>
        <p:nvSpPr>
          <p:cNvPr id="22556" name="TextBox 51"/>
          <p:cNvSpPr txBox="1">
            <a:spLocks noChangeArrowheads="1"/>
          </p:cNvSpPr>
          <p:nvPr/>
        </p:nvSpPr>
        <p:spPr bwMode="auto">
          <a:xfrm>
            <a:off x="6905626" y="2495550"/>
            <a:ext cx="5699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Sort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4273551" y="4495801"/>
            <a:ext cx="390525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4664076" y="4495801"/>
            <a:ext cx="392113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5056189" y="4495801"/>
            <a:ext cx="390525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5446713" y="4495801"/>
            <a:ext cx="392112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5838826" y="4495801"/>
            <a:ext cx="390525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6229351" y="4495801"/>
            <a:ext cx="390525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6619876" y="4495801"/>
            <a:ext cx="392113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8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7011989" y="4495801"/>
            <a:ext cx="390525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9</a:t>
            </a:r>
          </a:p>
        </p:txBody>
      </p:sp>
      <p:sp>
        <p:nvSpPr>
          <p:cNvPr id="22565" name="TextBox 51"/>
          <p:cNvSpPr txBox="1">
            <a:spLocks noChangeArrowheads="1"/>
          </p:cNvSpPr>
          <p:nvPr/>
        </p:nvSpPr>
        <p:spPr bwMode="auto">
          <a:xfrm>
            <a:off x="3752851" y="1333500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A:</a:t>
            </a:r>
          </a:p>
        </p:txBody>
      </p:sp>
      <p:grpSp>
        <p:nvGrpSpPr>
          <p:cNvPr id="22566" name="Group 58"/>
          <p:cNvGrpSpPr>
            <a:grpSpLocks/>
          </p:cNvGrpSpPr>
          <p:nvPr/>
        </p:nvGrpSpPr>
        <p:grpSpPr bwMode="auto">
          <a:xfrm>
            <a:off x="7507289" y="4867276"/>
            <a:ext cx="327025" cy="620713"/>
            <a:chOff x="1737744" y="3377322"/>
            <a:chExt cx="327334" cy="619911"/>
          </a:xfrm>
        </p:grpSpPr>
        <p:cxnSp>
          <p:nvCxnSpPr>
            <p:cNvPr id="22569" name="Straight Arrow Connector 2"/>
            <p:cNvCxnSpPr>
              <a:cxnSpLocks noChangeShapeType="1"/>
            </p:cNvCxnSpPr>
            <p:nvPr/>
          </p:nvCxnSpPr>
          <p:spPr bwMode="auto">
            <a:xfrm flipV="1">
              <a:off x="1862137" y="3377322"/>
              <a:ext cx="0" cy="24376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70" name="TextBox 51"/>
            <p:cNvSpPr txBox="1">
              <a:spLocks noChangeArrowheads="1"/>
            </p:cNvSpPr>
            <p:nvPr/>
          </p:nvSpPr>
          <p:spPr bwMode="auto">
            <a:xfrm>
              <a:off x="1737744" y="3597123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2000" b="1">
                  <a:latin typeface="Times New Roman" panose="02020603050405020304" pitchFamily="18" charset="0"/>
                </a:rPr>
                <a:t>k</a:t>
              </a:r>
            </a:p>
          </p:txBody>
        </p:sp>
      </p:grpSp>
      <p:sp>
        <p:nvSpPr>
          <p:cNvPr id="22567" name="TextBox 51"/>
          <p:cNvSpPr txBox="1">
            <a:spLocks noChangeArrowheads="1"/>
          </p:cNvSpPr>
          <p:nvPr/>
        </p:nvSpPr>
        <p:spPr bwMode="auto">
          <a:xfrm>
            <a:off x="2652714" y="2090738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A:</a:t>
            </a:r>
          </a:p>
        </p:txBody>
      </p:sp>
      <p:sp>
        <p:nvSpPr>
          <p:cNvPr id="22568" name="TextBox 51"/>
          <p:cNvSpPr txBox="1">
            <a:spLocks noChangeArrowheads="1"/>
          </p:cNvSpPr>
          <p:nvPr/>
        </p:nvSpPr>
        <p:spPr bwMode="auto">
          <a:xfrm>
            <a:off x="2601914" y="3005138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A:</a:t>
            </a:r>
          </a:p>
        </p:txBody>
      </p:sp>
    </p:spTree>
    <p:extLst>
      <p:ext uri="{BB962C8B-B14F-4D97-AF65-F5344CB8AC3E}">
        <p14:creationId xmlns:p14="http://schemas.microsoft.com/office/powerpoint/2010/main" val="102203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Sorting: What &amp; Why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1321" y="1760747"/>
            <a:ext cx="28162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/>
              <a:t>[5, 1, 7, 5, 10, 6, 5, 9]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10395" y="2770398"/>
            <a:ext cx="2379662" cy="9699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Sorting Algorithm</a:t>
            </a:r>
          </a:p>
        </p:txBody>
      </p:sp>
      <p:cxnSp>
        <p:nvCxnSpPr>
          <p:cNvPr id="5125" name="Straight Arrow Connector 5"/>
          <p:cNvCxnSpPr>
            <a:cxnSpLocks noChangeShapeType="1"/>
            <a:stCxn id="3" idx="2"/>
            <a:endCxn id="4" idx="0"/>
          </p:cNvCxnSpPr>
          <p:nvPr/>
        </p:nvCxnSpPr>
        <p:spPr bwMode="auto">
          <a:xfrm>
            <a:off x="1799432" y="2160797"/>
            <a:ext cx="0" cy="6096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Straight Arrow Connector 9"/>
          <p:cNvCxnSpPr>
            <a:cxnSpLocks noChangeShapeType="1"/>
          </p:cNvCxnSpPr>
          <p:nvPr/>
        </p:nvCxnSpPr>
        <p:spPr bwMode="auto">
          <a:xfrm>
            <a:off x="1799432" y="3740360"/>
            <a:ext cx="0" cy="6096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391321" y="4310272"/>
            <a:ext cx="2740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/>
              <a:t>[1, 5, 5, 5, 6, 7, 9, 10]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338813" y="914400"/>
            <a:ext cx="8479376" cy="566420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33400" indent="-533400"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Very widely used</a:t>
            </a:r>
          </a:p>
          <a:p>
            <a:pPr marL="914400" lvl="1" indent="-457200"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Crucial for efficient retrieval and processing of large volumes of data, e.g., Database systems</a:t>
            </a:r>
          </a:p>
          <a:p>
            <a:pPr marL="1314450" lvl="2" indent="-457200"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C00000"/>
                </a:solidFill>
              </a:rPr>
              <a:t>Duplicate elimination</a:t>
            </a:r>
          </a:p>
          <a:p>
            <a:pPr marL="857250" lvl="2" indent="0">
              <a:lnSpc>
                <a:spcPct val="90000"/>
              </a:lnSpc>
              <a:buNone/>
              <a:defRPr/>
            </a:pPr>
            <a:endParaRPr lang="en-US" altLang="en-US" sz="1800" kern="0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Typically a first step in </a:t>
            </a:r>
            <a:r>
              <a:rPr lang="en-US" altLang="en-US" kern="0" dirty="0" smtClean="0">
                <a:solidFill>
                  <a:srgbClr val="000000"/>
                </a:solidFill>
              </a:rPr>
              <a:t>more </a:t>
            </a:r>
            <a:r>
              <a:rPr lang="en-US" altLang="en-US" kern="0" dirty="0">
                <a:solidFill>
                  <a:srgbClr val="000000"/>
                </a:solidFill>
              </a:rPr>
              <a:t>complex </a:t>
            </a:r>
            <a:r>
              <a:rPr lang="en-US" altLang="en-US" kern="0" dirty="0" smtClean="0">
                <a:solidFill>
                  <a:srgbClr val="000000"/>
                </a:solidFill>
              </a:rPr>
              <a:t>algorithms</a:t>
            </a:r>
            <a:endParaRPr lang="en-US" altLang="en-US" kern="0" dirty="0">
              <a:solidFill>
                <a:srgbClr val="000000"/>
              </a:solidFill>
            </a:endParaRPr>
          </a:p>
          <a:p>
            <a:pPr marL="1295400" lvl="2" indent="-381000">
              <a:lnSpc>
                <a:spcPct val="90000"/>
              </a:lnSpc>
              <a:defRPr/>
            </a:pPr>
            <a:r>
              <a:rPr lang="en-US" altLang="en-US" kern="0" dirty="0"/>
              <a:t>An initial stage in organizing data for faster retrieval</a:t>
            </a:r>
          </a:p>
          <a:p>
            <a:pPr marL="533400" indent="-533400">
              <a:lnSpc>
                <a:spcPct val="90000"/>
              </a:lnSpc>
              <a:defRPr/>
            </a:pPr>
            <a:endParaRPr lang="en-US" altLang="en-US" sz="2400" kern="0" dirty="0">
              <a:solidFill>
                <a:srgbClr val="CC3300"/>
              </a:solidFill>
            </a:endParaRPr>
          </a:p>
          <a:p>
            <a:pPr marL="933450" lvl="1" indent="-533400"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Allows </a:t>
            </a:r>
            <a:r>
              <a:rPr lang="en-US" altLang="en-US" kern="0" dirty="0">
                <a:solidFill>
                  <a:schemeClr val="accent2"/>
                </a:solidFill>
              </a:rPr>
              <a:t>binary search</a:t>
            </a:r>
            <a:r>
              <a:rPr lang="en-US" altLang="en-US" kern="0" dirty="0">
                <a:solidFill>
                  <a:srgbClr val="000000"/>
                </a:solidFill>
              </a:rPr>
              <a:t> of an N-element array in O(</a:t>
            </a:r>
            <a:r>
              <a:rPr lang="en-US" altLang="en-US" kern="0" dirty="0" err="1">
                <a:solidFill>
                  <a:srgbClr val="000000"/>
                </a:solidFill>
              </a:rPr>
              <a:t>logN</a:t>
            </a:r>
            <a:r>
              <a:rPr lang="en-US" altLang="en-US" kern="0" dirty="0">
                <a:solidFill>
                  <a:srgbClr val="000000"/>
                </a:solidFill>
              </a:rPr>
              <a:t>) time</a:t>
            </a:r>
          </a:p>
          <a:p>
            <a:pPr marL="533400" indent="-533400">
              <a:lnSpc>
                <a:spcPct val="90000"/>
              </a:lnSpc>
              <a:defRPr/>
            </a:pPr>
            <a:endParaRPr lang="en-US" altLang="en-US" kern="0" dirty="0">
              <a:solidFill>
                <a:srgbClr val="000000"/>
              </a:solidFill>
            </a:endParaRPr>
          </a:p>
          <a:p>
            <a:pPr marL="933450" lvl="1" indent="-533400">
              <a:lnSpc>
                <a:spcPct val="90000"/>
              </a:lnSpc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Allows O(1) time access to </a:t>
            </a:r>
            <a:r>
              <a:rPr lang="en-US" altLang="en-US" kern="0" dirty="0">
                <a:solidFill>
                  <a:schemeClr val="accent2"/>
                </a:solidFill>
              </a:rPr>
              <a:t>k</a:t>
            </a:r>
            <a:r>
              <a:rPr lang="en-US" altLang="en-US" kern="0" baseline="30000" dirty="0">
                <a:solidFill>
                  <a:srgbClr val="CC3300"/>
                </a:solidFill>
              </a:rPr>
              <a:t>th</a:t>
            </a:r>
            <a:r>
              <a:rPr lang="en-US" altLang="en-US" kern="0" dirty="0">
                <a:solidFill>
                  <a:srgbClr val="000000"/>
                </a:solidFill>
              </a:rPr>
              <a:t> largest element in the array for any </a:t>
            </a:r>
            <a:r>
              <a:rPr lang="en-US" altLang="en-US" i="1" kern="0" dirty="0">
                <a:solidFill>
                  <a:srgbClr val="000000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562578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Inversion Counting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83080" y="839788"/>
            <a:ext cx="11326482" cy="24177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33400" indent="-533400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Given an array of numbers A[0..N-1], define an </a:t>
            </a:r>
            <a:r>
              <a:rPr lang="en-US" altLang="en-US" kern="0" dirty="0">
                <a:solidFill>
                  <a:srgbClr val="FF0000"/>
                </a:solidFill>
              </a:rPr>
              <a:t>inversion</a:t>
            </a:r>
            <a:r>
              <a:rPr lang="en-US" altLang="en-US" kern="0" dirty="0">
                <a:solidFill>
                  <a:srgbClr val="000000"/>
                </a:solidFill>
              </a:rPr>
              <a:t> to be the pair of numbers A[</a:t>
            </a:r>
            <a:r>
              <a:rPr lang="en-US" altLang="en-US" kern="0" dirty="0" err="1">
                <a:solidFill>
                  <a:srgbClr val="000000"/>
                </a:solidFill>
              </a:rPr>
              <a:t>i</a:t>
            </a:r>
            <a:r>
              <a:rPr lang="en-US" altLang="en-US" kern="0" dirty="0">
                <a:solidFill>
                  <a:srgbClr val="000000"/>
                </a:solidFill>
              </a:rPr>
              <a:t>] &amp; A[j] such that</a:t>
            </a:r>
          </a:p>
          <a:p>
            <a:pPr marL="1333500" lvl="2" indent="-533400">
              <a:defRPr/>
            </a:pPr>
            <a:r>
              <a:rPr lang="en-US" altLang="en-US" sz="2400" kern="0" dirty="0" err="1">
                <a:solidFill>
                  <a:srgbClr val="000000"/>
                </a:solidFill>
              </a:rPr>
              <a:t>i</a:t>
            </a:r>
            <a:r>
              <a:rPr lang="en-US" altLang="en-US" sz="2400" kern="0" dirty="0">
                <a:solidFill>
                  <a:srgbClr val="000000"/>
                </a:solidFill>
              </a:rPr>
              <a:t> &lt; j &amp; A[</a:t>
            </a:r>
            <a:r>
              <a:rPr lang="en-US" altLang="en-US" sz="2400" kern="0" dirty="0" err="1">
                <a:solidFill>
                  <a:srgbClr val="000000"/>
                </a:solidFill>
              </a:rPr>
              <a:t>i</a:t>
            </a:r>
            <a:r>
              <a:rPr lang="en-US" altLang="en-US" sz="2400" kern="0" dirty="0">
                <a:solidFill>
                  <a:srgbClr val="000000"/>
                </a:solidFill>
              </a:rPr>
              <a:t>] &gt; A[j]</a:t>
            </a:r>
          </a:p>
          <a:p>
            <a:pPr marL="1333500" lvl="2" indent="-533400"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is a good metric to determine how “</a:t>
            </a:r>
            <a:r>
              <a:rPr lang="en-US" altLang="en-US" sz="2400" kern="0" dirty="0">
                <a:solidFill>
                  <a:srgbClr val="FF0000"/>
                </a:solidFill>
              </a:rPr>
              <a:t>sorted</a:t>
            </a:r>
            <a:r>
              <a:rPr lang="en-US" altLang="en-US" sz="2400" kern="0" dirty="0">
                <a:solidFill>
                  <a:srgbClr val="000000"/>
                </a:solidFill>
              </a:rPr>
              <a:t>” a given sequence is</a:t>
            </a:r>
          </a:p>
        </p:txBody>
      </p:sp>
      <p:grpSp>
        <p:nvGrpSpPr>
          <p:cNvPr id="23556" name="Group 5"/>
          <p:cNvGrpSpPr>
            <a:grpSpLocks/>
          </p:cNvGrpSpPr>
          <p:nvPr/>
        </p:nvGrpSpPr>
        <p:grpSpPr bwMode="auto">
          <a:xfrm>
            <a:off x="2449243" y="3586162"/>
            <a:ext cx="3130550" cy="369888"/>
            <a:chOff x="955590" y="5099221"/>
            <a:chExt cx="2636112" cy="370704"/>
          </a:xfrm>
        </p:grpSpPr>
        <p:sp>
          <p:nvSpPr>
            <p:cNvPr id="15" name="Rectangle 14"/>
            <p:cNvSpPr/>
            <p:nvPr/>
          </p:nvSpPr>
          <p:spPr bwMode="auto">
            <a:xfrm>
              <a:off x="955590" y="5099221"/>
              <a:ext cx="330183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4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285773" y="5099221"/>
              <a:ext cx="328846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614618" y="5099221"/>
              <a:ext cx="330182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3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944800" y="5099221"/>
              <a:ext cx="328846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273646" y="5099221"/>
              <a:ext cx="330183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5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603829" y="5099221"/>
              <a:ext cx="328846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7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932674" y="5099221"/>
              <a:ext cx="330182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8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262856" y="5099221"/>
              <a:ext cx="328846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6</a:t>
              </a:r>
            </a:p>
          </p:txBody>
        </p:sp>
      </p:grpSp>
      <p:grpSp>
        <p:nvGrpSpPr>
          <p:cNvPr id="23557" name="Group 49"/>
          <p:cNvGrpSpPr>
            <a:grpSpLocks/>
          </p:cNvGrpSpPr>
          <p:nvPr/>
        </p:nvGrpSpPr>
        <p:grpSpPr bwMode="auto">
          <a:xfrm>
            <a:off x="7046643" y="4878388"/>
            <a:ext cx="3130550" cy="428625"/>
            <a:chOff x="955590" y="3962399"/>
            <a:chExt cx="2636112" cy="370704"/>
          </a:xfrm>
        </p:grpSpPr>
        <p:sp>
          <p:nvSpPr>
            <p:cNvPr id="51" name="Rectangle 50"/>
            <p:cNvSpPr/>
            <p:nvPr/>
          </p:nvSpPr>
          <p:spPr bwMode="auto">
            <a:xfrm>
              <a:off x="955590" y="3962399"/>
              <a:ext cx="330183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1285773" y="3962399"/>
              <a:ext cx="328846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1614618" y="3962399"/>
              <a:ext cx="330182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3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1944800" y="3962399"/>
              <a:ext cx="328846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4</a:t>
              </a: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2273646" y="3962399"/>
              <a:ext cx="330183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5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603829" y="3962399"/>
              <a:ext cx="328846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6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932674" y="3962399"/>
              <a:ext cx="330182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7</a:t>
              </a: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3262856" y="3962399"/>
              <a:ext cx="328846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8</a:t>
              </a:r>
            </a:p>
          </p:txBody>
        </p:sp>
      </p:grpSp>
      <p:grpSp>
        <p:nvGrpSpPr>
          <p:cNvPr id="23558" name="Group 58"/>
          <p:cNvGrpSpPr>
            <a:grpSpLocks/>
          </p:cNvGrpSpPr>
          <p:nvPr/>
        </p:nvGrpSpPr>
        <p:grpSpPr bwMode="auto">
          <a:xfrm>
            <a:off x="7029181" y="3611562"/>
            <a:ext cx="3130550" cy="369888"/>
            <a:chOff x="955590" y="5099221"/>
            <a:chExt cx="2636112" cy="370704"/>
          </a:xfrm>
        </p:grpSpPr>
        <p:sp>
          <p:nvSpPr>
            <p:cNvPr id="60" name="Rectangle 59"/>
            <p:cNvSpPr/>
            <p:nvPr/>
          </p:nvSpPr>
          <p:spPr bwMode="auto">
            <a:xfrm>
              <a:off x="955590" y="5099221"/>
              <a:ext cx="330182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6</a:t>
              </a: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1285772" y="5099221"/>
              <a:ext cx="328846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8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1614618" y="5099221"/>
              <a:ext cx="330183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4</a:t>
              </a: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1944800" y="5099221"/>
              <a:ext cx="328846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273646" y="5099221"/>
              <a:ext cx="330182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7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603828" y="5099221"/>
              <a:ext cx="328846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932674" y="5099221"/>
              <a:ext cx="330183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5</a:t>
              </a: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3262856" y="5099221"/>
              <a:ext cx="328846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3</a:t>
              </a:r>
            </a:p>
          </p:txBody>
        </p:sp>
      </p:grpSp>
      <p:sp>
        <p:nvSpPr>
          <p:cNvPr id="23559" name="TextBox 67"/>
          <p:cNvSpPr txBox="1">
            <a:spLocks noChangeArrowheads="1"/>
          </p:cNvSpPr>
          <p:nvPr/>
        </p:nvSpPr>
        <p:spPr bwMode="auto">
          <a:xfrm>
            <a:off x="6444982" y="3586162"/>
            <a:ext cx="350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3560" name="TextBox 68"/>
          <p:cNvSpPr txBox="1">
            <a:spLocks noChangeArrowheads="1"/>
          </p:cNvSpPr>
          <p:nvPr/>
        </p:nvSpPr>
        <p:spPr bwMode="auto">
          <a:xfrm>
            <a:off x="6208443" y="4908551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Sorted</a:t>
            </a:r>
          </a:p>
        </p:txBody>
      </p:sp>
      <p:sp>
        <p:nvSpPr>
          <p:cNvPr id="23561" name="TextBox 83"/>
          <p:cNvSpPr txBox="1">
            <a:spLocks noChangeArrowheads="1"/>
          </p:cNvSpPr>
          <p:nvPr/>
        </p:nvSpPr>
        <p:spPr bwMode="auto">
          <a:xfrm>
            <a:off x="7881668" y="5449887"/>
            <a:ext cx="142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18 inversions</a:t>
            </a:r>
          </a:p>
        </p:txBody>
      </p:sp>
      <p:grpSp>
        <p:nvGrpSpPr>
          <p:cNvPr id="23562" name="Group 4"/>
          <p:cNvGrpSpPr>
            <a:grpSpLocks/>
          </p:cNvGrpSpPr>
          <p:nvPr/>
        </p:nvGrpSpPr>
        <p:grpSpPr bwMode="auto">
          <a:xfrm>
            <a:off x="2465118" y="4826001"/>
            <a:ext cx="3130550" cy="428625"/>
            <a:chOff x="955590" y="3962399"/>
            <a:chExt cx="2636112" cy="370704"/>
          </a:xfrm>
        </p:grpSpPr>
        <p:sp>
          <p:nvSpPr>
            <p:cNvPr id="87" name="Rectangle 86"/>
            <p:cNvSpPr/>
            <p:nvPr/>
          </p:nvSpPr>
          <p:spPr bwMode="auto">
            <a:xfrm>
              <a:off x="955590" y="3962399"/>
              <a:ext cx="330183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1285773" y="3962399"/>
              <a:ext cx="328846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614618" y="3962399"/>
              <a:ext cx="330182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3</a:t>
              </a: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1944800" y="3962399"/>
              <a:ext cx="328846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4</a:t>
              </a: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2273646" y="3962399"/>
              <a:ext cx="330183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5</a:t>
              </a: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2603829" y="3962399"/>
              <a:ext cx="328846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6</a:t>
              </a: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2932674" y="3962399"/>
              <a:ext cx="330182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7</a:t>
              </a: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3262856" y="3962399"/>
              <a:ext cx="328846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8</a:t>
              </a:r>
            </a:p>
          </p:txBody>
        </p:sp>
      </p:grpSp>
      <p:sp>
        <p:nvSpPr>
          <p:cNvPr id="23563" name="TextBox 3"/>
          <p:cNvSpPr txBox="1">
            <a:spLocks noChangeArrowheads="1"/>
          </p:cNvSpPr>
          <p:nvPr/>
        </p:nvSpPr>
        <p:spPr bwMode="auto">
          <a:xfrm>
            <a:off x="1890443" y="3586162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A</a:t>
            </a:r>
          </a:p>
        </p:txBody>
      </p:sp>
      <p:cxnSp>
        <p:nvCxnSpPr>
          <p:cNvPr id="23564" name="Straight Connector 24"/>
          <p:cNvCxnSpPr>
            <a:cxnSpLocks noChangeShapeType="1"/>
            <a:stCxn id="15" idx="2"/>
            <a:endCxn id="90" idx="0"/>
          </p:cNvCxnSpPr>
          <p:nvPr/>
        </p:nvCxnSpPr>
        <p:spPr bwMode="auto">
          <a:xfrm>
            <a:off x="2646093" y="3956050"/>
            <a:ext cx="1189038" cy="8699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5" name="Straight Connector 24"/>
          <p:cNvCxnSpPr>
            <a:cxnSpLocks noChangeShapeType="1"/>
            <a:endCxn id="87" idx="0"/>
          </p:cNvCxnSpPr>
          <p:nvPr/>
        </p:nvCxnSpPr>
        <p:spPr bwMode="auto">
          <a:xfrm flipH="1">
            <a:off x="2661968" y="3965576"/>
            <a:ext cx="331788" cy="860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6" name="Straight Connector 24"/>
          <p:cNvCxnSpPr>
            <a:cxnSpLocks noChangeShapeType="1"/>
          </p:cNvCxnSpPr>
          <p:nvPr/>
        </p:nvCxnSpPr>
        <p:spPr bwMode="auto">
          <a:xfrm flipH="1">
            <a:off x="3052494" y="3956050"/>
            <a:ext cx="784225" cy="8874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7" name="Straight Connector 24"/>
          <p:cNvCxnSpPr>
            <a:cxnSpLocks noChangeShapeType="1"/>
            <a:endCxn id="89" idx="0"/>
          </p:cNvCxnSpPr>
          <p:nvPr/>
        </p:nvCxnSpPr>
        <p:spPr bwMode="auto">
          <a:xfrm>
            <a:off x="3428732" y="3965576"/>
            <a:ext cx="15875" cy="860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8" name="Straight Connector 24"/>
          <p:cNvCxnSpPr>
            <a:cxnSpLocks noChangeShapeType="1"/>
            <a:endCxn id="91" idx="0"/>
          </p:cNvCxnSpPr>
          <p:nvPr/>
        </p:nvCxnSpPr>
        <p:spPr bwMode="auto">
          <a:xfrm>
            <a:off x="4184381" y="3981450"/>
            <a:ext cx="42862" cy="8445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9" name="Straight Connector 24"/>
          <p:cNvCxnSpPr>
            <a:cxnSpLocks noChangeShapeType="1"/>
            <a:stCxn id="22" idx="2"/>
            <a:endCxn id="92" idx="0"/>
          </p:cNvCxnSpPr>
          <p:nvPr/>
        </p:nvCxnSpPr>
        <p:spPr bwMode="auto">
          <a:xfrm flipH="1">
            <a:off x="4617769" y="3956050"/>
            <a:ext cx="766763" cy="8699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0" name="Straight Connector 24"/>
          <p:cNvCxnSpPr>
            <a:cxnSpLocks noChangeShapeType="1"/>
            <a:endCxn id="93" idx="0"/>
          </p:cNvCxnSpPr>
          <p:nvPr/>
        </p:nvCxnSpPr>
        <p:spPr bwMode="auto">
          <a:xfrm>
            <a:off x="4614593" y="3956050"/>
            <a:ext cx="395288" cy="8699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1" name="Straight Connector 24"/>
          <p:cNvCxnSpPr>
            <a:cxnSpLocks noChangeShapeType="1"/>
          </p:cNvCxnSpPr>
          <p:nvPr/>
        </p:nvCxnSpPr>
        <p:spPr bwMode="auto">
          <a:xfrm>
            <a:off x="4952732" y="3965575"/>
            <a:ext cx="395287" cy="8683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2" name="Oval 42"/>
          <p:cNvSpPr>
            <a:spLocks noChangeArrowheads="1"/>
          </p:cNvSpPr>
          <p:nvPr/>
        </p:nvSpPr>
        <p:spPr bwMode="auto">
          <a:xfrm flipH="1" flipV="1">
            <a:off x="2887394" y="4146550"/>
            <a:ext cx="60325" cy="4921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r-TR" altLang="tr-TR" sz="1800">
              <a:latin typeface="Times New Roman" panose="02020603050405020304" pitchFamily="18" charset="0"/>
            </a:endParaRPr>
          </a:p>
        </p:txBody>
      </p:sp>
      <p:sp>
        <p:nvSpPr>
          <p:cNvPr id="23573" name="Oval 42"/>
          <p:cNvSpPr>
            <a:spLocks noChangeArrowheads="1"/>
          </p:cNvSpPr>
          <p:nvPr/>
        </p:nvSpPr>
        <p:spPr bwMode="auto">
          <a:xfrm flipH="1" flipV="1">
            <a:off x="3331894" y="4473575"/>
            <a:ext cx="60325" cy="4921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r-TR" altLang="tr-TR" sz="1800">
              <a:latin typeface="Times New Roman" panose="02020603050405020304" pitchFamily="18" charset="0"/>
            </a:endParaRPr>
          </a:p>
        </p:txBody>
      </p:sp>
      <p:sp>
        <p:nvSpPr>
          <p:cNvPr id="23574" name="Oval 42"/>
          <p:cNvSpPr>
            <a:spLocks noChangeArrowheads="1"/>
          </p:cNvSpPr>
          <p:nvPr/>
        </p:nvSpPr>
        <p:spPr bwMode="auto">
          <a:xfrm flipH="1" flipV="1">
            <a:off x="3404919" y="4394200"/>
            <a:ext cx="60325" cy="4921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r-TR" altLang="tr-TR" sz="1800">
              <a:latin typeface="Times New Roman" panose="02020603050405020304" pitchFamily="18" charset="0"/>
            </a:endParaRPr>
          </a:p>
        </p:txBody>
      </p:sp>
      <p:sp>
        <p:nvSpPr>
          <p:cNvPr id="23575" name="Oval 42"/>
          <p:cNvSpPr>
            <a:spLocks noChangeArrowheads="1"/>
          </p:cNvSpPr>
          <p:nvPr/>
        </p:nvSpPr>
        <p:spPr bwMode="auto">
          <a:xfrm flipH="1" flipV="1">
            <a:off x="4862244" y="4502150"/>
            <a:ext cx="60325" cy="4921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r-TR" altLang="tr-TR" sz="1800">
              <a:latin typeface="Times New Roman" panose="02020603050405020304" pitchFamily="18" charset="0"/>
            </a:endParaRPr>
          </a:p>
        </p:txBody>
      </p:sp>
      <p:sp>
        <p:nvSpPr>
          <p:cNvPr id="23576" name="Oval 42"/>
          <p:cNvSpPr>
            <a:spLocks noChangeArrowheads="1"/>
          </p:cNvSpPr>
          <p:nvPr/>
        </p:nvSpPr>
        <p:spPr bwMode="auto">
          <a:xfrm flipH="1" flipV="1">
            <a:off x="5063857" y="4281488"/>
            <a:ext cx="60325" cy="4921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r-TR" altLang="tr-TR" sz="1800">
              <a:latin typeface="Times New Roman" panose="02020603050405020304" pitchFamily="18" charset="0"/>
            </a:endParaRPr>
          </a:p>
        </p:txBody>
      </p:sp>
      <p:sp>
        <p:nvSpPr>
          <p:cNvPr id="23577" name="Oval 42"/>
          <p:cNvSpPr>
            <a:spLocks noChangeArrowheads="1"/>
          </p:cNvSpPr>
          <p:nvPr/>
        </p:nvSpPr>
        <p:spPr bwMode="auto">
          <a:xfrm flipH="1" flipV="1">
            <a:off x="3428732" y="4546600"/>
            <a:ext cx="60325" cy="4921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r-TR" altLang="tr-TR" sz="1800">
              <a:latin typeface="Times New Roman" panose="02020603050405020304" pitchFamily="18" charset="0"/>
            </a:endParaRPr>
          </a:p>
        </p:txBody>
      </p:sp>
      <p:sp>
        <p:nvSpPr>
          <p:cNvPr id="23578" name="TextBox 83"/>
          <p:cNvSpPr txBox="1">
            <a:spLocks noChangeArrowheads="1"/>
          </p:cNvSpPr>
          <p:nvPr/>
        </p:nvSpPr>
        <p:spPr bwMode="auto">
          <a:xfrm>
            <a:off x="3247756" y="5411787"/>
            <a:ext cx="1308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6 inversions</a:t>
            </a:r>
          </a:p>
        </p:txBody>
      </p:sp>
      <p:sp>
        <p:nvSpPr>
          <p:cNvPr id="23579" name="TextBox 3"/>
          <p:cNvSpPr txBox="1">
            <a:spLocks noChangeArrowheads="1"/>
          </p:cNvSpPr>
          <p:nvPr/>
        </p:nvSpPr>
        <p:spPr bwMode="auto">
          <a:xfrm>
            <a:off x="1625331" y="4884737"/>
            <a:ext cx="78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Sorted</a:t>
            </a:r>
          </a:p>
        </p:txBody>
      </p:sp>
      <p:cxnSp>
        <p:nvCxnSpPr>
          <p:cNvPr id="23580" name="Straight Connector 41"/>
          <p:cNvCxnSpPr>
            <a:cxnSpLocks noChangeShapeType="1"/>
            <a:stCxn id="60" idx="2"/>
            <a:endCxn id="56" idx="0"/>
          </p:cNvCxnSpPr>
          <p:nvPr/>
        </p:nvCxnSpPr>
        <p:spPr bwMode="auto">
          <a:xfrm>
            <a:off x="7224443" y="3981451"/>
            <a:ext cx="1974850" cy="896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1" name="Straight Connector 7168"/>
          <p:cNvCxnSpPr>
            <a:cxnSpLocks noChangeShapeType="1"/>
            <a:stCxn id="61" idx="2"/>
            <a:endCxn id="58" idx="0"/>
          </p:cNvCxnSpPr>
          <p:nvPr/>
        </p:nvCxnSpPr>
        <p:spPr bwMode="auto">
          <a:xfrm>
            <a:off x="7616557" y="3981451"/>
            <a:ext cx="2365375" cy="896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2" name="Straight Connector 7172"/>
          <p:cNvCxnSpPr>
            <a:cxnSpLocks noChangeShapeType="1"/>
            <a:stCxn id="64" idx="2"/>
            <a:endCxn id="57" idx="0"/>
          </p:cNvCxnSpPr>
          <p:nvPr/>
        </p:nvCxnSpPr>
        <p:spPr bwMode="auto">
          <a:xfrm>
            <a:off x="8789718" y="3981451"/>
            <a:ext cx="801688" cy="896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3" name="Straight Connector 7174"/>
          <p:cNvCxnSpPr>
            <a:cxnSpLocks noChangeShapeType="1"/>
            <a:stCxn id="62" idx="2"/>
            <a:endCxn id="54" idx="0"/>
          </p:cNvCxnSpPr>
          <p:nvPr/>
        </p:nvCxnSpPr>
        <p:spPr bwMode="auto">
          <a:xfrm>
            <a:off x="8007082" y="3981451"/>
            <a:ext cx="409575" cy="896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4" name="Straight Connector 7176"/>
          <p:cNvCxnSpPr>
            <a:cxnSpLocks noChangeShapeType="1"/>
            <a:stCxn id="63" idx="2"/>
            <a:endCxn id="51" idx="0"/>
          </p:cNvCxnSpPr>
          <p:nvPr/>
        </p:nvCxnSpPr>
        <p:spPr bwMode="auto">
          <a:xfrm flipH="1">
            <a:off x="7243493" y="3981451"/>
            <a:ext cx="1155700" cy="896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5" name="Straight Connector 7178"/>
          <p:cNvCxnSpPr>
            <a:cxnSpLocks noChangeShapeType="1"/>
            <a:stCxn id="67" idx="2"/>
            <a:endCxn id="53" idx="0"/>
          </p:cNvCxnSpPr>
          <p:nvPr/>
        </p:nvCxnSpPr>
        <p:spPr bwMode="auto">
          <a:xfrm flipH="1">
            <a:off x="8026132" y="3981451"/>
            <a:ext cx="1938337" cy="896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6" name="Straight Connector 7180"/>
          <p:cNvCxnSpPr>
            <a:cxnSpLocks noChangeShapeType="1"/>
            <a:stCxn id="66" idx="2"/>
            <a:endCxn id="55" idx="0"/>
          </p:cNvCxnSpPr>
          <p:nvPr/>
        </p:nvCxnSpPr>
        <p:spPr bwMode="auto">
          <a:xfrm flipH="1">
            <a:off x="8808768" y="3981451"/>
            <a:ext cx="763588" cy="896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7" name="Straight Connector 7182"/>
          <p:cNvCxnSpPr>
            <a:cxnSpLocks noChangeShapeType="1"/>
            <a:stCxn id="65" idx="2"/>
            <a:endCxn id="52" idx="0"/>
          </p:cNvCxnSpPr>
          <p:nvPr/>
        </p:nvCxnSpPr>
        <p:spPr bwMode="auto">
          <a:xfrm flipH="1">
            <a:off x="7634019" y="3981451"/>
            <a:ext cx="1547813" cy="896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88" name="Oval 104"/>
          <p:cNvSpPr>
            <a:spLocks noChangeArrowheads="1"/>
          </p:cNvSpPr>
          <p:nvPr/>
        </p:nvSpPr>
        <p:spPr bwMode="auto">
          <a:xfrm flipH="1" flipV="1">
            <a:off x="7945169" y="4302125"/>
            <a:ext cx="60325" cy="4921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r-TR" altLang="tr-TR" sz="1800">
              <a:latin typeface="Times New Roman" panose="02020603050405020304" pitchFamily="18" charset="0"/>
            </a:endParaRPr>
          </a:p>
        </p:txBody>
      </p:sp>
      <p:sp>
        <p:nvSpPr>
          <p:cNvPr id="23589" name="Oval 104"/>
          <p:cNvSpPr>
            <a:spLocks noChangeArrowheads="1"/>
          </p:cNvSpPr>
          <p:nvPr/>
        </p:nvSpPr>
        <p:spPr bwMode="auto">
          <a:xfrm flipH="1" flipV="1">
            <a:off x="8026132" y="4116388"/>
            <a:ext cx="60325" cy="4921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r-TR" altLang="tr-TR" sz="1800">
              <a:latin typeface="Times New Roman" panose="02020603050405020304" pitchFamily="18" charset="0"/>
            </a:endParaRPr>
          </a:p>
        </p:txBody>
      </p:sp>
      <p:sp>
        <p:nvSpPr>
          <p:cNvPr id="23590" name="Oval 104"/>
          <p:cNvSpPr>
            <a:spLocks noChangeArrowheads="1"/>
          </p:cNvSpPr>
          <p:nvPr/>
        </p:nvSpPr>
        <p:spPr bwMode="auto">
          <a:xfrm flipH="1" flipV="1">
            <a:off x="8151544" y="4170363"/>
            <a:ext cx="60325" cy="4921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r-TR" altLang="tr-TR" sz="1800">
              <a:latin typeface="Times New Roman" panose="02020603050405020304" pitchFamily="18" charset="0"/>
            </a:endParaRPr>
          </a:p>
        </p:txBody>
      </p:sp>
      <p:sp>
        <p:nvSpPr>
          <p:cNvPr id="23591" name="Oval 104"/>
          <p:cNvSpPr>
            <a:spLocks noChangeArrowheads="1"/>
          </p:cNvSpPr>
          <p:nvPr/>
        </p:nvSpPr>
        <p:spPr bwMode="auto">
          <a:xfrm flipH="1" flipV="1">
            <a:off x="8073757" y="4214813"/>
            <a:ext cx="60325" cy="4921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r-TR" altLang="tr-TR" sz="1800">
              <a:latin typeface="Times New Roman" panose="02020603050405020304" pitchFamily="18" charset="0"/>
            </a:endParaRPr>
          </a:p>
        </p:txBody>
      </p:sp>
      <p:sp>
        <p:nvSpPr>
          <p:cNvPr id="23592" name="Oval 104"/>
          <p:cNvSpPr>
            <a:spLocks noChangeArrowheads="1"/>
          </p:cNvSpPr>
          <p:nvPr/>
        </p:nvSpPr>
        <p:spPr bwMode="auto">
          <a:xfrm flipH="1" flipV="1">
            <a:off x="8221394" y="4543425"/>
            <a:ext cx="60325" cy="4921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r-TR" altLang="tr-TR" sz="1800">
              <a:latin typeface="Times New Roman" panose="02020603050405020304" pitchFamily="18" charset="0"/>
            </a:endParaRPr>
          </a:p>
        </p:txBody>
      </p:sp>
      <p:sp>
        <p:nvSpPr>
          <p:cNvPr id="23593" name="Oval 104"/>
          <p:cNvSpPr>
            <a:spLocks noChangeArrowheads="1"/>
          </p:cNvSpPr>
          <p:nvPr/>
        </p:nvSpPr>
        <p:spPr bwMode="auto">
          <a:xfrm flipH="1" flipV="1">
            <a:off x="8183294" y="4418013"/>
            <a:ext cx="60325" cy="4921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r-TR" altLang="tr-TR" sz="1800">
              <a:latin typeface="Times New Roman" panose="02020603050405020304" pitchFamily="18" charset="0"/>
            </a:endParaRPr>
          </a:p>
        </p:txBody>
      </p:sp>
      <p:sp>
        <p:nvSpPr>
          <p:cNvPr id="23594" name="Oval 104"/>
          <p:cNvSpPr>
            <a:spLocks noChangeArrowheads="1"/>
          </p:cNvSpPr>
          <p:nvPr/>
        </p:nvSpPr>
        <p:spPr bwMode="auto">
          <a:xfrm flipH="1" flipV="1">
            <a:off x="8318232" y="4467225"/>
            <a:ext cx="60325" cy="4921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r-TR" altLang="tr-TR" sz="1800">
              <a:latin typeface="Times New Roman" panose="02020603050405020304" pitchFamily="18" charset="0"/>
            </a:endParaRPr>
          </a:p>
        </p:txBody>
      </p:sp>
      <p:sp>
        <p:nvSpPr>
          <p:cNvPr id="23595" name="Oval 104"/>
          <p:cNvSpPr>
            <a:spLocks noChangeArrowheads="1"/>
          </p:cNvSpPr>
          <p:nvPr/>
        </p:nvSpPr>
        <p:spPr bwMode="auto">
          <a:xfrm flipH="1" flipV="1">
            <a:off x="8335694" y="4706938"/>
            <a:ext cx="60325" cy="4921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r-TR" altLang="tr-TR" sz="1800">
              <a:latin typeface="Times New Roman" panose="02020603050405020304" pitchFamily="18" charset="0"/>
            </a:endParaRPr>
          </a:p>
        </p:txBody>
      </p:sp>
      <p:sp>
        <p:nvSpPr>
          <p:cNvPr id="23596" name="Oval 104"/>
          <p:cNvSpPr>
            <a:spLocks noChangeArrowheads="1"/>
          </p:cNvSpPr>
          <p:nvPr/>
        </p:nvSpPr>
        <p:spPr bwMode="auto">
          <a:xfrm flipH="1" flipV="1">
            <a:off x="8548419" y="4297363"/>
            <a:ext cx="60325" cy="4921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r-TR" altLang="tr-TR" sz="1800">
              <a:latin typeface="Times New Roman" panose="02020603050405020304" pitchFamily="18" charset="0"/>
            </a:endParaRPr>
          </a:p>
        </p:txBody>
      </p:sp>
      <p:sp>
        <p:nvSpPr>
          <p:cNvPr id="23597" name="Oval 104"/>
          <p:cNvSpPr>
            <a:spLocks noChangeArrowheads="1"/>
          </p:cNvSpPr>
          <p:nvPr/>
        </p:nvSpPr>
        <p:spPr bwMode="auto">
          <a:xfrm flipH="1" flipV="1">
            <a:off x="8586519" y="4616450"/>
            <a:ext cx="60325" cy="4921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r-TR" altLang="tr-TR" sz="1800">
              <a:latin typeface="Times New Roman" panose="02020603050405020304" pitchFamily="18" charset="0"/>
            </a:endParaRPr>
          </a:p>
        </p:txBody>
      </p:sp>
      <p:sp>
        <p:nvSpPr>
          <p:cNvPr id="23598" name="Oval 104"/>
          <p:cNvSpPr>
            <a:spLocks noChangeArrowheads="1"/>
          </p:cNvSpPr>
          <p:nvPr/>
        </p:nvSpPr>
        <p:spPr bwMode="auto">
          <a:xfrm flipH="1" flipV="1">
            <a:off x="8926244" y="4111625"/>
            <a:ext cx="60325" cy="4921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r-TR" altLang="tr-TR" sz="1800">
              <a:latin typeface="Times New Roman" panose="02020603050405020304" pitchFamily="18" charset="0"/>
            </a:endParaRPr>
          </a:p>
        </p:txBody>
      </p:sp>
      <p:sp>
        <p:nvSpPr>
          <p:cNvPr id="23599" name="Oval 104"/>
          <p:cNvSpPr>
            <a:spLocks noChangeArrowheads="1"/>
          </p:cNvSpPr>
          <p:nvPr/>
        </p:nvSpPr>
        <p:spPr bwMode="auto">
          <a:xfrm flipH="1" flipV="1">
            <a:off x="8889732" y="4443413"/>
            <a:ext cx="60325" cy="4921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r-TR" altLang="tr-TR" sz="1800">
              <a:latin typeface="Times New Roman" panose="02020603050405020304" pitchFamily="18" charset="0"/>
            </a:endParaRPr>
          </a:p>
        </p:txBody>
      </p:sp>
      <p:sp>
        <p:nvSpPr>
          <p:cNvPr id="23600" name="Oval 104"/>
          <p:cNvSpPr>
            <a:spLocks noChangeArrowheads="1"/>
          </p:cNvSpPr>
          <p:nvPr/>
        </p:nvSpPr>
        <p:spPr bwMode="auto">
          <a:xfrm flipH="1" flipV="1">
            <a:off x="8919894" y="4746625"/>
            <a:ext cx="60325" cy="4921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r-TR" altLang="tr-TR" sz="1800">
              <a:latin typeface="Times New Roman" panose="02020603050405020304" pitchFamily="18" charset="0"/>
            </a:endParaRPr>
          </a:p>
        </p:txBody>
      </p:sp>
      <p:sp>
        <p:nvSpPr>
          <p:cNvPr id="23601" name="Oval 104"/>
          <p:cNvSpPr>
            <a:spLocks noChangeArrowheads="1"/>
          </p:cNvSpPr>
          <p:nvPr/>
        </p:nvSpPr>
        <p:spPr bwMode="auto">
          <a:xfrm flipH="1" flipV="1">
            <a:off x="9115157" y="4321175"/>
            <a:ext cx="60325" cy="4921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r-TR" altLang="tr-TR" sz="1800">
              <a:latin typeface="Times New Roman" panose="02020603050405020304" pitchFamily="18" charset="0"/>
            </a:endParaRPr>
          </a:p>
        </p:txBody>
      </p:sp>
      <p:sp>
        <p:nvSpPr>
          <p:cNvPr id="23602" name="Oval 104"/>
          <p:cNvSpPr>
            <a:spLocks noChangeArrowheads="1"/>
          </p:cNvSpPr>
          <p:nvPr/>
        </p:nvSpPr>
        <p:spPr bwMode="auto">
          <a:xfrm flipH="1" flipV="1">
            <a:off x="9264382" y="4257675"/>
            <a:ext cx="60325" cy="4921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r-TR" altLang="tr-TR" sz="1800">
              <a:latin typeface="Times New Roman" panose="02020603050405020304" pitchFamily="18" charset="0"/>
            </a:endParaRPr>
          </a:p>
        </p:txBody>
      </p:sp>
      <p:sp>
        <p:nvSpPr>
          <p:cNvPr id="23603" name="Oval 104"/>
          <p:cNvSpPr>
            <a:spLocks noChangeArrowheads="1"/>
          </p:cNvSpPr>
          <p:nvPr/>
        </p:nvSpPr>
        <p:spPr bwMode="auto">
          <a:xfrm flipH="1" flipV="1">
            <a:off x="9194532" y="4410075"/>
            <a:ext cx="60325" cy="4921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r-TR" altLang="tr-TR" sz="1800">
              <a:latin typeface="Times New Roman" panose="02020603050405020304" pitchFamily="18" charset="0"/>
            </a:endParaRPr>
          </a:p>
        </p:txBody>
      </p:sp>
      <p:sp>
        <p:nvSpPr>
          <p:cNvPr id="23604" name="Oval 104"/>
          <p:cNvSpPr>
            <a:spLocks noChangeArrowheads="1"/>
          </p:cNvSpPr>
          <p:nvPr/>
        </p:nvSpPr>
        <p:spPr bwMode="auto">
          <a:xfrm flipH="1" flipV="1">
            <a:off x="9097694" y="4516438"/>
            <a:ext cx="60325" cy="4921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r-TR" altLang="tr-TR" sz="1800">
              <a:latin typeface="Times New Roman" panose="02020603050405020304" pitchFamily="18" charset="0"/>
            </a:endParaRPr>
          </a:p>
        </p:txBody>
      </p:sp>
      <p:sp>
        <p:nvSpPr>
          <p:cNvPr id="23605" name="Oval 104"/>
          <p:cNvSpPr>
            <a:spLocks noChangeArrowheads="1"/>
          </p:cNvSpPr>
          <p:nvPr/>
        </p:nvSpPr>
        <p:spPr bwMode="auto">
          <a:xfrm flipH="1" flipV="1">
            <a:off x="9373919" y="4627563"/>
            <a:ext cx="60325" cy="4921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r-TR" altLang="tr-TR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775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Inversion Counting: Naïve Solution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332" y="927100"/>
            <a:ext cx="11395494" cy="5703888"/>
          </a:xfrm>
        </p:spPr>
        <p:txBody>
          <a:bodyPr/>
          <a:lstStyle/>
          <a:p>
            <a:pPr marL="533400" indent="-533400">
              <a:defRPr/>
            </a:pPr>
            <a:r>
              <a:rPr lang="en-US" altLang="en-US" dirty="0">
                <a:solidFill>
                  <a:srgbClr val="000000"/>
                </a:solidFill>
              </a:rPr>
              <a:t>We can easily solve this problem in O(n</a:t>
            </a:r>
            <a:r>
              <a:rPr lang="en-US" altLang="en-US" baseline="30000" dirty="0">
                <a:solidFill>
                  <a:srgbClr val="000000"/>
                </a:solidFill>
              </a:rPr>
              <a:t>2</a:t>
            </a:r>
            <a:r>
              <a:rPr lang="en-US" altLang="en-US" dirty="0">
                <a:solidFill>
                  <a:srgbClr val="000000"/>
                </a:solidFill>
              </a:rPr>
              <a:t>) time</a:t>
            </a:r>
          </a:p>
          <a:p>
            <a:pPr marL="933450" lvl="1" indent="-533400">
              <a:defRPr/>
            </a:pPr>
            <a:r>
              <a:rPr lang="en-US" altLang="en-US" dirty="0">
                <a:solidFill>
                  <a:srgbClr val="000000"/>
                </a:solidFill>
              </a:rPr>
              <a:t>For each </a:t>
            </a:r>
            <a:r>
              <a:rPr lang="en-US" altLang="en-US" dirty="0" err="1">
                <a:solidFill>
                  <a:srgbClr val="000000"/>
                </a:solidFill>
              </a:rPr>
              <a:t>ai</a:t>
            </a:r>
            <a:r>
              <a:rPr lang="en-US" altLang="en-US" dirty="0">
                <a:solidFill>
                  <a:srgbClr val="000000"/>
                </a:solidFill>
              </a:rPr>
              <a:t>, search all i+1&lt;=j&lt;=n, and increment a counter for every j such that </a:t>
            </a:r>
            <a:r>
              <a:rPr lang="en-US" altLang="en-US" dirty="0" err="1">
                <a:solidFill>
                  <a:srgbClr val="000000"/>
                </a:solidFill>
              </a:rPr>
              <a:t>ai</a:t>
            </a:r>
            <a:r>
              <a:rPr lang="en-US" altLang="en-US" dirty="0">
                <a:solidFill>
                  <a:srgbClr val="000000"/>
                </a:solidFill>
              </a:rPr>
              <a:t> &gt; </a:t>
            </a:r>
            <a:r>
              <a:rPr lang="en-US" altLang="en-US" dirty="0" err="1">
                <a:solidFill>
                  <a:srgbClr val="000000"/>
                </a:solidFill>
              </a:rPr>
              <a:t>aj</a:t>
            </a:r>
            <a:endParaRPr lang="en-US" altLang="en-US" dirty="0">
              <a:solidFill>
                <a:srgbClr val="000000"/>
              </a:solidFill>
            </a:endParaRPr>
          </a:p>
          <a:p>
            <a:pPr marL="933450" lvl="1" indent="-533400">
              <a:defRPr/>
            </a:pPr>
            <a:endParaRPr lang="en-US" altLang="en-US" dirty="0">
              <a:solidFill>
                <a:srgbClr val="000000"/>
              </a:solidFill>
            </a:endParaRPr>
          </a:p>
          <a:p>
            <a:pPr marL="400050" lvl="1" indent="0">
              <a:buNone/>
              <a:defRPr/>
            </a:pPr>
            <a:endParaRPr lang="en-US" altLang="en-US" dirty="0"/>
          </a:p>
          <a:p>
            <a:pPr marL="933450" lvl="1" indent="-533400">
              <a:defRPr/>
            </a:pPr>
            <a:r>
              <a:rPr lang="en-US" altLang="en-US" dirty="0">
                <a:solidFill>
                  <a:srgbClr val="000000"/>
                </a:solidFill>
              </a:rPr>
              <a:t>Let’s trace:</a:t>
            </a:r>
          </a:p>
          <a:p>
            <a:pPr marL="1333500" lvl="2" indent="-533400">
              <a:defRPr/>
            </a:pPr>
            <a:r>
              <a:rPr lang="en-US" altLang="en-US" dirty="0">
                <a:solidFill>
                  <a:srgbClr val="000000"/>
                </a:solidFill>
              </a:rPr>
              <a:t>For 4: Number of inversions: 3 (4 is bigger than 1, 2 and 3)</a:t>
            </a:r>
          </a:p>
          <a:p>
            <a:pPr marL="1333500" lvl="2" indent="-533400">
              <a:defRPr/>
            </a:pPr>
            <a:r>
              <a:rPr lang="en-US" altLang="en-US" dirty="0">
                <a:solidFill>
                  <a:srgbClr val="000000"/>
                </a:solidFill>
              </a:rPr>
              <a:t>For 1: Number of inversions: 0</a:t>
            </a:r>
          </a:p>
          <a:p>
            <a:pPr marL="1333500" lvl="2" indent="-533400">
              <a:defRPr/>
            </a:pPr>
            <a:r>
              <a:rPr lang="en-US" altLang="en-US" dirty="0">
                <a:solidFill>
                  <a:srgbClr val="000000"/>
                </a:solidFill>
              </a:rPr>
              <a:t>For 3: Number of inversions: 1 (3 is bigger than 2)</a:t>
            </a:r>
          </a:p>
          <a:p>
            <a:pPr marL="1333500" lvl="2" indent="-533400">
              <a:defRPr/>
            </a:pPr>
            <a:r>
              <a:rPr lang="en-US" altLang="en-US" dirty="0">
                <a:solidFill>
                  <a:srgbClr val="000000"/>
                </a:solidFill>
              </a:rPr>
              <a:t>For 2: Number of inversions: 0</a:t>
            </a:r>
          </a:p>
          <a:p>
            <a:pPr marL="1333500" lvl="2" indent="-533400">
              <a:defRPr/>
            </a:pPr>
            <a:r>
              <a:rPr lang="en-US" altLang="en-US" dirty="0">
                <a:solidFill>
                  <a:srgbClr val="000000"/>
                </a:solidFill>
              </a:rPr>
              <a:t>For 5: Number of inversions: 0</a:t>
            </a:r>
          </a:p>
          <a:p>
            <a:pPr marL="1333500" lvl="2" indent="-533400">
              <a:defRPr/>
            </a:pPr>
            <a:r>
              <a:rPr lang="en-US" altLang="en-US" dirty="0">
                <a:solidFill>
                  <a:srgbClr val="000000"/>
                </a:solidFill>
              </a:rPr>
              <a:t>For 7: Number of inversions: 1 (7 is bigger than 6)</a:t>
            </a:r>
          </a:p>
          <a:p>
            <a:pPr marL="1333500" lvl="2" indent="-533400">
              <a:defRPr/>
            </a:pPr>
            <a:r>
              <a:rPr lang="en-US" altLang="en-US" dirty="0">
                <a:solidFill>
                  <a:srgbClr val="000000"/>
                </a:solidFill>
              </a:rPr>
              <a:t>For 8: Number of inversions: 1 (8 is bigger than 6)</a:t>
            </a:r>
          </a:p>
          <a:p>
            <a:pPr marL="1333500" lvl="2" indent="-533400">
              <a:defRPr/>
            </a:pPr>
            <a:r>
              <a:rPr lang="en-US" altLang="en-US" dirty="0">
                <a:solidFill>
                  <a:srgbClr val="000000"/>
                </a:solidFill>
              </a:rPr>
              <a:t>Total: 6 inversions</a:t>
            </a:r>
          </a:p>
        </p:txBody>
      </p:sp>
      <p:grpSp>
        <p:nvGrpSpPr>
          <p:cNvPr id="24580" name="Group 5"/>
          <p:cNvGrpSpPr>
            <a:grpSpLocks/>
          </p:cNvGrpSpPr>
          <p:nvPr/>
        </p:nvGrpSpPr>
        <p:grpSpPr bwMode="auto">
          <a:xfrm>
            <a:off x="4260850" y="2509839"/>
            <a:ext cx="3130550" cy="369887"/>
            <a:chOff x="955590" y="5099221"/>
            <a:chExt cx="2636112" cy="370704"/>
          </a:xfrm>
        </p:grpSpPr>
        <p:sp>
          <p:nvSpPr>
            <p:cNvPr id="7" name="Rectangle 6"/>
            <p:cNvSpPr/>
            <p:nvPr/>
          </p:nvSpPr>
          <p:spPr bwMode="auto">
            <a:xfrm>
              <a:off x="955590" y="5099221"/>
              <a:ext cx="330183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4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285773" y="5099221"/>
              <a:ext cx="328846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614618" y="5099221"/>
              <a:ext cx="330182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944800" y="5099221"/>
              <a:ext cx="328846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273646" y="5099221"/>
              <a:ext cx="330183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5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603829" y="5099221"/>
              <a:ext cx="328846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932674" y="5099221"/>
              <a:ext cx="330182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262856" y="5099221"/>
              <a:ext cx="328846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4284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867775" cy="698500"/>
          </a:xfrm>
        </p:spPr>
        <p:txBody>
          <a:bodyPr/>
          <a:lstStyle/>
          <a:p>
            <a:r>
              <a:rPr lang="en-US" altLang="en-US" sz="3600" dirty="0" smtClean="0"/>
              <a:t>Divide &amp; Conquer Inversion Counting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068" y="927100"/>
            <a:ext cx="11257472" cy="5703888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We can design a more efficient divide &amp; conquer solution as follows:</a:t>
            </a:r>
          </a:p>
          <a:p>
            <a:pPr marL="533400" indent="-533400"/>
            <a:endParaRPr lang="en-US" altLang="en-US" dirty="0" smtClean="0">
              <a:solidFill>
                <a:srgbClr val="000000"/>
              </a:solidFill>
            </a:endParaRPr>
          </a:p>
          <a:p>
            <a:pPr marL="533400" indent="-533400"/>
            <a:r>
              <a:rPr lang="en-US" altLang="en-US" dirty="0" err="1" smtClean="0">
                <a:solidFill>
                  <a:srgbClr val="000000"/>
                </a:solidFill>
              </a:rPr>
              <a:t>InversionCount</a:t>
            </a:r>
            <a:r>
              <a:rPr lang="en-US" altLang="en-US" dirty="0" smtClean="0">
                <a:solidFill>
                  <a:srgbClr val="000000"/>
                </a:solidFill>
              </a:rPr>
              <a:t>(</a:t>
            </a:r>
            <a:r>
              <a:rPr lang="en-US" altLang="en-US" dirty="0" err="1" smtClean="0">
                <a:solidFill>
                  <a:srgbClr val="000000"/>
                </a:solidFill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</a:rPr>
              <a:t> A, </a:t>
            </a:r>
            <a:r>
              <a:rPr lang="en-US" altLang="en-US" dirty="0" err="1" smtClean="0">
                <a:solidFill>
                  <a:srgbClr val="000000"/>
                </a:solidFill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</a:rPr>
              <a:t> n){</a:t>
            </a:r>
          </a:p>
          <a:p>
            <a:pPr marL="800100" lvl="2" indent="0">
              <a:buNone/>
            </a:pPr>
            <a:r>
              <a:rPr lang="en-US" altLang="en-US" dirty="0" smtClean="0">
                <a:solidFill>
                  <a:srgbClr val="000000"/>
                </a:solidFill>
              </a:rPr>
              <a:t>if (n== 1) return 0; // no inversion</a:t>
            </a:r>
          </a:p>
          <a:p>
            <a:pPr marL="800100" lvl="2" indent="0">
              <a:buNone/>
            </a:pPr>
            <a:r>
              <a:rPr lang="en-US" altLang="en-US" dirty="0" err="1" smtClean="0">
                <a:solidFill>
                  <a:srgbClr val="000000"/>
                </a:solidFill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</a:rPr>
              <a:t> left = </a:t>
            </a:r>
            <a:r>
              <a:rPr lang="en-US" altLang="en-US" dirty="0" err="1" smtClean="0">
                <a:solidFill>
                  <a:srgbClr val="000000"/>
                </a:solidFill>
              </a:rPr>
              <a:t>InversionCount</a:t>
            </a:r>
            <a:r>
              <a:rPr lang="en-US" altLang="en-US" dirty="0" smtClean="0">
                <a:solidFill>
                  <a:srgbClr val="000000"/>
                </a:solidFill>
              </a:rPr>
              <a:t>(A, n/2);</a:t>
            </a:r>
          </a:p>
          <a:p>
            <a:pPr marL="800100" lvl="2" indent="0">
              <a:buNone/>
            </a:pPr>
            <a:r>
              <a:rPr lang="en-US" altLang="en-US" dirty="0" err="1" smtClean="0">
                <a:solidFill>
                  <a:srgbClr val="000000"/>
                </a:solidFill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</a:rPr>
              <a:t> right = </a:t>
            </a:r>
            <a:r>
              <a:rPr lang="en-US" altLang="en-US" dirty="0" err="1" smtClean="0">
                <a:solidFill>
                  <a:srgbClr val="000000"/>
                </a:solidFill>
              </a:rPr>
              <a:t>InversionCount</a:t>
            </a:r>
            <a:r>
              <a:rPr lang="en-US" altLang="en-US" dirty="0" smtClean="0">
                <a:solidFill>
                  <a:srgbClr val="000000"/>
                </a:solidFill>
              </a:rPr>
              <a:t>(&amp;A[n/2], n/2);</a:t>
            </a:r>
          </a:p>
          <a:p>
            <a:pPr marL="800100" lvl="2" indent="0">
              <a:buNone/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 marL="800100" lvl="2" indent="0">
              <a:buNone/>
            </a:pPr>
            <a:r>
              <a:rPr lang="en-US" altLang="en-US" dirty="0" err="1" smtClean="0">
                <a:solidFill>
                  <a:srgbClr val="000000"/>
                </a:solidFill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</a:rPr>
              <a:t> between = Count the number of inversions occurring between                </a:t>
            </a:r>
          </a:p>
          <a:p>
            <a:pPr marL="800100" lvl="2" indent="0">
              <a:buNone/>
            </a:pPr>
            <a:r>
              <a:rPr lang="en-US" altLang="en-US" dirty="0" smtClean="0">
                <a:solidFill>
                  <a:srgbClr val="000000"/>
                </a:solidFill>
              </a:rPr>
              <a:t>                      the two sequences;</a:t>
            </a:r>
          </a:p>
          <a:p>
            <a:pPr marL="800100" lvl="2" indent="0">
              <a:buNone/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 marL="800100" lvl="2" indent="0">
              <a:buNone/>
            </a:pPr>
            <a:r>
              <a:rPr lang="en-US" altLang="en-US" dirty="0" smtClean="0">
                <a:solidFill>
                  <a:srgbClr val="000000"/>
                </a:solidFill>
              </a:rPr>
              <a:t>return left + right + between;</a:t>
            </a:r>
          </a:p>
          <a:p>
            <a:pPr marL="400050" lvl="1" indent="0">
              <a:buNone/>
            </a:pPr>
            <a:r>
              <a:rPr lang="en-US" altLang="en-US" dirty="0" smtClean="0">
                <a:solidFill>
                  <a:srgbClr val="000000"/>
                </a:solidFill>
              </a:rPr>
              <a:t>} // end-</a:t>
            </a:r>
            <a:r>
              <a:rPr lang="en-US" altLang="en-US" dirty="0" err="1" smtClean="0">
                <a:solidFill>
                  <a:srgbClr val="000000"/>
                </a:solidFill>
              </a:rPr>
              <a:t>InversionCount</a:t>
            </a:r>
            <a:endParaRPr lang="en-US" alt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190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771" y="927101"/>
            <a:ext cx="11947584" cy="2219325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000000"/>
                </a:solidFill>
              </a:rPr>
              <a:t>The key to an efficient implementation of the algorithm is the step where we count the number of inversions between the two lists</a:t>
            </a:r>
          </a:p>
          <a:p>
            <a:pPr marL="933450" lvl="1" indent="-533400"/>
            <a:r>
              <a:rPr lang="en-US" altLang="en-US" dirty="0" smtClean="0">
                <a:solidFill>
                  <a:srgbClr val="000000"/>
                </a:solidFill>
              </a:rPr>
              <a:t>It will be much easier if we sort the list as we count the number of inversions</a:t>
            </a:r>
          </a:p>
        </p:txBody>
      </p:sp>
      <p:grpSp>
        <p:nvGrpSpPr>
          <p:cNvPr id="26627" name="Group 4"/>
          <p:cNvGrpSpPr>
            <a:grpSpLocks/>
          </p:cNvGrpSpPr>
          <p:nvPr/>
        </p:nvGrpSpPr>
        <p:grpSpPr bwMode="auto">
          <a:xfrm>
            <a:off x="4227034" y="2862264"/>
            <a:ext cx="3128962" cy="371475"/>
            <a:chOff x="955590" y="5099221"/>
            <a:chExt cx="2636112" cy="370704"/>
          </a:xfrm>
        </p:grpSpPr>
        <p:sp>
          <p:nvSpPr>
            <p:cNvPr id="6" name="Rectangle 5"/>
            <p:cNvSpPr/>
            <p:nvPr/>
          </p:nvSpPr>
          <p:spPr bwMode="auto">
            <a:xfrm>
              <a:off x="955590" y="5099221"/>
              <a:ext cx="329013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6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284603" y="5099221"/>
              <a:ext cx="330350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8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614952" y="5099221"/>
              <a:ext cx="329013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4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943965" y="5099221"/>
              <a:ext cx="330350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274315" y="5099221"/>
              <a:ext cx="329013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7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603327" y="5099221"/>
              <a:ext cx="329013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932340" y="5099221"/>
              <a:ext cx="330350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5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62689" y="5099221"/>
              <a:ext cx="329013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3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3171347" y="3598864"/>
            <a:ext cx="392113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6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63460" y="3598864"/>
            <a:ext cx="390525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8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953984" y="3598864"/>
            <a:ext cx="392112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4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346097" y="3598864"/>
            <a:ext cx="390525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6673372" y="3598864"/>
            <a:ext cx="392113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065485" y="3598864"/>
            <a:ext cx="390525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456009" y="3598864"/>
            <a:ext cx="392112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848122" y="3598864"/>
            <a:ext cx="390525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3</a:t>
            </a:r>
          </a:p>
        </p:txBody>
      </p:sp>
      <p:cxnSp>
        <p:nvCxnSpPr>
          <p:cNvPr id="26636" name="Straight Arrow Connector 2"/>
          <p:cNvCxnSpPr>
            <a:cxnSpLocks noChangeShapeType="1"/>
          </p:cNvCxnSpPr>
          <p:nvPr/>
        </p:nvCxnSpPr>
        <p:spPr bwMode="auto">
          <a:xfrm flipH="1">
            <a:off x="4217509" y="3279775"/>
            <a:ext cx="1282700" cy="222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7" name="Straight Arrow Connector 22"/>
          <p:cNvCxnSpPr>
            <a:cxnSpLocks noChangeShapeType="1"/>
          </p:cNvCxnSpPr>
          <p:nvPr/>
        </p:nvCxnSpPr>
        <p:spPr bwMode="auto">
          <a:xfrm>
            <a:off x="6062184" y="3284539"/>
            <a:ext cx="1606550" cy="225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8" name="Straight Arrow Connector 24"/>
          <p:cNvCxnSpPr>
            <a:cxnSpLocks noChangeShapeType="1"/>
          </p:cNvCxnSpPr>
          <p:nvPr/>
        </p:nvCxnSpPr>
        <p:spPr bwMode="auto">
          <a:xfrm>
            <a:off x="3953984" y="4013201"/>
            <a:ext cx="0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9" name="Straight Arrow Connector 26"/>
          <p:cNvCxnSpPr>
            <a:cxnSpLocks noChangeShapeType="1"/>
          </p:cNvCxnSpPr>
          <p:nvPr/>
        </p:nvCxnSpPr>
        <p:spPr bwMode="auto">
          <a:xfrm>
            <a:off x="7560785" y="4043364"/>
            <a:ext cx="7937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Rectangle 30"/>
          <p:cNvSpPr/>
          <p:nvPr/>
        </p:nvSpPr>
        <p:spPr bwMode="auto">
          <a:xfrm>
            <a:off x="3171347" y="4516439"/>
            <a:ext cx="392113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3563460" y="4516439"/>
            <a:ext cx="390525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953984" y="4516439"/>
            <a:ext cx="392112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6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4346097" y="4516439"/>
            <a:ext cx="390525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8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6673372" y="4527550"/>
            <a:ext cx="392113" cy="3698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7065485" y="4527550"/>
            <a:ext cx="390525" cy="3698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3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7456009" y="4527550"/>
            <a:ext cx="392112" cy="3698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5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7848122" y="4527550"/>
            <a:ext cx="390525" cy="3698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7</a:t>
            </a:r>
          </a:p>
        </p:txBody>
      </p:sp>
      <p:grpSp>
        <p:nvGrpSpPr>
          <p:cNvPr id="26648" name="Group 38"/>
          <p:cNvGrpSpPr>
            <a:grpSpLocks/>
          </p:cNvGrpSpPr>
          <p:nvPr/>
        </p:nvGrpSpPr>
        <p:grpSpPr bwMode="auto">
          <a:xfrm>
            <a:off x="4130196" y="5491164"/>
            <a:ext cx="3130550" cy="371475"/>
            <a:chOff x="955590" y="5099221"/>
            <a:chExt cx="2636112" cy="370704"/>
          </a:xfrm>
        </p:grpSpPr>
        <p:sp>
          <p:nvSpPr>
            <p:cNvPr id="40" name="Rectangle 39"/>
            <p:cNvSpPr/>
            <p:nvPr/>
          </p:nvSpPr>
          <p:spPr bwMode="auto">
            <a:xfrm>
              <a:off x="955590" y="5099221"/>
              <a:ext cx="330183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285773" y="5099221"/>
              <a:ext cx="328846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614618" y="5099221"/>
              <a:ext cx="330182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3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1944800" y="5099221"/>
              <a:ext cx="328846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4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273646" y="5099221"/>
              <a:ext cx="330183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5</a:t>
              </a: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603829" y="5099221"/>
              <a:ext cx="328846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6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932674" y="5099221"/>
              <a:ext cx="330182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7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3262856" y="5099221"/>
              <a:ext cx="328846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dirty="0"/>
                <a:t>8</a:t>
              </a:r>
            </a:p>
          </p:txBody>
        </p:sp>
      </p:grpSp>
      <p:cxnSp>
        <p:nvCxnSpPr>
          <p:cNvPr id="26649" name="Straight Arrow Connector 28"/>
          <p:cNvCxnSpPr>
            <a:cxnSpLocks noChangeShapeType="1"/>
          </p:cNvCxnSpPr>
          <p:nvPr/>
        </p:nvCxnSpPr>
        <p:spPr bwMode="auto">
          <a:xfrm flipH="1">
            <a:off x="6370159" y="5089526"/>
            <a:ext cx="1085850" cy="263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0" name="Straight Arrow Connector 47"/>
          <p:cNvCxnSpPr>
            <a:cxnSpLocks noChangeShapeType="1"/>
          </p:cNvCxnSpPr>
          <p:nvPr/>
        </p:nvCxnSpPr>
        <p:spPr bwMode="auto">
          <a:xfrm>
            <a:off x="3953984" y="5033964"/>
            <a:ext cx="958850" cy="3254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1" name="TextBox 51"/>
          <p:cNvSpPr txBox="1">
            <a:spLocks noChangeArrowheads="1"/>
          </p:cNvSpPr>
          <p:nvPr/>
        </p:nvSpPr>
        <p:spPr bwMode="auto">
          <a:xfrm>
            <a:off x="2479196" y="4016375"/>
            <a:ext cx="2789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Sort &amp; Count:   5 inversions</a:t>
            </a:r>
          </a:p>
        </p:txBody>
      </p:sp>
      <p:sp>
        <p:nvSpPr>
          <p:cNvPr id="26652" name="TextBox 52"/>
          <p:cNvSpPr txBox="1">
            <a:spLocks noChangeArrowheads="1"/>
          </p:cNvSpPr>
          <p:nvPr/>
        </p:nvSpPr>
        <p:spPr bwMode="auto">
          <a:xfrm>
            <a:off x="6074884" y="4032250"/>
            <a:ext cx="2787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Sort &amp; Count:   4 inversions</a:t>
            </a:r>
          </a:p>
        </p:txBody>
      </p:sp>
      <p:sp>
        <p:nvSpPr>
          <p:cNvPr id="26653" name="TextBox 53"/>
          <p:cNvSpPr txBox="1">
            <a:spLocks noChangeArrowheads="1"/>
          </p:cNvSpPr>
          <p:nvPr/>
        </p:nvSpPr>
        <p:spPr bwMode="auto">
          <a:xfrm>
            <a:off x="4023834" y="5000625"/>
            <a:ext cx="3448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# of inversions between the lists: 9 </a:t>
            </a:r>
          </a:p>
        </p:txBody>
      </p:sp>
      <p:cxnSp>
        <p:nvCxnSpPr>
          <p:cNvPr id="26654" name="Straight Arrow Connector 57"/>
          <p:cNvCxnSpPr>
            <a:cxnSpLocks noChangeShapeType="1"/>
          </p:cNvCxnSpPr>
          <p:nvPr/>
        </p:nvCxnSpPr>
        <p:spPr bwMode="auto">
          <a:xfrm>
            <a:off x="5776435" y="5980114"/>
            <a:ext cx="7937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5" name="TextBox 58"/>
          <p:cNvSpPr txBox="1">
            <a:spLocks noChangeArrowheads="1"/>
          </p:cNvSpPr>
          <p:nvPr/>
        </p:nvSpPr>
        <p:spPr bwMode="auto">
          <a:xfrm>
            <a:off x="5141434" y="5953125"/>
            <a:ext cx="3097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Total: 5 + 4 + 9 = 18 inversions</a:t>
            </a:r>
          </a:p>
        </p:txBody>
      </p:sp>
      <p:sp>
        <p:nvSpPr>
          <p:cNvPr id="2665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867775" cy="698500"/>
          </a:xfrm>
        </p:spPr>
        <p:txBody>
          <a:bodyPr/>
          <a:lstStyle/>
          <a:p>
            <a:r>
              <a:rPr lang="en-US" altLang="en-US" sz="3600" dirty="0" smtClean="0"/>
              <a:t>Divide &amp; Conquer Inversion Counting</a:t>
            </a:r>
          </a:p>
        </p:txBody>
      </p:sp>
    </p:spTree>
    <p:extLst>
      <p:ext uri="{BB962C8B-B14F-4D97-AF65-F5344CB8AC3E}">
        <p14:creationId xmlns:p14="http://schemas.microsoft.com/office/powerpoint/2010/main" val="3532921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4"/>
          <p:cNvGrpSpPr>
            <a:grpSpLocks/>
          </p:cNvGrpSpPr>
          <p:nvPr/>
        </p:nvGrpSpPr>
        <p:grpSpPr bwMode="auto">
          <a:xfrm>
            <a:off x="4246564" y="1350964"/>
            <a:ext cx="3127375" cy="371475"/>
            <a:chOff x="955590" y="5099221"/>
            <a:chExt cx="2636112" cy="370704"/>
          </a:xfrm>
        </p:grpSpPr>
        <p:sp>
          <p:nvSpPr>
            <p:cNvPr id="6" name="Rectangle 5"/>
            <p:cNvSpPr/>
            <p:nvPr/>
          </p:nvSpPr>
          <p:spPr bwMode="auto">
            <a:xfrm>
              <a:off x="955590" y="5099221"/>
              <a:ext cx="329179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/>
                <a:t>6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284769" y="5099221"/>
              <a:ext cx="330517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/>
                <a:t>8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615287" y="5099221"/>
              <a:ext cx="329179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/>
                <a:t>4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944466" y="5099221"/>
              <a:ext cx="329179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273646" y="5099221"/>
              <a:ext cx="329179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/>
                <a:t>7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602825" y="5099221"/>
              <a:ext cx="329179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932005" y="5099221"/>
              <a:ext cx="330518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/>
                <a:t>5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62523" y="5099221"/>
              <a:ext cx="329179" cy="370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/>
                <a:t>3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3189288" y="2087564"/>
            <a:ext cx="393700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82989" y="2087564"/>
            <a:ext cx="390525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8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973514" y="2087564"/>
            <a:ext cx="390525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364039" y="2087564"/>
            <a:ext cx="390525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6691313" y="2087564"/>
            <a:ext cx="393700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085014" y="2087564"/>
            <a:ext cx="390525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475539" y="2087564"/>
            <a:ext cx="390525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866064" y="2087564"/>
            <a:ext cx="390525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cxnSp>
        <p:nvCxnSpPr>
          <p:cNvPr id="27659" name="Straight Arrow Connector 2"/>
          <p:cNvCxnSpPr>
            <a:cxnSpLocks noChangeShapeType="1"/>
          </p:cNvCxnSpPr>
          <p:nvPr/>
        </p:nvCxnSpPr>
        <p:spPr bwMode="auto">
          <a:xfrm flipH="1">
            <a:off x="4237038" y="1768475"/>
            <a:ext cx="1282700" cy="222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0" name="Straight Arrow Connector 22"/>
          <p:cNvCxnSpPr>
            <a:cxnSpLocks noChangeShapeType="1"/>
          </p:cNvCxnSpPr>
          <p:nvPr/>
        </p:nvCxnSpPr>
        <p:spPr bwMode="auto">
          <a:xfrm>
            <a:off x="6081713" y="1773239"/>
            <a:ext cx="1606550" cy="225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1" name="Straight Arrow Connector 24"/>
          <p:cNvCxnSpPr>
            <a:cxnSpLocks noChangeShapeType="1"/>
          </p:cNvCxnSpPr>
          <p:nvPr/>
        </p:nvCxnSpPr>
        <p:spPr bwMode="auto">
          <a:xfrm>
            <a:off x="3973513" y="2501901"/>
            <a:ext cx="0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2" name="Straight Arrow Connector 26"/>
          <p:cNvCxnSpPr>
            <a:cxnSpLocks noChangeShapeType="1"/>
          </p:cNvCxnSpPr>
          <p:nvPr/>
        </p:nvCxnSpPr>
        <p:spPr bwMode="auto">
          <a:xfrm>
            <a:off x="7580313" y="2532064"/>
            <a:ext cx="6350" cy="428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Rectangle 30"/>
          <p:cNvSpPr/>
          <p:nvPr/>
        </p:nvSpPr>
        <p:spPr bwMode="auto">
          <a:xfrm>
            <a:off x="3189288" y="3005139"/>
            <a:ext cx="393700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3582989" y="3005139"/>
            <a:ext cx="390525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973514" y="3005139"/>
            <a:ext cx="390525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4364039" y="3005139"/>
            <a:ext cx="390525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8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6691313" y="3016250"/>
            <a:ext cx="393700" cy="3698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7085014" y="3016250"/>
            <a:ext cx="390525" cy="3698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7475539" y="3016250"/>
            <a:ext cx="390525" cy="3698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7866064" y="3016250"/>
            <a:ext cx="390525" cy="3698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27671" name="TextBox 51"/>
          <p:cNvSpPr txBox="1">
            <a:spLocks noChangeArrowheads="1"/>
          </p:cNvSpPr>
          <p:nvPr/>
        </p:nvSpPr>
        <p:spPr bwMode="auto">
          <a:xfrm>
            <a:off x="2497139" y="2505075"/>
            <a:ext cx="2790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Sort &amp; Count:   5 inversions</a:t>
            </a:r>
          </a:p>
        </p:txBody>
      </p:sp>
      <p:sp>
        <p:nvSpPr>
          <p:cNvPr id="27672" name="TextBox 52"/>
          <p:cNvSpPr txBox="1">
            <a:spLocks noChangeArrowheads="1"/>
          </p:cNvSpPr>
          <p:nvPr/>
        </p:nvSpPr>
        <p:spPr bwMode="auto">
          <a:xfrm>
            <a:off x="6094413" y="2520950"/>
            <a:ext cx="2787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Sort &amp; Count:   4 inversions</a:t>
            </a:r>
          </a:p>
        </p:txBody>
      </p:sp>
      <p:sp>
        <p:nvSpPr>
          <p:cNvPr id="27673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867775" cy="698500"/>
          </a:xfrm>
        </p:spPr>
        <p:txBody>
          <a:bodyPr/>
          <a:lstStyle/>
          <a:p>
            <a:r>
              <a:rPr lang="en-US" altLang="en-US" sz="3600" dirty="0" smtClean="0"/>
              <a:t>Counting inversions during merge</a:t>
            </a:r>
          </a:p>
        </p:txBody>
      </p:sp>
      <p:grpSp>
        <p:nvGrpSpPr>
          <p:cNvPr id="27674" name="Group 4"/>
          <p:cNvGrpSpPr>
            <a:grpSpLocks/>
          </p:cNvGrpSpPr>
          <p:nvPr/>
        </p:nvGrpSpPr>
        <p:grpSpPr bwMode="auto">
          <a:xfrm>
            <a:off x="3614738" y="3376613"/>
            <a:ext cx="254000" cy="620712"/>
            <a:chOff x="1737744" y="3377322"/>
            <a:chExt cx="255198" cy="619911"/>
          </a:xfrm>
        </p:grpSpPr>
        <p:cxnSp>
          <p:nvCxnSpPr>
            <p:cNvPr id="27692" name="Straight Arrow Connector 2"/>
            <p:cNvCxnSpPr>
              <a:cxnSpLocks noChangeShapeType="1"/>
            </p:cNvCxnSpPr>
            <p:nvPr/>
          </p:nvCxnSpPr>
          <p:spPr bwMode="auto">
            <a:xfrm flipV="1">
              <a:off x="1862137" y="3377322"/>
              <a:ext cx="0" cy="24376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93" name="TextBox 51"/>
            <p:cNvSpPr txBox="1">
              <a:spLocks noChangeArrowheads="1"/>
            </p:cNvSpPr>
            <p:nvPr/>
          </p:nvSpPr>
          <p:spPr bwMode="auto">
            <a:xfrm>
              <a:off x="1737744" y="3597123"/>
              <a:ext cx="2551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2000" b="1">
                  <a:latin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27675" name="Group 55"/>
          <p:cNvGrpSpPr>
            <a:grpSpLocks/>
          </p:cNvGrpSpPr>
          <p:nvPr/>
        </p:nvGrpSpPr>
        <p:grpSpPr bwMode="auto">
          <a:xfrm>
            <a:off x="8367714" y="3398838"/>
            <a:ext cx="269875" cy="620712"/>
            <a:chOff x="1737744" y="3377322"/>
            <a:chExt cx="269626" cy="619911"/>
          </a:xfrm>
        </p:grpSpPr>
        <p:cxnSp>
          <p:nvCxnSpPr>
            <p:cNvPr id="27690" name="Straight Arrow Connector 2"/>
            <p:cNvCxnSpPr>
              <a:cxnSpLocks noChangeShapeType="1"/>
            </p:cNvCxnSpPr>
            <p:nvPr/>
          </p:nvCxnSpPr>
          <p:spPr bwMode="auto">
            <a:xfrm flipV="1">
              <a:off x="1862137" y="3377322"/>
              <a:ext cx="0" cy="24376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91" name="TextBox 51"/>
            <p:cNvSpPr txBox="1">
              <a:spLocks noChangeArrowheads="1"/>
            </p:cNvSpPr>
            <p:nvPr/>
          </p:nvSpPr>
          <p:spPr bwMode="auto">
            <a:xfrm>
              <a:off x="1737744" y="3597123"/>
              <a:ext cx="26962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2000" b="1">
                  <a:latin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2132013" y="4638676"/>
            <a:ext cx="392112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9</a:t>
            </a:r>
          </a:p>
        </p:txBody>
      </p:sp>
      <p:sp>
        <p:nvSpPr>
          <p:cNvPr id="27677" name="TextBox 13"/>
          <p:cNvSpPr txBox="1">
            <a:spLocks noChangeArrowheads="1"/>
          </p:cNvSpPr>
          <p:nvPr/>
        </p:nvSpPr>
        <p:spPr bwMode="auto">
          <a:xfrm>
            <a:off x="1843089" y="3997326"/>
            <a:ext cx="1057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Inversion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Count</a:t>
            </a:r>
          </a:p>
        </p:txBody>
      </p:sp>
      <p:sp>
        <p:nvSpPr>
          <p:cNvPr id="27678" name="TextBox 51"/>
          <p:cNvSpPr txBox="1">
            <a:spLocks noChangeArrowheads="1"/>
          </p:cNvSpPr>
          <p:nvPr/>
        </p:nvSpPr>
        <p:spPr bwMode="auto">
          <a:xfrm>
            <a:off x="3275014" y="4521200"/>
            <a:ext cx="962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>
                <a:latin typeface="Times New Roman" panose="02020603050405020304" pitchFamily="18" charset="0"/>
              </a:rPr>
              <a:t>Merged: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4278314" y="4552951"/>
            <a:ext cx="390525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4668838" y="4552951"/>
            <a:ext cx="392112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5060951" y="4552951"/>
            <a:ext cx="390525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5451476" y="4552951"/>
            <a:ext cx="392113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5843589" y="4552951"/>
            <a:ext cx="390525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6234114" y="4552951"/>
            <a:ext cx="390525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6624638" y="4552951"/>
            <a:ext cx="392112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7016751" y="4552951"/>
            <a:ext cx="390525" cy="371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8</a:t>
            </a:r>
          </a:p>
        </p:txBody>
      </p:sp>
      <p:grpSp>
        <p:nvGrpSpPr>
          <p:cNvPr id="27687" name="Group 58"/>
          <p:cNvGrpSpPr>
            <a:grpSpLocks/>
          </p:cNvGrpSpPr>
          <p:nvPr/>
        </p:nvGrpSpPr>
        <p:grpSpPr bwMode="auto">
          <a:xfrm>
            <a:off x="7459664" y="4938713"/>
            <a:ext cx="327025" cy="620712"/>
            <a:chOff x="1737744" y="3377322"/>
            <a:chExt cx="327334" cy="619911"/>
          </a:xfrm>
        </p:grpSpPr>
        <p:cxnSp>
          <p:nvCxnSpPr>
            <p:cNvPr id="27688" name="Straight Arrow Connector 2"/>
            <p:cNvCxnSpPr>
              <a:cxnSpLocks noChangeShapeType="1"/>
            </p:cNvCxnSpPr>
            <p:nvPr/>
          </p:nvCxnSpPr>
          <p:spPr bwMode="auto">
            <a:xfrm flipV="1">
              <a:off x="1862137" y="3377322"/>
              <a:ext cx="0" cy="24376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89" name="TextBox 51"/>
            <p:cNvSpPr txBox="1">
              <a:spLocks noChangeArrowheads="1"/>
            </p:cNvSpPr>
            <p:nvPr/>
          </p:nvSpPr>
          <p:spPr bwMode="auto">
            <a:xfrm>
              <a:off x="1737744" y="3597123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2000" b="1">
                  <a:latin typeface="Times New Roman" panose="02020603050405020304" pitchFamily="18" charset="0"/>
                </a:rPr>
                <a:t>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8227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9"/>
            <a:ext cx="8191500" cy="769937"/>
          </a:xfrm>
        </p:spPr>
        <p:txBody>
          <a:bodyPr/>
          <a:lstStyle/>
          <a:p>
            <a:r>
              <a:rPr lang="en-US" altLang="en-US" sz="3600"/>
              <a:t>LeetCode Problems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189" y="998538"/>
            <a:ext cx="11257471" cy="54864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912. Sort an Array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23. Merge k Sorted Lists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88. Merge Sorted Array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r>
              <a:rPr lang="en-US" altLang="en-US" dirty="0" smtClean="0"/>
              <a:t>21</a:t>
            </a:r>
            <a:r>
              <a:rPr lang="en-US" altLang="en-US" dirty="0"/>
              <a:t>. Merge Two Sorted </a:t>
            </a:r>
            <a:r>
              <a:rPr lang="en-US" altLang="en-US" dirty="0" smtClean="0"/>
              <a:t>Lists</a:t>
            </a:r>
          </a:p>
          <a:p>
            <a:r>
              <a:rPr lang="en-US" altLang="en-US" dirty="0" smtClean="0"/>
              <a:t>148. Sort List</a:t>
            </a:r>
          </a:p>
          <a:p>
            <a:r>
              <a:rPr lang="en-US" altLang="en-US" dirty="0" smtClean="0"/>
              <a:t>1451. Rearrange Words in a Sentence</a:t>
            </a:r>
          </a:p>
          <a:p>
            <a:r>
              <a:rPr lang="en-US" altLang="en-US" dirty="0"/>
              <a:t>977. Squares of a Sorted </a:t>
            </a:r>
            <a:r>
              <a:rPr lang="en-US" altLang="en-US" dirty="0" smtClean="0"/>
              <a:t>Array</a:t>
            </a:r>
          </a:p>
          <a:p>
            <a:r>
              <a:rPr lang="en-US" altLang="en-US" dirty="0"/>
              <a:t>2570. Merge Two 2D Arrays by Summing </a:t>
            </a:r>
            <a:r>
              <a:rPr lang="en-US" altLang="en-US" dirty="0" smtClean="0"/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1477215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9"/>
            <a:ext cx="8191500" cy="769937"/>
          </a:xfrm>
        </p:spPr>
        <p:txBody>
          <a:bodyPr/>
          <a:lstStyle/>
          <a:p>
            <a:r>
              <a:rPr lang="en-US" altLang="en-US" sz="3600"/>
              <a:t>Hackerrank Problems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069" y="998538"/>
            <a:ext cx="11542142" cy="5486400"/>
          </a:xfrm>
        </p:spPr>
        <p:txBody>
          <a:bodyPr/>
          <a:lstStyle/>
          <a:p>
            <a:r>
              <a:rPr lang="en-US" altLang="en-US" dirty="0" smtClean="0"/>
              <a:t>Sorting: Bubble Sort</a:t>
            </a:r>
          </a:p>
          <a:p>
            <a:pPr lvl="1"/>
            <a:r>
              <a:rPr lang="en-US" altLang="en-US" dirty="0" smtClean="0">
                <a:hlinkClick r:id="rId2"/>
              </a:rPr>
              <a:t>https://www.hackerrank.com/challenges/ctci-bubble-sort/problem</a:t>
            </a:r>
            <a:endParaRPr lang="en-US" altLang="en-US" dirty="0" smtClean="0"/>
          </a:p>
          <a:p>
            <a:r>
              <a:rPr lang="en-US" altLang="en-US" dirty="0" smtClean="0"/>
              <a:t>Merge two sorted linked lists</a:t>
            </a:r>
          </a:p>
          <a:p>
            <a:pPr lvl="1"/>
            <a:r>
              <a:rPr lang="en-US" altLang="en-US" dirty="0" smtClean="0">
                <a:hlinkClick r:id="rId3"/>
              </a:rPr>
              <a:t>https://www.hackerrank.com/challenges/merge-two-sorted-linked-lists/problem</a:t>
            </a:r>
            <a:r>
              <a:rPr lang="en-US" altLang="en-US" dirty="0" smtClean="0"/>
              <a:t> </a:t>
            </a:r>
          </a:p>
          <a:p>
            <a:r>
              <a:rPr lang="en-US" altLang="en-US" dirty="0" smtClean="0"/>
              <a:t>Merge Sort: Counting Inversions</a:t>
            </a:r>
          </a:p>
          <a:p>
            <a:pPr lvl="1"/>
            <a:r>
              <a:rPr lang="en-US" altLang="en-US" dirty="0" smtClean="0">
                <a:hlinkClick r:id="rId4"/>
              </a:rPr>
              <a:t>https://www.hackerrank.com/challenges/ctci-merge-sort/problem</a:t>
            </a:r>
            <a:r>
              <a:rPr lang="en-US" altLang="en-US" dirty="0" smtClean="0"/>
              <a:t> </a:t>
            </a:r>
          </a:p>
          <a:p>
            <a:r>
              <a:rPr lang="en-US" altLang="en-US" dirty="0" smtClean="0"/>
              <a:t> Other Sorting Problems</a:t>
            </a:r>
          </a:p>
          <a:p>
            <a:pPr lvl="1"/>
            <a:r>
              <a:rPr lang="en-US" altLang="en-US" dirty="0" smtClean="0">
                <a:hlinkClick r:id="rId5"/>
              </a:rPr>
              <a:t>https://www.hackerrank.com/domains/algorithms?filters%5Bsubdomains%5D%5B%5D=arrays-and-sorting</a:t>
            </a:r>
            <a:r>
              <a:rPr lang="en-US" altLang="en-US" dirty="0" smtClean="0"/>
              <a:t> 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4016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Sorting: Things to consider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5219" y="1777999"/>
            <a:ext cx="28162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/>
              <a:t>[5, 1, 7, 5, 10, 6, 5, 9]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154293" y="2787650"/>
            <a:ext cx="2379662" cy="9699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Sorting Algorithm</a:t>
            </a:r>
          </a:p>
        </p:txBody>
      </p:sp>
      <p:cxnSp>
        <p:nvCxnSpPr>
          <p:cNvPr id="6149" name="Straight Arrow Connector 5"/>
          <p:cNvCxnSpPr>
            <a:cxnSpLocks noChangeShapeType="1"/>
            <a:stCxn id="3" idx="2"/>
            <a:endCxn id="4" idx="0"/>
          </p:cNvCxnSpPr>
          <p:nvPr/>
        </p:nvCxnSpPr>
        <p:spPr bwMode="auto">
          <a:xfrm>
            <a:off x="2343330" y="2178049"/>
            <a:ext cx="0" cy="6096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0" name="Straight Arrow Connector 9"/>
          <p:cNvCxnSpPr>
            <a:cxnSpLocks noChangeShapeType="1"/>
          </p:cNvCxnSpPr>
          <p:nvPr/>
        </p:nvCxnSpPr>
        <p:spPr bwMode="auto">
          <a:xfrm>
            <a:off x="2343330" y="3757612"/>
            <a:ext cx="0" cy="6096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935219" y="4327524"/>
            <a:ext cx="2740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/>
              <a:t>[1, 5, 5, 5, 6, 7, 9, 10]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87876" y="1587501"/>
            <a:ext cx="7169928" cy="17891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kern="0" dirty="0"/>
              <a:t>Is it </a:t>
            </a:r>
            <a:r>
              <a:rPr lang="en-US" altLang="en-US" kern="0" dirty="0">
                <a:solidFill>
                  <a:srgbClr val="FF0000"/>
                </a:solidFill>
              </a:rPr>
              <a:t>in-place</a:t>
            </a:r>
            <a:r>
              <a:rPr lang="en-US" altLang="en-US" kern="0" dirty="0"/>
              <a:t>?</a:t>
            </a:r>
          </a:p>
          <a:p>
            <a:pPr lvl="1">
              <a:defRPr/>
            </a:pPr>
            <a:r>
              <a:rPr lang="en-US" altLang="en-US" kern="0" dirty="0"/>
              <a:t>If the algorithm uses just O(1) amount of extra space, then it is in-place </a:t>
            </a:r>
          </a:p>
          <a:p>
            <a:pPr>
              <a:defRPr/>
            </a:pPr>
            <a:endParaRPr lang="en-US" altLang="en-US" kern="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52951" y="3757613"/>
            <a:ext cx="7299743" cy="17891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kern="0" dirty="0"/>
              <a:t>Is it </a:t>
            </a:r>
            <a:r>
              <a:rPr lang="en-US" altLang="en-US" kern="0" dirty="0">
                <a:solidFill>
                  <a:srgbClr val="FF0000"/>
                </a:solidFill>
              </a:rPr>
              <a:t>stable</a:t>
            </a:r>
            <a:r>
              <a:rPr lang="en-US" altLang="en-US" kern="0" dirty="0"/>
              <a:t>?</a:t>
            </a:r>
          </a:p>
          <a:p>
            <a:pPr lvl="1">
              <a:defRPr/>
            </a:pPr>
            <a:r>
              <a:rPr lang="en-US" altLang="en-US" kern="0" dirty="0"/>
              <a:t>If the order of the elements with the same value does not change, then it is stable</a:t>
            </a:r>
          </a:p>
          <a:p>
            <a:pPr>
              <a:defRPr/>
            </a:pP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683789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Stability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60613" y="1733550"/>
            <a:ext cx="281781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/>
              <a:t>[5, 1, 7, 5, 10, 6, 5, 9]</a:t>
            </a:r>
          </a:p>
        </p:txBody>
      </p:sp>
      <p:cxnSp>
        <p:nvCxnSpPr>
          <p:cNvPr id="7172" name="Straight Arrow Connector 5"/>
          <p:cNvCxnSpPr>
            <a:cxnSpLocks/>
          </p:cNvCxnSpPr>
          <p:nvPr/>
        </p:nvCxnSpPr>
        <p:spPr bwMode="auto">
          <a:xfrm>
            <a:off x="2665413" y="2133600"/>
            <a:ext cx="190500" cy="101123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2360614" y="3144838"/>
            <a:ext cx="2740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/>
              <a:t>[1, 5, 5, 5, 6, 7, 9, 10]</a:t>
            </a:r>
          </a:p>
        </p:txBody>
      </p:sp>
      <p:cxnSp>
        <p:nvCxnSpPr>
          <p:cNvPr id="7174" name="Straight Arrow Connector 12"/>
          <p:cNvCxnSpPr>
            <a:cxnSpLocks/>
          </p:cNvCxnSpPr>
          <p:nvPr/>
        </p:nvCxnSpPr>
        <p:spPr bwMode="auto">
          <a:xfrm flipH="1">
            <a:off x="3201988" y="2052638"/>
            <a:ext cx="296862" cy="10922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5" name="Straight Arrow Connector 13"/>
          <p:cNvCxnSpPr>
            <a:cxnSpLocks/>
          </p:cNvCxnSpPr>
          <p:nvPr/>
        </p:nvCxnSpPr>
        <p:spPr bwMode="auto">
          <a:xfrm flipH="1">
            <a:off x="3548064" y="2052638"/>
            <a:ext cx="941387" cy="10922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2337583" y="3844268"/>
            <a:ext cx="28408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Output of a </a:t>
            </a:r>
            <a:r>
              <a:rPr lang="en-US" sz="2400" dirty="0">
                <a:solidFill>
                  <a:srgbClr val="FF0000"/>
                </a:solidFill>
              </a:rPr>
              <a:t>stable</a:t>
            </a:r>
          </a:p>
          <a:p>
            <a:pPr>
              <a:defRPr/>
            </a:pPr>
            <a:r>
              <a:rPr lang="en-US" sz="2400" dirty="0"/>
              <a:t>sorting algorithm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04013" y="1733550"/>
            <a:ext cx="281781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/>
              <a:t>[5, 1, 7, 5, 10, 6, 5, 9]</a:t>
            </a:r>
          </a:p>
        </p:txBody>
      </p:sp>
      <p:cxnSp>
        <p:nvCxnSpPr>
          <p:cNvPr id="7178" name="Straight Arrow Connector 18"/>
          <p:cNvCxnSpPr>
            <a:cxnSpLocks/>
          </p:cNvCxnSpPr>
          <p:nvPr/>
        </p:nvCxnSpPr>
        <p:spPr bwMode="auto">
          <a:xfrm>
            <a:off x="7008813" y="2133600"/>
            <a:ext cx="495300" cy="106045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6704014" y="3144838"/>
            <a:ext cx="2740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/>
              <a:t>[1, 5, 5, 5, 6, 7, 9, 10]</a:t>
            </a:r>
          </a:p>
        </p:txBody>
      </p:sp>
      <p:cxnSp>
        <p:nvCxnSpPr>
          <p:cNvPr id="7180" name="Straight Arrow Connector 20"/>
          <p:cNvCxnSpPr>
            <a:cxnSpLocks/>
          </p:cNvCxnSpPr>
          <p:nvPr/>
        </p:nvCxnSpPr>
        <p:spPr bwMode="auto">
          <a:xfrm flipH="1">
            <a:off x="7223126" y="2052639"/>
            <a:ext cx="619125" cy="110013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1" name="Straight Arrow Connector 21"/>
          <p:cNvCxnSpPr>
            <a:cxnSpLocks/>
          </p:cNvCxnSpPr>
          <p:nvPr/>
        </p:nvCxnSpPr>
        <p:spPr bwMode="auto">
          <a:xfrm flipH="1">
            <a:off x="7891464" y="2052638"/>
            <a:ext cx="941387" cy="10922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6634761" y="3844268"/>
            <a:ext cx="34547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Output of a </a:t>
            </a:r>
            <a:r>
              <a:rPr lang="en-US" sz="2400" dirty="0">
                <a:solidFill>
                  <a:srgbClr val="FF0000"/>
                </a:solidFill>
              </a:rPr>
              <a:t>non-stable</a:t>
            </a:r>
          </a:p>
          <a:p>
            <a:pPr>
              <a:defRPr/>
            </a:pPr>
            <a:r>
              <a:rPr lang="en-US" sz="2400" dirty="0"/>
              <a:t>sorting algorithm</a:t>
            </a:r>
          </a:p>
        </p:txBody>
      </p:sp>
    </p:spTree>
    <p:extLst>
      <p:ext uri="{BB962C8B-B14F-4D97-AF65-F5344CB8AC3E}">
        <p14:creationId xmlns:p14="http://schemas.microsoft.com/office/powerpoint/2010/main" val="1707297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Why is stability important?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10550" y="839788"/>
            <a:ext cx="11542143" cy="14589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kern="0" dirty="0"/>
              <a:t>Assume that you have a list of students and their classes sorted with respect to their names as follows: </a:t>
            </a:r>
          </a:p>
          <a:p>
            <a:pPr>
              <a:defRPr/>
            </a:pPr>
            <a:endParaRPr lang="en-US" altLang="en-US" kern="0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688206" y="2191424"/>
            <a:ext cx="1889125" cy="36242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2400" kern="0" dirty="0"/>
              <a:t>(</a:t>
            </a:r>
            <a:r>
              <a:rPr lang="en-US" altLang="en-US" sz="2400" kern="0" dirty="0" smtClean="0"/>
              <a:t>Alice, </a:t>
            </a:r>
            <a:r>
              <a:rPr lang="en-US" altLang="en-US" sz="2400" kern="0" dirty="0"/>
              <a:t>1)</a:t>
            </a:r>
          </a:p>
          <a:p>
            <a:pPr marL="0" indent="0">
              <a:buNone/>
              <a:defRPr/>
            </a:pPr>
            <a:r>
              <a:rPr lang="en-US" altLang="en-US" sz="2400" kern="0" dirty="0" smtClean="0"/>
              <a:t>(Bob, </a:t>
            </a:r>
            <a:r>
              <a:rPr lang="en-US" altLang="en-US" sz="2400" kern="0" dirty="0"/>
              <a:t>2)</a:t>
            </a:r>
          </a:p>
          <a:p>
            <a:pPr marL="0" indent="0">
              <a:buNone/>
              <a:defRPr/>
            </a:pPr>
            <a:r>
              <a:rPr lang="en-US" altLang="en-US" sz="2400" kern="0" dirty="0" smtClean="0"/>
              <a:t>(Emily, </a:t>
            </a:r>
            <a:r>
              <a:rPr lang="en-US" altLang="en-US" sz="2400" kern="0" dirty="0"/>
              <a:t>2)</a:t>
            </a:r>
          </a:p>
          <a:p>
            <a:pPr marL="0" indent="0">
              <a:buNone/>
              <a:defRPr/>
            </a:pPr>
            <a:r>
              <a:rPr lang="en-US" altLang="en-US" sz="2400" kern="0" dirty="0" smtClean="0"/>
              <a:t>(John, </a:t>
            </a:r>
            <a:r>
              <a:rPr lang="en-US" altLang="en-US" sz="2400" kern="0" dirty="0"/>
              <a:t>1)</a:t>
            </a:r>
          </a:p>
          <a:p>
            <a:pPr marL="0" indent="0">
              <a:buNone/>
              <a:defRPr/>
            </a:pPr>
            <a:r>
              <a:rPr lang="en-US" altLang="en-US" sz="2400" kern="0" dirty="0" smtClean="0"/>
              <a:t>(</a:t>
            </a:r>
            <a:r>
              <a:rPr lang="en-US" altLang="en-US" sz="2400" kern="0" dirty="0" err="1" smtClean="0"/>
              <a:t>Sarit</a:t>
            </a:r>
            <a:r>
              <a:rPr lang="en-US" altLang="en-US" sz="2400" kern="0" dirty="0" smtClean="0"/>
              <a:t>, </a:t>
            </a:r>
            <a:r>
              <a:rPr lang="en-US" altLang="en-US" sz="2400" kern="0" dirty="0"/>
              <a:t>4)</a:t>
            </a:r>
          </a:p>
          <a:p>
            <a:pPr marL="0" indent="0">
              <a:buNone/>
              <a:defRPr/>
            </a:pPr>
            <a:r>
              <a:rPr lang="en-US" altLang="en-US" sz="2400" kern="0" dirty="0"/>
              <a:t>(</a:t>
            </a:r>
            <a:r>
              <a:rPr lang="en-US" altLang="en-US" sz="2400" kern="0" dirty="0" err="1" smtClean="0"/>
              <a:t>Taner</a:t>
            </a:r>
            <a:r>
              <a:rPr lang="en-US" altLang="en-US" sz="2400" kern="0" dirty="0"/>
              <a:t>, 3)</a:t>
            </a:r>
          </a:p>
          <a:p>
            <a:pPr marL="0" indent="0">
              <a:buNone/>
              <a:defRPr/>
            </a:pPr>
            <a:r>
              <a:rPr lang="en-US" altLang="en-US" sz="2400" kern="0" dirty="0"/>
              <a:t>(</a:t>
            </a:r>
            <a:r>
              <a:rPr lang="en-US" altLang="en-US" sz="2400" kern="0" dirty="0" err="1"/>
              <a:t>Umut</a:t>
            </a:r>
            <a:r>
              <a:rPr lang="en-US" altLang="en-US" sz="2400" kern="0" dirty="0"/>
              <a:t>, 4)</a:t>
            </a:r>
          </a:p>
          <a:p>
            <a:pPr marL="0" indent="0">
              <a:buNone/>
              <a:defRPr/>
            </a:pPr>
            <a:r>
              <a:rPr lang="en-US" altLang="en-US" sz="2400" kern="0" dirty="0" smtClean="0"/>
              <a:t>(</a:t>
            </a:r>
            <a:r>
              <a:rPr lang="en-US" altLang="en-US" sz="2400" kern="0" dirty="0" err="1" smtClean="0"/>
              <a:t>Xiu</a:t>
            </a:r>
            <a:r>
              <a:rPr lang="en-US" altLang="en-US" sz="2400" kern="0" dirty="0" smtClean="0"/>
              <a:t>, </a:t>
            </a:r>
            <a:r>
              <a:rPr lang="en-US" altLang="en-US" sz="2400" kern="0" dirty="0"/>
              <a:t>2)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151945" y="2074413"/>
            <a:ext cx="2840842" cy="4517173"/>
            <a:chOff x="2586281" y="2392532"/>
            <a:chExt cx="2840525" cy="4517851"/>
          </a:xfrm>
        </p:grpSpPr>
        <p:sp>
          <p:nvSpPr>
            <p:cNvPr id="25" name="Rectangle 3"/>
            <p:cNvSpPr txBox="1">
              <a:spLocks noChangeArrowheads="1"/>
            </p:cNvSpPr>
            <p:nvPr/>
          </p:nvSpPr>
          <p:spPr bwMode="auto">
            <a:xfrm>
              <a:off x="2987873" y="2392532"/>
              <a:ext cx="1890502" cy="362639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CC3300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3399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  <a:defRPr/>
              </a:pPr>
              <a:r>
                <a:rPr lang="en-US" altLang="en-US" sz="2400" kern="0" dirty="0"/>
                <a:t>(</a:t>
              </a:r>
              <a:r>
                <a:rPr lang="en-US" altLang="en-US" sz="2400" kern="0" dirty="0" smtClean="0"/>
                <a:t>Alice, </a:t>
              </a:r>
              <a:r>
                <a:rPr lang="en-US" altLang="en-US" sz="2400" kern="0" dirty="0">
                  <a:solidFill>
                    <a:srgbClr val="FF0000"/>
                  </a:solidFill>
                </a:rPr>
                <a:t>1</a:t>
              </a:r>
              <a:r>
                <a:rPr lang="en-US" altLang="en-US" sz="2400" kern="0" dirty="0"/>
                <a:t>)</a:t>
              </a:r>
            </a:p>
            <a:p>
              <a:pPr marL="0" indent="0">
                <a:buNone/>
                <a:defRPr/>
              </a:pPr>
              <a:r>
                <a:rPr lang="en-US" altLang="en-US" sz="2400" kern="0" dirty="0"/>
                <a:t>(John, </a:t>
              </a:r>
              <a:r>
                <a:rPr lang="en-US" altLang="en-US" sz="2400" kern="0" dirty="0">
                  <a:solidFill>
                    <a:srgbClr val="FF0000"/>
                  </a:solidFill>
                </a:rPr>
                <a:t>1</a:t>
              </a:r>
              <a:r>
                <a:rPr lang="en-US" altLang="en-US" sz="2400" kern="0" dirty="0"/>
                <a:t>)</a:t>
              </a:r>
            </a:p>
            <a:p>
              <a:pPr marL="0" indent="0">
                <a:buNone/>
                <a:defRPr/>
              </a:pPr>
              <a:r>
                <a:rPr lang="en-US" altLang="en-US" sz="2400" kern="0" dirty="0" smtClean="0"/>
                <a:t>(Bob, </a:t>
              </a:r>
              <a:r>
                <a:rPr lang="en-US" altLang="en-US" sz="2400" kern="0" dirty="0">
                  <a:solidFill>
                    <a:schemeClr val="accent6"/>
                  </a:solidFill>
                </a:rPr>
                <a:t>2</a:t>
              </a:r>
              <a:r>
                <a:rPr lang="en-US" altLang="en-US" sz="2400" kern="0" dirty="0"/>
                <a:t>)</a:t>
              </a:r>
            </a:p>
            <a:p>
              <a:pPr marL="0" indent="0">
                <a:buNone/>
                <a:defRPr/>
              </a:pPr>
              <a:r>
                <a:rPr lang="en-US" altLang="en-US" sz="2400" kern="0" dirty="0"/>
                <a:t>(Emily,</a:t>
              </a:r>
              <a:r>
                <a:rPr lang="en-US" altLang="en-US" sz="2400" kern="0" dirty="0" smtClean="0">
                  <a:solidFill>
                    <a:schemeClr val="accent6"/>
                  </a:solidFill>
                </a:rPr>
                <a:t> </a:t>
              </a:r>
              <a:r>
                <a:rPr lang="en-US" altLang="en-US" sz="2400" kern="0" dirty="0">
                  <a:solidFill>
                    <a:schemeClr val="accent6"/>
                  </a:solidFill>
                </a:rPr>
                <a:t>2</a:t>
              </a:r>
              <a:r>
                <a:rPr lang="en-US" altLang="en-US" sz="2400" kern="0" dirty="0"/>
                <a:t>)</a:t>
              </a:r>
            </a:p>
            <a:p>
              <a:pPr marL="0" indent="0">
                <a:buNone/>
                <a:defRPr/>
              </a:pPr>
              <a:r>
                <a:rPr lang="en-US" altLang="en-US" sz="2400" kern="0" dirty="0"/>
                <a:t>(</a:t>
              </a:r>
              <a:r>
                <a:rPr lang="en-US" altLang="en-US" sz="2400" kern="0" dirty="0" err="1"/>
                <a:t>Xiu</a:t>
              </a:r>
              <a:r>
                <a:rPr lang="en-US" altLang="en-US" sz="2400" kern="0" dirty="0"/>
                <a:t>, </a:t>
              </a:r>
              <a:r>
                <a:rPr lang="en-US" altLang="en-US" sz="2400" kern="0" dirty="0">
                  <a:solidFill>
                    <a:schemeClr val="accent6"/>
                  </a:solidFill>
                </a:rPr>
                <a:t>2</a:t>
              </a:r>
              <a:r>
                <a:rPr lang="en-US" altLang="en-US" sz="2400" kern="0" dirty="0"/>
                <a:t>)</a:t>
              </a:r>
            </a:p>
            <a:p>
              <a:pPr marL="0" indent="0">
                <a:buNone/>
                <a:defRPr/>
              </a:pPr>
              <a:r>
                <a:rPr lang="en-US" altLang="en-US" sz="2400" kern="0" dirty="0"/>
                <a:t>(</a:t>
              </a:r>
              <a:r>
                <a:rPr lang="en-US" altLang="en-US" sz="2400" kern="0" dirty="0" err="1"/>
                <a:t>Taner</a:t>
              </a:r>
              <a:r>
                <a:rPr lang="en-US" altLang="en-US" sz="2400" kern="0" dirty="0"/>
                <a:t>, </a:t>
              </a:r>
              <a:r>
                <a:rPr lang="en-US" altLang="en-US" sz="2400" kern="0" dirty="0">
                  <a:solidFill>
                    <a:srgbClr val="FF0000"/>
                  </a:solidFill>
                </a:rPr>
                <a:t>3</a:t>
              </a:r>
              <a:r>
                <a:rPr lang="en-US" altLang="en-US" sz="2400" kern="0" dirty="0"/>
                <a:t>)</a:t>
              </a:r>
            </a:p>
            <a:p>
              <a:pPr marL="0" indent="0">
                <a:buNone/>
                <a:defRPr/>
              </a:pPr>
              <a:r>
                <a:rPr lang="en-US" altLang="en-US" sz="2400" kern="0" dirty="0"/>
                <a:t>(</a:t>
              </a:r>
              <a:r>
                <a:rPr lang="en-US" altLang="en-US" sz="2400" kern="0" dirty="0" err="1"/>
                <a:t>Sarit</a:t>
              </a:r>
              <a:r>
                <a:rPr lang="en-US" altLang="en-US" sz="2400" kern="0" dirty="0"/>
                <a:t>, </a:t>
              </a:r>
              <a:r>
                <a:rPr lang="en-US" altLang="en-US" sz="2400" kern="0" dirty="0">
                  <a:solidFill>
                    <a:schemeClr val="accent6"/>
                  </a:solidFill>
                </a:rPr>
                <a:t>4</a:t>
              </a:r>
              <a:r>
                <a:rPr lang="en-US" altLang="en-US" sz="2400" kern="0" dirty="0"/>
                <a:t>)</a:t>
              </a:r>
            </a:p>
            <a:p>
              <a:pPr marL="0" indent="0">
                <a:buNone/>
                <a:defRPr/>
              </a:pPr>
              <a:r>
                <a:rPr lang="en-US" altLang="en-US" sz="2400" kern="0" dirty="0"/>
                <a:t>(</a:t>
              </a:r>
              <a:r>
                <a:rPr lang="en-US" altLang="en-US" sz="2400" kern="0" dirty="0" err="1"/>
                <a:t>Umut</a:t>
              </a:r>
              <a:r>
                <a:rPr lang="en-US" altLang="en-US" sz="2400" kern="0" dirty="0"/>
                <a:t>, </a:t>
              </a:r>
              <a:r>
                <a:rPr lang="en-US" altLang="en-US" sz="2400" kern="0" dirty="0">
                  <a:solidFill>
                    <a:schemeClr val="accent6"/>
                  </a:solidFill>
                </a:rPr>
                <a:t>4</a:t>
              </a:r>
              <a:r>
                <a:rPr lang="en-US" altLang="en-US" sz="2400" kern="0" dirty="0"/>
                <a:t>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86281" y="6079261"/>
              <a:ext cx="2840525" cy="8311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/>
                <a:t>Output of a </a:t>
              </a:r>
              <a:r>
                <a:rPr lang="en-US" sz="2400" dirty="0">
                  <a:solidFill>
                    <a:srgbClr val="FF0000"/>
                  </a:solidFill>
                </a:rPr>
                <a:t>stable</a:t>
              </a:r>
            </a:p>
            <a:p>
              <a:pPr>
                <a:defRPr/>
              </a:pPr>
              <a:r>
                <a:rPr lang="en-US" sz="2400" dirty="0"/>
                <a:t>sorting algorithm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7504593" y="2074413"/>
            <a:ext cx="3454792" cy="4517171"/>
            <a:chOff x="5954393" y="2396971"/>
            <a:chExt cx="3454691" cy="4516977"/>
          </a:xfrm>
        </p:grpSpPr>
        <p:sp>
          <p:nvSpPr>
            <p:cNvPr id="26" name="Rectangle 3"/>
            <p:cNvSpPr txBox="1">
              <a:spLocks noChangeArrowheads="1"/>
            </p:cNvSpPr>
            <p:nvPr/>
          </p:nvSpPr>
          <p:spPr bwMode="auto">
            <a:xfrm>
              <a:off x="6490952" y="2396971"/>
              <a:ext cx="1890657" cy="3625694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rgbClr val="CC3300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3399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  <a:defRPr/>
              </a:pPr>
              <a:r>
                <a:rPr lang="en-US" altLang="en-US" sz="2400" kern="0" dirty="0"/>
                <a:t>(John, </a:t>
              </a:r>
              <a:r>
                <a:rPr lang="en-US" altLang="en-US" sz="2400" kern="0" dirty="0">
                  <a:solidFill>
                    <a:srgbClr val="FF0000"/>
                  </a:solidFill>
                </a:rPr>
                <a:t>1</a:t>
              </a:r>
              <a:r>
                <a:rPr lang="en-US" altLang="en-US" sz="2400" kern="0" dirty="0"/>
                <a:t>)</a:t>
              </a:r>
            </a:p>
            <a:p>
              <a:pPr marL="0" indent="0">
                <a:buNone/>
                <a:defRPr/>
              </a:pPr>
              <a:r>
                <a:rPr lang="en-US" altLang="en-US" sz="2400" kern="0" dirty="0"/>
                <a:t>(</a:t>
              </a:r>
              <a:r>
                <a:rPr lang="en-US" altLang="en-US" sz="2400" kern="0" dirty="0" smtClean="0"/>
                <a:t>Alice, </a:t>
              </a:r>
              <a:r>
                <a:rPr lang="en-US" altLang="en-US" sz="2400" kern="0" dirty="0">
                  <a:solidFill>
                    <a:srgbClr val="FF0000"/>
                  </a:solidFill>
                </a:rPr>
                <a:t>1</a:t>
              </a:r>
              <a:r>
                <a:rPr lang="en-US" altLang="en-US" sz="2400" kern="0" dirty="0"/>
                <a:t>)</a:t>
              </a:r>
            </a:p>
            <a:p>
              <a:pPr marL="0" indent="0">
                <a:buNone/>
                <a:defRPr/>
              </a:pPr>
              <a:r>
                <a:rPr lang="en-US" altLang="en-US" sz="2400" kern="0" dirty="0"/>
                <a:t>(Emily, </a:t>
              </a:r>
              <a:r>
                <a:rPr lang="en-US" altLang="en-US" sz="2400" kern="0" dirty="0">
                  <a:solidFill>
                    <a:schemeClr val="accent6"/>
                  </a:solidFill>
                </a:rPr>
                <a:t>2</a:t>
              </a:r>
              <a:r>
                <a:rPr lang="en-US" altLang="en-US" sz="2400" kern="0" dirty="0"/>
                <a:t>)</a:t>
              </a:r>
            </a:p>
            <a:p>
              <a:pPr marL="0" indent="0">
                <a:buNone/>
                <a:defRPr/>
              </a:pPr>
              <a:r>
                <a:rPr lang="en-US" altLang="en-US" sz="2400" kern="0" dirty="0"/>
                <a:t>(</a:t>
              </a:r>
              <a:r>
                <a:rPr lang="en-US" altLang="en-US" sz="2400" kern="0" dirty="0" err="1"/>
                <a:t>Xiu</a:t>
              </a:r>
              <a:r>
                <a:rPr lang="en-US" altLang="en-US" sz="2400" kern="0" dirty="0"/>
                <a:t>, </a:t>
              </a:r>
              <a:r>
                <a:rPr lang="en-US" altLang="en-US" sz="2400" kern="0" dirty="0">
                  <a:solidFill>
                    <a:schemeClr val="accent6"/>
                  </a:solidFill>
                </a:rPr>
                <a:t>2</a:t>
              </a:r>
              <a:r>
                <a:rPr lang="en-US" altLang="en-US" sz="2400" kern="0" dirty="0"/>
                <a:t>)</a:t>
              </a:r>
            </a:p>
            <a:p>
              <a:pPr marL="0" indent="0">
                <a:buNone/>
                <a:defRPr/>
              </a:pPr>
              <a:r>
                <a:rPr lang="en-US" altLang="en-US" sz="2400" kern="0" dirty="0" smtClean="0"/>
                <a:t>(Bob,</a:t>
              </a:r>
              <a:r>
                <a:rPr lang="en-US" altLang="en-US" sz="2400" kern="0" dirty="0" smtClean="0">
                  <a:solidFill>
                    <a:schemeClr val="accent6"/>
                  </a:solidFill>
                </a:rPr>
                <a:t> </a:t>
              </a:r>
              <a:r>
                <a:rPr lang="en-US" altLang="en-US" sz="2400" kern="0" dirty="0">
                  <a:solidFill>
                    <a:schemeClr val="accent6"/>
                  </a:solidFill>
                </a:rPr>
                <a:t>2</a:t>
              </a:r>
              <a:r>
                <a:rPr lang="en-US" altLang="en-US" sz="2400" kern="0" dirty="0"/>
                <a:t>)</a:t>
              </a:r>
            </a:p>
            <a:p>
              <a:pPr marL="0" indent="0">
                <a:buNone/>
                <a:defRPr/>
              </a:pPr>
              <a:r>
                <a:rPr lang="en-US" altLang="en-US" sz="2400" kern="0" dirty="0"/>
                <a:t>(</a:t>
              </a:r>
              <a:r>
                <a:rPr lang="en-US" altLang="en-US" sz="2400" kern="0" dirty="0" err="1"/>
                <a:t>Taner</a:t>
              </a:r>
              <a:r>
                <a:rPr lang="en-US" altLang="en-US" sz="2400" kern="0" dirty="0"/>
                <a:t>, </a:t>
              </a:r>
              <a:r>
                <a:rPr lang="en-US" altLang="en-US" sz="2400" kern="0" dirty="0">
                  <a:solidFill>
                    <a:srgbClr val="FF0000"/>
                  </a:solidFill>
                </a:rPr>
                <a:t>3</a:t>
              </a:r>
              <a:r>
                <a:rPr lang="en-US" altLang="en-US" sz="2400" kern="0" dirty="0"/>
                <a:t>)</a:t>
              </a:r>
            </a:p>
            <a:p>
              <a:pPr marL="0" indent="0">
                <a:buNone/>
                <a:defRPr/>
              </a:pPr>
              <a:r>
                <a:rPr lang="en-US" altLang="en-US" sz="2400" kern="0" dirty="0"/>
                <a:t>(</a:t>
              </a:r>
              <a:r>
                <a:rPr lang="en-US" altLang="en-US" sz="2400" kern="0" dirty="0" err="1"/>
                <a:t>Sarit</a:t>
              </a:r>
              <a:r>
                <a:rPr lang="en-US" altLang="en-US" sz="2400" kern="0" dirty="0"/>
                <a:t>, </a:t>
              </a:r>
              <a:r>
                <a:rPr lang="en-US" altLang="en-US" sz="2400" kern="0" dirty="0">
                  <a:solidFill>
                    <a:schemeClr val="accent6"/>
                  </a:solidFill>
                </a:rPr>
                <a:t>4</a:t>
              </a:r>
              <a:r>
                <a:rPr lang="en-US" altLang="en-US" sz="2400" kern="0" dirty="0"/>
                <a:t>)</a:t>
              </a:r>
            </a:p>
            <a:p>
              <a:pPr marL="0" indent="0">
                <a:buNone/>
                <a:defRPr/>
              </a:pPr>
              <a:r>
                <a:rPr lang="en-US" altLang="en-US" sz="2400" kern="0" dirty="0"/>
                <a:t>(</a:t>
              </a:r>
              <a:r>
                <a:rPr lang="en-US" altLang="en-US" sz="2400" kern="0" dirty="0" err="1"/>
                <a:t>Umut</a:t>
              </a:r>
              <a:r>
                <a:rPr lang="en-US" altLang="en-US" sz="2400" kern="0" dirty="0"/>
                <a:t>, </a:t>
              </a:r>
              <a:r>
                <a:rPr lang="en-US" altLang="en-US" sz="2400" kern="0" dirty="0">
                  <a:solidFill>
                    <a:schemeClr val="accent6"/>
                  </a:solidFill>
                </a:rPr>
                <a:t>4</a:t>
              </a:r>
              <a:r>
                <a:rPr lang="en-US" altLang="en-US" sz="2400" kern="0" dirty="0"/>
                <a:t>)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954393" y="6082987"/>
              <a:ext cx="3454691" cy="8309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/>
                <a:t>Output of a </a:t>
              </a:r>
              <a:r>
                <a:rPr lang="en-US" sz="2400" dirty="0">
                  <a:solidFill>
                    <a:srgbClr val="FF0000"/>
                  </a:solidFill>
                </a:rPr>
                <a:t>non-stable</a:t>
              </a:r>
            </a:p>
            <a:p>
              <a:pPr>
                <a:defRPr/>
              </a:pPr>
              <a:r>
                <a:rPr lang="en-US" sz="2400" dirty="0"/>
                <a:t>sorting algorithm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21950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Selection Sort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1" y="889000"/>
            <a:ext cx="11283350" cy="1454150"/>
          </a:xfrm>
        </p:spPr>
        <p:txBody>
          <a:bodyPr/>
          <a:lstStyle/>
          <a:p>
            <a:pPr marL="933450" lvl="1" indent="-533400">
              <a:defRPr/>
            </a:pPr>
            <a:r>
              <a:rPr lang="en-US" altLang="en-US" sz="2800" dirty="0"/>
              <a:t>Select the minimum element from A[0..N-1]</a:t>
            </a:r>
          </a:p>
          <a:p>
            <a:pPr marL="933450" lvl="1" indent="-533400">
              <a:defRPr/>
            </a:pPr>
            <a:r>
              <a:rPr lang="en-US" altLang="en-US" sz="2800" dirty="0"/>
              <a:t>Put the minimum in A[0]</a:t>
            </a:r>
          </a:p>
          <a:p>
            <a:pPr marL="933450" lvl="1" indent="-533400">
              <a:defRPr/>
            </a:pPr>
            <a:r>
              <a:rPr lang="en-US" altLang="en-US" sz="2800" dirty="0"/>
              <a:t>Sort the remaining elements A[1..N-1]</a:t>
            </a:r>
          </a:p>
          <a:p>
            <a:pPr marL="933450" lvl="1" indent="-533400">
              <a:defRPr/>
            </a:pPr>
            <a:endParaRPr lang="en-US" altLang="en-US" sz="2800" dirty="0"/>
          </a:p>
          <a:p>
            <a:pPr marL="914400" lvl="1" indent="-457200">
              <a:buNone/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0865" y="2839500"/>
            <a:ext cx="376396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[5, 1, 7, 5, 10, 6, 5, 9]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0865" y="3418937"/>
            <a:ext cx="376396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[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/>
              <a:t>, 5, 7, 5, 10, 6, 5, 9]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90865" y="4066637"/>
            <a:ext cx="376396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[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0000"/>
                </a:solidFill>
              </a:rPr>
              <a:t>5</a:t>
            </a:r>
            <a:r>
              <a:rPr lang="en-US" sz="2800" dirty="0"/>
              <a:t>, 7, 5, 10, 6, 5, 9]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90865" y="4712750"/>
            <a:ext cx="376396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[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0000"/>
                </a:solidFill>
              </a:rPr>
              <a:t>5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0000"/>
                </a:solidFill>
              </a:rPr>
              <a:t>5</a:t>
            </a:r>
            <a:r>
              <a:rPr lang="en-US" sz="2800" dirty="0"/>
              <a:t>, 7, 10, 6, 5, 9]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0865" y="5360450"/>
            <a:ext cx="3763962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[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0000"/>
                </a:solidFill>
              </a:rPr>
              <a:t>5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0000"/>
                </a:solidFill>
              </a:rPr>
              <a:t>5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 5</a:t>
            </a:r>
            <a:r>
              <a:rPr lang="en-US" sz="2800" dirty="0"/>
              <a:t>, 10, 6, 7, 9]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90865" y="6006562"/>
            <a:ext cx="376396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[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0000"/>
                </a:solidFill>
              </a:rPr>
              <a:t>5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0000"/>
                </a:solidFill>
              </a:rPr>
              <a:t>5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 5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 6</a:t>
            </a:r>
            <a:r>
              <a:rPr lang="en-US" sz="2800" dirty="0"/>
              <a:t>, 10, 7, 9]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96115" y="2898236"/>
            <a:ext cx="13906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/>
              <a:t>Initial list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96116" y="3480849"/>
            <a:ext cx="31464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/>
              <a:t>After the first iteration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96116" y="4107911"/>
            <a:ext cx="3394075" cy="401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/>
              <a:t>After the second iteration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96116" y="4774661"/>
            <a:ext cx="31908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/>
              <a:t>After the third iteration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73890" y="5450936"/>
            <a:ext cx="3365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/>
              <a:t>After the fourth iteration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73891" y="6054186"/>
            <a:ext cx="31765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/>
              <a:t>After the fifth iteration</a:t>
            </a:r>
          </a:p>
        </p:txBody>
      </p:sp>
    </p:spTree>
    <p:extLst>
      <p:ext uri="{BB962C8B-B14F-4D97-AF65-F5344CB8AC3E}">
        <p14:creationId xmlns:p14="http://schemas.microsoft.com/office/powerpoint/2010/main" val="16764932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Selection Sort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3976" y="954089"/>
            <a:ext cx="6848475" cy="3400425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533400" indent="-533400">
              <a:buNone/>
              <a:defRPr/>
            </a:pPr>
            <a:r>
              <a:rPr lang="en-US" sz="2000" dirty="0" err="1">
                <a:solidFill>
                  <a:schemeClr val="accent2"/>
                </a:solidFill>
              </a:rPr>
              <a:t>SelectionSort</a:t>
            </a:r>
            <a:r>
              <a:rPr lang="en-US" sz="2000" dirty="0">
                <a:solidFill>
                  <a:schemeClr val="accent2"/>
                </a:solidFill>
              </a:rPr>
              <a:t>(</a:t>
            </a:r>
            <a:r>
              <a:rPr lang="en-US" sz="2000" dirty="0" err="1">
                <a:solidFill>
                  <a:schemeClr val="accent2"/>
                </a:solidFill>
              </a:rPr>
              <a:t>int</a:t>
            </a:r>
            <a:r>
              <a:rPr lang="en-US" sz="2000" dirty="0">
                <a:solidFill>
                  <a:schemeClr val="accent2"/>
                </a:solidFill>
              </a:rPr>
              <a:t> A[], </a:t>
            </a:r>
            <a:r>
              <a:rPr lang="en-US" sz="2000" dirty="0" err="1">
                <a:solidFill>
                  <a:schemeClr val="accent2"/>
                </a:solidFill>
              </a:rPr>
              <a:t>int</a:t>
            </a:r>
            <a:r>
              <a:rPr lang="en-US" sz="2000" dirty="0">
                <a:solidFill>
                  <a:schemeClr val="accent2"/>
                </a:solidFill>
              </a:rPr>
              <a:t> N){</a:t>
            </a:r>
          </a:p>
          <a:p>
            <a:pPr marL="533400" indent="-533400">
              <a:buNone/>
              <a:defRPr/>
            </a:pPr>
            <a:r>
              <a:rPr lang="en-US" sz="2000" dirty="0">
                <a:solidFill>
                  <a:srgbClr val="000000"/>
                </a:solidFill>
              </a:rPr>
              <a:t>	for(int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=0; </a:t>
            </a:r>
            <a:r>
              <a:rPr lang="en-US" sz="2000" dirty="0" err="1">
                <a:solidFill>
                  <a:srgbClr val="0000FF"/>
                </a:solidFill>
              </a:rPr>
              <a:t>i</a:t>
            </a:r>
            <a:r>
              <a:rPr lang="en-US" sz="2000" dirty="0">
                <a:solidFill>
                  <a:srgbClr val="0000FF"/>
                </a:solidFill>
              </a:rPr>
              <a:t>&lt;N-1</a:t>
            </a:r>
            <a:r>
              <a:rPr lang="en-US" sz="2000" dirty="0">
                <a:solidFill>
                  <a:srgbClr val="000000"/>
                </a:solidFill>
              </a:rPr>
              <a:t>;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++) {</a:t>
            </a:r>
          </a:p>
          <a:p>
            <a:pPr marL="533400" indent="-533400">
              <a:buNone/>
              <a:defRPr/>
            </a:pPr>
            <a:r>
              <a:rPr lang="en-US" sz="2000" dirty="0">
                <a:solidFill>
                  <a:srgbClr val="000000"/>
                </a:solidFill>
              </a:rPr>
              <a:t>            int </a:t>
            </a:r>
            <a:r>
              <a:rPr lang="en-US" sz="2000" dirty="0" err="1">
                <a:solidFill>
                  <a:srgbClr val="000000"/>
                </a:solidFill>
              </a:rPr>
              <a:t>minIndex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;   // min index</a:t>
            </a:r>
          </a:p>
          <a:p>
            <a:pPr marL="533400" indent="-533400">
              <a:buNone/>
              <a:defRPr/>
            </a:pPr>
            <a:r>
              <a:rPr lang="en-US" sz="2000" dirty="0">
                <a:solidFill>
                  <a:srgbClr val="000000"/>
                </a:solidFill>
              </a:rPr>
              <a:t>		for(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j=i+1; </a:t>
            </a:r>
            <a:r>
              <a:rPr lang="en-US" sz="2000" dirty="0">
                <a:solidFill>
                  <a:srgbClr val="0000FF"/>
                </a:solidFill>
              </a:rPr>
              <a:t>j&lt;N; </a:t>
            </a:r>
            <a:r>
              <a:rPr lang="en-US" sz="2000" dirty="0">
                <a:solidFill>
                  <a:srgbClr val="000000"/>
                </a:solidFill>
              </a:rPr>
              <a:t>j++) {</a:t>
            </a:r>
          </a:p>
          <a:p>
            <a:pPr marL="533400" indent="-533400">
              <a:buNone/>
              <a:defRPr/>
            </a:pPr>
            <a:r>
              <a:rPr lang="en-US" sz="2000" dirty="0">
                <a:solidFill>
                  <a:srgbClr val="000000"/>
                </a:solidFill>
              </a:rPr>
              <a:t>              if (A[j] &lt; A[</a:t>
            </a:r>
            <a:r>
              <a:rPr lang="en-US" sz="2000" dirty="0" err="1">
                <a:solidFill>
                  <a:srgbClr val="000000"/>
                </a:solidFill>
              </a:rPr>
              <a:t>minIndex</a:t>
            </a:r>
            <a:r>
              <a:rPr lang="en-US" sz="2000" dirty="0">
                <a:solidFill>
                  <a:srgbClr val="000000"/>
                </a:solidFill>
              </a:rPr>
              <a:t>]) </a:t>
            </a:r>
            <a:r>
              <a:rPr lang="en-US" sz="2000" dirty="0" err="1">
                <a:solidFill>
                  <a:srgbClr val="000000"/>
                </a:solidFill>
              </a:rPr>
              <a:t>minIndex</a:t>
            </a:r>
            <a:r>
              <a:rPr lang="en-US" sz="2000" dirty="0">
                <a:solidFill>
                  <a:srgbClr val="000000"/>
                </a:solidFill>
              </a:rPr>
              <a:t> = j;</a:t>
            </a:r>
          </a:p>
          <a:p>
            <a:pPr marL="533400" indent="-533400">
              <a:buNone/>
              <a:defRPr/>
            </a:pPr>
            <a:r>
              <a:rPr lang="en-US" sz="2000" dirty="0">
                <a:solidFill>
                  <a:srgbClr val="000000"/>
                </a:solidFill>
              </a:rPr>
              <a:t>		} </a:t>
            </a:r>
            <a:r>
              <a:rPr lang="en-US" sz="2000" dirty="0">
                <a:solidFill>
                  <a:schemeClr val="accent6"/>
                </a:solidFill>
              </a:rPr>
              <a:t>//end-for-inner</a:t>
            </a:r>
          </a:p>
          <a:p>
            <a:pPr marL="533400" indent="-533400">
              <a:buNone/>
              <a:defRPr/>
            </a:pPr>
            <a:r>
              <a:rPr lang="en-US" sz="2000" dirty="0"/>
              <a:t>           if (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 != </a:t>
            </a:r>
            <a:r>
              <a:rPr lang="en-US" sz="2000" dirty="0" err="1">
                <a:solidFill>
                  <a:srgbClr val="FF0000"/>
                </a:solidFill>
              </a:rPr>
              <a:t>minIndex</a:t>
            </a:r>
            <a:r>
              <a:rPr lang="en-US" sz="2000" dirty="0"/>
              <a:t>) </a:t>
            </a:r>
            <a:r>
              <a:rPr lang="en-US" sz="2000" dirty="0">
                <a:solidFill>
                  <a:srgbClr val="FD0128"/>
                </a:solidFill>
              </a:rPr>
              <a:t>SWAP</a:t>
            </a:r>
            <a:r>
              <a:rPr lang="en-US" sz="2000" dirty="0">
                <a:solidFill>
                  <a:srgbClr val="000000"/>
                </a:solidFill>
              </a:rPr>
              <a:t>(&amp;A[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], &amp;A[</a:t>
            </a:r>
            <a:r>
              <a:rPr lang="en-US" sz="2000" dirty="0" err="1">
                <a:solidFill>
                  <a:srgbClr val="000000"/>
                </a:solidFill>
              </a:rPr>
              <a:t>minIndex</a:t>
            </a:r>
            <a:r>
              <a:rPr lang="en-US" sz="2000" dirty="0">
                <a:solidFill>
                  <a:srgbClr val="000000"/>
                </a:solidFill>
              </a:rPr>
              <a:t>]);</a:t>
            </a:r>
            <a:endParaRPr lang="en-US" sz="2000" dirty="0">
              <a:solidFill>
                <a:schemeClr val="accent6"/>
              </a:solidFill>
            </a:endParaRPr>
          </a:p>
          <a:p>
            <a:pPr marL="533400" indent="-533400">
              <a:buNone/>
              <a:defRPr/>
            </a:pPr>
            <a:r>
              <a:rPr lang="en-US" sz="2000" dirty="0">
                <a:solidFill>
                  <a:srgbClr val="000000"/>
                </a:solidFill>
              </a:rPr>
              <a:t>	} </a:t>
            </a:r>
            <a:r>
              <a:rPr lang="en-US" sz="2000" dirty="0">
                <a:solidFill>
                  <a:schemeClr val="accent6"/>
                </a:solidFill>
              </a:rPr>
              <a:t>//end-for-outer</a:t>
            </a:r>
          </a:p>
          <a:p>
            <a:pPr marL="533400" indent="-533400">
              <a:buNone/>
              <a:defRPr/>
            </a:pPr>
            <a:r>
              <a:rPr lang="en-US" sz="2000" dirty="0">
                <a:solidFill>
                  <a:srgbClr val="000000"/>
                </a:solidFill>
              </a:rPr>
              <a:t>} </a:t>
            </a:r>
            <a:r>
              <a:rPr lang="en-US" sz="2000" dirty="0">
                <a:solidFill>
                  <a:schemeClr val="accent6"/>
                </a:solidFill>
              </a:rPr>
              <a:t>//end-</a:t>
            </a:r>
            <a:r>
              <a:rPr lang="en-US" sz="2000" dirty="0" err="1">
                <a:solidFill>
                  <a:schemeClr val="accent6"/>
                </a:solidFill>
              </a:rPr>
              <a:t>SelectionSort</a:t>
            </a:r>
            <a:endParaRPr lang="en-US" sz="2000" dirty="0">
              <a:solidFill>
                <a:schemeClr val="accent6"/>
              </a:solidFill>
            </a:endParaRPr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2159000" y="4605339"/>
          <a:ext cx="7835900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2451100" imgH="444500" progId="Equation.3">
                  <p:embed/>
                </p:oleObj>
              </mc:Choice>
              <mc:Fallback>
                <p:oleObj name="Equation" r:id="rId3" imgW="24511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4605339"/>
                        <a:ext cx="7835900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8822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Selection Sort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1274" y="889000"/>
            <a:ext cx="7998125" cy="1162050"/>
          </a:xfrm>
        </p:spPr>
        <p:txBody>
          <a:bodyPr/>
          <a:lstStyle/>
          <a:p>
            <a:pPr marL="533400" indent="-533400">
              <a:defRPr/>
            </a:pPr>
            <a:r>
              <a:rPr lang="en-US" altLang="en-US" dirty="0">
                <a:solidFill>
                  <a:schemeClr val="accent6"/>
                </a:solidFill>
              </a:rPr>
              <a:t>In place</a:t>
            </a:r>
            <a:r>
              <a:rPr lang="en-US" altLang="en-US" dirty="0"/>
              <a:t>? </a:t>
            </a:r>
            <a:r>
              <a:rPr lang="en-US" altLang="en-US" dirty="0">
                <a:solidFill>
                  <a:srgbClr val="FF0000"/>
                </a:solidFill>
              </a:rPr>
              <a:t>Yes</a:t>
            </a:r>
          </a:p>
          <a:p>
            <a:pPr marL="533400" indent="-533400">
              <a:defRPr/>
            </a:pPr>
            <a:r>
              <a:rPr lang="en-US" altLang="en-US" dirty="0">
                <a:solidFill>
                  <a:schemeClr val="accent6"/>
                </a:solidFill>
              </a:rPr>
              <a:t>Stable</a:t>
            </a:r>
            <a:r>
              <a:rPr lang="en-US" altLang="en-US" dirty="0"/>
              <a:t>? </a:t>
            </a:r>
            <a:r>
              <a:rPr lang="en-US" altLang="en-US" dirty="0">
                <a:solidFill>
                  <a:srgbClr val="FF0000"/>
                </a:solidFill>
              </a:rPr>
              <a:t>No</a:t>
            </a:r>
          </a:p>
          <a:p>
            <a:pPr marL="933450" lvl="1" indent="-533400">
              <a:defRPr/>
            </a:pPr>
            <a:endParaRPr lang="en-US" altLang="en-US" dirty="0"/>
          </a:p>
          <a:p>
            <a:pPr marL="914400" lvl="1" indent="-457200">
              <a:buNone/>
              <a:defRPr/>
            </a:pPr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27400" y="2424114"/>
            <a:ext cx="1468438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[</a:t>
            </a:r>
            <a:r>
              <a:rPr lang="en-US" sz="2800" dirty="0">
                <a:solidFill>
                  <a:srgbClr val="FF0000"/>
                </a:solidFill>
              </a:rPr>
              <a:t>5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2"/>
                </a:solidFill>
              </a:rPr>
              <a:t>5</a:t>
            </a:r>
            <a:r>
              <a:rPr lang="en-US" sz="2800" dirty="0"/>
              <a:t>, 1]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45300" y="2433639"/>
            <a:ext cx="1468438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[1, </a:t>
            </a:r>
            <a:r>
              <a:rPr lang="en-US" sz="2800" dirty="0">
                <a:solidFill>
                  <a:schemeClr val="accent2"/>
                </a:solidFill>
              </a:rPr>
              <a:t>5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0000"/>
                </a:solidFill>
              </a:rPr>
              <a:t>5</a:t>
            </a:r>
            <a:r>
              <a:rPr lang="en-US" sz="2800" dirty="0"/>
              <a:t>]</a:t>
            </a:r>
          </a:p>
        </p:txBody>
      </p:sp>
      <p:cxnSp>
        <p:nvCxnSpPr>
          <p:cNvPr id="11270" name="Straight Arrow Connector 2"/>
          <p:cNvCxnSpPr>
            <a:cxnSpLocks/>
          </p:cNvCxnSpPr>
          <p:nvPr/>
        </p:nvCxnSpPr>
        <p:spPr bwMode="auto">
          <a:xfrm>
            <a:off x="5235575" y="2686050"/>
            <a:ext cx="1308100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53357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Bubble Sort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147" y="889001"/>
            <a:ext cx="10481095" cy="1076325"/>
          </a:xfrm>
          <a:noFill/>
        </p:spPr>
        <p:txBody>
          <a:bodyPr/>
          <a:lstStyle/>
          <a:p>
            <a:pPr marL="933450" lvl="1" indent="-533400"/>
            <a:r>
              <a:rPr lang="en-US" altLang="en-US" sz="2800" dirty="0" smtClean="0"/>
              <a:t>Compare consecutive elements A[</a:t>
            </a:r>
            <a:r>
              <a:rPr lang="en-US" altLang="en-US" sz="2800" dirty="0" err="1" smtClean="0"/>
              <a:t>i</a:t>
            </a:r>
            <a:r>
              <a:rPr lang="en-US" altLang="en-US" sz="2800" dirty="0" smtClean="0"/>
              <a:t>] &amp; A[i+1]</a:t>
            </a:r>
          </a:p>
          <a:p>
            <a:pPr marL="933450" lvl="1" indent="-533400"/>
            <a:r>
              <a:rPr lang="en-US" altLang="en-US" sz="2800" dirty="0" smtClean="0"/>
              <a:t>Swap A[</a:t>
            </a:r>
            <a:r>
              <a:rPr lang="en-US" altLang="en-US" sz="2800" dirty="0" err="1" smtClean="0"/>
              <a:t>i</a:t>
            </a:r>
            <a:r>
              <a:rPr lang="en-US" altLang="en-US" sz="2800" dirty="0" smtClean="0"/>
              <a:t>] &amp; A[i+1] if A[</a:t>
            </a:r>
            <a:r>
              <a:rPr lang="en-US" altLang="en-US" sz="2800" dirty="0" err="1" smtClean="0"/>
              <a:t>i</a:t>
            </a:r>
            <a:r>
              <a:rPr lang="en-US" altLang="en-US" sz="2800" dirty="0" smtClean="0"/>
              <a:t>] &gt; A[i+1]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3148" y="2790106"/>
            <a:ext cx="3821112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[5, 9, 7, 5, 10, 6, 5, 9]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18398" y="2848844"/>
            <a:ext cx="13906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/>
              <a:t>Initial list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13149" y="3667995"/>
            <a:ext cx="381952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[5, 7, 5, 9, 6, 5, 9, </a:t>
            </a:r>
            <a:r>
              <a:rPr lang="en-US" sz="2800" dirty="0">
                <a:solidFill>
                  <a:srgbClr val="FF0000"/>
                </a:solidFill>
              </a:rPr>
              <a:t>10</a:t>
            </a:r>
            <a:r>
              <a:rPr lang="en-US" sz="2800" dirty="0"/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13149" y="4547470"/>
            <a:ext cx="3819525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/>
              <a:t>[5, 5, 7, 6, 5, 9, </a:t>
            </a:r>
            <a:r>
              <a:rPr lang="en-US" sz="2800" dirty="0">
                <a:solidFill>
                  <a:srgbClr val="FF0000"/>
                </a:solidFill>
              </a:rPr>
              <a:t>9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0000"/>
                </a:solidFill>
              </a:rPr>
              <a:t>10</a:t>
            </a:r>
            <a:r>
              <a:rPr lang="en-US" sz="2800" dirty="0"/>
              <a:t>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8398" y="3729907"/>
            <a:ext cx="314701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/>
              <a:t>After the first iteration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018397" y="4547470"/>
            <a:ext cx="339387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/>
              <a:t>After the second iteration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1670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14634</TotalTime>
  <Words>1793</Words>
  <Application>Microsoft Office PowerPoint</Application>
  <PresentationFormat>Widescreen</PresentationFormat>
  <Paragraphs>468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Comic Sans MS</vt:lpstr>
      <vt:lpstr>Symbol</vt:lpstr>
      <vt:lpstr>Times New Roman</vt:lpstr>
      <vt:lpstr>Blank Presentation</vt:lpstr>
      <vt:lpstr>Equation</vt:lpstr>
      <vt:lpstr>Today’s Material</vt:lpstr>
      <vt:lpstr>Sorting: What &amp; Why</vt:lpstr>
      <vt:lpstr>Sorting: Things to consider</vt:lpstr>
      <vt:lpstr>Stability</vt:lpstr>
      <vt:lpstr>Why is stability important?</vt:lpstr>
      <vt:lpstr>Selection Sort</vt:lpstr>
      <vt:lpstr>Selection Sort</vt:lpstr>
      <vt:lpstr>Selection Sort</vt:lpstr>
      <vt:lpstr>Bubble Sort</vt:lpstr>
      <vt:lpstr>Bubble Sort</vt:lpstr>
      <vt:lpstr>Insertion Sort</vt:lpstr>
      <vt:lpstr>Insertion Sort</vt:lpstr>
      <vt:lpstr>Summary of Basic Sorting Algorithms</vt:lpstr>
      <vt:lpstr>Divide &amp; Conquer Sorting Algorithms</vt:lpstr>
      <vt:lpstr>MergeSort Example</vt:lpstr>
      <vt:lpstr>MergeSort</vt:lpstr>
      <vt:lpstr>Merge Sort</vt:lpstr>
      <vt:lpstr>Recursive Calls of MergeSort</vt:lpstr>
      <vt:lpstr>Merge Using Extra Space</vt:lpstr>
      <vt:lpstr>Inversion Counting</vt:lpstr>
      <vt:lpstr>Inversion Counting: Naïve Solution</vt:lpstr>
      <vt:lpstr>Divide &amp; Conquer Inversion Counting</vt:lpstr>
      <vt:lpstr>Divide &amp; Conquer Inversion Counting</vt:lpstr>
      <vt:lpstr>Counting inversions during merge</vt:lpstr>
      <vt:lpstr>LeetCode Problems</vt:lpstr>
      <vt:lpstr>Hackerrank Problems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Material</dc:title>
  <dc:creator>CÜNEYT AKINLAR</dc:creator>
  <cp:lastModifiedBy>azra</cp:lastModifiedBy>
  <cp:revision>536</cp:revision>
  <dcterms:created xsi:type="dcterms:W3CDTF">2020-11-16T14:31:24Z</dcterms:created>
  <dcterms:modified xsi:type="dcterms:W3CDTF">2023-08-25T09:24:06Z</dcterms:modified>
</cp:coreProperties>
</file>