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56" r:id="rId9"/>
    <p:sldId id="435" r:id="rId10"/>
    <p:sldId id="460" r:id="rId11"/>
    <p:sldId id="461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63" r:id="rId20"/>
    <p:sldId id="464" r:id="rId21"/>
    <p:sldId id="459" r:id="rId22"/>
    <p:sldId id="453" r:id="rId23"/>
    <p:sldId id="454" r:id="rId24"/>
    <p:sldId id="462" r:id="rId25"/>
    <p:sldId id="455" r:id="rId26"/>
    <p:sldId id="465" r:id="rId27"/>
    <p:sldId id="466" r:id="rId28"/>
    <p:sldId id="445" r:id="rId29"/>
    <p:sldId id="446" r:id="rId30"/>
    <p:sldId id="447" r:id="rId31"/>
    <p:sldId id="467" r:id="rId32"/>
    <p:sldId id="468" r:id="rId33"/>
    <p:sldId id="4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tr-TR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7" y="998538"/>
            <a:ext cx="11240218" cy="5486400"/>
          </a:xfrm>
        </p:spPr>
        <p:txBody>
          <a:bodyPr/>
          <a:lstStyle/>
          <a:p>
            <a:r>
              <a:rPr lang="en-US" altLang="tr-TR" dirty="0" smtClean="0"/>
              <a:t>Divide &amp; Conquer (Recursive) Sorting Algorithms</a:t>
            </a:r>
          </a:p>
          <a:p>
            <a:pPr lvl="1"/>
            <a:r>
              <a:rPr lang="en-US" altLang="tr-TR" dirty="0" err="1" smtClean="0"/>
              <a:t>QuickSort</a:t>
            </a:r>
            <a:endParaRPr lang="en-US" altLang="tr-TR" dirty="0" smtClean="0"/>
          </a:p>
          <a:p>
            <a:pPr lvl="1"/>
            <a:r>
              <a:rPr lang="en-US" altLang="tr-TR" dirty="0" smtClean="0"/>
              <a:t>Partitioning</a:t>
            </a:r>
          </a:p>
          <a:p>
            <a:pPr lvl="1"/>
            <a:endParaRPr lang="en-US" altLang="tr-TR" dirty="0" smtClean="0"/>
          </a:p>
          <a:p>
            <a:r>
              <a:rPr lang="en-US" altLang="tr-TR" dirty="0" smtClean="0"/>
              <a:t>External Sorting</a:t>
            </a:r>
          </a:p>
        </p:txBody>
      </p:sp>
    </p:spTree>
    <p:extLst>
      <p:ext uri="{BB962C8B-B14F-4D97-AF65-F5344CB8AC3E}">
        <p14:creationId xmlns:p14="http://schemas.microsoft.com/office/powerpoint/2010/main" val="1830976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2: Another example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2377" y="1190331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579962" y="1190330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097547" y="1190331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615132" y="1190330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132717" y="1190331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15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50302" y="1190330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167887" y="1190331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85472" y="1190330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203057" y="1190328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720642" y="1190329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238227" y="1190328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12</a:t>
            </a:r>
          </a:p>
        </p:txBody>
      </p:sp>
      <p:cxnSp>
        <p:nvCxnSpPr>
          <p:cNvPr id="27" name="Straight Arrow Connector 26"/>
          <p:cNvCxnSpPr>
            <a:endCxn id="28" idx="2"/>
          </p:cNvCxnSpPr>
          <p:nvPr/>
        </p:nvCxnSpPr>
        <p:spPr bwMode="auto">
          <a:xfrm flipV="1">
            <a:off x="3838754" y="1565129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717567" y="1770651"/>
            <a:ext cx="242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err="1" smtClean="0"/>
              <a:t>i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 flipV="1">
            <a:off x="7978598" y="1565127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7857411" y="1770651"/>
            <a:ext cx="268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smtClean="0"/>
              <a:t>j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62377" y="2242751"/>
            <a:ext cx="5693435" cy="935401"/>
            <a:chOff x="3105509" y="2035717"/>
            <a:chExt cx="5693435" cy="935401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05509" y="203572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623094" y="20357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140679" y="203572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4658264" y="20357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75849" y="2035720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5693434" y="20357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211019" y="203572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728604" y="20357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7246189" y="2035717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7763774" y="20357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8281359" y="203571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 flipV="1">
              <a:off x="5449388" y="2410516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21"/>
            <p:cNvSpPr txBox="1">
              <a:spLocks noChangeArrowheads="1"/>
            </p:cNvSpPr>
            <p:nvPr/>
          </p:nvSpPr>
          <p:spPr bwMode="auto">
            <a:xfrm>
              <a:off x="5328201" y="2616038"/>
              <a:ext cx="2423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err="1" smtClean="0"/>
                <a:t>i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 flipV="1">
              <a:off x="7551726" y="2427040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21"/>
            <p:cNvSpPr txBox="1">
              <a:spLocks noChangeArrowheads="1"/>
            </p:cNvSpPr>
            <p:nvPr/>
          </p:nvSpPr>
          <p:spPr bwMode="auto">
            <a:xfrm>
              <a:off x="7430539" y="2632564"/>
              <a:ext cx="268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j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62377" y="3400198"/>
            <a:ext cx="5693435" cy="920877"/>
            <a:chOff x="3105509" y="3193164"/>
            <a:chExt cx="5693435" cy="920877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3105509" y="319316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623094" y="319316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4140679" y="319316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4658264" y="319316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5175849" y="319316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5693434" y="319316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211019" y="3193167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728604" y="3193166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7246189" y="319316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7763774" y="319316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281359" y="319316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 flipV="1">
              <a:off x="6469811" y="3569965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6348624" y="3775487"/>
              <a:ext cx="2423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err="1" smtClean="0"/>
                <a:t>i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 bwMode="auto">
            <a:xfrm flipV="1">
              <a:off x="6995438" y="3567963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21"/>
            <p:cNvSpPr txBox="1">
              <a:spLocks noChangeArrowheads="1"/>
            </p:cNvSpPr>
            <p:nvPr/>
          </p:nvSpPr>
          <p:spPr bwMode="auto">
            <a:xfrm>
              <a:off x="6874251" y="3773487"/>
              <a:ext cx="268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j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61540" y="4591739"/>
            <a:ext cx="5693435" cy="920877"/>
            <a:chOff x="3104672" y="4384705"/>
            <a:chExt cx="5693435" cy="920877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3104672" y="43847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3622257" y="438470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4139842" y="43847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657427" y="438470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5175012" y="43847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5692597" y="438470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6210182" y="43847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6727767" y="438470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7245352" y="438470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762937" y="438470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8280522" y="438470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cxnSp>
          <p:nvCxnSpPr>
            <p:cNvPr id="162" name="Straight Arrow Connector 161"/>
            <p:cNvCxnSpPr/>
            <p:nvPr/>
          </p:nvCxnSpPr>
          <p:spPr bwMode="auto">
            <a:xfrm flipV="1">
              <a:off x="6468974" y="4761506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21"/>
            <p:cNvSpPr txBox="1">
              <a:spLocks noChangeArrowheads="1"/>
            </p:cNvSpPr>
            <p:nvPr/>
          </p:nvSpPr>
          <p:spPr bwMode="auto">
            <a:xfrm>
              <a:off x="6347787" y="4967028"/>
              <a:ext cx="268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j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Straight Arrow Connector 163"/>
            <p:cNvCxnSpPr/>
            <p:nvPr/>
          </p:nvCxnSpPr>
          <p:spPr bwMode="auto">
            <a:xfrm flipV="1">
              <a:off x="6994601" y="4759504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6873414" y="4965028"/>
              <a:ext cx="2423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err="1" smtClean="0"/>
                <a:t>i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61540" y="5829965"/>
            <a:ext cx="5693435" cy="374802"/>
            <a:chOff x="3104672" y="5622931"/>
            <a:chExt cx="5693435" cy="374802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3104672" y="562293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3622257" y="562293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139842" y="562293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657427" y="562293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5175012" y="562293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5692597" y="562293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6210182" y="5622934"/>
              <a:ext cx="517585" cy="37479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727767" y="562293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7245352" y="562293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7762937" y="5622932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280522" y="562293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1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2: Yet another example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33644" y="127659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451229" y="1276593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968814" y="127659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486399" y="1276593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03984" y="127659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521569" y="1276593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39154" y="127659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556739" y="1276593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4324" y="1276591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</a:p>
        </p:txBody>
      </p:sp>
      <p:cxnSp>
        <p:nvCxnSpPr>
          <p:cNvPr id="27" name="Straight Arrow Connector 26"/>
          <p:cNvCxnSpPr>
            <a:endCxn id="28" idx="2"/>
          </p:cNvCxnSpPr>
          <p:nvPr/>
        </p:nvCxnSpPr>
        <p:spPr bwMode="auto">
          <a:xfrm flipV="1">
            <a:off x="4710021" y="1651392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588834" y="1856914"/>
            <a:ext cx="242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err="1" smtClean="0"/>
              <a:t>i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 flipV="1">
            <a:off x="8333117" y="1648604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8211930" y="1854128"/>
            <a:ext cx="268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smtClean="0"/>
              <a:t>j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33643" y="2708575"/>
            <a:ext cx="4658265" cy="918877"/>
            <a:chOff x="3933643" y="2708575"/>
            <a:chExt cx="4658265" cy="918877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933643" y="27085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51228" y="27085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968813" y="27085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486398" y="27085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003983" y="27085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6521568" y="27085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7039153" y="27085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556738" y="27085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8074323" y="270857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 flipV="1">
              <a:off x="8350969" y="3065685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8229782" y="3271207"/>
              <a:ext cx="2423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err="1" smtClean="0"/>
                <a:t>i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 bwMode="auto">
            <a:xfrm flipV="1">
              <a:off x="7815530" y="3083374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7694343" y="3288898"/>
              <a:ext cx="268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j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33643" y="4156616"/>
            <a:ext cx="4658265" cy="918877"/>
            <a:chOff x="3933643" y="4156616"/>
            <a:chExt cx="4658265" cy="918877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933643" y="41566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7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451228" y="41566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8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968813" y="41566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486398" y="41566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6003983" y="41566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6521568" y="41566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039153" y="415661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6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7556738" y="4156618"/>
              <a:ext cx="517585" cy="37479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074323" y="415661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flipV="1">
              <a:off x="8350969" y="4513726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8229782" y="4719248"/>
              <a:ext cx="2423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err="1" smtClean="0"/>
                <a:t>i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 bwMode="auto">
            <a:xfrm flipV="1">
              <a:off x="7815530" y="4531415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21"/>
            <p:cNvSpPr txBox="1">
              <a:spLocks noChangeArrowheads="1"/>
            </p:cNvSpPr>
            <p:nvPr/>
          </p:nvSpPr>
          <p:spPr bwMode="auto">
            <a:xfrm>
              <a:off x="7694343" y="4736939"/>
              <a:ext cx="268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j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81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8999537" cy="785812"/>
          </a:xfrm>
        </p:spPr>
        <p:txBody>
          <a:bodyPr/>
          <a:lstStyle/>
          <a:p>
            <a:r>
              <a:rPr lang="en-US" altLang="tr-TR" sz="3600" dirty="0" smtClean="0"/>
              <a:t>Partition2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9204" y="987787"/>
            <a:ext cx="10550106" cy="53440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Partition2(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right){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&gt;= right) return left;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pivot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A[left];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Pivot is the first element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=left+1, j=right;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(true){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]&lt;pivot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&lt;j)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Move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(A[j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]&gt;pivot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j--;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Move j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                  // j stops over a number for which A[j] &lt;= pivot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&gt;=j) 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Swap(&amp;A[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], &amp;A[j]);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 j--;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//end-while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Swap(&amp;A[j], 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A[left]);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Restore the pivot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j;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 the index of the pivot</a:t>
            </a:r>
          </a:p>
          <a:p>
            <a:pPr marL="342900" indent="-3429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end-Partition2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8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Pivotal Role of Pivots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889001"/>
            <a:ext cx="11128076" cy="5472113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tr-TR" sz="2400" dirty="0">
                <a:solidFill>
                  <a:srgbClr val="000000"/>
                </a:solidFill>
              </a:rPr>
              <a:t>How do we pick the pivot for each partition?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tr-TR" sz="2000" dirty="0">
                <a:solidFill>
                  <a:srgbClr val="000000"/>
                </a:solidFill>
              </a:rPr>
              <a:t>Pivot choice can make a big difference in run time</a:t>
            </a:r>
          </a:p>
          <a:p>
            <a:pPr marL="533400" indent="-533400">
              <a:lnSpc>
                <a:spcPct val="90000"/>
              </a:lnSpc>
            </a:pPr>
            <a:endParaRPr lang="en-US" altLang="tr-TR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tr-TR" sz="2400" dirty="0">
                <a:solidFill>
                  <a:srgbClr val="000000"/>
                </a:solidFill>
              </a:rPr>
              <a:t>1</a:t>
            </a:r>
            <a:r>
              <a:rPr lang="en-US" altLang="tr-TR" sz="2400" baseline="30000" dirty="0">
                <a:solidFill>
                  <a:srgbClr val="000000"/>
                </a:solidFill>
              </a:rPr>
              <a:t>st</a:t>
            </a:r>
            <a:r>
              <a:rPr lang="en-US" altLang="tr-TR" sz="2400" dirty="0">
                <a:solidFill>
                  <a:srgbClr val="000000"/>
                </a:solidFill>
              </a:rPr>
              <a:t>  Idea: Pick the </a:t>
            </a:r>
            <a:r>
              <a:rPr lang="en-US" altLang="tr-TR" sz="2400" i="1" dirty="0">
                <a:solidFill>
                  <a:srgbClr val="000000"/>
                </a:solidFill>
              </a:rPr>
              <a:t>first </a:t>
            </a:r>
            <a:r>
              <a:rPr lang="en-US" altLang="tr-TR" sz="2400" dirty="0">
                <a:solidFill>
                  <a:srgbClr val="000000"/>
                </a:solidFill>
              </a:rPr>
              <a:t>element in (sub)array as pivot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tr-TR" sz="2000" dirty="0">
                <a:solidFill>
                  <a:srgbClr val="000000"/>
                </a:solidFill>
              </a:rPr>
              <a:t>What if it is the smallest or largest?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tr-TR" sz="2000" dirty="0">
                <a:solidFill>
                  <a:srgbClr val="000000"/>
                </a:solidFill>
              </a:rPr>
              <a:t>What if the array is sorted? How many recursive calls does quicksort make?</a:t>
            </a:r>
            <a:endParaRPr lang="en-US" altLang="tr-TR" sz="2000" dirty="0">
              <a:solidFill>
                <a:srgbClr val="0000FF"/>
              </a:solidFill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rgbClr val="0000FF"/>
                </a:solidFill>
              </a:rPr>
              <a:t>				2 </a:t>
            </a:r>
            <a:r>
              <a:rPr lang="en-US" altLang="tr-TR" sz="2400" dirty="0">
                <a:solidFill>
                  <a:srgbClr val="000000"/>
                </a:solidFill>
              </a:rPr>
              <a:t>4 6 8 9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				2 </a:t>
            </a:r>
            <a:r>
              <a:rPr lang="en-US" altLang="tr-TR" sz="2400" dirty="0">
                <a:solidFill>
                  <a:srgbClr val="0000FF"/>
                </a:solidFill>
              </a:rPr>
              <a:t>4 </a:t>
            </a:r>
            <a:r>
              <a:rPr lang="en-US" altLang="tr-TR" sz="2400" dirty="0">
                <a:solidFill>
                  <a:srgbClr val="000000"/>
                </a:solidFill>
              </a:rPr>
              <a:t>6 8 9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				2 </a:t>
            </a:r>
            <a:r>
              <a:rPr lang="en-US" altLang="tr-TR" sz="2400" dirty="0"/>
              <a:t>4</a:t>
            </a:r>
            <a:r>
              <a:rPr lang="en-US" altLang="tr-TR" sz="2400" dirty="0">
                <a:solidFill>
                  <a:srgbClr val="0000FF"/>
                </a:solidFill>
              </a:rPr>
              <a:t> </a:t>
            </a:r>
            <a:r>
              <a:rPr lang="en-US" altLang="tr-TR" sz="2400" dirty="0">
                <a:solidFill>
                  <a:schemeClr val="accent2"/>
                </a:solidFill>
              </a:rPr>
              <a:t>6</a:t>
            </a:r>
            <a:r>
              <a:rPr lang="en-US" altLang="tr-TR" sz="2400" dirty="0">
                <a:solidFill>
                  <a:srgbClr val="000000"/>
                </a:solidFill>
              </a:rPr>
              <a:t> 8 9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				2 </a:t>
            </a:r>
            <a:r>
              <a:rPr lang="en-US" altLang="tr-TR" sz="2400" dirty="0"/>
              <a:t>4</a:t>
            </a:r>
            <a:r>
              <a:rPr lang="en-US" altLang="tr-TR" sz="2400" dirty="0">
                <a:solidFill>
                  <a:srgbClr val="0000FF"/>
                </a:solidFill>
              </a:rPr>
              <a:t> </a:t>
            </a:r>
            <a:r>
              <a:rPr lang="en-US" altLang="tr-TR" sz="2400" dirty="0">
                <a:solidFill>
                  <a:srgbClr val="000000"/>
                </a:solidFill>
              </a:rPr>
              <a:t>6 </a:t>
            </a:r>
            <a:r>
              <a:rPr lang="en-US" altLang="tr-TR" sz="2400" dirty="0">
                <a:solidFill>
                  <a:schemeClr val="accent2"/>
                </a:solidFill>
              </a:rPr>
              <a:t>8</a:t>
            </a:r>
            <a:r>
              <a:rPr lang="en-US" altLang="tr-TR" sz="2400" dirty="0">
                <a:solidFill>
                  <a:srgbClr val="000000"/>
                </a:solidFill>
              </a:rPr>
              <a:t> 9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				2 </a:t>
            </a:r>
            <a:r>
              <a:rPr lang="en-US" altLang="tr-TR" sz="2400" dirty="0"/>
              <a:t>4</a:t>
            </a:r>
            <a:r>
              <a:rPr lang="en-US" altLang="tr-TR" sz="2400" dirty="0">
                <a:solidFill>
                  <a:srgbClr val="0000FF"/>
                </a:solidFill>
              </a:rPr>
              <a:t> </a:t>
            </a:r>
            <a:r>
              <a:rPr lang="en-US" altLang="tr-TR" sz="2400" dirty="0">
                <a:solidFill>
                  <a:srgbClr val="000000"/>
                </a:solidFill>
              </a:rPr>
              <a:t>6 8 </a:t>
            </a:r>
            <a:r>
              <a:rPr lang="en-US" altLang="tr-TR" sz="2400" dirty="0">
                <a:solidFill>
                  <a:schemeClr val="accent2"/>
                </a:solidFill>
              </a:rPr>
              <a:t>9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tr-TR" sz="2400" dirty="0">
              <a:solidFill>
                <a:schemeClr val="accent2"/>
              </a:solidFill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tr-TR" sz="2400" dirty="0">
                <a:solidFill>
                  <a:schemeClr val="accent2"/>
                </a:solidFill>
              </a:rPr>
              <a:t>Total</a:t>
            </a:r>
            <a:r>
              <a:rPr lang="en-US" altLang="tr-TR" sz="2400" dirty="0"/>
              <a:t>: O(N) recursive calls!</a:t>
            </a:r>
          </a:p>
        </p:txBody>
      </p:sp>
    </p:spTree>
    <p:extLst>
      <p:ext uri="{BB962C8B-B14F-4D97-AF65-F5344CB8AC3E}">
        <p14:creationId xmlns:p14="http://schemas.microsoft.com/office/powerpoint/2010/main" val="850871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Choosing the Right Pivot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5" y="889002"/>
            <a:ext cx="11033184" cy="4614652"/>
          </a:xfrm>
          <a:noFill/>
        </p:spPr>
        <p:txBody>
          <a:bodyPr/>
          <a:lstStyle/>
          <a:p>
            <a:pPr marL="533400" indent="-533400"/>
            <a:r>
              <a:rPr lang="en-US" altLang="tr-TR" dirty="0">
                <a:solidFill>
                  <a:srgbClr val="000000"/>
                </a:solidFill>
              </a:rPr>
              <a:t>2</a:t>
            </a:r>
            <a:r>
              <a:rPr lang="en-US" altLang="tr-TR" baseline="30000" dirty="0">
                <a:solidFill>
                  <a:srgbClr val="000000"/>
                </a:solidFill>
              </a:rPr>
              <a:t>nd</a:t>
            </a:r>
            <a:r>
              <a:rPr lang="en-US" altLang="tr-TR" dirty="0">
                <a:solidFill>
                  <a:srgbClr val="000000"/>
                </a:solidFill>
              </a:rPr>
              <a:t> </a:t>
            </a:r>
            <a:r>
              <a:rPr lang="en-US" altLang="tr-TR" dirty="0" smtClean="0">
                <a:solidFill>
                  <a:srgbClr val="000000"/>
                </a:solidFill>
              </a:rPr>
              <a:t>idea</a:t>
            </a:r>
            <a:r>
              <a:rPr lang="en-US" altLang="tr-TR" dirty="0">
                <a:solidFill>
                  <a:srgbClr val="000000"/>
                </a:solidFill>
              </a:rPr>
              <a:t>: Pick a </a:t>
            </a:r>
            <a:r>
              <a:rPr lang="en-US" altLang="tr-TR" i="1" dirty="0">
                <a:solidFill>
                  <a:srgbClr val="000000"/>
                </a:solidFill>
              </a:rPr>
              <a:t>random </a:t>
            </a:r>
            <a:r>
              <a:rPr lang="en-US" altLang="tr-TR" dirty="0">
                <a:solidFill>
                  <a:srgbClr val="000000"/>
                </a:solidFill>
              </a:rPr>
              <a:t>element</a:t>
            </a:r>
          </a:p>
          <a:p>
            <a:pPr marL="914400" lvl="1" indent="-457200"/>
            <a:r>
              <a:rPr lang="en-US" altLang="tr-TR" dirty="0">
                <a:solidFill>
                  <a:srgbClr val="000000"/>
                </a:solidFill>
              </a:rPr>
              <a:t>Gets rid of asymmetry in left/right sizes</a:t>
            </a:r>
          </a:p>
          <a:p>
            <a:pPr marL="914400" lvl="1" indent="-457200"/>
            <a:r>
              <a:rPr lang="en-US" altLang="tr-TR" dirty="0">
                <a:solidFill>
                  <a:srgbClr val="000000"/>
                </a:solidFill>
              </a:rPr>
              <a:t>But…requires calls to </a:t>
            </a:r>
            <a:r>
              <a:rPr lang="en-US" altLang="tr-TR" dirty="0">
                <a:solidFill>
                  <a:srgbClr val="0000FF"/>
                </a:solidFill>
              </a:rPr>
              <a:t>pseudo-random number generator </a:t>
            </a:r>
            <a:r>
              <a:rPr lang="en-US" altLang="tr-TR" dirty="0">
                <a:solidFill>
                  <a:srgbClr val="000000"/>
                </a:solidFill>
              </a:rPr>
              <a:t>– </a:t>
            </a:r>
            <a:r>
              <a:rPr lang="en-US" altLang="tr-TR" dirty="0" smtClean="0">
                <a:solidFill>
                  <a:srgbClr val="000000"/>
                </a:solidFill>
              </a:rPr>
              <a:t>expensive</a:t>
            </a:r>
            <a:endParaRPr lang="en-US" altLang="tr-TR" dirty="0">
              <a:solidFill>
                <a:srgbClr val="000000"/>
              </a:solidFill>
            </a:endParaRPr>
          </a:p>
          <a:p>
            <a:pPr marL="914400" lvl="1" indent="-457200"/>
            <a:endParaRPr lang="en-US" altLang="tr-TR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tr-TR" dirty="0">
                <a:solidFill>
                  <a:srgbClr val="000000"/>
                </a:solidFill>
              </a:rPr>
              <a:t>3</a:t>
            </a:r>
            <a:r>
              <a:rPr lang="en-US" altLang="tr-TR" baseline="30000" dirty="0">
                <a:solidFill>
                  <a:srgbClr val="000000"/>
                </a:solidFill>
              </a:rPr>
              <a:t>rd</a:t>
            </a:r>
            <a:r>
              <a:rPr lang="en-US" altLang="tr-TR" dirty="0">
                <a:solidFill>
                  <a:srgbClr val="000000"/>
                </a:solidFill>
              </a:rPr>
              <a:t> idea: Pick </a:t>
            </a:r>
            <a:r>
              <a:rPr lang="en-US" altLang="tr-TR" i="1" dirty="0">
                <a:solidFill>
                  <a:srgbClr val="000000"/>
                </a:solidFill>
              </a:rPr>
              <a:t>median </a:t>
            </a:r>
            <a:r>
              <a:rPr lang="en-US" altLang="tr-TR" dirty="0">
                <a:solidFill>
                  <a:srgbClr val="000000"/>
                </a:solidFill>
              </a:rPr>
              <a:t>(N/2 largest element)</a:t>
            </a:r>
          </a:p>
          <a:p>
            <a:pPr marL="933450" lvl="1" indent="-533400"/>
            <a:r>
              <a:rPr lang="en-US" altLang="tr-TR" dirty="0">
                <a:solidFill>
                  <a:srgbClr val="000000"/>
                </a:solidFill>
              </a:rPr>
              <a:t>Ideal but hard to compute without sorting!</a:t>
            </a:r>
          </a:p>
          <a:p>
            <a:pPr marL="533400" indent="-533400"/>
            <a:endParaRPr lang="en-US" altLang="tr-TR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tr-TR" dirty="0">
                <a:solidFill>
                  <a:srgbClr val="000000"/>
                </a:solidFill>
              </a:rPr>
              <a:t>Compromise: Pick </a:t>
            </a:r>
            <a:r>
              <a:rPr lang="en-US" altLang="tr-TR" dirty="0">
                <a:solidFill>
                  <a:srgbClr val="FD0128"/>
                </a:solidFill>
              </a:rPr>
              <a:t>median of three </a:t>
            </a:r>
            <a:r>
              <a:rPr lang="en-US" altLang="tr-TR" dirty="0">
                <a:solidFill>
                  <a:srgbClr val="00000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3079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Median-of-Three Pivots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2" y="889000"/>
            <a:ext cx="10886535" cy="615950"/>
          </a:xfrm>
          <a:noFill/>
        </p:spPr>
        <p:txBody>
          <a:bodyPr/>
          <a:lstStyle/>
          <a:p>
            <a:pPr marL="533400" indent="-533400"/>
            <a:r>
              <a:rPr lang="en-US" altLang="tr-TR" dirty="0">
                <a:solidFill>
                  <a:srgbClr val="000000"/>
                </a:solidFill>
              </a:rPr>
              <a:t>Find the median of the first, middle and last element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79562" y="2663824"/>
            <a:ext cx="11300604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>
                <a:solidFill>
                  <a:srgbClr val="000000"/>
                </a:solidFill>
              </a:rPr>
              <a:t>Takes only O(1) </a:t>
            </a:r>
            <a:r>
              <a:rPr lang="en-US" altLang="tr-TR" dirty="0" smtClean="0">
                <a:solidFill>
                  <a:srgbClr val="000000"/>
                </a:solidFill>
              </a:rPr>
              <a:t>time</a:t>
            </a:r>
            <a:endParaRPr lang="en-US" altLang="tr-TR" dirty="0">
              <a:solidFill>
                <a:srgbClr val="000000"/>
              </a:solidFill>
            </a:endParaRPr>
          </a:p>
          <a:p>
            <a:endParaRPr lang="en-US" altLang="tr-TR" dirty="0">
              <a:solidFill>
                <a:srgbClr val="000000"/>
              </a:solidFill>
            </a:endParaRPr>
          </a:p>
          <a:p>
            <a:r>
              <a:rPr lang="en-US" altLang="tr-TR" dirty="0">
                <a:solidFill>
                  <a:srgbClr val="000000"/>
                </a:solidFill>
              </a:rPr>
              <a:t>Less chance of poor performance as compared to looking at only 1 element</a:t>
            </a:r>
          </a:p>
          <a:p>
            <a:endParaRPr lang="en-US" altLang="tr-TR" dirty="0">
              <a:solidFill>
                <a:srgbClr val="000000"/>
              </a:solidFill>
            </a:endParaRPr>
          </a:p>
          <a:p>
            <a:r>
              <a:rPr lang="en-US" altLang="tr-TR" dirty="0">
                <a:solidFill>
                  <a:srgbClr val="000000"/>
                </a:solidFill>
              </a:rPr>
              <a:t>For sorted inputs, splits array nicely in half each recursion</a:t>
            </a:r>
          </a:p>
          <a:p>
            <a:pPr lvl="1">
              <a:buFontTx/>
              <a:buChar char="•"/>
            </a:pPr>
            <a:r>
              <a:rPr lang="en-US" altLang="tr-TR" dirty="0">
                <a:solidFill>
                  <a:srgbClr val="000000"/>
                </a:solidFill>
              </a:rPr>
              <a:t>Good performance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962874" y="1577974"/>
            <a:ext cx="1658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2  4  9  15  16</a:t>
            </a:r>
            <a:endParaRPr lang="en-US" altLang="tr-TR" sz="1800">
              <a:latin typeface="Times New Roman" panose="02020603050405020304" pitchFamily="18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201000" y="1866899"/>
            <a:ext cx="371475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685187" y="1879600"/>
            <a:ext cx="11112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3796313" y="1855786"/>
            <a:ext cx="56832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31199" y="2120899"/>
            <a:ext cx="27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9</a:t>
            </a:r>
            <a:endParaRPr lang="en-US" altLang="tr-TR" sz="1800">
              <a:latin typeface="Times New Roman" panose="02020603050405020304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545863" y="1554162"/>
            <a:ext cx="1658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5  4  2  15  16</a:t>
            </a:r>
            <a:endParaRPr lang="en-US" altLang="tr-TR" sz="1800">
              <a:latin typeface="Times New Roman" panose="02020603050405020304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783988" y="1843087"/>
            <a:ext cx="3714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268175" y="1855786"/>
            <a:ext cx="11113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7379300" y="1831974"/>
            <a:ext cx="56832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164988" y="2071687"/>
            <a:ext cx="274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5</a:t>
            </a:r>
            <a:endParaRPr lang="en-US" altLang="tr-TR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8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with MedianOf3 Heuristic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789114" y="912814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42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378076" y="912814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71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2981326" y="912814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3570289" y="912814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14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4171951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95</a:t>
            </a: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4760914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63</a:t>
            </a: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5364164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38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5953126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27</a:t>
            </a: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6554789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81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7143751" y="914401"/>
            <a:ext cx="600075" cy="3841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56</a:t>
            </a: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7850188" y="925513"/>
            <a:ext cx="1922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/>
              <a:t>Before Partition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2089150" y="1296988"/>
            <a:ext cx="5354638" cy="798512"/>
            <a:chOff x="565355" y="1296563"/>
            <a:chExt cx="5354639" cy="799242"/>
          </a:xfrm>
        </p:grpSpPr>
        <p:cxnSp>
          <p:nvCxnSpPr>
            <p:cNvPr id="17514" name="Straight Arrow Connector 32"/>
            <p:cNvCxnSpPr>
              <a:cxnSpLocks noChangeShapeType="1"/>
              <a:stCxn id="7172" idx="2"/>
            </p:cNvCxnSpPr>
            <p:nvPr/>
          </p:nvCxnSpPr>
          <p:spPr bwMode="auto">
            <a:xfrm rot="16200000" flipH="1">
              <a:off x="1347065" y="514853"/>
              <a:ext cx="408950" cy="19723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5" name="Straight Arrow Connector 34"/>
            <p:cNvCxnSpPr>
              <a:cxnSpLocks noChangeShapeType="1"/>
              <a:stCxn id="7176" idx="2"/>
            </p:cNvCxnSpPr>
            <p:nvPr/>
          </p:nvCxnSpPr>
          <p:spPr bwMode="auto">
            <a:xfrm rot="5400000">
              <a:off x="2739624" y="1496947"/>
              <a:ext cx="407366" cy="977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6" name="Straight Arrow Connector 36"/>
            <p:cNvCxnSpPr>
              <a:cxnSpLocks noChangeShapeType="1"/>
              <a:stCxn id="7181" idx="2"/>
            </p:cNvCxnSpPr>
            <p:nvPr/>
          </p:nvCxnSpPr>
          <p:spPr bwMode="auto">
            <a:xfrm rot="5400000">
              <a:off x="4400185" y="185704"/>
              <a:ext cx="407363" cy="2632254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1159080" y="1727168"/>
              <a:ext cx="3997326" cy="368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omic Sans MS" pitchFamily="66" charset="0"/>
                </a:rPr>
                <a:t>Pivot = </a:t>
              </a: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</a:rPr>
                <a:t>MedianOf3</a:t>
              </a:r>
              <a:r>
                <a:rPr lang="en-US" dirty="0">
                  <a:latin typeface="Comic Sans MS" pitchFamily="66" charset="0"/>
                </a:rPr>
                <a:t>(42, 95, 56) = </a:t>
              </a: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</a:rPr>
                <a:t>56</a:t>
              </a: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758951" y="2206626"/>
            <a:ext cx="8158163" cy="944563"/>
            <a:chOff x="234494" y="2381590"/>
            <a:chExt cx="8158124" cy="944689"/>
          </a:xfrm>
        </p:grpSpPr>
        <p:sp>
          <p:nvSpPr>
            <p:cNvPr id="17497" name="Rectangle 5"/>
            <p:cNvSpPr>
              <a:spLocks noChangeArrowheads="1"/>
            </p:cNvSpPr>
            <p:nvPr/>
          </p:nvSpPr>
          <p:spPr bwMode="auto">
            <a:xfrm>
              <a:off x="234494" y="2381590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42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823454" y="2381590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1426701" y="2381590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015660" y="2381590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7483" name="Rectangle 10"/>
            <p:cNvSpPr>
              <a:spLocks noChangeArrowheads="1"/>
            </p:cNvSpPr>
            <p:nvPr/>
          </p:nvSpPr>
          <p:spPr bwMode="auto">
            <a:xfrm>
              <a:off x="2617321" y="2383178"/>
              <a:ext cx="600072" cy="384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3206280" y="2383178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3809527" y="2383178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4398487" y="2383178"/>
              <a:ext cx="600072" cy="38422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17505" name="Rectangle 14"/>
            <p:cNvSpPr>
              <a:spLocks noChangeArrowheads="1"/>
            </p:cNvSpPr>
            <p:nvPr/>
          </p:nvSpPr>
          <p:spPr bwMode="auto">
            <a:xfrm>
              <a:off x="5000146" y="2383178"/>
              <a:ext cx="600072" cy="38422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56</a:t>
              </a:r>
            </a:p>
          </p:txBody>
        </p:sp>
        <p:sp>
          <p:nvSpPr>
            <p:cNvPr id="17506" name="Rectangle 15"/>
            <p:cNvSpPr>
              <a:spLocks noChangeArrowheads="1"/>
            </p:cNvSpPr>
            <p:nvPr/>
          </p:nvSpPr>
          <p:spPr bwMode="auto">
            <a:xfrm>
              <a:off x="5589132" y="2383177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95</a:t>
              </a:r>
            </a:p>
          </p:txBody>
        </p:sp>
        <p:sp>
          <p:nvSpPr>
            <p:cNvPr id="17507" name="Text Box 16"/>
            <p:cNvSpPr txBox="1">
              <a:spLocks noChangeArrowheads="1"/>
            </p:cNvSpPr>
            <p:nvPr/>
          </p:nvSpPr>
          <p:spPr bwMode="auto">
            <a:xfrm>
              <a:off x="6295569" y="2394290"/>
              <a:ext cx="20970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After MedianOf3</a:t>
              </a:r>
            </a:p>
          </p:txBody>
        </p:sp>
        <p:sp>
          <p:nvSpPr>
            <p:cNvPr id="17508" name="Line 18"/>
            <p:cNvSpPr>
              <a:spLocks noChangeShapeType="1"/>
            </p:cNvSpPr>
            <p:nvPr/>
          </p:nvSpPr>
          <p:spPr bwMode="auto">
            <a:xfrm>
              <a:off x="1144936" y="2765891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Text Box 19"/>
            <p:cNvSpPr txBox="1">
              <a:spLocks noChangeArrowheads="1"/>
            </p:cNvSpPr>
            <p:nvPr/>
          </p:nvSpPr>
          <p:spPr bwMode="auto">
            <a:xfrm>
              <a:off x="1029048" y="2959566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  <p:sp>
          <p:nvSpPr>
            <p:cNvPr id="17510" name="Line 22"/>
            <p:cNvSpPr>
              <a:spLocks noChangeShapeType="1"/>
            </p:cNvSpPr>
            <p:nvPr/>
          </p:nvSpPr>
          <p:spPr bwMode="auto">
            <a:xfrm>
              <a:off x="4740357" y="2753012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Text Box 23"/>
            <p:cNvSpPr txBox="1">
              <a:spLocks noChangeArrowheads="1"/>
            </p:cNvSpPr>
            <p:nvPr/>
          </p:nvSpPr>
          <p:spPr bwMode="auto">
            <a:xfrm>
              <a:off x="4593567" y="2916525"/>
              <a:ext cx="276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  <p:cxnSp>
          <p:nvCxnSpPr>
            <p:cNvPr id="17512" name="Straight Arrow Connector 65"/>
            <p:cNvCxnSpPr>
              <a:cxnSpLocks noChangeShapeType="1"/>
            </p:cNvCxnSpPr>
            <p:nvPr/>
          </p:nvCxnSpPr>
          <p:spPr bwMode="auto">
            <a:xfrm flipV="1">
              <a:off x="1315100" y="2897313"/>
              <a:ext cx="452063" cy="1027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" name="Straight Arrow Connector 67"/>
            <p:cNvCxnSpPr>
              <a:cxnSpLocks noChangeShapeType="1"/>
            </p:cNvCxnSpPr>
            <p:nvPr/>
          </p:nvCxnSpPr>
          <p:spPr bwMode="auto">
            <a:xfrm rot="10800000">
              <a:off x="4222698" y="2876765"/>
              <a:ext cx="36987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1747839" y="3141664"/>
            <a:ext cx="8586787" cy="935037"/>
            <a:chOff x="224220" y="3450103"/>
            <a:chExt cx="8586125" cy="934415"/>
          </a:xfrm>
        </p:grpSpPr>
        <p:sp>
          <p:nvSpPr>
            <p:cNvPr id="17482" name="Rectangle 5"/>
            <p:cNvSpPr>
              <a:spLocks noChangeArrowheads="1"/>
            </p:cNvSpPr>
            <p:nvPr/>
          </p:nvSpPr>
          <p:spPr bwMode="auto">
            <a:xfrm>
              <a:off x="224220" y="3450103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42</a:t>
              </a:r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813137" y="3450103"/>
              <a:ext cx="600029" cy="383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1416340" y="3450103"/>
              <a:ext cx="600029" cy="3839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2005258" y="3450103"/>
              <a:ext cx="600029" cy="3839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7468" name="Rectangle 10"/>
            <p:cNvSpPr>
              <a:spLocks noChangeArrowheads="1"/>
            </p:cNvSpPr>
            <p:nvPr/>
          </p:nvSpPr>
          <p:spPr bwMode="auto">
            <a:xfrm>
              <a:off x="2606873" y="3451689"/>
              <a:ext cx="600029" cy="383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3195791" y="3451689"/>
              <a:ext cx="600029" cy="3839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98994" y="3451689"/>
              <a:ext cx="600029" cy="3839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4387911" y="3451689"/>
              <a:ext cx="600029" cy="383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17490" name="Rectangle 14"/>
            <p:cNvSpPr>
              <a:spLocks noChangeArrowheads="1"/>
            </p:cNvSpPr>
            <p:nvPr/>
          </p:nvSpPr>
          <p:spPr bwMode="auto">
            <a:xfrm>
              <a:off x="4989528" y="3451689"/>
              <a:ext cx="600029" cy="38391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56</a:t>
              </a:r>
            </a:p>
          </p:txBody>
        </p:sp>
        <p:sp>
          <p:nvSpPr>
            <p:cNvPr id="17491" name="Rectangle 15"/>
            <p:cNvSpPr>
              <a:spLocks noChangeArrowheads="1"/>
            </p:cNvSpPr>
            <p:nvPr/>
          </p:nvSpPr>
          <p:spPr bwMode="auto">
            <a:xfrm>
              <a:off x="5578858" y="3451690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95</a:t>
              </a:r>
            </a:p>
          </p:txBody>
        </p:sp>
        <p:sp>
          <p:nvSpPr>
            <p:cNvPr id="17492" name="Text Box 16"/>
            <p:cNvSpPr txBox="1">
              <a:spLocks noChangeArrowheads="1"/>
            </p:cNvSpPr>
            <p:nvPr/>
          </p:nvSpPr>
          <p:spPr bwMode="auto">
            <a:xfrm>
              <a:off x="6285295" y="3462803"/>
              <a:ext cx="25250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Need to swap 71 &amp; 27</a:t>
              </a:r>
            </a:p>
          </p:txBody>
        </p:sp>
        <p:sp>
          <p:nvSpPr>
            <p:cNvPr id="17493" name="Line 18"/>
            <p:cNvSpPr>
              <a:spLocks noChangeShapeType="1"/>
            </p:cNvSpPr>
            <p:nvPr/>
          </p:nvSpPr>
          <p:spPr bwMode="auto">
            <a:xfrm>
              <a:off x="1134662" y="3824130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Text Box 19"/>
            <p:cNvSpPr txBox="1">
              <a:spLocks noChangeArrowheads="1"/>
            </p:cNvSpPr>
            <p:nvPr/>
          </p:nvSpPr>
          <p:spPr bwMode="auto">
            <a:xfrm>
              <a:off x="1018774" y="4017805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  <p:sp>
          <p:nvSpPr>
            <p:cNvPr id="17495" name="Line 22"/>
            <p:cNvSpPr>
              <a:spLocks noChangeShapeType="1"/>
            </p:cNvSpPr>
            <p:nvPr/>
          </p:nvSpPr>
          <p:spPr bwMode="auto">
            <a:xfrm>
              <a:off x="4699258" y="3831799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Text Box 23"/>
            <p:cNvSpPr txBox="1">
              <a:spLocks noChangeArrowheads="1"/>
            </p:cNvSpPr>
            <p:nvPr/>
          </p:nvSpPr>
          <p:spPr bwMode="auto">
            <a:xfrm>
              <a:off x="4562733" y="3995312"/>
              <a:ext cx="276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1738314" y="4106864"/>
            <a:ext cx="8586787" cy="904875"/>
            <a:chOff x="213945" y="4621357"/>
            <a:chExt cx="8586142" cy="904350"/>
          </a:xfrm>
        </p:grpSpPr>
        <p:sp>
          <p:nvSpPr>
            <p:cNvPr id="17467" name="Rectangle 5"/>
            <p:cNvSpPr>
              <a:spLocks noChangeArrowheads="1"/>
            </p:cNvSpPr>
            <p:nvPr/>
          </p:nvSpPr>
          <p:spPr bwMode="auto">
            <a:xfrm>
              <a:off x="213945" y="4621357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42</a:t>
              </a: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802863" y="4621357"/>
              <a:ext cx="600030" cy="38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1406067" y="4621357"/>
              <a:ext cx="600030" cy="38395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994986" y="4621357"/>
              <a:ext cx="600030" cy="38395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7453" name="Rectangle 10"/>
            <p:cNvSpPr>
              <a:spLocks noChangeArrowheads="1"/>
            </p:cNvSpPr>
            <p:nvPr/>
          </p:nvSpPr>
          <p:spPr bwMode="auto">
            <a:xfrm>
              <a:off x="2596603" y="4622943"/>
              <a:ext cx="600030" cy="38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3185522" y="4622943"/>
              <a:ext cx="600030" cy="38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788726" y="4622943"/>
              <a:ext cx="600030" cy="38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377644" y="4622943"/>
              <a:ext cx="600030" cy="383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  <p:sp>
          <p:nvSpPr>
            <p:cNvPr id="17475" name="Rectangle 14"/>
            <p:cNvSpPr>
              <a:spLocks noChangeArrowheads="1"/>
            </p:cNvSpPr>
            <p:nvPr/>
          </p:nvSpPr>
          <p:spPr bwMode="auto">
            <a:xfrm>
              <a:off x="4979652" y="4622944"/>
              <a:ext cx="600079" cy="38426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56</a:t>
              </a:r>
            </a:p>
          </p:txBody>
        </p:sp>
        <p:sp>
          <p:nvSpPr>
            <p:cNvPr id="17476" name="Rectangle 15"/>
            <p:cNvSpPr>
              <a:spLocks noChangeArrowheads="1"/>
            </p:cNvSpPr>
            <p:nvPr/>
          </p:nvSpPr>
          <p:spPr bwMode="auto">
            <a:xfrm>
              <a:off x="5568583" y="4622944"/>
              <a:ext cx="600075" cy="384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95</a:t>
              </a:r>
            </a:p>
          </p:txBody>
        </p:sp>
        <p:sp>
          <p:nvSpPr>
            <p:cNvPr id="17477" name="Text Box 16"/>
            <p:cNvSpPr txBox="1">
              <a:spLocks noChangeArrowheads="1"/>
            </p:cNvSpPr>
            <p:nvPr/>
          </p:nvSpPr>
          <p:spPr bwMode="auto">
            <a:xfrm>
              <a:off x="6275020" y="4634057"/>
              <a:ext cx="2525067" cy="369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Need to swap 81 &amp; 38</a:t>
              </a:r>
            </a:p>
          </p:txBody>
        </p:sp>
        <p:sp>
          <p:nvSpPr>
            <p:cNvPr id="17478" name="Line 18"/>
            <p:cNvSpPr>
              <a:spLocks noChangeShapeType="1"/>
            </p:cNvSpPr>
            <p:nvPr/>
          </p:nvSpPr>
          <p:spPr bwMode="auto">
            <a:xfrm>
              <a:off x="4093620" y="4985109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Text Box 19"/>
            <p:cNvSpPr txBox="1">
              <a:spLocks noChangeArrowheads="1"/>
            </p:cNvSpPr>
            <p:nvPr/>
          </p:nvSpPr>
          <p:spPr bwMode="auto">
            <a:xfrm>
              <a:off x="3957184" y="5127411"/>
              <a:ext cx="277642" cy="369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  <p:sp>
          <p:nvSpPr>
            <p:cNvPr id="17480" name="Line 22"/>
            <p:cNvSpPr>
              <a:spLocks noChangeShapeType="1"/>
            </p:cNvSpPr>
            <p:nvPr/>
          </p:nvSpPr>
          <p:spPr bwMode="auto">
            <a:xfrm>
              <a:off x="2942372" y="4992776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Text Box 23"/>
            <p:cNvSpPr txBox="1">
              <a:spLocks noChangeArrowheads="1"/>
            </p:cNvSpPr>
            <p:nvPr/>
          </p:nvSpPr>
          <p:spPr bwMode="auto">
            <a:xfrm>
              <a:off x="2805847" y="5156289"/>
              <a:ext cx="248788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1747838" y="5946775"/>
            <a:ext cx="7885112" cy="933450"/>
            <a:chOff x="224211" y="5730967"/>
            <a:chExt cx="7884010" cy="933986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24211" y="5730967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42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813091" y="5730967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416256" y="5730967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2005137" y="5730967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606715" y="5732556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3195596" y="5732556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56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3798761" y="5732556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4387641" y="5732556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989220" y="5732556"/>
              <a:ext cx="599991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578100" y="5732556"/>
              <a:ext cx="601579" cy="384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95</a:t>
              </a:r>
            </a:p>
          </p:txBody>
        </p:sp>
        <p:sp>
          <p:nvSpPr>
            <p:cNvPr id="17462" name="Text Box 16"/>
            <p:cNvSpPr txBox="1">
              <a:spLocks noChangeArrowheads="1"/>
            </p:cNvSpPr>
            <p:nvPr/>
          </p:nvSpPr>
          <p:spPr bwMode="auto">
            <a:xfrm>
              <a:off x="6285286" y="5743667"/>
              <a:ext cx="18229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After Partition</a:t>
              </a:r>
            </a:p>
          </p:txBody>
        </p:sp>
        <p:sp>
          <p:nvSpPr>
            <p:cNvPr id="17463" name="AutoShape 32"/>
            <p:cNvSpPr>
              <a:spLocks/>
            </p:cNvSpPr>
            <p:nvPr/>
          </p:nvSpPr>
          <p:spPr bwMode="auto">
            <a:xfrm rot="5391088">
              <a:off x="1905893" y="4459121"/>
              <a:ext cx="226949" cy="3564740"/>
            </a:xfrm>
            <a:prstGeom prst="rightBrace">
              <a:avLst>
                <a:gd name="adj1" fmla="val 8631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imes New Roman" panose="02020603050405020304" pitchFamily="18" charset="0"/>
              </a:endParaRPr>
            </a:p>
          </p:txBody>
        </p:sp>
        <p:sp>
          <p:nvSpPr>
            <p:cNvPr id="17464" name="AutoShape 33"/>
            <p:cNvSpPr>
              <a:spLocks/>
            </p:cNvSpPr>
            <p:nvPr/>
          </p:nvSpPr>
          <p:spPr bwMode="auto">
            <a:xfrm rot="5391088">
              <a:off x="4921566" y="5031209"/>
              <a:ext cx="177007" cy="2396265"/>
            </a:xfrm>
            <a:prstGeom prst="rightBrace">
              <a:avLst>
                <a:gd name="adj1" fmla="val 1363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imes New Roman" panose="02020603050405020304" pitchFamily="18" charset="0"/>
              </a:endParaRPr>
            </a:p>
          </p:txBody>
        </p:sp>
        <p:sp>
          <p:nvSpPr>
            <p:cNvPr id="17465" name="Text Box 34"/>
            <p:cNvSpPr txBox="1">
              <a:spLocks noChangeArrowheads="1"/>
            </p:cNvSpPr>
            <p:nvPr/>
          </p:nvSpPr>
          <p:spPr bwMode="auto">
            <a:xfrm>
              <a:off x="1705189" y="6295621"/>
              <a:ext cx="740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&lt;= 56</a:t>
              </a:r>
            </a:p>
          </p:txBody>
        </p:sp>
        <p:sp>
          <p:nvSpPr>
            <p:cNvPr id="17466" name="Text Box 35"/>
            <p:cNvSpPr txBox="1">
              <a:spLocks noChangeArrowheads="1"/>
            </p:cNvSpPr>
            <p:nvPr/>
          </p:nvSpPr>
          <p:spPr bwMode="auto">
            <a:xfrm>
              <a:off x="4717603" y="6252362"/>
              <a:ext cx="740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&gt;= 56</a:t>
              </a:r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2346326" y="3140076"/>
            <a:ext cx="4175125" cy="385763"/>
            <a:chOff x="821744" y="3448391"/>
            <a:chExt cx="4175126" cy="385761"/>
          </a:xfrm>
        </p:grpSpPr>
        <p:sp>
          <p:nvSpPr>
            <p:cNvPr id="112" name="Rectangle 7"/>
            <p:cNvSpPr>
              <a:spLocks noChangeArrowheads="1"/>
            </p:cNvSpPr>
            <p:nvPr/>
          </p:nvSpPr>
          <p:spPr bwMode="auto">
            <a:xfrm>
              <a:off x="821744" y="3448391"/>
              <a:ext cx="600075" cy="384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4396795" y="3449979"/>
              <a:ext cx="600075" cy="384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4122738" y="4106864"/>
            <a:ext cx="1789112" cy="384175"/>
            <a:chOff x="2598406" y="4621232"/>
            <a:chExt cx="1788952" cy="384175"/>
          </a:xfrm>
        </p:grpSpPr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2598406" y="4621232"/>
              <a:ext cx="600021" cy="384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3787337" y="4621232"/>
              <a:ext cx="600021" cy="384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</p:grp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7778750" y="5013325"/>
            <a:ext cx="283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Swap A[i]=63 &amp; pivot=56</a:t>
            </a:r>
          </a:p>
        </p:txBody>
      </p: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1768476" y="5011738"/>
            <a:ext cx="5954713" cy="893762"/>
            <a:chOff x="245136" y="5011628"/>
            <a:chExt cx="5954673" cy="893864"/>
          </a:xfrm>
        </p:grpSpPr>
        <p:sp>
          <p:nvSpPr>
            <p:cNvPr id="17434" name="Rectangle 5"/>
            <p:cNvSpPr>
              <a:spLocks noChangeArrowheads="1"/>
            </p:cNvSpPr>
            <p:nvPr/>
          </p:nvSpPr>
          <p:spPr bwMode="auto">
            <a:xfrm>
              <a:off x="245136" y="5011628"/>
              <a:ext cx="600071" cy="38408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42</a:t>
              </a:r>
            </a:p>
          </p:txBody>
        </p:sp>
        <p:sp>
          <p:nvSpPr>
            <p:cNvPr id="98" name="Rectangle 7"/>
            <p:cNvSpPr>
              <a:spLocks noChangeArrowheads="1"/>
            </p:cNvSpPr>
            <p:nvPr/>
          </p:nvSpPr>
          <p:spPr bwMode="auto">
            <a:xfrm>
              <a:off x="834095" y="5011628"/>
              <a:ext cx="600071" cy="384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37341" y="5011628"/>
              <a:ext cx="600071" cy="3842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0" name="Rectangle 9"/>
            <p:cNvSpPr>
              <a:spLocks noChangeArrowheads="1"/>
            </p:cNvSpPr>
            <p:nvPr/>
          </p:nvSpPr>
          <p:spPr bwMode="auto">
            <a:xfrm>
              <a:off x="2026299" y="5011628"/>
              <a:ext cx="600071" cy="3842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2627958" y="5013215"/>
              <a:ext cx="600071" cy="384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38</a:t>
              </a:r>
            </a:p>
          </p:txBody>
        </p:sp>
        <p:sp>
          <p:nvSpPr>
            <p:cNvPr id="102" name="Rectangle 11"/>
            <p:cNvSpPr>
              <a:spLocks noChangeArrowheads="1"/>
            </p:cNvSpPr>
            <p:nvPr/>
          </p:nvSpPr>
          <p:spPr bwMode="auto">
            <a:xfrm>
              <a:off x="3216916" y="5013215"/>
              <a:ext cx="600071" cy="384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820162" y="5013215"/>
              <a:ext cx="600071" cy="384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81</a:t>
              </a:r>
            </a:p>
          </p:txBody>
        </p:sp>
        <p:sp>
          <p:nvSpPr>
            <p:cNvPr id="104" name="Rectangle 13"/>
            <p:cNvSpPr>
              <a:spLocks noChangeArrowheads="1"/>
            </p:cNvSpPr>
            <p:nvPr/>
          </p:nvSpPr>
          <p:spPr bwMode="auto">
            <a:xfrm>
              <a:off x="4409121" y="5013215"/>
              <a:ext cx="600071" cy="384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71</a:t>
              </a:r>
            </a:p>
          </p:txBody>
        </p:sp>
        <p:sp>
          <p:nvSpPr>
            <p:cNvPr id="17442" name="Rectangle 14"/>
            <p:cNvSpPr>
              <a:spLocks noChangeArrowheads="1"/>
            </p:cNvSpPr>
            <p:nvPr/>
          </p:nvSpPr>
          <p:spPr bwMode="auto">
            <a:xfrm>
              <a:off x="5010811" y="5013215"/>
              <a:ext cx="600075" cy="38417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56</a:t>
              </a:r>
            </a:p>
          </p:txBody>
        </p:sp>
        <p:sp>
          <p:nvSpPr>
            <p:cNvPr id="17443" name="Rectangle 15"/>
            <p:cNvSpPr>
              <a:spLocks noChangeArrowheads="1"/>
            </p:cNvSpPr>
            <p:nvPr/>
          </p:nvSpPr>
          <p:spPr bwMode="auto">
            <a:xfrm>
              <a:off x="5599738" y="5013215"/>
              <a:ext cx="600071" cy="38408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95</a:t>
              </a:r>
            </a:p>
          </p:txBody>
        </p:sp>
        <p:sp>
          <p:nvSpPr>
            <p:cNvPr id="17444" name="Line 18"/>
            <p:cNvSpPr>
              <a:spLocks noChangeShapeType="1"/>
            </p:cNvSpPr>
            <p:nvPr/>
          </p:nvSpPr>
          <p:spPr bwMode="auto">
            <a:xfrm>
              <a:off x="2932983" y="5385569"/>
              <a:ext cx="0" cy="246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19"/>
            <p:cNvSpPr txBox="1">
              <a:spLocks noChangeArrowheads="1"/>
            </p:cNvSpPr>
            <p:nvPr/>
          </p:nvSpPr>
          <p:spPr bwMode="auto">
            <a:xfrm>
              <a:off x="2796548" y="5517563"/>
              <a:ext cx="2776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  <p:sp>
          <p:nvSpPr>
            <p:cNvPr id="17446" name="Line 22"/>
            <p:cNvSpPr>
              <a:spLocks noChangeShapeType="1"/>
            </p:cNvSpPr>
            <p:nvPr/>
          </p:nvSpPr>
          <p:spPr bwMode="auto">
            <a:xfrm>
              <a:off x="3569447" y="5372686"/>
              <a:ext cx="0" cy="246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Text Box 23"/>
            <p:cNvSpPr txBox="1">
              <a:spLocks noChangeArrowheads="1"/>
            </p:cNvSpPr>
            <p:nvPr/>
          </p:nvSpPr>
          <p:spPr bwMode="auto">
            <a:xfrm>
              <a:off x="3432923" y="5536161"/>
              <a:ext cx="24878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4738688" y="5011739"/>
            <a:ext cx="2386012" cy="384175"/>
            <a:chOff x="2598406" y="4621232"/>
            <a:chExt cx="2384853" cy="384175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598406" y="4621232"/>
              <a:ext cx="599784" cy="384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56</a:t>
              </a: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4383475" y="4621232"/>
              <a:ext cx="599784" cy="384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65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8999537" cy="785812"/>
          </a:xfrm>
        </p:spPr>
        <p:txBody>
          <a:bodyPr/>
          <a:lstStyle/>
          <a:p>
            <a:r>
              <a:rPr lang="en-US" altLang="tr-TR" sz="3600" dirty="0" smtClean="0"/>
              <a:t>MedianOf3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7714" y="1238250"/>
            <a:ext cx="8289925" cy="3799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Assumes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right-left &gt;= 2 (at least 3 elements)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MedianOf3(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right){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center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+ (right-left)/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Sort A[left], A[right], A[center]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(A[left] &gt; A[center]) Swap(&amp;A[left], &amp;A[center]);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(A[left] &gt; A[right]) Swap(&amp;A[left], &amp;A[right]);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(A[center] &gt; A[right]) Swap(&amp;A[center], &amp;A[right]);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Swap(&amp;A[center], &amp;A[right-1]);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Hide the pivot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A[right-1];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 the pivot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//end-MedianOf3</a:t>
            </a:r>
          </a:p>
        </p:txBody>
      </p:sp>
    </p:spTree>
    <p:extLst>
      <p:ext uri="{BB962C8B-B14F-4D97-AF65-F5344CB8AC3E}">
        <p14:creationId xmlns:p14="http://schemas.microsoft.com/office/powerpoint/2010/main" val="306085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577" y="141288"/>
            <a:ext cx="9851366" cy="785812"/>
          </a:xfrm>
        </p:spPr>
        <p:txBody>
          <a:bodyPr/>
          <a:lstStyle/>
          <a:p>
            <a:r>
              <a:rPr lang="en-US" altLang="tr-TR" sz="3600" dirty="0" smtClean="0"/>
              <a:t>Partition 3: Partition with MedianOf3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86334" y="1054040"/>
            <a:ext cx="6952890" cy="51138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Assumes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right-left &gt;= 2 (at least 3 elements)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Partition3(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right){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pivot = MedianOf3(A,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left, right);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int i =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left; 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int j =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right-1;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(true){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(A[++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&lt; pivot);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(A[--j] &gt; pivot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&gt;= j) break;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], &amp;A[j]);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//end-while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Swap(&amp;A[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], 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A[right-1]);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Restore the pivot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end-Partition3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err="1" smtClean="0"/>
              <a:t>QuickSort</a:t>
            </a:r>
            <a:r>
              <a:rPr lang="en-US" altLang="tr-TR" sz="3600" dirty="0" smtClean="0"/>
              <a:t> Performance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889001"/>
            <a:ext cx="11309229" cy="5534025"/>
          </a:xfrm>
          <a:noFill/>
        </p:spPr>
        <p:txBody>
          <a:bodyPr/>
          <a:lstStyle/>
          <a:p>
            <a:pPr marL="533400" indent="-533400"/>
            <a:r>
              <a:rPr lang="en-US" altLang="tr-TR" dirty="0" smtClean="0">
                <a:solidFill>
                  <a:srgbClr val="0000FF"/>
                </a:solidFill>
              </a:rPr>
              <a:t>Best Case Performance</a:t>
            </a:r>
            <a:r>
              <a:rPr lang="en-US" altLang="tr-TR" dirty="0" smtClean="0">
                <a:solidFill>
                  <a:srgbClr val="000000"/>
                </a:solidFill>
              </a:rPr>
              <a:t>: Algorithm always chooses best pivot and keeps splitting sub-arrays in half at each recursion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T(0) = T(1) = O(1) (constant time if 0 or 1 element)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For N &gt; 1, 2 recursive calls + linear time for partitioning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Recurrence Relation for T(N) = 2T(N/2) + O(N)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Big-Oh function for T(N) = O(N </a:t>
            </a:r>
            <a:r>
              <a:rPr lang="en-US" altLang="tr-TR" dirty="0" err="1" smtClean="0">
                <a:solidFill>
                  <a:srgbClr val="000000"/>
                </a:solidFill>
              </a:rPr>
              <a:t>logN</a:t>
            </a:r>
            <a:r>
              <a:rPr lang="en-US" altLang="tr-TR" dirty="0" smtClean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None/>
            </a:pPr>
            <a:endParaRPr lang="en-US" altLang="tr-T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1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err="1"/>
              <a:t>MergeSort</a:t>
            </a:r>
            <a:r>
              <a:rPr lang="en-US" altLang="tr-TR" sz="3600" dirty="0"/>
              <a:t> Review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91773" y="937404"/>
            <a:ext cx="5443269" cy="2297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MS(int A[],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right){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(left&gt;=right)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middle = left + (right-left)/2;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MS(A,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left, middle);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MS(A, middle+1, right);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 = Merge LHS &amp; RHS;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Copy B to A;</a:t>
            </a:r>
          </a:p>
          <a:p>
            <a:pPr marL="342900" indent="-3429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5057" y="3528203"/>
            <a:ext cx="11404120" cy="276695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tr-TR" kern="0" dirty="0"/>
              <a:t>Worst case running time: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tr-TR" kern="0" dirty="0"/>
              <a:t>(</a:t>
            </a:r>
            <a:r>
              <a:rPr lang="en-US" altLang="tr-TR" kern="0" dirty="0" err="1"/>
              <a:t>NlogN</a:t>
            </a:r>
            <a:r>
              <a:rPr lang="en-US" altLang="tr-TR" kern="0" dirty="0"/>
              <a:t>)</a:t>
            </a:r>
          </a:p>
          <a:p>
            <a:pPr lvl="1">
              <a:defRPr/>
            </a:pPr>
            <a:r>
              <a:rPr lang="en-US" altLang="tr-TR" kern="0" dirty="0">
                <a:solidFill>
                  <a:schemeClr val="accent6"/>
                </a:solidFill>
              </a:rPr>
              <a:t>Stable</a:t>
            </a:r>
            <a:r>
              <a:rPr lang="en-US" altLang="tr-TR" kern="0" dirty="0"/>
              <a:t>, but </a:t>
            </a:r>
            <a:r>
              <a:rPr lang="en-US" altLang="tr-TR" kern="0" dirty="0">
                <a:solidFill>
                  <a:srgbClr val="FF0000"/>
                </a:solidFill>
              </a:rPr>
              <a:t>NOT in-place!</a:t>
            </a:r>
          </a:p>
          <a:p>
            <a:pPr>
              <a:defRPr/>
            </a:pPr>
            <a:endParaRPr lang="en-US" altLang="tr-TR" kern="0" dirty="0"/>
          </a:p>
          <a:p>
            <a:pPr>
              <a:defRPr/>
            </a:pPr>
            <a:r>
              <a:rPr lang="en-US" altLang="tr-TR" kern="0" dirty="0">
                <a:solidFill>
                  <a:schemeClr val="accent6"/>
                </a:solidFill>
              </a:rPr>
              <a:t>Question</a:t>
            </a:r>
            <a:r>
              <a:rPr lang="en-US" altLang="tr-TR" kern="0" dirty="0"/>
              <a:t>: Can we design an </a:t>
            </a:r>
            <a:r>
              <a:rPr lang="en-US" altLang="tr-TR" kern="0" dirty="0">
                <a:solidFill>
                  <a:schemeClr val="accent2"/>
                </a:solidFill>
              </a:rPr>
              <a:t>in-place sorting </a:t>
            </a:r>
            <a:r>
              <a:rPr lang="en-US" altLang="tr-TR" kern="0" dirty="0"/>
              <a:t>algorithm that runs in </a:t>
            </a:r>
            <a:r>
              <a:rPr lang="en-US" altLang="tr-TR" kern="0" dirty="0">
                <a:solidFill>
                  <a:srgbClr val="FF0000"/>
                </a:solidFill>
              </a:rPr>
              <a:t>expected O(</a:t>
            </a:r>
            <a:r>
              <a:rPr lang="en-US" altLang="tr-TR" kern="0" dirty="0" err="1">
                <a:solidFill>
                  <a:srgbClr val="FF0000"/>
                </a:solidFill>
              </a:rPr>
              <a:t>NlogN</a:t>
            </a:r>
            <a:r>
              <a:rPr lang="en-US" altLang="tr-TR" kern="0" dirty="0">
                <a:solidFill>
                  <a:srgbClr val="FF0000"/>
                </a:solidFill>
              </a:rPr>
              <a:t>) </a:t>
            </a:r>
            <a:r>
              <a:rPr lang="en-US" altLang="tr-TR" kern="0" dirty="0"/>
              <a:t>time?</a:t>
            </a:r>
          </a:p>
          <a:p>
            <a:pPr lvl="1">
              <a:defRPr/>
            </a:pPr>
            <a:r>
              <a:rPr lang="en-US" altLang="tr-TR" kern="0" dirty="0"/>
              <a:t>Yes: </a:t>
            </a:r>
            <a:r>
              <a:rPr lang="en-US" altLang="tr-TR" kern="0" dirty="0" err="1">
                <a:solidFill>
                  <a:srgbClr val="FF0000"/>
                </a:solidFill>
              </a:rPr>
              <a:t>QuickSort</a:t>
            </a:r>
            <a:endParaRPr lang="en-US" altLang="tr-TR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0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tr-TR" sz="3600" dirty="0" err="1" smtClean="0"/>
              <a:t>QuickSort</a:t>
            </a:r>
            <a:r>
              <a:rPr lang="en-US" altLang="tr-TR" sz="3600" dirty="0" smtClean="0"/>
              <a:t> Performance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889001"/>
            <a:ext cx="11352361" cy="5534025"/>
          </a:xfrm>
          <a:noFill/>
        </p:spPr>
        <p:txBody>
          <a:bodyPr/>
          <a:lstStyle/>
          <a:p>
            <a:pPr marL="533400" indent="-533400"/>
            <a:r>
              <a:rPr lang="en-US" altLang="tr-TR" dirty="0" smtClean="0">
                <a:solidFill>
                  <a:srgbClr val="0000FF"/>
                </a:solidFill>
              </a:rPr>
              <a:t>Worst Case Performance</a:t>
            </a:r>
            <a:r>
              <a:rPr lang="en-US" altLang="tr-TR" dirty="0" smtClean="0">
                <a:solidFill>
                  <a:srgbClr val="000000"/>
                </a:solidFill>
              </a:rPr>
              <a:t>: Algorithm keeps picking the worst pivot – one sub-array empty at each recursion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T(0) = T(1) = O(1)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T(N) = T(N-1) + O(N)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T(N-2) + O(N-1) + O(N) = …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T(0) + O(1) + … + O(N)</a:t>
            </a:r>
          </a:p>
          <a:p>
            <a:pPr marL="914400" lvl="1" indent="-457200"/>
            <a:r>
              <a:rPr lang="en-US" altLang="tr-TR" dirty="0" smtClean="0">
                <a:solidFill>
                  <a:srgbClr val="000000"/>
                </a:solidFill>
              </a:rPr>
              <a:t>T(N) = </a:t>
            </a:r>
            <a:r>
              <a:rPr lang="en-US" altLang="tr-TR" dirty="0" smtClean="0">
                <a:solidFill>
                  <a:srgbClr val="0000FF"/>
                </a:solidFill>
              </a:rPr>
              <a:t>O(N</a:t>
            </a:r>
            <a:r>
              <a:rPr lang="en-US" altLang="tr-TR" baseline="30000" dirty="0" smtClean="0">
                <a:solidFill>
                  <a:srgbClr val="0000FF"/>
                </a:solidFill>
              </a:rPr>
              <a:t>2</a:t>
            </a:r>
            <a:r>
              <a:rPr lang="en-US" altLang="tr-TR" dirty="0" smtClean="0">
                <a:solidFill>
                  <a:srgbClr val="0000FF"/>
                </a:solidFill>
              </a:rPr>
              <a:t>)</a:t>
            </a:r>
          </a:p>
          <a:p>
            <a:pPr marL="914400" lvl="1" indent="-457200"/>
            <a:endParaRPr lang="en-US" altLang="tr-TR" dirty="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altLang="tr-TR" dirty="0" smtClean="0">
                <a:solidFill>
                  <a:srgbClr val="000000"/>
                </a:solidFill>
              </a:rPr>
              <a:t>Fortunately, </a:t>
            </a:r>
            <a:r>
              <a:rPr lang="en-US" altLang="tr-TR" i="1" dirty="0" smtClean="0">
                <a:solidFill>
                  <a:schemeClr val="accent2"/>
                </a:solidFill>
              </a:rPr>
              <a:t>average case performance</a:t>
            </a:r>
            <a:r>
              <a:rPr lang="en-US" altLang="tr-TR" i="1" dirty="0" smtClean="0">
                <a:solidFill>
                  <a:srgbClr val="000000"/>
                </a:solidFill>
              </a:rPr>
              <a:t> </a:t>
            </a:r>
            <a:r>
              <a:rPr lang="en-US" altLang="tr-TR" dirty="0" smtClean="0">
                <a:solidFill>
                  <a:srgbClr val="000000"/>
                </a:solidFill>
              </a:rPr>
              <a:t>is  O(N log N)</a:t>
            </a:r>
          </a:p>
        </p:txBody>
      </p:sp>
    </p:spTree>
    <p:extLst>
      <p:ext uri="{BB962C8B-B14F-4D97-AF65-F5344CB8AC3E}">
        <p14:creationId xmlns:p14="http://schemas.microsoft.com/office/powerpoint/2010/main" val="288945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65100"/>
            <a:ext cx="10800271" cy="698500"/>
          </a:xfrm>
        </p:spPr>
        <p:txBody>
          <a:bodyPr/>
          <a:lstStyle/>
          <a:p>
            <a:r>
              <a:rPr lang="en-US" altLang="tr-TR" sz="3600" dirty="0" smtClean="0"/>
              <a:t>Partition 4: Predicate-based Partitioning</a:t>
            </a:r>
            <a:endParaRPr lang="en-US" altLang="tr-TR" sz="36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5442" y="898526"/>
            <a:ext cx="11395494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 smtClean="0">
                <a:solidFill>
                  <a:srgbClr val="000000"/>
                </a:solidFill>
              </a:rPr>
              <a:t>Sometimes we want to partition the array based on a predicate as follows:</a:t>
            </a:r>
          </a:p>
          <a:p>
            <a:pPr lvl="1"/>
            <a:r>
              <a:rPr lang="en-US" altLang="tr-TR" dirty="0" smtClean="0">
                <a:solidFill>
                  <a:schemeClr val="accent6"/>
                </a:solidFill>
              </a:rPr>
              <a:t>Move all elements satisfying the predicate to the beginning of the array</a:t>
            </a:r>
          </a:p>
          <a:p>
            <a:pPr lvl="1"/>
            <a:r>
              <a:rPr lang="en-US" altLang="tr-TR" dirty="0" smtClean="0">
                <a:solidFill>
                  <a:srgbClr val="FF0000"/>
                </a:solidFill>
              </a:rPr>
              <a:t>Preserve the order of the elements satisfying the predicate </a:t>
            </a:r>
          </a:p>
          <a:p>
            <a:pPr lvl="1"/>
            <a:r>
              <a:rPr lang="en-US" altLang="tr-TR" dirty="0" smtClean="0">
                <a:solidFill>
                  <a:srgbClr val="00B050"/>
                </a:solidFill>
              </a:rPr>
              <a:t>Move all the remaining elements that do NOT satisfy the predicate to the end of the array in any order</a:t>
            </a:r>
          </a:p>
          <a:p>
            <a:pPr lvl="1"/>
            <a:r>
              <a:rPr lang="en-US" altLang="tr-TR" dirty="0" smtClean="0">
                <a:solidFill>
                  <a:schemeClr val="accent6"/>
                </a:solidFill>
              </a:rPr>
              <a:t>Return the number of elements that satisfy the predicate</a:t>
            </a:r>
            <a:endParaRPr lang="en-US" altLang="tr-T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7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65100"/>
            <a:ext cx="10800271" cy="698500"/>
          </a:xfrm>
        </p:spPr>
        <p:txBody>
          <a:bodyPr/>
          <a:lstStyle/>
          <a:p>
            <a:r>
              <a:rPr lang="en-US" altLang="tr-TR" sz="3600" dirty="0" smtClean="0"/>
              <a:t>Partition 4: Predicate-based Partitioning</a:t>
            </a:r>
            <a:endParaRPr lang="en-US" altLang="tr-TR" sz="36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5442" y="898526"/>
            <a:ext cx="11395494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 smtClean="0">
                <a:solidFill>
                  <a:srgbClr val="000000"/>
                </a:solidFill>
              </a:rPr>
              <a:t>Here is how we can implement this partitioning algorithm</a:t>
            </a:r>
          </a:p>
          <a:p>
            <a:pPr lvl="1"/>
            <a:r>
              <a:rPr lang="en-US" altLang="tr-TR" dirty="0" smtClean="0">
                <a:solidFill>
                  <a:srgbClr val="000000"/>
                </a:solidFill>
              </a:rPr>
              <a:t>Find the index of the first cell for which the predicate fails</a:t>
            </a:r>
          </a:p>
          <a:p>
            <a:pPr lvl="1"/>
            <a:r>
              <a:rPr lang="en-US" altLang="tr-TR" dirty="0" smtClean="0">
                <a:solidFill>
                  <a:srgbClr val="000000"/>
                </a:solidFill>
              </a:rPr>
              <a:t>Save this index</a:t>
            </a:r>
          </a:p>
          <a:p>
            <a:pPr lvl="1"/>
            <a:r>
              <a:rPr lang="en-US" altLang="tr-TR" dirty="0" smtClean="0">
                <a:solidFill>
                  <a:srgbClr val="000000"/>
                </a:solidFill>
              </a:rPr>
              <a:t>Then walk over the rest of the array to find elements for which the predicate holds, and swap this element with </a:t>
            </a:r>
            <a:r>
              <a:rPr lang="en-US" altLang="tr-TR" dirty="0" err="1" smtClean="0">
                <a:solidFill>
                  <a:srgbClr val="000000"/>
                </a:solidFill>
              </a:rPr>
              <a:t>arr</a:t>
            </a:r>
            <a:r>
              <a:rPr lang="en-US" altLang="tr-TR" dirty="0" smtClean="0">
                <a:solidFill>
                  <a:srgbClr val="000000"/>
                </a:solidFill>
              </a:rPr>
              <a:t>[index] &amp; increment the index</a:t>
            </a:r>
          </a:p>
          <a:p>
            <a:pPr lvl="1"/>
            <a:r>
              <a:rPr lang="en-US" altLang="tr-TR" dirty="0" smtClean="0">
                <a:solidFill>
                  <a:srgbClr val="000000"/>
                </a:solidFill>
              </a:rPr>
              <a:t>Return the index</a:t>
            </a:r>
          </a:p>
        </p:txBody>
      </p:sp>
    </p:spTree>
    <p:extLst>
      <p:ext uri="{BB962C8B-B14F-4D97-AF65-F5344CB8AC3E}">
        <p14:creationId xmlns:p14="http://schemas.microsoft.com/office/powerpoint/2010/main" val="174785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96089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4: predicate: </a:t>
            </a:r>
            <a:r>
              <a:rPr lang="en-US" altLang="tr-TR" sz="3600" dirty="0" err="1" smtClean="0"/>
              <a:t>num</a:t>
            </a:r>
            <a:r>
              <a:rPr lang="en-US" altLang="tr-TR" sz="3600" dirty="0" smtClean="0"/>
              <a:t> &lt; 10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13006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47645" y="940164"/>
            <a:ext cx="517585" cy="3747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65230" y="940165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68281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0040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15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71798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3557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75315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70740" y="940162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88325" y="940163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305910" y="940162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12</a:t>
            </a:r>
          </a:p>
        </p:txBody>
      </p:sp>
      <p:cxnSp>
        <p:nvCxnSpPr>
          <p:cNvPr id="27" name="Straight Arrow Connector 26"/>
          <p:cNvCxnSpPr>
            <a:endCxn id="28" idx="2"/>
          </p:cNvCxnSpPr>
          <p:nvPr/>
        </p:nvCxnSpPr>
        <p:spPr bwMode="auto">
          <a:xfrm flipV="1">
            <a:off x="1906437" y="1314963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554417" y="1510283"/>
            <a:ext cx="704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smtClean="0"/>
              <a:t>index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130060" y="1975149"/>
            <a:ext cx="5693435" cy="611414"/>
            <a:chOff x="3105509" y="2018281"/>
            <a:chExt cx="5693435" cy="611414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105509" y="201828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623094" y="201828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140679" y="2018284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658264" y="2018283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175849" y="201828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693434" y="201828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11019" y="2018284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728604" y="201828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246189" y="201828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63774" y="2018282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8281359" y="201828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4399471" y="2406482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1130060" y="2761043"/>
            <a:ext cx="5693435" cy="374802"/>
            <a:chOff x="3105509" y="2804175"/>
            <a:chExt cx="5693435" cy="3748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105509" y="28041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623094" y="28041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40679" y="28041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658264" y="2804177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175849" y="28041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693434" y="2804177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1019" y="280417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728604" y="280417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246189" y="280417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763774" y="280417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281359" y="280417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7168" name="Group 7167"/>
          <p:cNvGrpSpPr/>
          <p:nvPr/>
        </p:nvGrpSpPr>
        <p:grpSpPr>
          <a:xfrm>
            <a:off x="1112807" y="3529683"/>
            <a:ext cx="5693435" cy="374802"/>
            <a:chOff x="3088256" y="3572815"/>
            <a:chExt cx="5693435" cy="374802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088256" y="35728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605841" y="357281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123426" y="35728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4641011" y="357281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158596" y="3572818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676181" y="357281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193766" y="357281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711351" y="3572817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228936" y="357281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7746521" y="357281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264106" y="357281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1130060" y="4288788"/>
            <a:ext cx="5693435" cy="374802"/>
            <a:chOff x="3105509" y="4331920"/>
            <a:chExt cx="5693435" cy="374802"/>
          </a:xfrm>
        </p:grpSpPr>
        <p:sp>
          <p:nvSpPr>
            <p:cNvPr id="84" name="Rectangle 83"/>
            <p:cNvSpPr/>
            <p:nvPr/>
          </p:nvSpPr>
          <p:spPr bwMode="auto">
            <a:xfrm>
              <a:off x="3105509" y="433192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3623094" y="4331922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40679" y="433192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658264" y="4331922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175849" y="433192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693434" y="4331922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6211019" y="4331923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6728604" y="4331922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246189" y="4331920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7763774" y="433192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8281359" y="433192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0060" y="5055693"/>
            <a:ext cx="5693435" cy="374802"/>
            <a:chOff x="3105509" y="5098825"/>
            <a:chExt cx="5693435" cy="374802"/>
          </a:xfrm>
        </p:grpSpPr>
        <p:sp>
          <p:nvSpPr>
            <p:cNvPr id="98" name="Rectangle 97"/>
            <p:cNvSpPr/>
            <p:nvPr/>
          </p:nvSpPr>
          <p:spPr bwMode="auto">
            <a:xfrm>
              <a:off x="3105509" y="509882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623094" y="50988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140679" y="509882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658264" y="50988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175849" y="509882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693434" y="50988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211019" y="5098828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728604" y="50988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7246189" y="509882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7763774" y="5098826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8281359" y="509882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sp>
        <p:nvSpPr>
          <p:cNvPr id="130" name="Text Box 16"/>
          <p:cNvSpPr txBox="1">
            <a:spLocks noChangeArrowheads="1"/>
          </p:cNvSpPr>
          <p:nvPr/>
        </p:nvSpPr>
        <p:spPr bwMode="auto">
          <a:xfrm>
            <a:off x="7056409" y="940162"/>
            <a:ext cx="4876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/>
              <a:t>i</a:t>
            </a:r>
            <a:r>
              <a:rPr lang="en-US" altLang="tr-TR" sz="1800" dirty="0" smtClean="0"/>
              <a:t>ndex=First index for which predicate fails</a:t>
            </a:r>
            <a:endParaRPr lang="en-US" altLang="tr-TR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26156" y="5764492"/>
            <a:ext cx="10777041" cy="991327"/>
            <a:chOff x="1126156" y="5764492"/>
            <a:chExt cx="10777041" cy="991327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 flipV="1">
              <a:off x="5028093" y="6196354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ectangle 94"/>
            <p:cNvSpPr/>
            <p:nvPr/>
          </p:nvSpPr>
          <p:spPr bwMode="auto">
            <a:xfrm>
              <a:off x="113006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64764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16523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68281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320040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371798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23557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4753155" y="5821557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270740" y="582155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5788325" y="582155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305910" y="582155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sp>
          <p:nvSpPr>
            <p:cNvPr id="8" name="Right Brace 7"/>
            <p:cNvSpPr/>
            <p:nvPr/>
          </p:nvSpPr>
          <p:spPr bwMode="auto">
            <a:xfrm rot="5400000">
              <a:off x="2781360" y="4541151"/>
              <a:ext cx="299339" cy="3609747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Text Box 16"/>
            <p:cNvSpPr txBox="1">
              <a:spLocks noChangeArrowheads="1"/>
            </p:cNvSpPr>
            <p:nvPr/>
          </p:nvSpPr>
          <p:spPr bwMode="auto">
            <a:xfrm>
              <a:off x="2424022" y="6386487"/>
              <a:ext cx="10759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n</a:t>
              </a:r>
              <a:r>
                <a:rPr lang="en-US" altLang="tr-TR" sz="1800" dirty="0" err="1" smtClean="0"/>
                <a:t>um</a:t>
              </a:r>
              <a:r>
                <a:rPr lang="en-US" altLang="tr-TR" sz="1800" dirty="0" smtClean="0"/>
                <a:t> &lt; 10</a:t>
              </a:r>
              <a:endParaRPr lang="en-US" altLang="tr-TR" sz="1800" dirty="0"/>
            </a:p>
          </p:txBody>
        </p:sp>
        <p:sp>
          <p:nvSpPr>
            <p:cNvPr id="132" name="Text Box 21"/>
            <p:cNvSpPr txBox="1">
              <a:spLocks noChangeArrowheads="1"/>
            </p:cNvSpPr>
            <p:nvPr/>
          </p:nvSpPr>
          <p:spPr bwMode="auto">
            <a:xfrm>
              <a:off x="4676073" y="6389298"/>
              <a:ext cx="7040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index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 Box 16"/>
            <p:cNvSpPr txBox="1">
              <a:spLocks noChangeArrowheads="1"/>
            </p:cNvSpPr>
            <p:nvPr/>
          </p:nvSpPr>
          <p:spPr bwMode="auto">
            <a:xfrm>
              <a:off x="6980054" y="5764492"/>
              <a:ext cx="49231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smtClean="0"/>
                <a:t>Notice: order of the elements that satisfy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smtClean="0"/>
                <a:t>the predicate are preserved.</a:t>
              </a:r>
              <a:endParaRPr lang="en-US" altLang="tr-T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98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96089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4: predicate: </a:t>
            </a:r>
            <a:r>
              <a:rPr lang="en-US" altLang="tr-TR" sz="3600" dirty="0" err="1" smtClean="0"/>
              <a:t>num</a:t>
            </a:r>
            <a:r>
              <a:rPr lang="en-US" altLang="tr-TR" sz="3600" dirty="0" smtClean="0"/>
              <a:t> % 2 == 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13006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47645" y="940164"/>
            <a:ext cx="517585" cy="3747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65230" y="940165"/>
            <a:ext cx="517585" cy="37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68281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0040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15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71798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35570" y="940165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753155" y="940164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70740" y="940162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88325" y="940163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305910" y="940162"/>
            <a:ext cx="517585" cy="37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130" name="Text Box 16"/>
          <p:cNvSpPr txBox="1">
            <a:spLocks noChangeArrowheads="1"/>
          </p:cNvSpPr>
          <p:nvPr/>
        </p:nvSpPr>
        <p:spPr bwMode="auto">
          <a:xfrm>
            <a:off x="7056409" y="940162"/>
            <a:ext cx="4876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/>
              <a:t>i</a:t>
            </a:r>
            <a:r>
              <a:rPr lang="en-US" altLang="tr-TR" sz="1800" dirty="0" smtClean="0"/>
              <a:t>ndex=First index for which predicate fails</a:t>
            </a:r>
            <a:endParaRPr lang="en-US" altLang="tr-TR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30060" y="2156487"/>
            <a:ext cx="5693435" cy="374802"/>
            <a:chOff x="1130060" y="2156487"/>
            <a:chExt cx="5693435" cy="374802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130060" y="215649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647645" y="215648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165230" y="2156490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682815" y="215648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3200400" y="2156490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3717985" y="215648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235570" y="215649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753155" y="215648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5270740" y="21564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5788325" y="215648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305910" y="21564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30060" y="2998008"/>
            <a:ext cx="5693435" cy="374802"/>
            <a:chOff x="1130060" y="2998008"/>
            <a:chExt cx="5693435" cy="374802"/>
          </a:xfrm>
        </p:grpSpPr>
        <p:sp>
          <p:nvSpPr>
            <p:cNvPr id="158" name="Rectangle 157"/>
            <p:cNvSpPr/>
            <p:nvPr/>
          </p:nvSpPr>
          <p:spPr bwMode="auto">
            <a:xfrm>
              <a:off x="1130060" y="299801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647645" y="299801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165230" y="299801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82815" y="2998010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3200400" y="299801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3717985" y="2998010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4235570" y="2998011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4753155" y="299801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70740" y="29980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788325" y="299800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6305910" y="299800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30060" y="3774385"/>
            <a:ext cx="5693435" cy="374802"/>
            <a:chOff x="1130060" y="3774385"/>
            <a:chExt cx="5693435" cy="374802"/>
          </a:xfrm>
        </p:grpSpPr>
        <p:sp>
          <p:nvSpPr>
            <p:cNvPr id="169" name="Rectangle 168"/>
            <p:cNvSpPr/>
            <p:nvPr/>
          </p:nvSpPr>
          <p:spPr bwMode="auto">
            <a:xfrm>
              <a:off x="1130060" y="377438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1647645" y="37743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65230" y="377438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682815" y="37743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3200400" y="3774388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717985" y="37743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235570" y="377438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4753155" y="377438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5270740" y="3774385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788325" y="377438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305910" y="377438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30060" y="4564027"/>
            <a:ext cx="5693435" cy="374802"/>
            <a:chOff x="1130060" y="4564027"/>
            <a:chExt cx="5693435" cy="374802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1130060" y="456403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647645" y="456402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2165230" y="456403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2682815" y="456402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3200400" y="456403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3717985" y="4564029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235570" y="4564030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753155" y="4564029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270740" y="45640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5788325" y="4564028"/>
              <a:ext cx="517585" cy="3747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6305910" y="456402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</p:grpSp>
      <p:cxnSp>
        <p:nvCxnSpPr>
          <p:cNvPr id="202" name="Straight Arrow Connector 201"/>
          <p:cNvCxnSpPr/>
          <p:nvPr/>
        </p:nvCxnSpPr>
        <p:spPr bwMode="auto">
          <a:xfrm flipV="1">
            <a:off x="1882223" y="1308907"/>
            <a:ext cx="1" cy="223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3" name="Text Box 21"/>
          <p:cNvSpPr txBox="1">
            <a:spLocks noChangeArrowheads="1"/>
          </p:cNvSpPr>
          <p:nvPr/>
        </p:nvSpPr>
        <p:spPr bwMode="auto">
          <a:xfrm>
            <a:off x="1530203" y="1504227"/>
            <a:ext cx="704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 smtClean="0"/>
              <a:t>index</a:t>
            </a:r>
            <a:endParaRPr lang="en-US" altLang="tr-TR" sz="2000" dirty="0">
              <a:solidFill>
                <a:srgbClr val="FF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130060" y="5353667"/>
            <a:ext cx="10777041" cy="991327"/>
            <a:chOff x="1126156" y="5764492"/>
            <a:chExt cx="10777041" cy="991327"/>
          </a:xfrm>
        </p:grpSpPr>
        <p:cxnSp>
          <p:nvCxnSpPr>
            <p:cNvPr id="205" name="Straight Arrow Connector 204"/>
            <p:cNvCxnSpPr/>
            <p:nvPr/>
          </p:nvCxnSpPr>
          <p:spPr bwMode="auto">
            <a:xfrm flipV="1">
              <a:off x="5028093" y="6196354"/>
              <a:ext cx="1" cy="223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Rectangle 205"/>
            <p:cNvSpPr/>
            <p:nvPr/>
          </p:nvSpPr>
          <p:spPr bwMode="auto">
            <a:xfrm>
              <a:off x="113006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64764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</a:t>
              </a: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16523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4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68281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20040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2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717985" y="5821557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5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4235570" y="5821558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9</a:t>
              </a: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753155" y="5821557"/>
              <a:ext cx="517585" cy="37479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15</a:t>
              </a: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270740" y="582155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16</a:t>
              </a: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788325" y="5821556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10</a:t>
              </a: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6305910" y="5821555"/>
              <a:ext cx="517585" cy="374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12</a:t>
              </a:r>
            </a:p>
          </p:txBody>
        </p:sp>
        <p:sp>
          <p:nvSpPr>
            <p:cNvPr id="217" name="Right Brace 216"/>
            <p:cNvSpPr/>
            <p:nvPr/>
          </p:nvSpPr>
          <p:spPr bwMode="auto">
            <a:xfrm rot="5400000">
              <a:off x="2781360" y="4541151"/>
              <a:ext cx="299339" cy="3609747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8" name="Text Box 16"/>
            <p:cNvSpPr txBox="1">
              <a:spLocks noChangeArrowheads="1"/>
            </p:cNvSpPr>
            <p:nvPr/>
          </p:nvSpPr>
          <p:spPr bwMode="auto">
            <a:xfrm>
              <a:off x="2424022" y="6386487"/>
              <a:ext cx="15488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n</a:t>
              </a:r>
              <a:r>
                <a:rPr lang="en-US" altLang="tr-TR" sz="1800" dirty="0" err="1" smtClean="0"/>
                <a:t>um</a:t>
              </a:r>
              <a:r>
                <a:rPr lang="en-US" altLang="tr-TR" sz="1800" dirty="0" smtClean="0"/>
                <a:t> % 2 == 1</a:t>
              </a:r>
              <a:endParaRPr lang="en-US" altLang="tr-TR" sz="1800" dirty="0"/>
            </a:p>
          </p:txBody>
        </p:sp>
        <p:sp>
          <p:nvSpPr>
            <p:cNvPr id="219" name="Text Box 21"/>
            <p:cNvSpPr txBox="1">
              <a:spLocks noChangeArrowheads="1"/>
            </p:cNvSpPr>
            <p:nvPr/>
          </p:nvSpPr>
          <p:spPr bwMode="auto">
            <a:xfrm>
              <a:off x="4676073" y="6389298"/>
              <a:ext cx="7040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600" dirty="0" smtClean="0"/>
                <a:t>index</a:t>
              </a:r>
              <a:endParaRPr lang="en-US" altLang="tr-TR" sz="2000" dirty="0">
                <a:solidFill>
                  <a:srgbClr val="FF0000"/>
                </a:solidFill>
              </a:endParaRPr>
            </a:p>
          </p:txBody>
        </p:sp>
        <p:sp>
          <p:nvSpPr>
            <p:cNvPr id="220" name="Text Box 16"/>
            <p:cNvSpPr txBox="1">
              <a:spLocks noChangeArrowheads="1"/>
            </p:cNvSpPr>
            <p:nvPr/>
          </p:nvSpPr>
          <p:spPr bwMode="auto">
            <a:xfrm>
              <a:off x="6980054" y="5764492"/>
              <a:ext cx="49231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smtClean="0"/>
                <a:t>Notice: order of the elements that satisfy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 smtClean="0"/>
                <a:t>the predicate are preserved.</a:t>
              </a:r>
              <a:endParaRPr lang="en-US" altLang="tr-T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972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4: Partitioning </a:t>
            </a:r>
            <a:r>
              <a:rPr lang="en-US" altLang="tr-TR" sz="3600" dirty="0"/>
              <a:t>i</a:t>
            </a:r>
            <a:r>
              <a:rPr lang="en-US" altLang="tr-TR" sz="3600" dirty="0" smtClean="0"/>
              <a:t>n </a:t>
            </a:r>
            <a:r>
              <a:rPr lang="en-US" altLang="tr-TR" sz="3600" dirty="0"/>
              <a:t>Place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5442" y="898526"/>
            <a:ext cx="11395494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 smtClean="0">
                <a:solidFill>
                  <a:srgbClr val="000000"/>
                </a:solidFill>
              </a:rPr>
              <a:t>This partitioning algorithm may cause up to O(n) swaps!</a:t>
            </a:r>
          </a:p>
          <a:p>
            <a:pPr lvl="2"/>
            <a:r>
              <a:rPr lang="en-US" altLang="tr-TR" sz="2400" dirty="0" err="1" smtClean="0">
                <a:solidFill>
                  <a:srgbClr val="000000"/>
                </a:solidFill>
              </a:rPr>
              <a:t>nums</a:t>
            </a:r>
            <a:r>
              <a:rPr lang="en-US" altLang="tr-TR" sz="2400" dirty="0" smtClean="0">
                <a:solidFill>
                  <a:srgbClr val="000000"/>
                </a:solidFill>
              </a:rPr>
              <a:t>=[10, 1, 2, 3, 4, 5, 6, 7, 8, 9] </a:t>
            </a:r>
          </a:p>
          <a:p>
            <a:pPr lvl="2"/>
            <a:r>
              <a:rPr lang="en-US" altLang="tr-TR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Predicate: </a:t>
            </a:r>
            <a:r>
              <a:rPr lang="en-US" altLang="tr-TR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num</a:t>
            </a:r>
            <a:r>
              <a:rPr lang="en-US" altLang="tr-TR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&lt; 10</a:t>
            </a:r>
          </a:p>
          <a:p>
            <a:pPr lvl="2"/>
            <a:r>
              <a:rPr lang="en-US" altLang="tr-TR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10 has to be swapped n-1 times</a:t>
            </a:r>
          </a:p>
          <a:p>
            <a:pPr lvl="2"/>
            <a:endParaRPr lang="en-US" altLang="tr-TR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tr-TR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If we were to employ Partion2, we could partition this array with just one swap, by swapping 10 with 9:</a:t>
            </a:r>
          </a:p>
          <a:p>
            <a:pPr lvl="2"/>
            <a:r>
              <a:rPr lang="en-US" altLang="tr-TR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n</a:t>
            </a:r>
            <a:r>
              <a:rPr lang="en-US" altLang="tr-TR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ums</a:t>
            </a:r>
            <a:r>
              <a:rPr lang="en-US" altLang="tr-TR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= [</a:t>
            </a:r>
            <a:r>
              <a:rPr lang="en-US" altLang="tr-TR" sz="2400" dirty="0" smtClean="0">
                <a:solidFill>
                  <a:srgbClr val="000000"/>
                </a:solidFill>
              </a:rPr>
              <a:t>9, </a:t>
            </a:r>
            <a:r>
              <a:rPr lang="en-US" altLang="tr-TR" sz="2400" dirty="0">
                <a:solidFill>
                  <a:srgbClr val="000000"/>
                </a:solidFill>
              </a:rPr>
              <a:t>1, 2, 3, 4, 5, 6, 7, 8, </a:t>
            </a:r>
            <a:r>
              <a:rPr lang="en-US" altLang="tr-TR" sz="2400" dirty="0" smtClean="0">
                <a:solidFill>
                  <a:srgbClr val="000000"/>
                </a:solidFill>
              </a:rPr>
              <a:t>10]</a:t>
            </a:r>
          </a:p>
          <a:p>
            <a:pPr lvl="2"/>
            <a:endParaRPr lang="en-US" altLang="tr-TR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altLang="tr-TR" dirty="0" smtClean="0">
                <a:solidFill>
                  <a:srgbClr val="FF0000"/>
                </a:solidFill>
              </a:rPr>
              <a:t>Warning: </a:t>
            </a:r>
            <a:r>
              <a:rPr lang="en-US" altLang="tr-TR" dirty="0" smtClean="0">
                <a:solidFill>
                  <a:srgbClr val="000000"/>
                </a:solidFill>
              </a:rPr>
              <a:t>Use </a:t>
            </a:r>
            <a:r>
              <a:rPr lang="en-US" altLang="tr-TR" dirty="0">
                <a:solidFill>
                  <a:srgbClr val="000000"/>
                </a:solidFill>
              </a:rPr>
              <a:t>partition4 only if preserving the order of the elements that satisfy the predicate is </a:t>
            </a:r>
            <a:r>
              <a:rPr lang="en-US" altLang="tr-TR" dirty="0" smtClean="0">
                <a:solidFill>
                  <a:srgbClr val="000000"/>
                </a:solidFill>
              </a:rPr>
              <a:t>important</a:t>
            </a:r>
          </a:p>
          <a:p>
            <a:pPr lvl="1"/>
            <a:r>
              <a:rPr lang="en-US" altLang="tr-TR" dirty="0" smtClean="0">
                <a:solidFill>
                  <a:srgbClr val="000000"/>
                </a:solidFill>
                <a:sym typeface="Wingdings" panose="05000000000000000000" pitchFamily="2" charset="2"/>
              </a:rPr>
              <a:t>Otherwise, use Partition2/Partition3</a:t>
            </a:r>
          </a:p>
          <a:p>
            <a:pPr lvl="2"/>
            <a:endParaRPr lang="en-US" altLang="tr-TR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Right Brace 3"/>
          <p:cNvSpPr/>
          <p:nvPr/>
        </p:nvSpPr>
        <p:spPr bwMode="auto">
          <a:xfrm rot="5400000">
            <a:off x="4234172" y="2888452"/>
            <a:ext cx="201201" cy="3045126"/>
          </a:xfrm>
          <a:prstGeom prst="rightBrace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745814" y="4415328"/>
            <a:ext cx="136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solidFill>
                  <a:schemeClr val="accent6"/>
                </a:solidFill>
              </a:rPr>
              <a:t>n</a:t>
            </a:r>
            <a:r>
              <a:rPr lang="en-US" altLang="tr-TR" sz="1800" b="1" dirty="0" err="1" smtClean="0">
                <a:solidFill>
                  <a:schemeClr val="accent6"/>
                </a:solidFill>
              </a:rPr>
              <a:t>um</a:t>
            </a:r>
            <a:r>
              <a:rPr lang="en-US" altLang="tr-TR" sz="1800" b="1" dirty="0" smtClean="0">
                <a:solidFill>
                  <a:schemeClr val="accent6"/>
                </a:solidFill>
              </a:rPr>
              <a:t> &lt; 10</a:t>
            </a:r>
            <a:endParaRPr lang="en-US" altLang="tr-TR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1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65100"/>
            <a:ext cx="10800271" cy="698500"/>
          </a:xfrm>
        </p:spPr>
        <p:txBody>
          <a:bodyPr/>
          <a:lstStyle/>
          <a:p>
            <a:r>
              <a:rPr lang="en-US" altLang="tr-TR" sz="3600" dirty="0" smtClean="0"/>
              <a:t>C++ Partition function</a:t>
            </a:r>
            <a:endParaRPr lang="en-US" altLang="tr-TR" sz="36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9177" y="898526"/>
            <a:ext cx="11645661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 smtClean="0">
                <a:solidFill>
                  <a:srgbClr val="000000"/>
                </a:solidFill>
              </a:rPr>
              <a:t>C++ has two built-on predicate-based partition functions</a:t>
            </a:r>
          </a:p>
          <a:p>
            <a:pPr lvl="1"/>
            <a:r>
              <a:rPr lang="en-US" altLang="tr-TR" dirty="0" err="1" smtClean="0">
                <a:solidFill>
                  <a:srgbClr val="000000"/>
                </a:solidFill>
              </a:rPr>
              <a:t>stable_partition</a:t>
            </a:r>
            <a:endParaRPr lang="en-US" altLang="tr-TR" dirty="0" smtClean="0">
              <a:solidFill>
                <a:srgbClr val="000000"/>
              </a:solidFill>
            </a:endParaRPr>
          </a:p>
          <a:p>
            <a:pPr lvl="2"/>
            <a:r>
              <a:rPr lang="en-US" altLang="tr-TR" dirty="0" smtClean="0">
                <a:solidFill>
                  <a:schemeClr val="accent6"/>
                </a:solidFill>
              </a:rPr>
              <a:t>https</a:t>
            </a:r>
            <a:r>
              <a:rPr lang="en-US" altLang="tr-TR" dirty="0">
                <a:solidFill>
                  <a:schemeClr val="accent6"/>
                </a:solidFill>
              </a:rPr>
              <a:t>://en.cppreference.com/w/cpp/algorithm/stable_partition</a:t>
            </a:r>
            <a:r>
              <a:rPr lang="en-US" altLang="tr-TR" dirty="0" smtClean="0">
                <a:solidFill>
                  <a:srgbClr val="000000"/>
                </a:solidFill>
              </a:rPr>
              <a:t> </a:t>
            </a:r>
            <a:endParaRPr lang="en-US" altLang="tr-TR" dirty="0">
              <a:solidFill>
                <a:srgbClr val="000000"/>
              </a:solidFill>
            </a:endParaRPr>
          </a:p>
          <a:p>
            <a:pPr lvl="2"/>
            <a:r>
              <a:rPr lang="en-US" altLang="tr-TR" dirty="0">
                <a:solidFill>
                  <a:srgbClr val="000000"/>
                </a:solidFill>
              </a:rPr>
              <a:t>Preserves the ordering of all </a:t>
            </a:r>
            <a:r>
              <a:rPr lang="en-US" altLang="tr-TR" dirty="0" smtClean="0">
                <a:solidFill>
                  <a:srgbClr val="000000"/>
                </a:solidFill>
              </a:rPr>
              <a:t>elements</a:t>
            </a:r>
          </a:p>
          <a:p>
            <a:pPr lvl="2"/>
            <a:r>
              <a:rPr lang="en-US" altLang="tr-TR" dirty="0" smtClean="0">
                <a:solidFill>
                  <a:srgbClr val="000000"/>
                </a:solidFill>
              </a:rPr>
              <a:t>Uses Partition1 (extra space)</a:t>
            </a:r>
          </a:p>
          <a:p>
            <a:pPr lvl="2"/>
            <a:r>
              <a:rPr lang="en-US" altLang="tr-TR" dirty="0">
                <a:solidFill>
                  <a:schemeClr val="tx1"/>
                </a:solidFill>
              </a:rPr>
              <a:t>Returns an iterator that points to the first element of the vector for which the predicate </a:t>
            </a:r>
            <a:r>
              <a:rPr lang="en-US" altLang="tr-TR" dirty="0" smtClean="0">
                <a:solidFill>
                  <a:schemeClr val="tx1"/>
                </a:solidFill>
              </a:rPr>
              <a:t>fails</a:t>
            </a:r>
            <a:endParaRPr lang="en-US" altLang="tr-TR" dirty="0" smtClean="0">
              <a:solidFill>
                <a:srgbClr val="000000"/>
              </a:solidFill>
            </a:endParaRPr>
          </a:p>
          <a:p>
            <a:endParaRPr lang="en-US" altLang="tr-TR" dirty="0" smtClean="0">
              <a:solidFill>
                <a:srgbClr val="000000"/>
              </a:solidFill>
            </a:endParaRPr>
          </a:p>
          <a:p>
            <a:pPr lvl="1"/>
            <a:r>
              <a:rPr lang="en-US" altLang="tr-TR" dirty="0" smtClean="0">
                <a:solidFill>
                  <a:srgbClr val="000000"/>
                </a:solidFill>
              </a:rPr>
              <a:t>partition:</a:t>
            </a:r>
          </a:p>
          <a:p>
            <a:pPr lvl="2"/>
            <a:r>
              <a:rPr lang="en-US" altLang="tr-TR" dirty="0">
                <a:solidFill>
                  <a:schemeClr val="accent6"/>
                </a:solidFill>
              </a:rPr>
              <a:t>https://</a:t>
            </a:r>
            <a:r>
              <a:rPr lang="en-US" altLang="tr-TR" dirty="0" smtClean="0">
                <a:solidFill>
                  <a:schemeClr val="accent6"/>
                </a:solidFill>
              </a:rPr>
              <a:t>en.cppreference.com/w/cpp/algorithm/partition</a:t>
            </a:r>
          </a:p>
          <a:p>
            <a:pPr lvl="2"/>
            <a:r>
              <a:rPr lang="en-US" altLang="tr-TR" dirty="0" smtClean="0">
                <a:solidFill>
                  <a:schemeClr val="tx1"/>
                </a:solidFill>
              </a:rPr>
              <a:t>Does NOT preserve the ordering of elements</a:t>
            </a:r>
          </a:p>
          <a:p>
            <a:pPr lvl="2"/>
            <a:r>
              <a:rPr lang="en-US" altLang="tr-TR" dirty="0" smtClean="0">
                <a:solidFill>
                  <a:schemeClr val="tx1"/>
                </a:solidFill>
              </a:rPr>
              <a:t>Uses Partition2 to minimize the number of swaps</a:t>
            </a:r>
          </a:p>
          <a:p>
            <a:pPr lvl="2"/>
            <a:r>
              <a:rPr lang="en-US" altLang="tr-TR" dirty="0">
                <a:solidFill>
                  <a:schemeClr val="tx1"/>
                </a:solidFill>
              </a:rPr>
              <a:t>Returns an iterator that points to the first element of the vector for which the predicate </a:t>
            </a:r>
            <a:r>
              <a:rPr lang="en-US" altLang="tr-TR" dirty="0" smtClean="0">
                <a:solidFill>
                  <a:schemeClr val="tx1"/>
                </a:solidFill>
              </a:rPr>
              <a:t>fails</a:t>
            </a:r>
            <a:endParaRPr lang="en-US" alt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65100"/>
            <a:ext cx="10800271" cy="698500"/>
          </a:xfrm>
        </p:spPr>
        <p:txBody>
          <a:bodyPr/>
          <a:lstStyle/>
          <a:p>
            <a:r>
              <a:rPr lang="en-US" altLang="tr-TR" sz="3600" dirty="0" smtClean="0"/>
              <a:t>QS using C++ Partition function</a:t>
            </a:r>
            <a:endParaRPr lang="en-US" altLang="tr-T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3" y="983412"/>
            <a:ext cx="11732146" cy="49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55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External Sorting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1" y="889001"/>
            <a:ext cx="11593901" cy="294957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What if the data to be sorted does not fit into memory?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You have a machine with 1GB memory, but have 8GB of data to be sorted stored on a disk?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We need to divide the data to several pieces, sort each piece and then merge the results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784601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11676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38751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965826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692901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419976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147051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74126" y="3628232"/>
            <a:ext cx="72707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22540" name="TextBox 5"/>
          <p:cNvSpPr txBox="1">
            <a:spLocks noChangeArrowheads="1"/>
          </p:cNvSpPr>
          <p:nvPr/>
        </p:nvSpPr>
        <p:spPr bwMode="auto">
          <a:xfrm>
            <a:off x="1800226" y="3628232"/>
            <a:ext cx="203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8GB unsorted data: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84601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11676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38751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965826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692901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419976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147051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8874126" y="4661696"/>
            <a:ext cx="727075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1GB</a:t>
            </a:r>
            <a:endParaRPr lang="tr-TR" dirty="0"/>
          </a:p>
        </p:txBody>
      </p:sp>
      <p:cxnSp>
        <p:nvCxnSpPr>
          <p:cNvPr id="22549" name="Straight Arrow Connector 13"/>
          <p:cNvCxnSpPr>
            <a:cxnSpLocks noChangeShapeType="1"/>
            <a:endCxn id="16" idx="0"/>
          </p:cNvCxnSpPr>
          <p:nvPr/>
        </p:nvCxnSpPr>
        <p:spPr bwMode="auto">
          <a:xfrm>
            <a:off x="4144964" y="4131471"/>
            <a:ext cx="3175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25"/>
          <p:cNvCxnSpPr>
            <a:cxnSpLocks noChangeShapeType="1"/>
          </p:cNvCxnSpPr>
          <p:nvPr/>
        </p:nvCxnSpPr>
        <p:spPr bwMode="auto">
          <a:xfrm>
            <a:off x="4867276" y="4131471"/>
            <a:ext cx="4763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26"/>
          <p:cNvCxnSpPr>
            <a:cxnSpLocks noChangeShapeType="1"/>
          </p:cNvCxnSpPr>
          <p:nvPr/>
        </p:nvCxnSpPr>
        <p:spPr bwMode="auto">
          <a:xfrm>
            <a:off x="5608638" y="4131471"/>
            <a:ext cx="47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Straight Arrow Connector 27"/>
          <p:cNvCxnSpPr>
            <a:cxnSpLocks noChangeShapeType="1"/>
          </p:cNvCxnSpPr>
          <p:nvPr/>
        </p:nvCxnSpPr>
        <p:spPr bwMode="auto">
          <a:xfrm>
            <a:off x="6326189" y="4131471"/>
            <a:ext cx="3175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Straight Arrow Connector 28"/>
          <p:cNvCxnSpPr>
            <a:cxnSpLocks noChangeShapeType="1"/>
          </p:cNvCxnSpPr>
          <p:nvPr/>
        </p:nvCxnSpPr>
        <p:spPr bwMode="auto">
          <a:xfrm>
            <a:off x="7050088" y="4099721"/>
            <a:ext cx="4762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Straight Arrow Connector 29"/>
          <p:cNvCxnSpPr>
            <a:cxnSpLocks noChangeShapeType="1"/>
          </p:cNvCxnSpPr>
          <p:nvPr/>
        </p:nvCxnSpPr>
        <p:spPr bwMode="auto">
          <a:xfrm>
            <a:off x="7797801" y="4110833"/>
            <a:ext cx="3175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Straight Arrow Connector 30"/>
          <p:cNvCxnSpPr>
            <a:cxnSpLocks noChangeShapeType="1"/>
          </p:cNvCxnSpPr>
          <p:nvPr/>
        </p:nvCxnSpPr>
        <p:spPr bwMode="auto">
          <a:xfrm>
            <a:off x="8483601" y="4136233"/>
            <a:ext cx="4763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Straight Arrow Connector 31"/>
          <p:cNvCxnSpPr>
            <a:cxnSpLocks noChangeShapeType="1"/>
          </p:cNvCxnSpPr>
          <p:nvPr/>
        </p:nvCxnSpPr>
        <p:spPr bwMode="auto">
          <a:xfrm>
            <a:off x="9204326" y="4128296"/>
            <a:ext cx="4763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TextBox 5"/>
          <p:cNvSpPr txBox="1">
            <a:spLocks noChangeArrowheads="1"/>
          </p:cNvSpPr>
          <p:nvPr/>
        </p:nvSpPr>
        <p:spPr bwMode="auto">
          <a:xfrm>
            <a:off x="1938339" y="4574383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1GB sorted data: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total 8 pieces</a:t>
            </a:r>
          </a:p>
        </p:txBody>
      </p:sp>
      <p:sp>
        <p:nvSpPr>
          <p:cNvPr id="22558" name="TextBox 5"/>
          <p:cNvSpPr txBox="1">
            <a:spLocks noChangeArrowheads="1"/>
          </p:cNvSpPr>
          <p:nvPr/>
        </p:nvSpPr>
        <p:spPr bwMode="auto">
          <a:xfrm>
            <a:off x="4414838" y="4150520"/>
            <a:ext cx="455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 each 1GB piece separately &amp; store on disk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84600" y="5960271"/>
            <a:ext cx="5816600" cy="420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8GB sorted data</a:t>
            </a:r>
            <a:endParaRPr lang="tr-TR" dirty="0"/>
          </a:p>
        </p:txBody>
      </p:sp>
      <p:sp>
        <p:nvSpPr>
          <p:cNvPr id="22560" name="Rounded Rectangle 40"/>
          <p:cNvSpPr>
            <a:spLocks noChangeArrowheads="1"/>
          </p:cNvSpPr>
          <p:nvPr/>
        </p:nvSpPr>
        <p:spPr bwMode="auto">
          <a:xfrm>
            <a:off x="5033964" y="5358607"/>
            <a:ext cx="3317875" cy="376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8-Way Merging</a:t>
            </a:r>
            <a:endParaRPr lang="tr-TR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22561" name="Straight Arrow Connector 42"/>
          <p:cNvCxnSpPr>
            <a:cxnSpLocks noChangeShapeType="1"/>
            <a:stCxn id="22560" idx="2"/>
            <a:endCxn id="44" idx="0"/>
          </p:cNvCxnSpPr>
          <p:nvPr/>
        </p:nvCxnSpPr>
        <p:spPr bwMode="auto">
          <a:xfrm>
            <a:off x="6692900" y="5734846"/>
            <a:ext cx="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Straight Arrow Connector 52"/>
          <p:cNvCxnSpPr>
            <a:cxnSpLocks noChangeShapeType="1"/>
            <a:stCxn id="16" idx="2"/>
          </p:cNvCxnSpPr>
          <p:nvPr/>
        </p:nvCxnSpPr>
        <p:spPr bwMode="auto">
          <a:xfrm>
            <a:off x="4148139" y="5082382"/>
            <a:ext cx="962025" cy="300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Straight Arrow Connector 54"/>
          <p:cNvCxnSpPr>
            <a:cxnSpLocks noChangeShapeType="1"/>
            <a:stCxn id="17" idx="2"/>
          </p:cNvCxnSpPr>
          <p:nvPr/>
        </p:nvCxnSpPr>
        <p:spPr bwMode="auto">
          <a:xfrm>
            <a:off x="4875214" y="5082383"/>
            <a:ext cx="57467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Straight Arrow Connector 56"/>
          <p:cNvCxnSpPr>
            <a:cxnSpLocks noChangeShapeType="1"/>
            <a:stCxn id="18" idx="2"/>
          </p:cNvCxnSpPr>
          <p:nvPr/>
        </p:nvCxnSpPr>
        <p:spPr bwMode="auto">
          <a:xfrm>
            <a:off x="5602289" y="5082383"/>
            <a:ext cx="280987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Straight Arrow Connector 58"/>
          <p:cNvCxnSpPr>
            <a:cxnSpLocks noChangeShapeType="1"/>
            <a:stCxn id="19" idx="2"/>
          </p:cNvCxnSpPr>
          <p:nvPr/>
        </p:nvCxnSpPr>
        <p:spPr bwMode="auto">
          <a:xfrm flipH="1">
            <a:off x="6326189" y="5082383"/>
            <a:ext cx="317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Straight Arrow Connector 60"/>
          <p:cNvCxnSpPr>
            <a:cxnSpLocks noChangeShapeType="1"/>
            <a:stCxn id="20" idx="2"/>
          </p:cNvCxnSpPr>
          <p:nvPr/>
        </p:nvCxnSpPr>
        <p:spPr bwMode="auto">
          <a:xfrm flipH="1">
            <a:off x="6945314" y="5082383"/>
            <a:ext cx="11112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Straight Arrow Connector 62"/>
          <p:cNvCxnSpPr>
            <a:cxnSpLocks noChangeShapeType="1"/>
            <a:stCxn id="21" idx="2"/>
          </p:cNvCxnSpPr>
          <p:nvPr/>
        </p:nvCxnSpPr>
        <p:spPr bwMode="auto">
          <a:xfrm flipH="1">
            <a:off x="7419975" y="5082383"/>
            <a:ext cx="363538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Straight Arrow Connector 5120"/>
          <p:cNvCxnSpPr>
            <a:cxnSpLocks noChangeShapeType="1"/>
            <a:stCxn id="22" idx="2"/>
          </p:cNvCxnSpPr>
          <p:nvPr/>
        </p:nvCxnSpPr>
        <p:spPr bwMode="auto">
          <a:xfrm flipH="1">
            <a:off x="7934326" y="5082383"/>
            <a:ext cx="576263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9" name="Straight Arrow Connector 5125"/>
          <p:cNvCxnSpPr>
            <a:cxnSpLocks noChangeShapeType="1"/>
            <a:stCxn id="23" idx="2"/>
          </p:cNvCxnSpPr>
          <p:nvPr/>
        </p:nvCxnSpPr>
        <p:spPr bwMode="auto">
          <a:xfrm flipH="1">
            <a:off x="8351839" y="5082383"/>
            <a:ext cx="885825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28883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349500" y="1379539"/>
            <a:ext cx="1727200" cy="4206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2, 8, 1, 20</a:t>
            </a:r>
            <a:endParaRPr lang="tr-TR" sz="2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076701" y="1379539"/>
            <a:ext cx="1916113" cy="420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30, 5, 7, 15</a:t>
            </a:r>
            <a:endParaRPr lang="tr-TR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992814" y="1379539"/>
            <a:ext cx="1914525" cy="4206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12, 4, 8, 25</a:t>
            </a:r>
            <a:endParaRPr lang="tr-TR" sz="2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907338" y="1379539"/>
            <a:ext cx="1828800" cy="420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18, 7, 9, 15</a:t>
            </a:r>
            <a:endParaRPr lang="tr-TR" sz="2400" dirty="0"/>
          </a:p>
        </p:txBody>
      </p:sp>
      <p:cxnSp>
        <p:nvCxnSpPr>
          <p:cNvPr id="23559" name="Straight Arrow Connector 13"/>
          <p:cNvCxnSpPr>
            <a:cxnSpLocks noChangeShapeType="1"/>
          </p:cNvCxnSpPr>
          <p:nvPr/>
        </p:nvCxnSpPr>
        <p:spPr bwMode="auto">
          <a:xfrm>
            <a:off x="3213101" y="1809751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13"/>
          <p:cNvCxnSpPr>
            <a:cxnSpLocks noChangeShapeType="1"/>
          </p:cNvCxnSpPr>
          <p:nvPr/>
        </p:nvCxnSpPr>
        <p:spPr bwMode="auto">
          <a:xfrm>
            <a:off x="5006976" y="1800226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3"/>
          <p:cNvCxnSpPr>
            <a:cxnSpLocks noChangeShapeType="1"/>
          </p:cNvCxnSpPr>
          <p:nvPr/>
        </p:nvCxnSpPr>
        <p:spPr bwMode="auto">
          <a:xfrm>
            <a:off x="6943726" y="1809751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Arrow Connector 14"/>
          <p:cNvCxnSpPr>
            <a:cxnSpLocks noChangeShapeType="1"/>
          </p:cNvCxnSpPr>
          <p:nvPr/>
        </p:nvCxnSpPr>
        <p:spPr bwMode="auto">
          <a:xfrm>
            <a:off x="8820151" y="1800226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Box 5"/>
          <p:cNvSpPr txBox="1">
            <a:spLocks noChangeArrowheads="1"/>
          </p:cNvSpPr>
          <p:nvPr/>
        </p:nvSpPr>
        <p:spPr bwMode="auto">
          <a:xfrm>
            <a:off x="2814638" y="2244725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QSort</a:t>
            </a:r>
          </a:p>
        </p:txBody>
      </p:sp>
      <p:sp>
        <p:nvSpPr>
          <p:cNvPr id="23564" name="TextBox 5"/>
          <p:cNvSpPr txBox="1">
            <a:spLocks noChangeArrowheads="1"/>
          </p:cNvSpPr>
          <p:nvPr/>
        </p:nvSpPr>
        <p:spPr bwMode="auto">
          <a:xfrm>
            <a:off x="4638676" y="2244725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QSort</a:t>
            </a:r>
          </a:p>
        </p:txBody>
      </p:sp>
      <p:sp>
        <p:nvSpPr>
          <p:cNvPr id="23565" name="TextBox 5"/>
          <p:cNvSpPr txBox="1">
            <a:spLocks noChangeArrowheads="1"/>
          </p:cNvSpPr>
          <p:nvPr/>
        </p:nvSpPr>
        <p:spPr bwMode="auto">
          <a:xfrm>
            <a:off x="6580188" y="2244725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QSort</a:t>
            </a:r>
          </a:p>
        </p:txBody>
      </p:sp>
      <p:sp>
        <p:nvSpPr>
          <p:cNvPr id="23566" name="TextBox 5"/>
          <p:cNvSpPr txBox="1">
            <a:spLocks noChangeArrowheads="1"/>
          </p:cNvSpPr>
          <p:nvPr/>
        </p:nvSpPr>
        <p:spPr bwMode="auto">
          <a:xfrm>
            <a:off x="8451850" y="2236788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QSort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349500" y="3130550"/>
            <a:ext cx="1727200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1, 2, 8, 20</a:t>
            </a:r>
            <a:endParaRPr lang="tr-TR" sz="2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076701" y="3130550"/>
            <a:ext cx="1916113" cy="420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5, 7, 15, 30</a:t>
            </a:r>
            <a:endParaRPr lang="tr-TR" sz="2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992814" y="3130550"/>
            <a:ext cx="1914525" cy="420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4, 8, 12, 25</a:t>
            </a:r>
            <a:endParaRPr lang="tr-TR" sz="2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907338" y="3130550"/>
            <a:ext cx="1828800" cy="420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dirty="0"/>
              <a:t>7, 9, 15, 18</a:t>
            </a:r>
            <a:endParaRPr lang="tr-TR" sz="2400" dirty="0"/>
          </a:p>
        </p:txBody>
      </p:sp>
      <p:cxnSp>
        <p:nvCxnSpPr>
          <p:cNvPr id="23571" name="Straight Arrow Connector 13"/>
          <p:cNvCxnSpPr>
            <a:cxnSpLocks noChangeShapeType="1"/>
          </p:cNvCxnSpPr>
          <p:nvPr/>
        </p:nvCxnSpPr>
        <p:spPr bwMode="auto">
          <a:xfrm>
            <a:off x="3219451" y="2574926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Straight Arrow Connector 13"/>
          <p:cNvCxnSpPr>
            <a:cxnSpLocks noChangeShapeType="1"/>
          </p:cNvCxnSpPr>
          <p:nvPr/>
        </p:nvCxnSpPr>
        <p:spPr bwMode="auto">
          <a:xfrm>
            <a:off x="5021264" y="2574926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Straight Arrow Connector 13"/>
          <p:cNvCxnSpPr>
            <a:cxnSpLocks noChangeShapeType="1"/>
          </p:cNvCxnSpPr>
          <p:nvPr/>
        </p:nvCxnSpPr>
        <p:spPr bwMode="auto">
          <a:xfrm>
            <a:off x="6935789" y="2586039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Straight Arrow Connector 13"/>
          <p:cNvCxnSpPr>
            <a:cxnSpLocks noChangeShapeType="1"/>
          </p:cNvCxnSpPr>
          <p:nvPr/>
        </p:nvCxnSpPr>
        <p:spPr bwMode="auto">
          <a:xfrm>
            <a:off x="8874126" y="2586039"/>
            <a:ext cx="3175" cy="5302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75" name="Group 27"/>
          <p:cNvGrpSpPr>
            <a:grpSpLocks/>
          </p:cNvGrpSpPr>
          <p:nvPr/>
        </p:nvGrpSpPr>
        <p:grpSpPr bwMode="auto">
          <a:xfrm>
            <a:off x="2566989" y="3473451"/>
            <a:ext cx="249237" cy="696913"/>
            <a:chOff x="8151962" y="975533"/>
            <a:chExt cx="248786" cy="697136"/>
          </a:xfrm>
        </p:grpSpPr>
        <p:cxnSp>
          <p:nvCxnSpPr>
            <p:cNvPr id="23586" name="Straight Arrow Connector 28"/>
            <p:cNvCxnSpPr>
              <a:cxnSpLocks noChangeShapeType="1"/>
            </p:cNvCxnSpPr>
            <p:nvPr/>
          </p:nvCxnSpPr>
          <p:spPr bwMode="auto">
            <a:xfrm flipH="1" flipV="1">
              <a:off x="8276355" y="975533"/>
              <a:ext cx="8626" cy="32780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7" name="TextBox 29"/>
            <p:cNvSpPr txBox="1">
              <a:spLocks noChangeArrowheads="1"/>
            </p:cNvSpPr>
            <p:nvPr/>
          </p:nvSpPr>
          <p:spPr bwMode="auto">
            <a:xfrm>
              <a:off x="8151962" y="1303337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3576" name="Group 30"/>
          <p:cNvGrpSpPr>
            <a:grpSpLocks/>
          </p:cNvGrpSpPr>
          <p:nvPr/>
        </p:nvGrpSpPr>
        <p:grpSpPr bwMode="auto">
          <a:xfrm>
            <a:off x="4287839" y="3490913"/>
            <a:ext cx="261937" cy="696912"/>
            <a:chOff x="8151962" y="975533"/>
            <a:chExt cx="261610" cy="697136"/>
          </a:xfrm>
        </p:grpSpPr>
        <p:cxnSp>
          <p:nvCxnSpPr>
            <p:cNvPr id="23584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8276355" y="975533"/>
              <a:ext cx="8626" cy="32780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5" name="TextBox 32"/>
            <p:cNvSpPr txBox="1">
              <a:spLocks noChangeArrowheads="1"/>
            </p:cNvSpPr>
            <p:nvPr/>
          </p:nvSpPr>
          <p:spPr bwMode="auto">
            <a:xfrm>
              <a:off x="8151962" y="1303337"/>
              <a:ext cx="261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3577" name="Group 33"/>
          <p:cNvGrpSpPr>
            <a:grpSpLocks/>
          </p:cNvGrpSpPr>
          <p:nvPr/>
        </p:nvGrpSpPr>
        <p:grpSpPr bwMode="auto">
          <a:xfrm>
            <a:off x="6235701" y="3452813"/>
            <a:ext cx="314325" cy="696912"/>
            <a:chOff x="8151962" y="975533"/>
            <a:chExt cx="312906" cy="697136"/>
          </a:xfrm>
        </p:grpSpPr>
        <p:cxnSp>
          <p:nvCxnSpPr>
            <p:cNvPr id="23582" name="Straight Arrow Connector 34"/>
            <p:cNvCxnSpPr>
              <a:cxnSpLocks noChangeShapeType="1"/>
            </p:cNvCxnSpPr>
            <p:nvPr/>
          </p:nvCxnSpPr>
          <p:spPr bwMode="auto">
            <a:xfrm flipH="1" flipV="1">
              <a:off x="8276355" y="975533"/>
              <a:ext cx="8626" cy="32780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3" name="TextBox 35"/>
            <p:cNvSpPr txBox="1">
              <a:spLocks noChangeArrowheads="1"/>
            </p:cNvSpPr>
            <p:nvPr/>
          </p:nvSpPr>
          <p:spPr bwMode="auto">
            <a:xfrm>
              <a:off x="8151962" y="130333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23578" name="Group 36"/>
          <p:cNvGrpSpPr>
            <a:grpSpLocks/>
          </p:cNvGrpSpPr>
          <p:nvPr/>
        </p:nvGrpSpPr>
        <p:grpSpPr bwMode="auto">
          <a:xfrm>
            <a:off x="8096250" y="3490913"/>
            <a:ext cx="376238" cy="696912"/>
            <a:chOff x="8151962" y="975533"/>
            <a:chExt cx="377026" cy="697136"/>
          </a:xfrm>
        </p:grpSpPr>
        <p:cxnSp>
          <p:nvCxnSpPr>
            <p:cNvPr id="23580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8276355" y="975533"/>
              <a:ext cx="8626" cy="32780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TextBox 38"/>
            <p:cNvSpPr txBox="1">
              <a:spLocks noChangeArrowheads="1"/>
            </p:cNvSpPr>
            <p:nvPr/>
          </p:nvSpPr>
          <p:spPr bwMode="auto">
            <a:xfrm>
              <a:off x="8151962" y="1303337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2322514" y="5287964"/>
            <a:ext cx="7413625" cy="420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/>
              <a:t>1, 2, 4, 5</a:t>
            </a:r>
            <a:r>
              <a:rPr lang="en-US" sz="2400" dirty="0"/>
              <a:t>, 7, 7, 8, 8, 9, 12, 15, 15, 18, 20, 25, 30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67404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Quicksort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81487" y="898526"/>
            <a:ext cx="9937630" cy="49415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r>
              <a:rPr lang="en-US" altLang="tr-TR" b="1" dirty="0">
                <a:solidFill>
                  <a:srgbClr val="0000FF"/>
                </a:solidFill>
              </a:rPr>
              <a:t>Quicksort Algorithm</a:t>
            </a:r>
            <a:r>
              <a:rPr lang="en-US" altLang="tr-TR" dirty="0">
                <a:solidFill>
                  <a:srgbClr val="000000"/>
                </a:solidFill>
              </a:rPr>
              <a:t>:</a:t>
            </a:r>
          </a:p>
          <a:p>
            <a:pPr lvl="1">
              <a:buFontTx/>
              <a:buAutoNum type="arabicPeriod"/>
              <a:defRPr/>
            </a:pPr>
            <a:r>
              <a:rPr lang="en-US" altLang="tr-TR" dirty="0">
                <a:solidFill>
                  <a:schemeClr val="accent2"/>
                </a:solidFill>
              </a:rPr>
              <a:t>Partition</a:t>
            </a:r>
            <a:r>
              <a:rPr lang="en-US" altLang="tr-TR" dirty="0">
                <a:solidFill>
                  <a:srgbClr val="000000"/>
                </a:solidFill>
              </a:rPr>
              <a:t> array into left and right sub-arrays such that: </a:t>
            </a:r>
            <a:r>
              <a:rPr lang="en-US" altLang="tr-TR" dirty="0">
                <a:solidFill>
                  <a:schemeClr val="accent2"/>
                </a:solidFill>
              </a:rPr>
              <a:t>Elements in left sub-array &lt; elements in right sub-array</a:t>
            </a:r>
          </a:p>
          <a:p>
            <a:pPr lvl="1">
              <a:buFontTx/>
              <a:buAutoNum type="arabicPeriod"/>
              <a:defRPr/>
            </a:pPr>
            <a:r>
              <a:rPr lang="en-US" altLang="tr-TR" dirty="0"/>
              <a:t>Recursively</a:t>
            </a:r>
            <a:r>
              <a:rPr lang="en-US" altLang="tr-TR" dirty="0">
                <a:solidFill>
                  <a:srgbClr val="000000"/>
                </a:solidFill>
              </a:rPr>
              <a:t> sort left and right sub-arrays</a:t>
            </a:r>
          </a:p>
          <a:p>
            <a:pPr lvl="1">
              <a:buFontTx/>
              <a:buAutoNum type="arabicPeriod"/>
              <a:defRPr/>
            </a:pPr>
            <a:r>
              <a:rPr lang="en-US" altLang="tr-TR" dirty="0">
                <a:solidFill>
                  <a:srgbClr val="000000"/>
                </a:solidFill>
              </a:rPr>
              <a:t>Concatenate left and right sub-arrays with pivot in middle</a:t>
            </a:r>
          </a:p>
          <a:p>
            <a:pPr lvl="1">
              <a:buFontTx/>
              <a:buAutoNum type="arabicPeriod"/>
              <a:defRPr/>
            </a:pPr>
            <a:endParaRPr lang="en-US" altLang="tr-TR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void QS(</a:t>
            </a:r>
            <a:r>
              <a:rPr lang="en-US" altLang="tr-TR" sz="2000" dirty="0" err="1">
                <a:solidFill>
                  <a:srgbClr val="000000"/>
                </a:solidFill>
              </a:rPr>
              <a:t>int</a:t>
            </a:r>
            <a:r>
              <a:rPr lang="en-US" altLang="tr-TR" sz="2000" dirty="0">
                <a:solidFill>
                  <a:srgbClr val="000000"/>
                </a:solidFill>
              </a:rPr>
              <a:t> A[], </a:t>
            </a:r>
            <a:r>
              <a:rPr lang="en-US" altLang="tr-TR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tr-TR" sz="2000" dirty="0" smtClean="0">
                <a:solidFill>
                  <a:srgbClr val="000000"/>
                </a:solidFill>
              </a:rPr>
              <a:t> left, </a:t>
            </a:r>
            <a:r>
              <a:rPr lang="en-US" altLang="tr-TR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tr-TR" sz="2000" dirty="0" smtClean="0">
                <a:solidFill>
                  <a:srgbClr val="000000"/>
                </a:solidFill>
              </a:rPr>
              <a:t> right){</a:t>
            </a:r>
          </a:p>
          <a:p>
            <a:pPr marL="457200" lvl="1" indent="0"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 </a:t>
            </a:r>
            <a:r>
              <a:rPr lang="en-US" altLang="tr-TR" sz="2000" dirty="0" smtClean="0">
                <a:solidFill>
                  <a:srgbClr val="000000"/>
                </a:solidFill>
              </a:rPr>
              <a:t>    if (left &gt;= right) return;</a:t>
            </a:r>
            <a:endParaRPr lang="en-US" altLang="tr-TR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tr-TR" sz="2000" dirty="0" smtClean="0">
                <a:solidFill>
                  <a:srgbClr val="000000"/>
                </a:solidFill>
              </a:rPr>
              <a:t>     </a:t>
            </a:r>
            <a:r>
              <a:rPr lang="en-US" altLang="tr-TR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tr-TR" sz="2000" dirty="0" smtClean="0">
                <a:solidFill>
                  <a:srgbClr val="000000"/>
                </a:solidFill>
              </a:rPr>
              <a:t> </a:t>
            </a:r>
            <a:r>
              <a:rPr lang="en-US" altLang="tr-TR" sz="2000" dirty="0">
                <a:solidFill>
                  <a:srgbClr val="000000"/>
                </a:solidFill>
              </a:rPr>
              <a:t>index = Partition(A, </a:t>
            </a:r>
            <a:r>
              <a:rPr lang="en-US" altLang="tr-TR" sz="2000" dirty="0" smtClean="0">
                <a:solidFill>
                  <a:srgbClr val="000000"/>
                </a:solidFill>
              </a:rPr>
              <a:t>left, right);</a:t>
            </a:r>
            <a:endParaRPr lang="en-US" altLang="tr-TR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     </a:t>
            </a:r>
            <a:r>
              <a:rPr lang="en-US" altLang="tr-TR" sz="2000" dirty="0" smtClean="0">
                <a:solidFill>
                  <a:srgbClr val="000000"/>
                </a:solidFill>
              </a:rPr>
              <a:t>QS(A</a:t>
            </a:r>
            <a:r>
              <a:rPr lang="en-US" altLang="tr-TR" sz="2000" dirty="0">
                <a:solidFill>
                  <a:srgbClr val="000000"/>
                </a:solidFill>
              </a:rPr>
              <a:t>, </a:t>
            </a:r>
            <a:r>
              <a:rPr lang="en-US" altLang="tr-TR" sz="2000" dirty="0" smtClean="0">
                <a:solidFill>
                  <a:srgbClr val="000000"/>
                </a:solidFill>
              </a:rPr>
              <a:t>left, index-1);</a:t>
            </a:r>
            <a:endParaRPr lang="en-US" altLang="tr-TR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     </a:t>
            </a:r>
            <a:r>
              <a:rPr lang="en-US" altLang="tr-TR" sz="2000" dirty="0" smtClean="0">
                <a:solidFill>
                  <a:srgbClr val="000000"/>
                </a:solidFill>
              </a:rPr>
              <a:t>QS(A, index+1, right);</a:t>
            </a:r>
            <a:endParaRPr lang="en-US" altLang="tr-TR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} // end-QS </a:t>
            </a:r>
          </a:p>
        </p:txBody>
      </p:sp>
    </p:spTree>
    <p:extLst>
      <p:ext uri="{BB962C8B-B14F-4D97-AF65-F5344CB8AC3E}">
        <p14:creationId xmlns:p14="http://schemas.microsoft.com/office/powerpoint/2010/main" val="271109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External Sorting Running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1" y="927100"/>
            <a:ext cx="11395495" cy="570388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Assume you have N bytes to sort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Further assume that your memory is M bytes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 are K = N/M pieces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Sorting 1 piece takes: </a:t>
            </a:r>
            <a:r>
              <a:rPr lang="en-US" altLang="en-US" dirty="0" err="1" smtClean="0">
                <a:solidFill>
                  <a:srgbClr val="000000"/>
                </a:solidFill>
              </a:rPr>
              <a:t>MlogM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Sorting K pieces: K*</a:t>
            </a:r>
            <a:r>
              <a:rPr lang="en-US" altLang="en-US" dirty="0" err="1" smtClean="0">
                <a:solidFill>
                  <a:srgbClr val="000000"/>
                </a:solidFill>
              </a:rPr>
              <a:t>MlogM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Merging K pieces: K*N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Total: O(K*</a:t>
            </a:r>
            <a:r>
              <a:rPr lang="en-US" altLang="en-US" dirty="0" err="1" smtClean="0">
                <a:solidFill>
                  <a:srgbClr val="000000"/>
                </a:solidFill>
              </a:rPr>
              <a:t>MlogM</a:t>
            </a:r>
            <a:r>
              <a:rPr lang="en-US" altLang="en-US" dirty="0" smtClean="0">
                <a:solidFill>
                  <a:srgbClr val="000000"/>
                </a:solidFill>
              </a:rPr>
              <a:t> + K*N) = O(</a:t>
            </a:r>
            <a:r>
              <a:rPr lang="en-US" altLang="en-US" dirty="0" err="1" smtClean="0">
                <a:solidFill>
                  <a:srgbClr val="000000"/>
                </a:solidFill>
              </a:rPr>
              <a:t>NlogM</a:t>
            </a:r>
            <a:r>
              <a:rPr lang="en-US" altLang="en-US" dirty="0" smtClean="0">
                <a:solidFill>
                  <a:srgbClr val="000000"/>
                </a:solidFill>
              </a:rPr>
              <a:t> + 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/M)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It is possible to perform K-way merging in N*</a:t>
            </a:r>
            <a:r>
              <a:rPr lang="en-US" altLang="en-US" dirty="0" err="1" smtClean="0">
                <a:solidFill>
                  <a:srgbClr val="000000"/>
                </a:solidFill>
              </a:rPr>
              <a:t>logK</a:t>
            </a:r>
            <a:r>
              <a:rPr lang="en-US" altLang="en-US" dirty="0" smtClean="0">
                <a:solidFill>
                  <a:srgbClr val="000000"/>
                </a:solidFill>
              </a:rPr>
              <a:t> time using a Priority Queue (</a:t>
            </a:r>
            <a:r>
              <a:rPr lang="en-US" altLang="en-US" smtClean="0">
                <a:solidFill>
                  <a:srgbClr val="000000"/>
                </a:solidFill>
              </a:rPr>
              <a:t>binary heap)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/>
              <a:t>283. Move </a:t>
            </a:r>
            <a:r>
              <a:rPr lang="en-US" sz="3600" dirty="0" smtClean="0"/>
              <a:t>Zeroes (Partition)</a:t>
            </a:r>
            <a:endParaRPr lang="en-US" alt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1" y="927100"/>
            <a:ext cx="11395495" cy="2583851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Given an integer array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, move all 0's to the end of it while maintaining the relative order of the non-zero elements.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Note that you must do this in-place without making a copy of the array.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31" y="3519578"/>
            <a:ext cx="4371975" cy="185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47" y="3510951"/>
            <a:ext cx="3334981" cy="18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228600"/>
            <a:ext cx="11550771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/>
              <a:t>905. Sort Array By </a:t>
            </a:r>
            <a:r>
              <a:rPr lang="en-US" sz="3600" dirty="0"/>
              <a:t>Parity </a:t>
            </a:r>
            <a:r>
              <a:rPr lang="en-US" sz="3600" dirty="0" smtClean="0"/>
              <a:t>(</a:t>
            </a:r>
            <a:r>
              <a:rPr lang="en-US" sz="3600" dirty="0"/>
              <a:t>Partition</a:t>
            </a:r>
            <a:r>
              <a:rPr lang="en-US" sz="3600" dirty="0" smtClean="0"/>
              <a:t>)</a:t>
            </a:r>
            <a:endParaRPr lang="en-US" altLang="en-US" sz="36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1" y="927100"/>
            <a:ext cx="11395495" cy="2049013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Given an integer array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, move all the even integers at the beginning of the array followed by all the odd integers.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Return any array that satisfies this condition.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3315059"/>
            <a:ext cx="707707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681" y="3315059"/>
            <a:ext cx="2819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78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65" y="228600"/>
            <a:ext cx="11307791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 smtClean="0"/>
              <a:t>922</a:t>
            </a:r>
            <a:r>
              <a:rPr lang="en-US" sz="3600" dirty="0" smtClean="0"/>
              <a:t>. Sort </a:t>
            </a:r>
            <a:r>
              <a:rPr lang="en-US" sz="3600" dirty="0"/>
              <a:t>Array By Parity </a:t>
            </a:r>
            <a:r>
              <a:rPr lang="en-US" sz="3600" dirty="0" smtClean="0"/>
              <a:t>II (Partition)</a:t>
            </a:r>
            <a:endParaRPr lang="en-US" sz="36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1" y="927100"/>
            <a:ext cx="11395495" cy="2437202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Given an array of integers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, half of the integers in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 are odd, and the other half are even.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Sort </a:t>
            </a:r>
            <a:r>
              <a:rPr lang="en-US" altLang="en-US" dirty="0">
                <a:solidFill>
                  <a:srgbClr val="000000"/>
                </a:solidFill>
              </a:rPr>
              <a:t>the array so that whenever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[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] is odd,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is odd, and whenever </a:t>
            </a:r>
            <a:r>
              <a:rPr lang="en-US" altLang="en-US" dirty="0" err="1">
                <a:solidFill>
                  <a:srgbClr val="000000"/>
                </a:solidFill>
              </a:rPr>
              <a:t>nums</a:t>
            </a:r>
            <a:r>
              <a:rPr lang="en-US" altLang="en-US" dirty="0">
                <a:solidFill>
                  <a:srgbClr val="000000"/>
                </a:solidFill>
              </a:rPr>
              <a:t>[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] is even,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is even.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Return </a:t>
            </a:r>
            <a:r>
              <a:rPr lang="en-US" altLang="en-US" dirty="0">
                <a:solidFill>
                  <a:srgbClr val="000000"/>
                </a:solidFill>
              </a:rPr>
              <a:t>any answer array that satisfies this condition.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5" y="4062802"/>
            <a:ext cx="68580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69" y="4062802"/>
            <a:ext cx="3048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4837" y="898526"/>
            <a:ext cx="11378241" cy="5770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r>
              <a:rPr lang="en-US" altLang="tr-TR" b="1" dirty="0">
                <a:solidFill>
                  <a:srgbClr val="0000FF"/>
                </a:solidFill>
              </a:rPr>
              <a:t>How to Partition the Array</a:t>
            </a:r>
            <a:endParaRPr lang="en-US" altLang="tr-TR" dirty="0">
              <a:solidFill>
                <a:srgbClr val="000000"/>
              </a:solidFill>
            </a:endParaRPr>
          </a:p>
          <a:p>
            <a:pPr lvl="1">
              <a:buFontTx/>
              <a:buChar char="•"/>
              <a:defRPr/>
            </a:pPr>
            <a:r>
              <a:rPr lang="en-US" altLang="tr-TR" dirty="0">
                <a:solidFill>
                  <a:srgbClr val="000000"/>
                </a:solidFill>
              </a:rPr>
              <a:t>Choose an element from the array as the </a:t>
            </a:r>
            <a:r>
              <a:rPr lang="en-US" altLang="tr-TR" dirty="0">
                <a:solidFill>
                  <a:srgbClr val="0000FF"/>
                </a:solidFill>
              </a:rPr>
              <a:t>pivot</a:t>
            </a:r>
          </a:p>
          <a:p>
            <a:pPr lvl="1">
              <a:buFontTx/>
              <a:buChar char="•"/>
              <a:defRPr/>
            </a:pPr>
            <a:r>
              <a:rPr lang="en-US" altLang="tr-TR" dirty="0">
                <a:solidFill>
                  <a:srgbClr val="000000"/>
                </a:solidFill>
              </a:rPr>
              <a:t>Move all elements &lt; pivot into left sub-array and all elements &gt;= pivot into right sub-array</a:t>
            </a:r>
            <a:endParaRPr lang="en-US" altLang="tr-TR" sz="2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tr-TR" b="1" dirty="0">
                <a:solidFill>
                  <a:srgbClr val="0000FF"/>
                </a:solidFill>
              </a:rPr>
              <a:t>Pivot?</a:t>
            </a:r>
            <a:r>
              <a:rPr lang="en-US" altLang="tr-TR" dirty="0">
                <a:solidFill>
                  <a:srgbClr val="0000FF"/>
                </a:solidFill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tr-TR" dirty="0">
                <a:solidFill>
                  <a:srgbClr val="000000"/>
                </a:solidFill>
              </a:rPr>
              <a:t>One choice: use </a:t>
            </a:r>
            <a:r>
              <a:rPr lang="en-US" altLang="tr-TR" dirty="0">
                <a:solidFill>
                  <a:srgbClr val="0000FF"/>
                </a:solidFill>
              </a:rPr>
              <a:t>first element </a:t>
            </a:r>
            <a:r>
              <a:rPr lang="en-US" altLang="tr-TR" dirty="0">
                <a:solidFill>
                  <a:srgbClr val="000000"/>
                </a:solidFill>
              </a:rPr>
              <a:t>in array</a:t>
            </a:r>
          </a:p>
          <a:p>
            <a:pPr lvl="1">
              <a:buFontTx/>
              <a:buChar char="•"/>
              <a:defRPr/>
            </a:pPr>
            <a:endParaRPr lang="en-US" altLang="tr-TR" dirty="0">
              <a:solidFill>
                <a:srgbClr val="0000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A = [</a:t>
            </a:r>
            <a:r>
              <a:rPr lang="en-US" altLang="tr-TR" u="sng" dirty="0">
                <a:solidFill>
                  <a:srgbClr val="000000"/>
                </a:solidFill>
              </a:rPr>
              <a:t>9</a:t>
            </a:r>
            <a:r>
              <a:rPr lang="en-US" altLang="tr-TR" dirty="0">
                <a:solidFill>
                  <a:srgbClr val="000000"/>
                </a:solidFill>
              </a:rPr>
              <a:t>, 16, 4, 15, 2, 5, 17, 1]</a:t>
            </a:r>
          </a:p>
          <a:p>
            <a:pPr lvl="2"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Suppose pivot = 9</a:t>
            </a:r>
          </a:p>
          <a:p>
            <a:pPr lvl="2"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Left subarray = 4, 2, 5, 1        (All elements </a:t>
            </a:r>
            <a:r>
              <a:rPr lang="en-US" altLang="tr-TR" sz="2400" dirty="0" smtClean="0">
                <a:solidFill>
                  <a:srgbClr val="000000"/>
                </a:solidFill>
              </a:rPr>
              <a:t>&lt; </a:t>
            </a:r>
            <a:r>
              <a:rPr lang="en-US" altLang="tr-TR" sz="2400" dirty="0">
                <a:solidFill>
                  <a:srgbClr val="000000"/>
                </a:solidFill>
              </a:rPr>
              <a:t>9)</a:t>
            </a:r>
          </a:p>
          <a:p>
            <a:pPr lvl="2"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Right sub-array = 16, 15, 17    (All elements </a:t>
            </a:r>
            <a:r>
              <a:rPr lang="en-US" altLang="tr-TR" sz="2400" dirty="0" smtClean="0">
                <a:solidFill>
                  <a:srgbClr val="000000"/>
                </a:solidFill>
              </a:rPr>
              <a:t>&gt;= </a:t>
            </a:r>
            <a:r>
              <a:rPr lang="en-US" altLang="tr-TR" sz="2400" dirty="0">
                <a:solidFill>
                  <a:srgbClr val="000000"/>
                </a:solidFill>
              </a:rPr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151459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Quicksort Example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30388" y="874713"/>
            <a:ext cx="85090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sz="2400">
                <a:solidFill>
                  <a:srgbClr val="000000"/>
                </a:solidFill>
              </a:rPr>
              <a:t>Sort the array containing: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08499" y="1741639"/>
            <a:ext cx="3417888" cy="588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943474" y="1754339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611687" y="18480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u="sng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400674" y="1754339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008562" y="184800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834062" y="1754339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441949" y="18607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254749" y="1752751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813424" y="1846414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699249" y="1752751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307137" y="18464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08824" y="1752751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753224" y="18607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075487" y="183688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7492999" y="1740051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594599" y="18368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238374" y="2690964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Partition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265612" y="2640164"/>
            <a:ext cx="154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4</a:t>
            </a:r>
            <a:r>
              <a:rPr lang="en-US" altLang="tr-TR" sz="2000"/>
              <a:t> 2 5 1      &lt;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538912" y="2625877"/>
            <a:ext cx="198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&lt;    </a:t>
            </a:r>
            <a:r>
              <a:rPr lang="en-US" altLang="tr-TR" sz="2000" u="sng"/>
              <a:t>16</a:t>
            </a:r>
            <a:r>
              <a:rPr lang="en-US" altLang="tr-TR" sz="2000"/>
              <a:t> 15 17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849812" y="2109939"/>
            <a:ext cx="11985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5872163" y="2359176"/>
            <a:ext cx="706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972175" y="262746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9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249488" y="3186264"/>
            <a:ext cx="1112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Partition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923087" y="3206902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15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3757613" y="3195789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2</a:t>
            </a:r>
            <a:r>
              <a:rPr lang="en-US" altLang="tr-TR" sz="2000"/>
              <a:t> 1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4498975" y="32084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4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019675" y="31957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5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613649" y="3194202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16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8132762" y="3183089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17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4467225" y="3011638"/>
            <a:ext cx="1492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7246937" y="2986238"/>
            <a:ext cx="495300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3924299" y="3543451"/>
            <a:ext cx="20955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3435349" y="3727602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4003675" y="37387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2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5068888" y="3740302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5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1830388" y="3741889"/>
            <a:ext cx="1500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Concatenate</a:t>
            </a:r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5195887" y="3579963"/>
            <a:ext cx="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124699" y="3567263"/>
            <a:ext cx="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8372474" y="3543451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6959600" y="3727602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15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8183563" y="3714902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17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1855788" y="4284814"/>
            <a:ext cx="1500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Concatenate</a:t>
            </a: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3609974" y="4234014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1   2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5068887" y="4221314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5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486275" y="42467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4</a:t>
            </a: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3873499" y="4037163"/>
            <a:ext cx="381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4676774" y="3530751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5233987" y="4049863"/>
            <a:ext cx="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1928813" y="4842026"/>
            <a:ext cx="1500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accent2"/>
                </a:solidFill>
              </a:rPr>
              <a:t>Concatenate</a:t>
            </a:r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4676774" y="4630889"/>
            <a:ext cx="7175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4857750" y="4915052"/>
            <a:ext cx="272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1  2 4  5  9  15  16  17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7207250" y="4122889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15  16   17</a:t>
            </a:r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7210425" y="4037164"/>
            <a:ext cx="984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>
            <a:off x="7840663" y="3518052"/>
            <a:ext cx="1587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H="1">
            <a:off x="8323262" y="4049864"/>
            <a:ext cx="6191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6135687" y="3024338"/>
            <a:ext cx="0" cy="179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H="1">
            <a:off x="7073899" y="4445151"/>
            <a:ext cx="7429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Another Quicksort Example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830388" y="874713"/>
            <a:ext cx="4481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sz="2400">
                <a:solidFill>
                  <a:srgbClr val="000000"/>
                </a:solidFill>
              </a:rPr>
              <a:t>Sort the array containing: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64813" y="1605203"/>
            <a:ext cx="4338638" cy="588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299788" y="161790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82277" y="1702040"/>
            <a:ext cx="4413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u="sng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756988" y="161790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314077" y="169251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71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90376" y="161790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722064" y="169886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611063" y="161631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69739" y="170997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055563" y="161631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663452" y="170997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95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465138" y="161631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47627" y="169886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431802" y="170045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6849313" y="160361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855664" y="169886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6865189" y="169886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>
            <a:off x="7306513" y="161631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18"/>
          <p:cNvSpPr>
            <a:spLocks noChangeShapeType="1"/>
          </p:cNvSpPr>
          <p:nvPr/>
        </p:nvSpPr>
        <p:spPr bwMode="auto">
          <a:xfrm>
            <a:off x="7741488" y="1576628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Text Box 19"/>
          <p:cNvSpPr txBox="1">
            <a:spLocks noChangeArrowheads="1"/>
          </p:cNvSpPr>
          <p:nvPr/>
        </p:nvSpPr>
        <p:spPr bwMode="auto">
          <a:xfrm>
            <a:off x="7293814" y="169092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81</a:t>
            </a:r>
          </a:p>
        </p:txBody>
      </p:sp>
      <p:sp>
        <p:nvSpPr>
          <p:cNvPr id="9240" name="Text Box 19"/>
          <p:cNvSpPr txBox="1">
            <a:spLocks noChangeArrowheads="1"/>
          </p:cNvSpPr>
          <p:nvPr/>
        </p:nvSpPr>
        <p:spPr bwMode="auto">
          <a:xfrm>
            <a:off x="7301752" y="169092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81</a:t>
            </a:r>
          </a:p>
        </p:txBody>
      </p:sp>
      <p:sp>
        <p:nvSpPr>
          <p:cNvPr id="9241" name="Text Box 19"/>
          <p:cNvSpPr txBox="1">
            <a:spLocks noChangeArrowheads="1"/>
          </p:cNvSpPr>
          <p:nvPr/>
        </p:nvSpPr>
        <p:spPr bwMode="auto">
          <a:xfrm>
            <a:off x="7762127" y="168299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9242" name="Text Box 21"/>
          <p:cNvSpPr txBox="1">
            <a:spLocks noChangeArrowheads="1"/>
          </p:cNvSpPr>
          <p:nvPr/>
        </p:nvSpPr>
        <p:spPr bwMode="auto">
          <a:xfrm>
            <a:off x="3756864" y="2541828"/>
            <a:ext cx="469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10</a:t>
            </a:r>
            <a:r>
              <a:rPr lang="en-US" altLang="tr-TR" sz="2000"/>
              <a:t>, 14, 38, 27 &lt; </a:t>
            </a:r>
            <a:r>
              <a:rPr lang="en-US" altLang="tr-TR" sz="2000">
                <a:solidFill>
                  <a:srgbClr val="FF0000"/>
                </a:solidFill>
              </a:rPr>
              <a:t>42</a:t>
            </a:r>
            <a:r>
              <a:rPr lang="en-US" altLang="tr-TR" sz="2000"/>
              <a:t> &lt; </a:t>
            </a:r>
            <a:r>
              <a:rPr lang="en-US" altLang="tr-TR" sz="2000" u="sng">
                <a:solidFill>
                  <a:srgbClr val="0070C0"/>
                </a:solidFill>
              </a:rPr>
              <a:t>71</a:t>
            </a:r>
            <a:r>
              <a:rPr lang="en-US" altLang="tr-TR" sz="2000">
                <a:solidFill>
                  <a:srgbClr val="0070C0"/>
                </a:solidFill>
              </a:rPr>
              <a:t>, 95, 63, 81, 56</a:t>
            </a:r>
          </a:p>
        </p:txBody>
      </p:sp>
      <p:sp>
        <p:nvSpPr>
          <p:cNvPr id="9243" name="Text Box 21"/>
          <p:cNvSpPr txBox="1">
            <a:spLocks noChangeArrowheads="1"/>
          </p:cNvSpPr>
          <p:nvPr/>
        </p:nvSpPr>
        <p:spPr bwMode="auto">
          <a:xfrm>
            <a:off x="2558302" y="3154603"/>
            <a:ext cx="215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&lt; </a:t>
            </a:r>
            <a:r>
              <a:rPr lang="en-US" altLang="tr-TR" sz="2000">
                <a:solidFill>
                  <a:srgbClr val="FF0000"/>
                </a:solidFill>
              </a:rPr>
              <a:t>10 </a:t>
            </a:r>
            <a:r>
              <a:rPr lang="en-US" altLang="tr-TR" sz="2000"/>
              <a:t>&lt; </a:t>
            </a:r>
            <a:r>
              <a:rPr lang="en-US" altLang="tr-TR" sz="2000" u="sng">
                <a:solidFill>
                  <a:srgbClr val="0070C0"/>
                </a:solidFill>
              </a:rPr>
              <a:t>14</a:t>
            </a:r>
            <a:r>
              <a:rPr lang="en-US" altLang="tr-TR" sz="2000">
                <a:solidFill>
                  <a:srgbClr val="0070C0"/>
                </a:solidFill>
              </a:rPr>
              <a:t>, 38, 27</a:t>
            </a:r>
          </a:p>
        </p:txBody>
      </p:sp>
      <p:sp>
        <p:nvSpPr>
          <p:cNvPr id="9244" name="Text Box 21"/>
          <p:cNvSpPr txBox="1">
            <a:spLocks noChangeArrowheads="1"/>
          </p:cNvSpPr>
          <p:nvPr/>
        </p:nvSpPr>
        <p:spPr bwMode="auto">
          <a:xfrm>
            <a:off x="7293813" y="3110153"/>
            <a:ext cx="2471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u="sng"/>
              <a:t>63</a:t>
            </a:r>
            <a:r>
              <a:rPr lang="en-US" altLang="tr-TR" sz="2000"/>
              <a:t>, 56 &lt; </a:t>
            </a:r>
            <a:r>
              <a:rPr lang="en-US" altLang="tr-TR" sz="2000">
                <a:solidFill>
                  <a:srgbClr val="FF0000"/>
                </a:solidFill>
              </a:rPr>
              <a:t>71</a:t>
            </a:r>
            <a:r>
              <a:rPr lang="en-US" altLang="tr-TR" sz="2000"/>
              <a:t> &lt; </a:t>
            </a:r>
            <a:r>
              <a:rPr lang="en-US" altLang="tr-TR" sz="2000" u="sng">
                <a:solidFill>
                  <a:srgbClr val="0070C0"/>
                </a:solidFill>
              </a:rPr>
              <a:t>81</a:t>
            </a:r>
            <a:r>
              <a:rPr lang="en-US" altLang="tr-TR" sz="2000">
                <a:solidFill>
                  <a:srgbClr val="0070C0"/>
                </a:solidFill>
              </a:rPr>
              <a:t>, 95</a:t>
            </a:r>
          </a:p>
        </p:txBody>
      </p:sp>
      <p:sp>
        <p:nvSpPr>
          <p:cNvPr id="9245" name="Text Box 21"/>
          <p:cNvSpPr txBox="1">
            <a:spLocks noChangeArrowheads="1"/>
          </p:cNvSpPr>
          <p:nvPr/>
        </p:nvSpPr>
        <p:spPr bwMode="auto">
          <a:xfrm>
            <a:off x="3183777" y="3826115"/>
            <a:ext cx="165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&lt; </a:t>
            </a:r>
            <a:r>
              <a:rPr lang="en-US" altLang="tr-TR" sz="2000">
                <a:solidFill>
                  <a:srgbClr val="FF0000"/>
                </a:solidFill>
              </a:rPr>
              <a:t>14 </a:t>
            </a:r>
            <a:r>
              <a:rPr lang="en-US" altLang="tr-TR" sz="2000"/>
              <a:t>&lt; </a:t>
            </a:r>
            <a:r>
              <a:rPr lang="en-US" altLang="tr-TR" sz="2000" u="sng">
                <a:solidFill>
                  <a:srgbClr val="0070C0"/>
                </a:solidFill>
              </a:rPr>
              <a:t>38</a:t>
            </a:r>
            <a:r>
              <a:rPr lang="en-US" altLang="tr-TR" sz="2000">
                <a:solidFill>
                  <a:srgbClr val="0070C0"/>
                </a:solidFill>
              </a:rPr>
              <a:t>, 27</a:t>
            </a:r>
          </a:p>
        </p:txBody>
      </p:sp>
      <p:sp>
        <p:nvSpPr>
          <p:cNvPr id="9246" name="Text Box 21"/>
          <p:cNvSpPr txBox="1">
            <a:spLocks noChangeArrowheads="1"/>
          </p:cNvSpPr>
          <p:nvPr/>
        </p:nvSpPr>
        <p:spPr bwMode="auto">
          <a:xfrm>
            <a:off x="7169989" y="376102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56 &lt; </a:t>
            </a:r>
            <a:r>
              <a:rPr lang="en-US" altLang="tr-TR" sz="2000">
                <a:solidFill>
                  <a:srgbClr val="FF0000"/>
                </a:solidFill>
              </a:rPr>
              <a:t>63</a:t>
            </a:r>
          </a:p>
        </p:txBody>
      </p:sp>
      <p:sp>
        <p:nvSpPr>
          <p:cNvPr id="9247" name="Text Box 21"/>
          <p:cNvSpPr txBox="1">
            <a:spLocks noChangeArrowheads="1"/>
          </p:cNvSpPr>
          <p:nvPr/>
        </p:nvSpPr>
        <p:spPr bwMode="auto">
          <a:xfrm>
            <a:off x="3882276" y="5488228"/>
            <a:ext cx="456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/>
              <a:t>10, 14, 27, 38, 42, 56, 63, 71, 81, 95 </a:t>
            </a:r>
            <a:endParaRPr lang="en-US" altLang="tr-TR" sz="2000">
              <a:solidFill>
                <a:srgbClr val="0070C0"/>
              </a:solidFill>
            </a:endParaRPr>
          </a:p>
        </p:txBody>
      </p:sp>
      <p:sp>
        <p:nvSpPr>
          <p:cNvPr id="9248" name="Text Box 21"/>
          <p:cNvSpPr txBox="1">
            <a:spLocks noChangeArrowheads="1"/>
          </p:cNvSpPr>
          <p:nvPr/>
        </p:nvSpPr>
        <p:spPr bwMode="auto">
          <a:xfrm>
            <a:off x="3910851" y="4375390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 dirty="0"/>
              <a:t>27 &lt; </a:t>
            </a:r>
            <a:r>
              <a:rPr lang="en-US" altLang="tr-TR" sz="2000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9249" name="Text Box 21"/>
          <p:cNvSpPr txBox="1">
            <a:spLocks noChangeArrowheads="1"/>
          </p:cNvSpPr>
          <p:nvPr/>
        </p:nvSpPr>
        <p:spPr bwMode="auto">
          <a:xfrm>
            <a:off x="8840038" y="3751503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FF0000"/>
                </a:solidFill>
              </a:rPr>
              <a:t>81 </a:t>
            </a:r>
            <a:r>
              <a:rPr lang="en-US" altLang="tr-TR" sz="2000"/>
              <a:t>&lt; </a:t>
            </a:r>
            <a:r>
              <a:rPr lang="en-US" altLang="tr-TR" sz="2000">
                <a:solidFill>
                  <a:srgbClr val="0070C0"/>
                </a:solidFill>
              </a:rPr>
              <a:t>95</a:t>
            </a:r>
          </a:p>
        </p:txBody>
      </p:sp>
      <p:sp>
        <p:nvSpPr>
          <p:cNvPr id="9250" name="Line 59"/>
          <p:cNvSpPr>
            <a:spLocks noChangeShapeType="1"/>
          </p:cNvSpPr>
          <p:nvPr/>
        </p:nvSpPr>
        <p:spPr bwMode="auto">
          <a:xfrm>
            <a:off x="5873001" y="2865678"/>
            <a:ext cx="23812" cy="262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7" y="165100"/>
            <a:ext cx="10619116" cy="698500"/>
          </a:xfrm>
        </p:spPr>
        <p:txBody>
          <a:bodyPr/>
          <a:lstStyle/>
          <a:p>
            <a:r>
              <a:rPr lang="en-US" altLang="tr-TR" sz="3600" dirty="0" smtClean="0"/>
              <a:t>Partition 1: Partitioning with </a:t>
            </a:r>
            <a:r>
              <a:rPr lang="en-US" altLang="tr-TR" sz="3600" dirty="0"/>
              <a:t>Extra Space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86596" y="898526"/>
            <a:ext cx="10791646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382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>
                <a:solidFill>
                  <a:srgbClr val="000000"/>
                </a:solidFill>
              </a:rPr>
              <a:t>We can easily implement the partition function with O(N) extra space as follows</a:t>
            </a:r>
          </a:p>
          <a:p>
            <a:pPr lvl="1">
              <a:buFont typeface="Comic Sans MS" panose="030F0702030302020204" pitchFamily="66" charset="0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Allocate B[N]</a:t>
            </a:r>
          </a:p>
          <a:p>
            <a:pPr lvl="1">
              <a:buFont typeface="Comic Sans MS" panose="030F0702030302020204" pitchFamily="66" charset="0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Go over A, and copy all </a:t>
            </a:r>
            <a:r>
              <a:rPr lang="en-US" altLang="tr-TR" dirty="0">
                <a:solidFill>
                  <a:srgbClr val="FF0000"/>
                </a:solidFill>
              </a:rPr>
              <a:t>elements &lt; pivot </a:t>
            </a:r>
            <a:r>
              <a:rPr lang="en-US" altLang="tr-TR" dirty="0">
                <a:solidFill>
                  <a:srgbClr val="000000"/>
                </a:solidFill>
              </a:rPr>
              <a:t>to B</a:t>
            </a:r>
          </a:p>
          <a:p>
            <a:pPr lvl="1">
              <a:buFont typeface="Comic Sans MS" panose="030F0702030302020204" pitchFamily="66" charset="0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Go over A, and copy all </a:t>
            </a:r>
            <a:r>
              <a:rPr lang="en-US" altLang="tr-TR" dirty="0">
                <a:solidFill>
                  <a:srgbClr val="FF0000"/>
                </a:solidFill>
              </a:rPr>
              <a:t>elements &gt;= pivot </a:t>
            </a:r>
            <a:r>
              <a:rPr lang="en-US" altLang="tr-TR" dirty="0">
                <a:solidFill>
                  <a:srgbClr val="000000"/>
                </a:solidFill>
              </a:rPr>
              <a:t>to B</a:t>
            </a:r>
          </a:p>
          <a:p>
            <a:pPr lvl="1">
              <a:buFont typeface="Comic Sans MS" panose="030F0702030302020204" pitchFamily="66" charset="0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Copy all elements in B to A</a:t>
            </a:r>
          </a:p>
          <a:p>
            <a:pPr lvl="1">
              <a:buFont typeface="Comic Sans MS" panose="030F0702030302020204" pitchFamily="66" charset="0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Deallocate B</a:t>
            </a:r>
          </a:p>
          <a:p>
            <a:endParaRPr lang="en-US" alt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98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64" y="165100"/>
            <a:ext cx="10800271" cy="698500"/>
          </a:xfrm>
        </p:spPr>
        <p:txBody>
          <a:bodyPr/>
          <a:lstStyle/>
          <a:p>
            <a:r>
              <a:rPr lang="en-US" altLang="tr-TR" sz="3600" dirty="0" smtClean="0"/>
              <a:t>Partition 2: Partitioning </a:t>
            </a:r>
            <a:r>
              <a:rPr lang="en-US" altLang="tr-TR" sz="3600" dirty="0"/>
              <a:t>i</a:t>
            </a:r>
            <a:r>
              <a:rPr lang="en-US" altLang="tr-TR" sz="3600" dirty="0" smtClean="0"/>
              <a:t>n </a:t>
            </a:r>
            <a:r>
              <a:rPr lang="en-US" altLang="tr-TR" sz="3600" dirty="0"/>
              <a:t>Place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5442" y="898526"/>
            <a:ext cx="11395494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tr-TR" dirty="0">
                <a:solidFill>
                  <a:srgbClr val="000000"/>
                </a:solidFill>
              </a:rPr>
              <a:t>Seems like we need an </a:t>
            </a:r>
            <a:r>
              <a:rPr lang="en-US" altLang="tr-TR" i="1" dirty="0">
                <a:solidFill>
                  <a:srgbClr val="000000"/>
                </a:solidFill>
              </a:rPr>
              <a:t>extra array </a:t>
            </a:r>
            <a:r>
              <a:rPr lang="en-US" altLang="tr-TR" dirty="0">
                <a:solidFill>
                  <a:srgbClr val="000000"/>
                </a:solidFill>
              </a:rPr>
              <a:t>for partitioning and concatenating left/right </a:t>
            </a:r>
            <a:r>
              <a:rPr lang="en-US" altLang="tr-TR" dirty="0" smtClean="0">
                <a:solidFill>
                  <a:srgbClr val="000000"/>
                </a:solidFill>
              </a:rPr>
              <a:t>sub-arrays!</a:t>
            </a:r>
            <a:endParaRPr lang="en-US" altLang="tr-TR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altLang="tr-TR" dirty="0">
                <a:solidFill>
                  <a:srgbClr val="0000FF"/>
                </a:solidFill>
              </a:rPr>
              <a:t>No!</a:t>
            </a:r>
          </a:p>
          <a:p>
            <a:r>
              <a:rPr lang="en-US" altLang="tr-TR" dirty="0" smtClean="0">
                <a:solidFill>
                  <a:srgbClr val="000000"/>
                </a:solidFill>
              </a:rPr>
              <a:t>We can implement the same algorithm in-place as follows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pivot=A[0]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Set pointers 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 and j to the beginning and the end of the array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Increment 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 until you hit an element A[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] &gt; pivot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Decrement j until you hit an element A[j] &lt; pivot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Swap A[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] and A[j]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Repeat until 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 and j cross (</a:t>
            </a:r>
            <a:r>
              <a:rPr lang="en-US" altLang="tr-TR" dirty="0" err="1">
                <a:solidFill>
                  <a:srgbClr val="000000"/>
                </a:solidFill>
              </a:rPr>
              <a:t>i</a:t>
            </a:r>
            <a:r>
              <a:rPr lang="en-US" altLang="tr-TR" dirty="0">
                <a:solidFill>
                  <a:srgbClr val="000000"/>
                </a:solidFill>
              </a:rPr>
              <a:t> exceeds or equals j)</a:t>
            </a:r>
          </a:p>
          <a:p>
            <a:pPr marL="1143000" lvl="1">
              <a:buFont typeface="+mj-lt"/>
              <a:buAutoNum type="arabicPeriod"/>
            </a:pPr>
            <a:r>
              <a:rPr lang="en-US" altLang="tr-TR" dirty="0">
                <a:solidFill>
                  <a:srgbClr val="000000"/>
                </a:solidFill>
              </a:rPr>
              <a:t>Restore the pivot by swapping A[0] with </a:t>
            </a:r>
            <a:r>
              <a:rPr lang="en-US" altLang="tr-TR" dirty="0" smtClean="0">
                <a:solidFill>
                  <a:srgbClr val="000000"/>
                </a:solidFill>
              </a:rPr>
              <a:t>A[j</a:t>
            </a:r>
            <a:r>
              <a:rPr lang="en-US" altLang="tr-TR" dirty="0">
                <a:solidFill>
                  <a:srgbClr val="000000"/>
                </a:solidFill>
              </a:rPr>
              <a:t>]</a:t>
            </a:r>
            <a:endParaRPr lang="en-US" altLang="tr-T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20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tr-TR" sz="3600" dirty="0" smtClean="0"/>
              <a:t>Partition 2: Partitioning </a:t>
            </a:r>
            <a:r>
              <a:rPr lang="en-US" altLang="tr-TR" sz="3600" dirty="0"/>
              <a:t>i</a:t>
            </a:r>
            <a:r>
              <a:rPr lang="en-US" altLang="tr-TR" sz="3600" dirty="0" smtClean="0"/>
              <a:t>n </a:t>
            </a:r>
            <a:r>
              <a:rPr lang="en-US" altLang="tr-TR" sz="3600" dirty="0"/>
              <a:t>Place</a:t>
            </a:r>
          </a:p>
        </p:txBody>
      </p:sp>
      <p:sp>
        <p:nvSpPr>
          <p:cNvPr id="12291" name="Text Box 16"/>
          <p:cNvSpPr txBox="1">
            <a:spLocks noChangeArrowheads="1"/>
          </p:cNvSpPr>
          <p:nvPr/>
        </p:nvSpPr>
        <p:spPr bwMode="auto">
          <a:xfrm>
            <a:off x="4575175" y="1549400"/>
            <a:ext cx="340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</a:rPr>
              <a:t>9   16   4   15   2   5   17   1</a:t>
            </a:r>
          </a:p>
        </p:txBody>
      </p: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5008563" y="1924050"/>
            <a:ext cx="247650" cy="560388"/>
            <a:chOff x="1904" y="1098"/>
            <a:chExt cx="156" cy="353"/>
          </a:xfrm>
        </p:grpSpPr>
        <p:sp>
          <p:nvSpPr>
            <p:cNvPr id="12350" name="Line 18"/>
            <p:cNvSpPr>
              <a:spLocks noChangeShapeType="1"/>
            </p:cNvSpPr>
            <p:nvPr/>
          </p:nvSpPr>
          <p:spPr bwMode="auto">
            <a:xfrm>
              <a:off x="1977" y="1098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Text Box 19"/>
            <p:cNvSpPr txBox="1">
              <a:spLocks noChangeArrowheads="1"/>
            </p:cNvSpPr>
            <p:nvPr/>
          </p:nvSpPr>
          <p:spPr bwMode="auto">
            <a:xfrm>
              <a:off x="1904" y="122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sp>
        <p:nvSpPr>
          <p:cNvPr id="13360" name="Text Box 20"/>
          <p:cNvSpPr txBox="1">
            <a:spLocks noChangeArrowheads="1"/>
          </p:cNvSpPr>
          <p:nvPr/>
        </p:nvSpPr>
        <p:spPr bwMode="auto">
          <a:xfrm>
            <a:off x="1738313" y="15621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Swap A[i] and A[j]</a:t>
            </a:r>
          </a:p>
        </p:txBody>
      </p: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7607301" y="1870076"/>
            <a:ext cx="276225" cy="530225"/>
            <a:chOff x="2467" y="1104"/>
            <a:chExt cx="174" cy="334"/>
          </a:xfrm>
        </p:grpSpPr>
        <p:sp>
          <p:nvSpPr>
            <p:cNvPr id="12348" name="Line 22"/>
            <p:cNvSpPr>
              <a:spLocks noChangeShapeType="1"/>
            </p:cNvSpPr>
            <p:nvPr/>
          </p:nvSpPr>
          <p:spPr bwMode="auto">
            <a:xfrm>
              <a:off x="2553" y="110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467" y="1207"/>
              <a:ext cx="1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180014" y="979489"/>
            <a:ext cx="2509837" cy="623887"/>
            <a:chOff x="3656013" y="978852"/>
            <a:chExt cx="2509837" cy="623888"/>
          </a:xfrm>
        </p:grpSpPr>
        <p:sp>
          <p:nvSpPr>
            <p:cNvPr id="12346" name="Freeform 24"/>
            <p:cNvSpPr>
              <a:spLocks/>
            </p:cNvSpPr>
            <p:nvPr/>
          </p:nvSpPr>
          <p:spPr bwMode="auto">
            <a:xfrm>
              <a:off x="3656013" y="1253490"/>
              <a:ext cx="2509837" cy="349250"/>
            </a:xfrm>
            <a:custGeom>
              <a:avLst/>
              <a:gdLst>
                <a:gd name="T0" fmla="*/ 0 w 1051"/>
                <a:gd name="T1" fmla="*/ 2147483646 h 203"/>
                <a:gd name="T2" fmla="*/ 2147483646 w 1051"/>
                <a:gd name="T3" fmla="*/ 2147483646 h 203"/>
                <a:gd name="T4" fmla="*/ 2147483646 w 1051"/>
                <a:gd name="T5" fmla="*/ 2147483646 h 203"/>
                <a:gd name="T6" fmla="*/ 0 60000 65536"/>
                <a:gd name="T7" fmla="*/ 0 60000 65536"/>
                <a:gd name="T8" fmla="*/ 0 60000 65536"/>
                <a:gd name="T9" fmla="*/ 0 w 1051"/>
                <a:gd name="T10" fmla="*/ 0 h 203"/>
                <a:gd name="T11" fmla="*/ 1051 w 1051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1" h="203">
                  <a:moveTo>
                    <a:pt x="0" y="203"/>
                  </a:moveTo>
                  <a:cubicBezTo>
                    <a:pt x="142" y="102"/>
                    <a:pt x="284" y="2"/>
                    <a:pt x="459" y="1"/>
                  </a:cubicBezTo>
                  <a:cubicBezTo>
                    <a:pt x="634" y="0"/>
                    <a:pt x="842" y="97"/>
                    <a:pt x="1051" y="195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Text Box 25"/>
            <p:cNvSpPr txBox="1">
              <a:spLocks noChangeArrowheads="1"/>
            </p:cNvSpPr>
            <p:nvPr/>
          </p:nvSpPr>
          <p:spPr bwMode="auto">
            <a:xfrm>
              <a:off x="4560888" y="978852"/>
              <a:ext cx="739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solidFill>
                    <a:schemeClr val="accent2"/>
                  </a:solidFill>
                </a:rPr>
                <a:t>Swap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5013325" y="1539876"/>
            <a:ext cx="3055938" cy="409575"/>
            <a:chOff x="3458414" y="2216561"/>
            <a:chExt cx="3056329" cy="409575"/>
          </a:xfrm>
        </p:grpSpPr>
        <p:sp>
          <p:nvSpPr>
            <p:cNvPr id="12344" name="Text Box 27"/>
            <p:cNvSpPr txBox="1">
              <a:spLocks noChangeArrowheads="1"/>
            </p:cNvSpPr>
            <p:nvPr/>
          </p:nvSpPr>
          <p:spPr bwMode="auto">
            <a:xfrm>
              <a:off x="6060718" y="2229261"/>
              <a:ext cx="454025" cy="3968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2345" name="Text Box 28"/>
            <p:cNvSpPr txBox="1">
              <a:spLocks noChangeArrowheads="1"/>
            </p:cNvSpPr>
            <p:nvPr/>
          </p:nvSpPr>
          <p:spPr bwMode="auto">
            <a:xfrm>
              <a:off x="3458414" y="2216561"/>
              <a:ext cx="300082" cy="400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4565651" y="3130550"/>
            <a:ext cx="351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</a:rPr>
              <a:t>9   1    4   15   2   5   17   16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99088" y="3505200"/>
            <a:ext cx="247650" cy="560388"/>
            <a:chOff x="1904" y="1098"/>
            <a:chExt cx="156" cy="353"/>
          </a:xfrm>
        </p:grpSpPr>
        <p:sp>
          <p:nvSpPr>
            <p:cNvPr id="12342" name="Line 18"/>
            <p:cNvSpPr>
              <a:spLocks noChangeShapeType="1"/>
            </p:cNvSpPr>
            <p:nvPr/>
          </p:nvSpPr>
          <p:spPr bwMode="auto">
            <a:xfrm>
              <a:off x="1977" y="1098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Text Box 19"/>
            <p:cNvSpPr txBox="1">
              <a:spLocks noChangeArrowheads="1"/>
            </p:cNvSpPr>
            <p:nvPr/>
          </p:nvSpPr>
          <p:spPr bwMode="auto">
            <a:xfrm>
              <a:off x="1904" y="122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1728788" y="314325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Swap A[i] and A[j]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7083426" y="3471864"/>
            <a:ext cx="276225" cy="530225"/>
            <a:chOff x="2467" y="1104"/>
            <a:chExt cx="174" cy="334"/>
          </a:xfrm>
        </p:grpSpPr>
        <p:sp>
          <p:nvSpPr>
            <p:cNvPr id="12340" name="Line 22"/>
            <p:cNvSpPr>
              <a:spLocks noChangeShapeType="1"/>
            </p:cNvSpPr>
            <p:nvPr/>
          </p:nvSpPr>
          <p:spPr bwMode="auto">
            <a:xfrm>
              <a:off x="2553" y="110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Text Box 23"/>
            <p:cNvSpPr txBox="1">
              <a:spLocks noChangeArrowheads="1"/>
            </p:cNvSpPr>
            <p:nvPr/>
          </p:nvSpPr>
          <p:spPr bwMode="auto">
            <a:xfrm>
              <a:off x="2467" y="1207"/>
              <a:ext cx="1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</p:grpSp>
      <p:sp>
        <p:nvSpPr>
          <p:cNvPr id="75" name="Down Arrow 74"/>
          <p:cNvSpPr>
            <a:spLocks noChangeArrowheads="1"/>
          </p:cNvSpPr>
          <p:nvPr/>
        </p:nvSpPr>
        <p:spPr bwMode="auto">
          <a:xfrm>
            <a:off x="6054725" y="2281239"/>
            <a:ext cx="452438" cy="3079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5840413" y="3505200"/>
            <a:ext cx="247650" cy="560388"/>
            <a:chOff x="1904" y="1098"/>
            <a:chExt cx="156" cy="353"/>
          </a:xfrm>
        </p:grpSpPr>
        <p:sp>
          <p:nvSpPr>
            <p:cNvPr id="12338" name="Line 18"/>
            <p:cNvSpPr>
              <a:spLocks noChangeShapeType="1"/>
            </p:cNvSpPr>
            <p:nvPr/>
          </p:nvSpPr>
          <p:spPr bwMode="auto">
            <a:xfrm>
              <a:off x="1977" y="1098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Text Box 19"/>
            <p:cNvSpPr txBox="1">
              <a:spLocks noChangeArrowheads="1"/>
            </p:cNvSpPr>
            <p:nvPr/>
          </p:nvSpPr>
          <p:spPr bwMode="auto">
            <a:xfrm>
              <a:off x="1904" y="122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672264" y="3462339"/>
            <a:ext cx="276225" cy="530225"/>
            <a:chOff x="2467" y="1104"/>
            <a:chExt cx="174" cy="334"/>
          </a:xfrm>
        </p:grpSpPr>
        <p:sp>
          <p:nvSpPr>
            <p:cNvPr id="12336" name="Line 22"/>
            <p:cNvSpPr>
              <a:spLocks noChangeShapeType="1"/>
            </p:cNvSpPr>
            <p:nvPr/>
          </p:nvSpPr>
          <p:spPr bwMode="auto">
            <a:xfrm>
              <a:off x="2553" y="110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Text Box 23"/>
            <p:cNvSpPr txBox="1">
              <a:spLocks noChangeArrowheads="1"/>
            </p:cNvSpPr>
            <p:nvPr/>
          </p:nvSpPr>
          <p:spPr bwMode="auto">
            <a:xfrm>
              <a:off x="2467" y="1207"/>
              <a:ext cx="1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</p:grp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5999163" y="2714625"/>
            <a:ext cx="823912" cy="469900"/>
            <a:chOff x="4475164" y="2797175"/>
            <a:chExt cx="823912" cy="469901"/>
          </a:xfrm>
        </p:grpSpPr>
        <p:sp>
          <p:nvSpPr>
            <p:cNvPr id="12334" name="Freeform 39"/>
            <p:cNvSpPr>
              <a:spLocks/>
            </p:cNvSpPr>
            <p:nvPr/>
          </p:nvSpPr>
          <p:spPr bwMode="auto">
            <a:xfrm>
              <a:off x="4475164" y="3113088"/>
              <a:ext cx="785813" cy="153988"/>
            </a:xfrm>
            <a:custGeom>
              <a:avLst/>
              <a:gdLst>
                <a:gd name="T0" fmla="*/ 0 w 506"/>
                <a:gd name="T1" fmla="*/ 2147483646 h 95"/>
                <a:gd name="T2" fmla="*/ 2147483646 w 506"/>
                <a:gd name="T3" fmla="*/ 2147483646 h 95"/>
                <a:gd name="T4" fmla="*/ 2147483646 w 506"/>
                <a:gd name="T5" fmla="*/ 2147483646 h 95"/>
                <a:gd name="T6" fmla="*/ 0 60000 65536"/>
                <a:gd name="T7" fmla="*/ 0 60000 65536"/>
                <a:gd name="T8" fmla="*/ 0 60000 65536"/>
                <a:gd name="T9" fmla="*/ 0 w 506"/>
                <a:gd name="T10" fmla="*/ 0 h 95"/>
                <a:gd name="T11" fmla="*/ 506 w 506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" h="95">
                  <a:moveTo>
                    <a:pt x="0" y="95"/>
                  </a:moveTo>
                  <a:cubicBezTo>
                    <a:pt x="90" y="48"/>
                    <a:pt x="181" y="2"/>
                    <a:pt x="265" y="1"/>
                  </a:cubicBezTo>
                  <a:cubicBezTo>
                    <a:pt x="349" y="0"/>
                    <a:pt x="427" y="43"/>
                    <a:pt x="506" y="87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Text Box 40"/>
            <p:cNvSpPr txBox="1">
              <a:spLocks noChangeArrowheads="1"/>
            </p:cNvSpPr>
            <p:nvPr/>
          </p:nvSpPr>
          <p:spPr bwMode="auto">
            <a:xfrm>
              <a:off x="4559301" y="2797175"/>
              <a:ext cx="739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solidFill>
                    <a:schemeClr val="accent2"/>
                  </a:solidFill>
                </a:rPr>
                <a:t>Swap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5842001" y="3121026"/>
            <a:ext cx="1198563" cy="403225"/>
            <a:chOff x="4318750" y="3244513"/>
            <a:chExt cx="1198472" cy="404122"/>
          </a:xfrm>
        </p:grpSpPr>
        <p:sp>
          <p:nvSpPr>
            <p:cNvPr id="12332" name="Text Box 42"/>
            <p:cNvSpPr txBox="1">
              <a:spLocks noChangeArrowheads="1"/>
            </p:cNvSpPr>
            <p:nvPr/>
          </p:nvSpPr>
          <p:spPr bwMode="auto">
            <a:xfrm>
              <a:off x="5058686" y="3248525"/>
              <a:ext cx="458536" cy="400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2333" name="Text Box 43"/>
            <p:cNvSpPr txBox="1">
              <a:spLocks noChangeArrowheads="1"/>
            </p:cNvSpPr>
            <p:nvPr/>
          </p:nvSpPr>
          <p:spPr bwMode="auto">
            <a:xfrm>
              <a:off x="4318750" y="3244513"/>
              <a:ext cx="341734" cy="401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91" name="Down Arrow 90"/>
          <p:cNvSpPr>
            <a:spLocks noChangeArrowheads="1"/>
          </p:cNvSpPr>
          <p:nvPr/>
        </p:nvSpPr>
        <p:spPr bwMode="auto">
          <a:xfrm>
            <a:off x="6065838" y="3914776"/>
            <a:ext cx="450850" cy="3079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92" name="Text Box 16"/>
          <p:cNvSpPr txBox="1">
            <a:spLocks noChangeArrowheads="1"/>
          </p:cNvSpPr>
          <p:nvPr/>
        </p:nvSpPr>
        <p:spPr bwMode="auto">
          <a:xfrm>
            <a:off x="4565651" y="4692650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00"/>
                </a:solidFill>
              </a:rPr>
              <a:t>9   1    4   5   2   15   17   16</a:t>
            </a:r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180138" y="5016500"/>
            <a:ext cx="247650" cy="560388"/>
            <a:chOff x="1904" y="1098"/>
            <a:chExt cx="156" cy="353"/>
          </a:xfrm>
        </p:grpSpPr>
        <p:sp>
          <p:nvSpPr>
            <p:cNvPr id="12330" name="Line 18"/>
            <p:cNvSpPr>
              <a:spLocks noChangeShapeType="1"/>
            </p:cNvSpPr>
            <p:nvPr/>
          </p:nvSpPr>
          <p:spPr bwMode="auto">
            <a:xfrm>
              <a:off x="1977" y="1098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19"/>
            <p:cNvSpPr txBox="1">
              <a:spLocks noChangeArrowheads="1"/>
            </p:cNvSpPr>
            <p:nvPr/>
          </p:nvSpPr>
          <p:spPr bwMode="auto">
            <a:xfrm>
              <a:off x="1904" y="122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6240464" y="5022851"/>
            <a:ext cx="276225" cy="530225"/>
            <a:chOff x="2467" y="1104"/>
            <a:chExt cx="174" cy="334"/>
          </a:xfrm>
        </p:grpSpPr>
        <p:sp>
          <p:nvSpPr>
            <p:cNvPr id="12328" name="Line 22"/>
            <p:cNvSpPr>
              <a:spLocks noChangeShapeType="1"/>
            </p:cNvSpPr>
            <p:nvPr/>
          </p:nvSpPr>
          <p:spPr bwMode="auto">
            <a:xfrm>
              <a:off x="2553" y="110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Text Box 23"/>
            <p:cNvSpPr txBox="1">
              <a:spLocks noChangeArrowheads="1"/>
            </p:cNvSpPr>
            <p:nvPr/>
          </p:nvSpPr>
          <p:spPr bwMode="auto">
            <a:xfrm>
              <a:off x="2467" y="1207"/>
              <a:ext cx="1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j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6621464" y="5022850"/>
            <a:ext cx="249237" cy="533400"/>
            <a:chOff x="2467" y="1104"/>
            <a:chExt cx="157" cy="336"/>
          </a:xfrm>
        </p:grpSpPr>
        <p:sp>
          <p:nvSpPr>
            <p:cNvPr id="12326" name="Line 22"/>
            <p:cNvSpPr>
              <a:spLocks noChangeShapeType="1"/>
            </p:cNvSpPr>
            <p:nvPr/>
          </p:nvSpPr>
          <p:spPr bwMode="auto">
            <a:xfrm>
              <a:off x="2553" y="1104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Text Box 23"/>
            <p:cNvSpPr txBox="1">
              <a:spLocks noChangeArrowheads="1"/>
            </p:cNvSpPr>
            <p:nvPr/>
          </p:nvSpPr>
          <p:spPr bwMode="auto">
            <a:xfrm>
              <a:off x="2467" y="1207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</a:t>
              </a:r>
            </a:p>
          </p:txBody>
        </p:sp>
      </p:grpSp>
      <p:sp>
        <p:nvSpPr>
          <p:cNvPr id="102" name="Text Box 49"/>
          <p:cNvSpPr txBox="1">
            <a:spLocks noChangeArrowheads="1"/>
          </p:cNvSpPr>
          <p:nvPr/>
        </p:nvSpPr>
        <p:spPr bwMode="auto">
          <a:xfrm>
            <a:off x="1685926" y="4719638"/>
            <a:ext cx="2379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Swap A[j] and pivot]</a:t>
            </a:r>
          </a:p>
        </p:txBody>
      </p: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4745039" y="4173539"/>
            <a:ext cx="1514475" cy="542925"/>
            <a:chOff x="4475164" y="2797175"/>
            <a:chExt cx="785813" cy="469901"/>
          </a:xfrm>
        </p:grpSpPr>
        <p:sp>
          <p:nvSpPr>
            <p:cNvPr id="12324" name="Freeform 39"/>
            <p:cNvSpPr>
              <a:spLocks/>
            </p:cNvSpPr>
            <p:nvPr/>
          </p:nvSpPr>
          <p:spPr bwMode="auto">
            <a:xfrm>
              <a:off x="4475164" y="3113088"/>
              <a:ext cx="785813" cy="153988"/>
            </a:xfrm>
            <a:custGeom>
              <a:avLst/>
              <a:gdLst>
                <a:gd name="T0" fmla="*/ 0 w 506"/>
                <a:gd name="T1" fmla="*/ 2147483646 h 95"/>
                <a:gd name="T2" fmla="*/ 2147483646 w 506"/>
                <a:gd name="T3" fmla="*/ 2147483646 h 95"/>
                <a:gd name="T4" fmla="*/ 2147483646 w 506"/>
                <a:gd name="T5" fmla="*/ 2147483646 h 95"/>
                <a:gd name="T6" fmla="*/ 0 60000 65536"/>
                <a:gd name="T7" fmla="*/ 0 60000 65536"/>
                <a:gd name="T8" fmla="*/ 0 60000 65536"/>
                <a:gd name="T9" fmla="*/ 0 w 506"/>
                <a:gd name="T10" fmla="*/ 0 h 95"/>
                <a:gd name="T11" fmla="*/ 506 w 506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" h="95">
                  <a:moveTo>
                    <a:pt x="0" y="95"/>
                  </a:moveTo>
                  <a:cubicBezTo>
                    <a:pt x="90" y="48"/>
                    <a:pt x="181" y="2"/>
                    <a:pt x="265" y="1"/>
                  </a:cubicBezTo>
                  <a:cubicBezTo>
                    <a:pt x="349" y="0"/>
                    <a:pt x="427" y="43"/>
                    <a:pt x="506" y="87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Text Box 40"/>
            <p:cNvSpPr txBox="1">
              <a:spLocks noChangeArrowheads="1"/>
            </p:cNvSpPr>
            <p:nvPr/>
          </p:nvSpPr>
          <p:spPr bwMode="auto">
            <a:xfrm>
              <a:off x="4703355" y="2797175"/>
              <a:ext cx="408983" cy="320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solidFill>
                    <a:schemeClr val="accent2"/>
                  </a:solidFill>
                </a:rPr>
                <a:t>Swap</a:t>
              </a:r>
            </a:p>
          </p:txBody>
        </p:sp>
      </p:grp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4587876" y="4718050"/>
            <a:ext cx="1878013" cy="406400"/>
            <a:chOff x="3064553" y="4871991"/>
            <a:chExt cx="1877318" cy="406382"/>
          </a:xfrm>
        </p:grpSpPr>
        <p:sp>
          <p:nvSpPr>
            <p:cNvPr id="12322" name="Text Box 42"/>
            <p:cNvSpPr txBox="1">
              <a:spLocks noChangeArrowheads="1"/>
            </p:cNvSpPr>
            <p:nvPr/>
          </p:nvSpPr>
          <p:spPr bwMode="auto">
            <a:xfrm>
              <a:off x="4616205" y="4871991"/>
              <a:ext cx="325666" cy="3992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2323" name="Text Box 43"/>
            <p:cNvSpPr txBox="1">
              <a:spLocks noChangeArrowheads="1"/>
            </p:cNvSpPr>
            <p:nvPr/>
          </p:nvSpPr>
          <p:spPr bwMode="auto">
            <a:xfrm>
              <a:off x="3064553" y="4878263"/>
              <a:ext cx="341760" cy="400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2049464" y="5738813"/>
            <a:ext cx="6003925" cy="876300"/>
            <a:chOff x="524714" y="5647148"/>
            <a:chExt cx="6003926" cy="876404"/>
          </a:xfrm>
        </p:grpSpPr>
        <p:grpSp>
          <p:nvGrpSpPr>
            <p:cNvPr id="12315" name="Group 58"/>
            <p:cNvGrpSpPr>
              <a:grpSpLocks/>
            </p:cNvGrpSpPr>
            <p:nvPr/>
          </p:nvGrpSpPr>
          <p:grpSpPr bwMode="auto">
            <a:xfrm>
              <a:off x="524714" y="5647148"/>
              <a:ext cx="6003927" cy="400050"/>
              <a:chOff x="289" y="3732"/>
              <a:chExt cx="3782" cy="252"/>
            </a:xfrm>
          </p:grpSpPr>
          <p:sp>
            <p:nvSpPr>
              <p:cNvPr id="12320" name="Text Box 59"/>
              <p:cNvSpPr txBox="1">
                <a:spLocks noChangeArrowheads="1"/>
              </p:cNvSpPr>
              <p:nvPr/>
            </p:nvSpPr>
            <p:spPr bwMode="auto">
              <a:xfrm>
                <a:off x="1905" y="3732"/>
                <a:ext cx="216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2000">
                    <a:solidFill>
                      <a:srgbClr val="C00000"/>
                    </a:solidFill>
                  </a:rPr>
                  <a:t>2   1    4   5   9   </a:t>
                </a:r>
                <a:r>
                  <a:rPr lang="en-US" altLang="tr-TR" sz="2000">
                    <a:solidFill>
                      <a:srgbClr val="00B050"/>
                    </a:solidFill>
                  </a:rPr>
                  <a:t>15   17   16</a:t>
                </a:r>
              </a:p>
            </p:txBody>
          </p:sp>
          <p:sp>
            <p:nvSpPr>
              <p:cNvPr id="12321" name="Text Box 60"/>
              <p:cNvSpPr txBox="1">
                <a:spLocks noChangeArrowheads="1"/>
              </p:cNvSpPr>
              <p:nvPr/>
            </p:nvSpPr>
            <p:spPr bwMode="auto">
              <a:xfrm>
                <a:off x="289" y="3748"/>
                <a:ext cx="15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Partitioning Complete</a:t>
                </a:r>
              </a:p>
            </p:txBody>
          </p:sp>
        </p:grpSp>
        <p:sp>
          <p:nvSpPr>
            <p:cNvPr id="12316" name="Right Brace 67"/>
            <p:cNvSpPr>
              <a:spLocks/>
            </p:cNvSpPr>
            <p:nvPr/>
          </p:nvSpPr>
          <p:spPr bwMode="auto">
            <a:xfrm rot="5400000">
              <a:off x="5645647" y="5347701"/>
              <a:ext cx="236308" cy="1335641"/>
            </a:xfrm>
            <a:prstGeom prst="rightBrace">
              <a:avLst>
                <a:gd name="adj1" fmla="val 8321"/>
                <a:gd name="adj2" fmla="val 5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imes New Roman" panose="02020603050405020304" pitchFamily="18" charset="0"/>
              </a:endParaRPr>
            </a:p>
          </p:txBody>
        </p:sp>
        <p:sp>
          <p:nvSpPr>
            <p:cNvPr id="12317" name="Right Brace 68"/>
            <p:cNvSpPr>
              <a:spLocks/>
            </p:cNvSpPr>
            <p:nvPr/>
          </p:nvSpPr>
          <p:spPr bwMode="auto">
            <a:xfrm rot="5400000">
              <a:off x="3940137" y="5131946"/>
              <a:ext cx="226034" cy="1756882"/>
            </a:xfrm>
            <a:prstGeom prst="rightBrace">
              <a:avLst>
                <a:gd name="adj1" fmla="val 8348"/>
                <a:gd name="adj2" fmla="val 5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91790" y="6153620"/>
              <a:ext cx="530225" cy="3699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&lt;=9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17402" y="6132981"/>
              <a:ext cx="530225" cy="369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&gt;=9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059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/>
      <p:bldP spid="59" grpId="0"/>
      <p:bldP spid="63" grpId="0"/>
      <p:bldP spid="75" grpId="0" animBg="1"/>
      <p:bldP spid="91" grpId="0" animBg="1"/>
      <p:bldP spid="92" grpId="0"/>
      <p:bldP spid="10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14902</TotalTime>
  <Words>2521</Words>
  <Application>Microsoft Office PowerPoint</Application>
  <PresentationFormat>Widescreen</PresentationFormat>
  <Paragraphs>694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Comic Sans MS</vt:lpstr>
      <vt:lpstr>Courier New</vt:lpstr>
      <vt:lpstr>Symbol</vt:lpstr>
      <vt:lpstr>Times New Roman</vt:lpstr>
      <vt:lpstr>Wingdings</vt:lpstr>
      <vt:lpstr>Blank Presentation</vt:lpstr>
      <vt:lpstr>Today’s Material</vt:lpstr>
      <vt:lpstr>MergeSort Review</vt:lpstr>
      <vt:lpstr>Quicksort</vt:lpstr>
      <vt:lpstr>Partition</vt:lpstr>
      <vt:lpstr>Quicksort Example</vt:lpstr>
      <vt:lpstr>Another Quicksort Example</vt:lpstr>
      <vt:lpstr>Partition 1: Partitioning with Extra Space</vt:lpstr>
      <vt:lpstr>Partition 2: Partitioning in Place</vt:lpstr>
      <vt:lpstr>Partition 2: Partitioning in Place</vt:lpstr>
      <vt:lpstr>Partition 2: Another example</vt:lpstr>
      <vt:lpstr>Partition 2: Yet another example</vt:lpstr>
      <vt:lpstr>Partition2</vt:lpstr>
      <vt:lpstr>Pivotal Role of Pivots</vt:lpstr>
      <vt:lpstr>Choosing the Right Pivot</vt:lpstr>
      <vt:lpstr>Median-of-Three Pivots</vt:lpstr>
      <vt:lpstr>Partition with MedianOf3 Heuristic</vt:lpstr>
      <vt:lpstr>MedianOf3 Algorithm</vt:lpstr>
      <vt:lpstr>Partition 3: Partition with MedianOf3</vt:lpstr>
      <vt:lpstr>QuickSort Performance Analysis</vt:lpstr>
      <vt:lpstr>QuickSort Performance Analysis</vt:lpstr>
      <vt:lpstr>Partition 4: Predicate-based Partitioning</vt:lpstr>
      <vt:lpstr>Partition 4: Predicate-based Partitioning</vt:lpstr>
      <vt:lpstr>Partition 4: predicate: num &lt; 10</vt:lpstr>
      <vt:lpstr>Partition 4: predicate: num % 2 == 1</vt:lpstr>
      <vt:lpstr>Partition 4: Partitioning in Place</vt:lpstr>
      <vt:lpstr>C++ Partition function</vt:lpstr>
      <vt:lpstr>QS using C++ Partition function</vt:lpstr>
      <vt:lpstr>External Sorting</vt:lpstr>
      <vt:lpstr>Example</vt:lpstr>
      <vt:lpstr>External Sorting Running Time</vt:lpstr>
      <vt:lpstr>LeetCode 283. Move Zeroes (Partition)</vt:lpstr>
      <vt:lpstr>LeetCode 905. Sort Array By Parity (Partition)</vt:lpstr>
      <vt:lpstr>LeetCode 922. Sort Array By Parity II (Partition)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577</cp:revision>
  <dcterms:created xsi:type="dcterms:W3CDTF">2020-11-16T14:31:24Z</dcterms:created>
  <dcterms:modified xsi:type="dcterms:W3CDTF">2023-07-25T14:44:03Z</dcterms:modified>
</cp:coreProperties>
</file>