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7" r:id="rId11"/>
    <p:sldId id="438" r:id="rId12"/>
    <p:sldId id="439" r:id="rId13"/>
    <p:sldId id="443" r:id="rId14"/>
    <p:sldId id="447" r:id="rId15"/>
    <p:sldId id="444" r:id="rId16"/>
    <p:sldId id="4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1093789"/>
            <a:ext cx="11102196" cy="5183187"/>
          </a:xfrm>
        </p:spPr>
        <p:txBody>
          <a:bodyPr/>
          <a:lstStyle/>
          <a:p>
            <a:r>
              <a:rPr lang="en-US" altLang="en-US" dirty="0" smtClean="0"/>
              <a:t>Medians &amp; Order Statistics</a:t>
            </a:r>
          </a:p>
        </p:txBody>
      </p:sp>
    </p:spTree>
    <p:extLst>
      <p:ext uri="{BB962C8B-B14F-4D97-AF65-F5344CB8AC3E}">
        <p14:creationId xmlns:p14="http://schemas.microsoft.com/office/powerpoint/2010/main" val="195506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Running Time - 1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102" y="889001"/>
            <a:ext cx="11145328" cy="553402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Because the algorithm is randomized, we analyze its “expected” time complexity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Where the expectation is taken over all possible choices of the random pivot element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Let T(n) denote the expected case running time of the algorithm on a list of size “n”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Our analysis is with respect to the worst-case in “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That is, since we do not know what “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dirty="0" smtClean="0">
                <a:solidFill>
                  <a:srgbClr val="000000"/>
                </a:solidFill>
              </a:rPr>
              <a:t>” is, we make the worst case assumption that whenever we partition the list, the </a:t>
            </a:r>
            <a:r>
              <a:rPr lang="en-US" altLang="en-US" dirty="0" err="1" smtClean="0">
                <a:solidFill>
                  <a:srgbClr val="000000"/>
                </a:solidFill>
              </a:rPr>
              <a:t>i</a:t>
            </a:r>
            <a:r>
              <a:rPr lang="en-US" altLang="en-US" baseline="30000" dirty="0" err="1" smtClean="0">
                <a:solidFill>
                  <a:srgbClr val="000000"/>
                </a:solidFill>
              </a:rPr>
              <a:t>th</a:t>
            </a:r>
            <a:r>
              <a:rPr lang="en-US" altLang="en-US" dirty="0" smtClean="0">
                <a:solidFill>
                  <a:srgbClr val="000000"/>
                </a:solidFill>
              </a:rPr>
              <a:t> smallest element occurs on the side having greater number of elements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Partitioning procedure takes O(n)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2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Running Time - 2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889001"/>
            <a:ext cx="11248845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 are “n” possible choices for the pivot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Each is equally likely with probability 1/n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If “x” is the k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altLang="en-US" dirty="0" smtClean="0">
                <a:solidFill>
                  <a:srgbClr val="000000"/>
                </a:solidFill>
              </a:rPr>
              <a:t> smallest element of the list, then we create two </a:t>
            </a:r>
            <a:r>
              <a:rPr lang="en-US" altLang="en-US" dirty="0" err="1" smtClean="0">
                <a:solidFill>
                  <a:srgbClr val="000000"/>
                </a:solidFill>
              </a:rPr>
              <a:t>sublists</a:t>
            </a:r>
            <a:r>
              <a:rPr lang="en-US" altLang="en-US" dirty="0" smtClean="0">
                <a:solidFill>
                  <a:srgbClr val="000000"/>
                </a:solidFill>
              </a:rPr>
              <a:t> of size “k” and “n-k”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If we assume that we </a:t>
            </a:r>
            <a:r>
              <a:rPr lang="en-US" altLang="en-US" dirty="0" err="1" smtClean="0">
                <a:solidFill>
                  <a:srgbClr val="000000"/>
                </a:solidFill>
              </a:rPr>
              <a:t>recurse</a:t>
            </a:r>
            <a:r>
              <a:rPr lang="en-US" altLang="en-US" dirty="0" smtClean="0">
                <a:solidFill>
                  <a:srgbClr val="000000"/>
                </a:solidFill>
              </a:rPr>
              <a:t> on the larger side of the two </a:t>
            </a:r>
            <a:r>
              <a:rPr lang="en-US" altLang="en-US" dirty="0" err="1" smtClean="0">
                <a:solidFill>
                  <a:srgbClr val="000000"/>
                </a:solidFill>
              </a:rPr>
              <a:t>sublists</a:t>
            </a:r>
            <a:r>
              <a:rPr lang="en-US" altLang="en-US" dirty="0" smtClean="0">
                <a:solidFill>
                  <a:srgbClr val="000000"/>
                </a:solidFill>
              </a:rPr>
              <a:t>, then we get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T(n) &lt;=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Basically, the recurrence can be simplified to: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T(n) &lt;=</a:t>
            </a:r>
          </a:p>
        </p:txBody>
      </p:sp>
      <p:graphicFrame>
        <p:nvGraphicFramePr>
          <p:cNvPr id="1536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06283"/>
              </p:ext>
            </p:extLst>
          </p:nvPr>
        </p:nvGraphicFramePr>
        <p:xfrm>
          <a:off x="2679311" y="3932508"/>
          <a:ext cx="39941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311" y="3932508"/>
                        <a:ext cx="39941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66004"/>
              </p:ext>
            </p:extLst>
          </p:nvPr>
        </p:nvGraphicFramePr>
        <p:xfrm>
          <a:off x="2725349" y="5591445"/>
          <a:ext cx="26003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977900" imgH="431800" progId="Equation.3">
                  <p:embed/>
                </p:oleObj>
              </mc:Choice>
              <mc:Fallback>
                <p:oleObj name="Equation" r:id="rId5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349" y="5591445"/>
                        <a:ext cx="2600325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3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Running Time - 3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889001"/>
            <a:ext cx="11473132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Then an induction argument is used to show that T(n) &lt;= c*n for some appropriately chosen constant c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After working through the induction proof, we arrive at the condition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c*(3n/4 – ½) + n &lt; c*n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This is satisfied for any c &gt;= 4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This technique of setting up an induction with an unknown parameter, and then determining the conditions on the parameter is known as “</a:t>
            </a:r>
            <a:r>
              <a:rPr lang="en-US" altLang="en-US" dirty="0" smtClean="0">
                <a:solidFill>
                  <a:srgbClr val="C00000"/>
                </a:solidFill>
              </a:rPr>
              <a:t>constructive proof</a:t>
            </a:r>
            <a:r>
              <a:rPr lang="en-US" altLang="en-US" dirty="0" smtClean="0">
                <a:solidFill>
                  <a:srgbClr val="0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46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C++ </a:t>
            </a:r>
            <a:r>
              <a:rPr lang="en-US" altLang="en-US" sz="3600" dirty="0" err="1" smtClean="0"/>
              <a:t>nth_element</a:t>
            </a:r>
            <a:endParaRPr lang="en-US" altLang="en-US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889001"/>
            <a:ext cx="11179834" cy="4873444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B050"/>
                </a:solidFill>
              </a:rPr>
              <a:t>v</a:t>
            </a:r>
            <a:r>
              <a:rPr lang="en-US" altLang="en-US" dirty="0" smtClean="0">
                <a:solidFill>
                  <a:srgbClr val="00B050"/>
                </a:solidFill>
              </a:rPr>
              <a:t>oid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nth_element</a:t>
            </a:r>
            <a:r>
              <a:rPr lang="en-US" altLang="en-US" dirty="0" smtClean="0">
                <a:solidFill>
                  <a:srgbClr val="000000"/>
                </a:solidFill>
              </a:rPr>
              <a:t>(</a:t>
            </a:r>
            <a:r>
              <a:rPr lang="en-US" altLang="en-US" dirty="0" smtClean="0">
                <a:solidFill>
                  <a:schemeClr val="accent6"/>
                </a:solidFill>
              </a:rPr>
              <a:t>first</a:t>
            </a:r>
            <a:r>
              <a:rPr lang="en-US" altLang="en-US" dirty="0" smtClean="0">
                <a:solidFill>
                  <a:srgbClr val="00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nth</a:t>
            </a:r>
            <a:r>
              <a:rPr lang="en-US" altLang="en-US" dirty="0" smtClean="0">
                <a:solidFill>
                  <a:srgbClr val="000000"/>
                </a:solidFill>
              </a:rPr>
              <a:t>, </a:t>
            </a:r>
            <a:r>
              <a:rPr lang="en-US" altLang="en-US" dirty="0" smtClean="0">
                <a:solidFill>
                  <a:schemeClr val="accent6"/>
                </a:solidFill>
              </a:rPr>
              <a:t>last</a:t>
            </a:r>
            <a:r>
              <a:rPr lang="en-US" altLang="en-US" dirty="0" smtClean="0">
                <a:solidFill>
                  <a:srgbClr val="000000"/>
                </a:solidFill>
              </a:rPr>
              <a:t>);  // 0 &lt;= nth &lt; N</a:t>
            </a:r>
          </a:p>
          <a:p>
            <a:pPr marL="933450" lvl="1" indent="-533400"/>
            <a:r>
              <a:rPr lang="en-US" altLang="en-US" dirty="0">
                <a:solidFill>
                  <a:schemeClr val="accent6"/>
                </a:solidFill>
              </a:rPr>
              <a:t>https://</a:t>
            </a:r>
            <a:r>
              <a:rPr lang="en-US" altLang="en-US" dirty="0" smtClean="0">
                <a:solidFill>
                  <a:schemeClr val="accent6"/>
                </a:solidFill>
              </a:rPr>
              <a:t>en.cppreference.com/w/cpp/algorithm/nth_element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 marL="933450" lvl="1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Is </a:t>
            </a: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</a:rPr>
              <a:t>partial sorting algorithm </a:t>
            </a:r>
            <a:r>
              <a:rPr lang="en-US" altLang="en-US" dirty="0">
                <a:solidFill>
                  <a:srgbClr val="000000"/>
                </a:solidFill>
              </a:rPr>
              <a:t>that rearranges elements in [first, last) such that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>
                <a:solidFill>
                  <a:srgbClr val="000000"/>
                </a:solidFill>
              </a:rPr>
              <a:t>The element pointed at by nth is changed to whatever element would occur in that position if [first, last) were </a:t>
            </a:r>
            <a:r>
              <a:rPr lang="en-US" altLang="en-US" dirty="0" smtClean="0">
                <a:solidFill>
                  <a:srgbClr val="000000"/>
                </a:solidFill>
              </a:rPr>
              <a:t>sorted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All </a:t>
            </a:r>
            <a:r>
              <a:rPr lang="en-US" altLang="en-US" dirty="0">
                <a:solidFill>
                  <a:srgbClr val="000000"/>
                </a:solidFill>
              </a:rPr>
              <a:t>of the elements before this new nth element are less than or equal to the elements after the new nth </a:t>
            </a:r>
            <a:r>
              <a:rPr lang="en-US" altLang="en-US" dirty="0" smtClean="0">
                <a:solidFill>
                  <a:srgbClr val="000000"/>
                </a:solidFill>
              </a:rPr>
              <a:t>element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91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40" y="141288"/>
            <a:ext cx="11697418" cy="698500"/>
          </a:xfrm>
        </p:spPr>
        <p:txBody>
          <a:bodyPr/>
          <a:lstStyle/>
          <a:p>
            <a:r>
              <a:rPr lang="en-US" altLang="en-US" dirty="0" err="1" smtClean="0"/>
              <a:t>LeetCode</a:t>
            </a:r>
            <a:r>
              <a:rPr lang="en-US" altLang="en-US" dirty="0" smtClean="0"/>
              <a:t> </a:t>
            </a:r>
            <a:r>
              <a:rPr lang="en-US" dirty="0"/>
              <a:t>215. Kth Largest Element in an Array</a:t>
            </a:r>
            <a:endParaRPr lang="en-US" altLang="en-US" dirty="0" smtClean="0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79562" y="839789"/>
            <a:ext cx="11464506" cy="240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Given an integer array </a:t>
            </a:r>
            <a:r>
              <a:rPr lang="en-US" altLang="en-US" dirty="0" err="1"/>
              <a:t>nums</a:t>
            </a:r>
            <a:r>
              <a:rPr lang="en-US" altLang="en-US" dirty="0"/>
              <a:t> and an integer k, return the kth largest element in the array.</a:t>
            </a:r>
          </a:p>
          <a:p>
            <a:pPr lvl="1"/>
            <a:r>
              <a:rPr lang="en-US" altLang="en-US" dirty="0" smtClean="0"/>
              <a:t>Note </a:t>
            </a:r>
            <a:r>
              <a:rPr lang="en-US" altLang="en-US" dirty="0"/>
              <a:t>that it is the kth largest element in the sorted order, not the kth distinct element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Can you solve it without sorting?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31" y="3159963"/>
            <a:ext cx="54768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31" y="4689894"/>
            <a:ext cx="6372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83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40" y="141288"/>
            <a:ext cx="11697418" cy="698500"/>
          </a:xfrm>
        </p:spPr>
        <p:txBody>
          <a:bodyPr/>
          <a:lstStyle/>
          <a:p>
            <a:r>
              <a:rPr lang="en-US" altLang="en-US" dirty="0" err="1" smtClean="0"/>
              <a:t>LeetCode</a:t>
            </a:r>
            <a:r>
              <a:rPr lang="en-US" altLang="en-US" dirty="0" smtClean="0"/>
              <a:t> </a:t>
            </a:r>
            <a:r>
              <a:rPr lang="en-US" altLang="en-US" dirty="0"/>
              <a:t>973. K Closest Points to Origin</a:t>
            </a:r>
            <a:endParaRPr lang="en-US" altLang="en-US" dirty="0" smtClean="0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79562" y="839789"/>
            <a:ext cx="11464506" cy="58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Given an array of points where points[</a:t>
            </a:r>
            <a:r>
              <a:rPr lang="en-US" altLang="en-US" dirty="0" err="1"/>
              <a:t>i</a:t>
            </a:r>
            <a:r>
              <a:rPr lang="en-US" altLang="en-US" dirty="0"/>
              <a:t>] = [xi, </a:t>
            </a:r>
            <a:r>
              <a:rPr lang="en-US" altLang="en-US" dirty="0" err="1"/>
              <a:t>yi</a:t>
            </a:r>
            <a:r>
              <a:rPr lang="en-US" altLang="en-US" dirty="0"/>
              <a:t>] represents a point on the X-Y plane and an integer k, return the k closest points to the origin (0, 0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lvl="1"/>
            <a:r>
              <a:rPr lang="en-US" altLang="en-US" dirty="0"/>
              <a:t>The distance between two points on the X-Y plane is the Euclidean distance (i.e., √(x1 - x2)2 + (y1 - y2)2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lvl="1"/>
            <a:r>
              <a:rPr lang="en-US" altLang="en-US" dirty="0"/>
              <a:t>You may return the answer in any order. The answer is guaranteed to be unique (except for the order that it is in</a:t>
            </a:r>
            <a:r>
              <a:rPr lang="en-US" altLang="en-US" dirty="0" smtClean="0"/>
              <a:t>).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2 Solutions:</a:t>
            </a:r>
            <a:endParaRPr lang="en-US" altLang="en-US" dirty="0"/>
          </a:p>
          <a:p>
            <a:pPr lvl="1"/>
            <a:r>
              <a:rPr lang="en-US" altLang="en-US" dirty="0" smtClean="0"/>
              <a:t>O(</a:t>
            </a:r>
            <a:r>
              <a:rPr lang="en-US" altLang="en-US" dirty="0" err="1" smtClean="0"/>
              <a:t>nlogn</a:t>
            </a:r>
            <a:r>
              <a:rPr lang="en-US" altLang="en-US" dirty="0" smtClean="0"/>
              <a:t>) using sorting, Efficient: O(n) using </a:t>
            </a:r>
            <a:r>
              <a:rPr lang="en-US" altLang="en-US" dirty="0" err="1" smtClean="0"/>
              <a:t>QuickSelect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1" y="3942271"/>
            <a:ext cx="5589916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smtClean="0"/>
              <a:t> Problems</a:t>
            </a:r>
            <a:endParaRPr lang="en-US" altLang="en-US" sz="36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1" y="889001"/>
            <a:ext cx="11317857" cy="5534025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215. Kth Largest Element in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973. K Closest Points to </a:t>
            </a:r>
            <a:r>
              <a:rPr lang="en-US" altLang="en-US" dirty="0" smtClean="0">
                <a:solidFill>
                  <a:srgbClr val="FF0000"/>
                </a:solidFill>
              </a:rPr>
              <a:t>Origin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347. Top K Frequent </a:t>
            </a:r>
            <a:r>
              <a:rPr lang="en-US" altLang="en-US" dirty="0" smtClean="0">
                <a:solidFill>
                  <a:srgbClr val="FF0000"/>
                </a:solidFill>
              </a:rPr>
              <a:t>Elements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347</a:t>
            </a:r>
            <a:r>
              <a:rPr lang="en-US" altLang="en-US" dirty="0">
                <a:solidFill>
                  <a:srgbClr val="000000"/>
                </a:solidFill>
              </a:rPr>
              <a:t>. Top K Frequent </a:t>
            </a:r>
            <a:r>
              <a:rPr lang="en-US" altLang="en-US" dirty="0" smtClean="0">
                <a:solidFill>
                  <a:srgbClr val="000000"/>
                </a:solidFill>
              </a:rPr>
              <a:t>Elements</a:t>
            </a:r>
            <a:endParaRPr lang="en-US" altLang="en-US" dirty="0" smtClean="0"/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1985. Find the Kth Largest Integer in the Array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2611. Mice and Cheese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dirty="0"/>
              <a:t>2583. Kth Largest Sum in a Binary Tree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832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Selection: Problem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11179834" cy="5510212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Given a sequence of numbers a1, a2, a3, a4,…, </a:t>
            </a:r>
            <a:r>
              <a:rPr lang="en-US" altLang="en-US" dirty="0" err="1" smtClean="0">
                <a:solidFill>
                  <a:srgbClr val="000000"/>
                </a:solidFill>
              </a:rPr>
              <a:t>aN</a:t>
            </a:r>
            <a:r>
              <a:rPr lang="en-US" altLang="en-US" dirty="0" smtClean="0">
                <a:solidFill>
                  <a:srgbClr val="000000"/>
                </a:solidFill>
              </a:rPr>
              <a:t> and integer “k”, 0 &lt;= k &lt;= N-1, compute the k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altLang="en-US" dirty="0" smtClean="0">
                <a:solidFill>
                  <a:srgbClr val="000000"/>
                </a:solidFill>
              </a:rPr>
              <a:t> smallest element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A=[4, 6, 3, 1, 10, 8, 15, 9, 11].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smallest?</a:t>
            </a:r>
          </a:p>
          <a:p>
            <a:pPr marL="533400" indent="-533400"/>
            <a:r>
              <a:rPr lang="en-US" altLang="en-US" dirty="0" smtClean="0"/>
              <a:t>Sorted A=[1, 3, 4, </a:t>
            </a:r>
            <a:r>
              <a:rPr lang="en-US" altLang="en-US" dirty="0" smtClean="0">
                <a:solidFill>
                  <a:srgbClr val="FF0000"/>
                </a:solidFill>
              </a:rPr>
              <a:t>6</a:t>
            </a:r>
            <a:r>
              <a:rPr lang="en-US" altLang="en-US" dirty="0" smtClean="0"/>
              <a:t>, 8, 9, 10, 11, 15]</a:t>
            </a:r>
          </a:p>
          <a:p>
            <a:pPr marL="533400" indent="-533400"/>
            <a:endParaRPr lang="en-US" altLang="en-US" dirty="0" smtClean="0">
              <a:solidFill>
                <a:srgbClr val="C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C00000"/>
                </a:solidFill>
              </a:rPr>
              <a:t>Minimum</a:t>
            </a:r>
            <a:r>
              <a:rPr lang="en-US" altLang="en-US" dirty="0" smtClean="0">
                <a:solidFill>
                  <a:srgbClr val="000000"/>
                </a:solidFill>
              </a:rPr>
              <a:t> is when k = 0, </a:t>
            </a:r>
            <a:r>
              <a:rPr lang="en-US" altLang="en-US" dirty="0" smtClean="0">
                <a:solidFill>
                  <a:srgbClr val="C00000"/>
                </a:solidFill>
              </a:rPr>
              <a:t>Maximum</a:t>
            </a:r>
            <a:r>
              <a:rPr lang="en-US" altLang="en-US" dirty="0" smtClean="0">
                <a:solidFill>
                  <a:srgbClr val="000000"/>
                </a:solidFill>
              </a:rPr>
              <a:t> is when k = N-1</a:t>
            </a:r>
          </a:p>
          <a:p>
            <a:pPr marL="533400" indent="-533400"/>
            <a:r>
              <a:rPr lang="en-US" altLang="en-US" dirty="0" smtClean="0">
                <a:solidFill>
                  <a:srgbClr val="C00000"/>
                </a:solidFill>
              </a:rPr>
              <a:t>Median</a:t>
            </a:r>
            <a:r>
              <a:rPr lang="en-US" altLang="en-US" dirty="0" smtClean="0">
                <a:solidFill>
                  <a:srgbClr val="000000"/>
                </a:solidFill>
              </a:rPr>
              <a:t> is a special case where k = N/2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A=[1, 3, 4, 6, </a:t>
            </a:r>
            <a:r>
              <a:rPr lang="en-US" altLang="en-US" dirty="0" smtClean="0">
                <a:solidFill>
                  <a:schemeClr val="accent2"/>
                </a:solidFill>
              </a:rPr>
              <a:t>8</a:t>
            </a:r>
            <a:r>
              <a:rPr lang="en-US" altLang="en-US" dirty="0" smtClean="0">
                <a:solidFill>
                  <a:srgbClr val="000000"/>
                </a:solidFill>
              </a:rPr>
              <a:t>, 9, 10, 11, 15] </a:t>
            </a:r>
            <a:r>
              <a:rPr lang="en-US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 Median: 8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B=[1, 2, 3, </a:t>
            </a:r>
            <a:r>
              <a:rPr lang="en-US" altLang="en-US" dirty="0" smtClean="0">
                <a:solidFill>
                  <a:schemeClr val="accent2"/>
                </a:solidFill>
              </a:rPr>
              <a:t>4, 5</a:t>
            </a:r>
            <a:r>
              <a:rPr lang="en-US" altLang="en-US" dirty="0" smtClean="0">
                <a:solidFill>
                  <a:srgbClr val="000000"/>
                </a:solidFill>
              </a:rPr>
              <a:t>, 6, 7, 8] </a:t>
            </a:r>
            <a:r>
              <a:rPr lang="en-US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 Median: (4+5)/2=4.5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72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Brute Force Solution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889001"/>
            <a:ext cx="11179834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 is an obvious brute-force solution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Just sort the numbers in ascending order and return the       </a:t>
            </a:r>
            <a:r>
              <a:rPr lang="en-US" altLang="en-US" dirty="0" smtClean="0">
                <a:solidFill>
                  <a:srgbClr val="FF0000"/>
                </a:solidFill>
              </a:rPr>
              <a:t>k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altLang="en-US" dirty="0" smtClean="0">
                <a:solidFill>
                  <a:srgbClr val="000000"/>
                </a:solidFill>
              </a:rPr>
              <a:t> element of the array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Takes O(</a:t>
            </a:r>
            <a:r>
              <a:rPr lang="en-US" altLang="en-US" dirty="0" err="1" smtClean="0">
                <a:solidFill>
                  <a:srgbClr val="000000"/>
                </a:solidFill>
              </a:rPr>
              <a:t>nlogn</a:t>
            </a:r>
            <a:r>
              <a:rPr lang="en-US" altLang="en-US" dirty="0" smtClean="0">
                <a:solidFill>
                  <a:srgbClr val="000000"/>
                </a:solidFill>
              </a:rPr>
              <a:t>)—Time to sort the numbers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Can we do better?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There is a deterministic O(n) algorithm, but it is very complicated and not very practical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However, there is a simple randomized algorithm, whose expected running time is O(n)</a:t>
            </a:r>
          </a:p>
          <a:p>
            <a:pPr marL="1295400" lvl="2" indent="-381000"/>
            <a:r>
              <a:rPr lang="en-US" altLang="en-US" dirty="0" smtClean="0"/>
              <a:t>We will only look at this randomized algorithm--next</a:t>
            </a:r>
          </a:p>
        </p:txBody>
      </p:sp>
    </p:spTree>
    <p:extLst>
      <p:ext uri="{BB962C8B-B14F-4D97-AF65-F5344CB8AC3E}">
        <p14:creationId xmlns:p14="http://schemas.microsoft.com/office/powerpoint/2010/main" val="3343421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Randomized Algorithms – An Intro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889001"/>
            <a:ext cx="11205713" cy="5534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randomized algorithm is one that incorporates a random number generator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Studies in recent years because many of the practical algorithms make use of randomization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There are 2 classes of randomized algorithms</a:t>
            </a:r>
          </a:p>
          <a:p>
            <a:pPr marL="914400" lvl="1" indent="-457200"/>
            <a:r>
              <a:rPr lang="en-US" altLang="en-US" dirty="0" smtClean="0">
                <a:solidFill>
                  <a:srgbClr val="CC3300"/>
                </a:solidFill>
              </a:rPr>
              <a:t>Monte Carlo Algorithms</a:t>
            </a:r>
          </a:p>
          <a:p>
            <a:pPr marL="1295400" lvl="2" indent="-381000"/>
            <a:r>
              <a:rPr lang="en-US" altLang="en-US" dirty="0" smtClean="0">
                <a:solidFill>
                  <a:schemeClr val="accent2"/>
                </a:solidFill>
              </a:rPr>
              <a:t>May make an error in its output, but presumably the probability of this happening is very small</a:t>
            </a:r>
          </a:p>
          <a:p>
            <a:pPr marL="914400" lvl="1" indent="-457200"/>
            <a:r>
              <a:rPr lang="en-US" altLang="en-US" dirty="0" smtClean="0">
                <a:solidFill>
                  <a:srgbClr val="CC3300"/>
                </a:solidFill>
              </a:rPr>
              <a:t>Las Vegas Algorithms</a:t>
            </a:r>
          </a:p>
          <a:p>
            <a:pPr marL="1295400" lvl="2" indent="-381000"/>
            <a:r>
              <a:rPr lang="en-US" altLang="en-US" dirty="0" smtClean="0">
                <a:solidFill>
                  <a:schemeClr val="accent2"/>
                </a:solidFill>
              </a:rPr>
              <a:t>Always produces the correct answer, but there is a small probability that the algorithm takes longer than it should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With </a:t>
            </a:r>
            <a:r>
              <a:rPr lang="en-US" altLang="en-US" dirty="0" smtClean="0">
                <a:solidFill>
                  <a:srgbClr val="C00000"/>
                </a:solidFill>
              </a:rPr>
              <a:t>Monte Carlo </a:t>
            </a:r>
            <a:r>
              <a:rPr lang="en-US" altLang="en-US" dirty="0" smtClean="0">
                <a:solidFill>
                  <a:srgbClr val="000000"/>
                </a:solidFill>
              </a:rPr>
              <a:t>algorithms randomization affects the result, with </a:t>
            </a:r>
            <a:r>
              <a:rPr lang="en-US" altLang="en-US" dirty="0" smtClean="0">
                <a:solidFill>
                  <a:srgbClr val="C00000"/>
                </a:solidFill>
              </a:rPr>
              <a:t>Las Vegas </a:t>
            </a:r>
            <a:r>
              <a:rPr lang="en-US" altLang="en-US" dirty="0" smtClean="0">
                <a:solidFill>
                  <a:srgbClr val="000000"/>
                </a:solidFill>
              </a:rPr>
              <a:t>it affects the running time</a:t>
            </a:r>
          </a:p>
        </p:txBody>
      </p:sp>
    </p:spTree>
    <p:extLst>
      <p:ext uri="{BB962C8B-B14F-4D97-AF65-F5344CB8AC3E}">
        <p14:creationId xmlns:p14="http://schemas.microsoft.com/office/powerpoint/2010/main" val="336994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141288"/>
            <a:ext cx="11300604" cy="698500"/>
          </a:xfrm>
        </p:spPr>
        <p:txBody>
          <a:bodyPr/>
          <a:lstStyle/>
          <a:p>
            <a:r>
              <a:rPr lang="en-US" altLang="en-US" sz="3600" dirty="0" smtClean="0"/>
              <a:t>A Simple Monte-Carlo Algorithm for Primality Test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4" y="889001"/>
            <a:ext cx="11309230" cy="55340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Given a number N, is N prime?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Important for cryptography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Randomized Monte-Carlo Algorithm </a:t>
            </a:r>
            <a:r>
              <a:rPr lang="en-US" dirty="0"/>
              <a:t>based on a </a:t>
            </a:r>
            <a:r>
              <a:rPr lang="en-US" dirty="0" smtClean="0"/>
              <a:t>result </a:t>
            </a:r>
            <a:r>
              <a:rPr lang="en-US" dirty="0"/>
              <a:t>by Fermat: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Guess a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random number A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, 0 &lt; A &lt; N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If (A</a:t>
            </a:r>
            <a:r>
              <a:rPr lang="en-US" baseline="30000" dirty="0">
                <a:solidFill>
                  <a:schemeClr val="accent6"/>
                </a:solidFill>
                <a:ea typeface="+mn-ea"/>
                <a:cs typeface="+mn-cs"/>
              </a:rPr>
              <a:t>N-1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mod N) ≠ 1, then Output “N is not prime”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Otherwise, Output “N is (probably) prime”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 is prime with high probability but not 100%</a:t>
            </a:r>
          </a:p>
          <a:p>
            <a:pPr>
              <a:defRPr/>
            </a:pPr>
            <a:r>
              <a:rPr lang="en-US" dirty="0"/>
              <a:t> Can repeat steps 1-3 to make error probability close to 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7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 Las Vegas Randomized Selection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992038"/>
            <a:ext cx="11602528" cy="5430988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As we mentioned, there is an O(n) expected-case </a:t>
            </a:r>
            <a:r>
              <a:rPr lang="en-US" altLang="en-US" dirty="0" smtClean="0">
                <a:solidFill>
                  <a:srgbClr val="C00000"/>
                </a:solidFill>
              </a:rPr>
              <a:t>randomized Las-Vegas algorithm </a:t>
            </a:r>
            <a:r>
              <a:rPr lang="en-US" altLang="en-US" dirty="0" smtClean="0">
                <a:solidFill>
                  <a:srgbClr val="000000"/>
                </a:solidFill>
              </a:rPr>
              <a:t>for Selection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Always produces the correct answer, but with low probability it might take longer than O(n)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Idea is based on a modification of </a:t>
            </a:r>
            <a:r>
              <a:rPr lang="en-US" altLang="en-US" dirty="0" err="1" smtClean="0">
                <a:solidFill>
                  <a:schemeClr val="accent2"/>
                </a:solidFill>
              </a:rPr>
              <a:t>QuickSort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Consider the Partition() procedure in </a:t>
            </a:r>
            <a:r>
              <a:rPr lang="en-US" altLang="en-US" dirty="0" err="1" smtClean="0">
                <a:solidFill>
                  <a:srgbClr val="000000"/>
                </a:solidFill>
              </a:rPr>
              <a:t>QuickSort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with a randomly chosen pivot “x”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q</a:t>
            </a:r>
            <a:r>
              <a:rPr lang="en-US" altLang="en-US" dirty="0" smtClean="0">
                <a:solidFill>
                  <a:srgbClr val="000000"/>
                </a:solidFill>
              </a:rPr>
              <a:t> = Partition(A) with pivot “x”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The array is partitioned into two halves A[0</a:t>
            </a:r>
            <a:r>
              <a:rPr lang="en-US" altLang="en-US" dirty="0">
                <a:solidFill>
                  <a:srgbClr val="000000"/>
                </a:solidFill>
              </a:rPr>
              <a:t>..q-1] </a:t>
            </a:r>
            <a:r>
              <a:rPr lang="en-US" altLang="en-US" dirty="0" smtClean="0">
                <a:solidFill>
                  <a:srgbClr val="000000"/>
                </a:solidFill>
              </a:rPr>
              <a:t> [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</a:rPr>
              <a:t>]  </a:t>
            </a:r>
            <a:r>
              <a:rPr lang="en-US" altLang="en-US" dirty="0">
                <a:solidFill>
                  <a:srgbClr val="000000"/>
                </a:solidFill>
              </a:rPr>
              <a:t>[q+1..</a:t>
            </a:r>
            <a:r>
              <a:rPr lang="en-US" altLang="en-US" dirty="0" smtClean="0">
                <a:solidFill>
                  <a:srgbClr val="000000"/>
                </a:solidFill>
              </a:rPr>
              <a:t>N-1] :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All elements in A[0..q-1] &lt;= x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A[q] = x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All elements in A[q+1..N-1] &gt;= x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You can see that </a:t>
            </a:r>
            <a:r>
              <a:rPr lang="en-US" altLang="en-US" dirty="0" smtClean="0">
                <a:solidFill>
                  <a:srgbClr val="C00000"/>
                </a:solidFill>
              </a:rPr>
              <a:t>Partition</a:t>
            </a:r>
            <a:r>
              <a:rPr lang="en-US" altLang="en-US" dirty="0" smtClean="0">
                <a:solidFill>
                  <a:srgbClr val="000000"/>
                </a:solidFill>
              </a:rPr>
              <a:t> performs a </a:t>
            </a:r>
            <a:r>
              <a:rPr lang="en-US" altLang="en-US" dirty="0" smtClean="0">
                <a:solidFill>
                  <a:schemeClr val="accent6"/>
                </a:solidFill>
              </a:rPr>
              <a:t>weak form of sorting </a:t>
            </a:r>
            <a:r>
              <a:rPr lang="en-US" altLang="en-US" dirty="0" smtClean="0">
                <a:solidFill>
                  <a:srgbClr val="000000"/>
                </a:solidFill>
              </a:rPr>
              <a:t>with “x” in the middle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 flipH="1">
            <a:off x="7486492" y="4352287"/>
            <a:ext cx="336086" cy="1337094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9009" y="5141072"/>
            <a:ext cx="10310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 smtClean="0"/>
              <a:t>num</a:t>
            </a:r>
            <a:r>
              <a:rPr lang="en-US" sz="2000" dirty="0" smtClean="0"/>
              <a:t>&lt;=x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85555" y="5185185"/>
            <a:ext cx="10310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n</a:t>
            </a:r>
            <a:r>
              <a:rPr lang="en-US" sz="2000" dirty="0" err="1" smtClean="0"/>
              <a:t>um</a:t>
            </a:r>
            <a:r>
              <a:rPr lang="en-US" sz="2000" dirty="0"/>
              <a:t>&gt;</a:t>
            </a:r>
            <a:r>
              <a:rPr lang="en-US" sz="2000" dirty="0" smtClean="0"/>
              <a:t>=x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 bwMode="auto">
          <a:xfrm rot="16200000" flipH="1">
            <a:off x="9533038" y="4353945"/>
            <a:ext cx="336086" cy="1422004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8999537" cy="785812"/>
          </a:xfrm>
        </p:spPr>
        <p:txBody>
          <a:bodyPr/>
          <a:lstStyle/>
          <a:p>
            <a:r>
              <a:rPr lang="en-US" altLang="en-US" sz="3600" dirty="0" smtClean="0"/>
              <a:t>Randomized Partition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9204" y="862642"/>
            <a:ext cx="10550106" cy="58659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Partition(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A[],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right){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 &gt;= right) return left;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randomIndex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randomNumber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(left, right);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random in [left, right]</a:t>
            </a:r>
          </a:p>
          <a:p>
            <a:pPr marL="342900" indent="-342900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[left],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// Bring the pivot to the beginning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pivot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A[left];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=left+1, j=right;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(true){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&lt; pivot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&lt;j)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Move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(A[j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&gt; pivot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j--;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Move j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                    // j stops over a number for which A[j] &lt;= pivot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&gt;=j) break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Swap(&amp;A[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], &amp;A[j]);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 j--;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//end-while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Swap(&amp;A[j], &amp;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A[left]);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Restore the pivot</a:t>
            </a:r>
          </a:p>
          <a:p>
            <a:pPr marL="342900" indent="-3429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j;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 the index of the pivot</a:t>
            </a:r>
          </a:p>
          <a:p>
            <a:pPr marL="342900" indent="-3429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end-Partition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70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 Las Vegas Randomized Selection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6" y="889001"/>
            <a:ext cx="11326483" cy="5534025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 smtClean="0">
                <a:solidFill>
                  <a:srgbClr val="000000"/>
                </a:solidFill>
              </a:rPr>
              <a:t>Assume </a:t>
            </a:r>
            <a:r>
              <a:rPr lang="en-US" dirty="0" smtClean="0">
                <a:solidFill>
                  <a:schemeClr val="accent6"/>
                </a:solidFill>
              </a:rPr>
              <a:t>Partition(A, left, right)</a:t>
            </a:r>
            <a:r>
              <a:rPr lang="en-US" dirty="0" smtClean="0">
                <a:solidFill>
                  <a:srgbClr val="000000"/>
                </a:solidFill>
              </a:rPr>
              <a:t> returns “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pPr marL="533400" indent="-533400">
              <a:defRPr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==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then return A[q</a:t>
            </a:r>
            <a:r>
              <a:rPr lang="en-US" dirty="0" smtClean="0">
                <a:solidFill>
                  <a:srgbClr val="000000"/>
                </a:solidFill>
              </a:rPr>
              <a:t>];</a:t>
            </a:r>
          </a:p>
          <a:p>
            <a:pPr marL="533400" indent="-5334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 q </a:t>
            </a:r>
            <a:r>
              <a:rPr lang="en-US" dirty="0">
                <a:solidFill>
                  <a:srgbClr val="000000"/>
                </a:solidFill>
              </a:rPr>
              <a:t>then we </a:t>
            </a:r>
            <a:r>
              <a:rPr lang="en-US" dirty="0" err="1" smtClean="0">
                <a:solidFill>
                  <a:srgbClr val="000000"/>
                </a:solidFill>
              </a:rPr>
              <a:t>recurse</a:t>
            </a:r>
            <a:r>
              <a:rPr lang="en-US" dirty="0" smtClean="0">
                <a:solidFill>
                  <a:srgbClr val="000000"/>
                </a:solidFill>
              </a:rPr>
              <a:t> on the </a:t>
            </a:r>
            <a:r>
              <a:rPr lang="en-US" dirty="0">
                <a:solidFill>
                  <a:srgbClr val="000000"/>
                </a:solidFill>
              </a:rPr>
              <a:t>left </a:t>
            </a:r>
            <a:r>
              <a:rPr lang="en-US" dirty="0" err="1">
                <a:solidFill>
                  <a:srgbClr val="000000"/>
                </a:solidFill>
              </a:rPr>
              <a:t>sublist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A[left..</a:t>
            </a:r>
            <a:r>
              <a:rPr lang="en-US" dirty="0">
                <a:solidFill>
                  <a:srgbClr val="000000"/>
                </a:solidFill>
              </a:rPr>
              <a:t>q-1], and find select the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 smallest </a:t>
            </a:r>
            <a:r>
              <a:rPr lang="en-US" dirty="0" smtClean="0">
                <a:solidFill>
                  <a:srgbClr val="000000"/>
                </a:solidFill>
              </a:rPr>
              <a:t>element there </a:t>
            </a: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&gt; q</a:t>
            </a:r>
            <a:r>
              <a:rPr lang="en-US" dirty="0">
                <a:solidFill>
                  <a:srgbClr val="000000"/>
                </a:solidFill>
              </a:rPr>
              <a:t> then </a:t>
            </a:r>
            <a:r>
              <a:rPr lang="en-US" dirty="0" smtClean="0">
                <a:solidFill>
                  <a:srgbClr val="000000"/>
                </a:solidFill>
              </a:rPr>
              <a:t>we </a:t>
            </a:r>
            <a:r>
              <a:rPr lang="en-US" dirty="0" err="1" smtClean="0">
                <a:solidFill>
                  <a:srgbClr val="000000"/>
                </a:solidFill>
              </a:rPr>
              <a:t>recurse</a:t>
            </a:r>
            <a:r>
              <a:rPr lang="en-US" dirty="0" smtClean="0">
                <a:solidFill>
                  <a:srgbClr val="000000"/>
                </a:solidFill>
              </a:rPr>
              <a:t> on the right </a:t>
            </a:r>
            <a:r>
              <a:rPr lang="en-US" dirty="0" err="1" smtClean="0">
                <a:solidFill>
                  <a:srgbClr val="000000"/>
                </a:solidFill>
              </a:rPr>
              <a:t>sublist</a:t>
            </a:r>
            <a:r>
              <a:rPr lang="en-US" dirty="0" smtClean="0">
                <a:solidFill>
                  <a:srgbClr val="000000"/>
                </a:solidFill>
              </a:rPr>
              <a:t> [q+1..right], and look for the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element there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0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Randomized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5" y="986197"/>
            <a:ext cx="10944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15599</TotalTime>
  <Words>1312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Comic Sans MS</vt:lpstr>
      <vt:lpstr>Courier New</vt:lpstr>
      <vt:lpstr>Times New Roman</vt:lpstr>
      <vt:lpstr>Wingdings</vt:lpstr>
      <vt:lpstr>Blank Presentation</vt:lpstr>
      <vt:lpstr>Equation</vt:lpstr>
      <vt:lpstr>Today’s Material</vt:lpstr>
      <vt:lpstr>Selection: Problem Definition</vt:lpstr>
      <vt:lpstr>Brute Force Solution</vt:lpstr>
      <vt:lpstr>Randomized Algorithms – An Intro</vt:lpstr>
      <vt:lpstr>A Simple Monte-Carlo Algorithm for Primality Test</vt:lpstr>
      <vt:lpstr>A Las Vegas Randomized Selection</vt:lpstr>
      <vt:lpstr>Randomized Partition Algorithm</vt:lpstr>
      <vt:lpstr>A Las Vegas Randomized Selection</vt:lpstr>
      <vt:lpstr>Randomized Selection</vt:lpstr>
      <vt:lpstr>Running Time - 1</vt:lpstr>
      <vt:lpstr>Running Time - 2</vt:lpstr>
      <vt:lpstr>Running Time - 3</vt:lpstr>
      <vt:lpstr>C++ nth_element</vt:lpstr>
      <vt:lpstr>LeetCode 215. Kth Largest Element in an Array</vt:lpstr>
      <vt:lpstr>LeetCode 973. K Closest Points to Origin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560</cp:revision>
  <dcterms:created xsi:type="dcterms:W3CDTF">2020-11-16T14:31:24Z</dcterms:created>
  <dcterms:modified xsi:type="dcterms:W3CDTF">2023-08-25T10:09:31Z</dcterms:modified>
</cp:coreProperties>
</file>