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7" r:id="rId2"/>
    <p:sldId id="456" r:id="rId3"/>
    <p:sldId id="457" r:id="rId4"/>
    <p:sldId id="459" r:id="rId5"/>
    <p:sldId id="460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68" r:id="rId14"/>
    <p:sldId id="469" r:id="rId15"/>
    <p:sldId id="470" r:id="rId16"/>
    <p:sldId id="471" r:id="rId17"/>
    <p:sldId id="472" r:id="rId18"/>
    <p:sldId id="473" r:id="rId19"/>
    <p:sldId id="453" r:id="rId20"/>
    <p:sldId id="454" r:id="rId21"/>
    <p:sldId id="481" r:id="rId22"/>
    <p:sldId id="479" r:id="rId23"/>
    <p:sldId id="482" r:id="rId24"/>
    <p:sldId id="455" r:id="rId25"/>
    <p:sldId id="483" r:id="rId26"/>
    <p:sldId id="484" r:id="rId27"/>
    <p:sldId id="4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478CE9F-FCF8-41BE-BCDF-25622BB58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D154772A-912A-4C3E-9956-BDCB36B55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2928603-CA59-4E80-B400-897CC2CCD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FB87-3ECF-41EA-B2DF-595821437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E55FFBC-AF58-4CE3-BE8D-0BB9BF998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33E0CD8-9B39-4213-8518-C52BAB99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B088ABB6-715F-4E91-BB7C-04E8CB017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EF1C4-1A64-4BE9-9553-8A680BDE8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0451" y="141288"/>
            <a:ext cx="2597149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41288"/>
            <a:ext cx="75946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487934CC-10AF-475E-9382-9BE723CD6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76159187-C7D1-48AA-AB62-5C60E55A8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CA2FC11-9D3D-40DA-8CF9-8606DDD67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5C97-98B6-4511-95DA-5A790D2D7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9D8FC63-5957-495B-AB21-AEB88D14E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8C8F2179-8AD5-4D25-8178-A04A789C8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2F2E59F7-4DD2-4A1B-AFC2-DA8D0B98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021A-CF8F-4438-BC6D-96A5E5E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228A0E92-2DE0-4D7F-8C2B-87A147726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06F9C0D0-3453-4B1E-8280-2875FA67D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67663CE4-BB53-438C-8DB5-B69C92C55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4A63-21F9-4F9B-AC82-4EC3FFED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E213B4C-0915-499A-9E71-98F0BB066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A89E0CF-1C47-4AAC-9CBF-028AB72E9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147076A-1EC8-427C-8422-6B4B6E7C7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2DD0-6D6D-469C-BB1D-1612F118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B89CFFA5-D334-4B1D-92CE-9A1968AEA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D3735A80-CFCB-46E3-B0EB-424EDB5F6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AA753FA5-9916-4825-B121-352DCAB36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268C-17CE-4317-83EB-3C14BE1C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C7E1CDC0-CE22-42F6-BBFC-C4B7D05E9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2EFA1096-C689-4404-B320-F748CDBF8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172C32F9-FBD1-4C83-87F7-E866B96D1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6206-5067-4271-90F5-ABD53393A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1EF20787-0CA8-4F8C-B9F8-E22FA12DB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D1341BE5-F5D1-4EC9-A825-936CE2C5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8641BAD9-F994-4882-902D-F91C3AA0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0192-98A9-4E98-AE46-899CD65F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83A6D5B-A344-4007-8B51-095F1CC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F9EAC73-3015-4C3A-AF10-01DD468A5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9EC6758-8282-4520-ADDA-31B1488C3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AB4F-2D47-4C13-AA13-8EAC4F83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F78A9E-53C4-4C4D-823F-B13809120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1581D23-A874-43BE-A76F-7E44F409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02BBD43-9998-49E7-893F-ADB200937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61DC-17F3-4A1B-AAB2-FE7F271D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83D015AE-701E-4F78-9351-78175638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2651" y="141288"/>
            <a:ext cx="1036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9CAFDCF8-DA89-4176-BD45-32EF3D5D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49326"/>
            <a:ext cx="10363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2BDA23E6-862C-4D3C-9F78-5FCBFFAE75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4AB6001C-2171-4E81-B610-D9844809EA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9718" y="6248400"/>
            <a:ext cx="5008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14CD32D0-71F5-4F9C-BD8B-1A69173AE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48F986-2530-4EE6-9EAF-DD2B8D2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596" y="889001"/>
            <a:ext cx="10886535" cy="5135563"/>
          </a:xfrm>
        </p:spPr>
        <p:txBody>
          <a:bodyPr/>
          <a:lstStyle/>
          <a:p>
            <a:pPr marL="533400" indent="-533400">
              <a:defRPr/>
            </a:pPr>
            <a:r>
              <a:rPr lang="en-US" altLang="en-US" sz="3200" dirty="0" smtClean="0">
                <a:solidFill>
                  <a:srgbClr val="000000"/>
                </a:solidFill>
              </a:rPr>
              <a:t>Binary Heap</a:t>
            </a:r>
          </a:p>
          <a:p>
            <a:pPr marL="933450" lvl="1" indent="-533400"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Definition</a:t>
            </a:r>
          </a:p>
          <a:p>
            <a:pPr marL="933450" lvl="1" indent="-533400"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Operations: top(), pop(), push(), </a:t>
            </a:r>
            <a:r>
              <a:rPr lang="en-US" altLang="en-US" dirty="0" err="1" smtClean="0">
                <a:solidFill>
                  <a:srgbClr val="000000"/>
                </a:solidFill>
              </a:rPr>
              <a:t>makeHeap</a:t>
            </a:r>
            <a:r>
              <a:rPr lang="en-US" altLang="en-US" dirty="0" smtClean="0">
                <a:solidFill>
                  <a:srgbClr val="000000"/>
                </a:solidFill>
              </a:rPr>
              <a:t>()</a:t>
            </a:r>
            <a:endParaRPr lang="en-US" altLang="en-US" dirty="0">
              <a:solidFill>
                <a:srgbClr val="000000"/>
              </a:solidFill>
            </a:endParaRPr>
          </a:p>
          <a:p>
            <a:pPr marL="533400" indent="-533400">
              <a:defRPr/>
            </a:pPr>
            <a:r>
              <a:rPr lang="en-US" altLang="en-US" dirty="0" err="1" smtClean="0">
                <a:solidFill>
                  <a:srgbClr val="000000"/>
                </a:solidFill>
              </a:rPr>
              <a:t>HeapSort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marL="533400" indent="-533400">
              <a:defRPr/>
            </a:pPr>
            <a:endParaRPr lang="en-US" altLang="en-US" dirty="0">
              <a:solidFill>
                <a:srgbClr val="000000"/>
              </a:solidFill>
            </a:endParaRPr>
          </a:p>
          <a:p>
            <a:pPr marL="533400" indent="-533400"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Priority Queue ADT</a:t>
            </a:r>
          </a:p>
          <a:p>
            <a:pPr marL="933450" lvl="1" indent="-533400"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Definition</a:t>
            </a:r>
          </a:p>
          <a:p>
            <a:pPr marL="933450" lvl="1" indent="-533400"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Heap-based implementation</a:t>
            </a:r>
          </a:p>
          <a:p>
            <a:pPr marL="933450" lvl="1" indent="-533400"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C++ </a:t>
            </a:r>
            <a:r>
              <a:rPr lang="en-US" altLang="en-US" dirty="0" err="1" smtClean="0">
                <a:solidFill>
                  <a:srgbClr val="000000"/>
                </a:solidFill>
              </a:rPr>
              <a:t>priority_queue</a:t>
            </a:r>
            <a:r>
              <a:rPr lang="en-US" altLang="en-US" dirty="0" smtClean="0">
                <a:solidFill>
                  <a:srgbClr val="000000"/>
                </a:solidFill>
              </a:rPr>
              <a:t> class</a:t>
            </a:r>
            <a:endParaRPr lang="en-US" altLang="en-US" dirty="0">
              <a:solidFill>
                <a:srgbClr val="000000"/>
              </a:solidFill>
            </a:endParaRPr>
          </a:p>
          <a:p>
            <a:pPr marL="933450" lvl="1" indent="-533400">
              <a:defRPr/>
            </a:pPr>
            <a:endParaRPr lang="en-US" altLang="en-US" dirty="0">
              <a:solidFill>
                <a:srgbClr val="000000"/>
              </a:solidFill>
            </a:endParaRPr>
          </a:p>
          <a:p>
            <a:pPr marL="533400" indent="-533400">
              <a:defRPr/>
            </a:pPr>
            <a:endParaRPr lang="en-US" altLang="en-US" sz="3200" dirty="0">
              <a:solidFill>
                <a:srgbClr val="000000"/>
              </a:solidFill>
            </a:endParaRPr>
          </a:p>
          <a:p>
            <a:pPr marL="533400" indent="-533400">
              <a:defRPr/>
            </a:pPr>
            <a:endParaRPr lang="en-US" altLang="en-US" sz="2400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endParaRPr lang="en-US" altLang="en-US" sz="1600" dirty="0">
              <a:solidFill>
                <a:srgbClr val="0000FF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566864" y="190500"/>
            <a:ext cx="8963025" cy="698500"/>
          </a:xfrm>
        </p:spPr>
        <p:txBody>
          <a:bodyPr/>
          <a:lstStyle/>
          <a:p>
            <a:r>
              <a:rPr lang="en-US" altLang="en-US" smtClean="0"/>
              <a:t>Today’s Material</a:t>
            </a:r>
          </a:p>
        </p:txBody>
      </p:sp>
    </p:spTree>
    <p:extLst>
      <p:ext uri="{BB962C8B-B14F-4D97-AF65-F5344CB8AC3E}">
        <p14:creationId xmlns:p14="http://schemas.microsoft.com/office/powerpoint/2010/main" val="2936787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79562" y="141288"/>
            <a:ext cx="11430000" cy="698500"/>
          </a:xfrm>
        </p:spPr>
        <p:txBody>
          <a:bodyPr/>
          <a:lstStyle/>
          <a:p>
            <a:r>
              <a:rPr lang="en-US" altLang="en-US" sz="3600" dirty="0" smtClean="0"/>
              <a:t>Heap operations: push(</a:t>
            </a:r>
            <a:r>
              <a:rPr lang="en-US" altLang="en-US" sz="3600" dirty="0" err="1" smtClean="0"/>
              <a:t>int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num</a:t>
            </a:r>
            <a:r>
              <a:rPr lang="en-US" altLang="en-US" sz="3600" dirty="0" smtClean="0"/>
              <a:t>)</a:t>
            </a:r>
          </a:p>
        </p:txBody>
      </p:sp>
      <p:sp>
        <p:nvSpPr>
          <p:cNvPr id="16387" name="Oval 24"/>
          <p:cNvSpPr>
            <a:spLocks noChangeArrowheads="1"/>
          </p:cNvSpPr>
          <p:nvPr/>
        </p:nvSpPr>
        <p:spPr bwMode="auto">
          <a:xfrm>
            <a:off x="5608638" y="857251"/>
            <a:ext cx="3873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388" name="Oval 25"/>
          <p:cNvSpPr>
            <a:spLocks noChangeArrowheads="1"/>
          </p:cNvSpPr>
          <p:nvPr/>
        </p:nvSpPr>
        <p:spPr bwMode="auto">
          <a:xfrm>
            <a:off x="5172075" y="1431926"/>
            <a:ext cx="3873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6389" name="Oval 26"/>
          <p:cNvSpPr>
            <a:spLocks noChangeArrowheads="1"/>
          </p:cNvSpPr>
          <p:nvPr/>
        </p:nvSpPr>
        <p:spPr bwMode="auto">
          <a:xfrm>
            <a:off x="6072188" y="1385889"/>
            <a:ext cx="387350" cy="327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390" name="Oval 27"/>
          <p:cNvSpPr>
            <a:spLocks noChangeArrowheads="1"/>
          </p:cNvSpPr>
          <p:nvPr/>
        </p:nvSpPr>
        <p:spPr bwMode="auto">
          <a:xfrm>
            <a:off x="4737100" y="2011363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6391" name="Oval 28"/>
          <p:cNvSpPr>
            <a:spLocks noChangeArrowheads="1"/>
          </p:cNvSpPr>
          <p:nvPr/>
        </p:nvSpPr>
        <p:spPr bwMode="auto">
          <a:xfrm>
            <a:off x="5410200" y="2022476"/>
            <a:ext cx="3492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6392" name="Line 29"/>
          <p:cNvSpPr>
            <a:spLocks noChangeShapeType="1"/>
          </p:cNvSpPr>
          <p:nvPr/>
        </p:nvSpPr>
        <p:spPr bwMode="auto">
          <a:xfrm flipH="1">
            <a:off x="5468938" y="1119189"/>
            <a:ext cx="1905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30"/>
          <p:cNvSpPr>
            <a:spLocks noChangeShapeType="1"/>
          </p:cNvSpPr>
          <p:nvPr/>
        </p:nvSpPr>
        <p:spPr bwMode="auto">
          <a:xfrm>
            <a:off x="5959475" y="1116014"/>
            <a:ext cx="2032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31"/>
          <p:cNvSpPr>
            <a:spLocks noChangeShapeType="1"/>
          </p:cNvSpPr>
          <p:nvPr/>
        </p:nvSpPr>
        <p:spPr bwMode="auto">
          <a:xfrm flipH="1">
            <a:off x="5014913" y="1720850"/>
            <a:ext cx="2286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Line 32"/>
          <p:cNvSpPr>
            <a:spLocks noChangeShapeType="1"/>
          </p:cNvSpPr>
          <p:nvPr/>
        </p:nvSpPr>
        <p:spPr bwMode="auto">
          <a:xfrm>
            <a:off x="5373688" y="1731964"/>
            <a:ext cx="182562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Oval 33"/>
          <p:cNvSpPr>
            <a:spLocks noChangeArrowheads="1"/>
          </p:cNvSpPr>
          <p:nvPr/>
        </p:nvSpPr>
        <p:spPr bwMode="auto">
          <a:xfrm>
            <a:off x="5902325" y="2022476"/>
            <a:ext cx="3746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6397" name="Line 34"/>
          <p:cNvSpPr>
            <a:spLocks noChangeShapeType="1"/>
          </p:cNvSpPr>
          <p:nvPr/>
        </p:nvSpPr>
        <p:spPr bwMode="auto">
          <a:xfrm flipH="1">
            <a:off x="6083300" y="1719264"/>
            <a:ext cx="107950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Oval 35"/>
          <p:cNvSpPr>
            <a:spLocks noChangeArrowheads="1"/>
          </p:cNvSpPr>
          <p:nvPr/>
        </p:nvSpPr>
        <p:spPr bwMode="auto">
          <a:xfrm>
            <a:off x="6469064" y="2011364"/>
            <a:ext cx="350837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6399" name="Line 36"/>
          <p:cNvSpPr>
            <a:spLocks noChangeShapeType="1"/>
          </p:cNvSpPr>
          <p:nvPr/>
        </p:nvSpPr>
        <p:spPr bwMode="auto">
          <a:xfrm>
            <a:off x="6346825" y="1706563"/>
            <a:ext cx="217488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Oval 37"/>
          <p:cNvSpPr>
            <a:spLocks noChangeArrowheads="1"/>
          </p:cNvSpPr>
          <p:nvPr/>
        </p:nvSpPr>
        <p:spPr bwMode="auto">
          <a:xfrm>
            <a:off x="4329113" y="2528888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6401" name="Oval 38"/>
          <p:cNvSpPr>
            <a:spLocks noChangeArrowheads="1"/>
          </p:cNvSpPr>
          <p:nvPr/>
        </p:nvSpPr>
        <p:spPr bwMode="auto">
          <a:xfrm>
            <a:off x="4773613" y="2540001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6402" name="Oval 39"/>
          <p:cNvSpPr>
            <a:spLocks noChangeArrowheads="1"/>
          </p:cNvSpPr>
          <p:nvPr/>
        </p:nvSpPr>
        <p:spPr bwMode="auto">
          <a:xfrm>
            <a:off x="5194300" y="2565401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6403" name="Line 41"/>
          <p:cNvSpPr>
            <a:spLocks noChangeShapeType="1"/>
          </p:cNvSpPr>
          <p:nvPr/>
        </p:nvSpPr>
        <p:spPr bwMode="auto">
          <a:xfrm flipH="1">
            <a:off x="4557713" y="2262189"/>
            <a:ext cx="2286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Line 42"/>
          <p:cNvSpPr>
            <a:spLocks noChangeShapeType="1"/>
          </p:cNvSpPr>
          <p:nvPr/>
        </p:nvSpPr>
        <p:spPr bwMode="auto">
          <a:xfrm>
            <a:off x="4918075" y="2320926"/>
            <a:ext cx="84138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Line 43"/>
          <p:cNvSpPr>
            <a:spLocks noChangeShapeType="1"/>
          </p:cNvSpPr>
          <p:nvPr/>
        </p:nvSpPr>
        <p:spPr bwMode="auto">
          <a:xfrm flipH="1">
            <a:off x="5399088" y="2309813"/>
            <a:ext cx="13335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Rectangle 46"/>
          <p:cNvSpPr>
            <a:spLocks noChangeArrowheads="1"/>
          </p:cNvSpPr>
          <p:nvPr/>
        </p:nvSpPr>
        <p:spPr bwMode="auto">
          <a:xfrm>
            <a:off x="3059113" y="3246439"/>
            <a:ext cx="5630862" cy="5413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407" name="Line 47"/>
          <p:cNvSpPr>
            <a:spLocks noChangeShapeType="1"/>
          </p:cNvSpPr>
          <p:nvPr/>
        </p:nvSpPr>
        <p:spPr bwMode="auto">
          <a:xfrm>
            <a:off x="3059113" y="3246439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9" name="Text Box 49"/>
          <p:cNvSpPr txBox="1">
            <a:spLocks noChangeArrowheads="1"/>
          </p:cNvSpPr>
          <p:nvPr/>
        </p:nvSpPr>
        <p:spPr bwMode="auto">
          <a:xfrm>
            <a:off x="3111500" y="331628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410" name="Line 50"/>
          <p:cNvSpPr>
            <a:spLocks noChangeShapeType="1"/>
          </p:cNvSpPr>
          <p:nvPr/>
        </p:nvSpPr>
        <p:spPr bwMode="auto">
          <a:xfrm>
            <a:off x="3492500" y="3259139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1" name="Text Box 51"/>
          <p:cNvSpPr txBox="1">
            <a:spLocks noChangeArrowheads="1"/>
          </p:cNvSpPr>
          <p:nvPr/>
        </p:nvSpPr>
        <p:spPr bwMode="auto">
          <a:xfrm>
            <a:off x="3581400" y="331628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6412" name="Line 52"/>
          <p:cNvSpPr>
            <a:spLocks noChangeShapeType="1"/>
          </p:cNvSpPr>
          <p:nvPr/>
        </p:nvSpPr>
        <p:spPr bwMode="auto">
          <a:xfrm>
            <a:off x="3925888" y="3257550"/>
            <a:ext cx="0" cy="541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3" name="Line 53"/>
          <p:cNvSpPr>
            <a:spLocks noChangeShapeType="1"/>
          </p:cNvSpPr>
          <p:nvPr/>
        </p:nvSpPr>
        <p:spPr bwMode="auto">
          <a:xfrm>
            <a:off x="4386263" y="3244850"/>
            <a:ext cx="0" cy="541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4" name="Line 54"/>
          <p:cNvSpPr>
            <a:spLocks noChangeShapeType="1"/>
          </p:cNvSpPr>
          <p:nvPr/>
        </p:nvSpPr>
        <p:spPr bwMode="auto">
          <a:xfrm>
            <a:off x="4868863" y="3232150"/>
            <a:ext cx="0" cy="541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5" name="Line 55"/>
          <p:cNvSpPr>
            <a:spLocks noChangeShapeType="1"/>
          </p:cNvSpPr>
          <p:nvPr/>
        </p:nvSpPr>
        <p:spPr bwMode="auto">
          <a:xfrm>
            <a:off x="5349875" y="3246439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6" name="Line 56"/>
          <p:cNvSpPr>
            <a:spLocks noChangeShapeType="1"/>
          </p:cNvSpPr>
          <p:nvPr/>
        </p:nvSpPr>
        <p:spPr bwMode="auto">
          <a:xfrm>
            <a:off x="5832475" y="3246439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7" name="Text Box 57"/>
          <p:cNvSpPr txBox="1">
            <a:spLocks noChangeArrowheads="1"/>
          </p:cNvSpPr>
          <p:nvPr/>
        </p:nvSpPr>
        <p:spPr bwMode="auto">
          <a:xfrm>
            <a:off x="3990975" y="331628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418" name="Text Box 58"/>
          <p:cNvSpPr txBox="1">
            <a:spLocks noChangeArrowheads="1"/>
          </p:cNvSpPr>
          <p:nvPr/>
        </p:nvSpPr>
        <p:spPr bwMode="auto">
          <a:xfrm>
            <a:off x="4460875" y="331628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6419" name="Text Box 59"/>
          <p:cNvSpPr txBox="1">
            <a:spLocks noChangeArrowheads="1"/>
          </p:cNvSpPr>
          <p:nvPr/>
        </p:nvSpPr>
        <p:spPr bwMode="auto">
          <a:xfrm>
            <a:off x="4906963" y="3327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6420" name="Line 60"/>
          <p:cNvSpPr>
            <a:spLocks noChangeShapeType="1"/>
          </p:cNvSpPr>
          <p:nvPr/>
        </p:nvSpPr>
        <p:spPr bwMode="auto">
          <a:xfrm>
            <a:off x="6313488" y="3246439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1" name="Line 61"/>
          <p:cNvSpPr>
            <a:spLocks noChangeShapeType="1"/>
          </p:cNvSpPr>
          <p:nvPr/>
        </p:nvSpPr>
        <p:spPr bwMode="auto">
          <a:xfrm>
            <a:off x="6794500" y="3259139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2" name="Line 62"/>
          <p:cNvSpPr>
            <a:spLocks noChangeShapeType="1"/>
          </p:cNvSpPr>
          <p:nvPr/>
        </p:nvSpPr>
        <p:spPr bwMode="auto">
          <a:xfrm>
            <a:off x="7251700" y="3259139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3" name="Text Box 63"/>
          <p:cNvSpPr txBox="1">
            <a:spLocks noChangeArrowheads="1"/>
          </p:cNvSpPr>
          <p:nvPr/>
        </p:nvSpPr>
        <p:spPr bwMode="auto">
          <a:xfrm>
            <a:off x="5424488" y="3327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6424" name="Text Box 64"/>
          <p:cNvSpPr txBox="1">
            <a:spLocks noChangeArrowheads="1"/>
          </p:cNvSpPr>
          <p:nvPr/>
        </p:nvSpPr>
        <p:spPr bwMode="auto">
          <a:xfrm>
            <a:off x="5881688" y="3327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6425" name="Text Box 65"/>
          <p:cNvSpPr txBox="1">
            <a:spLocks noChangeArrowheads="1"/>
          </p:cNvSpPr>
          <p:nvPr/>
        </p:nvSpPr>
        <p:spPr bwMode="auto">
          <a:xfrm>
            <a:off x="6386513" y="3327401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6426" name="Text Box 66"/>
          <p:cNvSpPr txBox="1">
            <a:spLocks noChangeArrowheads="1"/>
          </p:cNvSpPr>
          <p:nvPr/>
        </p:nvSpPr>
        <p:spPr bwMode="auto">
          <a:xfrm>
            <a:off x="6854825" y="331628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6427" name="Line 67"/>
          <p:cNvSpPr>
            <a:spLocks noChangeShapeType="1"/>
          </p:cNvSpPr>
          <p:nvPr/>
        </p:nvSpPr>
        <p:spPr bwMode="auto">
          <a:xfrm>
            <a:off x="7747000" y="3248025"/>
            <a:ext cx="0" cy="541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8" name="Line 68"/>
          <p:cNvSpPr>
            <a:spLocks noChangeShapeType="1"/>
          </p:cNvSpPr>
          <p:nvPr/>
        </p:nvSpPr>
        <p:spPr bwMode="auto">
          <a:xfrm>
            <a:off x="8202613" y="3257550"/>
            <a:ext cx="0" cy="541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9" name="Text Box 69"/>
          <p:cNvSpPr txBox="1">
            <a:spLocks noChangeArrowheads="1"/>
          </p:cNvSpPr>
          <p:nvPr/>
        </p:nvSpPr>
        <p:spPr bwMode="auto">
          <a:xfrm>
            <a:off x="7312025" y="331628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6430" name="Line 72"/>
          <p:cNvSpPr>
            <a:spLocks noChangeShapeType="1"/>
          </p:cNvSpPr>
          <p:nvPr/>
        </p:nvSpPr>
        <p:spPr bwMode="auto">
          <a:xfrm>
            <a:off x="7999413" y="2866368"/>
            <a:ext cx="0" cy="349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1" name="Text Box 73"/>
          <p:cNvSpPr txBox="1">
            <a:spLocks noChangeArrowheads="1"/>
          </p:cNvSpPr>
          <p:nvPr/>
        </p:nvSpPr>
        <p:spPr bwMode="auto">
          <a:xfrm>
            <a:off x="7623175" y="2467906"/>
            <a:ext cx="8188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N = 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11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16432" name="Rectangle 74"/>
          <p:cNvSpPr>
            <a:spLocks noChangeArrowheads="1"/>
          </p:cNvSpPr>
          <p:nvPr/>
        </p:nvSpPr>
        <p:spPr bwMode="auto">
          <a:xfrm>
            <a:off x="1435145" y="4249739"/>
            <a:ext cx="9309009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</a:rPr>
              <a:t>How would we insert a key, say 1, to this </a:t>
            </a:r>
            <a:r>
              <a:rPr lang="en-US" altLang="en-US" dirty="0" smtClean="0">
                <a:solidFill>
                  <a:srgbClr val="000000"/>
                </a:solidFill>
              </a:rPr>
              <a:t>min-heap</a:t>
            </a:r>
            <a:r>
              <a:rPr lang="en-US" altLang="en-US" dirty="0">
                <a:solidFill>
                  <a:srgbClr val="0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41636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25601" y="141288"/>
            <a:ext cx="8963025" cy="698500"/>
          </a:xfrm>
        </p:spPr>
        <p:txBody>
          <a:bodyPr/>
          <a:lstStyle/>
          <a:p>
            <a:r>
              <a:rPr lang="en-US" altLang="en-US" sz="3600" dirty="0" smtClean="0"/>
              <a:t>Heap operations</a:t>
            </a:r>
            <a:r>
              <a:rPr lang="en-US" altLang="en-US" sz="3600" dirty="0"/>
              <a:t>: </a:t>
            </a:r>
            <a:r>
              <a:rPr lang="en-US" altLang="en-US" sz="3600" dirty="0" smtClean="0"/>
              <a:t>push(</a:t>
            </a:r>
            <a:r>
              <a:rPr lang="en-US" altLang="en-US" sz="3600" dirty="0" err="1" smtClean="0"/>
              <a:t>int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num</a:t>
            </a:r>
            <a:r>
              <a:rPr lang="en-US" altLang="en-US" sz="3600" dirty="0" smtClean="0"/>
              <a:t>)</a:t>
            </a:r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5608638" y="857251"/>
            <a:ext cx="3873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5172075" y="1431926"/>
            <a:ext cx="3873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6072188" y="1385889"/>
            <a:ext cx="387350" cy="327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4737100" y="2011363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5410200" y="2022476"/>
            <a:ext cx="3492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H="1">
            <a:off x="5468938" y="1119189"/>
            <a:ext cx="1905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5959475" y="1116014"/>
            <a:ext cx="2032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H="1">
            <a:off x="5014913" y="1720850"/>
            <a:ext cx="2286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5373688" y="1731964"/>
            <a:ext cx="182562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5902325" y="2022476"/>
            <a:ext cx="3746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H="1">
            <a:off x="6083300" y="1719264"/>
            <a:ext cx="107950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6469064" y="2011364"/>
            <a:ext cx="350837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6346825" y="1706563"/>
            <a:ext cx="217488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Oval 16"/>
          <p:cNvSpPr>
            <a:spLocks noChangeArrowheads="1"/>
          </p:cNvSpPr>
          <p:nvPr/>
        </p:nvSpPr>
        <p:spPr bwMode="auto">
          <a:xfrm>
            <a:off x="4329113" y="2528888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7425" name="Oval 17"/>
          <p:cNvSpPr>
            <a:spLocks noChangeArrowheads="1"/>
          </p:cNvSpPr>
          <p:nvPr/>
        </p:nvSpPr>
        <p:spPr bwMode="auto">
          <a:xfrm>
            <a:off x="4773613" y="2540001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7426" name="Oval 18"/>
          <p:cNvSpPr>
            <a:spLocks noChangeArrowheads="1"/>
          </p:cNvSpPr>
          <p:nvPr/>
        </p:nvSpPr>
        <p:spPr bwMode="auto">
          <a:xfrm>
            <a:off x="5194300" y="2565401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flipH="1">
            <a:off x="4557713" y="2262189"/>
            <a:ext cx="2286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4918075" y="2320926"/>
            <a:ext cx="84138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 flipH="1">
            <a:off x="5399088" y="2309813"/>
            <a:ext cx="13335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3059113" y="3246439"/>
            <a:ext cx="5630862" cy="5413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3059113" y="3246439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3111500" y="331628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3492500" y="3259139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3581400" y="331628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>
            <a:off x="3925888" y="3257550"/>
            <a:ext cx="0" cy="541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>
            <a:off x="4386263" y="3244850"/>
            <a:ext cx="0" cy="541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4868863" y="3232150"/>
            <a:ext cx="0" cy="541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>
            <a:off x="5349875" y="3246439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0" name="Line 32"/>
          <p:cNvSpPr>
            <a:spLocks noChangeShapeType="1"/>
          </p:cNvSpPr>
          <p:nvPr/>
        </p:nvSpPr>
        <p:spPr bwMode="auto">
          <a:xfrm>
            <a:off x="5832475" y="3246439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3990975" y="331628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4460875" y="331628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7443" name="Text Box 35"/>
          <p:cNvSpPr txBox="1">
            <a:spLocks noChangeArrowheads="1"/>
          </p:cNvSpPr>
          <p:nvPr/>
        </p:nvSpPr>
        <p:spPr bwMode="auto">
          <a:xfrm>
            <a:off x="4906963" y="3327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7444" name="Line 36"/>
          <p:cNvSpPr>
            <a:spLocks noChangeShapeType="1"/>
          </p:cNvSpPr>
          <p:nvPr/>
        </p:nvSpPr>
        <p:spPr bwMode="auto">
          <a:xfrm>
            <a:off x="6313488" y="3246439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5" name="Line 37"/>
          <p:cNvSpPr>
            <a:spLocks noChangeShapeType="1"/>
          </p:cNvSpPr>
          <p:nvPr/>
        </p:nvSpPr>
        <p:spPr bwMode="auto">
          <a:xfrm>
            <a:off x="6794500" y="3259139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6" name="Line 38"/>
          <p:cNvSpPr>
            <a:spLocks noChangeShapeType="1"/>
          </p:cNvSpPr>
          <p:nvPr/>
        </p:nvSpPr>
        <p:spPr bwMode="auto">
          <a:xfrm>
            <a:off x="7251700" y="3259139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7" name="Text Box 39"/>
          <p:cNvSpPr txBox="1">
            <a:spLocks noChangeArrowheads="1"/>
          </p:cNvSpPr>
          <p:nvPr/>
        </p:nvSpPr>
        <p:spPr bwMode="auto">
          <a:xfrm>
            <a:off x="5424488" y="3327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7448" name="Text Box 40"/>
          <p:cNvSpPr txBox="1">
            <a:spLocks noChangeArrowheads="1"/>
          </p:cNvSpPr>
          <p:nvPr/>
        </p:nvSpPr>
        <p:spPr bwMode="auto">
          <a:xfrm>
            <a:off x="5881688" y="3327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7449" name="Text Box 41"/>
          <p:cNvSpPr txBox="1">
            <a:spLocks noChangeArrowheads="1"/>
          </p:cNvSpPr>
          <p:nvPr/>
        </p:nvSpPr>
        <p:spPr bwMode="auto">
          <a:xfrm>
            <a:off x="6386513" y="3327401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7450" name="Text Box 42"/>
          <p:cNvSpPr txBox="1">
            <a:spLocks noChangeArrowheads="1"/>
          </p:cNvSpPr>
          <p:nvPr/>
        </p:nvSpPr>
        <p:spPr bwMode="auto">
          <a:xfrm>
            <a:off x="6854825" y="331628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7451" name="Line 43"/>
          <p:cNvSpPr>
            <a:spLocks noChangeShapeType="1"/>
          </p:cNvSpPr>
          <p:nvPr/>
        </p:nvSpPr>
        <p:spPr bwMode="auto">
          <a:xfrm>
            <a:off x="7747000" y="3248025"/>
            <a:ext cx="0" cy="541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2" name="Line 44"/>
          <p:cNvSpPr>
            <a:spLocks noChangeShapeType="1"/>
          </p:cNvSpPr>
          <p:nvPr/>
        </p:nvSpPr>
        <p:spPr bwMode="auto">
          <a:xfrm>
            <a:off x="8202613" y="3257550"/>
            <a:ext cx="0" cy="541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7312025" y="331628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7454" name="Line 46"/>
          <p:cNvSpPr>
            <a:spLocks noChangeShapeType="1"/>
          </p:cNvSpPr>
          <p:nvPr/>
        </p:nvSpPr>
        <p:spPr bwMode="auto">
          <a:xfrm>
            <a:off x="8447087" y="2894014"/>
            <a:ext cx="0" cy="349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5" name="Text Box 47"/>
          <p:cNvSpPr txBox="1">
            <a:spLocks noChangeArrowheads="1"/>
          </p:cNvSpPr>
          <p:nvPr/>
        </p:nvSpPr>
        <p:spPr bwMode="auto">
          <a:xfrm>
            <a:off x="8058151" y="2508252"/>
            <a:ext cx="8274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N = 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12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17456" name="Text Box 49"/>
          <p:cNvSpPr txBox="1">
            <a:spLocks noChangeArrowheads="1"/>
          </p:cNvSpPr>
          <p:nvPr/>
        </p:nvSpPr>
        <p:spPr bwMode="auto">
          <a:xfrm>
            <a:off x="7805738" y="3316289"/>
            <a:ext cx="311150" cy="3968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457" name="Oval 50"/>
          <p:cNvSpPr>
            <a:spLocks noChangeArrowheads="1"/>
          </p:cNvSpPr>
          <p:nvPr/>
        </p:nvSpPr>
        <p:spPr bwMode="auto">
          <a:xfrm>
            <a:off x="5645150" y="2565401"/>
            <a:ext cx="387350" cy="31432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458" name="Line 51"/>
          <p:cNvSpPr>
            <a:spLocks noChangeShapeType="1"/>
          </p:cNvSpPr>
          <p:nvPr/>
        </p:nvSpPr>
        <p:spPr bwMode="auto">
          <a:xfrm>
            <a:off x="5675313" y="2322513"/>
            <a:ext cx="1079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9" name="Rectangle 52"/>
          <p:cNvSpPr>
            <a:spLocks noChangeArrowheads="1"/>
          </p:cNvSpPr>
          <p:nvPr/>
        </p:nvSpPr>
        <p:spPr bwMode="auto">
          <a:xfrm>
            <a:off x="491706" y="4025901"/>
            <a:ext cx="11076317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 smtClean="0">
                <a:solidFill>
                  <a:srgbClr val="000000"/>
                </a:solidFill>
              </a:rPr>
              <a:t>Insert </a:t>
            </a:r>
            <a:r>
              <a:rPr lang="en-US" altLang="en-US" dirty="0">
                <a:solidFill>
                  <a:srgbClr val="000000"/>
                </a:solidFill>
              </a:rPr>
              <a:t>the new </a:t>
            </a:r>
            <a:r>
              <a:rPr lang="en-US" altLang="en-US" dirty="0" smtClean="0">
                <a:solidFill>
                  <a:srgbClr val="000000"/>
                </a:solidFill>
              </a:rPr>
              <a:t>element in </a:t>
            </a:r>
            <a:r>
              <a:rPr lang="en-US" altLang="en-US" dirty="0">
                <a:solidFill>
                  <a:srgbClr val="000000"/>
                </a:solidFill>
              </a:rPr>
              <a:t>the last </a:t>
            </a:r>
            <a:r>
              <a:rPr lang="en-US" altLang="en-US" dirty="0" smtClean="0">
                <a:solidFill>
                  <a:srgbClr val="000000"/>
                </a:solidFill>
              </a:rPr>
              <a:t>location</a:t>
            </a:r>
            <a:endParaRPr lang="en-US" altLang="en-US" dirty="0">
              <a:solidFill>
                <a:srgbClr val="000000"/>
              </a:solidFill>
            </a:endParaRPr>
          </a:p>
          <a:p>
            <a:r>
              <a:rPr lang="en-US" altLang="en-US" dirty="0">
                <a:solidFill>
                  <a:srgbClr val="000000"/>
                </a:solidFill>
              </a:rPr>
              <a:t>Increase the size of the heap by </a:t>
            </a:r>
            <a:r>
              <a:rPr lang="en-US" altLang="en-US" dirty="0" smtClean="0">
                <a:solidFill>
                  <a:srgbClr val="000000"/>
                </a:solidFill>
              </a:rPr>
              <a:t>1</a:t>
            </a:r>
            <a:endParaRPr lang="en-US" altLang="en-US" dirty="0">
              <a:solidFill>
                <a:srgbClr val="000000"/>
              </a:solidFill>
            </a:endParaRPr>
          </a:p>
          <a:p>
            <a:r>
              <a:rPr lang="en-US" altLang="en-US" dirty="0" smtClean="0">
                <a:solidFill>
                  <a:srgbClr val="000000"/>
                </a:solidFill>
              </a:rPr>
              <a:t>This </a:t>
            </a:r>
            <a:r>
              <a:rPr lang="en-US" altLang="en-US" dirty="0">
                <a:solidFill>
                  <a:srgbClr val="000000"/>
                </a:solidFill>
              </a:rPr>
              <a:t>preserves the </a:t>
            </a:r>
            <a:r>
              <a:rPr lang="en-US" altLang="en-US" dirty="0">
                <a:solidFill>
                  <a:schemeClr val="accent2"/>
                </a:solidFill>
              </a:rPr>
              <a:t>complete tree property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Now, </a:t>
            </a:r>
            <a:r>
              <a:rPr lang="en-US" altLang="en-US" dirty="0">
                <a:solidFill>
                  <a:schemeClr val="accent2"/>
                </a:solidFill>
              </a:rPr>
              <a:t>push the key up</a:t>
            </a:r>
            <a:r>
              <a:rPr lang="en-US" altLang="en-US" dirty="0">
                <a:solidFill>
                  <a:srgbClr val="000000"/>
                </a:solidFill>
              </a:rPr>
              <a:t> to restore the </a:t>
            </a:r>
            <a:r>
              <a:rPr lang="en-US" altLang="en-US" dirty="0">
                <a:solidFill>
                  <a:schemeClr val="accent2"/>
                </a:solidFill>
              </a:rPr>
              <a:t>heap property</a:t>
            </a:r>
          </a:p>
        </p:txBody>
      </p:sp>
    </p:spTree>
    <p:extLst>
      <p:ext uri="{BB962C8B-B14F-4D97-AF65-F5344CB8AC3E}">
        <p14:creationId xmlns:p14="http://schemas.microsoft.com/office/powerpoint/2010/main" val="2904810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3"/>
          <p:cNvSpPr>
            <a:spLocks noChangeArrowheads="1"/>
          </p:cNvSpPr>
          <p:nvPr/>
        </p:nvSpPr>
        <p:spPr bwMode="auto">
          <a:xfrm>
            <a:off x="3167063" y="1085851"/>
            <a:ext cx="3873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35" name="Oval 4"/>
          <p:cNvSpPr>
            <a:spLocks noChangeArrowheads="1"/>
          </p:cNvSpPr>
          <p:nvPr/>
        </p:nvSpPr>
        <p:spPr bwMode="auto">
          <a:xfrm>
            <a:off x="2730500" y="1660526"/>
            <a:ext cx="3873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8436" name="Oval 5"/>
          <p:cNvSpPr>
            <a:spLocks noChangeArrowheads="1"/>
          </p:cNvSpPr>
          <p:nvPr/>
        </p:nvSpPr>
        <p:spPr bwMode="auto">
          <a:xfrm>
            <a:off x="3630613" y="1614489"/>
            <a:ext cx="387350" cy="327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437" name="Oval 6"/>
          <p:cNvSpPr>
            <a:spLocks noChangeArrowheads="1"/>
          </p:cNvSpPr>
          <p:nvPr/>
        </p:nvSpPr>
        <p:spPr bwMode="auto">
          <a:xfrm>
            <a:off x="2295525" y="2239963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8438" name="Oval 7"/>
          <p:cNvSpPr>
            <a:spLocks noChangeArrowheads="1"/>
          </p:cNvSpPr>
          <p:nvPr/>
        </p:nvSpPr>
        <p:spPr bwMode="auto">
          <a:xfrm>
            <a:off x="2968625" y="2251076"/>
            <a:ext cx="3492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8439" name="Line 8"/>
          <p:cNvSpPr>
            <a:spLocks noChangeShapeType="1"/>
          </p:cNvSpPr>
          <p:nvPr/>
        </p:nvSpPr>
        <p:spPr bwMode="auto">
          <a:xfrm flipH="1">
            <a:off x="3027363" y="1347789"/>
            <a:ext cx="1905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9"/>
          <p:cNvSpPr>
            <a:spLocks noChangeShapeType="1"/>
          </p:cNvSpPr>
          <p:nvPr/>
        </p:nvSpPr>
        <p:spPr bwMode="auto">
          <a:xfrm>
            <a:off x="3517900" y="1344614"/>
            <a:ext cx="2032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10"/>
          <p:cNvSpPr>
            <a:spLocks noChangeShapeType="1"/>
          </p:cNvSpPr>
          <p:nvPr/>
        </p:nvSpPr>
        <p:spPr bwMode="auto">
          <a:xfrm flipH="1">
            <a:off x="2573338" y="1949450"/>
            <a:ext cx="2286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>
            <a:off x="2932113" y="1960564"/>
            <a:ext cx="182562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Oval 12"/>
          <p:cNvSpPr>
            <a:spLocks noChangeArrowheads="1"/>
          </p:cNvSpPr>
          <p:nvPr/>
        </p:nvSpPr>
        <p:spPr bwMode="auto">
          <a:xfrm>
            <a:off x="3460750" y="2251076"/>
            <a:ext cx="3746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8444" name="Line 13"/>
          <p:cNvSpPr>
            <a:spLocks noChangeShapeType="1"/>
          </p:cNvSpPr>
          <p:nvPr/>
        </p:nvSpPr>
        <p:spPr bwMode="auto">
          <a:xfrm flipH="1">
            <a:off x="3641725" y="1947864"/>
            <a:ext cx="107950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Oval 14"/>
          <p:cNvSpPr>
            <a:spLocks noChangeArrowheads="1"/>
          </p:cNvSpPr>
          <p:nvPr/>
        </p:nvSpPr>
        <p:spPr bwMode="auto">
          <a:xfrm>
            <a:off x="4027489" y="2239964"/>
            <a:ext cx="350837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8446" name="Line 15"/>
          <p:cNvSpPr>
            <a:spLocks noChangeShapeType="1"/>
          </p:cNvSpPr>
          <p:nvPr/>
        </p:nvSpPr>
        <p:spPr bwMode="auto">
          <a:xfrm>
            <a:off x="3905250" y="1935163"/>
            <a:ext cx="217488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Oval 16"/>
          <p:cNvSpPr>
            <a:spLocks noChangeArrowheads="1"/>
          </p:cNvSpPr>
          <p:nvPr/>
        </p:nvSpPr>
        <p:spPr bwMode="auto">
          <a:xfrm>
            <a:off x="1887538" y="2757488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8448" name="Oval 17"/>
          <p:cNvSpPr>
            <a:spLocks noChangeArrowheads="1"/>
          </p:cNvSpPr>
          <p:nvPr/>
        </p:nvSpPr>
        <p:spPr bwMode="auto">
          <a:xfrm>
            <a:off x="2332038" y="2768601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8449" name="Oval 18"/>
          <p:cNvSpPr>
            <a:spLocks noChangeArrowheads="1"/>
          </p:cNvSpPr>
          <p:nvPr/>
        </p:nvSpPr>
        <p:spPr bwMode="auto">
          <a:xfrm>
            <a:off x="2752725" y="2794001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8450" name="Line 20"/>
          <p:cNvSpPr>
            <a:spLocks noChangeShapeType="1"/>
          </p:cNvSpPr>
          <p:nvPr/>
        </p:nvSpPr>
        <p:spPr bwMode="auto">
          <a:xfrm flipH="1">
            <a:off x="2116138" y="2490789"/>
            <a:ext cx="2286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1" name="Line 21"/>
          <p:cNvSpPr>
            <a:spLocks noChangeShapeType="1"/>
          </p:cNvSpPr>
          <p:nvPr/>
        </p:nvSpPr>
        <p:spPr bwMode="auto">
          <a:xfrm>
            <a:off x="2476500" y="2549526"/>
            <a:ext cx="84138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2" name="Line 22"/>
          <p:cNvSpPr>
            <a:spLocks noChangeShapeType="1"/>
          </p:cNvSpPr>
          <p:nvPr/>
        </p:nvSpPr>
        <p:spPr bwMode="auto">
          <a:xfrm flipH="1">
            <a:off x="2957513" y="2538413"/>
            <a:ext cx="13335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3" name="Rectangle 65"/>
          <p:cNvSpPr>
            <a:spLocks noChangeArrowheads="1"/>
          </p:cNvSpPr>
          <p:nvPr/>
        </p:nvSpPr>
        <p:spPr bwMode="auto">
          <a:xfrm>
            <a:off x="345057" y="3438526"/>
            <a:ext cx="1155939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dirty="0">
                <a:solidFill>
                  <a:srgbClr val="0000FF"/>
                </a:solidFill>
              </a:rPr>
              <a:t>Insert at last node </a:t>
            </a:r>
            <a:r>
              <a:rPr lang="en-US" altLang="en-US" sz="2400" dirty="0">
                <a:solidFill>
                  <a:srgbClr val="000000"/>
                </a:solidFill>
              </a:rPr>
              <a:t>and keep comparing with parent H</a:t>
            </a:r>
            <a:r>
              <a:rPr lang="en-US" altLang="en-US" sz="2400" dirty="0" smtClean="0">
                <a:solidFill>
                  <a:srgbClr val="000000"/>
                </a:solidFill>
              </a:rPr>
              <a:t>[(i-1)/2</a:t>
            </a:r>
            <a:r>
              <a:rPr lang="en-US" altLang="en-US" sz="2400" dirty="0">
                <a:solidFill>
                  <a:srgbClr val="000000"/>
                </a:solidFill>
              </a:rPr>
              <a:t>]</a:t>
            </a:r>
          </a:p>
          <a:p>
            <a:r>
              <a:rPr lang="en-US" altLang="en-US" sz="2400" dirty="0">
                <a:solidFill>
                  <a:srgbClr val="0000FF"/>
                </a:solidFill>
              </a:rPr>
              <a:t>If parent is larger, replace with parent and go up one level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Done if </a:t>
            </a:r>
          </a:p>
          <a:p>
            <a:pPr lvl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Key of the parent &lt;= item or </a:t>
            </a:r>
          </a:p>
          <a:p>
            <a:pPr lvl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Reached top node </a:t>
            </a:r>
            <a:r>
              <a:rPr lang="en-US" altLang="en-US" dirty="0" smtClean="0">
                <a:solidFill>
                  <a:srgbClr val="000000"/>
                </a:solidFill>
              </a:rPr>
              <a:t>H[0]</a:t>
            </a:r>
            <a:endParaRPr lang="en-US" altLang="en-US" dirty="0">
              <a:solidFill>
                <a:srgbClr val="000000"/>
              </a:solidFill>
            </a:endParaRPr>
          </a:p>
          <a:p>
            <a:r>
              <a:rPr lang="en-US" altLang="en-US" sz="2400" dirty="0">
                <a:solidFill>
                  <a:srgbClr val="000000"/>
                </a:solidFill>
              </a:rPr>
              <a:t>Running time?</a:t>
            </a:r>
          </a:p>
          <a:p>
            <a:pPr lvl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O(height of tree) = O(log</a:t>
            </a:r>
            <a:r>
              <a:rPr lang="en-US" altLang="en-US" sz="1600" dirty="0">
                <a:solidFill>
                  <a:srgbClr val="000000"/>
                </a:solidFill>
              </a:rPr>
              <a:t>2</a:t>
            </a:r>
            <a:r>
              <a:rPr lang="en-US" altLang="en-US" dirty="0">
                <a:solidFill>
                  <a:srgbClr val="000000"/>
                </a:solidFill>
              </a:rPr>
              <a:t>(N))</a:t>
            </a:r>
          </a:p>
        </p:txBody>
      </p:sp>
      <p:sp>
        <p:nvSpPr>
          <p:cNvPr id="18454" name="Rectangle 67"/>
          <p:cNvSpPr>
            <a:spLocks noGrp="1" noChangeArrowheads="1"/>
          </p:cNvSpPr>
          <p:nvPr>
            <p:ph type="title"/>
          </p:nvPr>
        </p:nvSpPr>
        <p:spPr>
          <a:xfrm>
            <a:off x="1625601" y="141288"/>
            <a:ext cx="8963025" cy="698500"/>
          </a:xfrm>
          <a:noFill/>
        </p:spPr>
        <p:txBody>
          <a:bodyPr/>
          <a:lstStyle/>
          <a:p>
            <a:r>
              <a:rPr lang="en-US" altLang="en-US" sz="3600" dirty="0"/>
              <a:t>Heap operations: push(</a:t>
            </a:r>
            <a:r>
              <a:rPr lang="en-US" altLang="en-US" sz="3600" dirty="0" err="1"/>
              <a:t>int</a:t>
            </a:r>
            <a:r>
              <a:rPr lang="en-US" altLang="en-US" sz="3600" dirty="0"/>
              <a:t> </a:t>
            </a:r>
            <a:r>
              <a:rPr lang="en-US" altLang="en-US" sz="3600" dirty="0" err="1"/>
              <a:t>num</a:t>
            </a:r>
            <a:r>
              <a:rPr lang="en-US" altLang="en-US" sz="3600" dirty="0"/>
              <a:t>)</a:t>
            </a:r>
            <a:endParaRPr lang="en-US" altLang="en-US" sz="3600" dirty="0" smtClean="0"/>
          </a:p>
        </p:txBody>
      </p:sp>
      <p:sp>
        <p:nvSpPr>
          <p:cNvPr id="18455" name="Oval 68"/>
          <p:cNvSpPr>
            <a:spLocks noChangeArrowheads="1"/>
          </p:cNvSpPr>
          <p:nvPr/>
        </p:nvSpPr>
        <p:spPr bwMode="auto">
          <a:xfrm>
            <a:off x="3214688" y="2782889"/>
            <a:ext cx="387350" cy="31432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56" name="Line 69"/>
          <p:cNvSpPr>
            <a:spLocks noChangeShapeType="1"/>
          </p:cNvSpPr>
          <p:nvPr/>
        </p:nvSpPr>
        <p:spPr bwMode="auto">
          <a:xfrm>
            <a:off x="3211513" y="2538413"/>
            <a:ext cx="131762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7" name="Freeform 70"/>
          <p:cNvSpPr>
            <a:spLocks/>
          </p:cNvSpPr>
          <p:nvPr/>
        </p:nvSpPr>
        <p:spPr bwMode="auto">
          <a:xfrm>
            <a:off x="3292475" y="2466975"/>
            <a:ext cx="223838" cy="323850"/>
          </a:xfrm>
          <a:custGeom>
            <a:avLst/>
            <a:gdLst>
              <a:gd name="T0" fmla="*/ 2147483646 w 141"/>
              <a:gd name="T1" fmla="*/ 2147483646 h 204"/>
              <a:gd name="T2" fmla="*/ 2147483646 w 141"/>
              <a:gd name="T3" fmla="*/ 2147483646 h 204"/>
              <a:gd name="T4" fmla="*/ 0 w 141"/>
              <a:gd name="T5" fmla="*/ 0 h 204"/>
              <a:gd name="T6" fmla="*/ 0 60000 65536"/>
              <a:gd name="T7" fmla="*/ 0 60000 65536"/>
              <a:gd name="T8" fmla="*/ 0 60000 65536"/>
              <a:gd name="T9" fmla="*/ 0 w 141"/>
              <a:gd name="T10" fmla="*/ 0 h 204"/>
              <a:gd name="T11" fmla="*/ 141 w 141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1" h="204">
                <a:moveTo>
                  <a:pt x="121" y="204"/>
                </a:moveTo>
                <a:cubicBezTo>
                  <a:pt x="131" y="156"/>
                  <a:pt x="141" y="109"/>
                  <a:pt x="121" y="75"/>
                </a:cubicBezTo>
                <a:cubicBezTo>
                  <a:pt x="101" y="41"/>
                  <a:pt x="50" y="20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8" name="Oval 71"/>
          <p:cNvSpPr>
            <a:spLocks noChangeArrowheads="1"/>
          </p:cNvSpPr>
          <p:nvPr/>
        </p:nvSpPr>
        <p:spPr bwMode="auto">
          <a:xfrm>
            <a:off x="5886450" y="1092201"/>
            <a:ext cx="3873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59" name="Oval 72"/>
          <p:cNvSpPr>
            <a:spLocks noChangeArrowheads="1"/>
          </p:cNvSpPr>
          <p:nvPr/>
        </p:nvSpPr>
        <p:spPr bwMode="auto">
          <a:xfrm>
            <a:off x="5449888" y="1666876"/>
            <a:ext cx="3873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8460" name="Oval 73"/>
          <p:cNvSpPr>
            <a:spLocks noChangeArrowheads="1"/>
          </p:cNvSpPr>
          <p:nvPr/>
        </p:nvSpPr>
        <p:spPr bwMode="auto">
          <a:xfrm>
            <a:off x="6350000" y="1620839"/>
            <a:ext cx="387350" cy="327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461" name="Oval 74"/>
          <p:cNvSpPr>
            <a:spLocks noChangeArrowheads="1"/>
          </p:cNvSpPr>
          <p:nvPr/>
        </p:nvSpPr>
        <p:spPr bwMode="auto">
          <a:xfrm>
            <a:off x="5014913" y="2246313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8462" name="Oval 75"/>
          <p:cNvSpPr>
            <a:spLocks noChangeArrowheads="1"/>
          </p:cNvSpPr>
          <p:nvPr/>
        </p:nvSpPr>
        <p:spPr bwMode="auto">
          <a:xfrm>
            <a:off x="5688013" y="2257426"/>
            <a:ext cx="349250" cy="31432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63" name="Line 76"/>
          <p:cNvSpPr>
            <a:spLocks noChangeShapeType="1"/>
          </p:cNvSpPr>
          <p:nvPr/>
        </p:nvSpPr>
        <p:spPr bwMode="auto">
          <a:xfrm flipH="1">
            <a:off x="5746750" y="1354139"/>
            <a:ext cx="1905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4" name="Line 77"/>
          <p:cNvSpPr>
            <a:spLocks noChangeShapeType="1"/>
          </p:cNvSpPr>
          <p:nvPr/>
        </p:nvSpPr>
        <p:spPr bwMode="auto">
          <a:xfrm>
            <a:off x="6237288" y="1350964"/>
            <a:ext cx="2032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5" name="Line 78"/>
          <p:cNvSpPr>
            <a:spLocks noChangeShapeType="1"/>
          </p:cNvSpPr>
          <p:nvPr/>
        </p:nvSpPr>
        <p:spPr bwMode="auto">
          <a:xfrm flipH="1">
            <a:off x="5292725" y="1955800"/>
            <a:ext cx="2286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6" name="Line 79"/>
          <p:cNvSpPr>
            <a:spLocks noChangeShapeType="1"/>
          </p:cNvSpPr>
          <p:nvPr/>
        </p:nvSpPr>
        <p:spPr bwMode="auto">
          <a:xfrm>
            <a:off x="5651501" y="1966914"/>
            <a:ext cx="182563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7" name="Oval 80"/>
          <p:cNvSpPr>
            <a:spLocks noChangeArrowheads="1"/>
          </p:cNvSpPr>
          <p:nvPr/>
        </p:nvSpPr>
        <p:spPr bwMode="auto">
          <a:xfrm>
            <a:off x="6180138" y="2257426"/>
            <a:ext cx="3746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8468" name="Line 81"/>
          <p:cNvSpPr>
            <a:spLocks noChangeShapeType="1"/>
          </p:cNvSpPr>
          <p:nvPr/>
        </p:nvSpPr>
        <p:spPr bwMode="auto">
          <a:xfrm flipH="1">
            <a:off x="6361113" y="1954214"/>
            <a:ext cx="107950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9" name="Oval 82"/>
          <p:cNvSpPr>
            <a:spLocks noChangeArrowheads="1"/>
          </p:cNvSpPr>
          <p:nvPr/>
        </p:nvSpPr>
        <p:spPr bwMode="auto">
          <a:xfrm>
            <a:off x="6746875" y="2246314"/>
            <a:ext cx="350838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8470" name="Line 83"/>
          <p:cNvSpPr>
            <a:spLocks noChangeShapeType="1"/>
          </p:cNvSpPr>
          <p:nvPr/>
        </p:nvSpPr>
        <p:spPr bwMode="auto">
          <a:xfrm>
            <a:off x="6624639" y="1941513"/>
            <a:ext cx="217487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1" name="Oval 84"/>
          <p:cNvSpPr>
            <a:spLocks noChangeArrowheads="1"/>
          </p:cNvSpPr>
          <p:nvPr/>
        </p:nvSpPr>
        <p:spPr bwMode="auto">
          <a:xfrm>
            <a:off x="4606925" y="2763838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8472" name="Oval 85"/>
          <p:cNvSpPr>
            <a:spLocks noChangeArrowheads="1"/>
          </p:cNvSpPr>
          <p:nvPr/>
        </p:nvSpPr>
        <p:spPr bwMode="auto">
          <a:xfrm>
            <a:off x="5051425" y="2774951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8473" name="Oval 86"/>
          <p:cNvSpPr>
            <a:spLocks noChangeArrowheads="1"/>
          </p:cNvSpPr>
          <p:nvPr/>
        </p:nvSpPr>
        <p:spPr bwMode="auto">
          <a:xfrm>
            <a:off x="5472113" y="2800351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8474" name="Line 87"/>
          <p:cNvSpPr>
            <a:spLocks noChangeShapeType="1"/>
          </p:cNvSpPr>
          <p:nvPr/>
        </p:nvSpPr>
        <p:spPr bwMode="auto">
          <a:xfrm flipH="1">
            <a:off x="4835525" y="2497139"/>
            <a:ext cx="2286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5" name="Line 88"/>
          <p:cNvSpPr>
            <a:spLocks noChangeShapeType="1"/>
          </p:cNvSpPr>
          <p:nvPr/>
        </p:nvSpPr>
        <p:spPr bwMode="auto">
          <a:xfrm>
            <a:off x="5195889" y="2555876"/>
            <a:ext cx="84137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6" name="Line 89"/>
          <p:cNvSpPr>
            <a:spLocks noChangeShapeType="1"/>
          </p:cNvSpPr>
          <p:nvPr/>
        </p:nvSpPr>
        <p:spPr bwMode="auto">
          <a:xfrm flipH="1">
            <a:off x="5676900" y="2544763"/>
            <a:ext cx="13335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7" name="Oval 90"/>
          <p:cNvSpPr>
            <a:spLocks noChangeArrowheads="1"/>
          </p:cNvSpPr>
          <p:nvPr/>
        </p:nvSpPr>
        <p:spPr bwMode="auto">
          <a:xfrm>
            <a:off x="5934075" y="2789239"/>
            <a:ext cx="38735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8478" name="Line 91"/>
          <p:cNvSpPr>
            <a:spLocks noChangeShapeType="1"/>
          </p:cNvSpPr>
          <p:nvPr/>
        </p:nvSpPr>
        <p:spPr bwMode="auto">
          <a:xfrm>
            <a:off x="5930901" y="2544763"/>
            <a:ext cx="131763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9" name="Freeform 92"/>
          <p:cNvSpPr>
            <a:spLocks/>
          </p:cNvSpPr>
          <p:nvPr/>
        </p:nvSpPr>
        <p:spPr bwMode="auto">
          <a:xfrm>
            <a:off x="5772150" y="1920875"/>
            <a:ext cx="223838" cy="323850"/>
          </a:xfrm>
          <a:custGeom>
            <a:avLst/>
            <a:gdLst>
              <a:gd name="T0" fmla="*/ 2147483646 w 141"/>
              <a:gd name="T1" fmla="*/ 2147483646 h 204"/>
              <a:gd name="T2" fmla="*/ 2147483646 w 141"/>
              <a:gd name="T3" fmla="*/ 2147483646 h 204"/>
              <a:gd name="T4" fmla="*/ 0 w 141"/>
              <a:gd name="T5" fmla="*/ 0 h 204"/>
              <a:gd name="T6" fmla="*/ 0 60000 65536"/>
              <a:gd name="T7" fmla="*/ 0 60000 65536"/>
              <a:gd name="T8" fmla="*/ 0 60000 65536"/>
              <a:gd name="T9" fmla="*/ 0 w 141"/>
              <a:gd name="T10" fmla="*/ 0 h 204"/>
              <a:gd name="T11" fmla="*/ 141 w 141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1" h="204">
                <a:moveTo>
                  <a:pt x="121" y="204"/>
                </a:moveTo>
                <a:cubicBezTo>
                  <a:pt x="131" y="156"/>
                  <a:pt x="141" y="109"/>
                  <a:pt x="121" y="75"/>
                </a:cubicBezTo>
                <a:cubicBezTo>
                  <a:pt x="101" y="41"/>
                  <a:pt x="50" y="20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0" name="Oval 93"/>
          <p:cNvSpPr>
            <a:spLocks noChangeArrowheads="1"/>
          </p:cNvSpPr>
          <p:nvPr/>
        </p:nvSpPr>
        <p:spPr bwMode="auto">
          <a:xfrm>
            <a:off x="9218613" y="1101726"/>
            <a:ext cx="38735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81" name="Oval 94"/>
          <p:cNvSpPr>
            <a:spLocks noChangeArrowheads="1"/>
          </p:cNvSpPr>
          <p:nvPr/>
        </p:nvSpPr>
        <p:spPr bwMode="auto">
          <a:xfrm>
            <a:off x="8782050" y="1676401"/>
            <a:ext cx="387350" cy="3159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82" name="Oval 95"/>
          <p:cNvSpPr>
            <a:spLocks noChangeArrowheads="1"/>
          </p:cNvSpPr>
          <p:nvPr/>
        </p:nvSpPr>
        <p:spPr bwMode="auto">
          <a:xfrm>
            <a:off x="9682163" y="1630364"/>
            <a:ext cx="387350" cy="327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483" name="Oval 96"/>
          <p:cNvSpPr>
            <a:spLocks noChangeArrowheads="1"/>
          </p:cNvSpPr>
          <p:nvPr/>
        </p:nvSpPr>
        <p:spPr bwMode="auto">
          <a:xfrm>
            <a:off x="8347075" y="2255838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8484" name="Oval 97"/>
          <p:cNvSpPr>
            <a:spLocks noChangeArrowheads="1"/>
          </p:cNvSpPr>
          <p:nvPr/>
        </p:nvSpPr>
        <p:spPr bwMode="auto">
          <a:xfrm>
            <a:off x="9020175" y="2266951"/>
            <a:ext cx="34925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8485" name="Line 98"/>
          <p:cNvSpPr>
            <a:spLocks noChangeShapeType="1"/>
          </p:cNvSpPr>
          <p:nvPr/>
        </p:nvSpPr>
        <p:spPr bwMode="auto">
          <a:xfrm flipH="1">
            <a:off x="9078913" y="1363664"/>
            <a:ext cx="1905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6" name="Line 99"/>
          <p:cNvSpPr>
            <a:spLocks noChangeShapeType="1"/>
          </p:cNvSpPr>
          <p:nvPr/>
        </p:nvSpPr>
        <p:spPr bwMode="auto">
          <a:xfrm>
            <a:off x="9569450" y="1360489"/>
            <a:ext cx="2032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7" name="Line 100"/>
          <p:cNvSpPr>
            <a:spLocks noChangeShapeType="1"/>
          </p:cNvSpPr>
          <p:nvPr/>
        </p:nvSpPr>
        <p:spPr bwMode="auto">
          <a:xfrm flipH="1">
            <a:off x="8624888" y="1965325"/>
            <a:ext cx="2286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8" name="Line 101"/>
          <p:cNvSpPr>
            <a:spLocks noChangeShapeType="1"/>
          </p:cNvSpPr>
          <p:nvPr/>
        </p:nvSpPr>
        <p:spPr bwMode="auto">
          <a:xfrm>
            <a:off x="8983663" y="1976439"/>
            <a:ext cx="182562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9" name="Oval 102"/>
          <p:cNvSpPr>
            <a:spLocks noChangeArrowheads="1"/>
          </p:cNvSpPr>
          <p:nvPr/>
        </p:nvSpPr>
        <p:spPr bwMode="auto">
          <a:xfrm>
            <a:off x="9512300" y="2266951"/>
            <a:ext cx="3746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8490" name="Line 103"/>
          <p:cNvSpPr>
            <a:spLocks noChangeShapeType="1"/>
          </p:cNvSpPr>
          <p:nvPr/>
        </p:nvSpPr>
        <p:spPr bwMode="auto">
          <a:xfrm flipH="1">
            <a:off x="9693275" y="1963739"/>
            <a:ext cx="107950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1" name="Oval 104"/>
          <p:cNvSpPr>
            <a:spLocks noChangeArrowheads="1"/>
          </p:cNvSpPr>
          <p:nvPr/>
        </p:nvSpPr>
        <p:spPr bwMode="auto">
          <a:xfrm>
            <a:off x="10079039" y="2255839"/>
            <a:ext cx="350837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8492" name="Line 105"/>
          <p:cNvSpPr>
            <a:spLocks noChangeShapeType="1"/>
          </p:cNvSpPr>
          <p:nvPr/>
        </p:nvSpPr>
        <p:spPr bwMode="auto">
          <a:xfrm>
            <a:off x="9956800" y="1951038"/>
            <a:ext cx="217488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3" name="Oval 106"/>
          <p:cNvSpPr>
            <a:spLocks noChangeArrowheads="1"/>
          </p:cNvSpPr>
          <p:nvPr/>
        </p:nvSpPr>
        <p:spPr bwMode="auto">
          <a:xfrm>
            <a:off x="7939088" y="2773363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8494" name="Oval 107"/>
          <p:cNvSpPr>
            <a:spLocks noChangeArrowheads="1"/>
          </p:cNvSpPr>
          <p:nvPr/>
        </p:nvSpPr>
        <p:spPr bwMode="auto">
          <a:xfrm>
            <a:off x="8383588" y="2784476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8495" name="Oval 108"/>
          <p:cNvSpPr>
            <a:spLocks noChangeArrowheads="1"/>
          </p:cNvSpPr>
          <p:nvPr/>
        </p:nvSpPr>
        <p:spPr bwMode="auto">
          <a:xfrm>
            <a:off x="8804275" y="2809876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8496" name="Line 109"/>
          <p:cNvSpPr>
            <a:spLocks noChangeShapeType="1"/>
          </p:cNvSpPr>
          <p:nvPr/>
        </p:nvSpPr>
        <p:spPr bwMode="auto">
          <a:xfrm flipH="1">
            <a:off x="8167688" y="2506664"/>
            <a:ext cx="2286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7" name="Line 110"/>
          <p:cNvSpPr>
            <a:spLocks noChangeShapeType="1"/>
          </p:cNvSpPr>
          <p:nvPr/>
        </p:nvSpPr>
        <p:spPr bwMode="auto">
          <a:xfrm>
            <a:off x="8528050" y="2565401"/>
            <a:ext cx="84138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8" name="Line 111"/>
          <p:cNvSpPr>
            <a:spLocks noChangeShapeType="1"/>
          </p:cNvSpPr>
          <p:nvPr/>
        </p:nvSpPr>
        <p:spPr bwMode="auto">
          <a:xfrm flipH="1">
            <a:off x="9009063" y="2554288"/>
            <a:ext cx="13335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9" name="Oval 112"/>
          <p:cNvSpPr>
            <a:spLocks noChangeArrowheads="1"/>
          </p:cNvSpPr>
          <p:nvPr/>
        </p:nvSpPr>
        <p:spPr bwMode="auto">
          <a:xfrm>
            <a:off x="9266238" y="2798764"/>
            <a:ext cx="38735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8500" name="Line 113"/>
          <p:cNvSpPr>
            <a:spLocks noChangeShapeType="1"/>
          </p:cNvSpPr>
          <p:nvPr/>
        </p:nvSpPr>
        <p:spPr bwMode="auto">
          <a:xfrm>
            <a:off x="9263063" y="2554288"/>
            <a:ext cx="131762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1" name="Line 115"/>
          <p:cNvSpPr>
            <a:spLocks noChangeShapeType="1"/>
          </p:cNvSpPr>
          <p:nvPr/>
        </p:nvSpPr>
        <p:spPr bwMode="auto">
          <a:xfrm flipV="1">
            <a:off x="3930651" y="1177925"/>
            <a:ext cx="1598613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2" name="Line 116"/>
          <p:cNvSpPr>
            <a:spLocks noChangeShapeType="1"/>
          </p:cNvSpPr>
          <p:nvPr/>
        </p:nvSpPr>
        <p:spPr bwMode="auto">
          <a:xfrm>
            <a:off x="6792914" y="1166813"/>
            <a:ext cx="1647825" cy="127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3" name="Text Box 117"/>
          <p:cNvSpPr txBox="1">
            <a:spLocks noChangeArrowheads="1"/>
          </p:cNvSpPr>
          <p:nvPr/>
        </p:nvSpPr>
        <p:spPr bwMode="auto">
          <a:xfrm>
            <a:off x="6942138" y="815976"/>
            <a:ext cx="135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After 2 steps</a:t>
            </a:r>
          </a:p>
        </p:txBody>
      </p:sp>
    </p:spTree>
    <p:extLst>
      <p:ext uri="{BB962C8B-B14F-4D97-AF65-F5344CB8AC3E}">
        <p14:creationId xmlns:p14="http://schemas.microsoft.com/office/powerpoint/2010/main" val="1249115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dirty="0" err="1" smtClean="0"/>
              <a:t>pushUp</a:t>
            </a:r>
            <a:r>
              <a:rPr lang="en-US" altLang="en-US" dirty="0" smtClean="0"/>
              <a:t>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519" y="1228905"/>
            <a:ext cx="65627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13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69344" y="244475"/>
            <a:ext cx="10662248" cy="566738"/>
          </a:xfrm>
        </p:spPr>
        <p:txBody>
          <a:bodyPr/>
          <a:lstStyle/>
          <a:p>
            <a:r>
              <a:rPr lang="en-US" altLang="en-US" sz="3600" dirty="0" smtClean="0"/>
              <a:t>Running Times of Heap Operations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76914"/>
              </p:ext>
            </p:extLst>
          </p:nvPr>
        </p:nvGraphicFramePr>
        <p:xfrm>
          <a:off x="3742667" y="1306024"/>
          <a:ext cx="1892465" cy="17311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2465"/>
              </a:tblGrid>
              <a:tr h="3873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Operation</a:t>
                      </a:r>
                    </a:p>
                  </a:txBody>
                  <a:tcPr marL="91404" marR="91404" marT="45703" marB="45703"/>
                </a:tc>
              </a:tr>
              <a:tr h="387399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top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3" marB="45703"/>
                </a:tc>
              </a:tr>
              <a:tr h="4195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push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3" marB="45703"/>
                </a:tc>
              </a:tr>
              <a:tr h="5191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pop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3" marB="45703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661289"/>
              </p:ext>
            </p:extLst>
          </p:nvPr>
        </p:nvGraphicFramePr>
        <p:xfrm>
          <a:off x="5635132" y="1306024"/>
          <a:ext cx="2587625" cy="17124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87625"/>
              </a:tblGrid>
              <a:tr h="1419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Running Time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4042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O(1)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4042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</a:t>
                      </a:r>
                      <a:r>
                        <a:rPr lang="en-US" sz="2000" dirty="0" err="1" smtClean="0"/>
                        <a:t>logN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5078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</a:t>
                      </a:r>
                      <a:r>
                        <a:rPr lang="en-US" sz="2000" dirty="0" err="1" smtClean="0"/>
                        <a:t>logN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385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98740" y="141288"/>
            <a:ext cx="10696754" cy="698500"/>
          </a:xfrm>
        </p:spPr>
        <p:txBody>
          <a:bodyPr/>
          <a:lstStyle/>
          <a:p>
            <a:r>
              <a:rPr lang="en-US" altLang="en-US" sz="3600" dirty="0" smtClean="0"/>
              <a:t>Another Operation: </a:t>
            </a:r>
            <a:r>
              <a:rPr lang="en-US" altLang="en-US" sz="3600" dirty="0" err="1" smtClean="0"/>
              <a:t>makeHeap</a:t>
            </a:r>
            <a:r>
              <a:rPr lang="en-US" altLang="en-US" sz="3600" dirty="0" smtClean="0"/>
              <a:t>()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89001"/>
            <a:ext cx="11222965" cy="5761965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Say you are given a list of N elements 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E.g., 20, 6, 3, 10, 16, 2, 10, 14, 8, 7</a:t>
            </a: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What’s the best way to convert this list into a min-heap?</a:t>
            </a: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This operation is called </a:t>
            </a:r>
            <a:r>
              <a:rPr lang="en-US" altLang="en-US" dirty="0" err="1" smtClean="0">
                <a:solidFill>
                  <a:srgbClr val="FF0000"/>
                </a:solidFill>
              </a:rPr>
              <a:t>makeHeap</a:t>
            </a:r>
            <a:r>
              <a:rPr lang="en-US" altLang="en-US" dirty="0" smtClean="0">
                <a:solidFill>
                  <a:srgbClr val="000000"/>
                </a:solidFill>
              </a:rPr>
              <a:t>() or </a:t>
            </a:r>
            <a:r>
              <a:rPr lang="en-US" altLang="en-US" dirty="0" err="1" smtClean="0">
                <a:solidFill>
                  <a:srgbClr val="FF0000"/>
                </a:solidFill>
              </a:rPr>
              <a:t>buildHeap</a:t>
            </a:r>
            <a:r>
              <a:rPr lang="en-US" altLang="en-US" dirty="0" smtClean="0">
                <a:solidFill>
                  <a:srgbClr val="000000"/>
                </a:solidFill>
              </a:rPr>
              <a:t>()</a:t>
            </a:r>
          </a:p>
          <a:p>
            <a:pPr marL="533400" indent="-533400"/>
            <a:endParaRPr lang="en-US" altLang="en-US" dirty="0" smtClean="0">
              <a:solidFill>
                <a:srgbClr val="0000FF"/>
              </a:solidFill>
            </a:endParaRPr>
          </a:p>
          <a:p>
            <a:pPr marL="533400" indent="-533400"/>
            <a:r>
              <a:rPr lang="en-US" altLang="en-US" dirty="0" smtClean="0">
                <a:solidFill>
                  <a:srgbClr val="00B050"/>
                </a:solidFill>
              </a:rPr>
              <a:t>Here is one solution (top-down heap build):</a:t>
            </a:r>
          </a:p>
          <a:p>
            <a:pPr marL="914400" lvl="1" indent="-457200"/>
            <a:r>
              <a:rPr lang="en-US" altLang="en-US" dirty="0" smtClean="0">
                <a:solidFill>
                  <a:srgbClr val="000000"/>
                </a:solidFill>
              </a:rPr>
              <a:t>Start with an empty heap</a:t>
            </a:r>
          </a:p>
          <a:p>
            <a:pPr marL="914400" lvl="1" indent="-457200"/>
            <a:r>
              <a:rPr lang="en-US" altLang="en-US" dirty="0" smtClean="0">
                <a:solidFill>
                  <a:srgbClr val="000000"/>
                </a:solidFill>
              </a:rPr>
              <a:t>Insert each element one-by-one</a:t>
            </a:r>
          </a:p>
          <a:p>
            <a:pPr marL="514350" indent="-457200"/>
            <a:endParaRPr lang="en-US" altLang="en-US" dirty="0" smtClean="0">
              <a:solidFill>
                <a:srgbClr val="000000"/>
              </a:solidFill>
            </a:endParaRPr>
          </a:p>
          <a:p>
            <a:pPr marL="514350" indent="-457200"/>
            <a:r>
              <a:rPr lang="en-US" altLang="en-US" dirty="0" smtClean="0">
                <a:solidFill>
                  <a:srgbClr val="000000"/>
                </a:solidFill>
              </a:rPr>
              <a:t>Running time?</a:t>
            </a:r>
          </a:p>
          <a:p>
            <a:pPr marL="895350" lvl="1" indent="-381000"/>
            <a:r>
              <a:rPr lang="en-US" altLang="en-US" dirty="0" smtClean="0">
                <a:solidFill>
                  <a:srgbClr val="FD0128"/>
                </a:solidFill>
              </a:rPr>
              <a:t>N push </a:t>
            </a:r>
            <a:r>
              <a:rPr lang="en-US" altLang="en-US" dirty="0" smtClean="0">
                <a:solidFill>
                  <a:srgbClr val="000000"/>
                </a:solidFill>
              </a:rPr>
              <a:t>operations = </a:t>
            </a:r>
            <a:r>
              <a:rPr lang="en-US" altLang="en-US" dirty="0" smtClean="0">
                <a:solidFill>
                  <a:srgbClr val="0000FF"/>
                </a:solidFill>
              </a:rPr>
              <a:t>O(</a:t>
            </a:r>
            <a:r>
              <a:rPr lang="en-US" altLang="en-US" dirty="0" err="1" smtClean="0">
                <a:solidFill>
                  <a:srgbClr val="0000FF"/>
                </a:solidFill>
              </a:rPr>
              <a:t>NlogN</a:t>
            </a:r>
            <a:r>
              <a:rPr lang="en-US" altLang="en-US" dirty="0" smtClean="0">
                <a:solidFill>
                  <a:srgbClr val="0000FF"/>
                </a:solidFill>
              </a:rPr>
              <a:t>)</a:t>
            </a:r>
          </a:p>
          <a:p>
            <a:pPr marL="895350" lvl="1" indent="-381000"/>
            <a:r>
              <a:rPr lang="en-US" altLang="en-US" dirty="0" smtClean="0">
                <a:solidFill>
                  <a:srgbClr val="FD0128"/>
                </a:solidFill>
              </a:rPr>
              <a:t>Can we do better?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marL="533400" indent="-533400">
              <a:buNone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834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Building a Heap Bottom Up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1103" y="889001"/>
            <a:ext cx="10921040" cy="5135563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FD0128"/>
                </a:solidFill>
              </a:rPr>
              <a:t>Treat input array as a heap and fix it using </a:t>
            </a:r>
            <a:r>
              <a:rPr lang="en-US" altLang="en-US" dirty="0" err="1" smtClean="0">
                <a:solidFill>
                  <a:srgbClr val="FD0128"/>
                </a:solidFill>
              </a:rPr>
              <a:t>pushDown</a:t>
            </a:r>
            <a:endParaRPr lang="en-US" altLang="en-US" dirty="0" smtClean="0">
              <a:solidFill>
                <a:srgbClr val="FD0128"/>
              </a:solidFill>
            </a:endParaRP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for </a:t>
            </a:r>
            <a:r>
              <a:rPr lang="en-US" altLang="en-US" dirty="0" err="1" smtClean="0">
                <a:solidFill>
                  <a:srgbClr val="000000"/>
                </a:solidFill>
              </a:rPr>
              <a:t>i</a:t>
            </a:r>
            <a:r>
              <a:rPr lang="en-US" altLang="en-US" dirty="0" smtClean="0">
                <a:solidFill>
                  <a:srgbClr val="000000"/>
                </a:solidFill>
              </a:rPr>
              <a:t> = N/2 to 1 do </a:t>
            </a:r>
          </a:p>
          <a:p>
            <a:pPr marL="914400" lvl="1" indent="-457200"/>
            <a:r>
              <a:rPr lang="en-US" altLang="en-US" dirty="0" err="1" smtClean="0">
                <a:solidFill>
                  <a:srgbClr val="000000"/>
                </a:solidFill>
              </a:rPr>
              <a:t>pushDown</a:t>
            </a:r>
            <a:r>
              <a:rPr lang="en-US" altLang="en-US" dirty="0" smtClean="0">
                <a:solidFill>
                  <a:srgbClr val="000000"/>
                </a:solidFill>
              </a:rPr>
              <a:t>(</a:t>
            </a:r>
            <a:r>
              <a:rPr lang="en-US" altLang="en-US" dirty="0" err="1" smtClean="0">
                <a:solidFill>
                  <a:srgbClr val="000000"/>
                </a:solidFill>
              </a:rPr>
              <a:t>i</a:t>
            </a:r>
            <a:r>
              <a:rPr lang="en-US" altLang="en-US" dirty="0" smtClean="0">
                <a:solidFill>
                  <a:srgbClr val="000000"/>
                </a:solidFill>
              </a:rPr>
              <a:t>)      // Push the parent key down if necessary</a:t>
            </a:r>
          </a:p>
          <a:p>
            <a:pPr marL="533400" indent="-533400"/>
            <a:endParaRPr lang="en-US" altLang="en-US" dirty="0" smtClean="0">
              <a:solidFill>
                <a:srgbClr val="000000"/>
              </a:solidFill>
            </a:endParaRP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Why N/2? </a:t>
            </a:r>
          </a:p>
          <a:p>
            <a:pPr marL="914400" lvl="1" indent="-457200"/>
            <a:r>
              <a:rPr lang="en-US" altLang="en-US" dirty="0" smtClean="0">
                <a:solidFill>
                  <a:srgbClr val="000000"/>
                </a:solidFill>
              </a:rPr>
              <a:t>Nodes after N/2 are leaves!</a:t>
            </a:r>
          </a:p>
          <a:p>
            <a:pPr marL="914400" lvl="1" indent="-457200"/>
            <a:endParaRPr lang="en-US" altLang="en-US" dirty="0" smtClean="0">
              <a:solidFill>
                <a:srgbClr val="000000"/>
              </a:solidFill>
            </a:endParaRP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The above algorithm builds a heap in </a:t>
            </a:r>
            <a:r>
              <a:rPr lang="en-US" altLang="en-US" dirty="0" smtClean="0">
                <a:solidFill>
                  <a:schemeClr val="accent2"/>
                </a:solidFill>
              </a:rPr>
              <a:t>O(N)</a:t>
            </a:r>
            <a:r>
              <a:rPr lang="en-US" altLang="en-US" dirty="0" smtClean="0">
                <a:solidFill>
                  <a:srgbClr val="000000"/>
                </a:solidFill>
              </a:rPr>
              <a:t> time!</a:t>
            </a:r>
          </a:p>
        </p:txBody>
      </p:sp>
    </p:spTree>
    <p:extLst>
      <p:ext uri="{BB962C8B-B14F-4D97-AF65-F5344CB8AC3E}">
        <p14:creationId xmlns:p14="http://schemas.microsoft.com/office/powerpoint/2010/main" val="3138354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val 2"/>
          <p:cNvSpPr>
            <a:spLocks noChangeArrowheads="1"/>
          </p:cNvSpPr>
          <p:nvPr/>
        </p:nvSpPr>
        <p:spPr bwMode="auto">
          <a:xfrm>
            <a:off x="3167063" y="1085851"/>
            <a:ext cx="3873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2730500" y="1660526"/>
            <a:ext cx="3873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3630613" y="1614489"/>
            <a:ext cx="387350" cy="327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2295525" y="2239963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2968625" y="2251076"/>
            <a:ext cx="349250" cy="31432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H="1">
            <a:off x="3027363" y="1347789"/>
            <a:ext cx="1905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3517900" y="1344614"/>
            <a:ext cx="2032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 flipH="1">
            <a:off x="2573338" y="1949450"/>
            <a:ext cx="2286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2932113" y="1960564"/>
            <a:ext cx="182562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3460750" y="2251076"/>
            <a:ext cx="3746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 flipH="1">
            <a:off x="3641725" y="1947864"/>
            <a:ext cx="107950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4027489" y="2239964"/>
            <a:ext cx="350837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3905250" y="1935163"/>
            <a:ext cx="217488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1887538" y="2757488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2332038" y="2768601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2752725" y="2794001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 flipH="1">
            <a:off x="2116138" y="2490789"/>
            <a:ext cx="2286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>
            <a:off x="2476500" y="2549526"/>
            <a:ext cx="84138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 flipH="1">
            <a:off x="2957513" y="2538413"/>
            <a:ext cx="13335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9" name="Rectangle 22"/>
          <p:cNvSpPr>
            <a:spLocks noGrp="1" noChangeArrowheads="1"/>
          </p:cNvSpPr>
          <p:nvPr>
            <p:ph type="title"/>
          </p:nvPr>
        </p:nvSpPr>
        <p:spPr>
          <a:xfrm>
            <a:off x="1625601" y="141288"/>
            <a:ext cx="8963025" cy="698500"/>
          </a:xfrm>
          <a:noFill/>
        </p:spPr>
        <p:txBody>
          <a:bodyPr/>
          <a:lstStyle/>
          <a:p>
            <a:r>
              <a:rPr lang="en-US" altLang="en-US" sz="3600" dirty="0" smtClean="0"/>
              <a:t>Building a Heap Bottom Up: Example</a:t>
            </a:r>
          </a:p>
        </p:txBody>
      </p:sp>
      <p:sp>
        <p:nvSpPr>
          <p:cNvPr id="27670" name="Text Box 72"/>
          <p:cNvSpPr txBox="1">
            <a:spLocks noChangeArrowheads="1"/>
          </p:cNvSpPr>
          <p:nvPr/>
        </p:nvSpPr>
        <p:spPr bwMode="auto">
          <a:xfrm>
            <a:off x="3176588" y="8048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0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7671" name="Text Box 73"/>
          <p:cNvSpPr txBox="1">
            <a:spLocks noChangeArrowheads="1"/>
          </p:cNvSpPr>
          <p:nvPr/>
        </p:nvSpPr>
        <p:spPr bwMode="auto">
          <a:xfrm>
            <a:off x="2659063" y="13700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1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7672" name="Text Box 74"/>
          <p:cNvSpPr txBox="1">
            <a:spLocks noChangeArrowheads="1"/>
          </p:cNvSpPr>
          <p:nvPr/>
        </p:nvSpPr>
        <p:spPr bwMode="auto">
          <a:xfrm>
            <a:off x="3825875" y="1309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2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7673" name="Text Box 75"/>
          <p:cNvSpPr txBox="1">
            <a:spLocks noChangeArrowheads="1"/>
          </p:cNvSpPr>
          <p:nvPr/>
        </p:nvSpPr>
        <p:spPr bwMode="auto">
          <a:xfrm>
            <a:off x="2152650" y="198437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3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7674" name="Text Box 76"/>
          <p:cNvSpPr txBox="1">
            <a:spLocks noChangeArrowheads="1"/>
          </p:cNvSpPr>
          <p:nvPr/>
        </p:nvSpPr>
        <p:spPr bwMode="auto">
          <a:xfrm>
            <a:off x="3117850" y="19605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4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7675" name="Text Box 77"/>
          <p:cNvSpPr txBox="1">
            <a:spLocks noChangeArrowheads="1"/>
          </p:cNvSpPr>
          <p:nvPr/>
        </p:nvSpPr>
        <p:spPr bwMode="auto">
          <a:xfrm>
            <a:off x="3635375" y="19827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5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7676" name="Text Box 78"/>
          <p:cNvSpPr txBox="1">
            <a:spLocks noChangeArrowheads="1"/>
          </p:cNvSpPr>
          <p:nvPr/>
        </p:nvSpPr>
        <p:spPr bwMode="auto">
          <a:xfrm>
            <a:off x="4164013" y="19605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6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7677" name="Text Box 79"/>
          <p:cNvSpPr txBox="1">
            <a:spLocks noChangeArrowheads="1"/>
          </p:cNvSpPr>
          <p:nvPr/>
        </p:nvSpPr>
        <p:spPr bwMode="auto">
          <a:xfrm>
            <a:off x="1939925" y="29956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7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7678" name="Text Box 80"/>
          <p:cNvSpPr txBox="1">
            <a:spLocks noChangeArrowheads="1"/>
          </p:cNvSpPr>
          <p:nvPr/>
        </p:nvSpPr>
        <p:spPr bwMode="auto">
          <a:xfrm>
            <a:off x="2298700" y="3008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8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7679" name="Text Box 81"/>
          <p:cNvSpPr txBox="1">
            <a:spLocks noChangeArrowheads="1"/>
          </p:cNvSpPr>
          <p:nvPr/>
        </p:nvSpPr>
        <p:spPr bwMode="auto">
          <a:xfrm>
            <a:off x="2709863" y="3008313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9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7680" name="Freeform 111"/>
          <p:cNvSpPr>
            <a:spLocks/>
          </p:cNvSpPr>
          <p:nvPr/>
        </p:nvSpPr>
        <p:spPr bwMode="auto">
          <a:xfrm>
            <a:off x="3148013" y="2549526"/>
            <a:ext cx="265112" cy="409575"/>
          </a:xfrm>
          <a:custGeom>
            <a:avLst/>
            <a:gdLst>
              <a:gd name="T0" fmla="*/ 0 w 167"/>
              <a:gd name="T1" fmla="*/ 2147483646 h 235"/>
              <a:gd name="T2" fmla="*/ 2147483646 w 167"/>
              <a:gd name="T3" fmla="*/ 2147483646 h 235"/>
              <a:gd name="T4" fmla="*/ 2147483646 w 167"/>
              <a:gd name="T5" fmla="*/ 0 h 235"/>
              <a:gd name="T6" fmla="*/ 0 60000 65536"/>
              <a:gd name="T7" fmla="*/ 0 60000 65536"/>
              <a:gd name="T8" fmla="*/ 0 60000 65536"/>
              <a:gd name="T9" fmla="*/ 0 w 167"/>
              <a:gd name="T10" fmla="*/ 0 h 235"/>
              <a:gd name="T11" fmla="*/ 167 w 167"/>
              <a:gd name="T12" fmla="*/ 235 h 2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" h="235">
                <a:moveTo>
                  <a:pt x="0" y="235"/>
                </a:moveTo>
                <a:cubicBezTo>
                  <a:pt x="68" y="212"/>
                  <a:pt x="137" y="190"/>
                  <a:pt x="152" y="151"/>
                </a:cubicBezTo>
                <a:cubicBezTo>
                  <a:pt x="167" y="112"/>
                  <a:pt x="129" y="56"/>
                  <a:pt x="91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1" name="Oval 112"/>
          <p:cNvSpPr>
            <a:spLocks noChangeArrowheads="1"/>
          </p:cNvSpPr>
          <p:nvPr/>
        </p:nvSpPr>
        <p:spPr bwMode="auto">
          <a:xfrm>
            <a:off x="5610225" y="1166814"/>
            <a:ext cx="3873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7682" name="Oval 113"/>
          <p:cNvSpPr>
            <a:spLocks noChangeArrowheads="1"/>
          </p:cNvSpPr>
          <p:nvPr/>
        </p:nvSpPr>
        <p:spPr bwMode="auto">
          <a:xfrm>
            <a:off x="5173663" y="1741488"/>
            <a:ext cx="3873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7683" name="Oval 114"/>
          <p:cNvSpPr>
            <a:spLocks noChangeArrowheads="1"/>
          </p:cNvSpPr>
          <p:nvPr/>
        </p:nvSpPr>
        <p:spPr bwMode="auto">
          <a:xfrm>
            <a:off x="6073775" y="1695451"/>
            <a:ext cx="387350" cy="327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7684" name="Oval 115"/>
          <p:cNvSpPr>
            <a:spLocks noChangeArrowheads="1"/>
          </p:cNvSpPr>
          <p:nvPr/>
        </p:nvSpPr>
        <p:spPr bwMode="auto">
          <a:xfrm>
            <a:off x="4738688" y="2320926"/>
            <a:ext cx="374650" cy="31591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7685" name="Oval 116"/>
          <p:cNvSpPr>
            <a:spLocks noChangeArrowheads="1"/>
          </p:cNvSpPr>
          <p:nvPr/>
        </p:nvSpPr>
        <p:spPr bwMode="auto">
          <a:xfrm>
            <a:off x="5411788" y="2332039"/>
            <a:ext cx="349250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7686" name="Line 117"/>
          <p:cNvSpPr>
            <a:spLocks noChangeShapeType="1"/>
          </p:cNvSpPr>
          <p:nvPr/>
        </p:nvSpPr>
        <p:spPr bwMode="auto">
          <a:xfrm flipH="1">
            <a:off x="5470525" y="1428750"/>
            <a:ext cx="1905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7" name="Line 118"/>
          <p:cNvSpPr>
            <a:spLocks noChangeShapeType="1"/>
          </p:cNvSpPr>
          <p:nvPr/>
        </p:nvSpPr>
        <p:spPr bwMode="auto">
          <a:xfrm>
            <a:off x="5961063" y="1425575"/>
            <a:ext cx="2032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8" name="Line 119"/>
          <p:cNvSpPr>
            <a:spLocks noChangeShapeType="1"/>
          </p:cNvSpPr>
          <p:nvPr/>
        </p:nvSpPr>
        <p:spPr bwMode="auto">
          <a:xfrm flipH="1">
            <a:off x="5016500" y="2030414"/>
            <a:ext cx="2286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9" name="Line 120"/>
          <p:cNvSpPr>
            <a:spLocks noChangeShapeType="1"/>
          </p:cNvSpPr>
          <p:nvPr/>
        </p:nvSpPr>
        <p:spPr bwMode="auto">
          <a:xfrm>
            <a:off x="5375276" y="2041525"/>
            <a:ext cx="182563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0" name="Oval 121"/>
          <p:cNvSpPr>
            <a:spLocks noChangeArrowheads="1"/>
          </p:cNvSpPr>
          <p:nvPr/>
        </p:nvSpPr>
        <p:spPr bwMode="auto">
          <a:xfrm>
            <a:off x="5903913" y="2332039"/>
            <a:ext cx="3746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7691" name="Line 122"/>
          <p:cNvSpPr>
            <a:spLocks noChangeShapeType="1"/>
          </p:cNvSpPr>
          <p:nvPr/>
        </p:nvSpPr>
        <p:spPr bwMode="auto">
          <a:xfrm flipH="1">
            <a:off x="6084888" y="2028825"/>
            <a:ext cx="10795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2" name="Oval 123"/>
          <p:cNvSpPr>
            <a:spLocks noChangeArrowheads="1"/>
          </p:cNvSpPr>
          <p:nvPr/>
        </p:nvSpPr>
        <p:spPr bwMode="auto">
          <a:xfrm>
            <a:off x="6470650" y="2320926"/>
            <a:ext cx="350838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7693" name="Line 124"/>
          <p:cNvSpPr>
            <a:spLocks noChangeShapeType="1"/>
          </p:cNvSpPr>
          <p:nvPr/>
        </p:nvSpPr>
        <p:spPr bwMode="auto">
          <a:xfrm>
            <a:off x="6348414" y="2016125"/>
            <a:ext cx="217487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4" name="Oval 125"/>
          <p:cNvSpPr>
            <a:spLocks noChangeArrowheads="1"/>
          </p:cNvSpPr>
          <p:nvPr/>
        </p:nvSpPr>
        <p:spPr bwMode="auto">
          <a:xfrm>
            <a:off x="4330700" y="2838451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27695" name="Oval 126"/>
          <p:cNvSpPr>
            <a:spLocks noChangeArrowheads="1"/>
          </p:cNvSpPr>
          <p:nvPr/>
        </p:nvSpPr>
        <p:spPr bwMode="auto">
          <a:xfrm>
            <a:off x="4775200" y="2849563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7696" name="Oval 127"/>
          <p:cNvSpPr>
            <a:spLocks noChangeArrowheads="1"/>
          </p:cNvSpPr>
          <p:nvPr/>
        </p:nvSpPr>
        <p:spPr bwMode="auto">
          <a:xfrm>
            <a:off x="5195888" y="2874963"/>
            <a:ext cx="374650" cy="315912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27697" name="Line 128"/>
          <p:cNvSpPr>
            <a:spLocks noChangeShapeType="1"/>
          </p:cNvSpPr>
          <p:nvPr/>
        </p:nvSpPr>
        <p:spPr bwMode="auto">
          <a:xfrm flipH="1">
            <a:off x="4559300" y="2571750"/>
            <a:ext cx="2286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8" name="Line 129"/>
          <p:cNvSpPr>
            <a:spLocks noChangeShapeType="1"/>
          </p:cNvSpPr>
          <p:nvPr/>
        </p:nvSpPr>
        <p:spPr bwMode="auto">
          <a:xfrm>
            <a:off x="4919664" y="2630488"/>
            <a:ext cx="84137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9" name="Line 130"/>
          <p:cNvSpPr>
            <a:spLocks noChangeShapeType="1"/>
          </p:cNvSpPr>
          <p:nvPr/>
        </p:nvSpPr>
        <p:spPr bwMode="auto">
          <a:xfrm flipH="1">
            <a:off x="5400675" y="2619376"/>
            <a:ext cx="13335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0" name="Line 151"/>
          <p:cNvSpPr>
            <a:spLocks noChangeShapeType="1"/>
          </p:cNvSpPr>
          <p:nvPr/>
        </p:nvSpPr>
        <p:spPr bwMode="auto">
          <a:xfrm>
            <a:off x="4098925" y="1179513"/>
            <a:ext cx="149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1" name="Line 153"/>
          <p:cNvSpPr>
            <a:spLocks noChangeShapeType="1"/>
          </p:cNvSpPr>
          <p:nvPr/>
        </p:nvSpPr>
        <p:spPr bwMode="auto">
          <a:xfrm>
            <a:off x="9031288" y="3043239"/>
            <a:ext cx="360362" cy="784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2" name="Freeform 195"/>
          <p:cNvSpPr>
            <a:spLocks/>
          </p:cNvSpPr>
          <p:nvPr/>
        </p:nvSpPr>
        <p:spPr bwMode="auto">
          <a:xfrm>
            <a:off x="5024439" y="2598739"/>
            <a:ext cx="122237" cy="301625"/>
          </a:xfrm>
          <a:custGeom>
            <a:avLst/>
            <a:gdLst>
              <a:gd name="T0" fmla="*/ 0 w 77"/>
              <a:gd name="T1" fmla="*/ 0 h 190"/>
              <a:gd name="T2" fmla="*/ 2147483646 w 77"/>
              <a:gd name="T3" fmla="*/ 2147483646 h 190"/>
              <a:gd name="T4" fmla="*/ 2147483646 w 77"/>
              <a:gd name="T5" fmla="*/ 2147483646 h 190"/>
              <a:gd name="T6" fmla="*/ 0 60000 65536"/>
              <a:gd name="T7" fmla="*/ 0 60000 65536"/>
              <a:gd name="T8" fmla="*/ 0 60000 65536"/>
              <a:gd name="T9" fmla="*/ 0 w 77"/>
              <a:gd name="T10" fmla="*/ 0 h 190"/>
              <a:gd name="T11" fmla="*/ 77 w 77"/>
              <a:gd name="T12" fmla="*/ 190 h 1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" h="190">
                <a:moveTo>
                  <a:pt x="0" y="0"/>
                </a:moveTo>
                <a:cubicBezTo>
                  <a:pt x="30" y="18"/>
                  <a:pt x="61" y="36"/>
                  <a:pt x="69" y="68"/>
                </a:cubicBezTo>
                <a:cubicBezTo>
                  <a:pt x="77" y="100"/>
                  <a:pt x="61" y="145"/>
                  <a:pt x="46" y="19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3" name="Oval 196"/>
          <p:cNvSpPr>
            <a:spLocks noChangeArrowheads="1"/>
          </p:cNvSpPr>
          <p:nvPr/>
        </p:nvSpPr>
        <p:spPr bwMode="auto">
          <a:xfrm>
            <a:off x="8424863" y="1163639"/>
            <a:ext cx="3873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7704" name="Oval 197"/>
          <p:cNvSpPr>
            <a:spLocks noChangeArrowheads="1"/>
          </p:cNvSpPr>
          <p:nvPr/>
        </p:nvSpPr>
        <p:spPr bwMode="auto">
          <a:xfrm>
            <a:off x="7988300" y="1738313"/>
            <a:ext cx="3873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7705" name="Oval 198"/>
          <p:cNvSpPr>
            <a:spLocks noChangeArrowheads="1"/>
          </p:cNvSpPr>
          <p:nvPr/>
        </p:nvSpPr>
        <p:spPr bwMode="auto">
          <a:xfrm>
            <a:off x="8888413" y="1692276"/>
            <a:ext cx="387350" cy="32702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7706" name="Oval 199"/>
          <p:cNvSpPr>
            <a:spLocks noChangeArrowheads="1"/>
          </p:cNvSpPr>
          <p:nvPr/>
        </p:nvSpPr>
        <p:spPr bwMode="auto">
          <a:xfrm>
            <a:off x="7553325" y="2317751"/>
            <a:ext cx="374650" cy="315913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7707" name="Oval 200"/>
          <p:cNvSpPr>
            <a:spLocks noChangeArrowheads="1"/>
          </p:cNvSpPr>
          <p:nvPr/>
        </p:nvSpPr>
        <p:spPr bwMode="auto">
          <a:xfrm>
            <a:off x="8226425" y="2328864"/>
            <a:ext cx="3492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7708" name="Line 201"/>
          <p:cNvSpPr>
            <a:spLocks noChangeShapeType="1"/>
          </p:cNvSpPr>
          <p:nvPr/>
        </p:nvSpPr>
        <p:spPr bwMode="auto">
          <a:xfrm flipH="1">
            <a:off x="8285163" y="1425575"/>
            <a:ext cx="1905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9" name="Line 202"/>
          <p:cNvSpPr>
            <a:spLocks noChangeShapeType="1"/>
          </p:cNvSpPr>
          <p:nvPr/>
        </p:nvSpPr>
        <p:spPr bwMode="auto">
          <a:xfrm>
            <a:off x="8775700" y="1422400"/>
            <a:ext cx="2032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0" name="Line 203"/>
          <p:cNvSpPr>
            <a:spLocks noChangeShapeType="1"/>
          </p:cNvSpPr>
          <p:nvPr/>
        </p:nvSpPr>
        <p:spPr bwMode="auto">
          <a:xfrm flipH="1">
            <a:off x="7831138" y="2027239"/>
            <a:ext cx="2286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1" name="Line 204"/>
          <p:cNvSpPr>
            <a:spLocks noChangeShapeType="1"/>
          </p:cNvSpPr>
          <p:nvPr/>
        </p:nvSpPr>
        <p:spPr bwMode="auto">
          <a:xfrm>
            <a:off x="8189913" y="2038350"/>
            <a:ext cx="182562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2" name="Oval 205"/>
          <p:cNvSpPr>
            <a:spLocks noChangeArrowheads="1"/>
          </p:cNvSpPr>
          <p:nvPr/>
        </p:nvSpPr>
        <p:spPr bwMode="auto">
          <a:xfrm>
            <a:off x="8718550" y="2328864"/>
            <a:ext cx="3746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7713" name="Line 206"/>
          <p:cNvSpPr>
            <a:spLocks noChangeShapeType="1"/>
          </p:cNvSpPr>
          <p:nvPr/>
        </p:nvSpPr>
        <p:spPr bwMode="auto">
          <a:xfrm flipH="1">
            <a:off x="8899525" y="2025650"/>
            <a:ext cx="10795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4" name="Oval 207"/>
          <p:cNvSpPr>
            <a:spLocks noChangeArrowheads="1"/>
          </p:cNvSpPr>
          <p:nvPr/>
        </p:nvSpPr>
        <p:spPr bwMode="auto">
          <a:xfrm>
            <a:off x="9285289" y="2317751"/>
            <a:ext cx="350837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7715" name="Line 208"/>
          <p:cNvSpPr>
            <a:spLocks noChangeShapeType="1"/>
          </p:cNvSpPr>
          <p:nvPr/>
        </p:nvSpPr>
        <p:spPr bwMode="auto">
          <a:xfrm>
            <a:off x="9163050" y="2012950"/>
            <a:ext cx="217488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6" name="Oval 209"/>
          <p:cNvSpPr>
            <a:spLocks noChangeArrowheads="1"/>
          </p:cNvSpPr>
          <p:nvPr/>
        </p:nvSpPr>
        <p:spPr bwMode="auto">
          <a:xfrm>
            <a:off x="7145338" y="2835276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27717" name="Oval 210"/>
          <p:cNvSpPr>
            <a:spLocks noChangeArrowheads="1"/>
          </p:cNvSpPr>
          <p:nvPr/>
        </p:nvSpPr>
        <p:spPr bwMode="auto">
          <a:xfrm>
            <a:off x="7589838" y="2846388"/>
            <a:ext cx="374650" cy="315912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7718" name="Oval 211"/>
          <p:cNvSpPr>
            <a:spLocks noChangeArrowheads="1"/>
          </p:cNvSpPr>
          <p:nvPr/>
        </p:nvSpPr>
        <p:spPr bwMode="auto">
          <a:xfrm>
            <a:off x="8010525" y="2871788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27719" name="Line 212"/>
          <p:cNvSpPr>
            <a:spLocks noChangeShapeType="1"/>
          </p:cNvSpPr>
          <p:nvPr/>
        </p:nvSpPr>
        <p:spPr bwMode="auto">
          <a:xfrm flipH="1">
            <a:off x="7373938" y="2568575"/>
            <a:ext cx="2286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0" name="Line 213"/>
          <p:cNvSpPr>
            <a:spLocks noChangeShapeType="1"/>
          </p:cNvSpPr>
          <p:nvPr/>
        </p:nvSpPr>
        <p:spPr bwMode="auto">
          <a:xfrm>
            <a:off x="7734300" y="2627313"/>
            <a:ext cx="84138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1" name="Line 214"/>
          <p:cNvSpPr>
            <a:spLocks noChangeShapeType="1"/>
          </p:cNvSpPr>
          <p:nvPr/>
        </p:nvSpPr>
        <p:spPr bwMode="auto">
          <a:xfrm flipH="1">
            <a:off x="8215313" y="2616201"/>
            <a:ext cx="13335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2" name="Line 216"/>
          <p:cNvSpPr>
            <a:spLocks noChangeShapeType="1"/>
          </p:cNvSpPr>
          <p:nvPr/>
        </p:nvSpPr>
        <p:spPr bwMode="auto">
          <a:xfrm>
            <a:off x="6505575" y="1227138"/>
            <a:ext cx="149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3" name="Freeform 218"/>
          <p:cNvSpPr>
            <a:spLocks/>
          </p:cNvSpPr>
          <p:nvPr/>
        </p:nvSpPr>
        <p:spPr bwMode="auto">
          <a:xfrm>
            <a:off x="8618539" y="1852614"/>
            <a:ext cx="268287" cy="504825"/>
          </a:xfrm>
          <a:custGeom>
            <a:avLst/>
            <a:gdLst>
              <a:gd name="T0" fmla="*/ 2147483646 w 169"/>
              <a:gd name="T1" fmla="*/ 0 h 318"/>
              <a:gd name="T2" fmla="*/ 2147483646 w 169"/>
              <a:gd name="T3" fmla="*/ 2147483646 h 318"/>
              <a:gd name="T4" fmla="*/ 2147483646 w 169"/>
              <a:gd name="T5" fmla="*/ 2147483646 h 318"/>
              <a:gd name="T6" fmla="*/ 0 60000 65536"/>
              <a:gd name="T7" fmla="*/ 0 60000 65536"/>
              <a:gd name="T8" fmla="*/ 0 60000 65536"/>
              <a:gd name="T9" fmla="*/ 0 w 169"/>
              <a:gd name="T10" fmla="*/ 0 h 318"/>
              <a:gd name="T11" fmla="*/ 169 w 169"/>
              <a:gd name="T12" fmla="*/ 318 h 3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9" h="318">
                <a:moveTo>
                  <a:pt x="169" y="0"/>
                </a:moveTo>
                <a:cubicBezTo>
                  <a:pt x="94" y="34"/>
                  <a:pt x="20" y="68"/>
                  <a:pt x="10" y="121"/>
                </a:cubicBezTo>
                <a:cubicBezTo>
                  <a:pt x="0" y="174"/>
                  <a:pt x="54" y="246"/>
                  <a:pt x="109" y="31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724" name="Group 303"/>
          <p:cNvGrpSpPr>
            <a:grpSpLocks/>
          </p:cNvGrpSpPr>
          <p:nvPr/>
        </p:nvGrpSpPr>
        <p:grpSpPr bwMode="auto">
          <a:xfrm>
            <a:off x="1695451" y="3859214"/>
            <a:ext cx="8861425" cy="2084387"/>
            <a:chOff x="-243" y="2431"/>
            <a:chExt cx="5968" cy="1313"/>
          </a:xfrm>
        </p:grpSpPr>
        <p:sp>
          <p:nvSpPr>
            <p:cNvPr id="27725" name="Line 192"/>
            <p:cNvSpPr>
              <a:spLocks noChangeShapeType="1"/>
            </p:cNvSpPr>
            <p:nvPr/>
          </p:nvSpPr>
          <p:spPr bwMode="auto">
            <a:xfrm flipV="1">
              <a:off x="4115" y="2539"/>
              <a:ext cx="683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6" name="Line 193"/>
            <p:cNvSpPr>
              <a:spLocks noChangeShapeType="1"/>
            </p:cNvSpPr>
            <p:nvPr/>
          </p:nvSpPr>
          <p:spPr bwMode="auto">
            <a:xfrm>
              <a:off x="2848" y="2546"/>
              <a:ext cx="486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7" name="Oval 220"/>
            <p:cNvSpPr>
              <a:spLocks noChangeArrowheads="1"/>
            </p:cNvSpPr>
            <p:nvPr/>
          </p:nvSpPr>
          <p:spPr bwMode="auto">
            <a:xfrm>
              <a:off x="4962" y="2469"/>
              <a:ext cx="244" cy="19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7728" name="Oval 221"/>
            <p:cNvSpPr>
              <a:spLocks noChangeArrowheads="1"/>
            </p:cNvSpPr>
            <p:nvPr/>
          </p:nvSpPr>
          <p:spPr bwMode="auto">
            <a:xfrm>
              <a:off x="4687" y="2831"/>
              <a:ext cx="244" cy="199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7729" name="Oval 222"/>
            <p:cNvSpPr>
              <a:spLocks noChangeArrowheads="1"/>
            </p:cNvSpPr>
            <p:nvPr/>
          </p:nvSpPr>
          <p:spPr bwMode="auto">
            <a:xfrm>
              <a:off x="5254" y="2802"/>
              <a:ext cx="244" cy="206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7730" name="Oval 223"/>
            <p:cNvSpPr>
              <a:spLocks noChangeArrowheads="1"/>
            </p:cNvSpPr>
            <p:nvPr/>
          </p:nvSpPr>
          <p:spPr bwMode="auto">
            <a:xfrm>
              <a:off x="4413" y="3196"/>
              <a:ext cx="236" cy="19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7731" name="Oval 224"/>
            <p:cNvSpPr>
              <a:spLocks noChangeArrowheads="1"/>
            </p:cNvSpPr>
            <p:nvPr/>
          </p:nvSpPr>
          <p:spPr bwMode="auto">
            <a:xfrm>
              <a:off x="4837" y="3203"/>
              <a:ext cx="220" cy="19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7732" name="Line 225"/>
            <p:cNvSpPr>
              <a:spLocks noChangeShapeType="1"/>
            </p:cNvSpPr>
            <p:nvPr/>
          </p:nvSpPr>
          <p:spPr bwMode="auto">
            <a:xfrm flipH="1">
              <a:off x="4874" y="2634"/>
              <a:ext cx="12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3" name="Line 226"/>
            <p:cNvSpPr>
              <a:spLocks noChangeShapeType="1"/>
            </p:cNvSpPr>
            <p:nvPr/>
          </p:nvSpPr>
          <p:spPr bwMode="auto">
            <a:xfrm>
              <a:off x="5183" y="2632"/>
              <a:ext cx="128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4" name="Line 227"/>
            <p:cNvSpPr>
              <a:spLocks noChangeShapeType="1"/>
            </p:cNvSpPr>
            <p:nvPr/>
          </p:nvSpPr>
          <p:spPr bwMode="auto">
            <a:xfrm flipH="1">
              <a:off x="4588" y="3013"/>
              <a:ext cx="144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5" name="Line 228"/>
            <p:cNvSpPr>
              <a:spLocks noChangeShapeType="1"/>
            </p:cNvSpPr>
            <p:nvPr/>
          </p:nvSpPr>
          <p:spPr bwMode="auto">
            <a:xfrm>
              <a:off x="4814" y="3020"/>
              <a:ext cx="115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6" name="Oval 229"/>
            <p:cNvSpPr>
              <a:spLocks noChangeArrowheads="1"/>
            </p:cNvSpPr>
            <p:nvPr/>
          </p:nvSpPr>
          <p:spPr bwMode="auto">
            <a:xfrm>
              <a:off x="5147" y="3203"/>
              <a:ext cx="236" cy="19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7737" name="Line 230"/>
            <p:cNvSpPr>
              <a:spLocks noChangeShapeType="1"/>
            </p:cNvSpPr>
            <p:nvPr/>
          </p:nvSpPr>
          <p:spPr bwMode="auto">
            <a:xfrm flipH="1">
              <a:off x="5261" y="3012"/>
              <a:ext cx="68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8" name="Oval 231"/>
            <p:cNvSpPr>
              <a:spLocks noChangeArrowheads="1"/>
            </p:cNvSpPr>
            <p:nvPr/>
          </p:nvSpPr>
          <p:spPr bwMode="auto">
            <a:xfrm>
              <a:off x="5504" y="3196"/>
              <a:ext cx="221" cy="19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7739" name="Line 232"/>
            <p:cNvSpPr>
              <a:spLocks noChangeShapeType="1"/>
            </p:cNvSpPr>
            <p:nvPr/>
          </p:nvSpPr>
          <p:spPr bwMode="auto">
            <a:xfrm>
              <a:off x="5427" y="3004"/>
              <a:ext cx="137" cy="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0" name="Oval 233"/>
            <p:cNvSpPr>
              <a:spLocks noChangeArrowheads="1"/>
            </p:cNvSpPr>
            <p:nvPr/>
          </p:nvSpPr>
          <p:spPr bwMode="auto">
            <a:xfrm>
              <a:off x="4156" y="3522"/>
              <a:ext cx="236" cy="19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27741" name="Oval 234"/>
            <p:cNvSpPr>
              <a:spLocks noChangeArrowheads="1"/>
            </p:cNvSpPr>
            <p:nvPr/>
          </p:nvSpPr>
          <p:spPr bwMode="auto">
            <a:xfrm>
              <a:off x="4436" y="3529"/>
              <a:ext cx="236" cy="19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7742" name="Oval 235"/>
            <p:cNvSpPr>
              <a:spLocks noChangeArrowheads="1"/>
            </p:cNvSpPr>
            <p:nvPr/>
          </p:nvSpPr>
          <p:spPr bwMode="auto">
            <a:xfrm>
              <a:off x="4701" y="3545"/>
              <a:ext cx="236" cy="19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27743" name="Line 236"/>
            <p:cNvSpPr>
              <a:spLocks noChangeShapeType="1"/>
            </p:cNvSpPr>
            <p:nvPr/>
          </p:nvSpPr>
          <p:spPr bwMode="auto">
            <a:xfrm flipH="1">
              <a:off x="4300" y="3354"/>
              <a:ext cx="144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4" name="Line 237"/>
            <p:cNvSpPr>
              <a:spLocks noChangeShapeType="1"/>
            </p:cNvSpPr>
            <p:nvPr/>
          </p:nvSpPr>
          <p:spPr bwMode="auto">
            <a:xfrm>
              <a:off x="4527" y="3391"/>
              <a:ext cx="53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5" name="Line 238"/>
            <p:cNvSpPr>
              <a:spLocks noChangeShapeType="1"/>
            </p:cNvSpPr>
            <p:nvPr/>
          </p:nvSpPr>
          <p:spPr bwMode="auto">
            <a:xfrm flipH="1">
              <a:off x="4830" y="3384"/>
              <a:ext cx="84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6" name="Oval 240"/>
            <p:cNvSpPr>
              <a:spLocks noChangeArrowheads="1"/>
            </p:cNvSpPr>
            <p:nvPr/>
          </p:nvSpPr>
          <p:spPr bwMode="auto">
            <a:xfrm>
              <a:off x="3400" y="2446"/>
              <a:ext cx="244" cy="19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7747" name="Oval 241"/>
            <p:cNvSpPr>
              <a:spLocks noChangeArrowheads="1"/>
            </p:cNvSpPr>
            <p:nvPr/>
          </p:nvSpPr>
          <p:spPr bwMode="auto">
            <a:xfrm>
              <a:off x="3125" y="2808"/>
              <a:ext cx="244" cy="19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7748" name="Oval 242"/>
            <p:cNvSpPr>
              <a:spLocks noChangeArrowheads="1"/>
            </p:cNvSpPr>
            <p:nvPr/>
          </p:nvSpPr>
          <p:spPr bwMode="auto">
            <a:xfrm>
              <a:off x="3692" y="2779"/>
              <a:ext cx="244" cy="20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7749" name="Oval 243"/>
            <p:cNvSpPr>
              <a:spLocks noChangeArrowheads="1"/>
            </p:cNvSpPr>
            <p:nvPr/>
          </p:nvSpPr>
          <p:spPr bwMode="auto">
            <a:xfrm>
              <a:off x="2851" y="3173"/>
              <a:ext cx="236" cy="19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7750" name="Oval 244"/>
            <p:cNvSpPr>
              <a:spLocks noChangeArrowheads="1"/>
            </p:cNvSpPr>
            <p:nvPr/>
          </p:nvSpPr>
          <p:spPr bwMode="auto">
            <a:xfrm>
              <a:off x="3275" y="3180"/>
              <a:ext cx="220" cy="19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7751" name="Line 245"/>
            <p:cNvSpPr>
              <a:spLocks noChangeShapeType="1"/>
            </p:cNvSpPr>
            <p:nvPr/>
          </p:nvSpPr>
          <p:spPr bwMode="auto">
            <a:xfrm flipH="1">
              <a:off x="3312" y="2611"/>
              <a:ext cx="12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2" name="Line 246"/>
            <p:cNvSpPr>
              <a:spLocks noChangeShapeType="1"/>
            </p:cNvSpPr>
            <p:nvPr/>
          </p:nvSpPr>
          <p:spPr bwMode="auto">
            <a:xfrm>
              <a:off x="3621" y="2609"/>
              <a:ext cx="128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3" name="Line 247"/>
            <p:cNvSpPr>
              <a:spLocks noChangeShapeType="1"/>
            </p:cNvSpPr>
            <p:nvPr/>
          </p:nvSpPr>
          <p:spPr bwMode="auto">
            <a:xfrm flipH="1">
              <a:off x="3026" y="2990"/>
              <a:ext cx="144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4" name="Line 248"/>
            <p:cNvSpPr>
              <a:spLocks noChangeShapeType="1"/>
            </p:cNvSpPr>
            <p:nvPr/>
          </p:nvSpPr>
          <p:spPr bwMode="auto">
            <a:xfrm>
              <a:off x="3252" y="2997"/>
              <a:ext cx="115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5" name="Oval 249"/>
            <p:cNvSpPr>
              <a:spLocks noChangeArrowheads="1"/>
            </p:cNvSpPr>
            <p:nvPr/>
          </p:nvSpPr>
          <p:spPr bwMode="auto">
            <a:xfrm>
              <a:off x="3585" y="3180"/>
              <a:ext cx="236" cy="19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7756" name="Line 250"/>
            <p:cNvSpPr>
              <a:spLocks noChangeShapeType="1"/>
            </p:cNvSpPr>
            <p:nvPr/>
          </p:nvSpPr>
          <p:spPr bwMode="auto">
            <a:xfrm flipH="1">
              <a:off x="3699" y="2989"/>
              <a:ext cx="68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7" name="Oval 251"/>
            <p:cNvSpPr>
              <a:spLocks noChangeArrowheads="1"/>
            </p:cNvSpPr>
            <p:nvPr/>
          </p:nvSpPr>
          <p:spPr bwMode="auto">
            <a:xfrm>
              <a:off x="3942" y="3173"/>
              <a:ext cx="221" cy="19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7758" name="Line 252"/>
            <p:cNvSpPr>
              <a:spLocks noChangeShapeType="1"/>
            </p:cNvSpPr>
            <p:nvPr/>
          </p:nvSpPr>
          <p:spPr bwMode="auto">
            <a:xfrm>
              <a:off x="3865" y="2981"/>
              <a:ext cx="137" cy="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9" name="Oval 253"/>
            <p:cNvSpPr>
              <a:spLocks noChangeArrowheads="1"/>
            </p:cNvSpPr>
            <p:nvPr/>
          </p:nvSpPr>
          <p:spPr bwMode="auto">
            <a:xfrm>
              <a:off x="2594" y="3499"/>
              <a:ext cx="236" cy="19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27760" name="Oval 254"/>
            <p:cNvSpPr>
              <a:spLocks noChangeArrowheads="1"/>
            </p:cNvSpPr>
            <p:nvPr/>
          </p:nvSpPr>
          <p:spPr bwMode="auto">
            <a:xfrm>
              <a:off x="2874" y="3506"/>
              <a:ext cx="236" cy="19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7761" name="Oval 255"/>
            <p:cNvSpPr>
              <a:spLocks noChangeArrowheads="1"/>
            </p:cNvSpPr>
            <p:nvPr/>
          </p:nvSpPr>
          <p:spPr bwMode="auto">
            <a:xfrm>
              <a:off x="3139" y="3522"/>
              <a:ext cx="236" cy="19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27762" name="Line 256"/>
            <p:cNvSpPr>
              <a:spLocks noChangeShapeType="1"/>
            </p:cNvSpPr>
            <p:nvPr/>
          </p:nvSpPr>
          <p:spPr bwMode="auto">
            <a:xfrm flipH="1">
              <a:off x="2738" y="3331"/>
              <a:ext cx="144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3" name="Line 257"/>
            <p:cNvSpPr>
              <a:spLocks noChangeShapeType="1"/>
            </p:cNvSpPr>
            <p:nvPr/>
          </p:nvSpPr>
          <p:spPr bwMode="auto">
            <a:xfrm>
              <a:off x="2965" y="3368"/>
              <a:ext cx="53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4" name="Line 258"/>
            <p:cNvSpPr>
              <a:spLocks noChangeShapeType="1"/>
            </p:cNvSpPr>
            <p:nvPr/>
          </p:nvSpPr>
          <p:spPr bwMode="auto">
            <a:xfrm flipH="1">
              <a:off x="3268" y="3361"/>
              <a:ext cx="84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5" name="Freeform 259"/>
            <p:cNvSpPr>
              <a:spLocks/>
            </p:cNvSpPr>
            <p:nvPr/>
          </p:nvSpPr>
          <p:spPr bwMode="auto">
            <a:xfrm>
              <a:off x="3638" y="2494"/>
              <a:ext cx="292" cy="310"/>
            </a:xfrm>
            <a:custGeom>
              <a:avLst/>
              <a:gdLst>
                <a:gd name="T0" fmla="*/ 0 w 292"/>
                <a:gd name="T1" fmla="*/ 37 h 310"/>
                <a:gd name="T2" fmla="*/ 250 w 292"/>
                <a:gd name="T3" fmla="*/ 45 h 310"/>
                <a:gd name="T4" fmla="*/ 250 w 292"/>
                <a:gd name="T5" fmla="*/ 310 h 310"/>
                <a:gd name="T6" fmla="*/ 0 60000 65536"/>
                <a:gd name="T7" fmla="*/ 0 60000 65536"/>
                <a:gd name="T8" fmla="*/ 0 60000 65536"/>
                <a:gd name="T9" fmla="*/ 0 w 292"/>
                <a:gd name="T10" fmla="*/ 0 h 310"/>
                <a:gd name="T11" fmla="*/ 292 w 292"/>
                <a:gd name="T12" fmla="*/ 310 h 3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2" h="310">
                  <a:moveTo>
                    <a:pt x="0" y="37"/>
                  </a:moveTo>
                  <a:cubicBezTo>
                    <a:pt x="104" y="18"/>
                    <a:pt x="208" y="0"/>
                    <a:pt x="250" y="45"/>
                  </a:cubicBezTo>
                  <a:cubicBezTo>
                    <a:pt x="292" y="90"/>
                    <a:pt x="271" y="200"/>
                    <a:pt x="250" y="31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6" name="Line 260"/>
            <p:cNvSpPr>
              <a:spLocks noChangeShapeType="1"/>
            </p:cNvSpPr>
            <p:nvPr/>
          </p:nvSpPr>
          <p:spPr bwMode="auto">
            <a:xfrm>
              <a:off x="1254" y="2531"/>
              <a:ext cx="486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7" name="Oval 261"/>
            <p:cNvSpPr>
              <a:spLocks noChangeArrowheads="1"/>
            </p:cNvSpPr>
            <p:nvPr/>
          </p:nvSpPr>
          <p:spPr bwMode="auto">
            <a:xfrm>
              <a:off x="1973" y="2431"/>
              <a:ext cx="244" cy="19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7768" name="Oval 262"/>
            <p:cNvSpPr>
              <a:spLocks noChangeArrowheads="1"/>
            </p:cNvSpPr>
            <p:nvPr/>
          </p:nvSpPr>
          <p:spPr bwMode="auto">
            <a:xfrm>
              <a:off x="1698" y="2793"/>
              <a:ext cx="244" cy="19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7769" name="Oval 263"/>
            <p:cNvSpPr>
              <a:spLocks noChangeArrowheads="1"/>
            </p:cNvSpPr>
            <p:nvPr/>
          </p:nvSpPr>
          <p:spPr bwMode="auto">
            <a:xfrm>
              <a:off x="2265" y="2764"/>
              <a:ext cx="244" cy="206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7770" name="Oval 264"/>
            <p:cNvSpPr>
              <a:spLocks noChangeArrowheads="1"/>
            </p:cNvSpPr>
            <p:nvPr/>
          </p:nvSpPr>
          <p:spPr bwMode="auto">
            <a:xfrm>
              <a:off x="1424" y="3158"/>
              <a:ext cx="236" cy="19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7771" name="Oval 265"/>
            <p:cNvSpPr>
              <a:spLocks noChangeArrowheads="1"/>
            </p:cNvSpPr>
            <p:nvPr/>
          </p:nvSpPr>
          <p:spPr bwMode="auto">
            <a:xfrm>
              <a:off x="1848" y="3165"/>
              <a:ext cx="220" cy="19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7772" name="Line 266"/>
            <p:cNvSpPr>
              <a:spLocks noChangeShapeType="1"/>
            </p:cNvSpPr>
            <p:nvPr/>
          </p:nvSpPr>
          <p:spPr bwMode="auto">
            <a:xfrm flipH="1">
              <a:off x="1885" y="2596"/>
              <a:ext cx="12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3" name="Line 267"/>
            <p:cNvSpPr>
              <a:spLocks noChangeShapeType="1"/>
            </p:cNvSpPr>
            <p:nvPr/>
          </p:nvSpPr>
          <p:spPr bwMode="auto">
            <a:xfrm>
              <a:off x="2194" y="2594"/>
              <a:ext cx="128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4" name="Line 268"/>
            <p:cNvSpPr>
              <a:spLocks noChangeShapeType="1"/>
            </p:cNvSpPr>
            <p:nvPr/>
          </p:nvSpPr>
          <p:spPr bwMode="auto">
            <a:xfrm flipH="1">
              <a:off x="1599" y="2975"/>
              <a:ext cx="144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5" name="Line 269"/>
            <p:cNvSpPr>
              <a:spLocks noChangeShapeType="1"/>
            </p:cNvSpPr>
            <p:nvPr/>
          </p:nvSpPr>
          <p:spPr bwMode="auto">
            <a:xfrm>
              <a:off x="1825" y="2982"/>
              <a:ext cx="115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6" name="Oval 270"/>
            <p:cNvSpPr>
              <a:spLocks noChangeArrowheads="1"/>
            </p:cNvSpPr>
            <p:nvPr/>
          </p:nvSpPr>
          <p:spPr bwMode="auto">
            <a:xfrm>
              <a:off x="2158" y="3165"/>
              <a:ext cx="236" cy="19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7777" name="Line 271"/>
            <p:cNvSpPr>
              <a:spLocks noChangeShapeType="1"/>
            </p:cNvSpPr>
            <p:nvPr/>
          </p:nvSpPr>
          <p:spPr bwMode="auto">
            <a:xfrm flipH="1">
              <a:off x="2272" y="2974"/>
              <a:ext cx="68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8" name="Line 272"/>
            <p:cNvSpPr>
              <a:spLocks noChangeShapeType="1"/>
            </p:cNvSpPr>
            <p:nvPr/>
          </p:nvSpPr>
          <p:spPr bwMode="auto">
            <a:xfrm>
              <a:off x="2438" y="2966"/>
              <a:ext cx="137" cy="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9" name="Oval 273"/>
            <p:cNvSpPr>
              <a:spLocks noChangeArrowheads="1"/>
            </p:cNvSpPr>
            <p:nvPr/>
          </p:nvSpPr>
          <p:spPr bwMode="auto">
            <a:xfrm>
              <a:off x="1167" y="3484"/>
              <a:ext cx="236" cy="19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27780" name="Oval 274"/>
            <p:cNvSpPr>
              <a:spLocks noChangeArrowheads="1"/>
            </p:cNvSpPr>
            <p:nvPr/>
          </p:nvSpPr>
          <p:spPr bwMode="auto">
            <a:xfrm>
              <a:off x="1447" y="3491"/>
              <a:ext cx="236" cy="19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7781" name="Oval 275"/>
            <p:cNvSpPr>
              <a:spLocks noChangeArrowheads="1"/>
            </p:cNvSpPr>
            <p:nvPr/>
          </p:nvSpPr>
          <p:spPr bwMode="auto">
            <a:xfrm>
              <a:off x="1712" y="3507"/>
              <a:ext cx="236" cy="19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27782" name="Line 276"/>
            <p:cNvSpPr>
              <a:spLocks noChangeShapeType="1"/>
            </p:cNvSpPr>
            <p:nvPr/>
          </p:nvSpPr>
          <p:spPr bwMode="auto">
            <a:xfrm flipH="1">
              <a:off x="1311" y="3316"/>
              <a:ext cx="144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3" name="Line 277"/>
            <p:cNvSpPr>
              <a:spLocks noChangeShapeType="1"/>
            </p:cNvSpPr>
            <p:nvPr/>
          </p:nvSpPr>
          <p:spPr bwMode="auto">
            <a:xfrm>
              <a:off x="1538" y="3353"/>
              <a:ext cx="53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4" name="Line 278"/>
            <p:cNvSpPr>
              <a:spLocks noChangeShapeType="1"/>
            </p:cNvSpPr>
            <p:nvPr/>
          </p:nvSpPr>
          <p:spPr bwMode="auto">
            <a:xfrm flipH="1">
              <a:off x="1841" y="3346"/>
              <a:ext cx="84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5" name="Oval 280"/>
            <p:cNvSpPr>
              <a:spLocks noChangeArrowheads="1"/>
            </p:cNvSpPr>
            <p:nvPr/>
          </p:nvSpPr>
          <p:spPr bwMode="auto">
            <a:xfrm>
              <a:off x="2472" y="3165"/>
              <a:ext cx="221" cy="19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7786" name="Oval 282"/>
            <p:cNvSpPr>
              <a:spLocks noChangeArrowheads="1"/>
            </p:cNvSpPr>
            <p:nvPr/>
          </p:nvSpPr>
          <p:spPr bwMode="auto">
            <a:xfrm>
              <a:off x="563" y="2431"/>
              <a:ext cx="244" cy="19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7787" name="Oval 283"/>
            <p:cNvSpPr>
              <a:spLocks noChangeArrowheads="1"/>
            </p:cNvSpPr>
            <p:nvPr/>
          </p:nvSpPr>
          <p:spPr bwMode="auto">
            <a:xfrm>
              <a:off x="288" y="2793"/>
              <a:ext cx="244" cy="19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7788" name="Oval 284"/>
            <p:cNvSpPr>
              <a:spLocks noChangeArrowheads="1"/>
            </p:cNvSpPr>
            <p:nvPr/>
          </p:nvSpPr>
          <p:spPr bwMode="auto">
            <a:xfrm>
              <a:off x="855" y="2764"/>
              <a:ext cx="244" cy="206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7789" name="Oval 285"/>
            <p:cNvSpPr>
              <a:spLocks noChangeArrowheads="1"/>
            </p:cNvSpPr>
            <p:nvPr/>
          </p:nvSpPr>
          <p:spPr bwMode="auto">
            <a:xfrm>
              <a:off x="14" y="3158"/>
              <a:ext cx="236" cy="19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7790" name="Oval 286"/>
            <p:cNvSpPr>
              <a:spLocks noChangeArrowheads="1"/>
            </p:cNvSpPr>
            <p:nvPr/>
          </p:nvSpPr>
          <p:spPr bwMode="auto">
            <a:xfrm>
              <a:off x="438" y="3165"/>
              <a:ext cx="220" cy="19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7791" name="Line 287"/>
            <p:cNvSpPr>
              <a:spLocks noChangeShapeType="1"/>
            </p:cNvSpPr>
            <p:nvPr/>
          </p:nvSpPr>
          <p:spPr bwMode="auto">
            <a:xfrm flipH="1">
              <a:off x="475" y="2596"/>
              <a:ext cx="12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2" name="Line 288"/>
            <p:cNvSpPr>
              <a:spLocks noChangeShapeType="1"/>
            </p:cNvSpPr>
            <p:nvPr/>
          </p:nvSpPr>
          <p:spPr bwMode="auto">
            <a:xfrm>
              <a:off x="784" y="2594"/>
              <a:ext cx="128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3" name="Line 289"/>
            <p:cNvSpPr>
              <a:spLocks noChangeShapeType="1"/>
            </p:cNvSpPr>
            <p:nvPr/>
          </p:nvSpPr>
          <p:spPr bwMode="auto">
            <a:xfrm flipH="1">
              <a:off x="189" y="2975"/>
              <a:ext cx="144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4" name="Line 290"/>
            <p:cNvSpPr>
              <a:spLocks noChangeShapeType="1"/>
            </p:cNvSpPr>
            <p:nvPr/>
          </p:nvSpPr>
          <p:spPr bwMode="auto">
            <a:xfrm>
              <a:off x="415" y="2982"/>
              <a:ext cx="115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5" name="Oval 291"/>
            <p:cNvSpPr>
              <a:spLocks noChangeArrowheads="1"/>
            </p:cNvSpPr>
            <p:nvPr/>
          </p:nvSpPr>
          <p:spPr bwMode="auto">
            <a:xfrm>
              <a:off x="748" y="3165"/>
              <a:ext cx="236" cy="19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7796" name="Line 292"/>
            <p:cNvSpPr>
              <a:spLocks noChangeShapeType="1"/>
            </p:cNvSpPr>
            <p:nvPr/>
          </p:nvSpPr>
          <p:spPr bwMode="auto">
            <a:xfrm flipH="1">
              <a:off x="862" y="2974"/>
              <a:ext cx="68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7" name="Line 293"/>
            <p:cNvSpPr>
              <a:spLocks noChangeShapeType="1"/>
            </p:cNvSpPr>
            <p:nvPr/>
          </p:nvSpPr>
          <p:spPr bwMode="auto">
            <a:xfrm>
              <a:off x="1028" y="2966"/>
              <a:ext cx="137" cy="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8" name="Oval 294"/>
            <p:cNvSpPr>
              <a:spLocks noChangeArrowheads="1"/>
            </p:cNvSpPr>
            <p:nvPr/>
          </p:nvSpPr>
          <p:spPr bwMode="auto">
            <a:xfrm>
              <a:off x="-243" y="3484"/>
              <a:ext cx="236" cy="19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27799" name="Oval 295"/>
            <p:cNvSpPr>
              <a:spLocks noChangeArrowheads="1"/>
            </p:cNvSpPr>
            <p:nvPr/>
          </p:nvSpPr>
          <p:spPr bwMode="auto">
            <a:xfrm>
              <a:off x="37" y="3491"/>
              <a:ext cx="236" cy="19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7800" name="Oval 296"/>
            <p:cNvSpPr>
              <a:spLocks noChangeArrowheads="1"/>
            </p:cNvSpPr>
            <p:nvPr/>
          </p:nvSpPr>
          <p:spPr bwMode="auto">
            <a:xfrm>
              <a:off x="302" y="3507"/>
              <a:ext cx="236" cy="19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27801" name="Line 297"/>
            <p:cNvSpPr>
              <a:spLocks noChangeShapeType="1"/>
            </p:cNvSpPr>
            <p:nvPr/>
          </p:nvSpPr>
          <p:spPr bwMode="auto">
            <a:xfrm flipH="1">
              <a:off x="-99" y="3316"/>
              <a:ext cx="144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2" name="Line 298"/>
            <p:cNvSpPr>
              <a:spLocks noChangeShapeType="1"/>
            </p:cNvSpPr>
            <p:nvPr/>
          </p:nvSpPr>
          <p:spPr bwMode="auto">
            <a:xfrm>
              <a:off x="128" y="3353"/>
              <a:ext cx="53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3" name="Line 299"/>
            <p:cNvSpPr>
              <a:spLocks noChangeShapeType="1"/>
            </p:cNvSpPr>
            <p:nvPr/>
          </p:nvSpPr>
          <p:spPr bwMode="auto">
            <a:xfrm flipH="1">
              <a:off x="431" y="3346"/>
              <a:ext cx="84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4" name="Oval 301"/>
            <p:cNvSpPr>
              <a:spLocks noChangeArrowheads="1"/>
            </p:cNvSpPr>
            <p:nvPr/>
          </p:nvSpPr>
          <p:spPr bwMode="auto">
            <a:xfrm>
              <a:off x="1062" y="3165"/>
              <a:ext cx="221" cy="19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7805" name="Freeform 302"/>
            <p:cNvSpPr>
              <a:spLocks/>
            </p:cNvSpPr>
            <p:nvPr/>
          </p:nvSpPr>
          <p:spPr bwMode="auto">
            <a:xfrm>
              <a:off x="2066" y="2880"/>
              <a:ext cx="194" cy="311"/>
            </a:xfrm>
            <a:custGeom>
              <a:avLst/>
              <a:gdLst>
                <a:gd name="T0" fmla="*/ 194 w 194"/>
                <a:gd name="T1" fmla="*/ 0 h 311"/>
                <a:gd name="T2" fmla="*/ 5 w 194"/>
                <a:gd name="T3" fmla="*/ 106 h 311"/>
                <a:gd name="T4" fmla="*/ 164 w 194"/>
                <a:gd name="T5" fmla="*/ 311 h 311"/>
                <a:gd name="T6" fmla="*/ 0 60000 65536"/>
                <a:gd name="T7" fmla="*/ 0 60000 65536"/>
                <a:gd name="T8" fmla="*/ 0 60000 65536"/>
                <a:gd name="T9" fmla="*/ 0 w 194"/>
                <a:gd name="T10" fmla="*/ 0 h 311"/>
                <a:gd name="T11" fmla="*/ 194 w 194"/>
                <a:gd name="T12" fmla="*/ 311 h 3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311">
                  <a:moveTo>
                    <a:pt x="194" y="0"/>
                  </a:moveTo>
                  <a:cubicBezTo>
                    <a:pt x="102" y="27"/>
                    <a:pt x="10" y="54"/>
                    <a:pt x="5" y="106"/>
                  </a:cubicBezTo>
                  <a:cubicBezTo>
                    <a:pt x="0" y="158"/>
                    <a:pt x="82" y="234"/>
                    <a:pt x="164" y="31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4427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69344" y="244475"/>
            <a:ext cx="10662248" cy="566738"/>
          </a:xfrm>
        </p:spPr>
        <p:txBody>
          <a:bodyPr/>
          <a:lstStyle/>
          <a:p>
            <a:r>
              <a:rPr lang="en-US" altLang="en-US" sz="3600" dirty="0" smtClean="0"/>
              <a:t>Running Times of Heap Operations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600168"/>
              </p:ext>
            </p:extLst>
          </p:nvPr>
        </p:nvGraphicFramePr>
        <p:xfrm>
          <a:off x="3846183" y="1349156"/>
          <a:ext cx="1892465" cy="19739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2465"/>
              </a:tblGrid>
              <a:tr h="3873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Operation</a:t>
                      </a:r>
                    </a:p>
                  </a:txBody>
                  <a:tcPr marL="91404" marR="91404" marT="45703" marB="45703"/>
                </a:tc>
              </a:tr>
              <a:tr h="387399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top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3" marB="45703"/>
                </a:tc>
              </a:tr>
              <a:tr h="4195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push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3" marB="45703"/>
                </a:tc>
              </a:tr>
              <a:tr h="2595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pop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3" marB="45703"/>
                </a:tc>
              </a:tr>
              <a:tr h="2595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rgbClr val="C00000"/>
                          </a:solidFill>
                        </a:rPr>
                        <a:t>makeHeap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3" marB="45703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882260"/>
              </p:ext>
            </p:extLst>
          </p:nvPr>
        </p:nvGraphicFramePr>
        <p:xfrm>
          <a:off x="5738648" y="1338711"/>
          <a:ext cx="2587625" cy="20050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87625"/>
              </a:tblGrid>
              <a:tr h="4042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Running Time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4042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O(1)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4042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</a:t>
                      </a:r>
                      <a:r>
                        <a:rPr lang="en-US" sz="2000" dirty="0" err="1" smtClean="0"/>
                        <a:t>logN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2539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</a:t>
                      </a:r>
                      <a:r>
                        <a:rPr lang="en-US" sz="2000" dirty="0" err="1" smtClean="0"/>
                        <a:t>logN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2539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O(N)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677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28788" y="188913"/>
            <a:ext cx="8723312" cy="698500"/>
          </a:xfrm>
        </p:spPr>
        <p:txBody>
          <a:bodyPr/>
          <a:lstStyle/>
          <a:p>
            <a:r>
              <a:rPr lang="en-US" altLang="en-US" sz="3600"/>
              <a:t>Using a Heap for Sorting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97136" y="905672"/>
            <a:ext cx="6757269" cy="205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</a:rPr>
              <a:t>Main Idea:</a:t>
            </a:r>
          </a:p>
          <a:p>
            <a:pPr lvl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Build a </a:t>
            </a:r>
            <a:r>
              <a:rPr lang="en-US" altLang="en-US" dirty="0">
                <a:solidFill>
                  <a:srgbClr val="0000FF"/>
                </a:solidFill>
              </a:rPr>
              <a:t>max-heap</a:t>
            </a:r>
          </a:p>
          <a:p>
            <a:pPr lvl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Do N </a:t>
            </a:r>
            <a:r>
              <a:rPr lang="en-US" altLang="en-US" dirty="0" smtClean="0">
                <a:solidFill>
                  <a:srgbClr val="0000FF"/>
                </a:solidFill>
              </a:rPr>
              <a:t>pop() </a:t>
            </a:r>
            <a:r>
              <a:rPr lang="en-US" altLang="en-US" dirty="0" smtClean="0">
                <a:solidFill>
                  <a:srgbClr val="000000"/>
                </a:solidFill>
              </a:rPr>
              <a:t>operation </a:t>
            </a:r>
            <a:r>
              <a:rPr lang="en-US" altLang="en-US" dirty="0">
                <a:solidFill>
                  <a:srgbClr val="000000"/>
                </a:solidFill>
              </a:rPr>
              <a:t>and </a:t>
            </a:r>
            <a:r>
              <a:rPr lang="en-US" altLang="en-US" dirty="0">
                <a:solidFill>
                  <a:srgbClr val="FD0128"/>
                </a:solidFill>
              </a:rPr>
              <a:t>store </a:t>
            </a:r>
            <a:r>
              <a:rPr lang="en-US" altLang="en-US" dirty="0">
                <a:solidFill>
                  <a:srgbClr val="000000"/>
                </a:solidFill>
              </a:rPr>
              <a:t>each </a:t>
            </a:r>
            <a:r>
              <a:rPr lang="en-US" altLang="en-US" dirty="0" smtClean="0">
                <a:solidFill>
                  <a:srgbClr val="000000"/>
                </a:solidFill>
              </a:rPr>
              <a:t>max </a:t>
            </a:r>
            <a:r>
              <a:rPr lang="en-US" altLang="en-US" dirty="0">
                <a:solidFill>
                  <a:srgbClr val="000000"/>
                </a:solidFill>
              </a:rPr>
              <a:t>element in the </a:t>
            </a:r>
            <a:r>
              <a:rPr lang="en-US" altLang="en-US" dirty="0">
                <a:solidFill>
                  <a:srgbClr val="FD0128"/>
                </a:solidFill>
              </a:rPr>
              <a:t>unused end of array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955800" y="3513138"/>
            <a:ext cx="2971800" cy="588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2390775" y="3525838"/>
            <a:ext cx="0" cy="601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2058988" y="36195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2847975" y="3525838"/>
            <a:ext cx="0" cy="601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2455863" y="36195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3281363" y="3525838"/>
            <a:ext cx="0" cy="601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2889250" y="36322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3702050" y="3524251"/>
            <a:ext cx="0" cy="601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3309938" y="3643314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4146550" y="3524251"/>
            <a:ext cx="0" cy="601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3754438" y="3643314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4556125" y="3524251"/>
            <a:ext cx="0" cy="601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1966913" y="4716463"/>
            <a:ext cx="2971800" cy="588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2390775" y="4729163"/>
            <a:ext cx="0" cy="601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2070100" y="4822826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2859088" y="4729163"/>
            <a:ext cx="0" cy="601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2454275" y="483393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>
            <a:off x="3292475" y="4729163"/>
            <a:ext cx="0" cy="601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2900363" y="4835526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>
            <a:off x="3713163" y="4727576"/>
            <a:ext cx="0" cy="601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3321050" y="484663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>
            <a:off x="4157663" y="4727576"/>
            <a:ext cx="0" cy="601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3765550" y="484663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0747" name="Line 27"/>
          <p:cNvSpPr>
            <a:spLocks noChangeShapeType="1"/>
          </p:cNvSpPr>
          <p:nvPr/>
        </p:nvSpPr>
        <p:spPr bwMode="auto">
          <a:xfrm>
            <a:off x="4567238" y="4727576"/>
            <a:ext cx="0" cy="601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1954213" y="5900738"/>
            <a:ext cx="2971800" cy="588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0749" name="Line 29"/>
          <p:cNvSpPr>
            <a:spLocks noChangeShapeType="1"/>
          </p:cNvSpPr>
          <p:nvPr/>
        </p:nvSpPr>
        <p:spPr bwMode="auto">
          <a:xfrm>
            <a:off x="2365375" y="5902326"/>
            <a:ext cx="0" cy="601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2057400" y="60071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>
            <a:off x="2846388" y="5913438"/>
            <a:ext cx="0" cy="601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2441575" y="60198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0753" name="Line 33"/>
          <p:cNvSpPr>
            <a:spLocks noChangeShapeType="1"/>
          </p:cNvSpPr>
          <p:nvPr/>
        </p:nvSpPr>
        <p:spPr bwMode="auto">
          <a:xfrm>
            <a:off x="3279775" y="5913438"/>
            <a:ext cx="0" cy="601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4" name="Text Box 34"/>
          <p:cNvSpPr txBox="1">
            <a:spLocks noChangeArrowheads="1"/>
          </p:cNvSpPr>
          <p:nvPr/>
        </p:nvSpPr>
        <p:spPr bwMode="auto">
          <a:xfrm>
            <a:off x="2887663" y="60198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0755" name="Line 35"/>
          <p:cNvSpPr>
            <a:spLocks noChangeShapeType="1"/>
          </p:cNvSpPr>
          <p:nvPr/>
        </p:nvSpPr>
        <p:spPr bwMode="auto">
          <a:xfrm>
            <a:off x="3700463" y="5911851"/>
            <a:ext cx="0" cy="601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6" name="Text Box 36"/>
          <p:cNvSpPr txBox="1">
            <a:spLocks noChangeArrowheads="1"/>
          </p:cNvSpPr>
          <p:nvPr/>
        </p:nvSpPr>
        <p:spPr bwMode="auto">
          <a:xfrm>
            <a:off x="3308350" y="6030914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757" name="Line 37"/>
          <p:cNvSpPr>
            <a:spLocks noChangeShapeType="1"/>
          </p:cNvSpPr>
          <p:nvPr/>
        </p:nvSpPr>
        <p:spPr bwMode="auto">
          <a:xfrm>
            <a:off x="4144963" y="5911851"/>
            <a:ext cx="0" cy="601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8" name="Text Box 38"/>
          <p:cNvSpPr txBox="1">
            <a:spLocks noChangeArrowheads="1"/>
          </p:cNvSpPr>
          <p:nvPr/>
        </p:nvSpPr>
        <p:spPr bwMode="auto">
          <a:xfrm>
            <a:off x="3752850" y="6030914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0759" name="Line 39"/>
          <p:cNvSpPr>
            <a:spLocks noChangeShapeType="1"/>
          </p:cNvSpPr>
          <p:nvPr/>
        </p:nvSpPr>
        <p:spPr bwMode="auto">
          <a:xfrm>
            <a:off x="4554538" y="5911851"/>
            <a:ext cx="0" cy="601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>
            <a:off x="3340100" y="4222751"/>
            <a:ext cx="0" cy="396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1" name="Line 41"/>
          <p:cNvSpPr>
            <a:spLocks noChangeShapeType="1"/>
          </p:cNvSpPr>
          <p:nvPr/>
        </p:nvSpPr>
        <p:spPr bwMode="auto">
          <a:xfrm>
            <a:off x="3292475" y="5365750"/>
            <a:ext cx="0" cy="420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2" name="Text Box 42"/>
          <p:cNvSpPr txBox="1">
            <a:spLocks noChangeArrowheads="1"/>
          </p:cNvSpPr>
          <p:nvPr/>
        </p:nvSpPr>
        <p:spPr bwMode="auto">
          <a:xfrm>
            <a:off x="3476625" y="4197351"/>
            <a:ext cx="1231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Build Heap</a:t>
            </a:r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3452813" y="5389563"/>
            <a:ext cx="1200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DeleteMax</a:t>
            </a:r>
          </a:p>
        </p:txBody>
      </p:sp>
      <p:sp>
        <p:nvSpPr>
          <p:cNvPr id="30764" name="Text Box 44"/>
          <p:cNvSpPr txBox="1">
            <a:spLocks noChangeArrowheads="1"/>
          </p:cNvSpPr>
          <p:nvPr/>
        </p:nvSpPr>
        <p:spPr bwMode="auto">
          <a:xfrm>
            <a:off x="2840038" y="3138488"/>
            <a:ext cx="132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Initial Array</a:t>
            </a:r>
          </a:p>
        </p:txBody>
      </p:sp>
      <p:grpSp>
        <p:nvGrpSpPr>
          <p:cNvPr id="30765" name="Group 45"/>
          <p:cNvGrpSpPr>
            <a:grpSpLocks/>
          </p:cNvGrpSpPr>
          <p:nvPr/>
        </p:nvGrpSpPr>
        <p:grpSpPr bwMode="auto">
          <a:xfrm>
            <a:off x="8060891" y="1134270"/>
            <a:ext cx="360362" cy="366713"/>
            <a:chOff x="3153" y="658"/>
            <a:chExt cx="227" cy="231"/>
          </a:xfrm>
        </p:grpSpPr>
        <p:sp>
          <p:nvSpPr>
            <p:cNvPr id="30843" name="Oval 46"/>
            <p:cNvSpPr>
              <a:spLocks noChangeArrowheads="1"/>
            </p:cNvSpPr>
            <p:nvPr/>
          </p:nvSpPr>
          <p:spPr bwMode="auto">
            <a:xfrm>
              <a:off x="3153" y="675"/>
              <a:ext cx="227" cy="19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0844" name="Text Box 47"/>
            <p:cNvSpPr txBox="1">
              <a:spLocks noChangeArrowheads="1"/>
            </p:cNvSpPr>
            <p:nvPr/>
          </p:nvSpPr>
          <p:spPr bwMode="auto">
            <a:xfrm>
              <a:off x="3181" y="65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30766" name="Group 48"/>
          <p:cNvGrpSpPr>
            <a:grpSpLocks/>
          </p:cNvGrpSpPr>
          <p:nvPr/>
        </p:nvGrpSpPr>
        <p:grpSpPr bwMode="auto">
          <a:xfrm>
            <a:off x="7687829" y="1686720"/>
            <a:ext cx="360363" cy="366713"/>
            <a:chOff x="3153" y="658"/>
            <a:chExt cx="227" cy="231"/>
          </a:xfrm>
        </p:grpSpPr>
        <p:sp>
          <p:nvSpPr>
            <p:cNvPr id="30841" name="Oval 49"/>
            <p:cNvSpPr>
              <a:spLocks noChangeArrowheads="1"/>
            </p:cNvSpPr>
            <p:nvPr/>
          </p:nvSpPr>
          <p:spPr bwMode="auto">
            <a:xfrm>
              <a:off x="3153" y="675"/>
              <a:ext cx="227" cy="19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0842" name="Text Box 50"/>
            <p:cNvSpPr txBox="1">
              <a:spLocks noChangeArrowheads="1"/>
            </p:cNvSpPr>
            <p:nvPr/>
          </p:nvSpPr>
          <p:spPr bwMode="auto">
            <a:xfrm>
              <a:off x="3181" y="65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30767" name="Group 51"/>
          <p:cNvGrpSpPr>
            <a:grpSpLocks/>
          </p:cNvGrpSpPr>
          <p:nvPr/>
        </p:nvGrpSpPr>
        <p:grpSpPr bwMode="auto">
          <a:xfrm>
            <a:off x="8386329" y="1710532"/>
            <a:ext cx="360363" cy="366712"/>
            <a:chOff x="3153" y="658"/>
            <a:chExt cx="227" cy="231"/>
          </a:xfrm>
        </p:grpSpPr>
        <p:sp>
          <p:nvSpPr>
            <p:cNvPr id="30839" name="Oval 52"/>
            <p:cNvSpPr>
              <a:spLocks noChangeArrowheads="1"/>
            </p:cNvSpPr>
            <p:nvPr/>
          </p:nvSpPr>
          <p:spPr bwMode="auto">
            <a:xfrm>
              <a:off x="3153" y="675"/>
              <a:ext cx="227" cy="19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0840" name="Text Box 53"/>
            <p:cNvSpPr txBox="1">
              <a:spLocks noChangeArrowheads="1"/>
            </p:cNvSpPr>
            <p:nvPr/>
          </p:nvSpPr>
          <p:spPr bwMode="auto">
            <a:xfrm>
              <a:off x="3181" y="65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</a:t>
              </a:r>
            </a:p>
          </p:txBody>
        </p:sp>
      </p:grpSp>
      <p:grpSp>
        <p:nvGrpSpPr>
          <p:cNvPr id="30768" name="Group 54"/>
          <p:cNvGrpSpPr>
            <a:grpSpLocks/>
          </p:cNvGrpSpPr>
          <p:nvPr/>
        </p:nvGrpSpPr>
        <p:grpSpPr bwMode="auto">
          <a:xfrm>
            <a:off x="7398904" y="2251870"/>
            <a:ext cx="360363" cy="366713"/>
            <a:chOff x="3153" y="658"/>
            <a:chExt cx="227" cy="231"/>
          </a:xfrm>
        </p:grpSpPr>
        <p:sp>
          <p:nvSpPr>
            <p:cNvPr id="30837" name="Oval 55"/>
            <p:cNvSpPr>
              <a:spLocks noChangeArrowheads="1"/>
            </p:cNvSpPr>
            <p:nvPr/>
          </p:nvSpPr>
          <p:spPr bwMode="auto">
            <a:xfrm>
              <a:off x="3153" y="675"/>
              <a:ext cx="227" cy="19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0838" name="Text Box 56"/>
            <p:cNvSpPr txBox="1">
              <a:spLocks noChangeArrowheads="1"/>
            </p:cNvSpPr>
            <p:nvPr/>
          </p:nvSpPr>
          <p:spPr bwMode="auto">
            <a:xfrm>
              <a:off x="3181" y="65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0769" name="Group 57"/>
          <p:cNvGrpSpPr>
            <a:grpSpLocks/>
          </p:cNvGrpSpPr>
          <p:nvPr/>
        </p:nvGrpSpPr>
        <p:grpSpPr bwMode="auto">
          <a:xfrm>
            <a:off x="7940241" y="2264570"/>
            <a:ext cx="360362" cy="366713"/>
            <a:chOff x="3153" y="658"/>
            <a:chExt cx="227" cy="231"/>
          </a:xfrm>
        </p:grpSpPr>
        <p:sp>
          <p:nvSpPr>
            <p:cNvPr id="30835" name="Oval 58"/>
            <p:cNvSpPr>
              <a:spLocks noChangeArrowheads="1"/>
            </p:cNvSpPr>
            <p:nvPr/>
          </p:nvSpPr>
          <p:spPr bwMode="auto">
            <a:xfrm>
              <a:off x="3153" y="675"/>
              <a:ext cx="227" cy="19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0836" name="Text Box 59"/>
            <p:cNvSpPr txBox="1">
              <a:spLocks noChangeArrowheads="1"/>
            </p:cNvSpPr>
            <p:nvPr/>
          </p:nvSpPr>
          <p:spPr bwMode="auto">
            <a:xfrm>
              <a:off x="3181" y="65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30770" name="Line 60"/>
          <p:cNvSpPr>
            <a:spLocks noChangeShapeType="1"/>
          </p:cNvSpPr>
          <p:nvPr/>
        </p:nvSpPr>
        <p:spPr bwMode="auto">
          <a:xfrm flipH="1">
            <a:off x="7952942" y="1448595"/>
            <a:ext cx="192087" cy="301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1" name="Line 61"/>
          <p:cNvSpPr>
            <a:spLocks noChangeShapeType="1"/>
          </p:cNvSpPr>
          <p:nvPr/>
        </p:nvSpPr>
        <p:spPr bwMode="auto">
          <a:xfrm flipH="1">
            <a:off x="7627503" y="2013745"/>
            <a:ext cx="192088" cy="301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2" name="Line 62"/>
          <p:cNvSpPr>
            <a:spLocks noChangeShapeType="1"/>
          </p:cNvSpPr>
          <p:nvPr/>
        </p:nvSpPr>
        <p:spPr bwMode="auto">
          <a:xfrm>
            <a:off x="8324417" y="1435894"/>
            <a:ext cx="1682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3" name="Line 63"/>
          <p:cNvSpPr>
            <a:spLocks noChangeShapeType="1"/>
          </p:cNvSpPr>
          <p:nvPr/>
        </p:nvSpPr>
        <p:spPr bwMode="auto">
          <a:xfrm>
            <a:off x="7975167" y="2001044"/>
            <a:ext cx="1682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4" name="Line 64"/>
          <p:cNvSpPr>
            <a:spLocks noChangeShapeType="1"/>
          </p:cNvSpPr>
          <p:nvPr/>
        </p:nvSpPr>
        <p:spPr bwMode="auto">
          <a:xfrm>
            <a:off x="9059428" y="1726407"/>
            <a:ext cx="757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5" name="Text Box 65"/>
          <p:cNvSpPr txBox="1">
            <a:spLocks noChangeArrowheads="1"/>
          </p:cNvSpPr>
          <p:nvPr/>
        </p:nvSpPr>
        <p:spPr bwMode="auto">
          <a:xfrm>
            <a:off x="8654616" y="1339057"/>
            <a:ext cx="172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Build Max-Heap</a:t>
            </a:r>
          </a:p>
        </p:txBody>
      </p:sp>
      <p:grpSp>
        <p:nvGrpSpPr>
          <p:cNvPr id="30776" name="Group 66"/>
          <p:cNvGrpSpPr>
            <a:grpSpLocks/>
          </p:cNvGrpSpPr>
          <p:nvPr/>
        </p:nvGrpSpPr>
        <p:grpSpPr bwMode="auto">
          <a:xfrm>
            <a:off x="10696141" y="1158082"/>
            <a:ext cx="360362" cy="366712"/>
            <a:chOff x="3153" y="658"/>
            <a:chExt cx="227" cy="231"/>
          </a:xfrm>
        </p:grpSpPr>
        <p:sp>
          <p:nvSpPr>
            <p:cNvPr id="30833" name="Oval 67"/>
            <p:cNvSpPr>
              <a:spLocks noChangeArrowheads="1"/>
            </p:cNvSpPr>
            <p:nvPr/>
          </p:nvSpPr>
          <p:spPr bwMode="auto">
            <a:xfrm>
              <a:off x="3153" y="675"/>
              <a:ext cx="227" cy="19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0834" name="Text Box 68"/>
            <p:cNvSpPr txBox="1">
              <a:spLocks noChangeArrowheads="1"/>
            </p:cNvSpPr>
            <p:nvPr/>
          </p:nvSpPr>
          <p:spPr bwMode="auto">
            <a:xfrm>
              <a:off x="3181" y="65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</a:t>
              </a:r>
            </a:p>
          </p:txBody>
        </p:sp>
      </p:grpSp>
      <p:grpSp>
        <p:nvGrpSpPr>
          <p:cNvPr id="30777" name="Group 69"/>
          <p:cNvGrpSpPr>
            <a:grpSpLocks/>
          </p:cNvGrpSpPr>
          <p:nvPr/>
        </p:nvGrpSpPr>
        <p:grpSpPr bwMode="auto">
          <a:xfrm>
            <a:off x="10323079" y="1710532"/>
            <a:ext cx="360363" cy="366712"/>
            <a:chOff x="3153" y="658"/>
            <a:chExt cx="227" cy="231"/>
          </a:xfrm>
        </p:grpSpPr>
        <p:sp>
          <p:nvSpPr>
            <p:cNvPr id="30831" name="Oval 70"/>
            <p:cNvSpPr>
              <a:spLocks noChangeArrowheads="1"/>
            </p:cNvSpPr>
            <p:nvPr/>
          </p:nvSpPr>
          <p:spPr bwMode="auto">
            <a:xfrm>
              <a:off x="3153" y="675"/>
              <a:ext cx="227" cy="19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0832" name="Text Box 71"/>
            <p:cNvSpPr txBox="1">
              <a:spLocks noChangeArrowheads="1"/>
            </p:cNvSpPr>
            <p:nvPr/>
          </p:nvSpPr>
          <p:spPr bwMode="auto">
            <a:xfrm>
              <a:off x="3181" y="65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30778" name="Group 72"/>
          <p:cNvGrpSpPr>
            <a:grpSpLocks/>
          </p:cNvGrpSpPr>
          <p:nvPr/>
        </p:nvGrpSpPr>
        <p:grpSpPr bwMode="auto">
          <a:xfrm>
            <a:off x="11021579" y="1734345"/>
            <a:ext cx="360363" cy="366713"/>
            <a:chOff x="3153" y="658"/>
            <a:chExt cx="227" cy="231"/>
          </a:xfrm>
        </p:grpSpPr>
        <p:sp>
          <p:nvSpPr>
            <p:cNvPr id="30829" name="Oval 73"/>
            <p:cNvSpPr>
              <a:spLocks noChangeArrowheads="1"/>
            </p:cNvSpPr>
            <p:nvPr/>
          </p:nvSpPr>
          <p:spPr bwMode="auto">
            <a:xfrm>
              <a:off x="3153" y="675"/>
              <a:ext cx="227" cy="19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0830" name="Text Box 74"/>
            <p:cNvSpPr txBox="1">
              <a:spLocks noChangeArrowheads="1"/>
            </p:cNvSpPr>
            <p:nvPr/>
          </p:nvSpPr>
          <p:spPr bwMode="auto">
            <a:xfrm>
              <a:off x="3181" y="65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30779" name="Group 75"/>
          <p:cNvGrpSpPr>
            <a:grpSpLocks/>
          </p:cNvGrpSpPr>
          <p:nvPr/>
        </p:nvGrpSpPr>
        <p:grpSpPr bwMode="auto">
          <a:xfrm>
            <a:off x="10034154" y="2275682"/>
            <a:ext cx="360363" cy="366712"/>
            <a:chOff x="3153" y="658"/>
            <a:chExt cx="227" cy="231"/>
          </a:xfrm>
        </p:grpSpPr>
        <p:sp>
          <p:nvSpPr>
            <p:cNvPr id="30827" name="Oval 76"/>
            <p:cNvSpPr>
              <a:spLocks noChangeArrowheads="1"/>
            </p:cNvSpPr>
            <p:nvPr/>
          </p:nvSpPr>
          <p:spPr bwMode="auto">
            <a:xfrm>
              <a:off x="3153" y="675"/>
              <a:ext cx="227" cy="19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0828" name="Text Box 77"/>
            <p:cNvSpPr txBox="1">
              <a:spLocks noChangeArrowheads="1"/>
            </p:cNvSpPr>
            <p:nvPr/>
          </p:nvSpPr>
          <p:spPr bwMode="auto">
            <a:xfrm>
              <a:off x="3181" y="65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0780" name="Group 78"/>
          <p:cNvGrpSpPr>
            <a:grpSpLocks/>
          </p:cNvGrpSpPr>
          <p:nvPr/>
        </p:nvGrpSpPr>
        <p:grpSpPr bwMode="auto">
          <a:xfrm>
            <a:off x="10575491" y="2288382"/>
            <a:ext cx="360362" cy="366712"/>
            <a:chOff x="3153" y="658"/>
            <a:chExt cx="227" cy="231"/>
          </a:xfrm>
        </p:grpSpPr>
        <p:sp>
          <p:nvSpPr>
            <p:cNvPr id="30825" name="Oval 79"/>
            <p:cNvSpPr>
              <a:spLocks noChangeArrowheads="1"/>
            </p:cNvSpPr>
            <p:nvPr/>
          </p:nvSpPr>
          <p:spPr bwMode="auto">
            <a:xfrm>
              <a:off x="3153" y="675"/>
              <a:ext cx="227" cy="19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0826" name="Text Box 80"/>
            <p:cNvSpPr txBox="1">
              <a:spLocks noChangeArrowheads="1"/>
            </p:cNvSpPr>
            <p:nvPr/>
          </p:nvSpPr>
          <p:spPr bwMode="auto">
            <a:xfrm>
              <a:off x="3181" y="65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30781" name="Line 81"/>
          <p:cNvSpPr>
            <a:spLocks noChangeShapeType="1"/>
          </p:cNvSpPr>
          <p:nvPr/>
        </p:nvSpPr>
        <p:spPr bwMode="auto">
          <a:xfrm flipH="1">
            <a:off x="10588192" y="1472408"/>
            <a:ext cx="192087" cy="301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2" name="Line 82"/>
          <p:cNvSpPr>
            <a:spLocks noChangeShapeType="1"/>
          </p:cNvSpPr>
          <p:nvPr/>
        </p:nvSpPr>
        <p:spPr bwMode="auto">
          <a:xfrm flipH="1">
            <a:off x="10262753" y="2037558"/>
            <a:ext cx="192088" cy="301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3" name="Line 83"/>
          <p:cNvSpPr>
            <a:spLocks noChangeShapeType="1"/>
          </p:cNvSpPr>
          <p:nvPr/>
        </p:nvSpPr>
        <p:spPr bwMode="auto">
          <a:xfrm>
            <a:off x="10959667" y="1459708"/>
            <a:ext cx="1682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4" name="Line 84"/>
          <p:cNvSpPr>
            <a:spLocks noChangeShapeType="1"/>
          </p:cNvSpPr>
          <p:nvPr/>
        </p:nvSpPr>
        <p:spPr bwMode="auto">
          <a:xfrm>
            <a:off x="10610417" y="2024858"/>
            <a:ext cx="1682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5" name="Line 85"/>
          <p:cNvSpPr>
            <a:spLocks noChangeShapeType="1"/>
          </p:cNvSpPr>
          <p:nvPr/>
        </p:nvSpPr>
        <p:spPr bwMode="auto">
          <a:xfrm>
            <a:off x="10634228" y="2724945"/>
            <a:ext cx="0" cy="612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86" name="Group 86"/>
          <p:cNvGrpSpPr>
            <a:grpSpLocks/>
          </p:cNvGrpSpPr>
          <p:nvPr/>
        </p:nvGrpSpPr>
        <p:grpSpPr bwMode="auto">
          <a:xfrm>
            <a:off x="10575491" y="3479007"/>
            <a:ext cx="360362" cy="366712"/>
            <a:chOff x="3153" y="658"/>
            <a:chExt cx="227" cy="231"/>
          </a:xfrm>
        </p:grpSpPr>
        <p:sp>
          <p:nvSpPr>
            <p:cNvPr id="30823" name="Oval 87"/>
            <p:cNvSpPr>
              <a:spLocks noChangeArrowheads="1"/>
            </p:cNvSpPr>
            <p:nvPr/>
          </p:nvSpPr>
          <p:spPr bwMode="auto">
            <a:xfrm>
              <a:off x="3153" y="675"/>
              <a:ext cx="227" cy="19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0824" name="Text Box 88"/>
            <p:cNvSpPr txBox="1">
              <a:spLocks noChangeArrowheads="1"/>
            </p:cNvSpPr>
            <p:nvPr/>
          </p:nvSpPr>
          <p:spPr bwMode="auto">
            <a:xfrm>
              <a:off x="3181" y="65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30787" name="Group 89"/>
          <p:cNvGrpSpPr>
            <a:grpSpLocks/>
          </p:cNvGrpSpPr>
          <p:nvPr/>
        </p:nvGrpSpPr>
        <p:grpSpPr bwMode="auto">
          <a:xfrm>
            <a:off x="10202429" y="4031457"/>
            <a:ext cx="360363" cy="366712"/>
            <a:chOff x="3153" y="658"/>
            <a:chExt cx="227" cy="231"/>
          </a:xfrm>
        </p:grpSpPr>
        <p:sp>
          <p:nvSpPr>
            <p:cNvPr id="30821" name="Oval 90"/>
            <p:cNvSpPr>
              <a:spLocks noChangeArrowheads="1"/>
            </p:cNvSpPr>
            <p:nvPr/>
          </p:nvSpPr>
          <p:spPr bwMode="auto">
            <a:xfrm>
              <a:off x="3153" y="675"/>
              <a:ext cx="227" cy="19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0822" name="Text Box 91"/>
            <p:cNvSpPr txBox="1">
              <a:spLocks noChangeArrowheads="1"/>
            </p:cNvSpPr>
            <p:nvPr/>
          </p:nvSpPr>
          <p:spPr bwMode="auto">
            <a:xfrm>
              <a:off x="3181" y="65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30788" name="Group 92"/>
          <p:cNvGrpSpPr>
            <a:grpSpLocks/>
          </p:cNvGrpSpPr>
          <p:nvPr/>
        </p:nvGrpSpPr>
        <p:grpSpPr bwMode="auto">
          <a:xfrm>
            <a:off x="10900929" y="4055270"/>
            <a:ext cx="360363" cy="366713"/>
            <a:chOff x="3153" y="658"/>
            <a:chExt cx="227" cy="231"/>
          </a:xfrm>
        </p:grpSpPr>
        <p:sp>
          <p:nvSpPr>
            <p:cNvPr id="30819" name="Oval 93"/>
            <p:cNvSpPr>
              <a:spLocks noChangeArrowheads="1"/>
            </p:cNvSpPr>
            <p:nvPr/>
          </p:nvSpPr>
          <p:spPr bwMode="auto">
            <a:xfrm>
              <a:off x="3153" y="675"/>
              <a:ext cx="227" cy="19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0820" name="Text Box 94"/>
            <p:cNvSpPr txBox="1">
              <a:spLocks noChangeArrowheads="1"/>
            </p:cNvSpPr>
            <p:nvPr/>
          </p:nvSpPr>
          <p:spPr bwMode="auto">
            <a:xfrm>
              <a:off x="3181" y="65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30789" name="Group 95"/>
          <p:cNvGrpSpPr>
            <a:grpSpLocks/>
          </p:cNvGrpSpPr>
          <p:nvPr/>
        </p:nvGrpSpPr>
        <p:grpSpPr bwMode="auto">
          <a:xfrm>
            <a:off x="9913504" y="4596607"/>
            <a:ext cx="360363" cy="366712"/>
            <a:chOff x="3153" y="658"/>
            <a:chExt cx="227" cy="231"/>
          </a:xfrm>
        </p:grpSpPr>
        <p:sp>
          <p:nvSpPr>
            <p:cNvPr id="30817" name="Oval 96"/>
            <p:cNvSpPr>
              <a:spLocks noChangeArrowheads="1"/>
            </p:cNvSpPr>
            <p:nvPr/>
          </p:nvSpPr>
          <p:spPr bwMode="auto">
            <a:xfrm>
              <a:off x="3153" y="675"/>
              <a:ext cx="227" cy="19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0818" name="Text Box 97"/>
            <p:cNvSpPr txBox="1">
              <a:spLocks noChangeArrowheads="1"/>
            </p:cNvSpPr>
            <p:nvPr/>
          </p:nvSpPr>
          <p:spPr bwMode="auto">
            <a:xfrm>
              <a:off x="3181" y="65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0790" name="Group 98"/>
          <p:cNvGrpSpPr>
            <a:grpSpLocks/>
          </p:cNvGrpSpPr>
          <p:nvPr/>
        </p:nvGrpSpPr>
        <p:grpSpPr bwMode="auto">
          <a:xfrm>
            <a:off x="10454841" y="4609307"/>
            <a:ext cx="360362" cy="366712"/>
            <a:chOff x="3153" y="658"/>
            <a:chExt cx="227" cy="231"/>
          </a:xfrm>
        </p:grpSpPr>
        <p:sp>
          <p:nvSpPr>
            <p:cNvPr id="30815" name="Oval 99"/>
            <p:cNvSpPr>
              <a:spLocks noChangeArrowheads="1"/>
            </p:cNvSpPr>
            <p:nvPr/>
          </p:nvSpPr>
          <p:spPr bwMode="auto">
            <a:xfrm>
              <a:off x="3153" y="675"/>
              <a:ext cx="227" cy="19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0816" name="Text Box 100"/>
            <p:cNvSpPr txBox="1">
              <a:spLocks noChangeArrowheads="1"/>
            </p:cNvSpPr>
            <p:nvPr/>
          </p:nvSpPr>
          <p:spPr bwMode="auto">
            <a:xfrm>
              <a:off x="3181" y="65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</a:t>
              </a:r>
            </a:p>
          </p:txBody>
        </p:sp>
      </p:grpSp>
      <p:sp>
        <p:nvSpPr>
          <p:cNvPr id="30791" name="Line 101"/>
          <p:cNvSpPr>
            <a:spLocks noChangeShapeType="1"/>
          </p:cNvSpPr>
          <p:nvPr/>
        </p:nvSpPr>
        <p:spPr bwMode="auto">
          <a:xfrm flipH="1">
            <a:off x="10467542" y="3793333"/>
            <a:ext cx="192087" cy="301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2" name="Line 102"/>
          <p:cNvSpPr>
            <a:spLocks noChangeShapeType="1"/>
          </p:cNvSpPr>
          <p:nvPr/>
        </p:nvSpPr>
        <p:spPr bwMode="auto">
          <a:xfrm flipH="1">
            <a:off x="10142103" y="4358483"/>
            <a:ext cx="192088" cy="301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3" name="Line 103"/>
          <p:cNvSpPr>
            <a:spLocks noChangeShapeType="1"/>
          </p:cNvSpPr>
          <p:nvPr/>
        </p:nvSpPr>
        <p:spPr bwMode="auto">
          <a:xfrm>
            <a:off x="10839017" y="3780633"/>
            <a:ext cx="1682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4" name="Text Box 104"/>
          <p:cNvSpPr txBox="1">
            <a:spLocks noChangeArrowheads="1"/>
          </p:cNvSpPr>
          <p:nvPr/>
        </p:nvSpPr>
        <p:spPr bwMode="auto">
          <a:xfrm>
            <a:off x="10675503" y="2756695"/>
            <a:ext cx="120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DeleteMax</a:t>
            </a:r>
          </a:p>
        </p:txBody>
      </p:sp>
      <p:sp>
        <p:nvSpPr>
          <p:cNvPr id="30795" name="Text Box 105"/>
          <p:cNvSpPr txBox="1">
            <a:spLocks noChangeArrowheads="1"/>
          </p:cNvSpPr>
          <p:nvPr/>
        </p:nvSpPr>
        <p:spPr bwMode="auto">
          <a:xfrm>
            <a:off x="5030788" y="5999164"/>
            <a:ext cx="49217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3399"/>
                </a:solidFill>
                <a:latin typeface="Times New Roman" panose="02020603050405020304" pitchFamily="18" charset="0"/>
              </a:rPr>
              <a:t>Largest element in correct place after 1</a:t>
            </a:r>
            <a:r>
              <a:rPr lang="en-US" altLang="en-US" sz="2000" baseline="30000" dirty="0">
                <a:solidFill>
                  <a:srgbClr val="003399"/>
                </a:solidFill>
                <a:latin typeface="Times New Roman" panose="02020603050405020304" pitchFamily="18" charset="0"/>
              </a:rPr>
              <a:t>st</a:t>
            </a:r>
            <a:r>
              <a:rPr lang="en-US" altLang="en-US" sz="2000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 smtClean="0">
                <a:solidFill>
                  <a:srgbClr val="003399"/>
                </a:solidFill>
                <a:latin typeface="Times New Roman" panose="02020603050405020304" pitchFamily="18" charset="0"/>
              </a:rPr>
              <a:t>pop()</a:t>
            </a:r>
            <a:endParaRPr lang="en-US" altLang="en-US" sz="2000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0796" name="Group 106"/>
          <p:cNvGrpSpPr>
            <a:grpSpLocks/>
          </p:cNvGrpSpPr>
          <p:nvPr/>
        </p:nvGrpSpPr>
        <p:grpSpPr bwMode="auto">
          <a:xfrm>
            <a:off x="8349816" y="3513932"/>
            <a:ext cx="360362" cy="366712"/>
            <a:chOff x="3153" y="658"/>
            <a:chExt cx="227" cy="231"/>
          </a:xfrm>
        </p:grpSpPr>
        <p:sp>
          <p:nvSpPr>
            <p:cNvPr id="30813" name="Oval 107"/>
            <p:cNvSpPr>
              <a:spLocks noChangeArrowheads="1"/>
            </p:cNvSpPr>
            <p:nvPr/>
          </p:nvSpPr>
          <p:spPr bwMode="auto">
            <a:xfrm>
              <a:off x="3153" y="675"/>
              <a:ext cx="227" cy="19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0814" name="Text Box 108"/>
            <p:cNvSpPr txBox="1">
              <a:spLocks noChangeArrowheads="1"/>
            </p:cNvSpPr>
            <p:nvPr/>
          </p:nvSpPr>
          <p:spPr bwMode="auto">
            <a:xfrm>
              <a:off x="3181" y="65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30797" name="Group 109"/>
          <p:cNvGrpSpPr>
            <a:grpSpLocks/>
          </p:cNvGrpSpPr>
          <p:nvPr/>
        </p:nvGrpSpPr>
        <p:grpSpPr bwMode="auto">
          <a:xfrm>
            <a:off x="7976754" y="4066382"/>
            <a:ext cx="360363" cy="366712"/>
            <a:chOff x="3153" y="658"/>
            <a:chExt cx="227" cy="231"/>
          </a:xfrm>
        </p:grpSpPr>
        <p:sp>
          <p:nvSpPr>
            <p:cNvPr id="30811" name="Oval 110"/>
            <p:cNvSpPr>
              <a:spLocks noChangeArrowheads="1"/>
            </p:cNvSpPr>
            <p:nvPr/>
          </p:nvSpPr>
          <p:spPr bwMode="auto">
            <a:xfrm>
              <a:off x="3153" y="675"/>
              <a:ext cx="227" cy="19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0812" name="Text Box 111"/>
            <p:cNvSpPr txBox="1">
              <a:spLocks noChangeArrowheads="1"/>
            </p:cNvSpPr>
            <p:nvPr/>
          </p:nvSpPr>
          <p:spPr bwMode="auto">
            <a:xfrm>
              <a:off x="3181" y="65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0798" name="Group 112"/>
          <p:cNvGrpSpPr>
            <a:grpSpLocks/>
          </p:cNvGrpSpPr>
          <p:nvPr/>
        </p:nvGrpSpPr>
        <p:grpSpPr bwMode="auto">
          <a:xfrm>
            <a:off x="8675254" y="4090195"/>
            <a:ext cx="360363" cy="366713"/>
            <a:chOff x="3153" y="658"/>
            <a:chExt cx="227" cy="231"/>
          </a:xfrm>
        </p:grpSpPr>
        <p:sp>
          <p:nvSpPr>
            <p:cNvPr id="30809" name="Oval 113"/>
            <p:cNvSpPr>
              <a:spLocks noChangeArrowheads="1"/>
            </p:cNvSpPr>
            <p:nvPr/>
          </p:nvSpPr>
          <p:spPr bwMode="auto">
            <a:xfrm>
              <a:off x="3153" y="675"/>
              <a:ext cx="227" cy="19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0810" name="Text Box 114"/>
            <p:cNvSpPr txBox="1">
              <a:spLocks noChangeArrowheads="1"/>
            </p:cNvSpPr>
            <p:nvPr/>
          </p:nvSpPr>
          <p:spPr bwMode="auto">
            <a:xfrm>
              <a:off x="3181" y="65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30799" name="Group 115"/>
          <p:cNvGrpSpPr>
            <a:grpSpLocks/>
          </p:cNvGrpSpPr>
          <p:nvPr/>
        </p:nvGrpSpPr>
        <p:grpSpPr bwMode="auto">
          <a:xfrm>
            <a:off x="7687829" y="4631532"/>
            <a:ext cx="360363" cy="366712"/>
            <a:chOff x="3153" y="658"/>
            <a:chExt cx="227" cy="231"/>
          </a:xfrm>
        </p:grpSpPr>
        <p:sp>
          <p:nvSpPr>
            <p:cNvPr id="30807" name="Oval 116"/>
            <p:cNvSpPr>
              <a:spLocks noChangeArrowheads="1"/>
            </p:cNvSpPr>
            <p:nvPr/>
          </p:nvSpPr>
          <p:spPr bwMode="auto">
            <a:xfrm>
              <a:off x="3153" y="675"/>
              <a:ext cx="227" cy="19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0808" name="Text Box 117"/>
            <p:cNvSpPr txBox="1">
              <a:spLocks noChangeArrowheads="1"/>
            </p:cNvSpPr>
            <p:nvPr/>
          </p:nvSpPr>
          <p:spPr bwMode="auto">
            <a:xfrm>
              <a:off x="3181" y="65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30800" name="Group 118"/>
          <p:cNvGrpSpPr>
            <a:grpSpLocks/>
          </p:cNvGrpSpPr>
          <p:nvPr/>
        </p:nvGrpSpPr>
        <p:grpSpPr bwMode="auto">
          <a:xfrm>
            <a:off x="8229166" y="4644232"/>
            <a:ext cx="360362" cy="366712"/>
            <a:chOff x="3153" y="658"/>
            <a:chExt cx="227" cy="231"/>
          </a:xfrm>
        </p:grpSpPr>
        <p:sp>
          <p:nvSpPr>
            <p:cNvPr id="30805" name="Oval 119"/>
            <p:cNvSpPr>
              <a:spLocks noChangeArrowheads="1"/>
            </p:cNvSpPr>
            <p:nvPr/>
          </p:nvSpPr>
          <p:spPr bwMode="auto">
            <a:xfrm>
              <a:off x="3153" y="675"/>
              <a:ext cx="227" cy="19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0806" name="Text Box 120"/>
            <p:cNvSpPr txBox="1">
              <a:spLocks noChangeArrowheads="1"/>
            </p:cNvSpPr>
            <p:nvPr/>
          </p:nvSpPr>
          <p:spPr bwMode="auto">
            <a:xfrm>
              <a:off x="3181" y="65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</a:t>
              </a:r>
            </a:p>
          </p:txBody>
        </p:sp>
      </p:grpSp>
      <p:sp>
        <p:nvSpPr>
          <p:cNvPr id="30801" name="Line 121"/>
          <p:cNvSpPr>
            <a:spLocks noChangeShapeType="1"/>
          </p:cNvSpPr>
          <p:nvPr/>
        </p:nvSpPr>
        <p:spPr bwMode="auto">
          <a:xfrm flipH="1">
            <a:off x="8241867" y="3828258"/>
            <a:ext cx="192087" cy="301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2" name="Line 122"/>
          <p:cNvSpPr>
            <a:spLocks noChangeShapeType="1"/>
          </p:cNvSpPr>
          <p:nvPr/>
        </p:nvSpPr>
        <p:spPr bwMode="auto">
          <a:xfrm>
            <a:off x="8613342" y="3815558"/>
            <a:ext cx="1682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3" name="Line 123"/>
          <p:cNvSpPr>
            <a:spLocks noChangeShapeType="1"/>
          </p:cNvSpPr>
          <p:nvPr/>
        </p:nvSpPr>
        <p:spPr bwMode="auto">
          <a:xfrm flipH="1">
            <a:off x="8929254" y="3663157"/>
            <a:ext cx="1273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4" name="Text Box 124"/>
          <p:cNvSpPr txBox="1">
            <a:spLocks noChangeArrowheads="1"/>
          </p:cNvSpPr>
          <p:nvPr/>
        </p:nvSpPr>
        <p:spPr bwMode="auto">
          <a:xfrm>
            <a:off x="8980053" y="3237707"/>
            <a:ext cx="1200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DeleteMax</a:t>
            </a:r>
          </a:p>
        </p:txBody>
      </p:sp>
    </p:spTree>
    <p:extLst>
      <p:ext uri="{BB962C8B-B14F-4D97-AF65-F5344CB8AC3E}">
        <p14:creationId xmlns:p14="http://schemas.microsoft.com/office/powerpoint/2010/main" val="20410594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41288"/>
            <a:ext cx="8999538" cy="698500"/>
          </a:xfrm>
        </p:spPr>
        <p:txBody>
          <a:bodyPr/>
          <a:lstStyle/>
          <a:p>
            <a:r>
              <a:rPr lang="en-US" altLang="en-US" sz="3600" dirty="0" smtClean="0"/>
              <a:t>Binary Heap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5442" y="889001"/>
            <a:ext cx="11490383" cy="2898775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A </a:t>
            </a:r>
            <a:r>
              <a:rPr lang="en-US" altLang="en-US" dirty="0" smtClean="0">
                <a:solidFill>
                  <a:schemeClr val="accent2"/>
                </a:solidFill>
              </a:rPr>
              <a:t>binary heap is</a:t>
            </a:r>
            <a:r>
              <a:rPr lang="en-US" altLang="en-US" dirty="0" smtClean="0">
                <a:solidFill>
                  <a:srgbClr val="000000"/>
                </a:solidFill>
              </a:rPr>
              <a:t> a binary tree that is:</a:t>
            </a:r>
          </a:p>
          <a:p>
            <a:pPr marL="914400" lvl="1" indent="-457200"/>
            <a:r>
              <a:rPr lang="en-US" altLang="en-US" sz="2000" dirty="0">
                <a:solidFill>
                  <a:srgbClr val="FF0000"/>
                </a:solidFill>
              </a:rPr>
              <a:t>1. Complete: </a:t>
            </a:r>
            <a:r>
              <a:rPr lang="en-US" altLang="en-US" sz="2000" dirty="0">
                <a:solidFill>
                  <a:srgbClr val="000000"/>
                </a:solidFill>
              </a:rPr>
              <a:t>the tree is completely filled except possibly the bottom level, which is filled from left to right</a:t>
            </a:r>
          </a:p>
          <a:p>
            <a:pPr marL="914400" lvl="1" indent="-457200"/>
            <a:r>
              <a:rPr lang="en-US" altLang="en-US" sz="2000" dirty="0">
                <a:solidFill>
                  <a:srgbClr val="FF0000"/>
                </a:solidFill>
              </a:rPr>
              <a:t>2. Satisfies the heap property: </a:t>
            </a:r>
            <a:r>
              <a:rPr lang="en-US" altLang="en-US" sz="2000" dirty="0">
                <a:solidFill>
                  <a:srgbClr val="000000"/>
                </a:solidFill>
              </a:rPr>
              <a:t>The key stored in every node is smaller than (or equal to) the keys stored in its children</a:t>
            </a: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Therefore, the root node always contains the smallest key in a heap (assuming this is a </a:t>
            </a:r>
            <a:r>
              <a:rPr lang="en-US" altLang="en-US" dirty="0" smtClean="0">
                <a:solidFill>
                  <a:schemeClr val="accent6"/>
                </a:solidFill>
              </a:rPr>
              <a:t>min-heap</a:t>
            </a:r>
            <a:r>
              <a:rPr lang="en-US" altLang="en-US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>
            <a:off x="2857501" y="4189414"/>
            <a:ext cx="434975" cy="3508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197" name="Oval 22"/>
          <p:cNvSpPr>
            <a:spLocks noChangeArrowheads="1"/>
          </p:cNvSpPr>
          <p:nvPr/>
        </p:nvSpPr>
        <p:spPr bwMode="auto">
          <a:xfrm>
            <a:off x="2344739" y="4765675"/>
            <a:ext cx="434975" cy="3508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198" name="Oval 23"/>
          <p:cNvSpPr>
            <a:spLocks noChangeArrowheads="1"/>
          </p:cNvSpPr>
          <p:nvPr/>
        </p:nvSpPr>
        <p:spPr bwMode="auto">
          <a:xfrm>
            <a:off x="3292476" y="4754564"/>
            <a:ext cx="434975" cy="3508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199" name="Oval 24"/>
          <p:cNvSpPr>
            <a:spLocks noChangeArrowheads="1"/>
          </p:cNvSpPr>
          <p:nvPr/>
        </p:nvSpPr>
        <p:spPr bwMode="auto">
          <a:xfrm>
            <a:off x="1814514" y="5392739"/>
            <a:ext cx="434975" cy="3508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200" name="Oval 25"/>
          <p:cNvSpPr>
            <a:spLocks noChangeArrowheads="1"/>
          </p:cNvSpPr>
          <p:nvPr/>
        </p:nvSpPr>
        <p:spPr bwMode="auto">
          <a:xfrm>
            <a:off x="2644776" y="5391150"/>
            <a:ext cx="434975" cy="3508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8201" name="Line 26"/>
          <p:cNvSpPr>
            <a:spLocks noChangeShapeType="1"/>
          </p:cNvSpPr>
          <p:nvPr/>
        </p:nvSpPr>
        <p:spPr bwMode="auto">
          <a:xfrm flipH="1">
            <a:off x="2678113" y="4475164"/>
            <a:ext cx="21590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Line 27"/>
          <p:cNvSpPr>
            <a:spLocks noChangeShapeType="1"/>
          </p:cNvSpPr>
          <p:nvPr/>
        </p:nvSpPr>
        <p:spPr bwMode="auto">
          <a:xfrm>
            <a:off x="3228975" y="4473575"/>
            <a:ext cx="166688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Line 28"/>
          <p:cNvSpPr>
            <a:spLocks noChangeShapeType="1"/>
          </p:cNvSpPr>
          <p:nvPr/>
        </p:nvSpPr>
        <p:spPr bwMode="auto">
          <a:xfrm flipH="1">
            <a:off x="2136776" y="5064126"/>
            <a:ext cx="2762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Line 29"/>
          <p:cNvSpPr>
            <a:spLocks noChangeShapeType="1"/>
          </p:cNvSpPr>
          <p:nvPr/>
        </p:nvSpPr>
        <p:spPr bwMode="auto">
          <a:xfrm>
            <a:off x="2643189" y="5100639"/>
            <a:ext cx="155575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Oval 30"/>
          <p:cNvSpPr>
            <a:spLocks noChangeArrowheads="1"/>
          </p:cNvSpPr>
          <p:nvPr/>
        </p:nvSpPr>
        <p:spPr bwMode="auto">
          <a:xfrm>
            <a:off x="5100639" y="4237039"/>
            <a:ext cx="434975" cy="3508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8206" name="Oval 31"/>
          <p:cNvSpPr>
            <a:spLocks noChangeArrowheads="1"/>
          </p:cNvSpPr>
          <p:nvPr/>
        </p:nvSpPr>
        <p:spPr bwMode="auto">
          <a:xfrm>
            <a:off x="4587876" y="4813300"/>
            <a:ext cx="434975" cy="3508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07" name="Oval 32"/>
          <p:cNvSpPr>
            <a:spLocks noChangeArrowheads="1"/>
          </p:cNvSpPr>
          <p:nvPr/>
        </p:nvSpPr>
        <p:spPr bwMode="auto">
          <a:xfrm>
            <a:off x="5535614" y="4802189"/>
            <a:ext cx="434975" cy="3508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08" name="Oval 33"/>
          <p:cNvSpPr>
            <a:spLocks noChangeArrowheads="1"/>
          </p:cNvSpPr>
          <p:nvPr/>
        </p:nvSpPr>
        <p:spPr bwMode="auto">
          <a:xfrm>
            <a:off x="4057651" y="5440364"/>
            <a:ext cx="434975" cy="3508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09" name="Line 35"/>
          <p:cNvSpPr>
            <a:spLocks noChangeShapeType="1"/>
          </p:cNvSpPr>
          <p:nvPr/>
        </p:nvSpPr>
        <p:spPr bwMode="auto">
          <a:xfrm flipH="1">
            <a:off x="4921250" y="4522789"/>
            <a:ext cx="21590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Line 36"/>
          <p:cNvSpPr>
            <a:spLocks noChangeShapeType="1"/>
          </p:cNvSpPr>
          <p:nvPr/>
        </p:nvSpPr>
        <p:spPr bwMode="auto">
          <a:xfrm>
            <a:off x="5472114" y="4521200"/>
            <a:ext cx="16668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37"/>
          <p:cNvSpPr>
            <a:spLocks noChangeShapeType="1"/>
          </p:cNvSpPr>
          <p:nvPr/>
        </p:nvSpPr>
        <p:spPr bwMode="auto">
          <a:xfrm flipH="1">
            <a:off x="4379914" y="5111751"/>
            <a:ext cx="2762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Oval 39"/>
          <p:cNvSpPr>
            <a:spLocks noChangeArrowheads="1"/>
          </p:cNvSpPr>
          <p:nvPr/>
        </p:nvSpPr>
        <p:spPr bwMode="auto">
          <a:xfrm>
            <a:off x="7016751" y="4286250"/>
            <a:ext cx="434975" cy="3508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13" name="Oval 40"/>
          <p:cNvSpPr>
            <a:spLocks noChangeArrowheads="1"/>
          </p:cNvSpPr>
          <p:nvPr/>
        </p:nvSpPr>
        <p:spPr bwMode="auto">
          <a:xfrm>
            <a:off x="6580189" y="4862514"/>
            <a:ext cx="434975" cy="3508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14" name="Oval 41"/>
          <p:cNvSpPr>
            <a:spLocks noChangeArrowheads="1"/>
          </p:cNvSpPr>
          <p:nvPr/>
        </p:nvSpPr>
        <p:spPr bwMode="auto">
          <a:xfrm>
            <a:off x="7527926" y="4851400"/>
            <a:ext cx="434975" cy="3508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215" name="Oval 42"/>
          <p:cNvSpPr>
            <a:spLocks noChangeArrowheads="1"/>
          </p:cNvSpPr>
          <p:nvPr/>
        </p:nvSpPr>
        <p:spPr bwMode="auto">
          <a:xfrm>
            <a:off x="6192839" y="5476875"/>
            <a:ext cx="434975" cy="3508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16" name="Oval 43"/>
          <p:cNvSpPr>
            <a:spLocks noChangeArrowheads="1"/>
          </p:cNvSpPr>
          <p:nvPr/>
        </p:nvSpPr>
        <p:spPr bwMode="auto">
          <a:xfrm>
            <a:off x="6746876" y="5487989"/>
            <a:ext cx="434975" cy="3508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217" name="Line 44"/>
          <p:cNvSpPr>
            <a:spLocks noChangeShapeType="1"/>
          </p:cNvSpPr>
          <p:nvPr/>
        </p:nvSpPr>
        <p:spPr bwMode="auto">
          <a:xfrm flipH="1">
            <a:off x="6913564" y="4572000"/>
            <a:ext cx="166687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8" name="Line 45"/>
          <p:cNvSpPr>
            <a:spLocks noChangeShapeType="1"/>
          </p:cNvSpPr>
          <p:nvPr/>
        </p:nvSpPr>
        <p:spPr bwMode="auto">
          <a:xfrm>
            <a:off x="7415213" y="4581525"/>
            <a:ext cx="2032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9" name="Line 46"/>
          <p:cNvSpPr>
            <a:spLocks noChangeShapeType="1"/>
          </p:cNvSpPr>
          <p:nvPr/>
        </p:nvSpPr>
        <p:spPr bwMode="auto">
          <a:xfrm flipH="1">
            <a:off x="6507164" y="5186363"/>
            <a:ext cx="192087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0" name="Line 47"/>
          <p:cNvSpPr>
            <a:spLocks noChangeShapeType="1"/>
          </p:cNvSpPr>
          <p:nvPr/>
        </p:nvSpPr>
        <p:spPr bwMode="auto">
          <a:xfrm>
            <a:off x="6829425" y="5197475"/>
            <a:ext cx="109538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1" name="Oval 48"/>
          <p:cNvSpPr>
            <a:spLocks noChangeArrowheads="1"/>
          </p:cNvSpPr>
          <p:nvPr/>
        </p:nvSpPr>
        <p:spPr bwMode="auto">
          <a:xfrm>
            <a:off x="7358064" y="5487989"/>
            <a:ext cx="434975" cy="3508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222" name="Line 49"/>
          <p:cNvSpPr>
            <a:spLocks noChangeShapeType="1"/>
          </p:cNvSpPr>
          <p:nvPr/>
        </p:nvSpPr>
        <p:spPr bwMode="auto">
          <a:xfrm flipH="1">
            <a:off x="7586663" y="5208589"/>
            <a:ext cx="107950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3" name="Rectangle 50"/>
          <p:cNvSpPr>
            <a:spLocks noChangeArrowheads="1"/>
          </p:cNvSpPr>
          <p:nvPr/>
        </p:nvSpPr>
        <p:spPr bwMode="auto">
          <a:xfrm>
            <a:off x="8137524" y="4233863"/>
            <a:ext cx="3326981" cy="866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Which of these is not a heap?</a:t>
            </a:r>
          </a:p>
        </p:txBody>
      </p:sp>
    </p:spTree>
    <p:extLst>
      <p:ext uri="{BB962C8B-B14F-4D97-AF65-F5344CB8AC3E}">
        <p14:creationId xmlns:p14="http://schemas.microsoft.com/office/powerpoint/2010/main" val="1762430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5301" y="165100"/>
            <a:ext cx="8723313" cy="698500"/>
          </a:xfrm>
        </p:spPr>
        <p:txBody>
          <a:bodyPr/>
          <a:lstStyle/>
          <a:p>
            <a:r>
              <a:rPr lang="en-US" altLang="en-US" sz="3600"/>
              <a:t>Heapsort Analysis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577969" y="898526"/>
            <a:ext cx="11076317" cy="577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</a:rPr>
              <a:t>Heapsort </a:t>
            </a:r>
            <a:r>
              <a:rPr lang="en-US" altLang="en-US" dirty="0"/>
              <a:t>is </a:t>
            </a:r>
            <a:r>
              <a:rPr lang="en-US" altLang="en-US" dirty="0">
                <a:solidFill>
                  <a:srgbClr val="0000FF"/>
                </a:solidFill>
              </a:rPr>
              <a:t>in-place…</a:t>
            </a:r>
            <a:r>
              <a:rPr lang="en-US" altLang="en-US" dirty="0"/>
              <a:t>is it also</a:t>
            </a:r>
            <a:r>
              <a:rPr lang="en-US" altLang="en-US" dirty="0">
                <a:solidFill>
                  <a:srgbClr val="0000FF"/>
                </a:solidFill>
              </a:rPr>
              <a:t> stable?</a:t>
            </a:r>
          </a:p>
          <a:p>
            <a:pPr lvl="1">
              <a:buFontTx/>
              <a:buChar char="•"/>
            </a:pPr>
            <a:r>
              <a:rPr lang="en-US" altLang="en-US" sz="2800" dirty="0" smtClean="0">
                <a:solidFill>
                  <a:srgbClr val="FF0000"/>
                </a:solidFill>
              </a:rPr>
              <a:t>Not stable!</a:t>
            </a:r>
            <a:endParaRPr lang="en-US" altLang="en-US" sz="2800" dirty="0">
              <a:solidFill>
                <a:srgbClr val="FF0000"/>
              </a:solidFill>
            </a:endParaRPr>
          </a:p>
          <a:p>
            <a:endParaRPr lang="en-US" altLang="en-US" dirty="0" smtClean="0">
              <a:solidFill>
                <a:srgbClr val="000000"/>
              </a:solidFill>
            </a:endParaRPr>
          </a:p>
          <a:p>
            <a:r>
              <a:rPr lang="en-US" altLang="en-US" dirty="0" smtClean="0">
                <a:solidFill>
                  <a:srgbClr val="000000"/>
                </a:solidFill>
              </a:rPr>
              <a:t>Running </a:t>
            </a:r>
            <a:r>
              <a:rPr lang="en-US" altLang="en-US" dirty="0">
                <a:solidFill>
                  <a:srgbClr val="000000"/>
                </a:solidFill>
              </a:rPr>
              <a:t>time?</a:t>
            </a:r>
          </a:p>
          <a:p>
            <a:pPr lvl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Time needed for </a:t>
            </a:r>
            <a:r>
              <a:rPr lang="en-US" altLang="en-US" dirty="0">
                <a:solidFill>
                  <a:srgbClr val="FD0128"/>
                </a:solidFill>
              </a:rPr>
              <a:t>building max-heap </a:t>
            </a:r>
            <a:r>
              <a:rPr lang="en-US" altLang="en-US" dirty="0">
                <a:solidFill>
                  <a:srgbClr val="000000"/>
                </a:solidFill>
              </a:rPr>
              <a:t>+ time for </a:t>
            </a:r>
            <a:r>
              <a:rPr lang="en-US" altLang="en-US" dirty="0">
                <a:solidFill>
                  <a:srgbClr val="FD0128"/>
                </a:solidFill>
              </a:rPr>
              <a:t>N </a:t>
            </a:r>
            <a:r>
              <a:rPr lang="en-US" altLang="en-US" dirty="0" smtClean="0">
                <a:solidFill>
                  <a:srgbClr val="FD0128"/>
                </a:solidFill>
              </a:rPr>
              <a:t>pop() operations </a:t>
            </a:r>
            <a:r>
              <a:rPr lang="en-US" altLang="en-US" dirty="0">
                <a:solidFill>
                  <a:srgbClr val="000000"/>
                </a:solidFill>
              </a:rPr>
              <a:t>=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                           = O(N) + O(N </a:t>
            </a:r>
            <a:r>
              <a:rPr lang="en-US" altLang="en-US" dirty="0" err="1">
                <a:solidFill>
                  <a:srgbClr val="000000"/>
                </a:solidFill>
              </a:rPr>
              <a:t>LogN</a:t>
            </a:r>
            <a:r>
              <a:rPr lang="en-US" altLang="en-US" dirty="0">
                <a:solidFill>
                  <a:srgbClr val="000000"/>
                </a:solidFill>
              </a:rPr>
              <a:t>) = O(N </a:t>
            </a:r>
            <a:r>
              <a:rPr lang="en-US" altLang="en-US" dirty="0" err="1">
                <a:solidFill>
                  <a:srgbClr val="000000"/>
                </a:solidFill>
              </a:rPr>
              <a:t>LogN</a:t>
            </a:r>
            <a:r>
              <a:rPr lang="en-US" altLang="en-US" dirty="0">
                <a:solidFill>
                  <a:srgbClr val="000000"/>
                </a:solidFill>
              </a:rPr>
              <a:t>)</a:t>
            </a:r>
          </a:p>
          <a:p>
            <a:pPr lvl="1">
              <a:buFontTx/>
              <a:buNone/>
            </a:pPr>
            <a:endParaRPr lang="en-US" altLang="en-US" dirty="0">
              <a:solidFill>
                <a:srgbClr val="000000"/>
              </a:solidFill>
            </a:endParaRPr>
          </a:p>
          <a:p>
            <a:pPr lvl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Can also show that running time is     (N log N) for some inputs, so </a:t>
            </a:r>
            <a:r>
              <a:rPr lang="en-US" altLang="en-US" i="1" dirty="0">
                <a:solidFill>
                  <a:srgbClr val="0000FF"/>
                </a:solidFill>
              </a:rPr>
              <a:t>worst case </a:t>
            </a:r>
            <a:r>
              <a:rPr lang="en-US" altLang="en-US" dirty="0">
                <a:solidFill>
                  <a:srgbClr val="000000"/>
                </a:solidFill>
              </a:rPr>
              <a:t>is  </a:t>
            </a:r>
            <a:r>
              <a:rPr lang="en-US" altLang="en-US" dirty="0">
                <a:solidFill>
                  <a:srgbClr val="FF0000"/>
                </a:solidFill>
              </a:rPr>
              <a:t>   </a:t>
            </a:r>
            <a:r>
              <a:rPr lang="en-US" altLang="en-US" b="1" dirty="0">
                <a:solidFill>
                  <a:srgbClr val="FF0000"/>
                </a:solidFill>
              </a:rPr>
              <a:t>(N log N)</a:t>
            </a:r>
            <a:endParaRPr lang="en-US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397183"/>
              </p:ext>
            </p:extLst>
          </p:nvPr>
        </p:nvGraphicFramePr>
        <p:xfrm>
          <a:off x="3526468" y="4647362"/>
          <a:ext cx="4048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3" imgW="164885" imgH="164885" progId="Equation.3">
                  <p:embed/>
                </p:oleObj>
              </mc:Choice>
              <mc:Fallback>
                <p:oleObj name="Equation" r:id="rId3" imgW="164885" imgH="1648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6468" y="4647362"/>
                        <a:ext cx="40481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460827"/>
              </p:ext>
            </p:extLst>
          </p:nvPr>
        </p:nvGraphicFramePr>
        <p:xfrm>
          <a:off x="6468618" y="4279422"/>
          <a:ext cx="4111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5" imgW="164814" imgH="177492" progId="Equation.3">
                  <p:embed/>
                </p:oleObj>
              </mc:Choice>
              <mc:Fallback>
                <p:oleObj name="Equation" r:id="rId5" imgW="164814" imgH="1774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8618" y="4279422"/>
                        <a:ext cx="4111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669921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Priority Queue ADT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65189"/>
            <a:ext cx="11300604" cy="1909761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A </a:t>
            </a:r>
            <a:r>
              <a:rPr lang="en-US" altLang="en-US" dirty="0" smtClean="0">
                <a:solidFill>
                  <a:srgbClr val="C00000"/>
                </a:solidFill>
              </a:rPr>
              <a:t>priority queue </a:t>
            </a:r>
            <a:r>
              <a:rPr lang="en-US" altLang="en-US" dirty="0" smtClean="0">
                <a:solidFill>
                  <a:srgbClr val="000000"/>
                </a:solidFill>
              </a:rPr>
              <a:t>is an ADT (container) that organizes its elements according to their </a:t>
            </a:r>
            <a:r>
              <a:rPr lang="en-US" altLang="en-US" dirty="0" smtClean="0">
                <a:solidFill>
                  <a:srgbClr val="FF0000"/>
                </a:solidFill>
              </a:rPr>
              <a:t>priorities</a:t>
            </a:r>
            <a:r>
              <a:rPr lang="en-US" altLang="en-US" dirty="0" smtClean="0">
                <a:solidFill>
                  <a:srgbClr val="000000"/>
                </a:solidFill>
              </a:rPr>
              <a:t>, and always returns the element with the </a:t>
            </a:r>
            <a:r>
              <a:rPr lang="en-US" altLang="en-US" dirty="0" smtClean="0">
                <a:solidFill>
                  <a:srgbClr val="FF0000"/>
                </a:solidFill>
              </a:rPr>
              <a:t>highest priority</a:t>
            </a:r>
            <a:r>
              <a:rPr lang="en-US" altLang="en-US" dirty="0" smtClean="0">
                <a:solidFill>
                  <a:srgbClr val="000000"/>
                </a:solidFill>
              </a:rPr>
              <a:t>, i.e., the element having the smallest value or the largest value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49237" y="3603627"/>
            <a:ext cx="2616200" cy="27352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787401" y="4405314"/>
            <a:ext cx="492125" cy="50165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9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223963" y="3854452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582738" y="4570414"/>
            <a:ext cx="492125" cy="5000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162051" y="5053014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423863" y="5035552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1816101" y="5286377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2070101" y="4078289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941387" y="5580064"/>
            <a:ext cx="490538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3336926" y="3646489"/>
            <a:ext cx="2617787" cy="273526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 bwMode="auto">
          <a:xfrm>
            <a:off x="3875088" y="4449764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9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4311651" y="3897314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4254501" y="5021264"/>
            <a:ext cx="490537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3513137" y="5078414"/>
            <a:ext cx="490538" cy="50165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4903788" y="5329239"/>
            <a:ext cx="492125" cy="5000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5159376" y="4121152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029076" y="5622927"/>
            <a:ext cx="492125" cy="5000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6386512" y="3711577"/>
            <a:ext cx="2617788" cy="27352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 bwMode="auto">
          <a:xfrm>
            <a:off x="6924676" y="4513264"/>
            <a:ext cx="492125" cy="50165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9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7361238" y="3962402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7291388" y="5091114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26" name="Oval 25"/>
          <p:cNvSpPr/>
          <p:nvPr/>
        </p:nvSpPr>
        <p:spPr bwMode="auto">
          <a:xfrm>
            <a:off x="6562726" y="5143502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8208963" y="4186239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7078663" y="5686426"/>
            <a:ext cx="492125" cy="5016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cxnSp>
        <p:nvCxnSpPr>
          <p:cNvPr id="7196" name="Straight Arrow Connector 65"/>
          <p:cNvCxnSpPr>
            <a:cxnSpLocks noChangeShapeType="1"/>
          </p:cNvCxnSpPr>
          <p:nvPr/>
        </p:nvCxnSpPr>
        <p:spPr bwMode="auto">
          <a:xfrm>
            <a:off x="2530476" y="3548064"/>
            <a:ext cx="11017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2679581" y="3144630"/>
            <a:ext cx="833556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latin typeface="+mj-lt"/>
              </a:rPr>
              <a:t>pop()</a:t>
            </a:r>
            <a:endParaRPr lang="en-US" dirty="0">
              <a:latin typeface="+mj-lt"/>
            </a:endParaRPr>
          </a:p>
        </p:txBody>
      </p:sp>
      <p:cxnSp>
        <p:nvCxnSpPr>
          <p:cNvPr id="7198" name="Straight Arrow Connector 67"/>
          <p:cNvCxnSpPr>
            <a:cxnSpLocks noChangeShapeType="1"/>
          </p:cNvCxnSpPr>
          <p:nvPr/>
        </p:nvCxnSpPr>
        <p:spPr bwMode="auto">
          <a:xfrm>
            <a:off x="5670550" y="3635376"/>
            <a:ext cx="11033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5792787" y="3224214"/>
            <a:ext cx="858838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latin typeface="+mj-lt"/>
              </a:rPr>
              <a:t>pop()</a:t>
            </a:r>
            <a:endParaRPr lang="en-US" dirty="0">
              <a:latin typeface="+mj-lt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9214645" y="3775870"/>
            <a:ext cx="2617788" cy="27352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9752809" y="4577557"/>
            <a:ext cx="492125" cy="50165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9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10189371" y="4026695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10119521" y="5155407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9390859" y="5207795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11037096" y="4250532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cxnSp>
        <p:nvCxnSpPr>
          <p:cNvPr id="40" name="Straight Arrow Connector 67"/>
          <p:cNvCxnSpPr>
            <a:cxnSpLocks noChangeShapeType="1"/>
          </p:cNvCxnSpPr>
          <p:nvPr/>
        </p:nvCxnSpPr>
        <p:spPr bwMode="auto">
          <a:xfrm>
            <a:off x="8498683" y="3699669"/>
            <a:ext cx="11033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40"/>
          <p:cNvSpPr txBox="1"/>
          <p:nvPr/>
        </p:nvSpPr>
        <p:spPr>
          <a:xfrm>
            <a:off x="8620920" y="3288507"/>
            <a:ext cx="858838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latin typeface="+mj-lt"/>
              </a:rPr>
              <a:t>pop()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2847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2694" y="141288"/>
            <a:ext cx="11386867" cy="698500"/>
          </a:xfrm>
        </p:spPr>
        <p:txBody>
          <a:bodyPr/>
          <a:lstStyle/>
          <a:p>
            <a:r>
              <a:rPr lang="en-US" altLang="en-US" sz="3600" dirty="0" smtClean="0"/>
              <a:t>Using a Binary Heap to implement the PQ ADT</a:t>
            </a:r>
          </a:p>
        </p:txBody>
      </p:sp>
      <p:sp>
        <p:nvSpPr>
          <p:cNvPr id="10244" name="Oval 39"/>
          <p:cNvSpPr>
            <a:spLocks noChangeArrowheads="1"/>
          </p:cNvSpPr>
          <p:nvPr/>
        </p:nvSpPr>
        <p:spPr bwMode="auto">
          <a:xfrm>
            <a:off x="6265591" y="2491180"/>
            <a:ext cx="387350" cy="31432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245" name="Oval 40"/>
          <p:cNvSpPr>
            <a:spLocks noChangeArrowheads="1"/>
          </p:cNvSpPr>
          <p:nvPr/>
        </p:nvSpPr>
        <p:spPr bwMode="auto">
          <a:xfrm>
            <a:off x="5829029" y="3065854"/>
            <a:ext cx="3873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0246" name="Oval 41"/>
          <p:cNvSpPr>
            <a:spLocks noChangeArrowheads="1"/>
          </p:cNvSpPr>
          <p:nvPr/>
        </p:nvSpPr>
        <p:spPr bwMode="auto">
          <a:xfrm>
            <a:off x="6729141" y="3019817"/>
            <a:ext cx="387350" cy="327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247" name="Oval 42"/>
          <p:cNvSpPr>
            <a:spLocks noChangeArrowheads="1"/>
          </p:cNvSpPr>
          <p:nvPr/>
        </p:nvSpPr>
        <p:spPr bwMode="auto">
          <a:xfrm>
            <a:off x="5394054" y="3645292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0248" name="Oval 43"/>
          <p:cNvSpPr>
            <a:spLocks noChangeArrowheads="1"/>
          </p:cNvSpPr>
          <p:nvPr/>
        </p:nvSpPr>
        <p:spPr bwMode="auto">
          <a:xfrm>
            <a:off x="6067154" y="3656405"/>
            <a:ext cx="3492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249" name="Line 44"/>
          <p:cNvSpPr>
            <a:spLocks noChangeShapeType="1"/>
          </p:cNvSpPr>
          <p:nvPr/>
        </p:nvSpPr>
        <p:spPr bwMode="auto">
          <a:xfrm flipH="1">
            <a:off x="6125891" y="2753116"/>
            <a:ext cx="1905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45"/>
          <p:cNvSpPr>
            <a:spLocks noChangeShapeType="1"/>
          </p:cNvSpPr>
          <p:nvPr/>
        </p:nvSpPr>
        <p:spPr bwMode="auto">
          <a:xfrm>
            <a:off x="6616429" y="2749941"/>
            <a:ext cx="2032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46"/>
          <p:cNvSpPr>
            <a:spLocks noChangeShapeType="1"/>
          </p:cNvSpPr>
          <p:nvPr/>
        </p:nvSpPr>
        <p:spPr bwMode="auto">
          <a:xfrm flipH="1">
            <a:off x="5671866" y="3354780"/>
            <a:ext cx="2286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Line 47"/>
          <p:cNvSpPr>
            <a:spLocks noChangeShapeType="1"/>
          </p:cNvSpPr>
          <p:nvPr/>
        </p:nvSpPr>
        <p:spPr bwMode="auto">
          <a:xfrm>
            <a:off x="6030642" y="3365891"/>
            <a:ext cx="182563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Oval 48"/>
          <p:cNvSpPr>
            <a:spLocks noChangeArrowheads="1"/>
          </p:cNvSpPr>
          <p:nvPr/>
        </p:nvSpPr>
        <p:spPr bwMode="auto">
          <a:xfrm>
            <a:off x="6559279" y="3656405"/>
            <a:ext cx="3746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0254" name="Line 49"/>
          <p:cNvSpPr>
            <a:spLocks noChangeShapeType="1"/>
          </p:cNvSpPr>
          <p:nvPr/>
        </p:nvSpPr>
        <p:spPr bwMode="auto">
          <a:xfrm flipH="1">
            <a:off x="6740254" y="3353191"/>
            <a:ext cx="10795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Oval 50"/>
          <p:cNvSpPr>
            <a:spLocks noChangeArrowheads="1"/>
          </p:cNvSpPr>
          <p:nvPr/>
        </p:nvSpPr>
        <p:spPr bwMode="auto">
          <a:xfrm>
            <a:off x="7126016" y="3645292"/>
            <a:ext cx="350838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0256" name="Line 51"/>
          <p:cNvSpPr>
            <a:spLocks noChangeShapeType="1"/>
          </p:cNvSpPr>
          <p:nvPr/>
        </p:nvSpPr>
        <p:spPr bwMode="auto">
          <a:xfrm>
            <a:off x="7003780" y="3340491"/>
            <a:ext cx="217487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Oval 54"/>
          <p:cNvSpPr>
            <a:spLocks noChangeArrowheads="1"/>
          </p:cNvSpPr>
          <p:nvPr/>
        </p:nvSpPr>
        <p:spPr bwMode="auto">
          <a:xfrm>
            <a:off x="4986066" y="4162817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0258" name="Oval 55"/>
          <p:cNvSpPr>
            <a:spLocks noChangeArrowheads="1"/>
          </p:cNvSpPr>
          <p:nvPr/>
        </p:nvSpPr>
        <p:spPr bwMode="auto">
          <a:xfrm>
            <a:off x="5430566" y="4173929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0259" name="Oval 56"/>
          <p:cNvSpPr>
            <a:spLocks noChangeArrowheads="1"/>
          </p:cNvSpPr>
          <p:nvPr/>
        </p:nvSpPr>
        <p:spPr bwMode="auto">
          <a:xfrm>
            <a:off x="5851254" y="4199329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0260" name="Oval 57"/>
          <p:cNvSpPr>
            <a:spLocks noChangeArrowheads="1"/>
          </p:cNvSpPr>
          <p:nvPr/>
        </p:nvSpPr>
        <p:spPr bwMode="auto">
          <a:xfrm>
            <a:off x="6270354" y="4197742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0261" name="Line 58"/>
          <p:cNvSpPr>
            <a:spLocks noChangeShapeType="1"/>
          </p:cNvSpPr>
          <p:nvPr/>
        </p:nvSpPr>
        <p:spPr bwMode="auto">
          <a:xfrm flipH="1">
            <a:off x="5214666" y="3896116"/>
            <a:ext cx="2286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Line 59"/>
          <p:cNvSpPr>
            <a:spLocks noChangeShapeType="1"/>
          </p:cNvSpPr>
          <p:nvPr/>
        </p:nvSpPr>
        <p:spPr bwMode="auto">
          <a:xfrm>
            <a:off x="5575030" y="3954854"/>
            <a:ext cx="84137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Line 60"/>
          <p:cNvSpPr>
            <a:spLocks noChangeShapeType="1"/>
          </p:cNvSpPr>
          <p:nvPr/>
        </p:nvSpPr>
        <p:spPr bwMode="auto">
          <a:xfrm flipH="1">
            <a:off x="6056041" y="3943742"/>
            <a:ext cx="13335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Line 61"/>
          <p:cNvSpPr>
            <a:spLocks noChangeShapeType="1"/>
          </p:cNvSpPr>
          <p:nvPr/>
        </p:nvSpPr>
        <p:spPr bwMode="auto">
          <a:xfrm>
            <a:off x="6310041" y="3978667"/>
            <a:ext cx="84138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250166" y="889000"/>
            <a:ext cx="1155939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33400" indent="-533400"/>
            <a:r>
              <a:rPr lang="en-US" altLang="en-US" kern="0" dirty="0" smtClean="0">
                <a:solidFill>
                  <a:srgbClr val="000000"/>
                </a:solidFill>
              </a:rPr>
              <a:t>We can use a binary heap to implement the PQ ADT operations</a:t>
            </a:r>
          </a:p>
          <a:p>
            <a:pPr marL="533400" indent="-533400"/>
            <a:r>
              <a:rPr lang="en-US" altLang="en-US" kern="0" dirty="0" smtClean="0">
                <a:solidFill>
                  <a:srgbClr val="000000"/>
                </a:solidFill>
              </a:rPr>
              <a:t>Simply store the PQ elements in a binary heap as shown below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422694" y="2635894"/>
            <a:ext cx="2823652" cy="28073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 bwMode="auto">
          <a:xfrm>
            <a:off x="1235076" y="3573060"/>
            <a:ext cx="492125" cy="50165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9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1146353" y="2893610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 bwMode="auto">
          <a:xfrm>
            <a:off x="1849766" y="3743799"/>
            <a:ext cx="492125" cy="5000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 bwMode="auto">
          <a:xfrm>
            <a:off x="1298170" y="4283718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699908" y="4067819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2077989" y="4334172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 bwMode="auto">
          <a:xfrm>
            <a:off x="1767633" y="2834280"/>
            <a:ext cx="620713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36" name="Straight Arrow Connector 65"/>
          <p:cNvCxnSpPr>
            <a:cxnSpLocks noChangeShapeType="1"/>
          </p:cNvCxnSpPr>
          <p:nvPr/>
        </p:nvCxnSpPr>
        <p:spPr bwMode="auto">
          <a:xfrm flipV="1">
            <a:off x="3507405" y="3223811"/>
            <a:ext cx="1701444" cy="21893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1300882" y="2173003"/>
            <a:ext cx="1305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Min-PQ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25047" y="1997439"/>
            <a:ext cx="1576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Min-Heap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1654399" y="4818250"/>
            <a:ext cx="490538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 bwMode="auto">
          <a:xfrm>
            <a:off x="2553313" y="3901177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 bwMode="auto">
          <a:xfrm>
            <a:off x="673100" y="3374876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 bwMode="auto">
          <a:xfrm>
            <a:off x="2262585" y="3302392"/>
            <a:ext cx="620713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4" name="Oval 39"/>
          <p:cNvSpPr>
            <a:spLocks noChangeArrowheads="1"/>
          </p:cNvSpPr>
          <p:nvPr/>
        </p:nvSpPr>
        <p:spPr bwMode="auto">
          <a:xfrm>
            <a:off x="9405606" y="4543080"/>
            <a:ext cx="387350" cy="31432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5" name="Oval 40"/>
          <p:cNvSpPr>
            <a:spLocks noChangeArrowheads="1"/>
          </p:cNvSpPr>
          <p:nvPr/>
        </p:nvSpPr>
        <p:spPr bwMode="auto">
          <a:xfrm>
            <a:off x="8969044" y="5117754"/>
            <a:ext cx="3873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5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6" name="Oval 41"/>
          <p:cNvSpPr>
            <a:spLocks noChangeArrowheads="1"/>
          </p:cNvSpPr>
          <p:nvPr/>
        </p:nvSpPr>
        <p:spPr bwMode="auto">
          <a:xfrm>
            <a:off x="9869156" y="5071717"/>
            <a:ext cx="387350" cy="327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7" name="Oval 42"/>
          <p:cNvSpPr>
            <a:spLocks noChangeArrowheads="1"/>
          </p:cNvSpPr>
          <p:nvPr/>
        </p:nvSpPr>
        <p:spPr bwMode="auto">
          <a:xfrm>
            <a:off x="8534069" y="5697192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8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8" name="Oval 43"/>
          <p:cNvSpPr>
            <a:spLocks noChangeArrowheads="1"/>
          </p:cNvSpPr>
          <p:nvPr/>
        </p:nvSpPr>
        <p:spPr bwMode="auto">
          <a:xfrm>
            <a:off x="9207169" y="5708305"/>
            <a:ext cx="3492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6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9" name="Line 44"/>
          <p:cNvSpPr>
            <a:spLocks noChangeShapeType="1"/>
          </p:cNvSpPr>
          <p:nvPr/>
        </p:nvSpPr>
        <p:spPr bwMode="auto">
          <a:xfrm flipH="1">
            <a:off x="9265906" y="4805016"/>
            <a:ext cx="1905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45"/>
          <p:cNvSpPr>
            <a:spLocks noChangeShapeType="1"/>
          </p:cNvSpPr>
          <p:nvPr/>
        </p:nvSpPr>
        <p:spPr bwMode="auto">
          <a:xfrm>
            <a:off x="9756444" y="4801841"/>
            <a:ext cx="2032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46"/>
          <p:cNvSpPr>
            <a:spLocks noChangeShapeType="1"/>
          </p:cNvSpPr>
          <p:nvPr/>
        </p:nvSpPr>
        <p:spPr bwMode="auto">
          <a:xfrm flipH="1">
            <a:off x="8811881" y="5406680"/>
            <a:ext cx="2286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47"/>
          <p:cNvSpPr>
            <a:spLocks noChangeShapeType="1"/>
          </p:cNvSpPr>
          <p:nvPr/>
        </p:nvSpPr>
        <p:spPr bwMode="auto">
          <a:xfrm>
            <a:off x="9170657" y="5417791"/>
            <a:ext cx="182563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Oval 48"/>
          <p:cNvSpPr>
            <a:spLocks noChangeArrowheads="1"/>
          </p:cNvSpPr>
          <p:nvPr/>
        </p:nvSpPr>
        <p:spPr bwMode="auto">
          <a:xfrm>
            <a:off x="9699294" y="5708305"/>
            <a:ext cx="3746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4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54" name="Line 49"/>
          <p:cNvSpPr>
            <a:spLocks noChangeShapeType="1"/>
          </p:cNvSpPr>
          <p:nvPr/>
        </p:nvSpPr>
        <p:spPr bwMode="auto">
          <a:xfrm flipH="1">
            <a:off x="9880269" y="5405091"/>
            <a:ext cx="10795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Oval 50"/>
          <p:cNvSpPr>
            <a:spLocks noChangeArrowheads="1"/>
          </p:cNvSpPr>
          <p:nvPr/>
        </p:nvSpPr>
        <p:spPr bwMode="auto">
          <a:xfrm>
            <a:off x="10266031" y="5697192"/>
            <a:ext cx="350838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10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56" name="Line 51"/>
          <p:cNvSpPr>
            <a:spLocks noChangeShapeType="1"/>
          </p:cNvSpPr>
          <p:nvPr/>
        </p:nvSpPr>
        <p:spPr bwMode="auto">
          <a:xfrm>
            <a:off x="10143795" y="5392391"/>
            <a:ext cx="217487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Oval 54"/>
          <p:cNvSpPr>
            <a:spLocks noChangeArrowheads="1"/>
          </p:cNvSpPr>
          <p:nvPr/>
        </p:nvSpPr>
        <p:spPr bwMode="auto">
          <a:xfrm>
            <a:off x="8126081" y="6214717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58" name="Oval 55"/>
          <p:cNvSpPr>
            <a:spLocks noChangeArrowheads="1"/>
          </p:cNvSpPr>
          <p:nvPr/>
        </p:nvSpPr>
        <p:spPr bwMode="auto">
          <a:xfrm>
            <a:off x="8570581" y="6225829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9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59" name="Oval 56"/>
          <p:cNvSpPr>
            <a:spLocks noChangeArrowheads="1"/>
          </p:cNvSpPr>
          <p:nvPr/>
        </p:nvSpPr>
        <p:spPr bwMode="auto">
          <a:xfrm>
            <a:off x="8991269" y="6251229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7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60" name="Oval 57"/>
          <p:cNvSpPr>
            <a:spLocks noChangeArrowheads="1"/>
          </p:cNvSpPr>
          <p:nvPr/>
        </p:nvSpPr>
        <p:spPr bwMode="auto">
          <a:xfrm>
            <a:off x="9410369" y="6249642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9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 flipH="1">
            <a:off x="8354681" y="5948016"/>
            <a:ext cx="2286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8715045" y="6006754"/>
            <a:ext cx="84137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60"/>
          <p:cNvSpPr>
            <a:spLocks noChangeShapeType="1"/>
          </p:cNvSpPr>
          <p:nvPr/>
        </p:nvSpPr>
        <p:spPr bwMode="auto">
          <a:xfrm flipH="1">
            <a:off x="9196056" y="5995642"/>
            <a:ext cx="13335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9450056" y="6030567"/>
            <a:ext cx="84138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8865062" y="4049339"/>
            <a:ext cx="1576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Min-Heap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67" name="Straight Arrow Connector 65"/>
          <p:cNvCxnSpPr>
            <a:cxnSpLocks noChangeShapeType="1"/>
          </p:cNvCxnSpPr>
          <p:nvPr/>
        </p:nvCxnSpPr>
        <p:spPr bwMode="auto">
          <a:xfrm>
            <a:off x="3445590" y="4608872"/>
            <a:ext cx="4680491" cy="98336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13465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1322" y="141288"/>
            <a:ext cx="11499010" cy="698500"/>
          </a:xfrm>
        </p:spPr>
        <p:txBody>
          <a:bodyPr/>
          <a:lstStyle/>
          <a:p>
            <a:r>
              <a:rPr lang="en-US" altLang="en-US" dirty="0" smtClean="0"/>
              <a:t>C++ </a:t>
            </a:r>
            <a:r>
              <a:rPr lang="en-US" altLang="en-US" dirty="0" err="1" smtClean="0"/>
              <a:t>priority_queue</a:t>
            </a:r>
            <a:r>
              <a:rPr lang="en-US" altLang="en-US" dirty="0" smtClean="0"/>
              <a:t> class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93624" y="1231724"/>
            <a:ext cx="6574405" cy="51431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main(){ 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Create an empty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max-heap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priority_queue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Q;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(1);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1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Q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5,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(3);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5, 1, 3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Returns 5 (does not remove)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3, 1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Returns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3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(does not remove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Returns 2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Returns false</a:t>
            </a:r>
          </a:p>
          <a:p>
            <a:pPr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1</a:t>
            </a: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Q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Returns true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end-main */</a:t>
            </a:r>
          </a:p>
        </p:txBody>
      </p:sp>
    </p:spTree>
    <p:extLst>
      <p:ext uri="{BB962C8B-B14F-4D97-AF65-F5344CB8AC3E}">
        <p14:creationId xmlns:p14="http://schemas.microsoft.com/office/powerpoint/2010/main" val="75043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1" y="141288"/>
            <a:ext cx="8943975" cy="698500"/>
          </a:xfrm>
        </p:spPr>
        <p:txBody>
          <a:bodyPr/>
          <a:lstStyle/>
          <a:p>
            <a:r>
              <a:rPr lang="en-US" altLang="en-US" dirty="0" err="1" smtClean="0"/>
              <a:t>LeetCode</a:t>
            </a:r>
            <a:r>
              <a:rPr lang="en-US" altLang="en-US" dirty="0" smtClean="0"/>
              <a:t> Problems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552090" y="922339"/>
            <a:ext cx="11291977" cy="564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</a:rPr>
              <a:t>2530. Maximal Score After Applying K Operations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2558. Take Gifts From the Richest Pile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1962. Remove Stones to Minimize the </a:t>
            </a:r>
            <a:r>
              <a:rPr lang="en-US" altLang="en-US" dirty="0" smtClean="0">
                <a:solidFill>
                  <a:srgbClr val="FF0000"/>
                </a:solidFill>
              </a:rPr>
              <a:t>Total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347. </a:t>
            </a:r>
            <a:r>
              <a:rPr lang="en-US" altLang="en-US">
                <a:solidFill>
                  <a:srgbClr val="FF0000"/>
                </a:solidFill>
              </a:rPr>
              <a:t>Top K </a:t>
            </a:r>
            <a:r>
              <a:rPr lang="en-US" altLang="en-US">
                <a:solidFill>
                  <a:srgbClr val="FF0000"/>
                </a:solidFill>
              </a:rPr>
              <a:t>Frequent </a:t>
            </a:r>
            <a:r>
              <a:rPr lang="en-US" altLang="en-US" smtClean="0">
                <a:solidFill>
                  <a:srgbClr val="FF0000"/>
                </a:solidFill>
              </a:rPr>
              <a:t>Elements</a:t>
            </a:r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/>
              <a:t>23. Merge k Sorted Lists</a:t>
            </a:r>
          </a:p>
          <a:p>
            <a:r>
              <a:rPr lang="en-US" altLang="en-US" dirty="0"/>
              <a:t>973. K Closest Points to Origin</a:t>
            </a:r>
          </a:p>
          <a:p>
            <a:r>
              <a:rPr lang="en-US" altLang="en-US" dirty="0"/>
              <a:t>347. Top K Frequent Elements</a:t>
            </a:r>
          </a:p>
          <a:p>
            <a:r>
              <a:rPr lang="en-US" altLang="en-US" dirty="0"/>
              <a:t>1792. Maximum Average Pass Ratio</a:t>
            </a:r>
          </a:p>
          <a:p>
            <a:endParaRPr lang="en-US" altLang="en-US" dirty="0"/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7985955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1" y="141288"/>
            <a:ext cx="8943975" cy="698500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dirty="0" smtClean="0"/>
              <a:t> Problems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454504" y="1068988"/>
            <a:ext cx="11380938" cy="564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 smtClean="0"/>
              <a:t>1648</a:t>
            </a:r>
            <a:r>
              <a:rPr lang="en-US" altLang="en-US" dirty="0"/>
              <a:t>. Sell Diminishing-Valued Colored Balls</a:t>
            </a:r>
          </a:p>
          <a:p>
            <a:r>
              <a:rPr lang="en-US" altLang="en-US" dirty="0"/>
              <a:t>767. Reorganize String</a:t>
            </a:r>
          </a:p>
          <a:p>
            <a:r>
              <a:rPr lang="en-US" altLang="en-US" dirty="0"/>
              <a:t>2208. Minimum Operations to Halve Array Sum</a:t>
            </a:r>
          </a:p>
          <a:p>
            <a:r>
              <a:rPr lang="en-US" altLang="en-US" dirty="0"/>
              <a:t>1405. Longest Happy String</a:t>
            </a:r>
          </a:p>
          <a:p>
            <a:r>
              <a:rPr lang="en-US" altLang="en-US" dirty="0"/>
              <a:t>1046. Last Stone </a:t>
            </a:r>
            <a:r>
              <a:rPr lang="en-US" altLang="en-US" dirty="0" smtClean="0"/>
              <a:t>Weight</a:t>
            </a:r>
            <a:endParaRPr lang="en-US" altLang="en-US" sz="2400" dirty="0" smtClean="0"/>
          </a:p>
          <a:p>
            <a:r>
              <a:rPr lang="en-US" altLang="en-US" dirty="0"/>
              <a:t>1054. Distant Barcodes</a:t>
            </a:r>
          </a:p>
          <a:p>
            <a:r>
              <a:rPr lang="en-US" altLang="en-US" dirty="0"/>
              <a:t>1801. Number of Orders in the </a:t>
            </a:r>
            <a:r>
              <a:rPr lang="en-US" altLang="en-US" dirty="0" smtClean="0"/>
              <a:t>Backlog</a:t>
            </a:r>
          </a:p>
          <a:p>
            <a:r>
              <a:rPr lang="en-US" altLang="en-US" dirty="0"/>
              <a:t>1642. Furthest Building You Can Reach</a:t>
            </a:r>
          </a:p>
          <a:p>
            <a:r>
              <a:rPr lang="en-US" altLang="en-US" dirty="0"/>
              <a:t>373. Find K Pairs with Smallest </a:t>
            </a:r>
            <a:r>
              <a:rPr lang="en-US" altLang="en-US" dirty="0" smtClean="0"/>
              <a:t>Sums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9973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1" y="141288"/>
            <a:ext cx="8943975" cy="698500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dirty="0" smtClean="0"/>
              <a:t> Problems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454504" y="1068988"/>
            <a:ext cx="11380938" cy="564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 smtClean="0"/>
              <a:t>2233</a:t>
            </a:r>
            <a:r>
              <a:rPr lang="en-US" altLang="en-US" dirty="0"/>
              <a:t>. Maximum Product After K Increments</a:t>
            </a:r>
          </a:p>
          <a:p>
            <a:r>
              <a:rPr lang="en-US" altLang="en-US" dirty="0"/>
              <a:t>1882. Process Tasks Using Servers</a:t>
            </a:r>
          </a:p>
          <a:p>
            <a:r>
              <a:rPr lang="en-US" altLang="en-US" dirty="0"/>
              <a:t>2462. Total Cost to Hire K </a:t>
            </a:r>
            <a:r>
              <a:rPr lang="en-US" altLang="en-US" dirty="0" smtClean="0"/>
              <a:t>Workers</a:t>
            </a:r>
          </a:p>
          <a:p>
            <a:r>
              <a:rPr lang="en-US" altLang="en-US" dirty="0"/>
              <a:t>1942. The Number of the Smallest Unoccupied Chair</a:t>
            </a:r>
          </a:p>
          <a:p>
            <a:r>
              <a:rPr lang="en-US" altLang="en-US" dirty="0"/>
              <a:t>264. Ugly Number II</a:t>
            </a:r>
          </a:p>
          <a:p>
            <a:r>
              <a:rPr lang="en-US" altLang="en-US" dirty="0"/>
              <a:t>313. Super Ugly Number</a:t>
            </a:r>
          </a:p>
          <a:p>
            <a:r>
              <a:rPr lang="en-US" altLang="en-US" dirty="0"/>
              <a:t>1781. Sum of Beauty of All </a:t>
            </a:r>
            <a:r>
              <a:rPr lang="en-US" altLang="en-US" dirty="0" smtClean="0"/>
              <a:t>Substrings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817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1" y="141288"/>
            <a:ext cx="8943975" cy="698500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dirty="0" smtClean="0"/>
              <a:t> Problems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454504" y="1068988"/>
            <a:ext cx="11380938" cy="564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 smtClean="0"/>
              <a:t>1094</a:t>
            </a:r>
            <a:r>
              <a:rPr lang="en-US" altLang="en-US" dirty="0"/>
              <a:t>. Car Pooling</a:t>
            </a:r>
          </a:p>
          <a:p>
            <a:r>
              <a:rPr lang="en-US" altLang="en-US" dirty="0"/>
              <a:t>1834. Single-Threaded CPU</a:t>
            </a:r>
          </a:p>
          <a:p>
            <a:r>
              <a:rPr lang="en-US" altLang="en-US" dirty="0"/>
              <a:t>2251. Number of Flowers in Full Bloom </a:t>
            </a:r>
          </a:p>
          <a:p>
            <a:r>
              <a:rPr lang="en-US" altLang="en-US" dirty="0"/>
              <a:t>407. Trapping Rain Water II</a:t>
            </a:r>
          </a:p>
          <a:p>
            <a:r>
              <a:rPr lang="en-US" altLang="en-US" dirty="0"/>
              <a:t>2034. Stock Price Fluctuation</a:t>
            </a:r>
          </a:p>
          <a:p>
            <a:r>
              <a:rPr lang="en-US" altLang="en-US" dirty="0"/>
              <a:t>2163. Minimum Difference in Sums After Removal of Elements</a:t>
            </a:r>
          </a:p>
        </p:txBody>
      </p:sp>
    </p:spTree>
    <p:extLst>
      <p:ext uri="{BB962C8B-B14F-4D97-AF65-F5344CB8AC3E}">
        <p14:creationId xmlns:p14="http://schemas.microsoft.com/office/powerpoint/2010/main" val="802679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86" y="141288"/>
            <a:ext cx="11369614" cy="698500"/>
          </a:xfrm>
        </p:spPr>
        <p:txBody>
          <a:bodyPr/>
          <a:lstStyle/>
          <a:p>
            <a:r>
              <a:rPr lang="en-US" altLang="en-US" sz="3600" dirty="0" smtClean="0"/>
              <a:t>Array Implementation of Binary Heaps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694" y="889000"/>
            <a:ext cx="11386867" cy="1009650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Since binary heaps are complete binary trees, we can avoid pointers and use an array as follows:</a:t>
            </a:r>
          </a:p>
        </p:txBody>
      </p:sp>
      <p:sp>
        <p:nvSpPr>
          <p:cNvPr id="9220" name="Rectangle 32"/>
          <p:cNvSpPr>
            <a:spLocks noChangeArrowheads="1"/>
          </p:cNvSpPr>
          <p:nvPr/>
        </p:nvSpPr>
        <p:spPr bwMode="auto">
          <a:xfrm>
            <a:off x="2282825" y="2322514"/>
            <a:ext cx="3644900" cy="5413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221" name="Line 34"/>
          <p:cNvSpPr>
            <a:spLocks noChangeShapeType="1"/>
          </p:cNvSpPr>
          <p:nvPr/>
        </p:nvSpPr>
        <p:spPr bwMode="auto">
          <a:xfrm>
            <a:off x="2716213" y="2322514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3" name="Text Box 36"/>
          <p:cNvSpPr txBox="1">
            <a:spLocks noChangeArrowheads="1"/>
          </p:cNvSpPr>
          <p:nvPr/>
        </p:nvSpPr>
        <p:spPr bwMode="auto">
          <a:xfrm>
            <a:off x="2327933" y="238283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224" name="Line 37"/>
          <p:cNvSpPr>
            <a:spLocks noChangeShapeType="1"/>
          </p:cNvSpPr>
          <p:nvPr/>
        </p:nvSpPr>
        <p:spPr bwMode="auto">
          <a:xfrm>
            <a:off x="3149600" y="2335214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Text Box 38"/>
          <p:cNvSpPr txBox="1">
            <a:spLocks noChangeArrowheads="1"/>
          </p:cNvSpPr>
          <p:nvPr/>
        </p:nvSpPr>
        <p:spPr bwMode="auto">
          <a:xfrm>
            <a:off x="2756048" y="24098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226" name="Line 39"/>
          <p:cNvSpPr>
            <a:spLocks noChangeShapeType="1"/>
          </p:cNvSpPr>
          <p:nvPr/>
        </p:nvSpPr>
        <p:spPr bwMode="auto">
          <a:xfrm>
            <a:off x="3582988" y="2333625"/>
            <a:ext cx="0" cy="541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Line 40"/>
          <p:cNvSpPr>
            <a:spLocks noChangeShapeType="1"/>
          </p:cNvSpPr>
          <p:nvPr/>
        </p:nvSpPr>
        <p:spPr bwMode="auto">
          <a:xfrm>
            <a:off x="4043363" y="2320925"/>
            <a:ext cx="0" cy="541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Line 41"/>
          <p:cNvSpPr>
            <a:spLocks noChangeShapeType="1"/>
          </p:cNvSpPr>
          <p:nvPr/>
        </p:nvSpPr>
        <p:spPr bwMode="auto">
          <a:xfrm>
            <a:off x="4525963" y="2308225"/>
            <a:ext cx="0" cy="541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Line 42"/>
          <p:cNvSpPr>
            <a:spLocks noChangeShapeType="1"/>
          </p:cNvSpPr>
          <p:nvPr/>
        </p:nvSpPr>
        <p:spPr bwMode="auto">
          <a:xfrm>
            <a:off x="5006975" y="2322514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Line 43"/>
          <p:cNvSpPr>
            <a:spLocks noChangeShapeType="1"/>
          </p:cNvSpPr>
          <p:nvPr/>
        </p:nvSpPr>
        <p:spPr bwMode="auto">
          <a:xfrm>
            <a:off x="5489575" y="2322514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Text Box 44"/>
          <p:cNvSpPr txBox="1">
            <a:spLocks noChangeArrowheads="1"/>
          </p:cNvSpPr>
          <p:nvPr/>
        </p:nvSpPr>
        <p:spPr bwMode="auto">
          <a:xfrm>
            <a:off x="3173415" y="2392364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232" name="Text Box 45"/>
          <p:cNvSpPr txBox="1">
            <a:spLocks noChangeArrowheads="1"/>
          </p:cNvSpPr>
          <p:nvPr/>
        </p:nvSpPr>
        <p:spPr bwMode="auto">
          <a:xfrm>
            <a:off x="3642520" y="2392364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233" name="Text Box 46"/>
          <p:cNvSpPr txBox="1">
            <a:spLocks noChangeArrowheads="1"/>
          </p:cNvSpPr>
          <p:nvPr/>
        </p:nvSpPr>
        <p:spPr bwMode="auto">
          <a:xfrm>
            <a:off x="4106863" y="23861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234" name="Text Box 47"/>
          <p:cNvSpPr txBox="1">
            <a:spLocks noChangeArrowheads="1"/>
          </p:cNvSpPr>
          <p:nvPr/>
        </p:nvSpPr>
        <p:spPr bwMode="auto">
          <a:xfrm>
            <a:off x="2336800" y="28368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35" name="Text Box 49"/>
          <p:cNvSpPr txBox="1">
            <a:spLocks noChangeArrowheads="1"/>
          </p:cNvSpPr>
          <p:nvPr/>
        </p:nvSpPr>
        <p:spPr bwMode="auto">
          <a:xfrm>
            <a:off x="2757488" y="28241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36" name="Text Box 50"/>
          <p:cNvSpPr txBox="1">
            <a:spLocks noChangeArrowheads="1"/>
          </p:cNvSpPr>
          <p:nvPr/>
        </p:nvSpPr>
        <p:spPr bwMode="auto">
          <a:xfrm>
            <a:off x="3179763" y="28114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237" name="Text Box 51"/>
          <p:cNvSpPr txBox="1">
            <a:spLocks noChangeArrowheads="1"/>
          </p:cNvSpPr>
          <p:nvPr/>
        </p:nvSpPr>
        <p:spPr bwMode="auto">
          <a:xfrm>
            <a:off x="3625850" y="28114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238" name="Text Box 52"/>
          <p:cNvSpPr txBox="1">
            <a:spLocks noChangeArrowheads="1"/>
          </p:cNvSpPr>
          <p:nvPr/>
        </p:nvSpPr>
        <p:spPr bwMode="auto">
          <a:xfrm>
            <a:off x="4095750" y="283527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239" name="Text Box 53"/>
          <p:cNvSpPr txBox="1">
            <a:spLocks noChangeArrowheads="1"/>
          </p:cNvSpPr>
          <p:nvPr/>
        </p:nvSpPr>
        <p:spPr bwMode="auto">
          <a:xfrm>
            <a:off x="4576763" y="27987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240" name="Text Box 54"/>
          <p:cNvSpPr txBox="1">
            <a:spLocks noChangeArrowheads="1"/>
          </p:cNvSpPr>
          <p:nvPr/>
        </p:nvSpPr>
        <p:spPr bwMode="auto">
          <a:xfrm>
            <a:off x="5070475" y="280987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241" name="Text Box 55"/>
          <p:cNvSpPr txBox="1">
            <a:spLocks noChangeArrowheads="1"/>
          </p:cNvSpPr>
          <p:nvPr/>
        </p:nvSpPr>
        <p:spPr bwMode="auto">
          <a:xfrm>
            <a:off x="5564188" y="280987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242" name="Line 57"/>
          <p:cNvSpPr>
            <a:spLocks noChangeShapeType="1"/>
          </p:cNvSpPr>
          <p:nvPr/>
        </p:nvSpPr>
        <p:spPr bwMode="auto">
          <a:xfrm flipV="1">
            <a:off x="4722811" y="3144868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3" name="Text Box 58"/>
          <p:cNvSpPr txBox="1">
            <a:spLocks noChangeArrowheads="1"/>
          </p:cNvSpPr>
          <p:nvPr/>
        </p:nvSpPr>
        <p:spPr bwMode="auto">
          <a:xfrm>
            <a:off x="4394200" y="3443318"/>
            <a:ext cx="706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N = 5</a:t>
            </a:r>
          </a:p>
        </p:txBody>
      </p:sp>
      <p:sp>
        <p:nvSpPr>
          <p:cNvPr id="9244" name="Oval 59"/>
          <p:cNvSpPr>
            <a:spLocks noChangeArrowheads="1"/>
          </p:cNvSpPr>
          <p:nvPr/>
        </p:nvSpPr>
        <p:spPr bwMode="auto">
          <a:xfrm>
            <a:off x="7827964" y="2312989"/>
            <a:ext cx="434975" cy="3508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245" name="Oval 60"/>
          <p:cNvSpPr>
            <a:spLocks noChangeArrowheads="1"/>
          </p:cNvSpPr>
          <p:nvPr/>
        </p:nvSpPr>
        <p:spPr bwMode="auto">
          <a:xfrm>
            <a:off x="7315201" y="2889250"/>
            <a:ext cx="434975" cy="3508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246" name="Oval 61"/>
          <p:cNvSpPr>
            <a:spLocks noChangeArrowheads="1"/>
          </p:cNvSpPr>
          <p:nvPr/>
        </p:nvSpPr>
        <p:spPr bwMode="auto">
          <a:xfrm>
            <a:off x="8262939" y="2878139"/>
            <a:ext cx="434975" cy="3508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247" name="Oval 62"/>
          <p:cNvSpPr>
            <a:spLocks noChangeArrowheads="1"/>
          </p:cNvSpPr>
          <p:nvPr/>
        </p:nvSpPr>
        <p:spPr bwMode="auto">
          <a:xfrm>
            <a:off x="6784976" y="3516314"/>
            <a:ext cx="434975" cy="3508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248" name="Oval 63"/>
          <p:cNvSpPr>
            <a:spLocks noChangeArrowheads="1"/>
          </p:cNvSpPr>
          <p:nvPr/>
        </p:nvSpPr>
        <p:spPr bwMode="auto">
          <a:xfrm>
            <a:off x="7615239" y="3514725"/>
            <a:ext cx="434975" cy="3508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249" name="Line 64"/>
          <p:cNvSpPr>
            <a:spLocks noChangeShapeType="1"/>
          </p:cNvSpPr>
          <p:nvPr/>
        </p:nvSpPr>
        <p:spPr bwMode="auto">
          <a:xfrm flipH="1">
            <a:off x="7648575" y="2598739"/>
            <a:ext cx="21590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0" name="Line 65"/>
          <p:cNvSpPr>
            <a:spLocks noChangeShapeType="1"/>
          </p:cNvSpPr>
          <p:nvPr/>
        </p:nvSpPr>
        <p:spPr bwMode="auto">
          <a:xfrm>
            <a:off x="8199439" y="2597150"/>
            <a:ext cx="16668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1" name="Line 66"/>
          <p:cNvSpPr>
            <a:spLocks noChangeShapeType="1"/>
          </p:cNvSpPr>
          <p:nvPr/>
        </p:nvSpPr>
        <p:spPr bwMode="auto">
          <a:xfrm flipH="1">
            <a:off x="7107239" y="3187701"/>
            <a:ext cx="2762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2" name="Line 67"/>
          <p:cNvSpPr>
            <a:spLocks noChangeShapeType="1"/>
          </p:cNvSpPr>
          <p:nvPr/>
        </p:nvSpPr>
        <p:spPr bwMode="auto">
          <a:xfrm>
            <a:off x="7613651" y="3224214"/>
            <a:ext cx="155575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3" name="Rectangle 68"/>
          <p:cNvSpPr>
            <a:spLocks noChangeArrowheads="1"/>
          </p:cNvSpPr>
          <p:nvPr/>
        </p:nvSpPr>
        <p:spPr bwMode="auto">
          <a:xfrm>
            <a:off x="517586" y="4148138"/>
            <a:ext cx="112919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</a:rPr>
              <a:t>Root node = </a:t>
            </a:r>
            <a:r>
              <a:rPr lang="en-US" altLang="en-US" dirty="0" smtClean="0">
                <a:solidFill>
                  <a:srgbClr val="0000FF"/>
                </a:solidFill>
              </a:rPr>
              <a:t>H[0]</a:t>
            </a:r>
            <a:endParaRPr lang="en-US" altLang="en-US" dirty="0">
              <a:solidFill>
                <a:srgbClr val="0000FF"/>
              </a:solidFill>
            </a:endParaRPr>
          </a:p>
          <a:p>
            <a:r>
              <a:rPr lang="en-US" altLang="en-US" dirty="0">
                <a:solidFill>
                  <a:srgbClr val="0000FF"/>
                </a:solidFill>
              </a:rPr>
              <a:t>Children of H[</a:t>
            </a:r>
            <a:r>
              <a:rPr lang="en-US" altLang="en-US" dirty="0" err="1">
                <a:solidFill>
                  <a:srgbClr val="0000FF"/>
                </a:solidFill>
              </a:rPr>
              <a:t>i</a:t>
            </a:r>
            <a:r>
              <a:rPr lang="en-US" altLang="en-US" dirty="0">
                <a:solidFill>
                  <a:srgbClr val="0000FF"/>
                </a:solidFill>
              </a:rPr>
              <a:t>] </a:t>
            </a:r>
            <a:r>
              <a:rPr lang="en-US" altLang="en-US" dirty="0" smtClean="0">
                <a:solidFill>
                  <a:srgbClr val="0000FF"/>
                </a:solidFill>
              </a:rPr>
              <a:t>-&gt; H[2i+1], H[2i+2]</a:t>
            </a:r>
          </a:p>
          <a:p>
            <a:r>
              <a:rPr lang="en-US" altLang="en-US" dirty="0" smtClean="0">
                <a:solidFill>
                  <a:srgbClr val="0000FF"/>
                </a:solidFill>
              </a:rPr>
              <a:t>Parent of H[</a:t>
            </a:r>
            <a:r>
              <a:rPr lang="en-US" altLang="en-US" dirty="0" err="1" smtClean="0">
                <a:solidFill>
                  <a:srgbClr val="0000FF"/>
                </a:solidFill>
              </a:rPr>
              <a:t>i</a:t>
            </a:r>
            <a:r>
              <a:rPr lang="en-US" altLang="en-US" dirty="0" smtClean="0">
                <a:solidFill>
                  <a:srgbClr val="0000FF"/>
                </a:solidFill>
              </a:rPr>
              <a:t>] -&gt; H[(i-1)/2]</a:t>
            </a:r>
            <a:endParaRPr lang="en-US" altLang="en-US" dirty="0">
              <a:solidFill>
                <a:srgbClr val="0000FF"/>
              </a:solidFill>
            </a:endParaRPr>
          </a:p>
          <a:p>
            <a:r>
              <a:rPr lang="en-US" altLang="en-US" dirty="0">
                <a:solidFill>
                  <a:srgbClr val="000000"/>
                </a:solidFill>
              </a:rPr>
              <a:t>Keep track of current size N (number of </a:t>
            </a:r>
            <a:r>
              <a:rPr lang="en-US" altLang="en-US" dirty="0" smtClean="0">
                <a:solidFill>
                  <a:srgbClr val="000000"/>
                </a:solidFill>
              </a:rPr>
              <a:t>elements)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254" name="Text Box 69"/>
          <p:cNvSpPr txBox="1">
            <a:spLocks noChangeArrowheads="1"/>
          </p:cNvSpPr>
          <p:nvPr/>
        </p:nvSpPr>
        <p:spPr bwMode="auto">
          <a:xfrm>
            <a:off x="7848600" y="19939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</a:rPr>
              <a:t>0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9255" name="Text Box 70"/>
          <p:cNvSpPr txBox="1">
            <a:spLocks noChangeArrowheads="1"/>
          </p:cNvSpPr>
          <p:nvPr/>
        </p:nvSpPr>
        <p:spPr bwMode="auto">
          <a:xfrm>
            <a:off x="7294563" y="26066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</a:rPr>
              <a:t>1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9256" name="Text Box 71"/>
          <p:cNvSpPr txBox="1">
            <a:spLocks noChangeArrowheads="1"/>
          </p:cNvSpPr>
          <p:nvPr/>
        </p:nvSpPr>
        <p:spPr bwMode="auto">
          <a:xfrm>
            <a:off x="8389938" y="26066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</a:rPr>
              <a:t>2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9257" name="Text Box 72"/>
          <p:cNvSpPr txBox="1">
            <a:spLocks noChangeArrowheads="1"/>
          </p:cNvSpPr>
          <p:nvPr/>
        </p:nvSpPr>
        <p:spPr bwMode="auto">
          <a:xfrm>
            <a:off x="6813550" y="32321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</a:rPr>
              <a:t>3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9258" name="Text Box 73"/>
          <p:cNvSpPr txBox="1">
            <a:spLocks noChangeArrowheads="1"/>
          </p:cNvSpPr>
          <p:nvPr/>
        </p:nvSpPr>
        <p:spPr bwMode="auto">
          <a:xfrm>
            <a:off x="7823200" y="325596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</a:rPr>
              <a:t>4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9259" name="Text Box 74"/>
          <p:cNvSpPr txBox="1">
            <a:spLocks noChangeArrowheads="1"/>
          </p:cNvSpPr>
          <p:nvPr/>
        </p:nvSpPr>
        <p:spPr bwMode="auto">
          <a:xfrm>
            <a:off x="1839913" y="2403476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H:</a:t>
            </a:r>
          </a:p>
        </p:txBody>
      </p:sp>
    </p:spTree>
    <p:extLst>
      <p:ext uri="{BB962C8B-B14F-4D97-AF65-F5344CB8AC3E}">
        <p14:creationId xmlns:p14="http://schemas.microsoft.com/office/powerpoint/2010/main" val="31557539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Heap operations: top()</a:t>
            </a:r>
          </a:p>
        </p:txBody>
      </p:sp>
      <p:sp>
        <p:nvSpPr>
          <p:cNvPr id="10243" name="Rectangle 37"/>
          <p:cNvSpPr>
            <a:spLocks noChangeArrowheads="1"/>
          </p:cNvSpPr>
          <p:nvPr/>
        </p:nvSpPr>
        <p:spPr bwMode="auto">
          <a:xfrm>
            <a:off x="1185084" y="1778240"/>
            <a:ext cx="5563889" cy="1542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</a:rPr>
              <a:t>t</a:t>
            </a:r>
            <a:r>
              <a:rPr lang="en-US" altLang="en-US" dirty="0" smtClean="0">
                <a:solidFill>
                  <a:srgbClr val="0000FF"/>
                </a:solidFill>
              </a:rPr>
              <a:t>op()</a:t>
            </a:r>
            <a:r>
              <a:rPr lang="en-US" altLang="en-US" dirty="0" smtClean="0">
                <a:solidFill>
                  <a:srgbClr val="000000"/>
                </a:solidFill>
              </a:rPr>
              <a:t>: </a:t>
            </a:r>
            <a:endParaRPr lang="en-US" altLang="en-US" dirty="0">
              <a:solidFill>
                <a:srgbClr val="000000"/>
              </a:solidFill>
            </a:endParaRPr>
          </a:p>
          <a:p>
            <a:pPr lvl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Easy! Return root value </a:t>
            </a:r>
            <a:r>
              <a:rPr lang="en-US" altLang="en-US" dirty="0" smtClean="0">
                <a:solidFill>
                  <a:srgbClr val="000000"/>
                </a:solidFill>
              </a:rPr>
              <a:t>H[0]</a:t>
            </a:r>
            <a:endParaRPr lang="en-US" altLang="en-US" dirty="0">
              <a:solidFill>
                <a:srgbClr val="000000"/>
              </a:solidFill>
            </a:endParaRPr>
          </a:p>
          <a:p>
            <a:pPr lvl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Running time = O(1)</a:t>
            </a:r>
          </a:p>
        </p:txBody>
      </p:sp>
      <p:sp>
        <p:nvSpPr>
          <p:cNvPr id="10244" name="Oval 39"/>
          <p:cNvSpPr>
            <a:spLocks noChangeArrowheads="1"/>
          </p:cNvSpPr>
          <p:nvPr/>
        </p:nvSpPr>
        <p:spPr bwMode="auto">
          <a:xfrm>
            <a:off x="8478927" y="1778240"/>
            <a:ext cx="387350" cy="31432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245" name="Oval 40"/>
          <p:cNvSpPr>
            <a:spLocks noChangeArrowheads="1"/>
          </p:cNvSpPr>
          <p:nvPr/>
        </p:nvSpPr>
        <p:spPr bwMode="auto">
          <a:xfrm>
            <a:off x="8042365" y="2352914"/>
            <a:ext cx="3873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0246" name="Oval 41"/>
          <p:cNvSpPr>
            <a:spLocks noChangeArrowheads="1"/>
          </p:cNvSpPr>
          <p:nvPr/>
        </p:nvSpPr>
        <p:spPr bwMode="auto">
          <a:xfrm>
            <a:off x="8942477" y="2306877"/>
            <a:ext cx="387350" cy="327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247" name="Oval 42"/>
          <p:cNvSpPr>
            <a:spLocks noChangeArrowheads="1"/>
          </p:cNvSpPr>
          <p:nvPr/>
        </p:nvSpPr>
        <p:spPr bwMode="auto">
          <a:xfrm>
            <a:off x="7607390" y="2932352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0248" name="Oval 43"/>
          <p:cNvSpPr>
            <a:spLocks noChangeArrowheads="1"/>
          </p:cNvSpPr>
          <p:nvPr/>
        </p:nvSpPr>
        <p:spPr bwMode="auto">
          <a:xfrm>
            <a:off x="8280490" y="2943465"/>
            <a:ext cx="3492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249" name="Line 44"/>
          <p:cNvSpPr>
            <a:spLocks noChangeShapeType="1"/>
          </p:cNvSpPr>
          <p:nvPr/>
        </p:nvSpPr>
        <p:spPr bwMode="auto">
          <a:xfrm flipH="1">
            <a:off x="8339227" y="2040176"/>
            <a:ext cx="1905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45"/>
          <p:cNvSpPr>
            <a:spLocks noChangeShapeType="1"/>
          </p:cNvSpPr>
          <p:nvPr/>
        </p:nvSpPr>
        <p:spPr bwMode="auto">
          <a:xfrm>
            <a:off x="8829765" y="2037001"/>
            <a:ext cx="2032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46"/>
          <p:cNvSpPr>
            <a:spLocks noChangeShapeType="1"/>
          </p:cNvSpPr>
          <p:nvPr/>
        </p:nvSpPr>
        <p:spPr bwMode="auto">
          <a:xfrm flipH="1">
            <a:off x="7885202" y="2641840"/>
            <a:ext cx="2286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Line 47"/>
          <p:cNvSpPr>
            <a:spLocks noChangeShapeType="1"/>
          </p:cNvSpPr>
          <p:nvPr/>
        </p:nvSpPr>
        <p:spPr bwMode="auto">
          <a:xfrm>
            <a:off x="8243978" y="2652951"/>
            <a:ext cx="182563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Oval 48"/>
          <p:cNvSpPr>
            <a:spLocks noChangeArrowheads="1"/>
          </p:cNvSpPr>
          <p:nvPr/>
        </p:nvSpPr>
        <p:spPr bwMode="auto">
          <a:xfrm>
            <a:off x="8772615" y="2943465"/>
            <a:ext cx="3746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0254" name="Line 49"/>
          <p:cNvSpPr>
            <a:spLocks noChangeShapeType="1"/>
          </p:cNvSpPr>
          <p:nvPr/>
        </p:nvSpPr>
        <p:spPr bwMode="auto">
          <a:xfrm flipH="1">
            <a:off x="8953590" y="2640251"/>
            <a:ext cx="10795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Oval 50"/>
          <p:cNvSpPr>
            <a:spLocks noChangeArrowheads="1"/>
          </p:cNvSpPr>
          <p:nvPr/>
        </p:nvSpPr>
        <p:spPr bwMode="auto">
          <a:xfrm>
            <a:off x="9339352" y="2932352"/>
            <a:ext cx="350838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0256" name="Line 51"/>
          <p:cNvSpPr>
            <a:spLocks noChangeShapeType="1"/>
          </p:cNvSpPr>
          <p:nvPr/>
        </p:nvSpPr>
        <p:spPr bwMode="auto">
          <a:xfrm>
            <a:off x="9217116" y="2627551"/>
            <a:ext cx="217487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Oval 54"/>
          <p:cNvSpPr>
            <a:spLocks noChangeArrowheads="1"/>
          </p:cNvSpPr>
          <p:nvPr/>
        </p:nvSpPr>
        <p:spPr bwMode="auto">
          <a:xfrm>
            <a:off x="7199402" y="3449877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0258" name="Oval 55"/>
          <p:cNvSpPr>
            <a:spLocks noChangeArrowheads="1"/>
          </p:cNvSpPr>
          <p:nvPr/>
        </p:nvSpPr>
        <p:spPr bwMode="auto">
          <a:xfrm>
            <a:off x="7643902" y="3460989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0259" name="Oval 56"/>
          <p:cNvSpPr>
            <a:spLocks noChangeArrowheads="1"/>
          </p:cNvSpPr>
          <p:nvPr/>
        </p:nvSpPr>
        <p:spPr bwMode="auto">
          <a:xfrm>
            <a:off x="8064590" y="3486389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0260" name="Oval 57"/>
          <p:cNvSpPr>
            <a:spLocks noChangeArrowheads="1"/>
          </p:cNvSpPr>
          <p:nvPr/>
        </p:nvSpPr>
        <p:spPr bwMode="auto">
          <a:xfrm>
            <a:off x="8483690" y="3484802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0261" name="Line 58"/>
          <p:cNvSpPr>
            <a:spLocks noChangeShapeType="1"/>
          </p:cNvSpPr>
          <p:nvPr/>
        </p:nvSpPr>
        <p:spPr bwMode="auto">
          <a:xfrm flipH="1">
            <a:off x="7428002" y="3183176"/>
            <a:ext cx="2286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Line 59"/>
          <p:cNvSpPr>
            <a:spLocks noChangeShapeType="1"/>
          </p:cNvSpPr>
          <p:nvPr/>
        </p:nvSpPr>
        <p:spPr bwMode="auto">
          <a:xfrm>
            <a:off x="7788366" y="3241914"/>
            <a:ext cx="84137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Line 60"/>
          <p:cNvSpPr>
            <a:spLocks noChangeShapeType="1"/>
          </p:cNvSpPr>
          <p:nvPr/>
        </p:nvSpPr>
        <p:spPr bwMode="auto">
          <a:xfrm flipH="1">
            <a:off x="8269377" y="3230802"/>
            <a:ext cx="13335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Line 61"/>
          <p:cNvSpPr>
            <a:spLocks noChangeShapeType="1"/>
          </p:cNvSpPr>
          <p:nvPr/>
        </p:nvSpPr>
        <p:spPr bwMode="auto">
          <a:xfrm>
            <a:off x="8523377" y="3265727"/>
            <a:ext cx="84138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63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5502" y="141288"/>
            <a:ext cx="8988037" cy="698500"/>
          </a:xfrm>
        </p:spPr>
        <p:txBody>
          <a:bodyPr/>
          <a:lstStyle/>
          <a:p>
            <a:r>
              <a:rPr lang="en-US" altLang="en-US" sz="3600" dirty="0" smtClean="0"/>
              <a:t>Heap operations: pop() – First Try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76045" y="766762"/>
            <a:ext cx="8434027" cy="563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3200" dirty="0" smtClean="0">
                <a:solidFill>
                  <a:srgbClr val="0000FF"/>
                </a:solidFill>
              </a:rPr>
              <a:t>pop()</a:t>
            </a:r>
            <a:r>
              <a:rPr lang="en-US" altLang="en-US" sz="3200" dirty="0" smtClean="0">
                <a:solidFill>
                  <a:srgbClr val="000000"/>
                </a:solidFill>
              </a:rPr>
              <a:t>:</a:t>
            </a:r>
            <a:endParaRPr lang="en-US" altLang="en-US" sz="3200" dirty="0">
              <a:solidFill>
                <a:srgbClr val="000000"/>
              </a:solidFill>
            </a:endParaRPr>
          </a:p>
          <a:p>
            <a:pPr lvl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Delete (and return) value at root node</a:t>
            </a:r>
          </a:p>
          <a:p>
            <a:pPr lvl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We now have a </a:t>
            </a:r>
            <a:r>
              <a:rPr lang="en-US" altLang="en-US" dirty="0">
                <a:solidFill>
                  <a:srgbClr val="0000FF"/>
                </a:solidFill>
              </a:rPr>
              <a:t>“Hole” at the root</a:t>
            </a:r>
          </a:p>
          <a:p>
            <a:pPr lvl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Need to fill the hole with another value</a:t>
            </a:r>
          </a:p>
          <a:p>
            <a:pPr lvl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Replace with smallest child?</a:t>
            </a:r>
          </a:p>
          <a:p>
            <a:pPr lvl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Try replacing 2 with smallest child and that node with its smallest child, and so on…</a:t>
            </a:r>
            <a:r>
              <a:rPr lang="en-US" altLang="en-US" dirty="0">
                <a:solidFill>
                  <a:srgbClr val="FD0128"/>
                </a:solidFill>
              </a:rPr>
              <a:t>what happens?</a:t>
            </a:r>
          </a:p>
          <a:p>
            <a:pPr lvl="1">
              <a:buFontTx/>
              <a:buChar char="•"/>
            </a:pPr>
            <a:endParaRPr lang="en-US" altLang="en-US" dirty="0"/>
          </a:p>
          <a:p>
            <a:pPr lvl="1">
              <a:buFontTx/>
              <a:buChar char="•"/>
            </a:pPr>
            <a:r>
              <a:rPr lang="en-US" altLang="en-US" dirty="0"/>
              <a:t>The heap property is still satisfied in the final tree, i.e., the key stored in every node is smaller than the keys stored in its children</a:t>
            </a:r>
          </a:p>
          <a:p>
            <a:pPr lvl="1">
              <a:buFontTx/>
              <a:buChar char="•"/>
            </a:pPr>
            <a:r>
              <a:rPr lang="en-US" altLang="en-US" dirty="0"/>
              <a:t>BUT, the resulting tree is NOT a </a:t>
            </a:r>
            <a:r>
              <a:rPr lang="en-US" altLang="en-US" dirty="0">
                <a:solidFill>
                  <a:srgbClr val="CC3300"/>
                </a:solidFill>
              </a:rPr>
              <a:t>complete binary</a:t>
            </a:r>
            <a:r>
              <a:rPr lang="en-US" altLang="en-US" dirty="0"/>
              <a:t> tree!</a:t>
            </a:r>
            <a:endParaRPr lang="en-US" altLang="en-US" dirty="0">
              <a:solidFill>
                <a:srgbClr val="FD0128"/>
              </a:solidFill>
            </a:endParaRPr>
          </a:p>
        </p:txBody>
      </p:sp>
      <p:sp>
        <p:nvSpPr>
          <p:cNvPr id="11268" name="Oval 25"/>
          <p:cNvSpPr>
            <a:spLocks noChangeArrowheads="1"/>
          </p:cNvSpPr>
          <p:nvPr/>
        </p:nvSpPr>
        <p:spPr bwMode="auto">
          <a:xfrm>
            <a:off x="10202324" y="4268099"/>
            <a:ext cx="387350" cy="31432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1269" name="Oval 26"/>
          <p:cNvSpPr>
            <a:spLocks noChangeArrowheads="1"/>
          </p:cNvSpPr>
          <p:nvPr/>
        </p:nvSpPr>
        <p:spPr bwMode="auto">
          <a:xfrm>
            <a:off x="9765761" y="4842774"/>
            <a:ext cx="3873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1270" name="Oval 27"/>
          <p:cNvSpPr>
            <a:spLocks noChangeArrowheads="1"/>
          </p:cNvSpPr>
          <p:nvPr/>
        </p:nvSpPr>
        <p:spPr bwMode="auto">
          <a:xfrm>
            <a:off x="10665874" y="4796737"/>
            <a:ext cx="387350" cy="32702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1271" name="Oval 28"/>
          <p:cNvSpPr>
            <a:spLocks noChangeArrowheads="1"/>
          </p:cNvSpPr>
          <p:nvPr/>
        </p:nvSpPr>
        <p:spPr bwMode="auto">
          <a:xfrm>
            <a:off x="9330786" y="5422211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1272" name="Oval 29"/>
          <p:cNvSpPr>
            <a:spLocks noChangeArrowheads="1"/>
          </p:cNvSpPr>
          <p:nvPr/>
        </p:nvSpPr>
        <p:spPr bwMode="auto">
          <a:xfrm>
            <a:off x="10003886" y="5433324"/>
            <a:ext cx="3492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1273" name="Line 30"/>
          <p:cNvSpPr>
            <a:spLocks noChangeShapeType="1"/>
          </p:cNvSpPr>
          <p:nvPr/>
        </p:nvSpPr>
        <p:spPr bwMode="auto">
          <a:xfrm flipH="1">
            <a:off x="10062624" y="4530037"/>
            <a:ext cx="1905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Line 31"/>
          <p:cNvSpPr>
            <a:spLocks noChangeShapeType="1"/>
          </p:cNvSpPr>
          <p:nvPr/>
        </p:nvSpPr>
        <p:spPr bwMode="auto">
          <a:xfrm>
            <a:off x="10553161" y="4526862"/>
            <a:ext cx="2032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Line 32"/>
          <p:cNvSpPr>
            <a:spLocks noChangeShapeType="1"/>
          </p:cNvSpPr>
          <p:nvPr/>
        </p:nvSpPr>
        <p:spPr bwMode="auto">
          <a:xfrm flipH="1">
            <a:off x="9608599" y="5131698"/>
            <a:ext cx="2286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Line 33"/>
          <p:cNvSpPr>
            <a:spLocks noChangeShapeType="1"/>
          </p:cNvSpPr>
          <p:nvPr/>
        </p:nvSpPr>
        <p:spPr bwMode="auto">
          <a:xfrm>
            <a:off x="9967374" y="5142812"/>
            <a:ext cx="182562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Oval 34"/>
          <p:cNvSpPr>
            <a:spLocks noChangeArrowheads="1"/>
          </p:cNvSpPr>
          <p:nvPr/>
        </p:nvSpPr>
        <p:spPr bwMode="auto">
          <a:xfrm>
            <a:off x="11062750" y="5422212"/>
            <a:ext cx="350837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1278" name="Line 35"/>
          <p:cNvSpPr>
            <a:spLocks noChangeShapeType="1"/>
          </p:cNvSpPr>
          <p:nvPr/>
        </p:nvSpPr>
        <p:spPr bwMode="auto">
          <a:xfrm>
            <a:off x="10940511" y="5117411"/>
            <a:ext cx="217488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Oval 36"/>
          <p:cNvSpPr>
            <a:spLocks noChangeArrowheads="1"/>
          </p:cNvSpPr>
          <p:nvPr/>
        </p:nvSpPr>
        <p:spPr bwMode="auto">
          <a:xfrm>
            <a:off x="8922799" y="5939736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1280" name="Oval 37"/>
          <p:cNvSpPr>
            <a:spLocks noChangeArrowheads="1"/>
          </p:cNvSpPr>
          <p:nvPr/>
        </p:nvSpPr>
        <p:spPr bwMode="auto">
          <a:xfrm>
            <a:off x="9367299" y="5950849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1281" name="Oval 38"/>
          <p:cNvSpPr>
            <a:spLocks noChangeArrowheads="1"/>
          </p:cNvSpPr>
          <p:nvPr/>
        </p:nvSpPr>
        <p:spPr bwMode="auto">
          <a:xfrm>
            <a:off x="9787986" y="5976249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1282" name="Oval 39"/>
          <p:cNvSpPr>
            <a:spLocks noChangeArrowheads="1"/>
          </p:cNvSpPr>
          <p:nvPr/>
        </p:nvSpPr>
        <p:spPr bwMode="auto">
          <a:xfrm>
            <a:off x="10207086" y="5974661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1283" name="Line 40"/>
          <p:cNvSpPr>
            <a:spLocks noChangeShapeType="1"/>
          </p:cNvSpPr>
          <p:nvPr/>
        </p:nvSpPr>
        <p:spPr bwMode="auto">
          <a:xfrm flipH="1">
            <a:off x="9151399" y="5673037"/>
            <a:ext cx="2286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4" name="Line 41"/>
          <p:cNvSpPr>
            <a:spLocks noChangeShapeType="1"/>
          </p:cNvSpPr>
          <p:nvPr/>
        </p:nvSpPr>
        <p:spPr bwMode="auto">
          <a:xfrm>
            <a:off x="9511761" y="5731774"/>
            <a:ext cx="84138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5" name="Line 42"/>
          <p:cNvSpPr>
            <a:spLocks noChangeShapeType="1"/>
          </p:cNvSpPr>
          <p:nvPr/>
        </p:nvSpPr>
        <p:spPr bwMode="auto">
          <a:xfrm flipH="1">
            <a:off x="9992774" y="5720661"/>
            <a:ext cx="13335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6" name="Line 43"/>
          <p:cNvSpPr>
            <a:spLocks noChangeShapeType="1"/>
          </p:cNvSpPr>
          <p:nvPr/>
        </p:nvSpPr>
        <p:spPr bwMode="auto">
          <a:xfrm>
            <a:off x="10246775" y="5755586"/>
            <a:ext cx="84137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7" name="Oval 44"/>
          <p:cNvSpPr>
            <a:spLocks noChangeArrowheads="1"/>
          </p:cNvSpPr>
          <p:nvPr/>
        </p:nvSpPr>
        <p:spPr bwMode="auto">
          <a:xfrm>
            <a:off x="10359486" y="1113737"/>
            <a:ext cx="387350" cy="31432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1288" name="Oval 45"/>
          <p:cNvSpPr>
            <a:spLocks noChangeArrowheads="1"/>
          </p:cNvSpPr>
          <p:nvPr/>
        </p:nvSpPr>
        <p:spPr bwMode="auto">
          <a:xfrm>
            <a:off x="9922924" y="1688411"/>
            <a:ext cx="3873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1289" name="Oval 46"/>
          <p:cNvSpPr>
            <a:spLocks noChangeArrowheads="1"/>
          </p:cNvSpPr>
          <p:nvPr/>
        </p:nvSpPr>
        <p:spPr bwMode="auto">
          <a:xfrm>
            <a:off x="10823036" y="1642374"/>
            <a:ext cx="387350" cy="327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1290" name="Oval 47"/>
          <p:cNvSpPr>
            <a:spLocks noChangeArrowheads="1"/>
          </p:cNvSpPr>
          <p:nvPr/>
        </p:nvSpPr>
        <p:spPr bwMode="auto">
          <a:xfrm>
            <a:off x="9487949" y="2267849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1291" name="Oval 48"/>
          <p:cNvSpPr>
            <a:spLocks noChangeArrowheads="1"/>
          </p:cNvSpPr>
          <p:nvPr/>
        </p:nvSpPr>
        <p:spPr bwMode="auto">
          <a:xfrm>
            <a:off x="10161049" y="2278962"/>
            <a:ext cx="3492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1292" name="Line 49"/>
          <p:cNvSpPr>
            <a:spLocks noChangeShapeType="1"/>
          </p:cNvSpPr>
          <p:nvPr/>
        </p:nvSpPr>
        <p:spPr bwMode="auto">
          <a:xfrm flipH="1">
            <a:off x="10219786" y="1375673"/>
            <a:ext cx="1905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3" name="Line 50"/>
          <p:cNvSpPr>
            <a:spLocks noChangeShapeType="1"/>
          </p:cNvSpPr>
          <p:nvPr/>
        </p:nvSpPr>
        <p:spPr bwMode="auto">
          <a:xfrm>
            <a:off x="10710324" y="1372498"/>
            <a:ext cx="2032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4" name="Line 51"/>
          <p:cNvSpPr>
            <a:spLocks noChangeShapeType="1"/>
          </p:cNvSpPr>
          <p:nvPr/>
        </p:nvSpPr>
        <p:spPr bwMode="auto">
          <a:xfrm flipH="1">
            <a:off x="9765761" y="1977337"/>
            <a:ext cx="2286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5" name="Line 52"/>
          <p:cNvSpPr>
            <a:spLocks noChangeShapeType="1"/>
          </p:cNvSpPr>
          <p:nvPr/>
        </p:nvSpPr>
        <p:spPr bwMode="auto">
          <a:xfrm>
            <a:off x="10124537" y="1988448"/>
            <a:ext cx="182563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6" name="Oval 53"/>
          <p:cNvSpPr>
            <a:spLocks noChangeArrowheads="1"/>
          </p:cNvSpPr>
          <p:nvPr/>
        </p:nvSpPr>
        <p:spPr bwMode="auto">
          <a:xfrm>
            <a:off x="10653174" y="2278962"/>
            <a:ext cx="3746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1297" name="Line 54"/>
          <p:cNvSpPr>
            <a:spLocks noChangeShapeType="1"/>
          </p:cNvSpPr>
          <p:nvPr/>
        </p:nvSpPr>
        <p:spPr bwMode="auto">
          <a:xfrm flipH="1">
            <a:off x="10834149" y="1975748"/>
            <a:ext cx="10795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8" name="Oval 55"/>
          <p:cNvSpPr>
            <a:spLocks noChangeArrowheads="1"/>
          </p:cNvSpPr>
          <p:nvPr/>
        </p:nvSpPr>
        <p:spPr bwMode="auto">
          <a:xfrm>
            <a:off x="11219911" y="2267849"/>
            <a:ext cx="350838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1299" name="Line 56"/>
          <p:cNvSpPr>
            <a:spLocks noChangeShapeType="1"/>
          </p:cNvSpPr>
          <p:nvPr/>
        </p:nvSpPr>
        <p:spPr bwMode="auto">
          <a:xfrm>
            <a:off x="11097675" y="1963048"/>
            <a:ext cx="217487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0" name="Oval 57"/>
          <p:cNvSpPr>
            <a:spLocks noChangeArrowheads="1"/>
          </p:cNvSpPr>
          <p:nvPr/>
        </p:nvSpPr>
        <p:spPr bwMode="auto">
          <a:xfrm>
            <a:off x="9079961" y="2785374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1301" name="Oval 58"/>
          <p:cNvSpPr>
            <a:spLocks noChangeArrowheads="1"/>
          </p:cNvSpPr>
          <p:nvPr/>
        </p:nvSpPr>
        <p:spPr bwMode="auto">
          <a:xfrm>
            <a:off x="9524461" y="2796486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1302" name="Oval 59"/>
          <p:cNvSpPr>
            <a:spLocks noChangeArrowheads="1"/>
          </p:cNvSpPr>
          <p:nvPr/>
        </p:nvSpPr>
        <p:spPr bwMode="auto">
          <a:xfrm>
            <a:off x="9945149" y="2821886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1303" name="Oval 60"/>
          <p:cNvSpPr>
            <a:spLocks noChangeArrowheads="1"/>
          </p:cNvSpPr>
          <p:nvPr/>
        </p:nvSpPr>
        <p:spPr bwMode="auto">
          <a:xfrm>
            <a:off x="10364249" y="2820299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1304" name="Line 61"/>
          <p:cNvSpPr>
            <a:spLocks noChangeShapeType="1"/>
          </p:cNvSpPr>
          <p:nvPr/>
        </p:nvSpPr>
        <p:spPr bwMode="auto">
          <a:xfrm flipH="1">
            <a:off x="9308561" y="2518673"/>
            <a:ext cx="2286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5" name="Line 62"/>
          <p:cNvSpPr>
            <a:spLocks noChangeShapeType="1"/>
          </p:cNvSpPr>
          <p:nvPr/>
        </p:nvSpPr>
        <p:spPr bwMode="auto">
          <a:xfrm>
            <a:off x="9668925" y="2577411"/>
            <a:ext cx="84137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6" name="Line 63"/>
          <p:cNvSpPr>
            <a:spLocks noChangeShapeType="1"/>
          </p:cNvSpPr>
          <p:nvPr/>
        </p:nvSpPr>
        <p:spPr bwMode="auto">
          <a:xfrm flipH="1">
            <a:off x="10149936" y="2566299"/>
            <a:ext cx="13335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7" name="Line 64"/>
          <p:cNvSpPr>
            <a:spLocks noChangeShapeType="1"/>
          </p:cNvSpPr>
          <p:nvPr/>
        </p:nvSpPr>
        <p:spPr bwMode="auto">
          <a:xfrm>
            <a:off x="10403936" y="2601224"/>
            <a:ext cx="84138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8" name="Line 65"/>
          <p:cNvSpPr>
            <a:spLocks noChangeShapeType="1"/>
          </p:cNvSpPr>
          <p:nvPr/>
        </p:nvSpPr>
        <p:spPr bwMode="auto">
          <a:xfrm>
            <a:off x="10353136" y="3323537"/>
            <a:ext cx="0" cy="795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9" name="Text Box 66"/>
          <p:cNvSpPr txBox="1">
            <a:spLocks noChangeArrowheads="1"/>
          </p:cNvSpPr>
          <p:nvPr/>
        </p:nvSpPr>
        <p:spPr bwMode="auto">
          <a:xfrm>
            <a:off x="10350156" y="3462998"/>
            <a:ext cx="12298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After 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pop()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754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14068" y="141288"/>
            <a:ext cx="11041811" cy="698500"/>
          </a:xfrm>
        </p:spPr>
        <p:txBody>
          <a:bodyPr/>
          <a:lstStyle/>
          <a:p>
            <a:r>
              <a:rPr lang="en-US" altLang="en-US" sz="3600" dirty="0" smtClean="0"/>
              <a:t>Heap operations: pop() – Second Try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53683" y="730250"/>
            <a:ext cx="8311252" cy="4768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 smtClean="0">
                <a:solidFill>
                  <a:srgbClr val="0000FF"/>
                </a:solidFill>
              </a:rPr>
              <a:t>pop</a:t>
            </a:r>
            <a:r>
              <a:rPr lang="en-US" altLang="en-US" dirty="0" smtClean="0">
                <a:solidFill>
                  <a:srgbClr val="000000"/>
                </a:solidFill>
              </a:rPr>
              <a:t>:</a:t>
            </a:r>
            <a:endParaRPr lang="en-US" altLang="en-US" dirty="0">
              <a:solidFill>
                <a:srgbClr val="000000"/>
              </a:solidFill>
            </a:endParaRPr>
          </a:p>
          <a:p>
            <a:pPr lvl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Delete (and return) value at root node</a:t>
            </a:r>
          </a:p>
          <a:p>
            <a:pPr lvl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We now have a </a:t>
            </a:r>
            <a:r>
              <a:rPr lang="en-US" altLang="en-US" dirty="0">
                <a:solidFill>
                  <a:srgbClr val="0000FF"/>
                </a:solidFill>
              </a:rPr>
              <a:t>“Hole” at the root</a:t>
            </a:r>
          </a:p>
          <a:p>
            <a:pPr lvl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Need to fill the hole with another value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Since heap is smaller by one node, we need to </a:t>
            </a:r>
            <a:r>
              <a:rPr lang="en-US" altLang="en-US" dirty="0">
                <a:solidFill>
                  <a:srgbClr val="0000FF"/>
                </a:solidFill>
              </a:rPr>
              <a:t>empty the last slot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Steps:</a:t>
            </a:r>
          </a:p>
          <a:p>
            <a:pPr lvl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Move last item to top; decrease size by 1</a:t>
            </a:r>
          </a:p>
          <a:p>
            <a:pPr lvl="1">
              <a:buFontTx/>
              <a:buChar char="•"/>
            </a:pPr>
            <a:r>
              <a:rPr lang="en-US" altLang="en-US" dirty="0">
                <a:solidFill>
                  <a:srgbClr val="0000FF"/>
                </a:solidFill>
              </a:rPr>
              <a:t>Push </a:t>
            </a:r>
            <a:r>
              <a:rPr lang="en-US" altLang="en-US" dirty="0" smtClean="0">
                <a:solidFill>
                  <a:srgbClr val="0000FF"/>
                </a:solidFill>
              </a:rPr>
              <a:t>down </a:t>
            </a:r>
            <a:r>
              <a:rPr lang="en-US" altLang="en-US" dirty="0">
                <a:solidFill>
                  <a:srgbClr val="000000"/>
                </a:solidFill>
              </a:rPr>
              <a:t>the top item to its correct position in the heap</a:t>
            </a:r>
          </a:p>
        </p:txBody>
      </p:sp>
      <p:sp>
        <p:nvSpPr>
          <p:cNvPr id="12292" name="Oval 23"/>
          <p:cNvSpPr>
            <a:spLocks noChangeArrowheads="1"/>
          </p:cNvSpPr>
          <p:nvPr/>
        </p:nvSpPr>
        <p:spPr bwMode="auto">
          <a:xfrm>
            <a:off x="10350860" y="1217255"/>
            <a:ext cx="387350" cy="31432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2293" name="Oval 24"/>
          <p:cNvSpPr>
            <a:spLocks noChangeArrowheads="1"/>
          </p:cNvSpPr>
          <p:nvPr/>
        </p:nvSpPr>
        <p:spPr bwMode="auto">
          <a:xfrm>
            <a:off x="9914298" y="1791929"/>
            <a:ext cx="3873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2294" name="Oval 25"/>
          <p:cNvSpPr>
            <a:spLocks noChangeArrowheads="1"/>
          </p:cNvSpPr>
          <p:nvPr/>
        </p:nvSpPr>
        <p:spPr bwMode="auto">
          <a:xfrm>
            <a:off x="10814410" y="1745892"/>
            <a:ext cx="387350" cy="327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2295" name="Oval 26"/>
          <p:cNvSpPr>
            <a:spLocks noChangeArrowheads="1"/>
          </p:cNvSpPr>
          <p:nvPr/>
        </p:nvSpPr>
        <p:spPr bwMode="auto">
          <a:xfrm>
            <a:off x="9479323" y="2371367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2296" name="Oval 27"/>
          <p:cNvSpPr>
            <a:spLocks noChangeArrowheads="1"/>
          </p:cNvSpPr>
          <p:nvPr/>
        </p:nvSpPr>
        <p:spPr bwMode="auto">
          <a:xfrm>
            <a:off x="10152423" y="2382480"/>
            <a:ext cx="3492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2297" name="Line 28"/>
          <p:cNvSpPr>
            <a:spLocks noChangeShapeType="1"/>
          </p:cNvSpPr>
          <p:nvPr/>
        </p:nvSpPr>
        <p:spPr bwMode="auto">
          <a:xfrm flipH="1">
            <a:off x="10211160" y="1479191"/>
            <a:ext cx="1905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29"/>
          <p:cNvSpPr>
            <a:spLocks noChangeShapeType="1"/>
          </p:cNvSpPr>
          <p:nvPr/>
        </p:nvSpPr>
        <p:spPr bwMode="auto">
          <a:xfrm>
            <a:off x="10701698" y="1476016"/>
            <a:ext cx="2032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30"/>
          <p:cNvSpPr>
            <a:spLocks noChangeShapeType="1"/>
          </p:cNvSpPr>
          <p:nvPr/>
        </p:nvSpPr>
        <p:spPr bwMode="auto">
          <a:xfrm flipH="1">
            <a:off x="9757135" y="2080855"/>
            <a:ext cx="2286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31"/>
          <p:cNvSpPr>
            <a:spLocks noChangeShapeType="1"/>
          </p:cNvSpPr>
          <p:nvPr/>
        </p:nvSpPr>
        <p:spPr bwMode="auto">
          <a:xfrm>
            <a:off x="10115911" y="2091966"/>
            <a:ext cx="182563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Oval 32"/>
          <p:cNvSpPr>
            <a:spLocks noChangeArrowheads="1"/>
          </p:cNvSpPr>
          <p:nvPr/>
        </p:nvSpPr>
        <p:spPr bwMode="auto">
          <a:xfrm>
            <a:off x="10644548" y="2382480"/>
            <a:ext cx="3746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2302" name="Line 33"/>
          <p:cNvSpPr>
            <a:spLocks noChangeShapeType="1"/>
          </p:cNvSpPr>
          <p:nvPr/>
        </p:nvSpPr>
        <p:spPr bwMode="auto">
          <a:xfrm flipH="1">
            <a:off x="10825523" y="2079266"/>
            <a:ext cx="10795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Oval 34"/>
          <p:cNvSpPr>
            <a:spLocks noChangeArrowheads="1"/>
          </p:cNvSpPr>
          <p:nvPr/>
        </p:nvSpPr>
        <p:spPr bwMode="auto">
          <a:xfrm>
            <a:off x="11211285" y="2371367"/>
            <a:ext cx="350838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2304" name="Line 35"/>
          <p:cNvSpPr>
            <a:spLocks noChangeShapeType="1"/>
          </p:cNvSpPr>
          <p:nvPr/>
        </p:nvSpPr>
        <p:spPr bwMode="auto">
          <a:xfrm>
            <a:off x="11089049" y="2066566"/>
            <a:ext cx="217487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Oval 36"/>
          <p:cNvSpPr>
            <a:spLocks noChangeArrowheads="1"/>
          </p:cNvSpPr>
          <p:nvPr/>
        </p:nvSpPr>
        <p:spPr bwMode="auto">
          <a:xfrm>
            <a:off x="9071335" y="2888892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2306" name="Oval 37"/>
          <p:cNvSpPr>
            <a:spLocks noChangeArrowheads="1"/>
          </p:cNvSpPr>
          <p:nvPr/>
        </p:nvSpPr>
        <p:spPr bwMode="auto">
          <a:xfrm>
            <a:off x="9515835" y="2900004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2307" name="Oval 38"/>
          <p:cNvSpPr>
            <a:spLocks noChangeArrowheads="1"/>
          </p:cNvSpPr>
          <p:nvPr/>
        </p:nvSpPr>
        <p:spPr bwMode="auto">
          <a:xfrm>
            <a:off x="9936523" y="2925404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2308" name="Oval 39"/>
          <p:cNvSpPr>
            <a:spLocks noChangeArrowheads="1"/>
          </p:cNvSpPr>
          <p:nvPr/>
        </p:nvSpPr>
        <p:spPr bwMode="auto">
          <a:xfrm>
            <a:off x="10355623" y="2923817"/>
            <a:ext cx="374650" cy="3159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2309" name="Line 40"/>
          <p:cNvSpPr>
            <a:spLocks noChangeShapeType="1"/>
          </p:cNvSpPr>
          <p:nvPr/>
        </p:nvSpPr>
        <p:spPr bwMode="auto">
          <a:xfrm flipH="1">
            <a:off x="9299935" y="2622191"/>
            <a:ext cx="2286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0" name="Line 41"/>
          <p:cNvSpPr>
            <a:spLocks noChangeShapeType="1"/>
          </p:cNvSpPr>
          <p:nvPr/>
        </p:nvSpPr>
        <p:spPr bwMode="auto">
          <a:xfrm>
            <a:off x="9660299" y="2680929"/>
            <a:ext cx="84137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1" name="Line 42"/>
          <p:cNvSpPr>
            <a:spLocks noChangeShapeType="1"/>
          </p:cNvSpPr>
          <p:nvPr/>
        </p:nvSpPr>
        <p:spPr bwMode="auto">
          <a:xfrm flipH="1">
            <a:off x="10141310" y="2669817"/>
            <a:ext cx="13335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2" name="Line 43"/>
          <p:cNvSpPr>
            <a:spLocks noChangeShapeType="1"/>
          </p:cNvSpPr>
          <p:nvPr/>
        </p:nvSpPr>
        <p:spPr bwMode="auto">
          <a:xfrm>
            <a:off x="10395310" y="2704742"/>
            <a:ext cx="84138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3" name="Freeform 46"/>
          <p:cNvSpPr>
            <a:spLocks/>
          </p:cNvSpPr>
          <p:nvPr/>
        </p:nvSpPr>
        <p:spPr bwMode="auto">
          <a:xfrm>
            <a:off x="10704874" y="1241067"/>
            <a:ext cx="1068387" cy="1812925"/>
          </a:xfrm>
          <a:custGeom>
            <a:avLst/>
            <a:gdLst>
              <a:gd name="T0" fmla="*/ 2147483646 w 673"/>
              <a:gd name="T1" fmla="*/ 2147483646 h 1142"/>
              <a:gd name="T2" fmla="*/ 2147483646 w 673"/>
              <a:gd name="T3" fmla="*/ 2147483646 h 1142"/>
              <a:gd name="T4" fmla="*/ 2147483646 w 673"/>
              <a:gd name="T5" fmla="*/ 2147483646 h 1142"/>
              <a:gd name="T6" fmla="*/ 2147483646 w 673"/>
              <a:gd name="T7" fmla="*/ 2147483646 h 1142"/>
              <a:gd name="T8" fmla="*/ 0 w 673"/>
              <a:gd name="T9" fmla="*/ 2147483646 h 11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3"/>
              <a:gd name="T16" fmla="*/ 0 h 1142"/>
              <a:gd name="T17" fmla="*/ 673 w 673"/>
              <a:gd name="T18" fmla="*/ 1142 h 11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3" h="1142">
                <a:moveTo>
                  <a:pt x="8" y="1142"/>
                </a:moveTo>
                <a:cubicBezTo>
                  <a:pt x="216" y="1110"/>
                  <a:pt x="424" y="1079"/>
                  <a:pt x="531" y="991"/>
                </a:cubicBezTo>
                <a:cubicBezTo>
                  <a:pt x="638" y="903"/>
                  <a:pt x="673" y="761"/>
                  <a:pt x="652" y="612"/>
                </a:cubicBezTo>
                <a:cubicBezTo>
                  <a:pt x="631" y="463"/>
                  <a:pt x="511" y="194"/>
                  <a:pt x="402" y="97"/>
                </a:cubicBezTo>
                <a:cubicBezTo>
                  <a:pt x="293" y="0"/>
                  <a:pt x="146" y="14"/>
                  <a:pt x="0" y="2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4" name="Rectangle 47"/>
          <p:cNvSpPr>
            <a:spLocks noChangeArrowheads="1"/>
          </p:cNvSpPr>
          <p:nvPr/>
        </p:nvSpPr>
        <p:spPr bwMode="auto">
          <a:xfrm>
            <a:off x="5931260" y="5853548"/>
            <a:ext cx="5630863" cy="541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15" name="Line 48"/>
          <p:cNvSpPr>
            <a:spLocks noChangeShapeType="1"/>
          </p:cNvSpPr>
          <p:nvPr/>
        </p:nvSpPr>
        <p:spPr bwMode="auto">
          <a:xfrm>
            <a:off x="5931261" y="5853548"/>
            <a:ext cx="0" cy="541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7" name="Text Box 50"/>
          <p:cNvSpPr txBox="1">
            <a:spLocks noChangeArrowheads="1"/>
          </p:cNvSpPr>
          <p:nvPr/>
        </p:nvSpPr>
        <p:spPr bwMode="auto">
          <a:xfrm>
            <a:off x="5983649" y="592339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2318" name="Line 51"/>
          <p:cNvSpPr>
            <a:spLocks noChangeShapeType="1"/>
          </p:cNvSpPr>
          <p:nvPr/>
        </p:nvSpPr>
        <p:spPr bwMode="auto">
          <a:xfrm>
            <a:off x="6364649" y="5866248"/>
            <a:ext cx="0" cy="541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9" name="Text Box 52"/>
          <p:cNvSpPr txBox="1">
            <a:spLocks noChangeArrowheads="1"/>
          </p:cNvSpPr>
          <p:nvPr/>
        </p:nvSpPr>
        <p:spPr bwMode="auto">
          <a:xfrm>
            <a:off x="6453549" y="592339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2320" name="Line 53"/>
          <p:cNvSpPr>
            <a:spLocks noChangeShapeType="1"/>
          </p:cNvSpPr>
          <p:nvPr/>
        </p:nvSpPr>
        <p:spPr bwMode="auto">
          <a:xfrm>
            <a:off x="6798036" y="5864662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1" name="Line 54"/>
          <p:cNvSpPr>
            <a:spLocks noChangeShapeType="1"/>
          </p:cNvSpPr>
          <p:nvPr/>
        </p:nvSpPr>
        <p:spPr bwMode="auto">
          <a:xfrm>
            <a:off x="7258411" y="5851962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2" name="Line 55"/>
          <p:cNvSpPr>
            <a:spLocks noChangeShapeType="1"/>
          </p:cNvSpPr>
          <p:nvPr/>
        </p:nvSpPr>
        <p:spPr bwMode="auto">
          <a:xfrm>
            <a:off x="7741011" y="5839262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3" name="Line 56"/>
          <p:cNvSpPr>
            <a:spLocks noChangeShapeType="1"/>
          </p:cNvSpPr>
          <p:nvPr/>
        </p:nvSpPr>
        <p:spPr bwMode="auto">
          <a:xfrm>
            <a:off x="8222024" y="5853548"/>
            <a:ext cx="0" cy="541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4" name="Line 57"/>
          <p:cNvSpPr>
            <a:spLocks noChangeShapeType="1"/>
          </p:cNvSpPr>
          <p:nvPr/>
        </p:nvSpPr>
        <p:spPr bwMode="auto">
          <a:xfrm>
            <a:off x="8704624" y="5853548"/>
            <a:ext cx="0" cy="541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5" name="Text Box 58"/>
          <p:cNvSpPr txBox="1">
            <a:spLocks noChangeArrowheads="1"/>
          </p:cNvSpPr>
          <p:nvPr/>
        </p:nvSpPr>
        <p:spPr bwMode="auto">
          <a:xfrm>
            <a:off x="6863124" y="592339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2326" name="Text Box 59"/>
          <p:cNvSpPr txBox="1">
            <a:spLocks noChangeArrowheads="1"/>
          </p:cNvSpPr>
          <p:nvPr/>
        </p:nvSpPr>
        <p:spPr bwMode="auto">
          <a:xfrm>
            <a:off x="7333024" y="592339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2327" name="Text Box 60"/>
          <p:cNvSpPr txBox="1">
            <a:spLocks noChangeArrowheads="1"/>
          </p:cNvSpPr>
          <p:nvPr/>
        </p:nvSpPr>
        <p:spPr bwMode="auto">
          <a:xfrm>
            <a:off x="7779111" y="593451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2328" name="Line 71"/>
          <p:cNvSpPr>
            <a:spLocks noChangeShapeType="1"/>
          </p:cNvSpPr>
          <p:nvPr/>
        </p:nvSpPr>
        <p:spPr bwMode="auto">
          <a:xfrm>
            <a:off x="9185636" y="5853548"/>
            <a:ext cx="0" cy="541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9" name="Line 72"/>
          <p:cNvSpPr>
            <a:spLocks noChangeShapeType="1"/>
          </p:cNvSpPr>
          <p:nvPr/>
        </p:nvSpPr>
        <p:spPr bwMode="auto">
          <a:xfrm>
            <a:off x="9666649" y="5866248"/>
            <a:ext cx="0" cy="541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0" name="Line 73"/>
          <p:cNvSpPr>
            <a:spLocks noChangeShapeType="1"/>
          </p:cNvSpPr>
          <p:nvPr/>
        </p:nvSpPr>
        <p:spPr bwMode="auto">
          <a:xfrm>
            <a:off x="10123849" y="5866248"/>
            <a:ext cx="0" cy="541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1" name="Text Box 74"/>
          <p:cNvSpPr txBox="1">
            <a:spLocks noChangeArrowheads="1"/>
          </p:cNvSpPr>
          <p:nvPr/>
        </p:nvSpPr>
        <p:spPr bwMode="auto">
          <a:xfrm>
            <a:off x="8296636" y="593451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2332" name="Text Box 75"/>
          <p:cNvSpPr txBox="1">
            <a:spLocks noChangeArrowheads="1"/>
          </p:cNvSpPr>
          <p:nvPr/>
        </p:nvSpPr>
        <p:spPr bwMode="auto">
          <a:xfrm>
            <a:off x="8753836" y="593451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2333" name="Text Box 76"/>
          <p:cNvSpPr txBox="1">
            <a:spLocks noChangeArrowheads="1"/>
          </p:cNvSpPr>
          <p:nvPr/>
        </p:nvSpPr>
        <p:spPr bwMode="auto">
          <a:xfrm>
            <a:off x="9258661" y="5934512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2334" name="Text Box 77"/>
          <p:cNvSpPr txBox="1">
            <a:spLocks noChangeArrowheads="1"/>
          </p:cNvSpPr>
          <p:nvPr/>
        </p:nvSpPr>
        <p:spPr bwMode="auto">
          <a:xfrm>
            <a:off x="9726974" y="592339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2335" name="Line 78"/>
          <p:cNvSpPr>
            <a:spLocks noChangeShapeType="1"/>
          </p:cNvSpPr>
          <p:nvPr/>
        </p:nvSpPr>
        <p:spPr bwMode="auto">
          <a:xfrm>
            <a:off x="10619149" y="5855137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6" name="Line 79"/>
          <p:cNvSpPr>
            <a:spLocks noChangeShapeType="1"/>
          </p:cNvSpPr>
          <p:nvPr/>
        </p:nvSpPr>
        <p:spPr bwMode="auto">
          <a:xfrm>
            <a:off x="11074761" y="5864662"/>
            <a:ext cx="0" cy="541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7" name="Text Box 83"/>
          <p:cNvSpPr txBox="1">
            <a:spLocks noChangeArrowheads="1"/>
          </p:cNvSpPr>
          <p:nvPr/>
        </p:nvSpPr>
        <p:spPr bwMode="auto">
          <a:xfrm>
            <a:off x="10184174" y="592339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2338" name="Text Box 84"/>
          <p:cNvSpPr txBox="1">
            <a:spLocks noChangeArrowheads="1"/>
          </p:cNvSpPr>
          <p:nvPr/>
        </p:nvSpPr>
        <p:spPr bwMode="auto">
          <a:xfrm>
            <a:off x="10628674" y="5936099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10</a:t>
            </a:r>
          </a:p>
        </p:txBody>
      </p:sp>
      <p:cxnSp>
        <p:nvCxnSpPr>
          <p:cNvPr id="12339" name="AutoShape 86"/>
          <p:cNvCxnSpPr>
            <a:cxnSpLocks noChangeShapeType="1"/>
          </p:cNvCxnSpPr>
          <p:nvPr/>
        </p:nvCxnSpPr>
        <p:spPr bwMode="auto">
          <a:xfrm rot="16200000" flipV="1">
            <a:off x="8486342" y="3954105"/>
            <a:ext cx="12700" cy="4708525"/>
          </a:xfrm>
          <a:prstGeom prst="curvedConnector3">
            <a:avLst>
              <a:gd name="adj1" fmla="val -180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40" name="Line 87"/>
          <p:cNvSpPr>
            <a:spLocks noChangeShapeType="1"/>
          </p:cNvSpPr>
          <p:nvPr/>
        </p:nvSpPr>
        <p:spPr bwMode="auto">
          <a:xfrm>
            <a:off x="11312451" y="5498742"/>
            <a:ext cx="0" cy="349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1" name="Text Box 88"/>
          <p:cNvSpPr txBox="1">
            <a:spLocks noChangeArrowheads="1"/>
          </p:cNvSpPr>
          <p:nvPr/>
        </p:nvSpPr>
        <p:spPr bwMode="auto">
          <a:xfrm>
            <a:off x="10971140" y="5112980"/>
            <a:ext cx="820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 = 11</a:t>
            </a:r>
          </a:p>
        </p:txBody>
      </p:sp>
    </p:spTree>
    <p:extLst>
      <p:ext uri="{BB962C8B-B14F-4D97-AF65-F5344CB8AC3E}">
        <p14:creationId xmlns:p14="http://schemas.microsoft.com/office/powerpoint/2010/main" val="2537780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pushdown()</a:t>
            </a:r>
          </a:p>
        </p:txBody>
      </p:sp>
      <p:sp>
        <p:nvSpPr>
          <p:cNvPr id="13315" name="Oval 4"/>
          <p:cNvSpPr>
            <a:spLocks noChangeArrowheads="1"/>
          </p:cNvSpPr>
          <p:nvPr/>
        </p:nvSpPr>
        <p:spPr bwMode="auto">
          <a:xfrm>
            <a:off x="3167063" y="1085851"/>
            <a:ext cx="387350" cy="31432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316" name="Oval 5"/>
          <p:cNvSpPr>
            <a:spLocks noChangeArrowheads="1"/>
          </p:cNvSpPr>
          <p:nvPr/>
        </p:nvSpPr>
        <p:spPr bwMode="auto">
          <a:xfrm>
            <a:off x="2730500" y="1660526"/>
            <a:ext cx="3873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317" name="Oval 6"/>
          <p:cNvSpPr>
            <a:spLocks noChangeArrowheads="1"/>
          </p:cNvSpPr>
          <p:nvPr/>
        </p:nvSpPr>
        <p:spPr bwMode="auto">
          <a:xfrm>
            <a:off x="3630613" y="1614489"/>
            <a:ext cx="387350" cy="327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318" name="Oval 7"/>
          <p:cNvSpPr>
            <a:spLocks noChangeArrowheads="1"/>
          </p:cNvSpPr>
          <p:nvPr/>
        </p:nvSpPr>
        <p:spPr bwMode="auto">
          <a:xfrm>
            <a:off x="2295525" y="2239963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3319" name="Oval 8"/>
          <p:cNvSpPr>
            <a:spLocks noChangeArrowheads="1"/>
          </p:cNvSpPr>
          <p:nvPr/>
        </p:nvSpPr>
        <p:spPr bwMode="auto">
          <a:xfrm>
            <a:off x="2968625" y="2251076"/>
            <a:ext cx="3492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 flipH="1">
            <a:off x="3027363" y="1347789"/>
            <a:ext cx="1905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>
            <a:off x="3517900" y="1344614"/>
            <a:ext cx="2032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Line 11"/>
          <p:cNvSpPr>
            <a:spLocks noChangeShapeType="1"/>
          </p:cNvSpPr>
          <p:nvPr/>
        </p:nvSpPr>
        <p:spPr bwMode="auto">
          <a:xfrm flipH="1">
            <a:off x="2573338" y="1949450"/>
            <a:ext cx="2286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Line 12"/>
          <p:cNvSpPr>
            <a:spLocks noChangeShapeType="1"/>
          </p:cNvSpPr>
          <p:nvPr/>
        </p:nvSpPr>
        <p:spPr bwMode="auto">
          <a:xfrm>
            <a:off x="2932113" y="1960564"/>
            <a:ext cx="182562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Oval 13"/>
          <p:cNvSpPr>
            <a:spLocks noChangeArrowheads="1"/>
          </p:cNvSpPr>
          <p:nvPr/>
        </p:nvSpPr>
        <p:spPr bwMode="auto">
          <a:xfrm>
            <a:off x="3460750" y="2251076"/>
            <a:ext cx="3746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325" name="Line 14"/>
          <p:cNvSpPr>
            <a:spLocks noChangeShapeType="1"/>
          </p:cNvSpPr>
          <p:nvPr/>
        </p:nvSpPr>
        <p:spPr bwMode="auto">
          <a:xfrm flipH="1">
            <a:off x="3641725" y="1947864"/>
            <a:ext cx="107950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Oval 15"/>
          <p:cNvSpPr>
            <a:spLocks noChangeArrowheads="1"/>
          </p:cNvSpPr>
          <p:nvPr/>
        </p:nvSpPr>
        <p:spPr bwMode="auto">
          <a:xfrm>
            <a:off x="4027489" y="2239964"/>
            <a:ext cx="350837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327" name="Line 16"/>
          <p:cNvSpPr>
            <a:spLocks noChangeShapeType="1"/>
          </p:cNvSpPr>
          <p:nvPr/>
        </p:nvSpPr>
        <p:spPr bwMode="auto">
          <a:xfrm>
            <a:off x="3905250" y="1935163"/>
            <a:ext cx="217488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Oval 17"/>
          <p:cNvSpPr>
            <a:spLocks noChangeArrowheads="1"/>
          </p:cNvSpPr>
          <p:nvPr/>
        </p:nvSpPr>
        <p:spPr bwMode="auto">
          <a:xfrm>
            <a:off x="1887538" y="2757488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3329" name="Oval 18"/>
          <p:cNvSpPr>
            <a:spLocks noChangeArrowheads="1"/>
          </p:cNvSpPr>
          <p:nvPr/>
        </p:nvSpPr>
        <p:spPr bwMode="auto">
          <a:xfrm>
            <a:off x="2332038" y="2768601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330" name="Oval 19"/>
          <p:cNvSpPr>
            <a:spLocks noChangeArrowheads="1"/>
          </p:cNvSpPr>
          <p:nvPr/>
        </p:nvSpPr>
        <p:spPr bwMode="auto">
          <a:xfrm>
            <a:off x="2752725" y="2794001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331" name="Oval 20"/>
          <p:cNvSpPr>
            <a:spLocks noChangeArrowheads="1"/>
          </p:cNvSpPr>
          <p:nvPr/>
        </p:nvSpPr>
        <p:spPr bwMode="auto">
          <a:xfrm>
            <a:off x="3171825" y="2792413"/>
            <a:ext cx="374650" cy="315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3332" name="Line 21"/>
          <p:cNvSpPr>
            <a:spLocks noChangeShapeType="1"/>
          </p:cNvSpPr>
          <p:nvPr/>
        </p:nvSpPr>
        <p:spPr bwMode="auto">
          <a:xfrm flipH="1">
            <a:off x="2116138" y="2490789"/>
            <a:ext cx="2286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Line 22"/>
          <p:cNvSpPr>
            <a:spLocks noChangeShapeType="1"/>
          </p:cNvSpPr>
          <p:nvPr/>
        </p:nvSpPr>
        <p:spPr bwMode="auto">
          <a:xfrm>
            <a:off x="2476500" y="2549526"/>
            <a:ext cx="84138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4" name="Line 23"/>
          <p:cNvSpPr>
            <a:spLocks noChangeShapeType="1"/>
          </p:cNvSpPr>
          <p:nvPr/>
        </p:nvSpPr>
        <p:spPr bwMode="auto">
          <a:xfrm flipH="1">
            <a:off x="2957513" y="2538413"/>
            <a:ext cx="13335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Freeform 54"/>
          <p:cNvSpPr>
            <a:spLocks/>
          </p:cNvSpPr>
          <p:nvPr/>
        </p:nvSpPr>
        <p:spPr bwMode="auto">
          <a:xfrm>
            <a:off x="3509963" y="1128714"/>
            <a:ext cx="474662" cy="542925"/>
          </a:xfrm>
          <a:custGeom>
            <a:avLst/>
            <a:gdLst>
              <a:gd name="T0" fmla="*/ 0 w 299"/>
              <a:gd name="T1" fmla="*/ 2147483646 h 342"/>
              <a:gd name="T2" fmla="*/ 2147483646 w 299"/>
              <a:gd name="T3" fmla="*/ 2147483646 h 342"/>
              <a:gd name="T4" fmla="*/ 2147483646 w 299"/>
              <a:gd name="T5" fmla="*/ 2147483646 h 342"/>
              <a:gd name="T6" fmla="*/ 0 60000 65536"/>
              <a:gd name="T7" fmla="*/ 0 60000 65536"/>
              <a:gd name="T8" fmla="*/ 0 60000 65536"/>
              <a:gd name="T9" fmla="*/ 0 w 299"/>
              <a:gd name="T10" fmla="*/ 0 h 342"/>
              <a:gd name="T11" fmla="*/ 299 w 299"/>
              <a:gd name="T12" fmla="*/ 342 h 3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9" h="342">
                <a:moveTo>
                  <a:pt x="0" y="17"/>
                </a:moveTo>
                <a:cubicBezTo>
                  <a:pt x="100" y="8"/>
                  <a:pt x="201" y="0"/>
                  <a:pt x="250" y="54"/>
                </a:cubicBezTo>
                <a:cubicBezTo>
                  <a:pt x="299" y="108"/>
                  <a:pt x="297" y="225"/>
                  <a:pt x="295" y="34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6" name="Oval 55"/>
          <p:cNvSpPr>
            <a:spLocks noChangeArrowheads="1"/>
          </p:cNvSpPr>
          <p:nvPr/>
        </p:nvSpPr>
        <p:spPr bwMode="auto">
          <a:xfrm>
            <a:off x="5910263" y="1157289"/>
            <a:ext cx="3873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337" name="Oval 56"/>
          <p:cNvSpPr>
            <a:spLocks noChangeArrowheads="1"/>
          </p:cNvSpPr>
          <p:nvPr/>
        </p:nvSpPr>
        <p:spPr bwMode="auto">
          <a:xfrm>
            <a:off x="5473700" y="1731963"/>
            <a:ext cx="3873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338" name="Oval 57"/>
          <p:cNvSpPr>
            <a:spLocks noChangeArrowheads="1"/>
          </p:cNvSpPr>
          <p:nvPr/>
        </p:nvSpPr>
        <p:spPr bwMode="auto">
          <a:xfrm>
            <a:off x="6373813" y="1685926"/>
            <a:ext cx="387350" cy="32702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339" name="Oval 58"/>
          <p:cNvSpPr>
            <a:spLocks noChangeArrowheads="1"/>
          </p:cNvSpPr>
          <p:nvPr/>
        </p:nvSpPr>
        <p:spPr bwMode="auto">
          <a:xfrm>
            <a:off x="5038725" y="2311401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3340" name="Oval 59"/>
          <p:cNvSpPr>
            <a:spLocks noChangeArrowheads="1"/>
          </p:cNvSpPr>
          <p:nvPr/>
        </p:nvSpPr>
        <p:spPr bwMode="auto">
          <a:xfrm>
            <a:off x="5711825" y="2322514"/>
            <a:ext cx="3492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341" name="Line 60"/>
          <p:cNvSpPr>
            <a:spLocks noChangeShapeType="1"/>
          </p:cNvSpPr>
          <p:nvPr/>
        </p:nvSpPr>
        <p:spPr bwMode="auto">
          <a:xfrm flipH="1">
            <a:off x="5770563" y="1419225"/>
            <a:ext cx="1905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2" name="Line 61"/>
          <p:cNvSpPr>
            <a:spLocks noChangeShapeType="1"/>
          </p:cNvSpPr>
          <p:nvPr/>
        </p:nvSpPr>
        <p:spPr bwMode="auto">
          <a:xfrm>
            <a:off x="6261100" y="1416050"/>
            <a:ext cx="2032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3" name="Line 62"/>
          <p:cNvSpPr>
            <a:spLocks noChangeShapeType="1"/>
          </p:cNvSpPr>
          <p:nvPr/>
        </p:nvSpPr>
        <p:spPr bwMode="auto">
          <a:xfrm flipH="1">
            <a:off x="5316538" y="2020889"/>
            <a:ext cx="2286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4" name="Line 63"/>
          <p:cNvSpPr>
            <a:spLocks noChangeShapeType="1"/>
          </p:cNvSpPr>
          <p:nvPr/>
        </p:nvSpPr>
        <p:spPr bwMode="auto">
          <a:xfrm>
            <a:off x="5675313" y="2032000"/>
            <a:ext cx="182562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5" name="Oval 64"/>
          <p:cNvSpPr>
            <a:spLocks noChangeArrowheads="1"/>
          </p:cNvSpPr>
          <p:nvPr/>
        </p:nvSpPr>
        <p:spPr bwMode="auto">
          <a:xfrm>
            <a:off x="6203950" y="2322514"/>
            <a:ext cx="3746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346" name="Line 65"/>
          <p:cNvSpPr>
            <a:spLocks noChangeShapeType="1"/>
          </p:cNvSpPr>
          <p:nvPr/>
        </p:nvSpPr>
        <p:spPr bwMode="auto">
          <a:xfrm flipH="1">
            <a:off x="6384925" y="2019300"/>
            <a:ext cx="10795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7" name="Oval 66"/>
          <p:cNvSpPr>
            <a:spLocks noChangeArrowheads="1"/>
          </p:cNvSpPr>
          <p:nvPr/>
        </p:nvSpPr>
        <p:spPr bwMode="auto">
          <a:xfrm>
            <a:off x="6770689" y="2311401"/>
            <a:ext cx="350837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348" name="Line 67"/>
          <p:cNvSpPr>
            <a:spLocks noChangeShapeType="1"/>
          </p:cNvSpPr>
          <p:nvPr/>
        </p:nvSpPr>
        <p:spPr bwMode="auto">
          <a:xfrm>
            <a:off x="6648450" y="2006600"/>
            <a:ext cx="217488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9" name="Oval 68"/>
          <p:cNvSpPr>
            <a:spLocks noChangeArrowheads="1"/>
          </p:cNvSpPr>
          <p:nvPr/>
        </p:nvSpPr>
        <p:spPr bwMode="auto">
          <a:xfrm>
            <a:off x="4630738" y="2828926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3350" name="Oval 69"/>
          <p:cNvSpPr>
            <a:spLocks noChangeArrowheads="1"/>
          </p:cNvSpPr>
          <p:nvPr/>
        </p:nvSpPr>
        <p:spPr bwMode="auto">
          <a:xfrm>
            <a:off x="5075238" y="2840038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351" name="Oval 70"/>
          <p:cNvSpPr>
            <a:spLocks noChangeArrowheads="1"/>
          </p:cNvSpPr>
          <p:nvPr/>
        </p:nvSpPr>
        <p:spPr bwMode="auto">
          <a:xfrm>
            <a:off x="5495925" y="2865438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352" name="Line 72"/>
          <p:cNvSpPr>
            <a:spLocks noChangeShapeType="1"/>
          </p:cNvSpPr>
          <p:nvPr/>
        </p:nvSpPr>
        <p:spPr bwMode="auto">
          <a:xfrm flipH="1">
            <a:off x="4859338" y="2562225"/>
            <a:ext cx="2286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3" name="Line 73"/>
          <p:cNvSpPr>
            <a:spLocks noChangeShapeType="1"/>
          </p:cNvSpPr>
          <p:nvPr/>
        </p:nvSpPr>
        <p:spPr bwMode="auto">
          <a:xfrm>
            <a:off x="5219700" y="2620963"/>
            <a:ext cx="84138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4" name="Line 74"/>
          <p:cNvSpPr>
            <a:spLocks noChangeShapeType="1"/>
          </p:cNvSpPr>
          <p:nvPr/>
        </p:nvSpPr>
        <p:spPr bwMode="auto">
          <a:xfrm flipH="1">
            <a:off x="5700713" y="2609851"/>
            <a:ext cx="13335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5" name="Freeform 97"/>
          <p:cNvSpPr>
            <a:spLocks/>
          </p:cNvSpPr>
          <p:nvPr/>
        </p:nvSpPr>
        <p:spPr bwMode="auto">
          <a:xfrm>
            <a:off x="6076951" y="1865314"/>
            <a:ext cx="295275" cy="492125"/>
          </a:xfrm>
          <a:custGeom>
            <a:avLst/>
            <a:gdLst>
              <a:gd name="T0" fmla="*/ 2147483646 w 186"/>
              <a:gd name="T1" fmla="*/ 0 h 310"/>
              <a:gd name="T2" fmla="*/ 2147483646 w 186"/>
              <a:gd name="T3" fmla="*/ 2147483646 h 310"/>
              <a:gd name="T4" fmla="*/ 2147483646 w 186"/>
              <a:gd name="T5" fmla="*/ 2147483646 h 310"/>
              <a:gd name="T6" fmla="*/ 0 60000 65536"/>
              <a:gd name="T7" fmla="*/ 0 60000 65536"/>
              <a:gd name="T8" fmla="*/ 0 60000 65536"/>
              <a:gd name="T9" fmla="*/ 0 w 186"/>
              <a:gd name="T10" fmla="*/ 0 h 310"/>
              <a:gd name="T11" fmla="*/ 186 w 186"/>
              <a:gd name="T12" fmla="*/ 310 h 3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" h="310">
                <a:moveTo>
                  <a:pt x="186" y="0"/>
                </a:moveTo>
                <a:cubicBezTo>
                  <a:pt x="105" y="42"/>
                  <a:pt x="24" y="84"/>
                  <a:pt x="12" y="136"/>
                </a:cubicBezTo>
                <a:cubicBezTo>
                  <a:pt x="0" y="188"/>
                  <a:pt x="55" y="249"/>
                  <a:pt x="111" y="31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6" name="Oval 98"/>
          <p:cNvSpPr>
            <a:spLocks noChangeArrowheads="1"/>
          </p:cNvSpPr>
          <p:nvPr/>
        </p:nvSpPr>
        <p:spPr bwMode="auto">
          <a:xfrm>
            <a:off x="8821738" y="1228726"/>
            <a:ext cx="3873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357" name="Oval 99"/>
          <p:cNvSpPr>
            <a:spLocks noChangeArrowheads="1"/>
          </p:cNvSpPr>
          <p:nvPr/>
        </p:nvSpPr>
        <p:spPr bwMode="auto">
          <a:xfrm>
            <a:off x="8385175" y="1803401"/>
            <a:ext cx="3873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358" name="Oval 100"/>
          <p:cNvSpPr>
            <a:spLocks noChangeArrowheads="1"/>
          </p:cNvSpPr>
          <p:nvPr/>
        </p:nvSpPr>
        <p:spPr bwMode="auto">
          <a:xfrm>
            <a:off x="9285288" y="1757364"/>
            <a:ext cx="387350" cy="327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359" name="Oval 101"/>
          <p:cNvSpPr>
            <a:spLocks noChangeArrowheads="1"/>
          </p:cNvSpPr>
          <p:nvPr/>
        </p:nvSpPr>
        <p:spPr bwMode="auto">
          <a:xfrm>
            <a:off x="7950200" y="2382838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3360" name="Oval 102"/>
          <p:cNvSpPr>
            <a:spLocks noChangeArrowheads="1"/>
          </p:cNvSpPr>
          <p:nvPr/>
        </p:nvSpPr>
        <p:spPr bwMode="auto">
          <a:xfrm>
            <a:off x="8623300" y="2393951"/>
            <a:ext cx="349250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361" name="Line 103"/>
          <p:cNvSpPr>
            <a:spLocks noChangeShapeType="1"/>
          </p:cNvSpPr>
          <p:nvPr/>
        </p:nvSpPr>
        <p:spPr bwMode="auto">
          <a:xfrm flipH="1">
            <a:off x="8682038" y="1490664"/>
            <a:ext cx="1905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2" name="Line 104"/>
          <p:cNvSpPr>
            <a:spLocks noChangeShapeType="1"/>
          </p:cNvSpPr>
          <p:nvPr/>
        </p:nvSpPr>
        <p:spPr bwMode="auto">
          <a:xfrm>
            <a:off x="9172575" y="1487489"/>
            <a:ext cx="2032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3" name="Line 105"/>
          <p:cNvSpPr>
            <a:spLocks noChangeShapeType="1"/>
          </p:cNvSpPr>
          <p:nvPr/>
        </p:nvSpPr>
        <p:spPr bwMode="auto">
          <a:xfrm flipH="1">
            <a:off x="8228013" y="2092325"/>
            <a:ext cx="2286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4" name="Line 106"/>
          <p:cNvSpPr>
            <a:spLocks noChangeShapeType="1"/>
          </p:cNvSpPr>
          <p:nvPr/>
        </p:nvSpPr>
        <p:spPr bwMode="auto">
          <a:xfrm>
            <a:off x="8586788" y="2103439"/>
            <a:ext cx="182562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5" name="Oval 107"/>
          <p:cNvSpPr>
            <a:spLocks noChangeArrowheads="1"/>
          </p:cNvSpPr>
          <p:nvPr/>
        </p:nvSpPr>
        <p:spPr bwMode="auto">
          <a:xfrm>
            <a:off x="9115425" y="2393951"/>
            <a:ext cx="374650" cy="31432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366" name="Line 108"/>
          <p:cNvSpPr>
            <a:spLocks noChangeShapeType="1"/>
          </p:cNvSpPr>
          <p:nvPr/>
        </p:nvSpPr>
        <p:spPr bwMode="auto">
          <a:xfrm flipH="1">
            <a:off x="9296400" y="2090739"/>
            <a:ext cx="107950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7" name="Oval 109"/>
          <p:cNvSpPr>
            <a:spLocks noChangeArrowheads="1"/>
          </p:cNvSpPr>
          <p:nvPr/>
        </p:nvSpPr>
        <p:spPr bwMode="auto">
          <a:xfrm>
            <a:off x="9682164" y="2382839"/>
            <a:ext cx="350837" cy="3143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368" name="Line 110"/>
          <p:cNvSpPr>
            <a:spLocks noChangeShapeType="1"/>
          </p:cNvSpPr>
          <p:nvPr/>
        </p:nvSpPr>
        <p:spPr bwMode="auto">
          <a:xfrm>
            <a:off x="9559925" y="2078038"/>
            <a:ext cx="217488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9" name="Oval 111"/>
          <p:cNvSpPr>
            <a:spLocks noChangeArrowheads="1"/>
          </p:cNvSpPr>
          <p:nvPr/>
        </p:nvSpPr>
        <p:spPr bwMode="auto">
          <a:xfrm>
            <a:off x="7542213" y="2900363"/>
            <a:ext cx="374650" cy="315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3370" name="Oval 112"/>
          <p:cNvSpPr>
            <a:spLocks noChangeArrowheads="1"/>
          </p:cNvSpPr>
          <p:nvPr/>
        </p:nvSpPr>
        <p:spPr bwMode="auto">
          <a:xfrm>
            <a:off x="7986713" y="2911476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371" name="Oval 113"/>
          <p:cNvSpPr>
            <a:spLocks noChangeArrowheads="1"/>
          </p:cNvSpPr>
          <p:nvPr/>
        </p:nvSpPr>
        <p:spPr bwMode="auto">
          <a:xfrm>
            <a:off x="8407400" y="2936876"/>
            <a:ext cx="374650" cy="315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372" name="Line 115"/>
          <p:cNvSpPr>
            <a:spLocks noChangeShapeType="1"/>
          </p:cNvSpPr>
          <p:nvPr/>
        </p:nvSpPr>
        <p:spPr bwMode="auto">
          <a:xfrm flipH="1">
            <a:off x="7770813" y="2633664"/>
            <a:ext cx="22860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3" name="Line 116"/>
          <p:cNvSpPr>
            <a:spLocks noChangeShapeType="1"/>
          </p:cNvSpPr>
          <p:nvPr/>
        </p:nvSpPr>
        <p:spPr bwMode="auto">
          <a:xfrm>
            <a:off x="8131175" y="2692401"/>
            <a:ext cx="84138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4" name="Line 117"/>
          <p:cNvSpPr>
            <a:spLocks noChangeShapeType="1"/>
          </p:cNvSpPr>
          <p:nvPr/>
        </p:nvSpPr>
        <p:spPr bwMode="auto">
          <a:xfrm flipH="1">
            <a:off x="8612188" y="2681288"/>
            <a:ext cx="13335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5" name="Line 119"/>
          <p:cNvSpPr>
            <a:spLocks noChangeShapeType="1"/>
          </p:cNvSpPr>
          <p:nvPr/>
        </p:nvSpPr>
        <p:spPr bwMode="auto">
          <a:xfrm>
            <a:off x="4303714" y="1239838"/>
            <a:ext cx="1322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6" name="Line 120"/>
          <p:cNvSpPr>
            <a:spLocks noChangeShapeType="1"/>
          </p:cNvSpPr>
          <p:nvPr/>
        </p:nvSpPr>
        <p:spPr bwMode="auto">
          <a:xfrm>
            <a:off x="6794500" y="1276350"/>
            <a:ext cx="1322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7" name="Rectangle 121"/>
          <p:cNvSpPr>
            <a:spLocks noChangeArrowheads="1"/>
          </p:cNvSpPr>
          <p:nvPr/>
        </p:nvSpPr>
        <p:spPr bwMode="auto">
          <a:xfrm>
            <a:off x="508958" y="3438526"/>
            <a:ext cx="11222967" cy="30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</a:rPr>
              <a:t>Keep comparing with children </a:t>
            </a:r>
            <a:r>
              <a:rPr lang="en-US" altLang="en-US" dirty="0" smtClean="0">
                <a:solidFill>
                  <a:srgbClr val="000000"/>
                </a:solidFill>
              </a:rPr>
              <a:t>H[2i+1] </a:t>
            </a:r>
            <a:r>
              <a:rPr lang="en-US" altLang="en-US" dirty="0">
                <a:solidFill>
                  <a:srgbClr val="000000"/>
                </a:solidFill>
              </a:rPr>
              <a:t>and </a:t>
            </a:r>
            <a:r>
              <a:rPr lang="en-US" altLang="en-US" dirty="0" smtClean="0">
                <a:solidFill>
                  <a:srgbClr val="000000"/>
                </a:solidFill>
              </a:rPr>
              <a:t>H[2i+2]</a:t>
            </a:r>
            <a:endParaRPr lang="en-US" altLang="en-US" dirty="0">
              <a:solidFill>
                <a:srgbClr val="000000"/>
              </a:solidFill>
            </a:endParaRPr>
          </a:p>
          <a:p>
            <a:r>
              <a:rPr lang="en-US" altLang="en-US" dirty="0">
                <a:solidFill>
                  <a:srgbClr val="0000FF"/>
                </a:solidFill>
              </a:rPr>
              <a:t>Replace with smaller child and go down one level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Done if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</a:p>
          <a:p>
            <a:pPr lvl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both children are &gt;= item </a:t>
            </a:r>
            <a:r>
              <a:rPr lang="en-US" altLang="en-US" dirty="0">
                <a:solidFill>
                  <a:schemeClr val="accent2"/>
                </a:solidFill>
              </a:rPr>
              <a:t>or </a:t>
            </a:r>
          </a:p>
          <a:p>
            <a:pPr lvl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reached a leaf node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What is the </a:t>
            </a:r>
            <a:r>
              <a:rPr lang="en-US" altLang="en-US" dirty="0" smtClean="0">
                <a:solidFill>
                  <a:srgbClr val="000000"/>
                </a:solidFill>
              </a:rPr>
              <a:t>running </a:t>
            </a:r>
            <a:r>
              <a:rPr lang="en-US" altLang="en-US" dirty="0">
                <a:solidFill>
                  <a:srgbClr val="000000"/>
                </a:solidFill>
              </a:rPr>
              <a:t>time?</a:t>
            </a:r>
          </a:p>
        </p:txBody>
      </p:sp>
    </p:spTree>
    <p:extLst>
      <p:ext uri="{BB962C8B-B14F-4D97-AF65-F5344CB8AC3E}">
        <p14:creationId xmlns:p14="http://schemas.microsoft.com/office/powerpoint/2010/main" val="3945806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15" y="141288"/>
            <a:ext cx="11352361" cy="698500"/>
          </a:xfrm>
        </p:spPr>
        <p:txBody>
          <a:bodyPr/>
          <a:lstStyle/>
          <a:p>
            <a:r>
              <a:rPr lang="en-US" altLang="en-US" sz="3600" dirty="0" smtClean="0"/>
              <a:t>Running time </a:t>
            </a:r>
            <a:r>
              <a:rPr lang="en-US" altLang="en-US" sz="3600" dirty="0"/>
              <a:t>a</a:t>
            </a:r>
            <a:r>
              <a:rPr lang="en-US" altLang="en-US" sz="3600" dirty="0" smtClean="0"/>
              <a:t>nalysis of pop/</a:t>
            </a:r>
            <a:r>
              <a:rPr lang="en-US" altLang="en-US" sz="3600" dirty="0" err="1" smtClean="0"/>
              <a:t>pushDown</a:t>
            </a:r>
            <a:endParaRPr lang="en-US" altLang="en-US" sz="3600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15" y="889001"/>
            <a:ext cx="11291977" cy="5135563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Running time is O(height of tree)</a:t>
            </a: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What is the height of a complete binary tree of N nodes?</a:t>
            </a:r>
          </a:p>
          <a:p>
            <a:pPr marL="914400" lvl="1" indent="-457200"/>
            <a:r>
              <a:rPr lang="en-US" altLang="en-US" dirty="0" smtClean="0">
                <a:solidFill>
                  <a:srgbClr val="000000"/>
                </a:solidFill>
              </a:rPr>
              <a:t>O(log</a:t>
            </a:r>
            <a:r>
              <a:rPr lang="en-US" altLang="en-US" sz="1400" dirty="0">
                <a:solidFill>
                  <a:srgbClr val="000000"/>
                </a:solidFill>
              </a:rPr>
              <a:t>2</a:t>
            </a:r>
            <a:r>
              <a:rPr lang="en-US" altLang="en-US" dirty="0" smtClean="0">
                <a:solidFill>
                  <a:srgbClr val="000000"/>
                </a:solidFill>
              </a:rPr>
              <a:t>(N))</a:t>
            </a:r>
          </a:p>
          <a:p>
            <a:pPr marL="533400" indent="-533400">
              <a:buNone/>
            </a:pPr>
            <a:endParaRPr lang="en-US" alt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286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err="1" smtClean="0"/>
              <a:t>pushDown</a:t>
            </a:r>
            <a:r>
              <a:rPr lang="en-US" altLang="en-US" sz="3600" dirty="0" smtClean="0"/>
              <a:t>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69" y="1209764"/>
            <a:ext cx="108680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35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14717</TotalTime>
  <Words>1584</Words>
  <Application>Microsoft Office PowerPoint</Application>
  <PresentationFormat>Widescreen</PresentationFormat>
  <Paragraphs>579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Comic Sans MS</vt:lpstr>
      <vt:lpstr>Courier New</vt:lpstr>
      <vt:lpstr>Times New Roman</vt:lpstr>
      <vt:lpstr>Blank Presentation</vt:lpstr>
      <vt:lpstr>Equation</vt:lpstr>
      <vt:lpstr>Today’s Material</vt:lpstr>
      <vt:lpstr>Binary Heap</vt:lpstr>
      <vt:lpstr>Array Implementation of Binary Heaps</vt:lpstr>
      <vt:lpstr>Heap operations: top()</vt:lpstr>
      <vt:lpstr>Heap operations: pop() – First Try</vt:lpstr>
      <vt:lpstr>Heap operations: pop() – Second Try</vt:lpstr>
      <vt:lpstr>pushdown()</vt:lpstr>
      <vt:lpstr>Running time analysis of pop/pushDown</vt:lpstr>
      <vt:lpstr>pushDown()</vt:lpstr>
      <vt:lpstr>Heap operations: push(int num)</vt:lpstr>
      <vt:lpstr>Heap operations: push(int num)</vt:lpstr>
      <vt:lpstr>Heap operations: push(int num)</vt:lpstr>
      <vt:lpstr>pushUp()</vt:lpstr>
      <vt:lpstr>Running Times of Heap Operations</vt:lpstr>
      <vt:lpstr>Another Operation: makeHeap()</vt:lpstr>
      <vt:lpstr>Building a Heap Bottom Up</vt:lpstr>
      <vt:lpstr>Building a Heap Bottom Up: Example</vt:lpstr>
      <vt:lpstr>Running Times of Heap Operations</vt:lpstr>
      <vt:lpstr>Using a Heap for Sorting</vt:lpstr>
      <vt:lpstr>Heapsort Analysis</vt:lpstr>
      <vt:lpstr>Priority Queue ADT</vt:lpstr>
      <vt:lpstr>Using a Binary Heap to implement the PQ ADT</vt:lpstr>
      <vt:lpstr>C++ priority_queue class</vt:lpstr>
      <vt:lpstr>LeetCode Problems</vt:lpstr>
      <vt:lpstr>LeetCode Problems</vt:lpstr>
      <vt:lpstr>LeetCode Problems</vt:lpstr>
      <vt:lpstr>LeetCode Problems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Material</dc:title>
  <dc:creator>CÜNEYT AKINLAR</dc:creator>
  <cp:lastModifiedBy>azra</cp:lastModifiedBy>
  <cp:revision>540</cp:revision>
  <dcterms:created xsi:type="dcterms:W3CDTF">2020-11-16T14:31:24Z</dcterms:created>
  <dcterms:modified xsi:type="dcterms:W3CDTF">2023-08-25T10:04:38Z</dcterms:modified>
</cp:coreProperties>
</file>