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9" r:id="rId21"/>
    <p:sldId id="446" r:id="rId22"/>
    <p:sldId id="447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48" d="100"/>
          <a:sy n="48" d="100"/>
        </p:scale>
        <p:origin x="7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179834" cy="5183187"/>
          </a:xfrm>
        </p:spPr>
        <p:txBody>
          <a:bodyPr/>
          <a:lstStyle/>
          <a:p>
            <a:r>
              <a:rPr lang="en-US" altLang="en-US" dirty="0" smtClean="0"/>
              <a:t>Lower Bounds on Comparison-based Sorting</a:t>
            </a:r>
          </a:p>
          <a:p>
            <a:r>
              <a:rPr lang="en-US" altLang="en-US" dirty="0" smtClean="0"/>
              <a:t>Linear-Time Sorting Algorithms</a:t>
            </a:r>
          </a:p>
          <a:p>
            <a:pPr lvl="1"/>
            <a:r>
              <a:rPr lang="en-US" altLang="en-US" dirty="0" smtClean="0"/>
              <a:t>Counting Sort</a:t>
            </a:r>
          </a:p>
          <a:p>
            <a:pPr lvl="1"/>
            <a:r>
              <a:rPr lang="en-US" altLang="en-US" dirty="0" smtClean="0"/>
              <a:t>Radix Sort </a:t>
            </a:r>
          </a:p>
          <a:p>
            <a:pPr lvl="1"/>
            <a:r>
              <a:rPr lang="en-US" altLang="en-US" dirty="0" smtClean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426150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9728" y="141288"/>
            <a:ext cx="10903789" cy="698500"/>
          </a:xfrm>
        </p:spPr>
        <p:txBody>
          <a:bodyPr/>
          <a:lstStyle/>
          <a:p>
            <a:r>
              <a:rPr lang="en-US" altLang="en-US" sz="3600" dirty="0"/>
              <a:t>What if A holds records with integer key?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889000"/>
            <a:ext cx="8540750" cy="5678488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en-US" sz="2000"/>
              <a:t>// A[1..n]: Holds the initial input. A[I].key is the integer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000"/>
              <a:t>// key value on which to sort on. A[I].data is the other satellite data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000"/>
              <a:t>// B[1..n]: Holds the sorted output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000"/>
              <a:t>// Count[1..B]: Count[I] is the rank of I, that is, the number of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000"/>
              <a:t>// elements of A whose key value is less than or equal to i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>
                <a:solidFill>
                  <a:schemeClr val="accent2"/>
                </a:solidFill>
              </a:rPr>
              <a:t>CountingSort(A, B, n, B) {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for I=1 to B do Count[I] = 0;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for j=1 to n do Count[A[j].key]++;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for I=2 to B do Count[I] += Count[I-1];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for j=n downto 1 do {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    I = A[j].key;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    B[Count[I]] = A[j];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    Count[I]--;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/>
              <a:t>     } //end-for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sz="2400">
                <a:solidFill>
                  <a:schemeClr val="accent2"/>
                </a:solidFill>
              </a:rPr>
              <a:t>} //end-CountingSort</a:t>
            </a:r>
          </a:p>
        </p:txBody>
      </p:sp>
    </p:spTree>
    <p:extLst>
      <p:ext uri="{BB962C8B-B14F-4D97-AF65-F5344CB8AC3E}">
        <p14:creationId xmlns:p14="http://schemas.microsoft.com/office/powerpoint/2010/main" val="339791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Counting Sort Example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138363" y="137001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2571750" y="137001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3005138" y="137001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42" name="Rectangle 18"/>
          <p:cNvSpPr>
            <a:spLocks noChangeArrowheads="1"/>
          </p:cNvSpPr>
          <p:nvPr/>
        </p:nvSpPr>
        <p:spPr bwMode="auto">
          <a:xfrm>
            <a:off x="3438525" y="137001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43" name="Rectangle 19"/>
          <p:cNvSpPr>
            <a:spLocks noChangeArrowheads="1"/>
          </p:cNvSpPr>
          <p:nvPr/>
        </p:nvSpPr>
        <p:spPr bwMode="auto">
          <a:xfrm>
            <a:off x="3871913" y="136842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2138363" y="1754189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4345" name="Rectangle 23"/>
          <p:cNvSpPr>
            <a:spLocks noChangeArrowheads="1"/>
          </p:cNvSpPr>
          <p:nvPr/>
        </p:nvSpPr>
        <p:spPr bwMode="auto">
          <a:xfrm>
            <a:off x="2571750" y="1754189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14346" name="Rectangle 24"/>
          <p:cNvSpPr>
            <a:spLocks noChangeArrowheads="1"/>
          </p:cNvSpPr>
          <p:nvPr/>
        </p:nvSpPr>
        <p:spPr bwMode="auto">
          <a:xfrm>
            <a:off x="3005138" y="1754189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4347" name="Rectangle 25"/>
          <p:cNvSpPr>
            <a:spLocks noChangeArrowheads="1"/>
          </p:cNvSpPr>
          <p:nvPr/>
        </p:nvSpPr>
        <p:spPr bwMode="auto">
          <a:xfrm>
            <a:off x="3438525" y="1754189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</a:p>
        </p:txBody>
      </p:sp>
      <p:sp>
        <p:nvSpPr>
          <p:cNvPr id="14348" name="Rectangle 26"/>
          <p:cNvSpPr>
            <a:spLocks noChangeArrowheads="1"/>
          </p:cNvSpPr>
          <p:nvPr/>
        </p:nvSpPr>
        <p:spPr bwMode="auto">
          <a:xfrm>
            <a:off x="3871913" y="1752601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1692275" y="14795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2185989" y="1000126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632075" y="9890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076575" y="976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53" name="Text Box 32"/>
          <p:cNvSpPr txBox="1">
            <a:spLocks noChangeArrowheads="1"/>
          </p:cNvSpPr>
          <p:nvPr/>
        </p:nvSpPr>
        <p:spPr bwMode="auto">
          <a:xfrm>
            <a:off x="3497263" y="976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54" name="Text Box 33"/>
          <p:cNvSpPr txBox="1">
            <a:spLocks noChangeArrowheads="1"/>
          </p:cNvSpPr>
          <p:nvPr/>
        </p:nvSpPr>
        <p:spPr bwMode="auto">
          <a:xfrm>
            <a:off x="3941763" y="976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355" name="Line 34"/>
          <p:cNvSpPr>
            <a:spLocks noChangeShapeType="1"/>
          </p:cNvSpPr>
          <p:nvPr/>
        </p:nvSpPr>
        <p:spPr bwMode="auto">
          <a:xfrm>
            <a:off x="4411664" y="1684338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Rectangle 35"/>
          <p:cNvSpPr>
            <a:spLocks noChangeArrowheads="1"/>
          </p:cNvSpPr>
          <p:nvPr/>
        </p:nvSpPr>
        <p:spPr bwMode="auto">
          <a:xfrm>
            <a:off x="5157788" y="146526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57" name="Rectangle 36"/>
          <p:cNvSpPr>
            <a:spLocks noChangeArrowheads="1"/>
          </p:cNvSpPr>
          <p:nvPr/>
        </p:nvSpPr>
        <p:spPr bwMode="auto">
          <a:xfrm>
            <a:off x="5591175" y="146526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4358" name="Rectangle 37"/>
          <p:cNvSpPr>
            <a:spLocks noChangeArrowheads="1"/>
          </p:cNvSpPr>
          <p:nvPr/>
        </p:nvSpPr>
        <p:spPr bwMode="auto">
          <a:xfrm>
            <a:off x="6024563" y="146526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59" name="Rectangle 38"/>
          <p:cNvSpPr>
            <a:spLocks noChangeArrowheads="1"/>
          </p:cNvSpPr>
          <p:nvPr/>
        </p:nvSpPr>
        <p:spPr bwMode="auto">
          <a:xfrm>
            <a:off x="6457950" y="146526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60" name="Text Box 40"/>
          <p:cNvSpPr txBox="1">
            <a:spLocks noChangeArrowheads="1"/>
          </p:cNvSpPr>
          <p:nvPr/>
        </p:nvSpPr>
        <p:spPr bwMode="auto">
          <a:xfrm>
            <a:off x="5205414" y="1095376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61" name="Text Box 41"/>
          <p:cNvSpPr txBox="1">
            <a:spLocks noChangeArrowheads="1"/>
          </p:cNvSpPr>
          <p:nvPr/>
        </p:nvSpPr>
        <p:spPr bwMode="auto">
          <a:xfrm>
            <a:off x="5651500" y="10842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62" name="Text Box 42"/>
          <p:cNvSpPr txBox="1">
            <a:spLocks noChangeArrowheads="1"/>
          </p:cNvSpPr>
          <p:nvPr/>
        </p:nvSpPr>
        <p:spPr bwMode="auto">
          <a:xfrm>
            <a:off x="6096000" y="10715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63" name="Text Box 43"/>
          <p:cNvSpPr txBox="1">
            <a:spLocks noChangeArrowheads="1"/>
          </p:cNvSpPr>
          <p:nvPr/>
        </p:nvSpPr>
        <p:spPr bwMode="auto">
          <a:xfrm>
            <a:off x="6516688" y="10715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64" name="Line 45"/>
          <p:cNvSpPr>
            <a:spLocks noChangeShapeType="1"/>
          </p:cNvSpPr>
          <p:nvPr/>
        </p:nvSpPr>
        <p:spPr bwMode="auto">
          <a:xfrm>
            <a:off x="7046914" y="1671638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Rectangle 46"/>
          <p:cNvSpPr>
            <a:spLocks noChangeArrowheads="1"/>
          </p:cNvSpPr>
          <p:nvPr/>
        </p:nvSpPr>
        <p:spPr bwMode="auto">
          <a:xfrm>
            <a:off x="7780338" y="147637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66" name="Rectangle 47"/>
          <p:cNvSpPr>
            <a:spLocks noChangeArrowheads="1"/>
          </p:cNvSpPr>
          <p:nvPr/>
        </p:nvSpPr>
        <p:spPr bwMode="auto">
          <a:xfrm>
            <a:off x="8213725" y="147637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67" name="Rectangle 48"/>
          <p:cNvSpPr>
            <a:spLocks noChangeArrowheads="1"/>
          </p:cNvSpPr>
          <p:nvPr/>
        </p:nvSpPr>
        <p:spPr bwMode="auto">
          <a:xfrm>
            <a:off x="8647113" y="147637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68" name="Rectangle 49"/>
          <p:cNvSpPr>
            <a:spLocks noChangeArrowheads="1"/>
          </p:cNvSpPr>
          <p:nvPr/>
        </p:nvSpPr>
        <p:spPr bwMode="auto">
          <a:xfrm>
            <a:off x="9080500" y="147637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369" name="Text Box 50"/>
          <p:cNvSpPr txBox="1">
            <a:spLocks noChangeArrowheads="1"/>
          </p:cNvSpPr>
          <p:nvPr/>
        </p:nvSpPr>
        <p:spPr bwMode="auto">
          <a:xfrm>
            <a:off x="7827964" y="11064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70" name="Text Box 51"/>
          <p:cNvSpPr txBox="1">
            <a:spLocks noChangeArrowheads="1"/>
          </p:cNvSpPr>
          <p:nvPr/>
        </p:nvSpPr>
        <p:spPr bwMode="auto">
          <a:xfrm>
            <a:off x="8274050" y="10953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71" name="Text Box 52"/>
          <p:cNvSpPr txBox="1">
            <a:spLocks noChangeArrowheads="1"/>
          </p:cNvSpPr>
          <p:nvPr/>
        </p:nvSpPr>
        <p:spPr bwMode="auto">
          <a:xfrm>
            <a:off x="8718550" y="10826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72" name="Text Box 53"/>
          <p:cNvSpPr txBox="1">
            <a:spLocks noChangeArrowheads="1"/>
          </p:cNvSpPr>
          <p:nvPr/>
        </p:nvSpPr>
        <p:spPr bwMode="auto">
          <a:xfrm>
            <a:off x="9139238" y="10826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73" name="Rectangle 54"/>
          <p:cNvSpPr>
            <a:spLocks noChangeArrowheads="1"/>
          </p:cNvSpPr>
          <p:nvPr/>
        </p:nvSpPr>
        <p:spPr bwMode="auto">
          <a:xfrm>
            <a:off x="3725863" y="254952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74" name="Rectangle 55"/>
          <p:cNvSpPr>
            <a:spLocks noChangeArrowheads="1"/>
          </p:cNvSpPr>
          <p:nvPr/>
        </p:nvSpPr>
        <p:spPr bwMode="auto">
          <a:xfrm>
            <a:off x="4159250" y="254952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75" name="Rectangle 56"/>
          <p:cNvSpPr>
            <a:spLocks noChangeArrowheads="1"/>
          </p:cNvSpPr>
          <p:nvPr/>
        </p:nvSpPr>
        <p:spPr bwMode="auto">
          <a:xfrm>
            <a:off x="4592638" y="254952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76" name="Rectangle 57"/>
          <p:cNvSpPr>
            <a:spLocks noChangeArrowheads="1"/>
          </p:cNvSpPr>
          <p:nvPr/>
        </p:nvSpPr>
        <p:spPr bwMode="auto">
          <a:xfrm>
            <a:off x="5026025" y="2549526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377" name="Text Box 58"/>
          <p:cNvSpPr txBox="1">
            <a:spLocks noChangeArrowheads="1"/>
          </p:cNvSpPr>
          <p:nvPr/>
        </p:nvSpPr>
        <p:spPr bwMode="auto">
          <a:xfrm>
            <a:off x="3773489" y="21796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78" name="Text Box 59"/>
          <p:cNvSpPr txBox="1">
            <a:spLocks noChangeArrowheads="1"/>
          </p:cNvSpPr>
          <p:nvPr/>
        </p:nvSpPr>
        <p:spPr bwMode="auto">
          <a:xfrm>
            <a:off x="4219575" y="216852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79" name="Text Box 60"/>
          <p:cNvSpPr txBox="1">
            <a:spLocks noChangeArrowheads="1"/>
          </p:cNvSpPr>
          <p:nvPr/>
        </p:nvSpPr>
        <p:spPr bwMode="auto">
          <a:xfrm>
            <a:off x="4664075" y="215582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80" name="Text Box 61"/>
          <p:cNvSpPr txBox="1">
            <a:spLocks noChangeArrowheads="1"/>
          </p:cNvSpPr>
          <p:nvPr/>
        </p:nvSpPr>
        <p:spPr bwMode="auto">
          <a:xfrm>
            <a:off x="5084763" y="215582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81" name="Rectangle 62"/>
          <p:cNvSpPr>
            <a:spLocks noChangeArrowheads="1"/>
          </p:cNvSpPr>
          <p:nvPr/>
        </p:nvSpPr>
        <p:spPr bwMode="auto">
          <a:xfrm>
            <a:off x="6167438" y="26241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2" name="Rectangle 63"/>
          <p:cNvSpPr>
            <a:spLocks noChangeArrowheads="1"/>
          </p:cNvSpPr>
          <p:nvPr/>
        </p:nvSpPr>
        <p:spPr bwMode="auto">
          <a:xfrm>
            <a:off x="6600825" y="26241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3" name="Rectangle 64"/>
          <p:cNvSpPr>
            <a:spLocks noChangeArrowheads="1"/>
          </p:cNvSpPr>
          <p:nvPr/>
        </p:nvSpPr>
        <p:spPr bwMode="auto">
          <a:xfrm>
            <a:off x="7034213" y="26241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4" name="Rectangle 65"/>
          <p:cNvSpPr>
            <a:spLocks noChangeArrowheads="1"/>
          </p:cNvSpPr>
          <p:nvPr/>
        </p:nvSpPr>
        <p:spPr bwMode="auto">
          <a:xfrm>
            <a:off x="7467600" y="26241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85" name="Rectangle 66"/>
          <p:cNvSpPr>
            <a:spLocks noChangeArrowheads="1"/>
          </p:cNvSpPr>
          <p:nvPr/>
        </p:nvSpPr>
        <p:spPr bwMode="auto">
          <a:xfrm>
            <a:off x="7900988" y="26225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6" name="Rectangle 67"/>
          <p:cNvSpPr>
            <a:spLocks noChangeArrowheads="1"/>
          </p:cNvSpPr>
          <p:nvPr/>
        </p:nvSpPr>
        <p:spPr bwMode="auto">
          <a:xfrm>
            <a:off x="6167438" y="30083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7" name="Rectangle 68"/>
          <p:cNvSpPr>
            <a:spLocks noChangeArrowheads="1"/>
          </p:cNvSpPr>
          <p:nvPr/>
        </p:nvSpPr>
        <p:spPr bwMode="auto">
          <a:xfrm>
            <a:off x="6600825" y="30083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8" name="Rectangle 69"/>
          <p:cNvSpPr>
            <a:spLocks noChangeArrowheads="1"/>
          </p:cNvSpPr>
          <p:nvPr/>
        </p:nvSpPr>
        <p:spPr bwMode="auto">
          <a:xfrm>
            <a:off x="7034213" y="30083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89" name="Rectangle 70"/>
          <p:cNvSpPr>
            <a:spLocks noChangeArrowheads="1"/>
          </p:cNvSpPr>
          <p:nvPr/>
        </p:nvSpPr>
        <p:spPr bwMode="auto">
          <a:xfrm>
            <a:off x="7467600" y="30083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390" name="Rectangle 71"/>
          <p:cNvSpPr>
            <a:spLocks noChangeArrowheads="1"/>
          </p:cNvSpPr>
          <p:nvPr/>
        </p:nvSpPr>
        <p:spPr bwMode="auto">
          <a:xfrm>
            <a:off x="7900988" y="30067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91" name="Text Box 72"/>
          <p:cNvSpPr txBox="1">
            <a:spLocks noChangeArrowheads="1"/>
          </p:cNvSpPr>
          <p:nvPr/>
        </p:nvSpPr>
        <p:spPr bwMode="auto">
          <a:xfrm>
            <a:off x="5721351" y="2733676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392" name="Text Box 73"/>
          <p:cNvSpPr txBox="1">
            <a:spLocks noChangeArrowheads="1"/>
          </p:cNvSpPr>
          <p:nvPr/>
        </p:nvSpPr>
        <p:spPr bwMode="auto">
          <a:xfrm>
            <a:off x="6215064" y="2254251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93" name="Text Box 74"/>
          <p:cNvSpPr txBox="1">
            <a:spLocks noChangeArrowheads="1"/>
          </p:cNvSpPr>
          <p:nvPr/>
        </p:nvSpPr>
        <p:spPr bwMode="auto">
          <a:xfrm>
            <a:off x="6661150" y="22431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94" name="Text Box 75"/>
          <p:cNvSpPr txBox="1">
            <a:spLocks noChangeArrowheads="1"/>
          </p:cNvSpPr>
          <p:nvPr/>
        </p:nvSpPr>
        <p:spPr bwMode="auto">
          <a:xfrm>
            <a:off x="7105650" y="22304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95" name="Text Box 76"/>
          <p:cNvSpPr txBox="1">
            <a:spLocks noChangeArrowheads="1"/>
          </p:cNvSpPr>
          <p:nvPr/>
        </p:nvSpPr>
        <p:spPr bwMode="auto">
          <a:xfrm>
            <a:off x="7526338" y="22304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96" name="Text Box 77"/>
          <p:cNvSpPr txBox="1">
            <a:spLocks noChangeArrowheads="1"/>
          </p:cNvSpPr>
          <p:nvPr/>
        </p:nvSpPr>
        <p:spPr bwMode="auto">
          <a:xfrm>
            <a:off x="7970838" y="22304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397" name="Oval 78"/>
          <p:cNvSpPr>
            <a:spLocks noChangeArrowheads="1"/>
          </p:cNvSpPr>
          <p:nvPr/>
        </p:nvSpPr>
        <p:spPr bwMode="auto">
          <a:xfrm>
            <a:off x="4603751" y="2578101"/>
            <a:ext cx="4095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98" name="Rectangle 79"/>
          <p:cNvSpPr>
            <a:spLocks noChangeArrowheads="1"/>
          </p:cNvSpPr>
          <p:nvPr/>
        </p:nvSpPr>
        <p:spPr bwMode="auto">
          <a:xfrm>
            <a:off x="3735388" y="32718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99" name="Rectangle 80"/>
          <p:cNvSpPr>
            <a:spLocks noChangeArrowheads="1"/>
          </p:cNvSpPr>
          <p:nvPr/>
        </p:nvSpPr>
        <p:spPr bwMode="auto">
          <a:xfrm>
            <a:off x="4168775" y="32718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00" name="Rectangle 81"/>
          <p:cNvSpPr>
            <a:spLocks noChangeArrowheads="1"/>
          </p:cNvSpPr>
          <p:nvPr/>
        </p:nvSpPr>
        <p:spPr bwMode="auto">
          <a:xfrm>
            <a:off x="4602163" y="32718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01" name="Rectangle 82"/>
          <p:cNvSpPr>
            <a:spLocks noChangeArrowheads="1"/>
          </p:cNvSpPr>
          <p:nvPr/>
        </p:nvSpPr>
        <p:spPr bwMode="auto">
          <a:xfrm>
            <a:off x="5035550" y="32718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402" name="Rectangle 83"/>
          <p:cNvSpPr>
            <a:spLocks noChangeArrowheads="1"/>
          </p:cNvSpPr>
          <p:nvPr/>
        </p:nvSpPr>
        <p:spPr bwMode="auto">
          <a:xfrm>
            <a:off x="6178550" y="34305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03" name="Rectangle 84"/>
          <p:cNvSpPr>
            <a:spLocks noChangeArrowheads="1"/>
          </p:cNvSpPr>
          <p:nvPr/>
        </p:nvSpPr>
        <p:spPr bwMode="auto">
          <a:xfrm>
            <a:off x="6611938" y="34305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04" name="Rectangle 85"/>
          <p:cNvSpPr>
            <a:spLocks noChangeArrowheads="1"/>
          </p:cNvSpPr>
          <p:nvPr/>
        </p:nvSpPr>
        <p:spPr bwMode="auto">
          <a:xfrm>
            <a:off x="7045325" y="34305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05" name="Rectangle 86"/>
          <p:cNvSpPr>
            <a:spLocks noChangeArrowheads="1"/>
          </p:cNvSpPr>
          <p:nvPr/>
        </p:nvSpPr>
        <p:spPr bwMode="auto">
          <a:xfrm>
            <a:off x="7478713" y="34305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06" name="Rectangle 87"/>
          <p:cNvSpPr>
            <a:spLocks noChangeArrowheads="1"/>
          </p:cNvSpPr>
          <p:nvPr/>
        </p:nvSpPr>
        <p:spPr bwMode="auto">
          <a:xfrm>
            <a:off x="7912100" y="34290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07" name="Rectangle 88"/>
          <p:cNvSpPr>
            <a:spLocks noChangeArrowheads="1"/>
          </p:cNvSpPr>
          <p:nvPr/>
        </p:nvSpPr>
        <p:spPr bwMode="auto">
          <a:xfrm>
            <a:off x="6178550" y="38147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08" name="Rectangle 89"/>
          <p:cNvSpPr>
            <a:spLocks noChangeArrowheads="1"/>
          </p:cNvSpPr>
          <p:nvPr/>
        </p:nvSpPr>
        <p:spPr bwMode="auto">
          <a:xfrm>
            <a:off x="6611938" y="38147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</a:p>
        </p:txBody>
      </p:sp>
      <p:sp>
        <p:nvSpPr>
          <p:cNvPr id="14409" name="Rectangle 90"/>
          <p:cNvSpPr>
            <a:spLocks noChangeArrowheads="1"/>
          </p:cNvSpPr>
          <p:nvPr/>
        </p:nvSpPr>
        <p:spPr bwMode="auto">
          <a:xfrm>
            <a:off x="7045325" y="38147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10" name="Rectangle 91"/>
          <p:cNvSpPr>
            <a:spLocks noChangeArrowheads="1"/>
          </p:cNvSpPr>
          <p:nvPr/>
        </p:nvSpPr>
        <p:spPr bwMode="auto">
          <a:xfrm>
            <a:off x="7478713" y="38147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411" name="Rectangle 92"/>
          <p:cNvSpPr>
            <a:spLocks noChangeArrowheads="1"/>
          </p:cNvSpPr>
          <p:nvPr/>
        </p:nvSpPr>
        <p:spPr bwMode="auto">
          <a:xfrm>
            <a:off x="7912100" y="381317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12" name="Text Box 93"/>
          <p:cNvSpPr txBox="1">
            <a:spLocks noChangeArrowheads="1"/>
          </p:cNvSpPr>
          <p:nvPr/>
        </p:nvSpPr>
        <p:spPr bwMode="auto">
          <a:xfrm>
            <a:off x="5732463" y="354012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413" name="Oval 94"/>
          <p:cNvSpPr>
            <a:spLocks noChangeArrowheads="1"/>
          </p:cNvSpPr>
          <p:nvPr/>
        </p:nvSpPr>
        <p:spPr bwMode="auto">
          <a:xfrm>
            <a:off x="3722689" y="3289301"/>
            <a:ext cx="4095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414" name="Rectangle 95"/>
          <p:cNvSpPr>
            <a:spLocks noChangeArrowheads="1"/>
          </p:cNvSpPr>
          <p:nvPr/>
        </p:nvSpPr>
        <p:spPr bwMode="auto">
          <a:xfrm>
            <a:off x="3735388" y="41021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15" name="Rectangle 96"/>
          <p:cNvSpPr>
            <a:spLocks noChangeArrowheads="1"/>
          </p:cNvSpPr>
          <p:nvPr/>
        </p:nvSpPr>
        <p:spPr bwMode="auto">
          <a:xfrm>
            <a:off x="4168775" y="41021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16" name="Rectangle 97"/>
          <p:cNvSpPr>
            <a:spLocks noChangeArrowheads="1"/>
          </p:cNvSpPr>
          <p:nvPr/>
        </p:nvSpPr>
        <p:spPr bwMode="auto">
          <a:xfrm>
            <a:off x="4602163" y="41021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17" name="Rectangle 98"/>
          <p:cNvSpPr>
            <a:spLocks noChangeArrowheads="1"/>
          </p:cNvSpPr>
          <p:nvPr/>
        </p:nvSpPr>
        <p:spPr bwMode="auto">
          <a:xfrm>
            <a:off x="5035550" y="41021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418" name="Rectangle 99"/>
          <p:cNvSpPr>
            <a:spLocks noChangeArrowheads="1"/>
          </p:cNvSpPr>
          <p:nvPr/>
        </p:nvSpPr>
        <p:spPr bwMode="auto">
          <a:xfrm>
            <a:off x="6178550" y="42608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19" name="Rectangle 100"/>
          <p:cNvSpPr>
            <a:spLocks noChangeArrowheads="1"/>
          </p:cNvSpPr>
          <p:nvPr/>
        </p:nvSpPr>
        <p:spPr bwMode="auto">
          <a:xfrm>
            <a:off x="6611938" y="42608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20" name="Rectangle 101"/>
          <p:cNvSpPr>
            <a:spLocks noChangeArrowheads="1"/>
          </p:cNvSpPr>
          <p:nvPr/>
        </p:nvSpPr>
        <p:spPr bwMode="auto">
          <a:xfrm>
            <a:off x="7045325" y="42608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21" name="Rectangle 102"/>
          <p:cNvSpPr>
            <a:spLocks noChangeArrowheads="1"/>
          </p:cNvSpPr>
          <p:nvPr/>
        </p:nvSpPr>
        <p:spPr bwMode="auto">
          <a:xfrm>
            <a:off x="7478713" y="42608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22" name="Rectangle 103"/>
          <p:cNvSpPr>
            <a:spLocks noChangeArrowheads="1"/>
          </p:cNvSpPr>
          <p:nvPr/>
        </p:nvSpPr>
        <p:spPr bwMode="auto">
          <a:xfrm>
            <a:off x="7912100" y="4259264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23" name="Rectangle 104"/>
          <p:cNvSpPr>
            <a:spLocks noChangeArrowheads="1"/>
          </p:cNvSpPr>
          <p:nvPr/>
        </p:nvSpPr>
        <p:spPr bwMode="auto">
          <a:xfrm>
            <a:off x="6178550" y="46450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24" name="Rectangle 105"/>
          <p:cNvSpPr>
            <a:spLocks noChangeArrowheads="1"/>
          </p:cNvSpPr>
          <p:nvPr/>
        </p:nvSpPr>
        <p:spPr bwMode="auto">
          <a:xfrm>
            <a:off x="6611938" y="46450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</a:p>
        </p:txBody>
      </p:sp>
      <p:sp>
        <p:nvSpPr>
          <p:cNvPr id="14425" name="Rectangle 106"/>
          <p:cNvSpPr>
            <a:spLocks noChangeArrowheads="1"/>
          </p:cNvSpPr>
          <p:nvPr/>
        </p:nvSpPr>
        <p:spPr bwMode="auto">
          <a:xfrm>
            <a:off x="7045325" y="46450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4426" name="Rectangle 107"/>
          <p:cNvSpPr>
            <a:spLocks noChangeArrowheads="1"/>
          </p:cNvSpPr>
          <p:nvPr/>
        </p:nvSpPr>
        <p:spPr bwMode="auto">
          <a:xfrm>
            <a:off x="7478713" y="46450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427" name="Rectangle 108"/>
          <p:cNvSpPr>
            <a:spLocks noChangeArrowheads="1"/>
          </p:cNvSpPr>
          <p:nvPr/>
        </p:nvSpPr>
        <p:spPr bwMode="auto">
          <a:xfrm>
            <a:off x="7912100" y="4643439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28" name="Text Box 109"/>
          <p:cNvSpPr txBox="1">
            <a:spLocks noChangeArrowheads="1"/>
          </p:cNvSpPr>
          <p:nvPr/>
        </p:nvSpPr>
        <p:spPr bwMode="auto">
          <a:xfrm>
            <a:off x="5732463" y="437038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429" name="Oval 111"/>
          <p:cNvSpPr>
            <a:spLocks noChangeArrowheads="1"/>
          </p:cNvSpPr>
          <p:nvPr/>
        </p:nvSpPr>
        <p:spPr bwMode="auto">
          <a:xfrm>
            <a:off x="4613276" y="4119563"/>
            <a:ext cx="409575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430" name="Rectangle 112"/>
          <p:cNvSpPr>
            <a:spLocks noChangeArrowheads="1"/>
          </p:cNvSpPr>
          <p:nvPr/>
        </p:nvSpPr>
        <p:spPr bwMode="auto">
          <a:xfrm>
            <a:off x="3735388" y="48847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31" name="Rectangle 113"/>
          <p:cNvSpPr>
            <a:spLocks noChangeArrowheads="1"/>
          </p:cNvSpPr>
          <p:nvPr/>
        </p:nvSpPr>
        <p:spPr bwMode="auto">
          <a:xfrm>
            <a:off x="4168775" y="48847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32" name="Rectangle 114"/>
          <p:cNvSpPr>
            <a:spLocks noChangeArrowheads="1"/>
          </p:cNvSpPr>
          <p:nvPr/>
        </p:nvSpPr>
        <p:spPr bwMode="auto">
          <a:xfrm>
            <a:off x="4602163" y="48847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33" name="Rectangle 115"/>
          <p:cNvSpPr>
            <a:spLocks noChangeArrowheads="1"/>
          </p:cNvSpPr>
          <p:nvPr/>
        </p:nvSpPr>
        <p:spPr bwMode="auto">
          <a:xfrm>
            <a:off x="5035550" y="48847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434" name="Rectangle 116"/>
          <p:cNvSpPr>
            <a:spLocks noChangeArrowheads="1"/>
          </p:cNvSpPr>
          <p:nvPr/>
        </p:nvSpPr>
        <p:spPr bwMode="auto">
          <a:xfrm>
            <a:off x="6178550" y="50434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35" name="Rectangle 117"/>
          <p:cNvSpPr>
            <a:spLocks noChangeArrowheads="1"/>
          </p:cNvSpPr>
          <p:nvPr/>
        </p:nvSpPr>
        <p:spPr bwMode="auto">
          <a:xfrm>
            <a:off x="6611938" y="50434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36" name="Rectangle 118"/>
          <p:cNvSpPr>
            <a:spLocks noChangeArrowheads="1"/>
          </p:cNvSpPr>
          <p:nvPr/>
        </p:nvSpPr>
        <p:spPr bwMode="auto">
          <a:xfrm>
            <a:off x="7045325" y="50434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37" name="Rectangle 119"/>
          <p:cNvSpPr>
            <a:spLocks noChangeArrowheads="1"/>
          </p:cNvSpPr>
          <p:nvPr/>
        </p:nvSpPr>
        <p:spPr bwMode="auto">
          <a:xfrm>
            <a:off x="7478713" y="50434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38" name="Rectangle 120"/>
          <p:cNvSpPr>
            <a:spLocks noChangeArrowheads="1"/>
          </p:cNvSpPr>
          <p:nvPr/>
        </p:nvSpPr>
        <p:spPr bwMode="auto">
          <a:xfrm>
            <a:off x="7912100" y="504190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439" name="Rectangle 121"/>
          <p:cNvSpPr>
            <a:spLocks noChangeArrowheads="1"/>
          </p:cNvSpPr>
          <p:nvPr/>
        </p:nvSpPr>
        <p:spPr bwMode="auto">
          <a:xfrm>
            <a:off x="6178550" y="54276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40" name="Rectangle 122"/>
          <p:cNvSpPr>
            <a:spLocks noChangeArrowheads="1"/>
          </p:cNvSpPr>
          <p:nvPr/>
        </p:nvSpPr>
        <p:spPr bwMode="auto">
          <a:xfrm>
            <a:off x="6611938" y="54276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</a:p>
        </p:txBody>
      </p:sp>
      <p:sp>
        <p:nvSpPr>
          <p:cNvPr id="14441" name="Rectangle 123"/>
          <p:cNvSpPr>
            <a:spLocks noChangeArrowheads="1"/>
          </p:cNvSpPr>
          <p:nvPr/>
        </p:nvSpPr>
        <p:spPr bwMode="auto">
          <a:xfrm>
            <a:off x="7045325" y="54276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4442" name="Rectangle 124"/>
          <p:cNvSpPr>
            <a:spLocks noChangeArrowheads="1"/>
          </p:cNvSpPr>
          <p:nvPr/>
        </p:nvSpPr>
        <p:spPr bwMode="auto">
          <a:xfrm>
            <a:off x="7478713" y="542766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443" name="Rectangle 125"/>
          <p:cNvSpPr>
            <a:spLocks noChangeArrowheads="1"/>
          </p:cNvSpPr>
          <p:nvPr/>
        </p:nvSpPr>
        <p:spPr bwMode="auto">
          <a:xfrm>
            <a:off x="7912100" y="542607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14444" name="Text Box 126"/>
          <p:cNvSpPr txBox="1">
            <a:spLocks noChangeArrowheads="1"/>
          </p:cNvSpPr>
          <p:nvPr/>
        </p:nvSpPr>
        <p:spPr bwMode="auto">
          <a:xfrm>
            <a:off x="5732463" y="515302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445" name="Oval 127"/>
          <p:cNvSpPr>
            <a:spLocks noChangeArrowheads="1"/>
          </p:cNvSpPr>
          <p:nvPr/>
        </p:nvSpPr>
        <p:spPr bwMode="auto">
          <a:xfrm>
            <a:off x="5035551" y="4891088"/>
            <a:ext cx="409575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446" name="Rectangle 128"/>
          <p:cNvSpPr>
            <a:spLocks noChangeArrowheads="1"/>
          </p:cNvSpPr>
          <p:nvPr/>
        </p:nvSpPr>
        <p:spPr bwMode="auto">
          <a:xfrm>
            <a:off x="3735388" y="56911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47" name="Rectangle 129"/>
          <p:cNvSpPr>
            <a:spLocks noChangeArrowheads="1"/>
          </p:cNvSpPr>
          <p:nvPr/>
        </p:nvSpPr>
        <p:spPr bwMode="auto">
          <a:xfrm>
            <a:off x="4168775" y="56911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48" name="Rectangle 130"/>
          <p:cNvSpPr>
            <a:spLocks noChangeArrowheads="1"/>
          </p:cNvSpPr>
          <p:nvPr/>
        </p:nvSpPr>
        <p:spPr bwMode="auto">
          <a:xfrm>
            <a:off x="4602163" y="56911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49" name="Rectangle 131"/>
          <p:cNvSpPr>
            <a:spLocks noChangeArrowheads="1"/>
          </p:cNvSpPr>
          <p:nvPr/>
        </p:nvSpPr>
        <p:spPr bwMode="auto">
          <a:xfrm>
            <a:off x="5035550" y="56911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450" name="Rectangle 132"/>
          <p:cNvSpPr>
            <a:spLocks noChangeArrowheads="1"/>
          </p:cNvSpPr>
          <p:nvPr/>
        </p:nvSpPr>
        <p:spPr bwMode="auto">
          <a:xfrm>
            <a:off x="6178550" y="58499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51" name="Rectangle 133"/>
          <p:cNvSpPr>
            <a:spLocks noChangeArrowheads="1"/>
          </p:cNvSpPr>
          <p:nvPr/>
        </p:nvSpPr>
        <p:spPr bwMode="auto">
          <a:xfrm>
            <a:off x="6611938" y="58499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452" name="Rectangle 134"/>
          <p:cNvSpPr>
            <a:spLocks noChangeArrowheads="1"/>
          </p:cNvSpPr>
          <p:nvPr/>
        </p:nvSpPr>
        <p:spPr bwMode="auto">
          <a:xfrm>
            <a:off x="7045325" y="58499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53" name="Rectangle 135"/>
          <p:cNvSpPr>
            <a:spLocks noChangeArrowheads="1"/>
          </p:cNvSpPr>
          <p:nvPr/>
        </p:nvSpPr>
        <p:spPr bwMode="auto">
          <a:xfrm>
            <a:off x="7478713" y="584993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454" name="Rectangle 136"/>
          <p:cNvSpPr>
            <a:spLocks noChangeArrowheads="1"/>
          </p:cNvSpPr>
          <p:nvPr/>
        </p:nvSpPr>
        <p:spPr bwMode="auto">
          <a:xfrm>
            <a:off x="7912100" y="5848351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455" name="Rectangle 137"/>
          <p:cNvSpPr>
            <a:spLocks noChangeArrowheads="1"/>
          </p:cNvSpPr>
          <p:nvPr/>
        </p:nvSpPr>
        <p:spPr bwMode="auto">
          <a:xfrm>
            <a:off x="6178550" y="62341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4456" name="Rectangle 138"/>
          <p:cNvSpPr>
            <a:spLocks noChangeArrowheads="1"/>
          </p:cNvSpPr>
          <p:nvPr/>
        </p:nvSpPr>
        <p:spPr bwMode="auto">
          <a:xfrm>
            <a:off x="6611938" y="62341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</a:p>
        </p:txBody>
      </p:sp>
      <p:sp>
        <p:nvSpPr>
          <p:cNvPr id="14457" name="Rectangle 139"/>
          <p:cNvSpPr>
            <a:spLocks noChangeArrowheads="1"/>
          </p:cNvSpPr>
          <p:nvPr/>
        </p:nvSpPr>
        <p:spPr bwMode="auto">
          <a:xfrm>
            <a:off x="7045325" y="62341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4458" name="Rectangle 140"/>
          <p:cNvSpPr>
            <a:spLocks noChangeArrowheads="1"/>
          </p:cNvSpPr>
          <p:nvPr/>
        </p:nvSpPr>
        <p:spPr bwMode="auto">
          <a:xfrm>
            <a:off x="7478713" y="6234114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4459" name="Rectangle 141"/>
          <p:cNvSpPr>
            <a:spLocks noChangeArrowheads="1"/>
          </p:cNvSpPr>
          <p:nvPr/>
        </p:nvSpPr>
        <p:spPr bwMode="auto">
          <a:xfrm>
            <a:off x="7912100" y="6232526"/>
            <a:ext cx="431800" cy="2635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14460" name="Text Box 142"/>
          <p:cNvSpPr txBox="1">
            <a:spLocks noChangeArrowheads="1"/>
          </p:cNvSpPr>
          <p:nvPr/>
        </p:nvSpPr>
        <p:spPr bwMode="auto">
          <a:xfrm>
            <a:off x="5732463" y="59594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461" name="Oval 143"/>
          <p:cNvSpPr>
            <a:spLocks noChangeArrowheads="1"/>
          </p:cNvSpPr>
          <p:nvPr/>
        </p:nvSpPr>
        <p:spPr bwMode="auto">
          <a:xfrm>
            <a:off x="3748089" y="5708651"/>
            <a:ext cx="4095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462" name="Rectangle 144"/>
          <p:cNvSpPr>
            <a:spLocks noChangeArrowheads="1"/>
          </p:cNvSpPr>
          <p:nvPr/>
        </p:nvSpPr>
        <p:spPr bwMode="auto">
          <a:xfrm>
            <a:off x="3749675" y="62499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4463" name="Rectangle 145"/>
          <p:cNvSpPr>
            <a:spLocks noChangeArrowheads="1"/>
          </p:cNvSpPr>
          <p:nvPr/>
        </p:nvSpPr>
        <p:spPr bwMode="auto">
          <a:xfrm>
            <a:off x="4183063" y="62499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64" name="Rectangle 146"/>
          <p:cNvSpPr>
            <a:spLocks noChangeArrowheads="1"/>
          </p:cNvSpPr>
          <p:nvPr/>
        </p:nvSpPr>
        <p:spPr bwMode="auto">
          <a:xfrm>
            <a:off x="4616450" y="62499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465" name="Rectangle 147"/>
          <p:cNvSpPr>
            <a:spLocks noChangeArrowheads="1"/>
          </p:cNvSpPr>
          <p:nvPr/>
        </p:nvSpPr>
        <p:spPr bwMode="auto">
          <a:xfrm>
            <a:off x="5049838" y="6249989"/>
            <a:ext cx="431800" cy="3841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569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Counting Sort Running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889001"/>
            <a:ext cx="11317857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FD0128"/>
                </a:solidFill>
              </a:rPr>
              <a:t>What is the running time of counting sort?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Running Time: O(B+N)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B to zero/scan the array and N to read the input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If B is O(N), then running time for Bucket sort = </a:t>
            </a:r>
            <a:r>
              <a:rPr lang="en-US" altLang="en-US" b="1" dirty="0" smtClean="0">
                <a:solidFill>
                  <a:srgbClr val="0000FF"/>
                </a:solidFill>
              </a:rPr>
              <a:t>O(N)</a:t>
            </a:r>
          </a:p>
          <a:p>
            <a:pPr marL="914400" lvl="1" indent="-457200"/>
            <a:r>
              <a:rPr lang="en-US" altLang="en-US" b="1" dirty="0" smtClean="0">
                <a:solidFill>
                  <a:srgbClr val="0000FF"/>
                </a:solidFill>
              </a:rPr>
              <a:t>Doesn’t this violate the    (N log N) lower bound result?</a:t>
            </a:r>
          </a:p>
          <a:p>
            <a:pPr marL="914400" lvl="1" indent="-457200"/>
            <a:endParaRPr lang="en-US" altLang="en-US" b="1" dirty="0" smtClean="0">
              <a:solidFill>
                <a:srgbClr val="FD0128"/>
              </a:solidFill>
            </a:endParaRPr>
          </a:p>
          <a:p>
            <a:pPr marL="914400" lvl="1" indent="-457200"/>
            <a:r>
              <a:rPr lang="en-US" altLang="en-US" b="1" dirty="0" smtClean="0">
                <a:solidFill>
                  <a:srgbClr val="FD0128"/>
                </a:solidFill>
              </a:rPr>
              <a:t>No – When we do Count[</a:t>
            </a:r>
            <a:r>
              <a:rPr lang="en-US" altLang="en-US" b="1" dirty="0" err="1" smtClean="0">
                <a:solidFill>
                  <a:srgbClr val="FD0128"/>
                </a:solidFill>
              </a:rPr>
              <a:t>i</a:t>
            </a:r>
            <a:r>
              <a:rPr lang="en-US" altLang="en-US" b="1" dirty="0" smtClean="0">
                <a:solidFill>
                  <a:srgbClr val="FD0128"/>
                </a:solidFill>
              </a:rPr>
              <a:t>]++, we are comparing one element with all B elements, not just two elements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00"/>
                </a:solidFill>
              </a:rPr>
              <a:t>Not regular 2-way comparison-based sorting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30587"/>
              </p:ext>
            </p:extLst>
          </p:nvPr>
        </p:nvGraphicFramePr>
        <p:xfrm>
          <a:off x="5025546" y="2665534"/>
          <a:ext cx="4460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546" y="2665534"/>
                        <a:ext cx="4460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461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Radix Sort: Stable Counting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5" y="889001"/>
            <a:ext cx="11188460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Problem: </a:t>
            </a:r>
            <a:r>
              <a:rPr lang="en-US" altLang="en-US" dirty="0" smtClean="0">
                <a:solidFill>
                  <a:srgbClr val="000000"/>
                </a:solidFill>
              </a:rPr>
              <a:t>What if the number of buckets needed is too large?</a:t>
            </a:r>
          </a:p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Recall: </a:t>
            </a:r>
            <a:r>
              <a:rPr lang="en-US" altLang="en-US" dirty="0" smtClean="0">
                <a:solidFill>
                  <a:srgbClr val="000000"/>
                </a:solidFill>
              </a:rPr>
              <a:t>Stable sort = a sort that does not change order of items with same key</a:t>
            </a:r>
          </a:p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Radix sort </a:t>
            </a:r>
            <a:r>
              <a:rPr lang="en-US" altLang="en-US" dirty="0" smtClean="0">
                <a:solidFill>
                  <a:srgbClr val="000000"/>
                </a:solidFill>
              </a:rPr>
              <a:t>= </a:t>
            </a:r>
            <a:r>
              <a:rPr lang="en-US" altLang="en-US" b="1" dirty="0" smtClean="0">
                <a:solidFill>
                  <a:srgbClr val="00AF00"/>
                </a:solidFill>
              </a:rPr>
              <a:t>stable bucket sort on “slices” of key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Divide integers/strings into digits/characters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Bucket-sort from </a:t>
            </a:r>
            <a:r>
              <a:rPr lang="en-US" altLang="en-US" dirty="0" smtClean="0">
                <a:solidFill>
                  <a:srgbClr val="00AF00"/>
                </a:solidFill>
              </a:rPr>
              <a:t>least significant to most significant digit/character</a:t>
            </a:r>
          </a:p>
          <a:p>
            <a:pPr marL="1295400" lvl="2" indent="-381000">
              <a:buFontTx/>
              <a:buChar char="–"/>
            </a:pPr>
            <a:r>
              <a:rPr lang="en-US" altLang="en-US" dirty="0" smtClean="0">
                <a:solidFill>
                  <a:srgbClr val="000000"/>
                </a:solidFill>
              </a:rPr>
              <a:t>Uses linked lists </a:t>
            </a:r>
          </a:p>
          <a:p>
            <a:pPr marL="1295400" lvl="2" indent="-381000">
              <a:buFontTx/>
              <a:buChar char="–"/>
            </a:pPr>
            <a:r>
              <a:rPr lang="en-US" altLang="en-US" b="1" dirty="0" smtClean="0">
                <a:solidFill>
                  <a:srgbClr val="0000FF"/>
                </a:solidFill>
              </a:rPr>
              <a:t>Stability ensures keys already sorted stay sorted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Takes </a:t>
            </a:r>
            <a:r>
              <a:rPr lang="en-US" altLang="en-US" dirty="0" smtClean="0">
                <a:solidFill>
                  <a:srgbClr val="00AF00"/>
                </a:solidFill>
              </a:rPr>
              <a:t>O(P(B+N)) </a:t>
            </a:r>
            <a:r>
              <a:rPr lang="en-US" altLang="en-US" dirty="0" smtClean="0">
                <a:solidFill>
                  <a:srgbClr val="000000"/>
                </a:solidFill>
              </a:rPr>
              <a:t>time where </a:t>
            </a:r>
            <a:r>
              <a:rPr lang="en-US" altLang="en-US" dirty="0" smtClean="0">
                <a:solidFill>
                  <a:srgbClr val="00AF00"/>
                </a:solidFill>
              </a:rPr>
              <a:t>P =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96963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Radix Sort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8863" y="1539876"/>
            <a:ext cx="889000" cy="4511675"/>
          </a:xfrm>
          <a:noFill/>
        </p:spPr>
        <p:txBody>
          <a:bodyPr/>
          <a:lstStyle/>
          <a:p>
            <a:pPr marL="533400" indent="-533400">
              <a:buNone/>
            </a:pPr>
            <a:r>
              <a:rPr lang="en-US" altLang="en-US" smtClean="0"/>
              <a:t>576</a:t>
            </a:r>
          </a:p>
          <a:p>
            <a:pPr marL="533400" indent="-533400">
              <a:buNone/>
            </a:pPr>
            <a:r>
              <a:rPr lang="en-US" altLang="en-US" smtClean="0"/>
              <a:t>494</a:t>
            </a:r>
          </a:p>
          <a:p>
            <a:pPr marL="533400" indent="-533400">
              <a:buNone/>
            </a:pPr>
            <a:r>
              <a:rPr lang="en-US" altLang="en-US" smtClean="0"/>
              <a:t>194</a:t>
            </a:r>
          </a:p>
          <a:p>
            <a:pPr marL="533400" indent="-533400">
              <a:buNone/>
            </a:pPr>
            <a:r>
              <a:rPr lang="en-US" altLang="en-US" smtClean="0"/>
              <a:t>296</a:t>
            </a:r>
          </a:p>
          <a:p>
            <a:pPr marL="533400" indent="-533400">
              <a:buNone/>
            </a:pPr>
            <a:r>
              <a:rPr lang="en-US" altLang="en-US" smtClean="0"/>
              <a:t>278</a:t>
            </a:r>
          </a:p>
          <a:p>
            <a:pPr marL="533400" indent="-533400">
              <a:buNone/>
            </a:pPr>
            <a:r>
              <a:rPr lang="en-US" altLang="en-US" smtClean="0"/>
              <a:t>176</a:t>
            </a:r>
          </a:p>
          <a:p>
            <a:pPr marL="533400" indent="-533400">
              <a:buNone/>
            </a:pPr>
            <a:r>
              <a:rPr lang="en-US" altLang="en-US" smtClean="0"/>
              <a:t>954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784600" y="1516064"/>
            <a:ext cx="11303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49[4]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19[4]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95[4]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57[6]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29[6]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17[6]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27[8]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372100" y="1516064"/>
            <a:ext cx="118903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9[5]4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5[7]6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1[7]6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2[7]8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4[9]4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1[9]4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2[9]6</a:t>
            </a:r>
          </a:p>
        </p:txBody>
      </p:sp>
      <p:sp>
        <p:nvSpPr>
          <p:cNvPr id="17414" name="AutoShape 8"/>
          <p:cNvSpPr>
            <a:spLocks noChangeArrowheads="1"/>
          </p:cNvSpPr>
          <p:nvPr/>
        </p:nvSpPr>
        <p:spPr bwMode="auto">
          <a:xfrm>
            <a:off x="3255963" y="310515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4929188" y="309245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6492875" y="3163888"/>
            <a:ext cx="457200" cy="239712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6996113" y="1539876"/>
            <a:ext cx="11176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[1]76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[1]94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[2]78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[2]96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[4]94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[5]76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[9]54</a:t>
            </a:r>
          </a:p>
        </p:txBody>
      </p:sp>
      <p:sp>
        <p:nvSpPr>
          <p:cNvPr id="17418" name="AutoShape 12"/>
          <p:cNvSpPr>
            <a:spLocks noChangeArrowheads="1"/>
          </p:cNvSpPr>
          <p:nvPr/>
        </p:nvSpPr>
        <p:spPr bwMode="auto">
          <a:xfrm>
            <a:off x="8213725" y="320040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8778875" y="1550989"/>
            <a:ext cx="8890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278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296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954</a:t>
            </a:r>
          </a:p>
        </p:txBody>
      </p:sp>
    </p:spTree>
    <p:extLst>
      <p:ext uri="{BB962C8B-B14F-4D97-AF65-F5344CB8AC3E}">
        <p14:creationId xmlns:p14="http://schemas.microsoft.com/office/powerpoint/2010/main" val="746727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Another Radix Sort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8863" y="1539876"/>
            <a:ext cx="889000" cy="4511675"/>
          </a:xfrm>
          <a:noFill/>
        </p:spPr>
        <p:txBody>
          <a:bodyPr/>
          <a:lstStyle/>
          <a:p>
            <a:pPr marL="533400" indent="-533400">
              <a:buNone/>
            </a:pPr>
            <a:r>
              <a:rPr lang="en-US" altLang="en-US" smtClean="0"/>
              <a:t>576</a:t>
            </a:r>
          </a:p>
          <a:p>
            <a:pPr marL="533400" indent="-533400">
              <a:buNone/>
            </a:pPr>
            <a:r>
              <a:rPr lang="en-US" altLang="en-US" smtClean="0"/>
              <a:t>494</a:t>
            </a:r>
          </a:p>
          <a:p>
            <a:pPr marL="533400" indent="-533400">
              <a:buNone/>
            </a:pPr>
            <a:r>
              <a:rPr lang="en-US" altLang="en-US" smtClean="0"/>
              <a:t>094</a:t>
            </a:r>
          </a:p>
          <a:p>
            <a:pPr marL="533400" indent="-533400">
              <a:buNone/>
            </a:pPr>
            <a:r>
              <a:rPr lang="en-US" altLang="en-US" smtClean="0"/>
              <a:t>296</a:t>
            </a:r>
          </a:p>
          <a:p>
            <a:pPr marL="533400" indent="-533400">
              <a:buNone/>
            </a:pPr>
            <a:r>
              <a:rPr lang="en-US" altLang="en-US" smtClean="0"/>
              <a:t>008</a:t>
            </a:r>
          </a:p>
          <a:p>
            <a:pPr marL="533400" indent="-533400">
              <a:buNone/>
            </a:pPr>
            <a:r>
              <a:rPr lang="en-US" altLang="en-US" smtClean="0"/>
              <a:t>176</a:t>
            </a:r>
          </a:p>
          <a:p>
            <a:pPr marL="533400" indent="-533400">
              <a:buNone/>
            </a:pPr>
            <a:r>
              <a:rPr lang="en-US" altLang="en-US" smtClean="0"/>
              <a:t>004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84600" y="1516064"/>
            <a:ext cx="11303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49[4]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09[4]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00[4]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57[6]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29[6]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17[6]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00[8]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5372100" y="1516064"/>
            <a:ext cx="118903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0[0]4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0[0]8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5[7]6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1[7]6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4[9]4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0[9]4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2[9]6</a:t>
            </a:r>
          </a:p>
        </p:txBody>
      </p:sp>
      <p:sp>
        <p:nvSpPr>
          <p:cNvPr id="18438" name="AutoShape 8"/>
          <p:cNvSpPr>
            <a:spLocks noChangeArrowheads="1"/>
          </p:cNvSpPr>
          <p:nvPr/>
        </p:nvSpPr>
        <p:spPr bwMode="auto">
          <a:xfrm>
            <a:off x="3255963" y="310515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39" name="AutoShape 9"/>
          <p:cNvSpPr>
            <a:spLocks noChangeArrowheads="1"/>
          </p:cNvSpPr>
          <p:nvPr/>
        </p:nvSpPr>
        <p:spPr bwMode="auto">
          <a:xfrm>
            <a:off x="4929188" y="309245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40" name="AutoShape 10"/>
          <p:cNvSpPr>
            <a:spLocks noChangeArrowheads="1"/>
          </p:cNvSpPr>
          <p:nvPr/>
        </p:nvSpPr>
        <p:spPr bwMode="auto">
          <a:xfrm>
            <a:off x="6492875" y="3163888"/>
            <a:ext cx="457200" cy="239712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6996113" y="1539876"/>
            <a:ext cx="11176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[0]04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[0]08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[0]94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[1]76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[2]96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[4]94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[5]76</a:t>
            </a: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8213725" y="3200401"/>
            <a:ext cx="457200" cy="239713"/>
          </a:xfrm>
          <a:prstGeom prst="rightArrow">
            <a:avLst>
              <a:gd name="adj1" fmla="val 50000"/>
              <a:gd name="adj2" fmla="val 4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8778875" y="1550989"/>
            <a:ext cx="8890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004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008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094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176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296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494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576</a:t>
            </a:r>
          </a:p>
        </p:txBody>
      </p:sp>
    </p:spTree>
    <p:extLst>
      <p:ext uri="{BB962C8B-B14F-4D97-AF65-F5344CB8AC3E}">
        <p14:creationId xmlns:p14="http://schemas.microsoft.com/office/powerpoint/2010/main" val="34516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Radix Sort Running 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5" y="889001"/>
            <a:ext cx="11274724" cy="5534025"/>
          </a:xfrm>
          <a:noFill/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en-US" altLang="en-US" dirty="0" smtClean="0">
                <a:solidFill>
                  <a:srgbClr val="00AF00"/>
                </a:solidFill>
              </a:rPr>
              <a:t>P = # of digits</a:t>
            </a:r>
            <a:r>
              <a:rPr lang="en-US" altLang="en-US" dirty="0" smtClean="0">
                <a:solidFill>
                  <a:srgbClr val="000000"/>
                </a:solidFill>
              </a:rPr>
              <a:t> iterations over the data set</a:t>
            </a:r>
          </a:p>
          <a:p>
            <a:pPr marL="533400" indent="-533400">
              <a:spcBef>
                <a:spcPct val="0"/>
              </a:spcBef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Each iteration takes O(B+N) time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Total: </a:t>
            </a:r>
            <a:r>
              <a:rPr lang="en-US" altLang="en-US" dirty="0" smtClean="0">
                <a:solidFill>
                  <a:srgbClr val="00AF00"/>
                </a:solidFill>
              </a:rPr>
              <a:t>O(P(B+N)) </a:t>
            </a:r>
            <a:r>
              <a:rPr lang="en-US" altLang="en-US" dirty="0" smtClean="0">
                <a:solidFill>
                  <a:srgbClr val="000000"/>
                </a:solidFill>
              </a:rPr>
              <a:t>time where </a:t>
            </a:r>
            <a:r>
              <a:rPr lang="en-US" altLang="en-US" dirty="0" smtClean="0">
                <a:solidFill>
                  <a:srgbClr val="00AF00"/>
                </a:solidFill>
              </a:rPr>
              <a:t>P = number of digits</a:t>
            </a:r>
          </a:p>
          <a:p>
            <a:pPr marL="914400" lvl="1" indent="-457200">
              <a:spcBef>
                <a:spcPct val="0"/>
              </a:spcBef>
            </a:pPr>
            <a:endParaRPr lang="en-US" altLang="en-US" dirty="0" smtClean="0">
              <a:solidFill>
                <a:srgbClr val="00AF00"/>
              </a:solidFill>
            </a:endParaRPr>
          </a:p>
          <a:p>
            <a:pPr marL="533400" indent="-533400">
              <a:spcBef>
                <a:spcPct val="0"/>
              </a:spcBef>
            </a:pPr>
            <a:r>
              <a:rPr lang="en-US" altLang="en-US" dirty="0" smtClean="0"/>
              <a:t>N numbers in base 10 in the range 0-999999 (max. 6 digits)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/>
              <a:t>Total: O(6*(10+N))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/>
              <a:t>Total: O(60 + 6N)</a:t>
            </a:r>
          </a:p>
        </p:txBody>
      </p:sp>
    </p:spTree>
    <p:extLst>
      <p:ext uri="{BB962C8B-B14F-4D97-AF65-F5344CB8AC3E}">
        <p14:creationId xmlns:p14="http://schemas.microsoft.com/office/powerpoint/2010/main" val="2468533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Bucket 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7" y="889001"/>
            <a:ext cx="11369614" cy="5534025"/>
          </a:xfrm>
        </p:spPr>
        <p:txBody>
          <a:bodyPr/>
          <a:lstStyle/>
          <a:p>
            <a:pPr marL="533400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Instead of sorting the entire array, what if we distribute the elements into buckets?</a:t>
            </a:r>
          </a:p>
          <a:p>
            <a:pPr marL="933450" lvl="1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Sort each bucket separately</a:t>
            </a:r>
          </a:p>
          <a:p>
            <a:pPr marL="933450" lvl="1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Concatenate the results</a:t>
            </a:r>
          </a:p>
          <a:p>
            <a:pPr marL="933450" lvl="1" indent="-533400">
              <a:spcBef>
                <a:spcPct val="0"/>
              </a:spcBef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buNone/>
              <a:defRPr/>
            </a:pPr>
            <a:r>
              <a:rPr lang="en-US" altLang="en-US" dirty="0" err="1"/>
              <a:t>nums</a:t>
            </a:r>
            <a:r>
              <a:rPr lang="en-US" altLang="en-US" dirty="0"/>
              <a:t> = </a:t>
            </a:r>
            <a:r>
              <a:rPr lang="en-US" altLang="en-US" dirty="0" smtClean="0"/>
              <a:t>[40,15,20,25,57,80,44,2,71]</a:t>
            </a:r>
          </a:p>
          <a:p>
            <a:pPr marL="533400" indent="-533400">
              <a:buNone/>
              <a:defRPr/>
            </a:pPr>
            <a:r>
              <a:rPr lang="en-US" altLang="en-US" dirty="0" smtClean="0"/>
              <a:t>Assume </a:t>
            </a:r>
            <a:r>
              <a:rPr lang="en-US" altLang="en-US" dirty="0" err="1" smtClean="0"/>
              <a:t>numBuckets</a:t>
            </a:r>
            <a:r>
              <a:rPr lang="en-US" altLang="en-US" dirty="0" smtClean="0"/>
              <a:t> = 4</a:t>
            </a:r>
          </a:p>
          <a:p>
            <a:pPr marL="533400" indent="-533400">
              <a:buNone/>
              <a:defRPr/>
            </a:pPr>
            <a:r>
              <a:rPr lang="en-US" altLang="en-US" dirty="0"/>
              <a:t>r</a:t>
            </a:r>
            <a:r>
              <a:rPr lang="en-US" altLang="en-US" dirty="0" smtClean="0"/>
              <a:t>ange of numbers = 80-2+1 = 79</a:t>
            </a:r>
          </a:p>
          <a:p>
            <a:pPr marL="533400" indent="-533400">
              <a:buNone/>
              <a:defRPr/>
            </a:pPr>
            <a:r>
              <a:rPr lang="en-US" altLang="en-US" dirty="0" smtClean="0"/>
              <a:t>Bucket1 Range: [2-21]    </a:t>
            </a:r>
            <a:r>
              <a:rPr lang="en-US" altLang="en-US" dirty="0" smtClean="0">
                <a:sym typeface="Wingdings" panose="05000000000000000000" pitchFamily="2" charset="2"/>
              </a:rPr>
              <a:t> [15,20,2]  [2,15,20]</a:t>
            </a:r>
            <a:endParaRPr lang="en-US" altLang="en-US" dirty="0" smtClean="0"/>
          </a:p>
          <a:p>
            <a:pPr marL="533400" indent="-533400">
              <a:buNone/>
              <a:defRPr/>
            </a:pPr>
            <a:r>
              <a:rPr lang="en-US" altLang="en-US" dirty="0" smtClean="0"/>
              <a:t>Bucket2 Range: [22-41] </a:t>
            </a:r>
            <a:r>
              <a:rPr lang="en-US" altLang="en-US" dirty="0" smtClean="0">
                <a:sym typeface="Wingdings" panose="05000000000000000000" pitchFamily="2" charset="2"/>
              </a:rPr>
              <a:t> [40,25]  [25,40]</a:t>
            </a:r>
            <a:endParaRPr lang="en-US" altLang="en-US" dirty="0" smtClean="0"/>
          </a:p>
          <a:p>
            <a:pPr marL="533400" indent="-533400">
              <a:buNone/>
              <a:defRPr/>
            </a:pPr>
            <a:r>
              <a:rPr lang="en-US" altLang="en-US" dirty="0" smtClean="0"/>
              <a:t>Bucket3 Range: [42-61] </a:t>
            </a:r>
            <a:r>
              <a:rPr lang="en-US" altLang="en-US" dirty="0" smtClean="0">
                <a:sym typeface="Wingdings" panose="05000000000000000000" pitchFamily="2" charset="2"/>
              </a:rPr>
              <a:t> [57,44]  [44,57]</a:t>
            </a:r>
            <a:endParaRPr lang="en-US" altLang="en-US" dirty="0" smtClean="0"/>
          </a:p>
          <a:p>
            <a:pPr marL="533400" indent="-533400">
              <a:buNone/>
              <a:defRPr/>
            </a:pPr>
            <a:r>
              <a:rPr lang="en-US" altLang="en-US" dirty="0" smtClean="0"/>
              <a:t>Bucket4 Range: [62-81] </a:t>
            </a:r>
            <a:r>
              <a:rPr lang="en-US" altLang="en-US" dirty="0" smtClean="0">
                <a:sym typeface="Wingdings" panose="05000000000000000000" pitchFamily="2" charset="2"/>
              </a:rPr>
              <a:t> [80,71]  [71,80]</a:t>
            </a:r>
            <a:endParaRPr lang="en-US" altLang="en-US" dirty="0" smtClean="0"/>
          </a:p>
          <a:p>
            <a:pPr marL="533400" indent="-533400">
              <a:buNone/>
              <a:defRPr/>
            </a:pPr>
            <a:r>
              <a:rPr lang="en-US" altLang="en-US" dirty="0" smtClean="0"/>
              <a:t> </a:t>
            </a:r>
          </a:p>
          <a:p>
            <a:pPr marL="533400" indent="-533400">
              <a:buNone/>
              <a:defRPr/>
            </a:pPr>
            <a:endParaRPr lang="en-US" altLang="en-US" dirty="0" smtClean="0"/>
          </a:p>
          <a:p>
            <a:pPr marL="533400" indent="-533400">
              <a:buNone/>
              <a:defRPr/>
            </a:pPr>
            <a:endParaRPr lang="en-US" altLang="en-US" dirty="0" smtClean="0"/>
          </a:p>
          <a:p>
            <a:pPr marL="533400" indent="-533400">
              <a:spcBef>
                <a:spcPct val="0"/>
              </a:spcBef>
              <a:defRPr/>
            </a:pPr>
            <a:endParaRPr lang="en-US" altLang="en-US" dirty="0" smtClean="0">
              <a:solidFill>
                <a:srgbClr val="00AF00"/>
              </a:solidFill>
            </a:endParaRPr>
          </a:p>
          <a:p>
            <a:pPr marL="914400" lvl="1" indent="-457200">
              <a:spcBef>
                <a:spcPct val="0"/>
              </a:spcBef>
              <a:defRPr/>
            </a:pPr>
            <a:endParaRPr lang="en-US" altLang="en-US" dirty="0" smtClean="0">
              <a:solidFill>
                <a:srgbClr val="00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Bucket Sort Running 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5" y="889001"/>
            <a:ext cx="11378240" cy="5534025"/>
          </a:xfrm>
        </p:spPr>
        <p:txBody>
          <a:bodyPr/>
          <a:lstStyle/>
          <a:p>
            <a:pPr marL="533400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Assume we have B buckets</a:t>
            </a:r>
          </a:p>
          <a:p>
            <a:pPr marL="533400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In the best case, we expect n/B numbers to fall into each bucket</a:t>
            </a:r>
          </a:p>
          <a:p>
            <a:pPr marL="933450" lvl="1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chemeClr val="accent6"/>
                </a:solidFill>
              </a:rPr>
              <a:t>This is the case if the numbers are uniformly distributed</a:t>
            </a:r>
          </a:p>
          <a:p>
            <a:pPr marL="533400" indent="-533400">
              <a:spcBef>
                <a:spcPct val="0"/>
              </a:spcBef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It takes (n/B)log(n/B) time to sort each bucket</a:t>
            </a:r>
          </a:p>
          <a:p>
            <a:pPr marL="533400" indent="-533400">
              <a:spcBef>
                <a:spcPct val="0"/>
              </a:spcBef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We have B buckets. So the total time becomes: </a:t>
            </a:r>
          </a:p>
          <a:p>
            <a:pPr marL="933450" lvl="1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T(n) = B*(n/B)log(n/B) = </a:t>
            </a:r>
            <a:r>
              <a:rPr lang="en-US" altLang="en-US" dirty="0" err="1" smtClean="0">
                <a:solidFill>
                  <a:srgbClr val="000000"/>
                </a:solidFill>
              </a:rPr>
              <a:t>nlog</a:t>
            </a:r>
            <a:r>
              <a:rPr lang="en-US" altLang="en-US" dirty="0" smtClean="0">
                <a:solidFill>
                  <a:srgbClr val="000000"/>
                </a:solidFill>
              </a:rPr>
              <a:t>(n/B)</a:t>
            </a:r>
          </a:p>
          <a:p>
            <a:pPr marL="933450" lvl="1" indent="-533400">
              <a:spcBef>
                <a:spcPct val="0"/>
              </a:spcBef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We use O(</a:t>
            </a:r>
            <a:r>
              <a:rPr lang="en-US" altLang="en-US" dirty="0" err="1">
                <a:solidFill>
                  <a:srgbClr val="000000"/>
                </a:solidFill>
              </a:rPr>
              <a:t>B</a:t>
            </a:r>
            <a:r>
              <a:rPr lang="en-US" altLang="en-US" dirty="0" err="1" smtClean="0">
                <a:solidFill>
                  <a:srgbClr val="000000"/>
                </a:solidFill>
              </a:rPr>
              <a:t>+n</a:t>
            </a:r>
            <a:r>
              <a:rPr lang="en-US" altLang="en-US" dirty="0" smtClean="0">
                <a:solidFill>
                  <a:srgbClr val="000000"/>
                </a:solidFill>
              </a:rPr>
              <a:t>) amount of extra space</a:t>
            </a:r>
            <a:endParaRPr lang="en-US" altLang="en-US" dirty="0" smtClean="0"/>
          </a:p>
          <a:p>
            <a:pPr marL="533400" indent="-533400">
              <a:buNone/>
              <a:defRPr/>
            </a:pPr>
            <a:r>
              <a:rPr lang="en-US" altLang="en-US" dirty="0" smtClean="0"/>
              <a:t> </a:t>
            </a:r>
          </a:p>
          <a:p>
            <a:pPr marL="533400" indent="-533400">
              <a:buNone/>
              <a:defRPr/>
            </a:pPr>
            <a:endParaRPr lang="en-US" altLang="en-US" dirty="0" smtClean="0"/>
          </a:p>
          <a:p>
            <a:pPr marL="533400" indent="-533400">
              <a:buNone/>
              <a:defRPr/>
            </a:pPr>
            <a:endParaRPr lang="en-US" altLang="en-US" dirty="0" smtClean="0"/>
          </a:p>
          <a:p>
            <a:pPr marL="533400" indent="-533400">
              <a:spcBef>
                <a:spcPct val="0"/>
              </a:spcBef>
              <a:defRPr/>
            </a:pPr>
            <a:endParaRPr lang="en-US" altLang="en-US" dirty="0" smtClean="0">
              <a:solidFill>
                <a:srgbClr val="00AF00"/>
              </a:solidFill>
            </a:endParaRPr>
          </a:p>
          <a:p>
            <a:pPr marL="914400" lvl="1" indent="-457200">
              <a:spcBef>
                <a:spcPct val="0"/>
              </a:spcBef>
              <a:defRPr/>
            </a:pPr>
            <a:endParaRPr lang="en-US" altLang="en-US" dirty="0" smtClean="0">
              <a:solidFill>
                <a:srgbClr val="00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2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Sorting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001"/>
            <a:ext cx="11222966" cy="553402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Sorting choices:</a:t>
            </a:r>
          </a:p>
          <a:p>
            <a:pPr marL="914400" lvl="1" indent="-4572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O(N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) – </a:t>
            </a:r>
            <a:r>
              <a:rPr lang="en-US" altLang="en-US" dirty="0" err="1" smtClean="0">
                <a:solidFill>
                  <a:srgbClr val="000000"/>
                </a:solidFill>
              </a:rPr>
              <a:t>Bubblesort</a:t>
            </a:r>
            <a:r>
              <a:rPr lang="en-US" altLang="en-US" dirty="0" smtClean="0">
                <a:solidFill>
                  <a:srgbClr val="000000"/>
                </a:solidFill>
              </a:rPr>
              <a:t>, Selection Sort, Insertion Sort</a:t>
            </a:r>
          </a:p>
          <a:p>
            <a:pPr marL="914400" lvl="1" indent="-4572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O(</a:t>
            </a:r>
            <a:r>
              <a:rPr lang="en-US" altLang="en-US" dirty="0" err="1" smtClean="0">
                <a:solidFill>
                  <a:srgbClr val="000000"/>
                </a:solidFill>
              </a:rPr>
              <a:t>N</a:t>
            </a:r>
            <a:r>
              <a:rPr lang="en-US" altLang="en-US" baseline="30000" dirty="0" err="1" smtClean="0">
                <a:solidFill>
                  <a:srgbClr val="000000"/>
                </a:solidFill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</a:rPr>
              <a:t>) – </a:t>
            </a:r>
            <a:r>
              <a:rPr lang="en-US" altLang="en-US" dirty="0" err="1" smtClean="0">
                <a:solidFill>
                  <a:srgbClr val="000000"/>
                </a:solidFill>
              </a:rPr>
              <a:t>Shellsort</a:t>
            </a:r>
            <a:r>
              <a:rPr lang="en-US" altLang="en-US" dirty="0" smtClean="0">
                <a:solidFill>
                  <a:srgbClr val="000000"/>
                </a:solidFill>
              </a:rPr>
              <a:t> (x = 3/2, 4/3, 2, etc. depending on incr. seq.)</a:t>
            </a:r>
          </a:p>
          <a:p>
            <a:pPr marL="914400" lvl="1" indent="-4572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O(N log N) average case running time:</a:t>
            </a:r>
          </a:p>
          <a:p>
            <a:pPr marL="1295400" lvl="2" indent="-381000">
              <a:defRPr/>
            </a:pPr>
            <a:r>
              <a:rPr lang="en-US" altLang="en-US" dirty="0" err="1" smtClean="0">
                <a:solidFill>
                  <a:srgbClr val="0000FF"/>
                </a:solidFill>
              </a:rPr>
              <a:t>Mergesort</a:t>
            </a:r>
            <a:r>
              <a:rPr lang="en-US" altLang="en-US" dirty="0" smtClean="0">
                <a:solidFill>
                  <a:srgbClr val="000000"/>
                </a:solidFill>
              </a:rPr>
              <a:t>: easy to code but uses O(N) extra space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marL="1295400" lvl="2" indent="-381000"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Heapsort</a:t>
            </a:r>
            <a:r>
              <a:rPr lang="en-US" altLang="en-US" dirty="0" smtClean="0">
                <a:solidFill>
                  <a:srgbClr val="000000"/>
                </a:solidFill>
              </a:rPr>
              <a:t>: needs 2 comparisons to move data (between 2 children and parent) – may not be fast in practice</a:t>
            </a:r>
          </a:p>
          <a:p>
            <a:pPr marL="1295400" lvl="2" indent="-381000"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Quicksort</a:t>
            </a:r>
            <a:r>
              <a:rPr lang="en-US" altLang="en-US" dirty="0" smtClean="0">
                <a:solidFill>
                  <a:srgbClr val="000000"/>
                </a:solidFill>
              </a:rPr>
              <a:t>: fastest in practice but trickier to code, O(N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) worst case</a:t>
            </a:r>
          </a:p>
          <a:p>
            <a:pPr marL="914400" lvl="1" indent="-4572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O(P·N)</a:t>
            </a:r>
          </a:p>
          <a:p>
            <a:pPr marL="1295400" lvl="2" indent="-381000"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Radix sort</a:t>
            </a:r>
            <a:r>
              <a:rPr lang="en-US" altLang="en-US" dirty="0" smtClean="0">
                <a:solidFill>
                  <a:srgbClr val="000000"/>
                </a:solidFill>
              </a:rPr>
              <a:t> (using Counting sort) for special cases where keys are P digit integers/strings</a:t>
            </a:r>
          </a:p>
          <a:p>
            <a:pPr marL="895350" lvl="1" indent="-381000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O(</a:t>
            </a:r>
            <a:r>
              <a:rPr lang="en-US" altLang="en-US" dirty="0" err="1" smtClean="0">
                <a:solidFill>
                  <a:srgbClr val="000000"/>
                </a:solidFill>
              </a:rPr>
              <a:t>Nlog</a:t>
            </a:r>
            <a:r>
              <a:rPr lang="en-US" altLang="en-US" dirty="0" smtClean="0">
                <a:solidFill>
                  <a:srgbClr val="000000"/>
                </a:solidFill>
              </a:rPr>
              <a:t>(N/B)) for bucket sort</a:t>
            </a:r>
          </a:p>
        </p:txBody>
      </p:sp>
    </p:spTree>
    <p:extLst>
      <p:ext uri="{BB962C8B-B14F-4D97-AF65-F5344CB8AC3E}">
        <p14:creationId xmlns:p14="http://schemas.microsoft.com/office/powerpoint/2010/main" val="53716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How Fast Can We Sort?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889001"/>
            <a:ext cx="10895161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Basic Sorting Algorithms</a:t>
            </a:r>
          </a:p>
          <a:p>
            <a:pPr marL="914400" lvl="1" indent="-457200"/>
            <a:r>
              <a:rPr lang="en-US" altLang="en-US" dirty="0" err="1" smtClean="0">
                <a:solidFill>
                  <a:srgbClr val="000000"/>
                </a:solidFill>
              </a:rPr>
              <a:t>BubleSort</a:t>
            </a:r>
            <a:r>
              <a:rPr lang="en-US" altLang="en-US" dirty="0" smtClean="0">
                <a:solidFill>
                  <a:srgbClr val="000000"/>
                </a:solidFill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</a:rPr>
              <a:t>InsertionSort</a:t>
            </a:r>
            <a:r>
              <a:rPr lang="en-US" altLang="en-US" dirty="0" smtClean="0">
                <a:solidFill>
                  <a:srgbClr val="000000"/>
                </a:solidFill>
              </a:rPr>
              <a:t> and </a:t>
            </a:r>
            <a:r>
              <a:rPr lang="en-US" altLang="en-US" dirty="0" err="1" smtClean="0">
                <a:solidFill>
                  <a:srgbClr val="000000"/>
                </a:solidFill>
              </a:rPr>
              <a:t>SelectionSort</a:t>
            </a:r>
            <a:r>
              <a:rPr lang="en-US" altLang="en-US" dirty="0" smtClean="0">
                <a:solidFill>
                  <a:srgbClr val="000000"/>
                </a:solidFill>
              </a:rPr>
              <a:t> all run in O(N^2)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Fast Sorting Algorithms</a:t>
            </a:r>
          </a:p>
          <a:p>
            <a:pPr marL="914400" lvl="1" indent="-457200"/>
            <a:r>
              <a:rPr lang="en-US" altLang="en-US" dirty="0" err="1" smtClean="0">
                <a:solidFill>
                  <a:srgbClr val="000000"/>
                </a:solidFill>
              </a:rPr>
              <a:t>Mergesort</a:t>
            </a:r>
            <a:r>
              <a:rPr lang="en-US" altLang="en-US" dirty="0" smtClean="0">
                <a:solidFill>
                  <a:srgbClr val="000000"/>
                </a:solidFill>
              </a:rPr>
              <a:t>, Heapsort and Quicksort all run in O(N log N) best case running time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Can we do any better?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Can we come up with a sorting algorithm that will sort in O(N log </a:t>
            </a:r>
            <a:r>
              <a:rPr lang="en-US" altLang="en-US" dirty="0" err="1" smtClean="0">
                <a:solidFill>
                  <a:srgbClr val="000000"/>
                </a:solidFill>
              </a:rPr>
              <a:t>logN</a:t>
            </a:r>
            <a:r>
              <a:rPr lang="en-US" altLang="en-US" dirty="0" smtClean="0">
                <a:solidFill>
                  <a:srgbClr val="000000"/>
                </a:solidFill>
              </a:rPr>
              <a:t>)? What about O(N)?</a:t>
            </a:r>
          </a:p>
        </p:txBody>
      </p:sp>
    </p:spTree>
    <p:extLst>
      <p:ext uri="{BB962C8B-B14F-4D97-AF65-F5344CB8AC3E}">
        <p14:creationId xmlns:p14="http://schemas.microsoft.com/office/powerpoint/2010/main" val="3796646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mtClean="0"/>
              <a:t>C++ std:sort utility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672" y="889001"/>
            <a:ext cx="11731924" cy="5534025"/>
          </a:xfrm>
          <a:noFill/>
        </p:spPr>
        <p:txBody>
          <a:bodyPr/>
          <a:lstStyle/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Is a hybrid algorithm</a:t>
            </a: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Uses </a:t>
            </a:r>
            <a:r>
              <a:rPr lang="en-US" altLang="en-US" dirty="0" err="1" smtClean="0">
                <a:solidFill>
                  <a:srgbClr val="000000"/>
                </a:solidFill>
              </a:rPr>
              <a:t>InsertionSort</a:t>
            </a:r>
            <a:r>
              <a:rPr lang="en-US" altLang="en-US" dirty="0" smtClean="0">
                <a:solidFill>
                  <a:srgbClr val="000000"/>
                </a:solidFill>
              </a:rPr>
              <a:t> for very small data sizes</a:t>
            </a: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Uses </a:t>
            </a:r>
            <a:r>
              <a:rPr lang="en-US" altLang="en-US" dirty="0" err="1" smtClean="0">
                <a:solidFill>
                  <a:srgbClr val="000000"/>
                </a:solidFill>
              </a:rPr>
              <a:t>HeapSort</a:t>
            </a:r>
            <a:r>
              <a:rPr lang="en-US" altLang="en-US" dirty="0" smtClean="0">
                <a:solidFill>
                  <a:srgbClr val="000000"/>
                </a:solidFill>
              </a:rPr>
              <a:t> for moderate-sized data</a:t>
            </a: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Uses </a:t>
            </a:r>
            <a:r>
              <a:rPr lang="en-US" altLang="en-US" dirty="0" err="1" smtClean="0">
                <a:solidFill>
                  <a:srgbClr val="000000"/>
                </a:solidFill>
              </a:rPr>
              <a:t>QuickSort</a:t>
            </a:r>
            <a:r>
              <a:rPr lang="en-US" altLang="en-US" dirty="0" smtClean="0">
                <a:solidFill>
                  <a:srgbClr val="000000"/>
                </a:solidFill>
              </a:rPr>
              <a:t> for large data sizes (with </a:t>
            </a:r>
            <a:r>
              <a:rPr lang="en-US" altLang="en-US" dirty="0" err="1" smtClean="0">
                <a:solidFill>
                  <a:srgbClr val="000000"/>
                </a:solidFill>
              </a:rPr>
              <a:t>MedianOfThree</a:t>
            </a:r>
            <a:r>
              <a:rPr lang="en-US" altLang="en-US" dirty="0" smtClean="0">
                <a:solidFill>
                  <a:srgbClr val="000000"/>
                </a:solidFill>
              </a:rPr>
              <a:t> heuristic)</a:t>
            </a:r>
          </a:p>
          <a:p>
            <a:pPr marL="514350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14350" indent="-457200"/>
            <a:r>
              <a:rPr lang="en-US" altLang="en-US" dirty="0" smtClean="0">
                <a:solidFill>
                  <a:srgbClr val="000000"/>
                </a:solidFill>
              </a:rPr>
              <a:t>For details look at:</a:t>
            </a:r>
          </a:p>
          <a:p>
            <a:pPr marL="514350" indent="-457200"/>
            <a:r>
              <a:rPr lang="en-US" altLang="en-US" dirty="0" smtClean="0"/>
              <a:t>https://www.geeksforgeeks.org/internal-details-of-stdsort-in-c/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14350" indent="-457200"/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2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889001"/>
            <a:ext cx="11257471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Counting Sort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75. Sort </a:t>
            </a:r>
            <a:r>
              <a:rPr lang="en-US" altLang="en-US" dirty="0" smtClean="0">
                <a:solidFill>
                  <a:srgbClr val="FF0000"/>
                </a:solidFill>
              </a:rPr>
              <a:t>Colors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347. Top K Frequent </a:t>
            </a:r>
            <a:r>
              <a:rPr lang="en-US" altLang="en-US" dirty="0" smtClean="0">
                <a:solidFill>
                  <a:srgbClr val="FF0000"/>
                </a:solidFill>
              </a:rPr>
              <a:t>Elements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1122. Relative Sort Array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561. Array Partition I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2225. Find Players With Zero or One Losses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451. Sort Characters By Frequency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Radix Sort/Bucket Sort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164. Maximum Gap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347. Top K Frequent Elements</a:t>
            </a:r>
          </a:p>
          <a:p>
            <a:pPr marL="933450" lvl="1" indent="-533400"/>
            <a:r>
              <a:rPr lang="en-US" altLang="en-US" dirty="0" smtClean="0"/>
              <a:t>692. Top K Frequent Words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03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7" y="889001"/>
            <a:ext cx="11222966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Sorting with a custom comparator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1356. Sort Integers by The Number of 1 Bits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1636. Sort Array by Increasing Frequency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1710. Maximum Units on a Truck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937. Reorder Data in Log Files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49. Group Anagrams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1337. The K Weakest Rows in a Matrix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1985. Find the Kth Largest Integer in the Array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1366. Rank Teams by Votes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791. Custom Sort String</a:t>
            </a:r>
          </a:p>
        </p:txBody>
      </p:sp>
    </p:spTree>
    <p:extLst>
      <p:ext uri="{BB962C8B-B14F-4D97-AF65-F5344CB8AC3E}">
        <p14:creationId xmlns:p14="http://schemas.microsoft.com/office/powerpoint/2010/main" val="2846698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7" y="889001"/>
            <a:ext cx="11326483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Sorting with a custom comparator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2099. Find Subsequence of Length K With the Largest Sum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1387. Sort Integers by The Power Value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179. Largest Number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1665. Minimum Initial Energy to Finish Tasks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1333. Filter Restaurants by Vegan-Friendly, Price and Distance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1471. The k Strongest Values in an Array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2545. Sort the Students by Their Kth Score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1996. The Number of Weak Characters in the Game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908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41288"/>
            <a:ext cx="10990053" cy="698500"/>
          </a:xfrm>
        </p:spPr>
        <p:txBody>
          <a:bodyPr/>
          <a:lstStyle/>
          <a:p>
            <a:r>
              <a:rPr lang="en-US" altLang="en-US" sz="3600" dirty="0"/>
              <a:t>Lower Bound on Comparison-based Sorting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889000"/>
            <a:ext cx="11300604" cy="475615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Recall our basic assumption: we can </a:t>
            </a:r>
            <a:r>
              <a:rPr lang="en-US" altLang="en-US" dirty="0" smtClean="0">
                <a:solidFill>
                  <a:schemeClr val="accent2"/>
                </a:solidFill>
              </a:rPr>
              <a:t>only compare two elements at a time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Suppose you are given N elements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How many possible orderings can you get?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dirty="0" smtClean="0">
                <a:solidFill>
                  <a:srgbClr val="FD0128"/>
                </a:solidFill>
              </a:rPr>
              <a:t>Example: a, b, c (N = 3)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dirty="0" smtClean="0">
                <a:solidFill>
                  <a:srgbClr val="FD0128"/>
                </a:solidFill>
              </a:rPr>
              <a:t>How many distinct sequences exist?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Orderings: 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a b c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b c a 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c a b 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a c b 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b a c </a:t>
            </a:r>
          </a:p>
          <a:p>
            <a:pPr marL="1714500" lvl="3" indent="-342900">
              <a:lnSpc>
                <a:spcPct val="90000"/>
              </a:lnSpc>
              <a:buFontTx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c b a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N = 3: We have 6 orderings = 3•2•1 = 3!</a:t>
            </a:r>
            <a:endParaRPr lang="en-US" altLang="en-US" dirty="0" smtClean="0">
              <a:solidFill>
                <a:srgbClr val="FD0128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256214" y="6151564"/>
            <a:ext cx="752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5502275" y="5865813"/>
            <a:ext cx="273050" cy="260350"/>
          </a:xfrm>
          <a:custGeom>
            <a:avLst/>
            <a:gdLst>
              <a:gd name="T0" fmla="*/ 2147483646 w 405"/>
              <a:gd name="T1" fmla="*/ 0 h 179"/>
              <a:gd name="T2" fmla="*/ 2147483646 w 405"/>
              <a:gd name="T3" fmla="*/ 2147483646 h 179"/>
              <a:gd name="T4" fmla="*/ 0 w 405"/>
              <a:gd name="T5" fmla="*/ 2147483646 h 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179">
                <a:moveTo>
                  <a:pt x="405" y="0"/>
                </a:moveTo>
                <a:cubicBezTo>
                  <a:pt x="275" y="4"/>
                  <a:pt x="145" y="9"/>
                  <a:pt x="78" y="39"/>
                </a:cubicBezTo>
                <a:cubicBezTo>
                  <a:pt x="11" y="69"/>
                  <a:pt x="5" y="124"/>
                  <a:pt x="0" y="1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211764" y="5580063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 choices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369051" y="6138863"/>
            <a:ext cx="77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6762750" y="5853113"/>
            <a:ext cx="273050" cy="260350"/>
          </a:xfrm>
          <a:custGeom>
            <a:avLst/>
            <a:gdLst>
              <a:gd name="T0" fmla="*/ 2147483646 w 405"/>
              <a:gd name="T1" fmla="*/ 0 h 179"/>
              <a:gd name="T2" fmla="*/ 2147483646 w 405"/>
              <a:gd name="T3" fmla="*/ 2147483646 h 179"/>
              <a:gd name="T4" fmla="*/ 0 w 405"/>
              <a:gd name="T5" fmla="*/ 2147483646 h 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179">
                <a:moveTo>
                  <a:pt x="405" y="0"/>
                </a:moveTo>
                <a:cubicBezTo>
                  <a:pt x="275" y="4"/>
                  <a:pt x="145" y="9"/>
                  <a:pt x="78" y="39"/>
                </a:cubicBezTo>
                <a:cubicBezTo>
                  <a:pt x="11" y="69"/>
                  <a:pt x="5" y="124"/>
                  <a:pt x="0" y="1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72238" y="5567363"/>
            <a:ext cx="1420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N-1 choices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7542214" y="6127750"/>
            <a:ext cx="73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8159750" y="5829300"/>
            <a:ext cx="273050" cy="260350"/>
          </a:xfrm>
          <a:custGeom>
            <a:avLst/>
            <a:gdLst>
              <a:gd name="T0" fmla="*/ 2147483646 w 405"/>
              <a:gd name="T1" fmla="*/ 0 h 179"/>
              <a:gd name="T2" fmla="*/ 2147483646 w 405"/>
              <a:gd name="T3" fmla="*/ 2147483646 h 179"/>
              <a:gd name="T4" fmla="*/ 0 w 405"/>
              <a:gd name="T5" fmla="*/ 2147483646 h 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179">
                <a:moveTo>
                  <a:pt x="405" y="0"/>
                </a:moveTo>
                <a:cubicBezTo>
                  <a:pt x="275" y="4"/>
                  <a:pt x="145" y="9"/>
                  <a:pt x="78" y="39"/>
                </a:cubicBezTo>
                <a:cubicBezTo>
                  <a:pt x="11" y="69"/>
                  <a:pt x="5" y="124"/>
                  <a:pt x="0" y="1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869239" y="5543551"/>
            <a:ext cx="145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N-2 choices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9593263" y="61023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14"/>
          <p:cNvSpPr>
            <a:spLocks/>
          </p:cNvSpPr>
          <p:nvPr/>
        </p:nvSpPr>
        <p:spPr bwMode="auto">
          <a:xfrm>
            <a:off x="9815513" y="5829300"/>
            <a:ext cx="273050" cy="260350"/>
          </a:xfrm>
          <a:custGeom>
            <a:avLst/>
            <a:gdLst>
              <a:gd name="T0" fmla="*/ 2147483646 w 405"/>
              <a:gd name="T1" fmla="*/ 0 h 179"/>
              <a:gd name="T2" fmla="*/ 2147483646 w 405"/>
              <a:gd name="T3" fmla="*/ 2147483646 h 179"/>
              <a:gd name="T4" fmla="*/ 0 w 405"/>
              <a:gd name="T5" fmla="*/ 2147483646 h 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179">
                <a:moveTo>
                  <a:pt x="405" y="0"/>
                </a:moveTo>
                <a:cubicBezTo>
                  <a:pt x="275" y="4"/>
                  <a:pt x="145" y="9"/>
                  <a:pt x="78" y="39"/>
                </a:cubicBezTo>
                <a:cubicBezTo>
                  <a:pt x="11" y="69"/>
                  <a:pt x="5" y="124"/>
                  <a:pt x="0" y="1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9364664" y="5530851"/>
            <a:ext cx="103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 choice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8456614" y="6115050"/>
            <a:ext cx="9985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920875" y="5716589"/>
            <a:ext cx="32067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FD0128"/>
                </a:solidFill>
                <a:latin typeface="Comic Sans MS" panose="030F0702030302020204" pitchFamily="66" charset="0"/>
              </a:rPr>
              <a:t>For N elements: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FD0128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N! orderings</a:t>
            </a:r>
            <a:endParaRPr lang="en-US" altLang="en-US" sz="2000">
              <a:solidFill>
                <a:srgbClr val="FD0128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5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60" y="141288"/>
            <a:ext cx="10964174" cy="698500"/>
          </a:xfrm>
        </p:spPr>
        <p:txBody>
          <a:bodyPr/>
          <a:lstStyle/>
          <a:p>
            <a:r>
              <a:rPr lang="en-US" altLang="en-US" sz="3600" dirty="0"/>
              <a:t>A “Decision Tree” for Sorting N=3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829" y="1151867"/>
            <a:ext cx="1203325" cy="652463"/>
          </a:xfrm>
          <a:noFill/>
        </p:spPr>
        <p:txBody>
          <a:bodyPr/>
          <a:lstStyle/>
          <a:p>
            <a:pPr marL="533400" indent="-533400" algn="ctr">
              <a:buNone/>
            </a:pPr>
            <a:r>
              <a:rPr lang="en-US" altLang="en-US" sz="1600"/>
              <a:t>Possible</a:t>
            </a:r>
          </a:p>
          <a:p>
            <a:pPr marL="533400" indent="-533400" algn="ctr">
              <a:buNone/>
            </a:pPr>
            <a:r>
              <a:rPr lang="en-US" altLang="en-US" sz="1600"/>
              <a:t>Orderings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734290" y="1004230"/>
            <a:ext cx="18478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b &lt; c, b &lt; c &lt; a,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c &lt; a &lt; b, a &lt; c &lt; b,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a &lt; c, c &lt; b &lt; a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38629" y="2559979"/>
            <a:ext cx="1203325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Remaining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Orderings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99103" y="2399641"/>
            <a:ext cx="1009650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b &lt; c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c &lt; a &lt; b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c &lt; b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8453679" y="2450441"/>
            <a:ext cx="1006475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c &lt; a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a &lt; c 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c &lt; b &lt; 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4124566" y="1918629"/>
            <a:ext cx="17811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207240" y="2037692"/>
            <a:ext cx="782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&lt; b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12204" y="2086904"/>
            <a:ext cx="782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&gt; b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696315" y="1880530"/>
            <a:ext cx="220980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825029" y="4020479"/>
            <a:ext cx="10064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c &lt; a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a &lt; c 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872779" y="4007780"/>
            <a:ext cx="1006475" cy="2936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c &lt; b &lt; a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8271116" y="5333341"/>
            <a:ext cx="957263" cy="317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c &lt; a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153516" y="5334929"/>
            <a:ext cx="1006475" cy="3286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b &lt; a &lt; c 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3519728" y="3277529"/>
            <a:ext cx="495300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038841" y="3264830"/>
            <a:ext cx="396875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008554" y="3398179"/>
            <a:ext cx="765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&lt; c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232516" y="3410879"/>
            <a:ext cx="765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&gt; c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943465" y="4006192"/>
            <a:ext cx="100965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b &lt; c</a:t>
            </a:r>
          </a:p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c &lt; b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167428" y="3980792"/>
            <a:ext cx="1009650" cy="3159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c &lt; a &lt; b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852978" y="4587217"/>
            <a:ext cx="495300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3395904" y="4599916"/>
            <a:ext cx="396875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578466" y="4707867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b &gt; c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392603" y="4682467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b &lt; c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313228" y="5328579"/>
            <a:ext cx="10096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b &lt; c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3437178" y="5341280"/>
            <a:ext cx="1009650" cy="2809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a &lt; c &lt; b</a:t>
            </a: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8412403" y="3326742"/>
            <a:ext cx="495300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8931516" y="3314041"/>
            <a:ext cx="396875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901228" y="3447392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b &lt; c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9125191" y="3460092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b &gt; c</a:t>
            </a:r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 flipH="1">
            <a:off x="7745653" y="4636429"/>
            <a:ext cx="495300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8288579" y="4649130"/>
            <a:ext cx="396875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8471141" y="4757079"/>
            <a:ext cx="765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&gt; c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285279" y="4731679"/>
            <a:ext cx="765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 &lt; c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521190" y="6044542"/>
            <a:ext cx="68024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00AF00"/>
                </a:solidFill>
                <a:latin typeface="Comic Sans MS" panose="030F0702030302020204" pitchFamily="66" charset="0"/>
              </a:rPr>
              <a:t>Leaves contain all possible orderings of a, b, c</a:t>
            </a:r>
          </a:p>
        </p:txBody>
      </p:sp>
    </p:spTree>
    <p:extLst>
      <p:ext uri="{BB962C8B-B14F-4D97-AF65-F5344CB8AC3E}">
        <p14:creationId xmlns:p14="http://schemas.microsoft.com/office/powerpoint/2010/main" val="346273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Decision Trees and Sorting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6" y="889001"/>
            <a:ext cx="11240218" cy="553402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Decision Tree for Sorting is a Binary Tree such that: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node = a set of orderings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edge = 1 comparison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leaf = 1 unique ordering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How many leaves for N distinct elements?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AF00"/>
                </a:solidFill>
              </a:rPr>
              <a:t>Only 1 leaf has correct sorted ordering for given a, b, c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>
              <a:solidFill>
                <a:srgbClr val="FD0128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FD0128"/>
                </a:solidFill>
              </a:rPr>
              <a:t>Each sorting algorithm corresponds to a decision tree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AF00"/>
                </a:solidFill>
              </a:rPr>
              <a:t>Finds correct leaf by following edges (= comparisons)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Run time &gt;= maximum no. of comparisons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Depends on: </a:t>
            </a:r>
            <a:r>
              <a:rPr lang="en-US" altLang="en-US" sz="2000" dirty="0">
                <a:solidFill>
                  <a:srgbClr val="0000FF"/>
                </a:solidFill>
              </a:rPr>
              <a:t>depth of decision tree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What is the depth of a decision tree for N distinct elements?</a:t>
            </a:r>
          </a:p>
        </p:txBody>
      </p:sp>
    </p:spTree>
    <p:extLst>
      <p:ext uri="{BB962C8B-B14F-4D97-AF65-F5344CB8AC3E}">
        <p14:creationId xmlns:p14="http://schemas.microsoft.com/office/powerpoint/2010/main" val="57392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Decision Trees and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3" y="889001"/>
            <a:ext cx="11266097" cy="553402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Suppose you have a binary tree of </a:t>
            </a:r>
            <a:r>
              <a:rPr lang="en-US" altLang="en-US" sz="2400" dirty="0">
                <a:solidFill>
                  <a:srgbClr val="0000FF"/>
                </a:solidFill>
              </a:rPr>
              <a:t>depth d </a:t>
            </a:r>
            <a:r>
              <a:rPr lang="en-US" altLang="en-US" sz="2400" dirty="0">
                <a:solidFill>
                  <a:srgbClr val="000000"/>
                </a:solidFill>
              </a:rPr>
              <a:t>. How many leaves can the tree have?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E.g. Depth = 1 </a:t>
            </a:r>
            <a:r>
              <a:rPr lang="en-US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00000"/>
                </a:solidFill>
              </a:rPr>
              <a:t>at most 2 leaves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Depth = 2 </a:t>
            </a:r>
            <a:r>
              <a:rPr lang="en-US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00000"/>
                </a:solidFill>
              </a:rPr>
              <a:t>at most 4 leaves, etc.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Depth = d </a:t>
            </a:r>
            <a:r>
              <a:rPr lang="en-US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00000"/>
                </a:solidFill>
              </a:rPr>
              <a:t>at most 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d</a:t>
            </a:r>
            <a:r>
              <a:rPr lang="en-US" altLang="en-US" sz="2000" dirty="0">
                <a:solidFill>
                  <a:srgbClr val="000000"/>
                </a:solidFill>
              </a:rPr>
              <a:t> leaves. Easy to prove.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Number of leaves L &lt;= 2</a:t>
            </a:r>
            <a:r>
              <a:rPr lang="en-US" altLang="en-US" sz="2400" baseline="30000" dirty="0">
                <a:solidFill>
                  <a:srgbClr val="000000"/>
                </a:solidFill>
              </a:rPr>
              <a:t>d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0000FF"/>
                </a:solidFill>
              </a:rPr>
              <a:t>d &gt;=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log(L)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Decision tree has L = N! leaves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Depth d &gt;= log(N!)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What is log(N!)?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</a:rPr>
              <a:t>log(N!) = log N + log(N-1) + … log(N/2) + … + log 1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                  </a:t>
            </a:r>
            <a:r>
              <a:rPr lang="en-US" altLang="en-US" sz="1800" dirty="0"/>
              <a:t>&gt;=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log N + log(N-1) + … log(N/2) (</a:t>
            </a:r>
            <a:r>
              <a:rPr lang="en-US" altLang="en-US" sz="1800" dirty="0">
                <a:solidFill>
                  <a:srgbClr val="FD0128"/>
                </a:solidFill>
              </a:rPr>
              <a:t>N/2 terms only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         &gt;= </a:t>
            </a:r>
            <a:r>
              <a:rPr lang="en-US" altLang="en-US" sz="1800" dirty="0">
                <a:solidFill>
                  <a:srgbClr val="FD0128"/>
                </a:solidFill>
              </a:rPr>
              <a:t>(N/2)•log(N/2) </a:t>
            </a:r>
            <a:r>
              <a:rPr lang="en-US" altLang="en-US" sz="1800" dirty="0">
                <a:solidFill>
                  <a:srgbClr val="000000"/>
                </a:solidFill>
              </a:rPr>
              <a:t>=      </a:t>
            </a:r>
            <a:r>
              <a:rPr lang="en-US" altLang="en-US" sz="1800" b="1" dirty="0">
                <a:solidFill>
                  <a:srgbClr val="0000FF"/>
                </a:solidFill>
              </a:rPr>
              <a:t>(N log N)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CC3300"/>
                </a:solidFill>
              </a:rPr>
              <a:t>Result:</a:t>
            </a:r>
            <a:r>
              <a:rPr lang="en-US" altLang="en-US" sz="2400" dirty="0">
                <a:solidFill>
                  <a:srgbClr val="000000"/>
                </a:solidFill>
              </a:rPr>
              <a:t> Any sorting algorithm based on comparisons between elements requires       </a:t>
            </a:r>
            <a:r>
              <a:rPr lang="en-US" altLang="en-US" sz="2400" b="1" dirty="0">
                <a:solidFill>
                  <a:srgbClr val="0000FF"/>
                </a:solidFill>
              </a:rPr>
              <a:t>(N log N) </a:t>
            </a:r>
            <a:r>
              <a:rPr lang="en-US" altLang="en-US" sz="2400" dirty="0">
                <a:solidFill>
                  <a:srgbClr val="0000FF"/>
                </a:solidFill>
              </a:rPr>
              <a:t>comparisons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55549"/>
              </p:ext>
            </p:extLst>
          </p:nvPr>
        </p:nvGraphicFramePr>
        <p:xfrm>
          <a:off x="4580478" y="5018507"/>
          <a:ext cx="4476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478" y="5018507"/>
                        <a:ext cx="4476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98448"/>
              </p:ext>
            </p:extLst>
          </p:nvPr>
        </p:nvGraphicFramePr>
        <p:xfrm>
          <a:off x="2440168" y="5965826"/>
          <a:ext cx="44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168" y="5965826"/>
                        <a:ext cx="447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12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Using the Lower Bound for 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79" y="889001"/>
            <a:ext cx="11136702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Lower bound that we proved for sorting is in fact used to prove lower bound for other problems. Here is how:	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Say you have a problem for which you want to prove a lower bound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If we can reduce the sorting problem to the problem to be solved, then we have essentially proved that the lower bound for the new problem is </a:t>
            </a:r>
            <a:r>
              <a:rPr lang="en-US" altLang="en-US" dirty="0" err="1" smtClean="0">
                <a:solidFill>
                  <a:srgbClr val="000000"/>
                </a:solidFill>
              </a:rPr>
              <a:t>nlogn</a:t>
            </a:r>
            <a:r>
              <a:rPr lang="en-US" altLang="en-US" dirty="0" smtClean="0">
                <a:solidFill>
                  <a:srgbClr val="000000"/>
                </a:solidFill>
              </a:rPr>
              <a:t>. Why?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00"/>
                </a:solidFill>
              </a:rPr>
              <a:t>Because if we can solve your problem in less time than </a:t>
            </a:r>
            <a:r>
              <a:rPr lang="en-US" altLang="en-US" dirty="0" err="1" smtClean="0">
                <a:solidFill>
                  <a:srgbClr val="000000"/>
                </a:solidFill>
              </a:rPr>
              <a:t>nlogn</a:t>
            </a:r>
            <a:r>
              <a:rPr lang="en-US" altLang="en-US" dirty="0" smtClean="0">
                <a:solidFill>
                  <a:srgbClr val="000000"/>
                </a:solidFill>
              </a:rPr>
              <a:t>, then we can solve sorting in less time than </a:t>
            </a:r>
            <a:r>
              <a:rPr lang="en-US" altLang="en-US" dirty="0" err="1" smtClean="0">
                <a:solidFill>
                  <a:srgbClr val="000000"/>
                </a:solidFill>
              </a:rPr>
              <a:t>nlogn</a:t>
            </a:r>
            <a:r>
              <a:rPr lang="en-US" altLang="en-US" dirty="0" smtClean="0">
                <a:solidFill>
                  <a:srgbClr val="000000"/>
                </a:solidFill>
              </a:rPr>
              <a:t>. And we have just proved that that is not possible!</a:t>
            </a:r>
          </a:p>
        </p:txBody>
      </p:sp>
    </p:spTree>
    <p:extLst>
      <p:ext uri="{BB962C8B-B14F-4D97-AF65-F5344CB8AC3E}">
        <p14:creationId xmlns:p14="http://schemas.microsoft.com/office/powerpoint/2010/main" val="137027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Example </a:t>
            </a:r>
            <a:r>
              <a:rPr lang="en-US" altLang="en-US" sz="3600" dirty="0" smtClean="0">
                <a:latin typeface="Symbol" panose="05050102010706020507" pitchFamily="18" charset="2"/>
              </a:rPr>
              <a:t>W</a:t>
            </a:r>
            <a:r>
              <a:rPr lang="en-US" altLang="en-US" sz="3600" dirty="0" smtClean="0"/>
              <a:t>(</a:t>
            </a:r>
            <a:r>
              <a:rPr lang="en-US" altLang="en-US" sz="3600" dirty="0" err="1" smtClean="0"/>
              <a:t>NlogN</a:t>
            </a:r>
            <a:r>
              <a:rPr lang="en-US" altLang="en-US" sz="3600" dirty="0" smtClean="0"/>
              <a:t>) Problems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08" y="889001"/>
            <a:ext cx="11024557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Convex Hull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Given a set of points in the plane, find the tightest convex polygon that encloses them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Closest Pair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Given a list of n elements, which pair are closest in value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Element Uniqueness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Given a list of n numbers, are there any duplicates in the list</a:t>
            </a:r>
          </a:p>
        </p:txBody>
      </p:sp>
    </p:spTree>
    <p:extLst>
      <p:ext uri="{BB962C8B-B14F-4D97-AF65-F5344CB8AC3E}">
        <p14:creationId xmlns:p14="http://schemas.microsoft.com/office/powerpoint/2010/main" val="253547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What about Counting Sort?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343" y="889001"/>
            <a:ext cx="11076317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CC3300"/>
                </a:solidFill>
              </a:rPr>
              <a:t>Problem</a:t>
            </a:r>
            <a:r>
              <a:rPr lang="en-US" altLang="en-US" dirty="0" smtClean="0">
                <a:solidFill>
                  <a:srgbClr val="000000"/>
                </a:solidFill>
              </a:rPr>
              <a:t>: Sort </a:t>
            </a:r>
            <a:r>
              <a:rPr lang="en-US" altLang="en-US" dirty="0" smtClean="0">
                <a:solidFill>
                  <a:srgbClr val="0000FF"/>
                </a:solidFill>
              </a:rPr>
              <a:t>integers </a:t>
            </a:r>
            <a:r>
              <a:rPr lang="en-US" altLang="en-US" dirty="0" smtClean="0">
                <a:solidFill>
                  <a:srgbClr val="000000"/>
                </a:solidFill>
              </a:rPr>
              <a:t>in the range </a:t>
            </a:r>
            <a:r>
              <a:rPr lang="en-US" altLang="en-US" dirty="0" smtClean="0">
                <a:solidFill>
                  <a:srgbClr val="0000FF"/>
                </a:solidFill>
              </a:rPr>
              <a:t>1 to B</a:t>
            </a:r>
          </a:p>
          <a:p>
            <a:pPr marL="533400" indent="-533400"/>
            <a:r>
              <a:rPr lang="en-US" altLang="en-US" dirty="0" smtClean="0">
                <a:solidFill>
                  <a:srgbClr val="CC3300"/>
                </a:solidFill>
              </a:rPr>
              <a:t>Algorithm: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Allocate an array Count having B slots (“</a:t>
            </a:r>
            <a:r>
              <a:rPr lang="en-US" altLang="en-US" i="1" dirty="0" smtClean="0"/>
              <a:t>buckets</a:t>
            </a:r>
            <a:r>
              <a:rPr lang="en-US" altLang="en-US" dirty="0" smtClean="0"/>
              <a:t>”)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Initialize: Count[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= 0 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1 to B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Given input integer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Count[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]++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After reading all inputs, scan Count[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1 to B and print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if Count[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is non-zero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Ex: Sort the following integers in the range 1 to 9</a:t>
            </a:r>
          </a:p>
          <a:p>
            <a:pPr marL="914400" lvl="1" indent="-457200"/>
            <a:r>
              <a:rPr lang="en-US" altLang="en-US" dirty="0" smtClean="0"/>
              <a:t>4  2  5  5  9  8  8  3  1  2</a:t>
            </a:r>
          </a:p>
        </p:txBody>
      </p:sp>
    </p:spTree>
    <p:extLst>
      <p:ext uri="{BB962C8B-B14F-4D97-AF65-F5344CB8AC3E}">
        <p14:creationId xmlns:p14="http://schemas.microsoft.com/office/powerpoint/2010/main" val="407962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14681</TotalTime>
  <Words>1882</Words>
  <Application>Microsoft Office PowerPoint</Application>
  <PresentationFormat>Widescreen</PresentationFormat>
  <Paragraphs>419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Comic Sans MS</vt:lpstr>
      <vt:lpstr>Symbol</vt:lpstr>
      <vt:lpstr>Times New Roman</vt:lpstr>
      <vt:lpstr>Wingdings</vt:lpstr>
      <vt:lpstr>Blank Presentation</vt:lpstr>
      <vt:lpstr>Equation</vt:lpstr>
      <vt:lpstr>Today’s Material</vt:lpstr>
      <vt:lpstr>How Fast Can We Sort?</vt:lpstr>
      <vt:lpstr>Lower Bound on Comparison-based Sorting</vt:lpstr>
      <vt:lpstr>A “Decision Tree” for Sorting N=3 Elements</vt:lpstr>
      <vt:lpstr>Decision Trees and Sorting</vt:lpstr>
      <vt:lpstr>Decision Trees and Sorting</vt:lpstr>
      <vt:lpstr>Using the Lower Bound for Sorting</vt:lpstr>
      <vt:lpstr>Example W(NlogN) Problems</vt:lpstr>
      <vt:lpstr>What about Counting Sort?</vt:lpstr>
      <vt:lpstr>What if A holds records with integer key?</vt:lpstr>
      <vt:lpstr>Counting Sort Example</vt:lpstr>
      <vt:lpstr>Counting Sort Running Time</vt:lpstr>
      <vt:lpstr>Radix Sort: Stable Counting Sort</vt:lpstr>
      <vt:lpstr>Radix Sort Example</vt:lpstr>
      <vt:lpstr>Another Radix Sort Example</vt:lpstr>
      <vt:lpstr>Radix Sort Running Time</vt:lpstr>
      <vt:lpstr>Bucket Sort</vt:lpstr>
      <vt:lpstr>Bucket Sort Running Time</vt:lpstr>
      <vt:lpstr>Summary of Sorting</vt:lpstr>
      <vt:lpstr>C++ std:sort utility</vt:lpstr>
      <vt:lpstr>LeetCode Problems</vt:lpstr>
      <vt:lpstr>LeetCode Problems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536</cp:revision>
  <dcterms:created xsi:type="dcterms:W3CDTF">2020-11-16T14:31:24Z</dcterms:created>
  <dcterms:modified xsi:type="dcterms:W3CDTF">2023-08-25T10:04:05Z</dcterms:modified>
</cp:coreProperties>
</file>