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36" d="100"/>
          <a:sy n="36" d="100"/>
        </p:scale>
        <p:origin x="3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Greedy Algorithms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Example Greedy Algorithms</a:t>
            </a:r>
          </a:p>
          <a:p>
            <a:pPr lvl="1"/>
            <a:r>
              <a:rPr lang="en-US" altLang="en-US" dirty="0" smtClean="0"/>
              <a:t>Least Cost Path</a:t>
            </a:r>
          </a:p>
          <a:p>
            <a:pPr lvl="1"/>
            <a:r>
              <a:rPr lang="en-US" altLang="en-US" dirty="0" smtClean="0"/>
              <a:t>Job Scheduling</a:t>
            </a:r>
          </a:p>
          <a:p>
            <a:pPr lvl="1"/>
            <a:r>
              <a:rPr lang="en-US" altLang="en-US" dirty="0" smtClean="0"/>
              <a:t>Activity Selection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797" y="176213"/>
            <a:ext cx="10584612" cy="698500"/>
          </a:xfrm>
        </p:spPr>
        <p:txBody>
          <a:bodyPr/>
          <a:lstStyle/>
          <a:p>
            <a:r>
              <a:rPr lang="en-US" altLang="en-US" sz="3600" dirty="0" smtClean="0"/>
              <a:t>Job Scheduling Problem: Greedy Algorithm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033075" y="1198564"/>
            <a:ext cx="1260475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Start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342387" y="2116139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98125" y="2105027"/>
            <a:ext cx="517525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137974" y="2097089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18895"/>
              </p:ext>
            </p:extLst>
          </p:nvPr>
        </p:nvGraphicFramePr>
        <p:xfrm>
          <a:off x="717551" y="1198564"/>
          <a:ext cx="1779588" cy="1849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94"/>
                <a:gridCol w="889794"/>
              </a:tblGrid>
              <a:tr h="365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Job</a:t>
                      </a:r>
                    </a:p>
                  </a:txBody>
                  <a:tcPr marL="91423" marR="91423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L="91423" marR="91423" marT="45707" marB="45707"/>
                </a:tc>
              </a:tr>
              <a:tr h="3709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J1</a:t>
                      </a:r>
                    </a:p>
                  </a:txBody>
                  <a:tcPr marL="91423" marR="91423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L="91423" marR="91423" marT="45707" marB="45707"/>
                </a:tc>
              </a:tr>
              <a:tr h="3709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J2</a:t>
                      </a:r>
                    </a:p>
                  </a:txBody>
                  <a:tcPr marL="91423" marR="91423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23" marR="91423" marT="45707" marB="45707"/>
                </a:tc>
              </a:tr>
              <a:tr h="3709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J3</a:t>
                      </a:r>
                    </a:p>
                  </a:txBody>
                  <a:tcPr marL="91423" marR="91423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23" marR="91423" marT="45707" marB="45707"/>
                </a:tc>
              </a:tr>
              <a:tr h="3709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j4</a:t>
                      </a:r>
                    </a:p>
                  </a:txBody>
                  <a:tcPr marL="91423" marR="91423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23" marR="91423" marT="45707" marB="45707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9861999" y="2170114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j4</a:t>
            </a:r>
          </a:p>
        </p:txBody>
      </p:sp>
      <p:cxnSp>
        <p:nvCxnSpPr>
          <p:cNvPr id="12316" name="Straight Arrow Connector 29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5785300" y="1519240"/>
            <a:ext cx="1431925" cy="652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Straight Arrow Connector 29"/>
          <p:cNvCxnSpPr>
            <a:cxnSpLocks noChangeShapeType="1"/>
            <a:endCxn id="6" idx="0"/>
          </p:cNvCxnSpPr>
          <p:nvPr/>
        </p:nvCxnSpPr>
        <p:spPr bwMode="auto">
          <a:xfrm flipH="1">
            <a:off x="7056887" y="1570039"/>
            <a:ext cx="460375" cy="5349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Straight Arrow Connector 29"/>
          <p:cNvCxnSpPr>
            <a:cxnSpLocks noChangeShapeType="1"/>
            <a:stCxn id="4" idx="4"/>
            <a:endCxn id="7" idx="0"/>
          </p:cNvCxnSpPr>
          <p:nvPr/>
        </p:nvCxnSpPr>
        <p:spPr bwMode="auto">
          <a:xfrm>
            <a:off x="7663312" y="1573215"/>
            <a:ext cx="733425" cy="523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Straight Arrow Connector 29"/>
          <p:cNvCxnSpPr>
            <a:cxnSpLocks noChangeShapeType="1"/>
            <a:stCxn id="4" idx="5"/>
            <a:endCxn id="9" idx="0"/>
          </p:cNvCxnSpPr>
          <p:nvPr/>
        </p:nvCxnSpPr>
        <p:spPr bwMode="auto">
          <a:xfrm>
            <a:off x="8109399" y="1519240"/>
            <a:ext cx="2012950" cy="6508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311671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75806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j3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39941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j4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283649" y="3065464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924999" y="3065464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j3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6566349" y="3065464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j4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51726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815861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j2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8799962" y="3065464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j4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9604824" y="3036889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0246174" y="3036889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j2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0887524" y="3036889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j3</a:t>
            </a:r>
          </a:p>
        </p:txBody>
      </p:sp>
      <p:cxnSp>
        <p:nvCxnSpPr>
          <p:cNvPr id="12332" name="Straight Arrow Connector 29"/>
          <p:cNvCxnSpPr>
            <a:cxnSpLocks noChangeShapeType="1"/>
            <a:stCxn id="5" idx="2"/>
            <a:endCxn id="18" idx="7"/>
          </p:cNvCxnSpPr>
          <p:nvPr/>
        </p:nvCxnSpPr>
        <p:spPr bwMode="auto">
          <a:xfrm flipH="1">
            <a:off x="3561212" y="2303465"/>
            <a:ext cx="1781175" cy="8175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Straight Arrow Connector 29"/>
          <p:cNvCxnSpPr>
            <a:cxnSpLocks noChangeShapeType="1"/>
            <a:endCxn id="19" idx="7"/>
          </p:cNvCxnSpPr>
          <p:nvPr/>
        </p:nvCxnSpPr>
        <p:spPr bwMode="auto">
          <a:xfrm flipH="1">
            <a:off x="4200975" y="2432053"/>
            <a:ext cx="1227137" cy="6889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Straight Arrow Connector 29"/>
          <p:cNvCxnSpPr>
            <a:cxnSpLocks noChangeShapeType="1"/>
            <a:endCxn id="20" idx="7"/>
          </p:cNvCxnSpPr>
          <p:nvPr/>
        </p:nvCxnSpPr>
        <p:spPr bwMode="auto">
          <a:xfrm flipH="1">
            <a:off x="4842325" y="2479677"/>
            <a:ext cx="725487" cy="641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Straight Arrow Connector 29"/>
          <p:cNvCxnSpPr>
            <a:cxnSpLocks noChangeShapeType="1"/>
            <a:endCxn id="31" idx="7"/>
          </p:cNvCxnSpPr>
          <p:nvPr/>
        </p:nvCxnSpPr>
        <p:spPr bwMode="auto">
          <a:xfrm flipH="1">
            <a:off x="5726561" y="2370139"/>
            <a:ext cx="1100138" cy="7508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Straight Arrow Connector 29"/>
          <p:cNvCxnSpPr>
            <a:cxnSpLocks noChangeShapeType="1"/>
            <a:endCxn id="32" idx="7"/>
          </p:cNvCxnSpPr>
          <p:nvPr/>
        </p:nvCxnSpPr>
        <p:spPr bwMode="auto">
          <a:xfrm flipH="1">
            <a:off x="6367912" y="2473327"/>
            <a:ext cx="569913" cy="647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7" name="Straight Arrow Connector 29"/>
          <p:cNvCxnSpPr>
            <a:cxnSpLocks noChangeShapeType="1"/>
            <a:endCxn id="33" idx="0"/>
          </p:cNvCxnSpPr>
          <p:nvPr/>
        </p:nvCxnSpPr>
        <p:spPr bwMode="auto">
          <a:xfrm flipH="1">
            <a:off x="6825111" y="2465390"/>
            <a:ext cx="247650" cy="600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8" name="Straight Arrow Connector 29"/>
          <p:cNvCxnSpPr>
            <a:cxnSpLocks noChangeShapeType="1"/>
            <a:stCxn id="7" idx="3"/>
            <a:endCxn id="34" idx="0"/>
          </p:cNvCxnSpPr>
          <p:nvPr/>
        </p:nvCxnSpPr>
        <p:spPr bwMode="auto">
          <a:xfrm flipH="1">
            <a:off x="7777612" y="2417764"/>
            <a:ext cx="436563" cy="647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9" name="Straight Arrow Connector 29"/>
          <p:cNvCxnSpPr>
            <a:cxnSpLocks noChangeShapeType="1"/>
            <a:endCxn id="35" idx="0"/>
          </p:cNvCxnSpPr>
          <p:nvPr/>
        </p:nvCxnSpPr>
        <p:spPr bwMode="auto">
          <a:xfrm>
            <a:off x="8361812" y="2451102"/>
            <a:ext cx="55563" cy="6143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0" name="Straight Arrow Connector 29"/>
          <p:cNvCxnSpPr>
            <a:cxnSpLocks noChangeShapeType="1"/>
            <a:stCxn id="7" idx="5"/>
            <a:endCxn id="36" idx="0"/>
          </p:cNvCxnSpPr>
          <p:nvPr/>
        </p:nvCxnSpPr>
        <p:spPr bwMode="auto">
          <a:xfrm>
            <a:off x="8580886" y="2417764"/>
            <a:ext cx="477838" cy="647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1" name="Straight Arrow Connector 29"/>
          <p:cNvCxnSpPr>
            <a:cxnSpLocks noChangeShapeType="1"/>
            <a:stCxn id="9" idx="4"/>
            <a:endCxn id="37" idx="0"/>
          </p:cNvCxnSpPr>
          <p:nvPr/>
        </p:nvCxnSpPr>
        <p:spPr bwMode="auto">
          <a:xfrm flipH="1">
            <a:off x="9865175" y="2544765"/>
            <a:ext cx="257175" cy="4921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2" name="Straight Arrow Connector 29"/>
          <p:cNvCxnSpPr>
            <a:cxnSpLocks noChangeShapeType="1"/>
            <a:endCxn id="38" idx="0"/>
          </p:cNvCxnSpPr>
          <p:nvPr/>
        </p:nvCxnSpPr>
        <p:spPr bwMode="auto">
          <a:xfrm>
            <a:off x="10244586" y="2544765"/>
            <a:ext cx="260350" cy="4921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3" name="Straight Arrow Connector 29"/>
          <p:cNvCxnSpPr>
            <a:cxnSpLocks noChangeShapeType="1"/>
            <a:stCxn id="9" idx="6"/>
            <a:endCxn id="39" idx="0"/>
          </p:cNvCxnSpPr>
          <p:nvPr/>
        </p:nvCxnSpPr>
        <p:spPr bwMode="auto">
          <a:xfrm>
            <a:off x="10381112" y="2357439"/>
            <a:ext cx="765175" cy="6794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 bwMode="auto">
          <a:xfrm>
            <a:off x="7736337" y="3900489"/>
            <a:ext cx="519113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8518975" y="3846514"/>
            <a:ext cx="517525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j4</a:t>
            </a:r>
          </a:p>
        </p:txBody>
      </p:sp>
      <p:cxnSp>
        <p:nvCxnSpPr>
          <p:cNvPr id="12346" name="Straight Arrow Connector 29"/>
          <p:cNvCxnSpPr>
            <a:cxnSpLocks noChangeShapeType="1"/>
            <a:stCxn id="35" idx="3"/>
            <a:endCxn id="70" idx="0"/>
          </p:cNvCxnSpPr>
          <p:nvPr/>
        </p:nvCxnSpPr>
        <p:spPr bwMode="auto">
          <a:xfrm flipH="1">
            <a:off x="7995099" y="3384553"/>
            <a:ext cx="239712" cy="5159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7" name="Straight Arrow Connector 29"/>
          <p:cNvCxnSpPr>
            <a:cxnSpLocks noChangeShapeType="1"/>
            <a:endCxn id="72" idx="0"/>
          </p:cNvCxnSpPr>
          <p:nvPr/>
        </p:nvCxnSpPr>
        <p:spPr bwMode="auto">
          <a:xfrm>
            <a:off x="8536436" y="3411540"/>
            <a:ext cx="241300" cy="4349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8538024" y="4813302"/>
            <a:ext cx="519112" cy="374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/>
              <a:t>j1</a:t>
            </a:r>
          </a:p>
        </p:txBody>
      </p:sp>
      <p:cxnSp>
        <p:nvCxnSpPr>
          <p:cNvPr id="12349" name="Straight Arrow Connector 29"/>
          <p:cNvCxnSpPr>
            <a:cxnSpLocks noChangeShapeType="1"/>
            <a:endCxn id="79" idx="0"/>
          </p:cNvCxnSpPr>
          <p:nvPr/>
        </p:nvCxnSpPr>
        <p:spPr bwMode="auto">
          <a:xfrm>
            <a:off x="8779324" y="4192590"/>
            <a:ext cx="17462" cy="6207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3282605" y="5449096"/>
            <a:ext cx="8469313" cy="11120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>
                <a:solidFill>
                  <a:srgbClr val="FF0000"/>
                </a:solidFill>
              </a:rPr>
              <a:t>greedy algorithm </a:t>
            </a:r>
            <a:r>
              <a:rPr lang="en-US" altLang="en-US" kern="0" dirty="0">
                <a:solidFill>
                  <a:srgbClr val="000000"/>
                </a:solidFill>
              </a:rPr>
              <a:t>takes the </a:t>
            </a:r>
            <a:r>
              <a:rPr lang="en-US" altLang="en-US" kern="0" dirty="0">
                <a:solidFill>
                  <a:srgbClr val="FF0000"/>
                </a:solidFill>
              </a:rPr>
              <a:t>red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path, which leads to the optimal solution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60" y="176213"/>
            <a:ext cx="10653623" cy="698500"/>
          </a:xfrm>
        </p:spPr>
        <p:txBody>
          <a:bodyPr/>
          <a:lstStyle/>
          <a:p>
            <a:r>
              <a:rPr lang="en-US" altLang="en-US" sz="3600" dirty="0" smtClean="0"/>
              <a:t>Job Scheduling Problem: Greedy Algorithm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86596" y="1095375"/>
            <a:ext cx="11084943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Does the greedy algorithm always give the optimal solution?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YES</a:t>
            </a:r>
            <a:r>
              <a:rPr lang="en-US" altLang="en-US" kern="0" dirty="0">
                <a:solidFill>
                  <a:srgbClr val="000000"/>
                </a:solidFill>
              </a:rPr>
              <a:t>. Can prove </a:t>
            </a:r>
            <a:r>
              <a:rPr lang="en-US" altLang="en-US" kern="0" dirty="0" smtClean="0">
                <a:solidFill>
                  <a:srgbClr val="000000"/>
                </a:solidFill>
              </a:rPr>
              <a:t>it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To prove that the greedy algorithm always produces the optimal solution, assume to the contrary that there is another ordering that gives a lower average completion </a:t>
            </a:r>
            <a:r>
              <a:rPr lang="en-US" altLang="en-US" kern="0" dirty="0" smtClean="0">
                <a:solidFill>
                  <a:srgbClr val="000000"/>
                </a:solidFill>
              </a:rPr>
              <a:t>time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Then we can prove by contradiction that such an ordering cannot </a:t>
            </a:r>
            <a:r>
              <a:rPr lang="en-US" altLang="en-US" kern="0" dirty="0" smtClean="0">
                <a:solidFill>
                  <a:srgbClr val="000000"/>
                </a:solidFill>
              </a:rPr>
              <a:t>exist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We will not be doing the formal proof here, but that’s how it is shown that the greedy algorithm always gives the optimal </a:t>
            </a:r>
            <a:r>
              <a:rPr lang="en-US" altLang="en-US" kern="0" dirty="0" smtClean="0">
                <a:solidFill>
                  <a:srgbClr val="000000"/>
                </a:solidFill>
              </a:rPr>
              <a:t>solution</a:t>
            </a: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8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Activity Scheduling Problem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5826" y="1095375"/>
            <a:ext cx="11222965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given a set S={a1, a2, .., an} of “n” activities that wish to use a resource such as a lecture hall, which can only be used by one activity at a time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chemeClr val="accent6"/>
                </a:solidFill>
              </a:rPr>
              <a:t>Problem:</a:t>
            </a:r>
            <a:r>
              <a:rPr lang="en-US" altLang="en-US" kern="0" dirty="0">
                <a:solidFill>
                  <a:srgbClr val="000000"/>
                </a:solidFill>
              </a:rPr>
              <a:t> Select a </a:t>
            </a:r>
            <a:r>
              <a:rPr lang="en-US" altLang="en-US" kern="0" dirty="0">
                <a:solidFill>
                  <a:srgbClr val="FF0000"/>
                </a:solidFill>
              </a:rPr>
              <a:t>max-size</a:t>
            </a:r>
            <a:r>
              <a:rPr lang="en-US" altLang="en-US" kern="0" dirty="0">
                <a:solidFill>
                  <a:srgbClr val="000000"/>
                </a:solidFill>
              </a:rPr>
              <a:t> subset of </a:t>
            </a:r>
            <a:r>
              <a:rPr lang="en-US" altLang="en-US" kern="0" dirty="0">
                <a:solidFill>
                  <a:schemeClr val="accent6"/>
                </a:solidFill>
              </a:rPr>
              <a:t>mutually compatible (non-overlapping)</a:t>
            </a:r>
            <a:r>
              <a:rPr lang="en-US" altLang="en-US" kern="0" dirty="0">
                <a:solidFill>
                  <a:srgbClr val="000000"/>
                </a:solidFill>
              </a:rPr>
              <a:t> activities</a:t>
            </a: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5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Compatible Activities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568700" y="4551363"/>
            <a:ext cx="1163638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67314" y="4572001"/>
            <a:ext cx="1914525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aj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7888" y="4937125"/>
            <a:ext cx="3619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2789" y="4937125"/>
            <a:ext cx="3651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8889" y="5013325"/>
            <a:ext cx="390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sj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9275" y="5013325"/>
            <a:ext cx="3952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8650" y="4572000"/>
            <a:ext cx="9144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sj</a:t>
            </a:r>
            <a:r>
              <a:rPr lang="en-US" dirty="0"/>
              <a:t> &gt;= fi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2188" y="5783264"/>
            <a:ext cx="1916112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aj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4" y="6223000"/>
            <a:ext cx="390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sj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65738" y="6223000"/>
            <a:ext cx="3937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8651" y="5824538"/>
            <a:ext cx="912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r>
              <a:rPr lang="en-US" dirty="0"/>
              <a:t> &gt;= fj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410325" y="5783264"/>
            <a:ext cx="1163638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59513" y="6167439"/>
            <a:ext cx="3619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4414" y="6167439"/>
            <a:ext cx="3651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83079" y="938214"/>
            <a:ext cx="11395495" cy="31321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Each activity </a:t>
            </a:r>
            <a:r>
              <a:rPr lang="en-US" altLang="en-US" kern="0" dirty="0" err="1">
                <a:solidFill>
                  <a:srgbClr val="000000"/>
                </a:solidFill>
              </a:rPr>
              <a:t>ai</a:t>
            </a:r>
            <a:r>
              <a:rPr lang="en-US" altLang="en-US" kern="0" dirty="0">
                <a:solidFill>
                  <a:srgbClr val="000000"/>
                </a:solidFill>
              </a:rPr>
              <a:t> has 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start time </a:t>
            </a:r>
            <a:r>
              <a:rPr lang="en-US" altLang="en-US" kern="0" dirty="0" err="1">
                <a:solidFill>
                  <a:srgbClr val="000000"/>
                </a:solidFill>
              </a:rPr>
              <a:t>si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finish time fi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0 &lt;= </a:t>
            </a:r>
            <a:r>
              <a:rPr lang="en-US" altLang="en-US" kern="0" dirty="0" err="1">
                <a:solidFill>
                  <a:srgbClr val="000000"/>
                </a:solidFill>
              </a:rPr>
              <a:t>si</a:t>
            </a:r>
            <a:r>
              <a:rPr lang="en-US" altLang="en-US" kern="0" dirty="0">
                <a:solidFill>
                  <a:srgbClr val="000000"/>
                </a:solidFill>
              </a:rPr>
              <a:t> &lt; fi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This activity uses the resource during [</a:t>
            </a:r>
            <a:r>
              <a:rPr lang="en-US" altLang="en-US" kern="0" dirty="0" err="1">
                <a:solidFill>
                  <a:srgbClr val="000000"/>
                </a:solidFill>
              </a:rPr>
              <a:t>si</a:t>
            </a:r>
            <a:r>
              <a:rPr lang="en-US" altLang="en-US" kern="0" dirty="0">
                <a:solidFill>
                  <a:srgbClr val="000000"/>
                </a:solidFill>
              </a:rPr>
              <a:t>, fi)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Activities </a:t>
            </a:r>
            <a:r>
              <a:rPr lang="en-US" altLang="en-US" kern="0" dirty="0" err="1">
                <a:solidFill>
                  <a:srgbClr val="000000"/>
                </a:solidFill>
              </a:rPr>
              <a:t>ai</a:t>
            </a:r>
            <a:r>
              <a:rPr lang="en-US" altLang="en-US" kern="0" dirty="0">
                <a:solidFill>
                  <a:srgbClr val="000000"/>
                </a:solidFill>
              </a:rPr>
              <a:t> &amp; </a:t>
            </a:r>
            <a:r>
              <a:rPr lang="en-US" altLang="en-US" kern="0" dirty="0" err="1">
                <a:solidFill>
                  <a:srgbClr val="000000"/>
                </a:solidFill>
              </a:rPr>
              <a:t>aj</a:t>
            </a:r>
            <a:r>
              <a:rPr lang="en-US" altLang="en-US" kern="0" dirty="0">
                <a:solidFill>
                  <a:srgbClr val="000000"/>
                </a:solidFill>
              </a:rPr>
              <a:t> are </a:t>
            </a:r>
            <a:r>
              <a:rPr lang="en-US" altLang="en-US" kern="0" dirty="0">
                <a:solidFill>
                  <a:schemeClr val="accent6"/>
                </a:solidFill>
              </a:rPr>
              <a:t>compatible</a:t>
            </a:r>
            <a:r>
              <a:rPr lang="en-US" altLang="en-US" kern="0" dirty="0">
                <a:solidFill>
                  <a:srgbClr val="000000"/>
                </a:solidFill>
              </a:rPr>
              <a:t> if their intervals [</a:t>
            </a:r>
            <a:r>
              <a:rPr lang="en-US" altLang="en-US" kern="0" dirty="0" err="1">
                <a:solidFill>
                  <a:srgbClr val="000000"/>
                </a:solidFill>
              </a:rPr>
              <a:t>si</a:t>
            </a:r>
            <a:r>
              <a:rPr lang="en-US" altLang="en-US" kern="0" dirty="0">
                <a:solidFill>
                  <a:srgbClr val="000000"/>
                </a:solidFill>
              </a:rPr>
              <a:t>, fi) and [</a:t>
            </a:r>
            <a:r>
              <a:rPr lang="en-US" altLang="en-US" kern="0" dirty="0" err="1">
                <a:solidFill>
                  <a:srgbClr val="000000"/>
                </a:solidFill>
              </a:rPr>
              <a:t>sj</a:t>
            </a:r>
            <a:r>
              <a:rPr lang="en-US" altLang="en-US" kern="0" dirty="0">
                <a:solidFill>
                  <a:srgbClr val="000000"/>
                </a:solidFill>
              </a:rPr>
              <a:t>, fj) do not overlap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cxnSp>
        <p:nvCxnSpPr>
          <p:cNvPr id="15378" name="Straight Connector 20"/>
          <p:cNvCxnSpPr>
            <a:cxnSpLocks noChangeShapeType="1"/>
          </p:cNvCxnSpPr>
          <p:nvPr/>
        </p:nvCxnSpPr>
        <p:spPr bwMode="auto">
          <a:xfrm>
            <a:off x="1847851" y="5484813"/>
            <a:ext cx="8355013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15882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Example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352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165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49676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57700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413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7216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6625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93064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70108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4091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352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165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49676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57700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6413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216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7860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286625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993064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70108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4091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1188" y="1414464"/>
            <a:ext cx="3603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81189" y="1854200"/>
            <a:ext cx="3651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1188" y="960438"/>
            <a:ext cx="3667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01901" y="10525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0725" y="1038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9700" y="10525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15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4164" y="102076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1875" y="10064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86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6575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45551" y="100647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34526" y="1019175"/>
            <a:ext cx="3921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91706" y="2663825"/>
            <a:ext cx="11266097" cy="375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{a3, a9, a11} is a mutually compatible set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{a1, a4, a8, a11} is another mutually compatible set. In fact this is a </a:t>
            </a:r>
            <a:r>
              <a:rPr lang="en-US" altLang="en-US" kern="0" dirty="0">
                <a:solidFill>
                  <a:srgbClr val="FF0000"/>
                </a:solidFill>
              </a:rPr>
              <a:t>max-size</a:t>
            </a:r>
            <a:r>
              <a:rPr lang="en-US" altLang="en-US" kern="0" dirty="0">
                <a:solidFill>
                  <a:srgbClr val="000000"/>
                </a:solidFill>
              </a:rPr>
              <a:t> set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{a2, a4, a9, a11} is another </a:t>
            </a:r>
            <a:r>
              <a:rPr lang="en-US" altLang="en-US" kern="0" dirty="0">
                <a:solidFill>
                  <a:srgbClr val="FF0000"/>
                </a:solidFill>
              </a:rPr>
              <a:t>max-size</a:t>
            </a:r>
            <a:r>
              <a:rPr lang="en-US" altLang="en-US" kern="0" dirty="0">
                <a:solidFill>
                  <a:srgbClr val="000000"/>
                </a:solidFill>
              </a:rPr>
              <a:t> set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49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352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165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49676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57700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413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7216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6625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93064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70108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4091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352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165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49676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57700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6413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216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7860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286625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993064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70108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4091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1188" y="1414464"/>
            <a:ext cx="3603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81189" y="1854200"/>
            <a:ext cx="3651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1188" y="960438"/>
            <a:ext cx="3667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01901" y="10525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0725" y="1038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9700" y="10525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15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4164" y="102076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1875" y="10064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86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6575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45551" y="100647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34526" y="1019175"/>
            <a:ext cx="3921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00332" y="2727325"/>
            <a:ext cx="11352361" cy="3695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There is a very intuitive greedy </a:t>
            </a:r>
            <a:r>
              <a:rPr lang="en-US" altLang="en-US" kern="0" dirty="0" smtClean="0">
                <a:solidFill>
                  <a:srgbClr val="000000"/>
                </a:solidFill>
              </a:rPr>
              <a:t>algorithm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We want to schedule short </a:t>
            </a:r>
            <a:r>
              <a:rPr lang="en-US" altLang="en-US" kern="0" dirty="0" smtClean="0">
                <a:solidFill>
                  <a:srgbClr val="000000"/>
                </a:solidFill>
              </a:rPr>
              <a:t>activities. </a:t>
            </a:r>
            <a:r>
              <a:rPr lang="en-US" altLang="en-US" kern="0" dirty="0">
                <a:solidFill>
                  <a:srgbClr val="000000"/>
                </a:solidFill>
              </a:rPr>
              <a:t>This way, we can schedule many jobs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So, order the jobs w.r.t. their duration, and schedule the jobs in this order for as long as they are compatible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5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352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165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49676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57700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413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7216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6625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93064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70108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4091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352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165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49676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57700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6413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216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7860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286625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993064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70108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4091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1188" y="1414464"/>
            <a:ext cx="3603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81189" y="1854200"/>
            <a:ext cx="3651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1188" y="960438"/>
            <a:ext cx="3667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01901" y="10525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0725" y="1038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9700" y="10525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15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4164" y="102076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1875" y="10064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86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6575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45551" y="100647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34526" y="1019175"/>
            <a:ext cx="3921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335214" y="25066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041651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749676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457700" y="25066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164139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872164" y="25066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578601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286625" y="25066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993064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701089" y="25066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409114" y="25066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81188" y="2506664"/>
            <a:ext cx="385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di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79562" y="3159125"/>
            <a:ext cx="11481759" cy="332793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Order: {a2, a4, a11, a1, a8, a6, a7, a9, a5, a3, a10}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Greedy Set={a2, a4, a11, a8} 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a2: [3-5)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a4: [5-7)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a11: [12-14)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a8: [</a:t>
            </a:r>
            <a:r>
              <a:rPr lang="en-US" altLang="en-US" kern="0" dirty="0" smtClean="0">
                <a:solidFill>
                  <a:srgbClr val="000000"/>
                </a:solidFill>
              </a:rPr>
              <a:t>8-11)</a:t>
            </a: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9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1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937" y="938213"/>
            <a:ext cx="11412746" cy="1770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Does this algorithm always give the optimal solution?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answer is NO. Here is an example where it fails to give the optimal solution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490789" y="3227389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97226" y="322738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05250" y="3227389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611689" y="322738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90789" y="3667125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97226" y="3667125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905250" y="3667125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611689" y="3667125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36763" y="3227388"/>
            <a:ext cx="3603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36764" y="3667125"/>
            <a:ext cx="3651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36763" y="2771775"/>
            <a:ext cx="3667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57476" y="2865439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4714" y="2849564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03689" y="2865439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35514" y="2846389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490789" y="4319589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197226" y="431958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905250" y="4319589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611689" y="431958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36764" y="4319588"/>
            <a:ext cx="3841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di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2144713" y="5106989"/>
            <a:ext cx="8342312" cy="13795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Greedy solution: {a4, a2}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Optimal solution: {a1, a3, a4}</a:t>
            </a:r>
          </a:p>
        </p:txBody>
      </p:sp>
    </p:spTree>
    <p:extLst>
      <p:ext uri="{BB962C8B-B14F-4D97-AF65-F5344CB8AC3E}">
        <p14:creationId xmlns:p14="http://schemas.microsoft.com/office/powerpoint/2010/main" val="1563669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2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6211" y="938213"/>
            <a:ext cx="11231593" cy="553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Here is another </a:t>
            </a:r>
            <a:r>
              <a:rPr lang="en-US" altLang="en-US" kern="0" dirty="0">
                <a:solidFill>
                  <a:schemeClr val="accent6"/>
                </a:solidFill>
              </a:rPr>
              <a:t>greedy strategy </a:t>
            </a:r>
            <a:r>
              <a:rPr lang="en-US" altLang="en-US" kern="0" dirty="0">
                <a:solidFill>
                  <a:srgbClr val="000000"/>
                </a:solidFill>
              </a:rPr>
              <a:t>that always gives the </a:t>
            </a:r>
            <a:r>
              <a:rPr lang="en-US" altLang="en-US" kern="0" dirty="0">
                <a:solidFill>
                  <a:srgbClr val="FF0000"/>
                </a:solidFill>
              </a:rPr>
              <a:t>optimal solution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idea is the following: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Since we do not like long activities, let’s select the activity that finishes first, and schedule it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Then skip all activities that overlap with this one, and schedule the next activity that has the earliest finish time &amp; so on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To make this algorithm run faster, sort the activities by their finish times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5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2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5826" y="938213"/>
            <a:ext cx="11214339" cy="553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kern="0" dirty="0" err="1">
                <a:solidFill>
                  <a:srgbClr val="FF0000"/>
                </a:solidFill>
              </a:rPr>
              <a:t>ActivityScheduling</a:t>
            </a:r>
            <a:r>
              <a:rPr lang="en-US" altLang="en-US" kern="0" dirty="0">
                <a:solidFill>
                  <a:srgbClr val="000000"/>
                </a:solidFill>
              </a:rPr>
              <a:t>(s[1..n], f[1..n]){</a:t>
            </a: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    </a:t>
            </a:r>
            <a:r>
              <a:rPr lang="en-US" altLang="en-US" sz="2400" kern="0" dirty="0">
                <a:solidFill>
                  <a:srgbClr val="000000"/>
                </a:solidFill>
              </a:rPr>
              <a:t>1. Sort all activities w.r.t. finish time  O(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nlogn</a:t>
            </a:r>
            <a:r>
              <a:rPr lang="en-US" altLang="en-US" sz="2400" kern="0" dirty="0">
                <a:solidFill>
                  <a:srgbClr val="000000"/>
                </a:solidFill>
              </a:rPr>
              <a:t>)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2. List A=&lt;1&gt;  // Take the first activity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3.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prev</a:t>
            </a:r>
            <a:r>
              <a:rPr lang="en-US" altLang="en-US" sz="2400" kern="0" dirty="0">
                <a:solidFill>
                  <a:srgbClr val="000000"/>
                </a:solidFill>
              </a:rPr>
              <a:t> = 1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4. for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=2 to n do {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      if (s[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] &gt;= f[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prev</a:t>
            </a:r>
            <a:r>
              <a:rPr lang="en-US" altLang="en-US" sz="2400" kern="0" dirty="0">
                <a:solidFill>
                  <a:srgbClr val="000000"/>
                </a:solidFill>
              </a:rPr>
              <a:t>]){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             Append “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” to the end of A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            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prev</a:t>
            </a:r>
            <a:r>
              <a:rPr lang="en-US" altLang="en-US" sz="2400" kern="0" dirty="0">
                <a:solidFill>
                  <a:srgbClr val="000000"/>
                </a:solidFill>
              </a:rPr>
              <a:t> =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;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       } //end-if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} //end-for</a:t>
            </a: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} // end-</a:t>
            </a:r>
            <a:r>
              <a:rPr lang="en-US" altLang="en-US" kern="0" dirty="0" err="1">
                <a:solidFill>
                  <a:srgbClr val="000000"/>
                </a:solidFill>
              </a:rPr>
              <a:t>ActivityScheduling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1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What is a Greedy Algorithm?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5057" y="1095375"/>
            <a:ext cx="11542143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</a:t>
            </a:r>
            <a:r>
              <a:rPr lang="en-US" altLang="en-US" kern="0" dirty="0">
                <a:solidFill>
                  <a:srgbClr val="FF0000"/>
                </a:solidFill>
              </a:rPr>
              <a:t>greedy algorithm </a:t>
            </a:r>
            <a:r>
              <a:rPr lang="en-US" altLang="en-US" kern="0" dirty="0">
                <a:solidFill>
                  <a:srgbClr val="000000"/>
                </a:solidFill>
              </a:rPr>
              <a:t>is one that builds a solution by repeatedly selecting the cheapest (or locally optimum) choice among all options at each stage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Once a greedy algorithm makes a choice, it never “un-makes” that choice. That is, it never backtracks to this choice point again, and tries other alternatives! Thus it always moves forward until it reaches the goal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This is what contrasts greedy algorithms from more complex </a:t>
            </a:r>
            <a:r>
              <a:rPr lang="en-US" altLang="en-US" kern="0" dirty="0">
                <a:solidFill>
                  <a:srgbClr val="FF0000"/>
                </a:solidFill>
              </a:rPr>
              <a:t>backtracking (recursive) algorithms</a:t>
            </a:r>
          </a:p>
        </p:txBody>
      </p:sp>
    </p:spTree>
    <p:extLst>
      <p:ext uri="{BB962C8B-B14F-4D97-AF65-F5344CB8AC3E}">
        <p14:creationId xmlns:p14="http://schemas.microsoft.com/office/powerpoint/2010/main" val="258387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352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165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49676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57700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413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7216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1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86625" y="1414464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993064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701089" y="1414464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409114" y="1414464"/>
            <a:ext cx="706437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352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4165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49676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57700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6413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216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78601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286625" y="1854200"/>
            <a:ext cx="706438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993064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701089" y="1854200"/>
            <a:ext cx="708025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409114" y="1854200"/>
            <a:ext cx="706437" cy="439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1188" y="1414464"/>
            <a:ext cx="3603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81189" y="1854200"/>
            <a:ext cx="3651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1188" y="960438"/>
            <a:ext cx="3667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01901" y="10525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0725" y="1038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9700" y="10525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15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4164" y="102076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11875" y="10064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8625" y="10334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6575" y="998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45551" y="100647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34526" y="1019175"/>
            <a:ext cx="3921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609726" y="2492375"/>
            <a:ext cx="8907463" cy="206237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Order: {a1, a2, a3, a4, a5, a6, a7, a8, a9, a10, a11}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Greedy2 Set={a1, a4, a8, a11}</a:t>
            </a:r>
          </a:p>
          <a:p>
            <a:pPr marL="514350" indent="-457200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prev</a:t>
            </a:r>
            <a:r>
              <a:rPr lang="en-US" altLang="en-US" kern="0" dirty="0">
                <a:solidFill>
                  <a:srgbClr val="000000"/>
                </a:solidFill>
              </a:rPr>
              <a:t>=8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734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2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609726" y="2492375"/>
            <a:ext cx="8907463" cy="4287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Order: {a1, a2, a3, a4}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Greedy2 Set={a1, a3, a4}</a:t>
            </a:r>
          </a:p>
          <a:p>
            <a:pPr marL="514350" indent="-457200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prev</a:t>
            </a:r>
            <a:r>
              <a:rPr lang="en-US" altLang="en-US" kern="0" dirty="0">
                <a:solidFill>
                  <a:srgbClr val="000000"/>
                </a:solidFill>
              </a:rPr>
              <a:t>=4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463801" y="132873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71825" y="1328739"/>
            <a:ext cx="706438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878264" y="132873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586289" y="1328739"/>
            <a:ext cx="708025" cy="439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463801" y="1768476"/>
            <a:ext cx="708025" cy="44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171825" y="1768476"/>
            <a:ext cx="706438" cy="44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878264" y="1768476"/>
            <a:ext cx="708025" cy="44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586289" y="1768476"/>
            <a:ext cx="708025" cy="44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09775" y="1328739"/>
            <a:ext cx="3619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si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09776" y="1768475"/>
            <a:ext cx="3667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09775" y="874713"/>
            <a:ext cx="3683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32076" y="968375"/>
            <a:ext cx="288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89314" y="95250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78289" y="968375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10114" y="949325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96888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6" y="176213"/>
            <a:ext cx="8945563" cy="698500"/>
          </a:xfrm>
        </p:spPr>
        <p:txBody>
          <a:bodyPr/>
          <a:lstStyle/>
          <a:p>
            <a:r>
              <a:rPr lang="en-US" altLang="en-US" sz="3600" dirty="0" smtClean="0"/>
              <a:t>Greedy Algorithm 2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332" y="938213"/>
            <a:ext cx="11300603" cy="5530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It can be proven that this greedy strategy always leads to the optimal </a:t>
            </a:r>
            <a:r>
              <a:rPr lang="en-US" altLang="en-US" kern="0" dirty="0" smtClean="0">
                <a:solidFill>
                  <a:srgbClr val="000000"/>
                </a:solidFill>
              </a:rPr>
              <a:t>solution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Here is a sketch of the proof: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Let G be the set of activities returned by the greedy strategy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Let A be an optimal solution that is not the greedy schedule, i.e., A != G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Then we can show that A can be converted into G by replacing the non-matching activities with the corresponding ones in G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converted set will have the same number of activities as G. So G always gives the optimal solution.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192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1" y="889001"/>
            <a:ext cx="11404121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1221. Split a String in Balanced Strings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2224. Minimum Number of Operations to Convert Time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Similar to greedy coin change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1414. Find the Minimum Number of Fibonacci Numbers Whose Sum Is K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Similar to greedy coin change</a:t>
            </a:r>
          </a:p>
          <a:p>
            <a:pPr marL="533400" indent="-533400"/>
            <a:r>
              <a:rPr lang="en-US" altLang="en-US" dirty="0" smtClean="0">
                <a:solidFill>
                  <a:srgbClr val="FF0000"/>
                </a:solidFill>
              </a:rPr>
              <a:t>435. Non-overlapping Intervals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Similar to activity selection</a:t>
            </a:r>
          </a:p>
          <a:p>
            <a:pPr marL="533400" indent="-533400"/>
            <a:r>
              <a:rPr lang="en-US" altLang="en-US" dirty="0" smtClean="0">
                <a:solidFill>
                  <a:srgbClr val="FF0000"/>
                </a:solidFill>
              </a:rPr>
              <a:t>452. Minimum Number of Arrows to Burst Balloons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Similar to 435 (a different formulation)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605. Can Place </a:t>
            </a:r>
            <a:r>
              <a:rPr lang="en-US" altLang="en-US" dirty="0" smtClean="0">
                <a:solidFill>
                  <a:srgbClr val="000000"/>
                </a:solidFill>
              </a:rPr>
              <a:t>Flowers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901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Greedy Algorithms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00333" y="1095375"/>
            <a:ext cx="11153954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Since a greedy algorithm always makes the greedy (locally optimum) choice at each stage, </a:t>
            </a:r>
            <a:r>
              <a:rPr lang="en-US" altLang="en-US" kern="0" dirty="0">
                <a:solidFill>
                  <a:schemeClr val="accent6"/>
                </a:solidFill>
              </a:rPr>
              <a:t>it does </a:t>
            </a:r>
            <a:r>
              <a:rPr lang="en-US" altLang="en-US" kern="0" dirty="0" smtClean="0">
                <a:solidFill>
                  <a:schemeClr val="accent6"/>
                </a:solidFill>
              </a:rPr>
              <a:t>NOT always </a:t>
            </a:r>
            <a:r>
              <a:rPr lang="en-US" altLang="en-US" kern="0" dirty="0">
                <a:solidFill>
                  <a:schemeClr val="accent6"/>
                </a:solidFill>
              </a:rPr>
              <a:t>lead </a:t>
            </a:r>
            <a:r>
              <a:rPr lang="en-US" altLang="en-US" kern="0" dirty="0">
                <a:solidFill>
                  <a:srgbClr val="000000"/>
                </a:solidFill>
              </a:rPr>
              <a:t>to </a:t>
            </a:r>
            <a:r>
              <a:rPr lang="en-US" altLang="en-US" kern="0" dirty="0">
                <a:solidFill>
                  <a:srgbClr val="FF0000"/>
                </a:solidFill>
              </a:rPr>
              <a:t>the optimal solution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Although greedy algorithms may lead to sub-optimal solutions, they are usually very fast because they do not perform </a:t>
            </a:r>
            <a:r>
              <a:rPr lang="en-US" altLang="en-US" kern="0" dirty="0" smtClean="0">
                <a:solidFill>
                  <a:srgbClr val="000000"/>
                </a:solidFill>
              </a:rPr>
              <a:t>back-tracking</a:t>
            </a: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Furthermore, even if greedy algorithms do not always produce optimal solutions, they usually lead to reasonably good solutions </a:t>
            </a:r>
            <a:endParaRPr lang="en-US" altLang="en-US" kern="0" dirty="0" smtClean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Therefore, greedy algorithms usually provide good </a:t>
            </a:r>
            <a:r>
              <a:rPr lang="en-US" altLang="en-US" kern="0" dirty="0">
                <a:solidFill>
                  <a:schemeClr val="accent6"/>
                </a:solidFill>
              </a:rPr>
              <a:t>heuristics</a:t>
            </a:r>
            <a:r>
              <a:rPr lang="en-US" altLang="en-US" kern="0" dirty="0">
                <a:solidFill>
                  <a:srgbClr val="000000"/>
                </a:solidFill>
              </a:rPr>
              <a:t> that are used in </a:t>
            </a:r>
            <a:r>
              <a:rPr lang="en-US" altLang="en-US" kern="0" dirty="0">
                <a:solidFill>
                  <a:srgbClr val="FF0000"/>
                </a:solidFill>
              </a:rPr>
              <a:t>approximation algorithms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Least Cost Path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95550" y="1060451"/>
          <a:ext cx="2611437" cy="1317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479"/>
                <a:gridCol w="870479"/>
                <a:gridCol w="870479"/>
              </a:tblGrid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91458" marR="91458" marT="45749" marB="45749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8574" y="2684463"/>
            <a:ext cx="11222965" cy="3738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given a </a:t>
            </a:r>
            <a:r>
              <a:rPr lang="en-US" altLang="en-US" kern="0" dirty="0" err="1">
                <a:solidFill>
                  <a:srgbClr val="000000"/>
                </a:solidFill>
              </a:rPr>
              <a:t>NxN</a:t>
            </a:r>
            <a:r>
              <a:rPr lang="en-US" altLang="en-US" kern="0" dirty="0">
                <a:solidFill>
                  <a:srgbClr val="000000"/>
                </a:solidFill>
              </a:rPr>
              <a:t> matrix with each </a:t>
            </a:r>
            <a:r>
              <a:rPr lang="en-US" altLang="en-US" kern="0" dirty="0" smtClean="0">
                <a:solidFill>
                  <a:srgbClr val="000000"/>
                </a:solidFill>
              </a:rPr>
              <a:t>cell containing </a:t>
            </a:r>
            <a:r>
              <a:rPr lang="en-US" altLang="en-US" kern="0" dirty="0">
                <a:solidFill>
                  <a:srgbClr val="000000"/>
                </a:solidFill>
              </a:rPr>
              <a:t>a number indicating its cost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Initially you are at (0, 0)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only allowed to go </a:t>
            </a:r>
            <a:r>
              <a:rPr lang="en-US" altLang="en-US" kern="0" dirty="0">
                <a:solidFill>
                  <a:srgbClr val="FF0000"/>
                </a:solidFill>
              </a:rPr>
              <a:t>Down </a:t>
            </a:r>
            <a:r>
              <a:rPr lang="en-US" altLang="en-US" kern="0" dirty="0">
                <a:solidFill>
                  <a:srgbClr val="000000"/>
                </a:solidFill>
              </a:rPr>
              <a:t>or </a:t>
            </a:r>
            <a:r>
              <a:rPr lang="en-US" altLang="en-US" kern="0" dirty="0">
                <a:solidFill>
                  <a:srgbClr val="FF0000"/>
                </a:solidFill>
              </a:rPr>
              <a:t>Right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want to go to (N-1, N-1)</a:t>
            </a: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 the path that has the </a:t>
            </a:r>
            <a:r>
              <a:rPr lang="en-US" altLang="en-US" kern="0" dirty="0" smtClean="0">
                <a:solidFill>
                  <a:srgbClr val="FF0000"/>
                </a:solidFill>
              </a:rPr>
              <a:t>least cost </a:t>
            </a:r>
            <a:r>
              <a:rPr lang="en-US" altLang="en-US" kern="0" dirty="0" smtClean="0">
                <a:solidFill>
                  <a:srgbClr val="000000"/>
                </a:solidFill>
              </a:rPr>
              <a:t>from (0,0)-&gt;(N-1, N-1)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(0, 0)-&gt;(1, 0)-&gt;(1, 1)-&gt;(1, 2)-&gt;(2, 2)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0       +    2   +   4    +    2   +  0       = 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64364" y="1060451"/>
          <a:ext cx="2611437" cy="1317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479"/>
                <a:gridCol w="870479"/>
                <a:gridCol w="870479"/>
              </a:tblGrid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749" marB="45749"/>
                </a:tc>
              </a:tr>
              <a:tr h="439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1458" marR="91458" marT="45749" marB="45749"/>
                </a:tc>
              </a:tr>
            </a:tbl>
          </a:graphicData>
        </a:graphic>
      </p:graphicFrame>
      <p:cxnSp>
        <p:nvCxnSpPr>
          <p:cNvPr id="6184" name="Straight Arrow Connector 29"/>
          <p:cNvCxnSpPr>
            <a:cxnSpLocks noChangeShapeType="1"/>
          </p:cNvCxnSpPr>
          <p:nvPr/>
        </p:nvCxnSpPr>
        <p:spPr bwMode="auto">
          <a:xfrm>
            <a:off x="7412038" y="1347788"/>
            <a:ext cx="12700" cy="214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5" name="Straight Arrow Connector 29"/>
          <p:cNvCxnSpPr>
            <a:cxnSpLocks noChangeShapeType="1"/>
          </p:cNvCxnSpPr>
          <p:nvPr/>
        </p:nvCxnSpPr>
        <p:spPr bwMode="auto">
          <a:xfrm>
            <a:off x="7524750" y="1655763"/>
            <a:ext cx="5715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6" name="Straight Arrow Connector 29"/>
          <p:cNvCxnSpPr>
            <a:cxnSpLocks noChangeShapeType="1"/>
          </p:cNvCxnSpPr>
          <p:nvPr/>
        </p:nvCxnSpPr>
        <p:spPr bwMode="auto">
          <a:xfrm>
            <a:off x="8413750" y="1655763"/>
            <a:ext cx="5715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7" name="Straight Arrow Connector 29"/>
          <p:cNvCxnSpPr>
            <a:cxnSpLocks noChangeShapeType="1"/>
          </p:cNvCxnSpPr>
          <p:nvPr/>
        </p:nvCxnSpPr>
        <p:spPr bwMode="auto">
          <a:xfrm>
            <a:off x="9145588" y="1779589"/>
            <a:ext cx="12700" cy="212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49439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980" y="268171"/>
            <a:ext cx="11378240" cy="944561"/>
          </a:xfrm>
        </p:spPr>
        <p:txBody>
          <a:bodyPr/>
          <a:lstStyle/>
          <a:p>
            <a:r>
              <a:rPr lang="en-US" altLang="en-US" sz="3600" dirty="0" smtClean="0"/>
              <a:t>Entire Decision Tree &amp; the Greedy Algorithm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8829"/>
              </p:ext>
            </p:extLst>
          </p:nvPr>
        </p:nvGraphicFramePr>
        <p:xfrm>
          <a:off x="437358" y="1330328"/>
          <a:ext cx="2611437" cy="1316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479"/>
                <a:gridCol w="870479"/>
                <a:gridCol w="870479"/>
              </a:tblGrid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8" marR="91458" marT="45694" marB="45694"/>
                </a:tc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8" marR="91458" marT="45694" marB="45694"/>
                </a:tc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8" marR="91458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1458" marR="91458" marT="45694" marB="45694"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7112210" y="142875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(0, 0)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888122" y="2166938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(1, 0)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767347" y="28686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(2, 0)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739022" y="28686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026110" y="356552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215022" y="43037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123072" y="356870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380372" y="355917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286585" y="43164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6180347" y="430212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9293435" y="2166938"/>
            <a:ext cx="849312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(0, 1)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8137735" y="28686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(1, 1)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505910" y="356552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(2, 1)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8883860" y="3611562"/>
            <a:ext cx="850900" cy="4016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7664660" y="4298951"/>
            <a:ext cx="850900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8680660" y="4298951"/>
            <a:ext cx="849312" cy="4016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10284035" y="2868613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(0, 2)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10050672" y="3565526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(1, 2)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9858585" y="4260851"/>
            <a:ext cx="850900" cy="4032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100" b="1" dirty="0"/>
              <a:t>(2, 2)</a:t>
            </a:r>
          </a:p>
        </p:txBody>
      </p:sp>
      <p:cxnSp>
        <p:nvCxnSpPr>
          <p:cNvPr id="7208" name="Straight Arrow Connector 29"/>
          <p:cNvCxnSpPr>
            <a:cxnSpLocks noChangeShapeType="1"/>
            <a:stCxn id="2" idx="2"/>
            <a:endCxn id="23" idx="7"/>
          </p:cNvCxnSpPr>
          <p:nvPr/>
        </p:nvCxnSpPr>
        <p:spPr bwMode="auto">
          <a:xfrm flipH="1">
            <a:off x="5615198" y="1630363"/>
            <a:ext cx="1497013" cy="595313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Straight Arrow Connector 29"/>
          <p:cNvCxnSpPr>
            <a:cxnSpLocks noChangeShapeType="1"/>
            <a:stCxn id="2" idx="6"/>
            <a:endCxn id="38" idx="1"/>
          </p:cNvCxnSpPr>
          <p:nvPr/>
        </p:nvCxnSpPr>
        <p:spPr bwMode="auto">
          <a:xfrm>
            <a:off x="7963110" y="1630363"/>
            <a:ext cx="1454150" cy="595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Straight Arrow Connector 29"/>
          <p:cNvCxnSpPr>
            <a:cxnSpLocks noChangeShapeType="1"/>
            <a:stCxn id="23" idx="3"/>
            <a:endCxn id="27" idx="0"/>
          </p:cNvCxnSpPr>
          <p:nvPr/>
        </p:nvCxnSpPr>
        <p:spPr bwMode="auto">
          <a:xfrm flipH="1">
            <a:off x="4192797" y="2511426"/>
            <a:ext cx="820738" cy="357187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29"/>
          <p:cNvCxnSpPr>
            <a:cxnSpLocks noChangeShapeType="1"/>
            <a:stCxn id="38" idx="5"/>
            <a:endCxn id="44" idx="0"/>
          </p:cNvCxnSpPr>
          <p:nvPr/>
        </p:nvCxnSpPr>
        <p:spPr bwMode="auto">
          <a:xfrm>
            <a:off x="10018923" y="2511426"/>
            <a:ext cx="690563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Straight Arrow Connector 29"/>
          <p:cNvCxnSpPr>
            <a:cxnSpLocks noChangeShapeType="1"/>
            <a:stCxn id="38" idx="3"/>
            <a:endCxn id="39" idx="7"/>
          </p:cNvCxnSpPr>
          <p:nvPr/>
        </p:nvCxnSpPr>
        <p:spPr bwMode="auto">
          <a:xfrm flipH="1">
            <a:off x="8863222" y="2511426"/>
            <a:ext cx="554038" cy="4159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Straight Arrow Connector 29"/>
          <p:cNvCxnSpPr>
            <a:cxnSpLocks noChangeShapeType="1"/>
            <a:stCxn id="23" idx="5"/>
            <a:endCxn id="28" idx="0"/>
          </p:cNvCxnSpPr>
          <p:nvPr/>
        </p:nvCxnSpPr>
        <p:spPr bwMode="auto">
          <a:xfrm>
            <a:off x="5615198" y="2511426"/>
            <a:ext cx="549275" cy="357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Straight Arrow Connector 29"/>
          <p:cNvCxnSpPr>
            <a:cxnSpLocks noChangeShapeType="1"/>
            <a:stCxn id="28" idx="5"/>
            <a:endCxn id="35" idx="0"/>
          </p:cNvCxnSpPr>
          <p:nvPr/>
        </p:nvCxnSpPr>
        <p:spPr bwMode="auto">
          <a:xfrm>
            <a:off x="6466098" y="3211513"/>
            <a:ext cx="339725" cy="3476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Straight Arrow Connector 29"/>
          <p:cNvCxnSpPr>
            <a:cxnSpLocks noChangeShapeType="1"/>
            <a:stCxn id="39" idx="5"/>
            <a:endCxn id="41" idx="0"/>
          </p:cNvCxnSpPr>
          <p:nvPr/>
        </p:nvCxnSpPr>
        <p:spPr bwMode="auto">
          <a:xfrm>
            <a:off x="8863222" y="3211512"/>
            <a:ext cx="446088" cy="4000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Straight Arrow Connector 29"/>
          <p:cNvCxnSpPr>
            <a:cxnSpLocks noChangeShapeType="1"/>
            <a:stCxn id="28" idx="3"/>
            <a:endCxn id="34" idx="0"/>
          </p:cNvCxnSpPr>
          <p:nvPr/>
        </p:nvCxnSpPr>
        <p:spPr bwMode="auto">
          <a:xfrm flipH="1">
            <a:off x="5548523" y="3211512"/>
            <a:ext cx="315913" cy="3571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Straight Arrow Connector 29"/>
          <p:cNvCxnSpPr>
            <a:cxnSpLocks noChangeShapeType="1"/>
            <a:stCxn id="27" idx="4"/>
            <a:endCxn id="32" idx="0"/>
          </p:cNvCxnSpPr>
          <p:nvPr/>
        </p:nvCxnSpPr>
        <p:spPr bwMode="auto">
          <a:xfrm>
            <a:off x="4192798" y="3271837"/>
            <a:ext cx="258763" cy="2936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Straight Arrow Connector 29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4451560" y="3968750"/>
            <a:ext cx="188912" cy="334962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Straight Arrow Connector 29"/>
          <p:cNvCxnSpPr>
            <a:cxnSpLocks noChangeShapeType="1"/>
            <a:stCxn id="34" idx="4"/>
            <a:endCxn id="36" idx="0"/>
          </p:cNvCxnSpPr>
          <p:nvPr/>
        </p:nvCxnSpPr>
        <p:spPr bwMode="auto">
          <a:xfrm>
            <a:off x="5548523" y="3971926"/>
            <a:ext cx="163513" cy="3444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Straight Arrow Connector 29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6605798" y="3962401"/>
            <a:ext cx="200025" cy="339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Straight Arrow Connector 29"/>
          <p:cNvCxnSpPr>
            <a:cxnSpLocks noChangeShapeType="1"/>
            <a:stCxn id="39" idx="3"/>
            <a:endCxn id="40" idx="0"/>
          </p:cNvCxnSpPr>
          <p:nvPr/>
        </p:nvCxnSpPr>
        <p:spPr bwMode="auto">
          <a:xfrm flipH="1">
            <a:off x="7931360" y="3211513"/>
            <a:ext cx="330200" cy="3540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2" name="Straight Arrow Connector 29"/>
          <p:cNvCxnSpPr>
            <a:cxnSpLocks noChangeShapeType="1"/>
            <a:stCxn id="40" idx="4"/>
            <a:endCxn id="42" idx="0"/>
          </p:cNvCxnSpPr>
          <p:nvPr/>
        </p:nvCxnSpPr>
        <p:spPr bwMode="auto">
          <a:xfrm>
            <a:off x="7931360" y="3968750"/>
            <a:ext cx="158750" cy="330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3" name="Straight Arrow Connector 29"/>
          <p:cNvCxnSpPr>
            <a:cxnSpLocks noChangeShapeType="1"/>
            <a:stCxn id="41" idx="4"/>
            <a:endCxn id="43" idx="0"/>
          </p:cNvCxnSpPr>
          <p:nvPr/>
        </p:nvCxnSpPr>
        <p:spPr bwMode="auto">
          <a:xfrm flipH="1">
            <a:off x="9104522" y="4013200"/>
            <a:ext cx="204788" cy="2857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4" name="Straight Arrow Connector 29"/>
          <p:cNvCxnSpPr>
            <a:cxnSpLocks noChangeShapeType="1"/>
            <a:stCxn id="44" idx="4"/>
            <a:endCxn id="45" idx="0"/>
          </p:cNvCxnSpPr>
          <p:nvPr/>
        </p:nvCxnSpPr>
        <p:spPr bwMode="auto">
          <a:xfrm flipH="1">
            <a:off x="10476123" y="3271837"/>
            <a:ext cx="233363" cy="2936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5" name="Straight Arrow Connector 29"/>
          <p:cNvCxnSpPr>
            <a:cxnSpLocks noChangeShapeType="1"/>
            <a:stCxn id="45" idx="4"/>
            <a:endCxn id="46" idx="0"/>
          </p:cNvCxnSpPr>
          <p:nvPr/>
        </p:nvCxnSpPr>
        <p:spPr bwMode="auto">
          <a:xfrm flipH="1">
            <a:off x="10284036" y="3968750"/>
            <a:ext cx="192087" cy="2921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3271253" y="4968082"/>
            <a:ext cx="8469313" cy="661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>
                <a:solidFill>
                  <a:srgbClr val="FF0000"/>
                </a:solidFill>
              </a:rPr>
              <a:t>greedy algorithm </a:t>
            </a:r>
            <a:r>
              <a:rPr lang="en-US" altLang="en-US" kern="0" dirty="0">
                <a:solidFill>
                  <a:srgbClr val="000000"/>
                </a:solidFill>
              </a:rPr>
              <a:t>takes the </a:t>
            </a:r>
            <a:r>
              <a:rPr lang="en-US" altLang="en-US" kern="0" dirty="0">
                <a:solidFill>
                  <a:srgbClr val="FF0000"/>
                </a:solidFill>
              </a:rPr>
              <a:t>red</a:t>
            </a:r>
            <a:r>
              <a:rPr lang="en-US" altLang="en-US" kern="0" dirty="0">
                <a:solidFill>
                  <a:srgbClr val="000000"/>
                </a:solidFill>
              </a:rPr>
              <a:t> path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5148" name="TextBox 5147"/>
          <p:cNvSpPr txBox="1"/>
          <p:nvPr/>
        </p:nvSpPr>
        <p:spPr>
          <a:xfrm rot="20189375">
            <a:off x="6012555" y="1571417"/>
            <a:ext cx="6880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Down</a:t>
            </a:r>
          </a:p>
        </p:txBody>
      </p:sp>
      <p:sp>
        <p:nvSpPr>
          <p:cNvPr id="106" name="TextBox 105"/>
          <p:cNvSpPr txBox="1"/>
          <p:nvPr/>
        </p:nvSpPr>
        <p:spPr>
          <a:xfrm rot="1439434">
            <a:off x="8516805" y="1657935"/>
            <a:ext cx="6944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Right</a:t>
            </a:r>
          </a:p>
        </p:txBody>
      </p:sp>
      <p:cxnSp>
        <p:nvCxnSpPr>
          <p:cNvPr id="7229" name="Straight Arrow Connector 29"/>
          <p:cNvCxnSpPr>
            <a:cxnSpLocks noChangeShapeType="1"/>
          </p:cNvCxnSpPr>
          <p:nvPr/>
        </p:nvCxnSpPr>
        <p:spPr bwMode="auto">
          <a:xfrm flipV="1">
            <a:off x="959647" y="1484315"/>
            <a:ext cx="668337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Straight Arrow Connector 29"/>
          <p:cNvCxnSpPr>
            <a:cxnSpLocks noChangeShapeType="1"/>
          </p:cNvCxnSpPr>
          <p:nvPr/>
        </p:nvCxnSpPr>
        <p:spPr bwMode="auto">
          <a:xfrm flipV="1">
            <a:off x="1842297" y="1954215"/>
            <a:ext cx="668337" cy="47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Straight Arrow Connector 29"/>
          <p:cNvCxnSpPr>
            <a:cxnSpLocks noChangeShapeType="1"/>
          </p:cNvCxnSpPr>
          <p:nvPr/>
        </p:nvCxnSpPr>
        <p:spPr bwMode="auto">
          <a:xfrm>
            <a:off x="1742283" y="1630364"/>
            <a:ext cx="0" cy="2730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Straight Arrow Connector 29"/>
          <p:cNvCxnSpPr>
            <a:cxnSpLocks noChangeShapeType="1"/>
          </p:cNvCxnSpPr>
          <p:nvPr/>
        </p:nvCxnSpPr>
        <p:spPr bwMode="auto">
          <a:xfrm>
            <a:off x="2631283" y="2039939"/>
            <a:ext cx="0" cy="2746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9"/>
          <p:cNvCxnSpPr>
            <a:cxnSpLocks noChangeShapeType="1"/>
          </p:cNvCxnSpPr>
          <p:nvPr/>
        </p:nvCxnSpPr>
        <p:spPr bwMode="auto">
          <a:xfrm flipH="1">
            <a:off x="850108" y="1585915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3" name="Straight Arrow Connector 29"/>
          <p:cNvCxnSpPr>
            <a:cxnSpLocks noChangeShapeType="1"/>
          </p:cNvCxnSpPr>
          <p:nvPr/>
        </p:nvCxnSpPr>
        <p:spPr bwMode="auto">
          <a:xfrm flipH="1">
            <a:off x="885033" y="2036765"/>
            <a:ext cx="0" cy="307975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4" name="Straight Arrow Connector 29"/>
          <p:cNvCxnSpPr>
            <a:cxnSpLocks noChangeShapeType="1"/>
          </p:cNvCxnSpPr>
          <p:nvPr/>
        </p:nvCxnSpPr>
        <p:spPr bwMode="auto">
          <a:xfrm flipV="1">
            <a:off x="977109" y="2401889"/>
            <a:ext cx="650875" cy="15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cxnSp>
        <p:nvCxnSpPr>
          <p:cNvPr id="166" name="Straight Arrow Connector 29"/>
          <p:cNvCxnSpPr>
            <a:cxnSpLocks noChangeShapeType="1"/>
          </p:cNvCxnSpPr>
          <p:nvPr/>
        </p:nvCxnSpPr>
        <p:spPr bwMode="auto">
          <a:xfrm flipV="1">
            <a:off x="1850234" y="2405064"/>
            <a:ext cx="650875" cy="1588"/>
          </a:xfrm>
          <a:prstGeom prst="straightConnector1">
            <a:avLst/>
          </a:prstGeom>
          <a:noFill/>
          <a:ln w="38100" algn="ctr">
            <a:solidFill>
              <a:schemeClr val="accent6"/>
            </a:solidFill>
            <a:round/>
            <a:headEnd/>
            <a:tailEnd type="triangle" w="med" len="med"/>
          </a:ln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3271253" y="5725320"/>
            <a:ext cx="8469313" cy="6619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</a:t>
            </a:r>
            <a:r>
              <a:rPr lang="en-US" altLang="en-US" kern="0" dirty="0" smtClean="0">
                <a:solidFill>
                  <a:schemeClr val="accent6"/>
                </a:solidFill>
              </a:rPr>
              <a:t>optimal solution </a:t>
            </a:r>
            <a:r>
              <a:rPr lang="en-US" altLang="en-US" kern="0" dirty="0" smtClean="0">
                <a:solidFill>
                  <a:srgbClr val="000000"/>
                </a:solidFill>
              </a:rPr>
              <a:t>is the </a:t>
            </a:r>
            <a:r>
              <a:rPr lang="en-US" altLang="en-US" kern="0" dirty="0" smtClean="0">
                <a:solidFill>
                  <a:schemeClr val="accent6"/>
                </a:solidFill>
              </a:rPr>
              <a:t>blue</a:t>
            </a:r>
            <a:r>
              <a:rPr lang="en-US" altLang="en-US" kern="0" dirty="0" smtClean="0">
                <a:solidFill>
                  <a:srgbClr val="FF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path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Job Scheduling Problem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83079" y="1095375"/>
            <a:ext cx="11119449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are given “n” jobs j1, j2, …, </a:t>
            </a:r>
            <a:r>
              <a:rPr lang="en-US" altLang="en-US" kern="0" dirty="0" err="1">
                <a:solidFill>
                  <a:srgbClr val="000000"/>
                </a:solidFill>
              </a:rPr>
              <a:t>jn</a:t>
            </a:r>
            <a:r>
              <a:rPr lang="en-US" altLang="en-US" kern="0" dirty="0">
                <a:solidFill>
                  <a:srgbClr val="000000"/>
                </a:solidFill>
              </a:rPr>
              <a:t> with known running times              t1, t2, …, </a:t>
            </a:r>
            <a:r>
              <a:rPr lang="en-US" altLang="en-US" kern="0" dirty="0" err="1">
                <a:solidFill>
                  <a:srgbClr val="000000"/>
                </a:solidFill>
              </a:rPr>
              <a:t>tn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You have a single processor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What’s the best way to schedule these jobs in order to </a:t>
            </a:r>
            <a:r>
              <a:rPr lang="en-US" altLang="en-US" kern="0" dirty="0">
                <a:solidFill>
                  <a:srgbClr val="FF0000"/>
                </a:solidFill>
              </a:rPr>
              <a:t>minimize the average completion time</a:t>
            </a:r>
            <a:r>
              <a:rPr lang="en-US" altLang="en-US" kern="0" dirty="0">
                <a:solidFill>
                  <a:srgbClr val="000000"/>
                </a:solidFill>
              </a:rPr>
              <a:t>?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13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2763" y="166688"/>
            <a:ext cx="8723312" cy="698500"/>
          </a:xfrm>
        </p:spPr>
        <p:txBody>
          <a:bodyPr/>
          <a:lstStyle/>
          <a:p>
            <a:r>
              <a:rPr lang="en-US" altLang="en-US" sz="3600" dirty="0" smtClean="0"/>
              <a:t>Job Scheduling Problem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27225" y="1336675"/>
          <a:ext cx="1779588" cy="1855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94"/>
                <a:gridCol w="889794"/>
              </a:tblGrid>
              <a:tr h="371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Job</a:t>
                      </a:r>
                    </a:p>
                  </a:txBody>
                  <a:tcPr marL="91423" marR="9142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marL="91423" marR="91423" marT="45735" marB="45735"/>
                </a:tc>
              </a:tr>
              <a:tr h="371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j1</a:t>
                      </a:r>
                    </a:p>
                  </a:txBody>
                  <a:tcPr marL="91423" marR="9142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L="91423" marR="91423" marT="45735" marB="45735"/>
                </a:tc>
              </a:tr>
              <a:tr h="371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j2</a:t>
                      </a:r>
                    </a:p>
                  </a:txBody>
                  <a:tcPr marL="91423" marR="9142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91423" marR="91423" marT="45735" marB="45735"/>
                </a:tc>
              </a:tr>
              <a:tr h="371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j3</a:t>
                      </a:r>
                    </a:p>
                  </a:txBody>
                  <a:tcPr marL="91423" marR="9142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23" marR="91423" marT="45735" marB="45735"/>
                </a:tc>
              </a:tr>
              <a:tr h="371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j4</a:t>
                      </a:r>
                    </a:p>
                  </a:txBody>
                  <a:tcPr marL="91423" marR="91423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23" marR="91423" marT="45735" marB="45735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430713" y="1344613"/>
            <a:ext cx="1846262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J1(15)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6976" y="1344613"/>
            <a:ext cx="1285875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J2(8)</a:t>
            </a:r>
          </a:p>
        </p:txBody>
      </p:sp>
      <p:sp>
        <p:nvSpPr>
          <p:cNvPr id="9241" name="TextBox 4"/>
          <p:cNvSpPr txBox="1">
            <a:spLocks noChangeArrowheads="1"/>
          </p:cNvSpPr>
          <p:nvPr/>
        </p:nvSpPr>
        <p:spPr bwMode="auto">
          <a:xfrm>
            <a:off x="4281489" y="17510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2" name="TextBox 8"/>
          <p:cNvSpPr txBox="1">
            <a:spLocks noChangeArrowheads="1"/>
          </p:cNvSpPr>
          <p:nvPr/>
        </p:nvSpPr>
        <p:spPr bwMode="auto">
          <a:xfrm>
            <a:off x="6081714" y="175101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43" name="TextBox 9"/>
          <p:cNvSpPr txBox="1">
            <a:spLocks noChangeArrowheads="1"/>
          </p:cNvSpPr>
          <p:nvPr/>
        </p:nvSpPr>
        <p:spPr bwMode="auto">
          <a:xfrm>
            <a:off x="7354889" y="175101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562850" y="1344613"/>
            <a:ext cx="857250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J3(3)</a:t>
            </a:r>
          </a:p>
        </p:txBody>
      </p:sp>
      <p:sp>
        <p:nvSpPr>
          <p:cNvPr id="9245" name="TextBox 11"/>
          <p:cNvSpPr txBox="1">
            <a:spLocks noChangeArrowheads="1"/>
          </p:cNvSpPr>
          <p:nvPr/>
        </p:nvSpPr>
        <p:spPr bwMode="auto">
          <a:xfrm>
            <a:off x="8193089" y="173672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20101" y="1336676"/>
            <a:ext cx="1738313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J4(10)</a:t>
            </a:r>
          </a:p>
        </p:txBody>
      </p:sp>
      <p:sp>
        <p:nvSpPr>
          <p:cNvPr id="9247" name="TextBox 13"/>
          <p:cNvSpPr txBox="1">
            <a:spLocks noChangeArrowheads="1"/>
          </p:cNvSpPr>
          <p:nvPr/>
        </p:nvSpPr>
        <p:spPr bwMode="auto">
          <a:xfrm>
            <a:off x="9940926" y="1752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94176" y="2162176"/>
            <a:ext cx="6162675" cy="1065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Avg. Completion Time: 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(15+23+26+36)/4 = 25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194176" y="5086351"/>
            <a:ext cx="6162675" cy="1065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Avg. Completion Time: 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(3+11+21+36)/4 = 17.75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430713" y="4271963"/>
            <a:ext cx="857250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J3(3)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84789" y="4270376"/>
            <a:ext cx="1285875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J2(8)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565900" y="4270376"/>
            <a:ext cx="1739900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J4(10)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302626" y="4268789"/>
            <a:ext cx="1846263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J1(15)</a:t>
            </a:r>
          </a:p>
        </p:txBody>
      </p:sp>
      <p:sp>
        <p:nvSpPr>
          <p:cNvPr id="9254" name="TextBox 30"/>
          <p:cNvSpPr txBox="1">
            <a:spLocks noChangeArrowheads="1"/>
          </p:cNvSpPr>
          <p:nvPr/>
        </p:nvSpPr>
        <p:spPr bwMode="auto">
          <a:xfrm>
            <a:off x="4281489" y="46736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55" name="TextBox 32"/>
          <p:cNvSpPr txBox="1">
            <a:spLocks noChangeArrowheads="1"/>
          </p:cNvSpPr>
          <p:nvPr/>
        </p:nvSpPr>
        <p:spPr bwMode="auto">
          <a:xfrm>
            <a:off x="5076825" y="471646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56" name="TextBox 33"/>
          <p:cNvSpPr txBox="1">
            <a:spLocks noChangeArrowheads="1"/>
          </p:cNvSpPr>
          <p:nvPr/>
        </p:nvSpPr>
        <p:spPr bwMode="auto">
          <a:xfrm>
            <a:off x="6416675" y="4702175"/>
            <a:ext cx="40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257" name="TextBox 34"/>
          <p:cNvSpPr txBox="1">
            <a:spLocks noChangeArrowheads="1"/>
          </p:cNvSpPr>
          <p:nvPr/>
        </p:nvSpPr>
        <p:spPr bwMode="auto">
          <a:xfrm>
            <a:off x="8099426" y="4724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9258" name="TextBox 35"/>
          <p:cNvSpPr txBox="1">
            <a:spLocks noChangeArrowheads="1"/>
          </p:cNvSpPr>
          <p:nvPr/>
        </p:nvSpPr>
        <p:spPr bwMode="auto">
          <a:xfrm>
            <a:off x="9940926" y="47244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957600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23" y="176213"/>
            <a:ext cx="10990052" cy="698500"/>
          </a:xfrm>
        </p:spPr>
        <p:txBody>
          <a:bodyPr/>
          <a:lstStyle/>
          <a:p>
            <a:r>
              <a:rPr lang="en-US" altLang="en-US" sz="3600" dirty="0" smtClean="0"/>
              <a:t>Job Scheduling Problem: Greedy Algorithm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74453" y="1095375"/>
            <a:ext cx="11291977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What would be the greedy strategy here?</a:t>
            </a:r>
          </a:p>
          <a:p>
            <a:pPr marL="914400" lvl="1" indent="-4572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Simply pick up the job that has the minimum running time</a:t>
            </a:r>
          </a:p>
          <a:p>
            <a:pPr marL="57150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GeedyJobScheduler1</a:t>
            </a:r>
            <a:r>
              <a:rPr lang="en-US" altLang="en-US" kern="0" dirty="0">
                <a:solidFill>
                  <a:srgbClr val="000000"/>
                </a:solidFill>
              </a:rPr>
              <a:t>(Jobs){</a:t>
            </a: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   </a:t>
            </a:r>
            <a:r>
              <a:rPr lang="en-US" altLang="en-US" sz="2400" kern="0" dirty="0">
                <a:solidFill>
                  <a:srgbClr val="000000"/>
                </a:solidFill>
              </a:rPr>
              <a:t>1. Sort the jobs w.r.t. their running times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2. Schedule the jobs in that order with the 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shortest </a:t>
            </a:r>
            <a:r>
              <a:rPr lang="en-US" altLang="en-US" sz="2400" kern="0" dirty="0">
                <a:solidFill>
                  <a:srgbClr val="000000"/>
                </a:solidFill>
              </a:rPr>
              <a:t>job first</a:t>
            </a:r>
            <a:endParaRPr lang="en-US" altLang="en-US" sz="2400" kern="0" dirty="0">
              <a:solidFill>
                <a:srgbClr val="FF0000"/>
              </a:solidFill>
            </a:endParaRP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}</a:t>
            </a:r>
          </a:p>
          <a:p>
            <a:pPr marL="57150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Running Time: O(</a:t>
            </a:r>
            <a:r>
              <a:rPr lang="en-US" altLang="en-US" kern="0" dirty="0" err="1">
                <a:solidFill>
                  <a:srgbClr val="000000"/>
                </a:solidFill>
              </a:rPr>
              <a:t>nlogn</a:t>
            </a:r>
            <a:r>
              <a:rPr lang="en-US" altLang="en-US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15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004" y="176213"/>
            <a:ext cx="10429335" cy="698500"/>
          </a:xfrm>
        </p:spPr>
        <p:txBody>
          <a:bodyPr/>
          <a:lstStyle/>
          <a:p>
            <a:r>
              <a:rPr lang="en-US" altLang="en-US" sz="3600" dirty="0" smtClean="0"/>
              <a:t>Job Scheduling Problem: Greedy Algorithm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53683" y="1095375"/>
            <a:ext cx="11455879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GeedyJobScheduler2</a:t>
            </a:r>
            <a:r>
              <a:rPr lang="en-US" altLang="en-US" kern="0" dirty="0">
                <a:solidFill>
                  <a:srgbClr val="000000"/>
                </a:solidFill>
              </a:rPr>
              <a:t>(Jobs){</a:t>
            </a: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   </a:t>
            </a:r>
            <a:r>
              <a:rPr lang="en-US" altLang="en-US" sz="2400" kern="0" dirty="0">
                <a:solidFill>
                  <a:srgbClr val="000000"/>
                </a:solidFill>
              </a:rPr>
              <a:t>1. Make a min-heap w.r.t. jobs’ running times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2. while (Heap is not empty){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    Pop the job with the smallest running time</a:t>
            </a:r>
          </a:p>
          <a:p>
            <a:pPr marL="5715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       }</a:t>
            </a:r>
            <a:endParaRPr lang="en-US" altLang="en-US" sz="2400" kern="0" dirty="0">
              <a:solidFill>
                <a:srgbClr val="FF0000"/>
              </a:solidFill>
            </a:endParaRP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}</a:t>
            </a:r>
          </a:p>
          <a:p>
            <a:pPr marL="57150" indent="0">
              <a:buNone/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57150" indent="0"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Running Time: O(</a:t>
            </a:r>
            <a:r>
              <a:rPr lang="en-US" altLang="en-US" kern="0" dirty="0" err="1">
                <a:solidFill>
                  <a:srgbClr val="000000"/>
                </a:solidFill>
              </a:rPr>
              <a:t>nlogn</a:t>
            </a:r>
            <a:r>
              <a:rPr lang="en-US" altLang="en-US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674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14599</TotalTime>
  <Words>1695</Words>
  <Application>Microsoft Office PowerPoint</Application>
  <PresentationFormat>Widescreen</PresentationFormat>
  <Paragraphs>473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Comic Sans MS</vt:lpstr>
      <vt:lpstr>Times New Roman</vt:lpstr>
      <vt:lpstr>Blank Presentation</vt:lpstr>
      <vt:lpstr>Today’s Material</vt:lpstr>
      <vt:lpstr>What is a Greedy Algorithm?</vt:lpstr>
      <vt:lpstr>Greedy Algorithms</vt:lpstr>
      <vt:lpstr>Least Cost Path Problem</vt:lpstr>
      <vt:lpstr>Entire Decision Tree &amp; the Greedy Algorithm</vt:lpstr>
      <vt:lpstr>Job Scheduling Problem</vt:lpstr>
      <vt:lpstr>Job Scheduling Problem</vt:lpstr>
      <vt:lpstr>Job Scheduling Problem: Greedy Algorithm</vt:lpstr>
      <vt:lpstr>Job Scheduling Problem: Greedy Algorithm</vt:lpstr>
      <vt:lpstr>Job Scheduling Problem: Greedy Algorithm</vt:lpstr>
      <vt:lpstr>Job Scheduling Problem: Greedy Algorithm</vt:lpstr>
      <vt:lpstr>Activity Scheduling Problem</vt:lpstr>
      <vt:lpstr>Compatible Activities</vt:lpstr>
      <vt:lpstr>Example</vt:lpstr>
      <vt:lpstr>Greedy Algorithm 1</vt:lpstr>
      <vt:lpstr>Greedy Algorithm 1</vt:lpstr>
      <vt:lpstr>Greedy Algorithm 1</vt:lpstr>
      <vt:lpstr>Greedy Algorithm 2</vt:lpstr>
      <vt:lpstr>Greedy Algorithm 2</vt:lpstr>
      <vt:lpstr>Greedy Algorithm 2</vt:lpstr>
      <vt:lpstr>Greedy Algorithm 2</vt:lpstr>
      <vt:lpstr>Greedy Algorithm 2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536</cp:revision>
  <dcterms:created xsi:type="dcterms:W3CDTF">2020-11-16T14:31:24Z</dcterms:created>
  <dcterms:modified xsi:type="dcterms:W3CDTF">2023-08-25T10:14:52Z</dcterms:modified>
</cp:coreProperties>
</file>