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mtClean="0"/>
              <a:t>Today’s Material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91706" y="1095375"/>
            <a:ext cx="11188460" cy="40338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Huffman Coder</a:t>
            </a:r>
          </a:p>
          <a:p>
            <a:pPr marL="914400" lvl="1" indent="-457200">
              <a:defRPr/>
            </a:pPr>
            <a:r>
              <a:rPr lang="en-US" altLang="en-US" kern="0" dirty="0"/>
              <a:t>A </a:t>
            </a:r>
            <a:r>
              <a:rPr lang="en-US" altLang="en-US" kern="0" dirty="0">
                <a:solidFill>
                  <a:srgbClr val="FF0000"/>
                </a:solidFill>
              </a:rPr>
              <a:t>greedy algorithm </a:t>
            </a:r>
            <a:r>
              <a:rPr lang="en-US" altLang="en-US" kern="0" dirty="0"/>
              <a:t>to encode (compress) a given sequence of data</a:t>
            </a:r>
          </a:p>
          <a:p>
            <a:pPr marL="914400" lvl="1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32169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Decoding the string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65826" y="939801"/>
            <a:ext cx="11214340" cy="53747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Notice that we have chosen the </a:t>
            </a:r>
            <a:r>
              <a:rPr lang="en-US" altLang="en-US" kern="0" dirty="0" err="1"/>
              <a:t>codewords</a:t>
            </a:r>
            <a:r>
              <a:rPr lang="en-US" altLang="en-US" kern="0" dirty="0"/>
              <a:t> carefully</a:t>
            </a:r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endParaRPr lang="en-US" altLang="en-US" kern="0" dirty="0" smtClean="0"/>
          </a:p>
          <a:p>
            <a:pPr marL="514350" indent="-457200">
              <a:defRPr/>
            </a:pPr>
            <a:r>
              <a:rPr lang="en-US" altLang="en-US" kern="0" dirty="0" smtClean="0"/>
              <a:t>Suppose </a:t>
            </a:r>
            <a:r>
              <a:rPr lang="en-US" altLang="en-US" kern="0" dirty="0"/>
              <a:t>that instead of coding ‘a’ with 0, we had encoded ‘a’ with a 1</a:t>
            </a:r>
          </a:p>
          <a:p>
            <a:pPr marL="514350" indent="-457200">
              <a:defRPr/>
            </a:pPr>
            <a:r>
              <a:rPr lang="en-US" altLang="en-US" kern="0" dirty="0"/>
              <a:t>How would you then decode 111?</a:t>
            </a:r>
          </a:p>
          <a:p>
            <a:pPr marL="914400" lvl="1" indent="-457200">
              <a:defRPr/>
            </a:pPr>
            <a:r>
              <a:rPr lang="en-US" altLang="en-US" kern="0" dirty="0"/>
              <a:t>111 can be </a:t>
            </a:r>
            <a:r>
              <a:rPr lang="en-US" altLang="en-US" kern="0" dirty="0" err="1"/>
              <a:t>aaa</a:t>
            </a:r>
            <a:endParaRPr lang="en-US" altLang="en-US" kern="0" dirty="0"/>
          </a:p>
          <a:p>
            <a:pPr marL="914400" lvl="1" indent="-457200">
              <a:defRPr/>
            </a:pPr>
            <a:r>
              <a:rPr lang="en-US" altLang="en-US" kern="0" dirty="0"/>
              <a:t>111 can be d</a:t>
            </a:r>
          </a:p>
          <a:p>
            <a:pPr marL="914400" lvl="1" indent="-457200">
              <a:defRPr/>
            </a:pPr>
            <a:r>
              <a:rPr lang="en-US" altLang="en-US" kern="0" dirty="0"/>
              <a:t>There is no way to differentiate between the two!</a:t>
            </a:r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endParaRPr lang="en-US" altLang="en-US" kern="0" dirty="0"/>
          </a:p>
          <a:p>
            <a:pPr marL="457200" lvl="1" indent="0">
              <a:buNone/>
              <a:defRPr/>
            </a:pPr>
            <a:endParaRPr lang="en-US" altLang="en-US" kern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96572"/>
              </p:ext>
            </p:extLst>
          </p:nvPr>
        </p:nvGraphicFramePr>
        <p:xfrm>
          <a:off x="2224102" y="1828680"/>
          <a:ext cx="7697788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604"/>
                <a:gridCol w="1155963"/>
                <a:gridCol w="966177"/>
                <a:gridCol w="1190469"/>
                <a:gridCol w="109557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Character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Variable-length </a:t>
                      </a:r>
                      <a:r>
                        <a:rPr lang="en-US" sz="1800" dirty="0" err="1"/>
                        <a:t>Codeword</a:t>
                      </a:r>
                      <a:endParaRPr lang="en-US" sz="18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</a:p>
                  </a:txBody>
                  <a:tcPr marL="91442" marR="91442"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2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Decoding the string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22693" y="939799"/>
            <a:ext cx="11240219" cy="357181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How would you avoid this sort of ambiguity?</a:t>
            </a:r>
          </a:p>
          <a:p>
            <a:pPr marL="914400" lvl="1" indent="-457200">
              <a:defRPr/>
            </a:pPr>
            <a:r>
              <a:rPr lang="en-US" altLang="en-US" kern="0" dirty="0"/>
              <a:t>Add separation markers between the chars</a:t>
            </a:r>
          </a:p>
          <a:p>
            <a:pPr marL="1314450" lvl="2" indent="-457200">
              <a:defRPr/>
            </a:pPr>
            <a:r>
              <a:rPr lang="en-US" altLang="en-US" kern="0" dirty="0"/>
              <a:t>This lengthens the encoding</a:t>
            </a:r>
          </a:p>
          <a:p>
            <a:pPr marL="914400" lvl="1" indent="-457200">
              <a:defRPr/>
            </a:pPr>
            <a:r>
              <a:rPr lang="en-US" altLang="en-US" kern="0" dirty="0"/>
              <a:t>Make sure that no </a:t>
            </a:r>
            <a:r>
              <a:rPr lang="en-US" altLang="en-US" kern="0" dirty="0" err="1"/>
              <a:t>codeword</a:t>
            </a:r>
            <a:r>
              <a:rPr lang="en-US" altLang="en-US" kern="0" dirty="0"/>
              <a:t> is a PREFIX of another</a:t>
            </a:r>
          </a:p>
          <a:p>
            <a:pPr marL="1314450" lvl="2" indent="-457200">
              <a:defRPr/>
            </a:pPr>
            <a:r>
              <a:rPr lang="en-US" altLang="en-US" kern="0" dirty="0"/>
              <a:t>This is the key property</a:t>
            </a:r>
          </a:p>
          <a:p>
            <a:pPr marL="1314450" lvl="2" indent="-457200">
              <a:defRPr/>
            </a:pPr>
            <a:r>
              <a:rPr lang="en-US" altLang="en-US" kern="0" dirty="0"/>
              <a:t>This property makes sure that as soon as a sequence of bits match the </a:t>
            </a:r>
            <a:r>
              <a:rPr lang="en-US" altLang="en-US" kern="0" dirty="0" err="1"/>
              <a:t>codeword</a:t>
            </a:r>
            <a:r>
              <a:rPr lang="en-US" altLang="en-US" kern="0" dirty="0"/>
              <a:t> for a char, we can decode this without the fear of matching it with some longer </a:t>
            </a:r>
            <a:r>
              <a:rPr lang="en-US" altLang="en-US" kern="0" dirty="0" err="1"/>
              <a:t>codeword</a:t>
            </a:r>
            <a:endParaRPr lang="en-US" altLang="en-US" kern="0" dirty="0"/>
          </a:p>
          <a:p>
            <a:pPr marL="514350" indent="-457200">
              <a:defRPr/>
            </a:pPr>
            <a:endParaRPr lang="en-US" altLang="en-US" kern="0" dirty="0"/>
          </a:p>
          <a:p>
            <a:pPr marL="457200" lvl="1" indent="0">
              <a:buNone/>
              <a:defRPr/>
            </a:pPr>
            <a:endParaRPr lang="en-US" altLang="en-US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34966"/>
              </p:ext>
            </p:extLst>
          </p:nvPr>
        </p:nvGraphicFramePr>
        <p:xfrm>
          <a:off x="1915183" y="4511614"/>
          <a:ext cx="7697788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604"/>
                <a:gridCol w="1155963"/>
                <a:gridCol w="966177"/>
                <a:gridCol w="1190469"/>
                <a:gridCol w="109557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Character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Variable-length </a:t>
                      </a:r>
                      <a:r>
                        <a:rPr lang="en-US" sz="1800" dirty="0" err="1"/>
                        <a:t>Codeword</a:t>
                      </a:r>
                      <a:endParaRPr lang="en-US" sz="18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</a:p>
                  </a:txBody>
                  <a:tcPr marL="91442" marR="91442"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78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How to assign </a:t>
            </a:r>
            <a:r>
              <a:rPr lang="en-US" altLang="en-US" sz="3600" dirty="0" err="1" smtClean="0"/>
              <a:t>codewords</a:t>
            </a:r>
            <a:r>
              <a:rPr lang="en-US" altLang="en-US" sz="3600" dirty="0" smtClean="0"/>
              <a:t>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43339" y="2049464"/>
            <a:ext cx="708025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59363" y="3117851"/>
            <a:ext cx="709612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65826" y="4179889"/>
            <a:ext cx="709613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10538" y="4103689"/>
            <a:ext cx="709612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507038" y="1116013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400" b="1" dirty="0"/>
          </a:p>
        </p:txBody>
      </p:sp>
      <p:cxnSp>
        <p:nvCxnSpPr>
          <p:cNvPr id="15368" name="Straight Arrow Connector 29"/>
          <p:cNvCxnSpPr>
            <a:cxnSpLocks noChangeShapeType="1"/>
            <a:stCxn id="10" idx="2"/>
          </p:cNvCxnSpPr>
          <p:nvPr/>
        </p:nvCxnSpPr>
        <p:spPr bwMode="auto">
          <a:xfrm flipH="1">
            <a:off x="4335464" y="1303339"/>
            <a:ext cx="1171575" cy="7461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Straight Arrow Connector 29"/>
          <p:cNvCxnSpPr>
            <a:cxnSpLocks noChangeShapeType="1"/>
          </p:cNvCxnSpPr>
          <p:nvPr/>
        </p:nvCxnSpPr>
        <p:spPr bwMode="auto">
          <a:xfrm>
            <a:off x="5999163" y="1397000"/>
            <a:ext cx="641350" cy="6794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6489701" y="2049463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400" b="1" dirty="0"/>
          </a:p>
        </p:txBody>
      </p:sp>
      <p:cxnSp>
        <p:nvCxnSpPr>
          <p:cNvPr id="15371" name="Straight Arrow Connector 29"/>
          <p:cNvCxnSpPr>
            <a:cxnSpLocks noChangeShapeType="1"/>
          </p:cNvCxnSpPr>
          <p:nvPr/>
        </p:nvCxnSpPr>
        <p:spPr bwMode="auto">
          <a:xfrm flipH="1">
            <a:off x="5414964" y="2373314"/>
            <a:ext cx="1169987" cy="7445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/>
          <p:nvPr/>
        </p:nvSpPr>
        <p:spPr bwMode="auto">
          <a:xfrm>
            <a:off x="7402513" y="3046413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400" b="1" dirty="0"/>
          </a:p>
        </p:txBody>
      </p:sp>
      <p:cxnSp>
        <p:nvCxnSpPr>
          <p:cNvPr id="15373" name="Straight Arrow Connector 29"/>
          <p:cNvCxnSpPr>
            <a:cxnSpLocks noChangeShapeType="1"/>
          </p:cNvCxnSpPr>
          <p:nvPr/>
        </p:nvCxnSpPr>
        <p:spPr bwMode="auto">
          <a:xfrm>
            <a:off x="6932613" y="2395538"/>
            <a:ext cx="641350" cy="6794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Arrow Connector 29"/>
          <p:cNvCxnSpPr>
            <a:cxnSpLocks noChangeShapeType="1"/>
          </p:cNvCxnSpPr>
          <p:nvPr/>
        </p:nvCxnSpPr>
        <p:spPr bwMode="auto">
          <a:xfrm flipH="1">
            <a:off x="6403975" y="3427414"/>
            <a:ext cx="1169988" cy="7445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Arrow Connector 29"/>
          <p:cNvCxnSpPr>
            <a:cxnSpLocks noChangeShapeType="1"/>
          </p:cNvCxnSpPr>
          <p:nvPr/>
        </p:nvCxnSpPr>
        <p:spPr bwMode="auto">
          <a:xfrm>
            <a:off x="7789863" y="3394075"/>
            <a:ext cx="641350" cy="6794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735513" y="1322389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8889" y="1423989"/>
            <a:ext cx="2762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2476" y="2360614"/>
            <a:ext cx="3095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48463" y="3463926"/>
            <a:ext cx="3111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1388" y="2424114"/>
            <a:ext cx="2778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24826" y="3459164"/>
            <a:ext cx="27781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56063" y="2530475"/>
            <a:ext cx="3095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8750" y="3563939"/>
            <a:ext cx="40163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2038" y="4605339"/>
            <a:ext cx="4953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51825" y="4587875"/>
            <a:ext cx="46355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111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095500" y="5424489"/>
          <a:ext cx="7697788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604"/>
                <a:gridCol w="1155963"/>
                <a:gridCol w="966177"/>
                <a:gridCol w="1190469"/>
                <a:gridCol w="109557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Character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Variable-length </a:t>
                      </a:r>
                      <a:r>
                        <a:rPr lang="en-US" sz="1800" dirty="0" err="1"/>
                        <a:t>Codeword</a:t>
                      </a:r>
                      <a:endParaRPr lang="en-US" sz="18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</a:p>
                  </a:txBody>
                  <a:tcPr marL="91442" marR="91442" marT="45733" marB="45733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43339" y="834232"/>
            <a:ext cx="1638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/>
              <a:t>Prefix Tree</a:t>
            </a:r>
          </a:p>
        </p:txBody>
      </p:sp>
    </p:spTree>
    <p:extLst>
      <p:ext uri="{BB962C8B-B14F-4D97-AF65-F5344CB8AC3E}">
        <p14:creationId xmlns:p14="http://schemas.microsoft.com/office/powerpoint/2010/main" val="1391856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Decoding an encoded string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908175" y="5345114"/>
            <a:ext cx="8686800" cy="1216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14400" lvl="1" indent="-457200">
              <a:defRPr/>
            </a:pPr>
            <a:r>
              <a:rPr lang="en-US" altLang="en-US" kern="0" dirty="0"/>
              <a:t>Encoded string: </a:t>
            </a:r>
            <a:r>
              <a:rPr lang="en-US" altLang="en-US" kern="0" dirty="0">
                <a:solidFill>
                  <a:srgbClr val="FF0000"/>
                </a:solidFill>
              </a:rPr>
              <a:t>0</a:t>
            </a:r>
            <a:r>
              <a:rPr lang="en-US" altLang="en-US" kern="0" dirty="0">
                <a:solidFill>
                  <a:srgbClr val="0070C0"/>
                </a:solidFill>
              </a:rPr>
              <a:t>110</a:t>
            </a:r>
            <a:r>
              <a:rPr lang="en-US" altLang="en-US" kern="0" dirty="0">
                <a:solidFill>
                  <a:srgbClr val="FF0000"/>
                </a:solidFill>
              </a:rPr>
              <a:t>0</a:t>
            </a:r>
            <a:r>
              <a:rPr lang="en-US" altLang="en-US" kern="0" dirty="0">
                <a:solidFill>
                  <a:srgbClr val="0070C0"/>
                </a:solidFill>
              </a:rPr>
              <a:t>10</a:t>
            </a:r>
            <a:r>
              <a:rPr lang="en-US" altLang="en-US" kern="0" dirty="0">
                <a:solidFill>
                  <a:srgbClr val="FF0000"/>
                </a:solidFill>
              </a:rPr>
              <a:t>111</a:t>
            </a:r>
            <a:r>
              <a:rPr lang="en-US" altLang="en-US" kern="0" dirty="0">
                <a:solidFill>
                  <a:srgbClr val="0070C0"/>
                </a:solidFill>
              </a:rPr>
              <a:t>0</a:t>
            </a:r>
            <a:r>
              <a:rPr lang="en-US" altLang="en-US" kern="0" dirty="0">
                <a:solidFill>
                  <a:srgbClr val="FF0000"/>
                </a:solidFill>
              </a:rPr>
              <a:t>0</a:t>
            </a:r>
            <a:r>
              <a:rPr lang="en-US" altLang="en-US" kern="0" dirty="0">
                <a:solidFill>
                  <a:srgbClr val="0070C0"/>
                </a:solidFill>
              </a:rPr>
              <a:t>10</a:t>
            </a:r>
            <a:r>
              <a:rPr lang="en-US" altLang="en-US" kern="0" dirty="0">
                <a:solidFill>
                  <a:srgbClr val="FF0000"/>
                </a:solidFill>
              </a:rPr>
              <a:t>0</a:t>
            </a:r>
            <a:r>
              <a:rPr lang="en-US" altLang="en-US" kern="0" dirty="0">
                <a:solidFill>
                  <a:srgbClr val="0070C0"/>
                </a:solidFill>
              </a:rPr>
              <a:t>10</a:t>
            </a:r>
          </a:p>
          <a:p>
            <a:pPr marL="914400" lvl="1" indent="-457200">
              <a:defRPr/>
            </a:pPr>
            <a:r>
              <a:rPr lang="en-US" altLang="en-US" kern="0" dirty="0"/>
              <a:t>Decoded string: </a:t>
            </a:r>
            <a:r>
              <a:rPr lang="en-US" altLang="en-US" kern="0" dirty="0" err="1">
                <a:solidFill>
                  <a:srgbClr val="FF0000"/>
                </a:solidFill>
              </a:rPr>
              <a:t>a</a:t>
            </a:r>
            <a:r>
              <a:rPr lang="en-US" altLang="en-US" kern="0" dirty="0" err="1">
                <a:solidFill>
                  <a:srgbClr val="0070C0"/>
                </a:solidFill>
              </a:rPr>
              <a:t>b</a:t>
            </a:r>
            <a:r>
              <a:rPr lang="en-US" altLang="en-US" kern="0" dirty="0" err="1">
                <a:solidFill>
                  <a:srgbClr val="FF0000"/>
                </a:solidFill>
              </a:rPr>
              <a:t>a</a:t>
            </a:r>
            <a:r>
              <a:rPr lang="en-US" altLang="en-US" kern="0" dirty="0" err="1">
                <a:solidFill>
                  <a:schemeClr val="accent2"/>
                </a:solidFill>
              </a:rPr>
              <a:t>c</a:t>
            </a:r>
            <a:r>
              <a:rPr lang="en-US" altLang="en-US" kern="0" dirty="0" err="1">
                <a:solidFill>
                  <a:srgbClr val="FF0000"/>
                </a:solidFill>
              </a:rPr>
              <a:t>d</a:t>
            </a:r>
            <a:r>
              <a:rPr lang="en-US" altLang="en-US" kern="0" dirty="0" err="1">
                <a:solidFill>
                  <a:schemeClr val="accent2"/>
                </a:solidFill>
              </a:rPr>
              <a:t>a</a:t>
            </a:r>
            <a:r>
              <a:rPr lang="en-US" altLang="en-US" kern="0" dirty="0" err="1">
                <a:solidFill>
                  <a:srgbClr val="FF0000"/>
                </a:solidFill>
              </a:rPr>
              <a:t>a</a:t>
            </a:r>
            <a:r>
              <a:rPr lang="en-US" altLang="en-US" kern="0" dirty="0" err="1">
                <a:solidFill>
                  <a:schemeClr val="accent2"/>
                </a:solidFill>
              </a:rPr>
              <a:t>c</a:t>
            </a:r>
            <a:r>
              <a:rPr lang="en-US" altLang="en-US" kern="0" dirty="0" err="1">
                <a:solidFill>
                  <a:srgbClr val="FF0000"/>
                </a:solidFill>
              </a:rPr>
              <a:t>a</a:t>
            </a:r>
            <a:r>
              <a:rPr lang="en-US" altLang="en-US" kern="0" dirty="0" err="1">
                <a:solidFill>
                  <a:schemeClr val="accent2"/>
                </a:solidFill>
              </a:rPr>
              <a:t>c</a:t>
            </a:r>
            <a:endParaRPr lang="en-US" altLang="en-US" kern="0" dirty="0">
              <a:solidFill>
                <a:schemeClr val="accent2"/>
              </a:solidFill>
            </a:endParaRPr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endParaRPr lang="en-US" altLang="en-US" kern="0" dirty="0"/>
          </a:p>
          <a:p>
            <a:pPr marL="457200" lvl="1" indent="0">
              <a:buNone/>
              <a:defRPr/>
            </a:pPr>
            <a:endParaRPr lang="en-US" altLang="en-US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43339" y="2103439"/>
            <a:ext cx="708025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59363" y="3173414"/>
            <a:ext cx="709612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65826" y="4233864"/>
            <a:ext cx="709613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b: 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10538" y="4159251"/>
            <a:ext cx="709612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507038" y="1171575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400" b="1" dirty="0"/>
          </a:p>
        </p:txBody>
      </p:sp>
      <p:cxnSp>
        <p:nvCxnSpPr>
          <p:cNvPr id="16393" name="Straight Arrow Connector 29"/>
          <p:cNvCxnSpPr>
            <a:cxnSpLocks noChangeShapeType="1"/>
            <a:stCxn id="10" idx="2"/>
          </p:cNvCxnSpPr>
          <p:nvPr/>
        </p:nvCxnSpPr>
        <p:spPr bwMode="auto">
          <a:xfrm flipH="1">
            <a:off x="4335464" y="1358900"/>
            <a:ext cx="1171575" cy="7445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Straight Arrow Connector 29"/>
          <p:cNvCxnSpPr>
            <a:cxnSpLocks noChangeShapeType="1"/>
          </p:cNvCxnSpPr>
          <p:nvPr/>
        </p:nvCxnSpPr>
        <p:spPr bwMode="auto">
          <a:xfrm>
            <a:off x="5999163" y="1452563"/>
            <a:ext cx="641350" cy="6794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6489701" y="2103438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400" b="1" dirty="0"/>
          </a:p>
        </p:txBody>
      </p:sp>
      <p:cxnSp>
        <p:nvCxnSpPr>
          <p:cNvPr id="16396" name="Straight Arrow Connector 29"/>
          <p:cNvCxnSpPr>
            <a:cxnSpLocks noChangeShapeType="1"/>
          </p:cNvCxnSpPr>
          <p:nvPr/>
        </p:nvCxnSpPr>
        <p:spPr bwMode="auto">
          <a:xfrm flipH="1">
            <a:off x="5414964" y="2428875"/>
            <a:ext cx="1169987" cy="7445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7402513" y="3101975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400" b="1" dirty="0"/>
          </a:p>
        </p:txBody>
      </p:sp>
      <p:cxnSp>
        <p:nvCxnSpPr>
          <p:cNvPr id="16398" name="Straight Arrow Connector 29"/>
          <p:cNvCxnSpPr>
            <a:cxnSpLocks noChangeShapeType="1"/>
          </p:cNvCxnSpPr>
          <p:nvPr/>
        </p:nvCxnSpPr>
        <p:spPr bwMode="auto">
          <a:xfrm>
            <a:off x="6932613" y="2451100"/>
            <a:ext cx="641350" cy="6794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Straight Arrow Connector 29"/>
          <p:cNvCxnSpPr>
            <a:cxnSpLocks noChangeShapeType="1"/>
          </p:cNvCxnSpPr>
          <p:nvPr/>
        </p:nvCxnSpPr>
        <p:spPr bwMode="auto">
          <a:xfrm flipH="1">
            <a:off x="6403975" y="3482975"/>
            <a:ext cx="1169988" cy="7445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Straight Arrow Connector 29"/>
          <p:cNvCxnSpPr>
            <a:cxnSpLocks noChangeShapeType="1"/>
          </p:cNvCxnSpPr>
          <p:nvPr/>
        </p:nvCxnSpPr>
        <p:spPr bwMode="auto">
          <a:xfrm>
            <a:off x="7789863" y="3449638"/>
            <a:ext cx="641350" cy="6794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4735513" y="1377950"/>
            <a:ext cx="3095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8889" y="1479550"/>
            <a:ext cx="2762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2476" y="2416175"/>
            <a:ext cx="3095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8463" y="3519489"/>
            <a:ext cx="3111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91388" y="2478089"/>
            <a:ext cx="2778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24826" y="3514725"/>
            <a:ext cx="27781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56063" y="2586039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38750" y="3619500"/>
            <a:ext cx="40163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42038" y="4660900"/>
            <a:ext cx="4953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51825" y="4643439"/>
            <a:ext cx="4635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600" dirty="0"/>
              <a:t>111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7167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Huffman Coding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48574" y="1093788"/>
            <a:ext cx="11360988" cy="5530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Given an alphabet C and a string S, compute a prefix code tree T that minimizes the expected length of the encoded bit-string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This is a greedy algorithm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Intuitively, we want </a:t>
            </a:r>
          </a:p>
          <a:p>
            <a:pPr marL="1314450" lvl="2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most frequently occurring chars to have shorter prefix (</a:t>
            </a:r>
            <a:r>
              <a:rPr lang="en-US" altLang="en-US" kern="0" dirty="0" err="1">
                <a:solidFill>
                  <a:srgbClr val="000000"/>
                </a:solidFill>
              </a:rPr>
              <a:t>codewords</a:t>
            </a:r>
            <a:r>
              <a:rPr lang="en-US" altLang="en-US" kern="0" dirty="0">
                <a:solidFill>
                  <a:srgbClr val="000000"/>
                </a:solidFill>
              </a:rPr>
              <a:t>), i.e., to be located towards the root of the tree</a:t>
            </a:r>
          </a:p>
          <a:p>
            <a:pPr marL="1314450" lvl="2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least frequently occurring chars to have a longer prefix (</a:t>
            </a:r>
            <a:r>
              <a:rPr lang="en-US" altLang="en-US" kern="0" dirty="0" err="1">
                <a:solidFill>
                  <a:srgbClr val="000000"/>
                </a:solidFill>
              </a:rPr>
              <a:t>codeword</a:t>
            </a:r>
            <a:r>
              <a:rPr lang="en-US" altLang="en-US" kern="0" dirty="0">
                <a:solidFill>
                  <a:srgbClr val="000000"/>
                </a:solidFill>
              </a:rPr>
              <a:t>), i.e., to be located deep down in the tree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94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Huffman Coding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70936" y="938213"/>
            <a:ext cx="11438626" cy="5530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0" indent="-514350">
              <a:buFont typeface="+mj-lt"/>
              <a:buAutoNum type="arabicPeriod"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Count the frequency of occurrence of each char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Can be done in O(N), where N is the length of the string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E.g., </a:t>
            </a:r>
            <a:r>
              <a:rPr lang="en-US" altLang="en-US" kern="0" dirty="0" err="1">
                <a:solidFill>
                  <a:srgbClr val="000000"/>
                </a:solidFill>
              </a:rPr>
              <a:t>str</a:t>
            </a:r>
            <a:r>
              <a:rPr lang="en-US" altLang="en-US" kern="0" dirty="0">
                <a:solidFill>
                  <a:srgbClr val="000000"/>
                </a:solidFill>
              </a:rPr>
              <a:t>=“</a:t>
            </a:r>
            <a:r>
              <a:rPr lang="en-US" altLang="en-US" kern="0" dirty="0" err="1">
                <a:solidFill>
                  <a:srgbClr val="000000"/>
                </a:solidFill>
              </a:rPr>
              <a:t>abacdaacac</a:t>
            </a:r>
            <a:r>
              <a:rPr lang="en-US" altLang="en-US" kern="0" dirty="0">
                <a:solidFill>
                  <a:srgbClr val="000000"/>
                </a:solidFill>
              </a:rPr>
              <a:t>”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C=[a:0, b:0, c:0, d:0] =&gt; C=[a:5, b:1, c:3, d:1]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C[‘a’]++; C[‘b’]++;</a:t>
            </a:r>
          </a:p>
          <a:p>
            <a:pPr marL="914400" lvl="1" indent="-457200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int</a:t>
            </a:r>
            <a:r>
              <a:rPr lang="en-US" altLang="en-US" kern="0" dirty="0">
                <a:solidFill>
                  <a:srgbClr val="000000"/>
                </a:solidFill>
              </a:rPr>
              <a:t> C[256] = {0};  C[‘a’]++;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71500" indent="-514350">
              <a:buFont typeface="+mj-lt"/>
              <a:buAutoNum type="arabicPeriod"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Build the prefix-tree bottom-up</a:t>
            </a:r>
          </a:p>
        </p:txBody>
      </p:sp>
    </p:spTree>
    <p:extLst>
      <p:ext uri="{BB962C8B-B14F-4D97-AF65-F5344CB8AC3E}">
        <p14:creationId xmlns:p14="http://schemas.microsoft.com/office/powerpoint/2010/main" val="4059819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Building the Prefix Tree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14068" y="938213"/>
            <a:ext cx="11447253" cy="398746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14400" lvl="1" indent="-457200"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Take the two chars ‘x’ and ‘y’ with the least frequency</a:t>
            </a:r>
          </a:p>
          <a:p>
            <a:pPr marL="914400" lvl="1" indent="-457200">
              <a:defRPr/>
            </a:pPr>
            <a:endParaRPr lang="en-US" altLang="en-US" sz="2800" kern="0" dirty="0" smtClean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sz="2800" kern="0" dirty="0" smtClean="0">
                <a:solidFill>
                  <a:srgbClr val="000000"/>
                </a:solidFill>
              </a:rPr>
              <a:t>Merge </a:t>
            </a:r>
            <a:r>
              <a:rPr lang="en-US" altLang="en-US" sz="2800" kern="0" dirty="0">
                <a:solidFill>
                  <a:srgbClr val="000000"/>
                </a:solidFill>
              </a:rPr>
              <a:t>these two chars into a super-char called ‘z’, which replaces ‘x’ and ‘y’ in the alphabet</a:t>
            </a:r>
          </a:p>
          <a:p>
            <a:pPr marL="1314450" lvl="2" indent="-457200">
              <a:defRPr/>
            </a:pPr>
            <a:r>
              <a:rPr lang="en-US" altLang="en-US" sz="2400" kern="0" dirty="0" err="1">
                <a:solidFill>
                  <a:srgbClr val="000000"/>
                </a:solidFill>
              </a:rPr>
              <a:t>freq</a:t>
            </a:r>
            <a:r>
              <a:rPr lang="en-US" altLang="en-US" sz="2400" kern="0" dirty="0">
                <a:solidFill>
                  <a:srgbClr val="000000"/>
                </a:solidFill>
              </a:rPr>
              <a:t>(z) =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freq</a:t>
            </a:r>
            <a:r>
              <a:rPr lang="en-US" altLang="en-US" sz="2400" kern="0" dirty="0">
                <a:solidFill>
                  <a:srgbClr val="000000"/>
                </a:solidFill>
              </a:rPr>
              <a:t>(x) +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freq</a:t>
            </a:r>
            <a:r>
              <a:rPr lang="en-US" altLang="en-US" sz="2400" kern="0" dirty="0">
                <a:solidFill>
                  <a:srgbClr val="000000"/>
                </a:solidFill>
              </a:rPr>
              <a:t>(y)</a:t>
            </a:r>
          </a:p>
          <a:p>
            <a:pPr marL="914400" lvl="1" indent="-457200">
              <a:defRPr/>
            </a:pPr>
            <a:endParaRPr lang="en-US" altLang="en-US" sz="2800" kern="0" dirty="0" smtClean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sz="2800" kern="0" dirty="0" smtClean="0">
                <a:solidFill>
                  <a:srgbClr val="000000"/>
                </a:solidFill>
              </a:rPr>
              <a:t>Continue </a:t>
            </a:r>
            <a:r>
              <a:rPr lang="en-US" altLang="en-US" sz="2800" kern="0" dirty="0">
                <a:solidFill>
                  <a:srgbClr val="000000"/>
                </a:solidFill>
              </a:rPr>
              <a:t>recursively until we have a single char</a:t>
            </a:r>
          </a:p>
          <a:p>
            <a:pPr marL="1314450" lvl="2" indent="-457200"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That is, until we reach the root of the tree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57587" y="6088633"/>
            <a:ext cx="865187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x: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37123" y="6137846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y: 8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868774" y="5161532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z: 11</a:t>
            </a:r>
          </a:p>
        </p:txBody>
      </p:sp>
      <p:cxnSp>
        <p:nvCxnSpPr>
          <p:cNvPr id="19463" name="Straight Arrow Connector 29"/>
          <p:cNvCxnSpPr>
            <a:cxnSpLocks noChangeShapeType="1"/>
            <a:stCxn id="6" idx="3"/>
          </p:cNvCxnSpPr>
          <p:nvPr/>
        </p:nvCxnSpPr>
        <p:spPr bwMode="auto">
          <a:xfrm flipH="1">
            <a:off x="4663986" y="5612383"/>
            <a:ext cx="373062" cy="4857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Straight Arrow Connector 29"/>
          <p:cNvCxnSpPr>
            <a:cxnSpLocks noChangeShapeType="1"/>
            <a:stCxn id="6" idx="5"/>
          </p:cNvCxnSpPr>
          <p:nvPr/>
        </p:nvCxnSpPr>
        <p:spPr bwMode="auto">
          <a:xfrm>
            <a:off x="5843499" y="5612383"/>
            <a:ext cx="227013" cy="525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76808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Building the prefix tree (1)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24100" y="1089026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527425" y="1089026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b: 48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730750" y="108902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857875" y="1089026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17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037388" y="1081089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e: 10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8248650" y="1081089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f: 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56694" y="1724967"/>
            <a:ext cx="6470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Take the two chars with smallest frequency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551364" y="3449639"/>
            <a:ext cx="865187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930900" y="3498851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5162551" y="2522538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cxnSp>
        <p:nvCxnSpPr>
          <p:cNvPr id="20493" name="Straight Arrow Connector 29"/>
          <p:cNvCxnSpPr>
            <a:cxnSpLocks noChangeShapeType="1"/>
            <a:stCxn id="37" idx="3"/>
          </p:cNvCxnSpPr>
          <p:nvPr/>
        </p:nvCxnSpPr>
        <p:spPr bwMode="auto">
          <a:xfrm flipH="1">
            <a:off x="4957763" y="2973389"/>
            <a:ext cx="373062" cy="4857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Straight Arrow Connector 29"/>
          <p:cNvCxnSpPr>
            <a:cxnSpLocks noChangeShapeType="1"/>
            <a:stCxn id="37" idx="5"/>
          </p:cNvCxnSpPr>
          <p:nvPr/>
        </p:nvCxnSpPr>
        <p:spPr bwMode="auto">
          <a:xfrm>
            <a:off x="6137276" y="2973388"/>
            <a:ext cx="227013" cy="525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1393223" y="3972299"/>
            <a:ext cx="994054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Delete ‘a’ and ‘c’ from the set, and replace them with this </a:t>
            </a:r>
            <a:r>
              <a:rPr lang="en-US" sz="2400" dirty="0" err="1"/>
              <a:t>supernode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4872038" y="490537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b: 48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042025" y="491331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17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219950" y="4906964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e: 10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8432800" y="490537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f: 13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770189" y="5832476"/>
            <a:ext cx="865187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4151313" y="5881689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3381376" y="4905375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cxnSp>
        <p:nvCxnSpPr>
          <p:cNvPr id="20503" name="Straight Arrow Connector 29"/>
          <p:cNvCxnSpPr>
            <a:cxnSpLocks noChangeShapeType="1"/>
            <a:stCxn id="62" idx="3"/>
          </p:cNvCxnSpPr>
          <p:nvPr/>
        </p:nvCxnSpPr>
        <p:spPr bwMode="auto">
          <a:xfrm flipH="1">
            <a:off x="3176588" y="5354638"/>
            <a:ext cx="373062" cy="4873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Arrow Connector 29"/>
          <p:cNvCxnSpPr>
            <a:cxnSpLocks noChangeShapeType="1"/>
            <a:stCxn id="62" idx="5"/>
          </p:cNvCxnSpPr>
          <p:nvPr/>
        </p:nvCxnSpPr>
        <p:spPr bwMode="auto">
          <a:xfrm>
            <a:off x="4356101" y="5354638"/>
            <a:ext cx="227013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05719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Building the prefix tree (2)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227513" y="112077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b: 48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40363" y="112712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17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618288" y="112077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e: 10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7831138" y="112077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f: 13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127250" y="204787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506788" y="2095501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2738438" y="1120776"/>
            <a:ext cx="1141412" cy="5254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cxnSp>
        <p:nvCxnSpPr>
          <p:cNvPr id="21514" name="Straight Arrow Connector 29"/>
          <p:cNvCxnSpPr>
            <a:cxnSpLocks noChangeShapeType="1"/>
            <a:stCxn id="62" idx="3"/>
          </p:cNvCxnSpPr>
          <p:nvPr/>
        </p:nvCxnSpPr>
        <p:spPr bwMode="auto">
          <a:xfrm flipH="1">
            <a:off x="2532063" y="1570039"/>
            <a:ext cx="373062" cy="4857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Arrow Connector 29"/>
          <p:cNvCxnSpPr>
            <a:cxnSpLocks noChangeShapeType="1"/>
            <a:stCxn id="62" idx="5"/>
          </p:cNvCxnSpPr>
          <p:nvPr/>
        </p:nvCxnSpPr>
        <p:spPr bwMode="auto">
          <a:xfrm>
            <a:off x="3711576" y="1570038"/>
            <a:ext cx="227013" cy="525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751138" y="2588568"/>
            <a:ext cx="6470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Take the two chars with smallest frequency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751138" y="5194301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130675" y="524351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3362326" y="4267200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cxnSp>
        <p:nvCxnSpPr>
          <p:cNvPr id="21520" name="Straight Arrow Connector 29"/>
          <p:cNvCxnSpPr>
            <a:cxnSpLocks noChangeShapeType="1"/>
            <a:stCxn id="28" idx="3"/>
          </p:cNvCxnSpPr>
          <p:nvPr/>
        </p:nvCxnSpPr>
        <p:spPr bwMode="auto">
          <a:xfrm flipH="1">
            <a:off x="3157539" y="4716463"/>
            <a:ext cx="371475" cy="4873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Straight Arrow Connector 29"/>
          <p:cNvCxnSpPr>
            <a:cxnSpLocks noChangeShapeType="1"/>
            <a:stCxn id="28" idx="5"/>
          </p:cNvCxnSpPr>
          <p:nvPr/>
        </p:nvCxnSpPr>
        <p:spPr bwMode="auto">
          <a:xfrm>
            <a:off x="4335463" y="4716463"/>
            <a:ext cx="227012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4913313" y="4267201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e: 10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4203701" y="3305176"/>
            <a:ext cx="1141413" cy="5254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22</a:t>
            </a:r>
          </a:p>
        </p:txBody>
      </p:sp>
      <p:cxnSp>
        <p:nvCxnSpPr>
          <p:cNvPr id="21524" name="Straight Arrow Connector 29"/>
          <p:cNvCxnSpPr>
            <a:cxnSpLocks noChangeShapeType="1"/>
          </p:cNvCxnSpPr>
          <p:nvPr/>
        </p:nvCxnSpPr>
        <p:spPr bwMode="auto">
          <a:xfrm flipH="1">
            <a:off x="4049714" y="3787776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Straight Arrow Connector 29"/>
          <p:cNvCxnSpPr>
            <a:cxnSpLocks noChangeShapeType="1"/>
          </p:cNvCxnSpPr>
          <p:nvPr/>
        </p:nvCxnSpPr>
        <p:spPr bwMode="auto">
          <a:xfrm>
            <a:off x="5118101" y="3787775"/>
            <a:ext cx="227013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1620414" y="5759314"/>
            <a:ext cx="90829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Delete these two chars, and replace them with this </a:t>
            </a:r>
            <a:r>
              <a:rPr lang="en-US" sz="2400" dirty="0" err="1"/>
              <a:t>supernode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511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Building the prefix tree (3)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856164" y="1127126"/>
            <a:ext cx="865187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b: 48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856164" y="5278439"/>
            <a:ext cx="865187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17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213475" y="5278439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f: 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78454" y="3405487"/>
            <a:ext cx="6470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Take the two chars with smallest frequency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47838" y="290036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127375" y="2949576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2359026" y="1973263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cxnSp>
        <p:nvCxnSpPr>
          <p:cNvPr id="22538" name="Straight Arrow Connector 29"/>
          <p:cNvCxnSpPr>
            <a:cxnSpLocks noChangeShapeType="1"/>
            <a:stCxn id="28" idx="3"/>
          </p:cNvCxnSpPr>
          <p:nvPr/>
        </p:nvCxnSpPr>
        <p:spPr bwMode="auto">
          <a:xfrm flipH="1">
            <a:off x="2154239" y="2422526"/>
            <a:ext cx="371475" cy="4873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Straight Arrow Connector 29"/>
          <p:cNvCxnSpPr>
            <a:cxnSpLocks noChangeShapeType="1"/>
            <a:stCxn id="28" idx="5"/>
          </p:cNvCxnSpPr>
          <p:nvPr/>
        </p:nvCxnSpPr>
        <p:spPr bwMode="auto">
          <a:xfrm>
            <a:off x="3333751" y="2422525"/>
            <a:ext cx="227013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3910013" y="197326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e: 10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200401" y="1011238"/>
            <a:ext cx="1141413" cy="5254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22</a:t>
            </a:r>
          </a:p>
        </p:txBody>
      </p:sp>
      <p:cxnSp>
        <p:nvCxnSpPr>
          <p:cNvPr id="22542" name="Straight Arrow Connector 29"/>
          <p:cNvCxnSpPr>
            <a:cxnSpLocks noChangeShapeType="1"/>
          </p:cNvCxnSpPr>
          <p:nvPr/>
        </p:nvCxnSpPr>
        <p:spPr bwMode="auto">
          <a:xfrm flipH="1">
            <a:off x="3046414" y="1493839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Straight Arrow Connector 29"/>
          <p:cNvCxnSpPr>
            <a:cxnSpLocks noChangeShapeType="1"/>
          </p:cNvCxnSpPr>
          <p:nvPr/>
        </p:nvCxnSpPr>
        <p:spPr bwMode="auto">
          <a:xfrm>
            <a:off x="4114801" y="1493838"/>
            <a:ext cx="227013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1620414" y="5786735"/>
            <a:ext cx="90829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Delete these two chars, and replace them with this </a:t>
            </a:r>
            <a:r>
              <a:rPr lang="en-US" sz="2400" dirty="0" err="1"/>
              <a:t>supernode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 bwMode="auto">
          <a:xfrm>
            <a:off x="5468938" y="4297363"/>
            <a:ext cx="1141412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22546" name="Straight Arrow Connector 29"/>
          <p:cNvCxnSpPr>
            <a:cxnSpLocks noChangeShapeType="1"/>
          </p:cNvCxnSpPr>
          <p:nvPr/>
        </p:nvCxnSpPr>
        <p:spPr bwMode="auto">
          <a:xfrm flipH="1">
            <a:off x="5321301" y="4818064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Straight Arrow Connector 29"/>
          <p:cNvCxnSpPr>
            <a:cxnSpLocks noChangeShapeType="1"/>
          </p:cNvCxnSpPr>
          <p:nvPr/>
        </p:nvCxnSpPr>
        <p:spPr bwMode="auto">
          <a:xfrm>
            <a:off x="6400801" y="4770438"/>
            <a:ext cx="227013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6038850" y="113506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17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219950" y="114617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f: 13</a:t>
            </a:r>
          </a:p>
        </p:txBody>
      </p:sp>
    </p:spTree>
    <p:extLst>
      <p:ext uri="{BB962C8B-B14F-4D97-AF65-F5344CB8AC3E}">
        <p14:creationId xmlns:p14="http://schemas.microsoft.com/office/powerpoint/2010/main" val="114444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Character Encoding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48573" y="1095375"/>
            <a:ext cx="11335109" cy="40338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Normally characters of a string are encoded using standard codes like ASCII, UTF8, UNICODE</a:t>
            </a:r>
          </a:p>
          <a:p>
            <a:pPr marL="914400" lvl="1" indent="-457200">
              <a:defRPr/>
            </a:pPr>
            <a:r>
              <a:rPr lang="en-US" altLang="en-US" kern="0" dirty="0"/>
              <a:t>Each character is represented by a fixed-length </a:t>
            </a:r>
            <a:r>
              <a:rPr lang="en-US" altLang="en-US" kern="0" dirty="0" err="1"/>
              <a:t>codeword</a:t>
            </a:r>
            <a:r>
              <a:rPr lang="en-US" altLang="en-US" kern="0" dirty="0"/>
              <a:t> of bits (7 bits for ASCII, 8-bits for extended ASCII, 16-bits for UNICODE etc.)</a:t>
            </a:r>
          </a:p>
          <a:p>
            <a:pPr marL="514350" indent="-457200">
              <a:defRPr/>
            </a:pPr>
            <a:r>
              <a:rPr lang="en-US" altLang="en-US" kern="0" dirty="0"/>
              <a:t>Fixed length codes are popular because it is easy to break a string of bits into its characters, and to access individual chars and substrings directly</a:t>
            </a:r>
          </a:p>
          <a:p>
            <a:pPr marL="914400" lvl="1" indent="-457200">
              <a:defRPr/>
            </a:pPr>
            <a:r>
              <a:rPr lang="en-US" altLang="en-US" kern="0" dirty="0"/>
              <a:t>E.g. </a:t>
            </a:r>
            <a:r>
              <a:rPr lang="en-US" altLang="en-US" kern="0" dirty="0" err="1"/>
              <a:t>str</a:t>
            </a:r>
            <a:r>
              <a:rPr lang="en-US" altLang="en-US" kern="0" dirty="0"/>
              <a:t>=“information”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03626" y="5362575"/>
            <a:ext cx="5019675" cy="414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     n      f      o      r       m      a      t       </a:t>
            </a:r>
            <a:r>
              <a:rPr lang="en-US" b="1" dirty="0" err="1"/>
              <a:t>i</a:t>
            </a:r>
            <a:r>
              <a:rPr lang="en-US" b="1" dirty="0"/>
              <a:t>      o      n</a:t>
            </a:r>
          </a:p>
        </p:txBody>
      </p:sp>
      <p:cxnSp>
        <p:nvCxnSpPr>
          <p:cNvPr id="5125" name="Straight Connector 3"/>
          <p:cNvCxnSpPr>
            <a:cxnSpLocks noChangeShapeType="1"/>
          </p:cNvCxnSpPr>
          <p:nvPr/>
        </p:nvCxnSpPr>
        <p:spPr bwMode="auto">
          <a:xfrm>
            <a:off x="3959225" y="5378450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Straight Connector 6"/>
          <p:cNvCxnSpPr>
            <a:cxnSpLocks noChangeShapeType="1"/>
          </p:cNvCxnSpPr>
          <p:nvPr/>
        </p:nvCxnSpPr>
        <p:spPr bwMode="auto">
          <a:xfrm>
            <a:off x="4416425" y="5362575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Straight Connector 7"/>
          <p:cNvCxnSpPr>
            <a:cxnSpLocks noChangeShapeType="1"/>
          </p:cNvCxnSpPr>
          <p:nvPr/>
        </p:nvCxnSpPr>
        <p:spPr bwMode="auto">
          <a:xfrm>
            <a:off x="4867275" y="5378450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Straight Connector 8"/>
          <p:cNvCxnSpPr>
            <a:cxnSpLocks noChangeShapeType="1"/>
          </p:cNvCxnSpPr>
          <p:nvPr/>
        </p:nvCxnSpPr>
        <p:spPr bwMode="auto">
          <a:xfrm>
            <a:off x="5300663" y="5378450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Connector 9"/>
          <p:cNvCxnSpPr>
            <a:cxnSpLocks noChangeShapeType="1"/>
          </p:cNvCxnSpPr>
          <p:nvPr/>
        </p:nvCxnSpPr>
        <p:spPr bwMode="auto">
          <a:xfrm>
            <a:off x="5765800" y="5378450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Connector 10"/>
          <p:cNvCxnSpPr>
            <a:cxnSpLocks noChangeShapeType="1"/>
          </p:cNvCxnSpPr>
          <p:nvPr/>
        </p:nvCxnSpPr>
        <p:spPr bwMode="auto">
          <a:xfrm>
            <a:off x="6291263" y="5362575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Connector 11"/>
          <p:cNvCxnSpPr>
            <a:cxnSpLocks noChangeShapeType="1"/>
          </p:cNvCxnSpPr>
          <p:nvPr/>
        </p:nvCxnSpPr>
        <p:spPr bwMode="auto">
          <a:xfrm>
            <a:off x="6726238" y="5362575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Connector 12"/>
          <p:cNvCxnSpPr>
            <a:cxnSpLocks noChangeShapeType="1"/>
          </p:cNvCxnSpPr>
          <p:nvPr/>
        </p:nvCxnSpPr>
        <p:spPr bwMode="auto">
          <a:xfrm>
            <a:off x="7191375" y="5378450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traight Connector 13"/>
          <p:cNvCxnSpPr>
            <a:cxnSpLocks noChangeShapeType="1"/>
          </p:cNvCxnSpPr>
          <p:nvPr/>
        </p:nvCxnSpPr>
        <p:spPr bwMode="auto">
          <a:xfrm>
            <a:off x="7640638" y="5378450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traight Connector 14"/>
          <p:cNvCxnSpPr>
            <a:cxnSpLocks noChangeShapeType="1"/>
          </p:cNvCxnSpPr>
          <p:nvPr/>
        </p:nvCxnSpPr>
        <p:spPr bwMode="auto">
          <a:xfrm>
            <a:off x="8112125" y="5362575"/>
            <a:ext cx="0" cy="419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Right Brace 4"/>
          <p:cNvSpPr>
            <a:spLocks/>
          </p:cNvSpPr>
          <p:nvPr/>
        </p:nvSpPr>
        <p:spPr bwMode="auto">
          <a:xfrm rot="5400000">
            <a:off x="3692526" y="5715001"/>
            <a:ext cx="200025" cy="355600"/>
          </a:xfrm>
          <a:prstGeom prst="righ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06775" y="5903914"/>
            <a:ext cx="76993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8-bits</a:t>
            </a:r>
          </a:p>
        </p:txBody>
      </p:sp>
    </p:spTree>
    <p:extLst>
      <p:ext uri="{BB962C8B-B14F-4D97-AF65-F5344CB8AC3E}">
        <p14:creationId xmlns:p14="http://schemas.microsoft.com/office/powerpoint/2010/main" val="34339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Building the prefix tree (4)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856164" y="1127126"/>
            <a:ext cx="865187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b: 48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75" y="3018136"/>
            <a:ext cx="6470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Take the two chars with smallest frequency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47838" y="290036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127375" y="2949576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2359026" y="1973263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cxnSp>
        <p:nvCxnSpPr>
          <p:cNvPr id="23560" name="Straight Arrow Connector 29"/>
          <p:cNvCxnSpPr>
            <a:cxnSpLocks noChangeShapeType="1"/>
            <a:stCxn id="28" idx="3"/>
          </p:cNvCxnSpPr>
          <p:nvPr/>
        </p:nvCxnSpPr>
        <p:spPr bwMode="auto">
          <a:xfrm flipH="1">
            <a:off x="2154239" y="2422526"/>
            <a:ext cx="371475" cy="4873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29"/>
          <p:cNvCxnSpPr>
            <a:cxnSpLocks noChangeShapeType="1"/>
            <a:stCxn id="28" idx="5"/>
          </p:cNvCxnSpPr>
          <p:nvPr/>
        </p:nvCxnSpPr>
        <p:spPr bwMode="auto">
          <a:xfrm>
            <a:off x="3333751" y="2422525"/>
            <a:ext cx="227013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3910013" y="197326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e: 10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200401" y="1011238"/>
            <a:ext cx="1141413" cy="5254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22</a:t>
            </a:r>
          </a:p>
        </p:txBody>
      </p:sp>
      <p:cxnSp>
        <p:nvCxnSpPr>
          <p:cNvPr id="23564" name="Straight Arrow Connector 29"/>
          <p:cNvCxnSpPr>
            <a:cxnSpLocks noChangeShapeType="1"/>
          </p:cNvCxnSpPr>
          <p:nvPr/>
        </p:nvCxnSpPr>
        <p:spPr bwMode="auto">
          <a:xfrm flipH="1">
            <a:off x="3046414" y="1493839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Straight Arrow Connector 29"/>
          <p:cNvCxnSpPr>
            <a:cxnSpLocks noChangeShapeType="1"/>
          </p:cNvCxnSpPr>
          <p:nvPr/>
        </p:nvCxnSpPr>
        <p:spPr bwMode="auto">
          <a:xfrm>
            <a:off x="4114801" y="1493838"/>
            <a:ext cx="227013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5894388" y="201771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17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251700" y="201771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f: 13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6507163" y="1038226"/>
            <a:ext cx="1141412" cy="5254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23569" name="Straight Arrow Connector 29"/>
          <p:cNvCxnSpPr>
            <a:cxnSpLocks noChangeShapeType="1"/>
          </p:cNvCxnSpPr>
          <p:nvPr/>
        </p:nvCxnSpPr>
        <p:spPr bwMode="auto">
          <a:xfrm flipH="1">
            <a:off x="6359526" y="1557339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Straight Arrow Connector 29"/>
          <p:cNvCxnSpPr>
            <a:cxnSpLocks noChangeShapeType="1"/>
          </p:cNvCxnSpPr>
          <p:nvPr/>
        </p:nvCxnSpPr>
        <p:spPr bwMode="auto">
          <a:xfrm>
            <a:off x="7439026" y="1509713"/>
            <a:ext cx="227013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6826250" y="5532439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17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183563" y="5532439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f: 13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7439026" y="4551363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23574" name="Straight Arrow Connector 29"/>
          <p:cNvCxnSpPr>
            <a:cxnSpLocks noChangeShapeType="1"/>
          </p:cNvCxnSpPr>
          <p:nvPr/>
        </p:nvCxnSpPr>
        <p:spPr bwMode="auto">
          <a:xfrm flipH="1">
            <a:off x="7291389" y="5072064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Straight Arrow Connector 29"/>
          <p:cNvCxnSpPr>
            <a:cxnSpLocks noChangeShapeType="1"/>
          </p:cNvCxnSpPr>
          <p:nvPr/>
        </p:nvCxnSpPr>
        <p:spPr bwMode="auto">
          <a:xfrm>
            <a:off x="8370888" y="5024438"/>
            <a:ext cx="227012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/>
          <p:cNvSpPr/>
          <p:nvPr/>
        </p:nvSpPr>
        <p:spPr bwMode="auto">
          <a:xfrm>
            <a:off x="3335338" y="630872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714875" y="6357939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3946526" y="5381625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cxnSp>
        <p:nvCxnSpPr>
          <p:cNvPr id="23579" name="Straight Arrow Connector 29"/>
          <p:cNvCxnSpPr>
            <a:cxnSpLocks noChangeShapeType="1"/>
            <a:stCxn id="50" idx="3"/>
          </p:cNvCxnSpPr>
          <p:nvPr/>
        </p:nvCxnSpPr>
        <p:spPr bwMode="auto">
          <a:xfrm flipH="1">
            <a:off x="3740151" y="5830888"/>
            <a:ext cx="373063" cy="4873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0" name="Straight Arrow Connector 29"/>
          <p:cNvCxnSpPr>
            <a:cxnSpLocks noChangeShapeType="1"/>
            <a:stCxn id="50" idx="5"/>
          </p:cNvCxnSpPr>
          <p:nvPr/>
        </p:nvCxnSpPr>
        <p:spPr bwMode="auto">
          <a:xfrm>
            <a:off x="4919663" y="5830888"/>
            <a:ext cx="227012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2"/>
          <p:cNvSpPr/>
          <p:nvPr/>
        </p:nvSpPr>
        <p:spPr bwMode="auto">
          <a:xfrm>
            <a:off x="5497513" y="538162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e: 10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4787901" y="4418013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22</a:t>
            </a:r>
          </a:p>
        </p:txBody>
      </p:sp>
      <p:cxnSp>
        <p:nvCxnSpPr>
          <p:cNvPr id="23583" name="Straight Arrow Connector 29"/>
          <p:cNvCxnSpPr>
            <a:cxnSpLocks noChangeShapeType="1"/>
          </p:cNvCxnSpPr>
          <p:nvPr/>
        </p:nvCxnSpPr>
        <p:spPr bwMode="auto">
          <a:xfrm flipH="1">
            <a:off x="4632326" y="4902201"/>
            <a:ext cx="455613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Straight Arrow Connector 29"/>
          <p:cNvCxnSpPr>
            <a:cxnSpLocks noChangeShapeType="1"/>
          </p:cNvCxnSpPr>
          <p:nvPr/>
        </p:nvCxnSpPr>
        <p:spPr bwMode="auto">
          <a:xfrm>
            <a:off x="5702301" y="4902201"/>
            <a:ext cx="227013" cy="525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59"/>
          <p:cNvSpPr/>
          <p:nvPr/>
        </p:nvSpPr>
        <p:spPr bwMode="auto">
          <a:xfrm>
            <a:off x="6384926" y="3835401"/>
            <a:ext cx="1139825" cy="5254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52</a:t>
            </a:r>
          </a:p>
        </p:txBody>
      </p:sp>
      <p:cxnSp>
        <p:nvCxnSpPr>
          <p:cNvPr id="23586" name="Straight Arrow Connector 29"/>
          <p:cNvCxnSpPr>
            <a:cxnSpLocks noChangeShapeType="1"/>
            <a:endCxn id="54" idx="7"/>
          </p:cNvCxnSpPr>
          <p:nvPr/>
        </p:nvCxnSpPr>
        <p:spPr bwMode="auto">
          <a:xfrm flipH="1">
            <a:off x="5761039" y="4178300"/>
            <a:ext cx="676275" cy="3175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Straight Arrow Connector 29"/>
          <p:cNvCxnSpPr>
            <a:cxnSpLocks noChangeShapeType="1"/>
            <a:endCxn id="38" idx="1"/>
          </p:cNvCxnSpPr>
          <p:nvPr/>
        </p:nvCxnSpPr>
        <p:spPr bwMode="auto">
          <a:xfrm>
            <a:off x="7386639" y="4295776"/>
            <a:ext cx="219075" cy="3333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04092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Building the prefix tree (5)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296150" y="1165226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b: 48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429250" y="286226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17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786563" y="286226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f: 13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6042026" y="1882776"/>
            <a:ext cx="1141413" cy="5254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24583" name="Straight Arrow Connector 29"/>
          <p:cNvCxnSpPr>
            <a:cxnSpLocks noChangeShapeType="1"/>
          </p:cNvCxnSpPr>
          <p:nvPr/>
        </p:nvCxnSpPr>
        <p:spPr bwMode="auto">
          <a:xfrm flipH="1">
            <a:off x="5894389" y="2401889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Arrow Connector 29"/>
          <p:cNvCxnSpPr>
            <a:cxnSpLocks noChangeShapeType="1"/>
          </p:cNvCxnSpPr>
          <p:nvPr/>
        </p:nvCxnSpPr>
        <p:spPr bwMode="auto">
          <a:xfrm>
            <a:off x="6973888" y="2355851"/>
            <a:ext cx="227012" cy="525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/>
          <p:cNvSpPr/>
          <p:nvPr/>
        </p:nvSpPr>
        <p:spPr bwMode="auto">
          <a:xfrm>
            <a:off x="1936750" y="3638551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317875" y="3687764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2547938" y="2711450"/>
            <a:ext cx="1141412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cxnSp>
        <p:nvCxnSpPr>
          <p:cNvPr id="24588" name="Straight Arrow Connector 29"/>
          <p:cNvCxnSpPr>
            <a:cxnSpLocks noChangeShapeType="1"/>
            <a:stCxn id="50" idx="3"/>
          </p:cNvCxnSpPr>
          <p:nvPr/>
        </p:nvCxnSpPr>
        <p:spPr bwMode="auto">
          <a:xfrm flipH="1">
            <a:off x="2343151" y="3160713"/>
            <a:ext cx="373063" cy="4873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traight Arrow Connector 29"/>
          <p:cNvCxnSpPr>
            <a:cxnSpLocks noChangeShapeType="1"/>
            <a:stCxn id="50" idx="5"/>
          </p:cNvCxnSpPr>
          <p:nvPr/>
        </p:nvCxnSpPr>
        <p:spPr bwMode="auto">
          <a:xfrm>
            <a:off x="3522663" y="3160713"/>
            <a:ext cx="227012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2"/>
          <p:cNvSpPr/>
          <p:nvPr/>
        </p:nvSpPr>
        <p:spPr bwMode="auto">
          <a:xfrm>
            <a:off x="4098925" y="2711451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e: 10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390901" y="1749426"/>
            <a:ext cx="1139825" cy="5254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22</a:t>
            </a:r>
          </a:p>
        </p:txBody>
      </p:sp>
      <p:cxnSp>
        <p:nvCxnSpPr>
          <p:cNvPr id="24592" name="Straight Arrow Connector 29"/>
          <p:cNvCxnSpPr>
            <a:cxnSpLocks noChangeShapeType="1"/>
          </p:cNvCxnSpPr>
          <p:nvPr/>
        </p:nvCxnSpPr>
        <p:spPr bwMode="auto">
          <a:xfrm flipH="1">
            <a:off x="3235326" y="2232026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Straight Arrow Connector 29"/>
          <p:cNvCxnSpPr>
            <a:cxnSpLocks noChangeShapeType="1"/>
          </p:cNvCxnSpPr>
          <p:nvPr/>
        </p:nvCxnSpPr>
        <p:spPr bwMode="auto">
          <a:xfrm>
            <a:off x="4305301" y="2232025"/>
            <a:ext cx="225425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59"/>
          <p:cNvSpPr/>
          <p:nvPr/>
        </p:nvSpPr>
        <p:spPr bwMode="auto">
          <a:xfrm>
            <a:off x="4986338" y="1165225"/>
            <a:ext cx="1141412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52</a:t>
            </a:r>
          </a:p>
        </p:txBody>
      </p:sp>
      <p:cxnSp>
        <p:nvCxnSpPr>
          <p:cNvPr id="24595" name="Straight Arrow Connector 29"/>
          <p:cNvCxnSpPr>
            <a:cxnSpLocks noChangeShapeType="1"/>
            <a:endCxn id="54" idx="7"/>
          </p:cNvCxnSpPr>
          <p:nvPr/>
        </p:nvCxnSpPr>
        <p:spPr bwMode="auto">
          <a:xfrm flipH="1">
            <a:off x="4364039" y="1509713"/>
            <a:ext cx="676275" cy="3159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Arrow Connector 29"/>
          <p:cNvCxnSpPr>
            <a:cxnSpLocks noChangeShapeType="1"/>
            <a:endCxn id="38" idx="1"/>
          </p:cNvCxnSpPr>
          <p:nvPr/>
        </p:nvCxnSpPr>
        <p:spPr bwMode="auto">
          <a:xfrm>
            <a:off x="5988051" y="1625601"/>
            <a:ext cx="220663" cy="3333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118644" y="4397377"/>
            <a:ext cx="6470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Take the two chars with smallest frequency</a:t>
            </a:r>
          </a:p>
        </p:txBody>
      </p:sp>
    </p:spTree>
    <p:extLst>
      <p:ext uri="{BB962C8B-B14F-4D97-AF65-F5344CB8AC3E}">
        <p14:creationId xmlns:p14="http://schemas.microsoft.com/office/powerpoint/2010/main" val="2472571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Final Prefix Tree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826250" y="1739901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b: 48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419725" y="3436939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d: 17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777039" y="3436939"/>
            <a:ext cx="865187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f: 13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6032501" y="2455863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30</a:t>
            </a:r>
          </a:p>
        </p:txBody>
      </p:sp>
      <p:cxnSp>
        <p:nvCxnSpPr>
          <p:cNvPr id="25607" name="Straight Arrow Connector 29"/>
          <p:cNvCxnSpPr>
            <a:cxnSpLocks noChangeShapeType="1"/>
          </p:cNvCxnSpPr>
          <p:nvPr/>
        </p:nvCxnSpPr>
        <p:spPr bwMode="auto">
          <a:xfrm flipH="1">
            <a:off x="5884864" y="2976564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Straight Arrow Connector 29"/>
          <p:cNvCxnSpPr>
            <a:cxnSpLocks noChangeShapeType="1"/>
          </p:cNvCxnSpPr>
          <p:nvPr/>
        </p:nvCxnSpPr>
        <p:spPr bwMode="auto">
          <a:xfrm>
            <a:off x="6964363" y="2928938"/>
            <a:ext cx="227012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/>
          <p:cNvSpPr/>
          <p:nvPr/>
        </p:nvSpPr>
        <p:spPr bwMode="auto">
          <a:xfrm>
            <a:off x="1928813" y="421322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a: 5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308350" y="4262439"/>
            <a:ext cx="86518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c: 7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2540001" y="3286125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cxnSp>
        <p:nvCxnSpPr>
          <p:cNvPr id="25612" name="Straight Arrow Connector 29"/>
          <p:cNvCxnSpPr>
            <a:cxnSpLocks noChangeShapeType="1"/>
            <a:stCxn id="50" idx="3"/>
          </p:cNvCxnSpPr>
          <p:nvPr/>
        </p:nvCxnSpPr>
        <p:spPr bwMode="auto">
          <a:xfrm flipH="1">
            <a:off x="2335214" y="3735388"/>
            <a:ext cx="371475" cy="4873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29"/>
          <p:cNvCxnSpPr>
            <a:cxnSpLocks noChangeShapeType="1"/>
            <a:stCxn id="50" idx="5"/>
          </p:cNvCxnSpPr>
          <p:nvPr/>
        </p:nvCxnSpPr>
        <p:spPr bwMode="auto">
          <a:xfrm>
            <a:off x="3514726" y="3735388"/>
            <a:ext cx="225425" cy="527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2"/>
          <p:cNvSpPr/>
          <p:nvPr/>
        </p:nvSpPr>
        <p:spPr bwMode="auto">
          <a:xfrm>
            <a:off x="4090988" y="3286126"/>
            <a:ext cx="863600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e: 10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381376" y="2322513"/>
            <a:ext cx="1141413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22</a:t>
            </a:r>
          </a:p>
        </p:txBody>
      </p:sp>
      <p:cxnSp>
        <p:nvCxnSpPr>
          <p:cNvPr id="25616" name="Straight Arrow Connector 29"/>
          <p:cNvCxnSpPr>
            <a:cxnSpLocks noChangeShapeType="1"/>
          </p:cNvCxnSpPr>
          <p:nvPr/>
        </p:nvCxnSpPr>
        <p:spPr bwMode="auto">
          <a:xfrm flipH="1">
            <a:off x="3227389" y="2806701"/>
            <a:ext cx="454025" cy="479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Arrow Connector 29"/>
          <p:cNvCxnSpPr>
            <a:cxnSpLocks noChangeShapeType="1"/>
          </p:cNvCxnSpPr>
          <p:nvPr/>
        </p:nvCxnSpPr>
        <p:spPr bwMode="auto">
          <a:xfrm>
            <a:off x="4295776" y="2806701"/>
            <a:ext cx="227013" cy="525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59"/>
          <p:cNvSpPr/>
          <p:nvPr/>
        </p:nvSpPr>
        <p:spPr bwMode="auto">
          <a:xfrm>
            <a:off x="4978401" y="1739901"/>
            <a:ext cx="1141413" cy="5254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52</a:t>
            </a:r>
          </a:p>
        </p:txBody>
      </p:sp>
      <p:cxnSp>
        <p:nvCxnSpPr>
          <p:cNvPr id="25619" name="Straight Arrow Connector 29"/>
          <p:cNvCxnSpPr>
            <a:cxnSpLocks noChangeShapeType="1"/>
            <a:endCxn id="54" idx="7"/>
          </p:cNvCxnSpPr>
          <p:nvPr/>
        </p:nvCxnSpPr>
        <p:spPr bwMode="auto">
          <a:xfrm flipH="1">
            <a:off x="4356101" y="2082800"/>
            <a:ext cx="676275" cy="3175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Straight Arrow Connector 29"/>
          <p:cNvCxnSpPr>
            <a:cxnSpLocks noChangeShapeType="1"/>
            <a:endCxn id="38" idx="1"/>
          </p:cNvCxnSpPr>
          <p:nvPr/>
        </p:nvCxnSpPr>
        <p:spPr bwMode="auto">
          <a:xfrm>
            <a:off x="5980113" y="2200276"/>
            <a:ext cx="220662" cy="3333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6069013" y="935038"/>
            <a:ext cx="1141412" cy="527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cxnSp>
        <p:nvCxnSpPr>
          <p:cNvPr id="25622" name="Straight Arrow Connector 29"/>
          <p:cNvCxnSpPr>
            <a:cxnSpLocks noChangeShapeType="1"/>
            <a:stCxn id="22" idx="3"/>
          </p:cNvCxnSpPr>
          <p:nvPr/>
        </p:nvCxnSpPr>
        <p:spPr bwMode="auto">
          <a:xfrm flipH="1">
            <a:off x="5781676" y="1384301"/>
            <a:ext cx="454025" cy="3730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Straight Arrow Connector 29"/>
          <p:cNvCxnSpPr>
            <a:cxnSpLocks noChangeShapeType="1"/>
          </p:cNvCxnSpPr>
          <p:nvPr/>
        </p:nvCxnSpPr>
        <p:spPr bwMode="auto">
          <a:xfrm>
            <a:off x="7038976" y="1403351"/>
            <a:ext cx="220663" cy="3349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5780088" y="1266825"/>
            <a:ext cx="30956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59626" y="1343025"/>
            <a:ext cx="27781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06900" y="1908175"/>
            <a:ext cx="311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24201" y="2813051"/>
            <a:ext cx="30956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49488" y="3698875"/>
            <a:ext cx="30956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02313" y="2982914"/>
            <a:ext cx="3095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70601" y="2119314"/>
            <a:ext cx="27781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06901" y="2843214"/>
            <a:ext cx="27781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19501" y="3735389"/>
            <a:ext cx="27781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62788" y="2963864"/>
            <a:ext cx="2778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4766"/>
              </p:ext>
            </p:extLst>
          </p:nvPr>
        </p:nvGraphicFramePr>
        <p:xfrm>
          <a:off x="1820069" y="5108576"/>
          <a:ext cx="8229600" cy="11017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2074"/>
                <a:gridCol w="879913"/>
                <a:gridCol w="793648"/>
                <a:gridCol w="957553"/>
                <a:gridCol w="987309"/>
                <a:gridCol w="751335"/>
                <a:gridCol w="767768"/>
              </a:tblGrid>
              <a:tr h="365642">
                <a:tc>
                  <a:txBody>
                    <a:bodyPr/>
                    <a:lstStyle/>
                    <a:p>
                      <a:r>
                        <a:rPr lang="en-US" sz="1800" dirty="0"/>
                        <a:t>Character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91442" marR="91442" marT="45671" marB="45671"/>
                </a:tc>
              </a:tr>
              <a:tr h="365642">
                <a:tc>
                  <a:txBody>
                    <a:bodyPr/>
                    <a:lstStyle/>
                    <a:p>
                      <a:r>
                        <a:rPr lang="en-US" sz="1800" dirty="0"/>
                        <a:t>Frequency of occurrence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 marL="91442" marR="91442" marT="45671" marB="45671"/>
                </a:tc>
              </a:tr>
              <a:tr h="370440">
                <a:tc>
                  <a:txBody>
                    <a:bodyPr/>
                    <a:lstStyle/>
                    <a:p>
                      <a:r>
                        <a:rPr lang="en-US" sz="1800" dirty="0"/>
                        <a:t>Variable-length </a:t>
                      </a:r>
                      <a:r>
                        <a:rPr lang="en-US" sz="1800" dirty="0" err="1"/>
                        <a:t>Codeword</a:t>
                      </a:r>
                      <a:endParaRPr lang="en-US" sz="1800" dirty="0"/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0001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001</a:t>
                      </a:r>
                    </a:p>
                  </a:txBody>
                  <a:tcPr marL="91442" marR="91442" marT="45671" marB="456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</a:t>
                      </a:r>
                    </a:p>
                  </a:txBody>
                  <a:tcPr marL="91442" marR="91442" marT="45671" marB="456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39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Huffman Coder Implementation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036499" y="874713"/>
            <a:ext cx="5572663" cy="5530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  <a:defRPr/>
            </a:pPr>
            <a:r>
              <a:rPr lang="en-US" altLang="en-US" sz="2000" kern="0" dirty="0"/>
              <a:t>C</a:t>
            </a:r>
            <a:r>
              <a:rPr lang="en-US" altLang="en-US" sz="2000" kern="0" dirty="0">
                <a:solidFill>
                  <a:srgbClr val="FF0000"/>
                </a:solidFill>
              </a:rPr>
              <a:t> </a:t>
            </a:r>
            <a:r>
              <a:rPr lang="en-US" altLang="en-US" sz="2000" kern="0" dirty="0"/>
              <a:t>= count the frequency of each symbol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Create a Priority Queue (min-heap) Q;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For each symbol x in C do {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     x = new leaf node;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     </a:t>
            </a:r>
            <a:r>
              <a:rPr lang="en-US" altLang="en-US" sz="2000" kern="0" dirty="0" err="1"/>
              <a:t>x.left</a:t>
            </a:r>
            <a:r>
              <a:rPr lang="en-US" altLang="en-US" sz="2000" kern="0" dirty="0"/>
              <a:t> = </a:t>
            </a:r>
            <a:r>
              <a:rPr lang="en-US" altLang="en-US" sz="2000" kern="0" dirty="0" err="1"/>
              <a:t>x.right</a:t>
            </a:r>
            <a:r>
              <a:rPr lang="en-US" altLang="en-US" sz="2000" kern="0" dirty="0"/>
              <a:t> = NULL;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     </a:t>
            </a:r>
            <a:r>
              <a:rPr lang="en-US" altLang="en-US" sz="2000" kern="0" dirty="0" err="1"/>
              <a:t>x.freq</a:t>
            </a:r>
            <a:r>
              <a:rPr lang="en-US" altLang="en-US" sz="2000" kern="0" dirty="0"/>
              <a:t> = C[x];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     </a:t>
            </a:r>
            <a:r>
              <a:rPr lang="en-US" altLang="en-US" sz="2000" kern="0" dirty="0" err="1" smtClean="0"/>
              <a:t>Q.push</a:t>
            </a:r>
            <a:r>
              <a:rPr lang="en-US" altLang="en-US" sz="2000" kern="0" dirty="0" smtClean="0"/>
              <a:t>(x</a:t>
            </a:r>
            <a:r>
              <a:rPr lang="en-US" altLang="en-US" sz="2000" kern="0" dirty="0"/>
              <a:t>);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}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while Q has more than </a:t>
            </a:r>
            <a:r>
              <a:rPr lang="en-US" altLang="en-US" sz="2000" kern="0"/>
              <a:t>1 </a:t>
            </a:r>
            <a:r>
              <a:rPr lang="en-US" altLang="en-US" sz="2000" kern="0" smtClean="0"/>
              <a:t>element </a:t>
            </a:r>
            <a:r>
              <a:rPr lang="en-US" altLang="en-US" sz="2000" kern="0" dirty="0"/>
              <a:t>do {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      z = new internal tree node;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      </a:t>
            </a:r>
            <a:r>
              <a:rPr lang="en-US" altLang="en-US" sz="2000" kern="0" dirty="0" err="1"/>
              <a:t>z.left</a:t>
            </a:r>
            <a:r>
              <a:rPr lang="en-US" altLang="en-US" sz="2000" kern="0" dirty="0"/>
              <a:t> = x = </a:t>
            </a:r>
            <a:r>
              <a:rPr lang="en-US" altLang="en-US" sz="2000" kern="0" dirty="0" err="1" smtClean="0"/>
              <a:t>Q.pop</a:t>
            </a:r>
            <a:r>
              <a:rPr lang="en-US" altLang="en-US" sz="2000" kern="0" dirty="0" smtClean="0"/>
              <a:t>();</a:t>
            </a:r>
            <a:endParaRPr lang="en-US" altLang="en-US" sz="2000" kern="0" dirty="0"/>
          </a:p>
          <a:p>
            <a:pPr marL="57150" indent="0">
              <a:buNone/>
              <a:defRPr/>
            </a:pPr>
            <a:r>
              <a:rPr lang="en-US" altLang="en-US" sz="2000" kern="0" dirty="0"/>
              <a:t>      </a:t>
            </a:r>
            <a:r>
              <a:rPr lang="en-US" altLang="en-US" sz="2000" kern="0" dirty="0" err="1"/>
              <a:t>z.right</a:t>
            </a:r>
            <a:r>
              <a:rPr lang="en-US" altLang="en-US" sz="2000" kern="0" dirty="0"/>
              <a:t> = y = </a:t>
            </a:r>
            <a:r>
              <a:rPr lang="en-US" altLang="en-US" sz="2000" kern="0" dirty="0" err="1" smtClean="0"/>
              <a:t>Q.pop</a:t>
            </a:r>
            <a:r>
              <a:rPr lang="en-US" altLang="en-US" sz="2000" kern="0" dirty="0" smtClean="0"/>
              <a:t>();</a:t>
            </a:r>
            <a:endParaRPr lang="en-US" altLang="en-US" sz="2000" kern="0" dirty="0"/>
          </a:p>
          <a:p>
            <a:pPr marL="57150" indent="0">
              <a:buNone/>
              <a:defRPr/>
            </a:pPr>
            <a:r>
              <a:rPr lang="en-US" altLang="en-US" sz="2000" kern="0" dirty="0"/>
              <a:t>      </a:t>
            </a:r>
            <a:r>
              <a:rPr lang="en-US" altLang="en-US" sz="2000" kern="0" dirty="0" err="1"/>
              <a:t>z.freq</a:t>
            </a:r>
            <a:r>
              <a:rPr lang="en-US" altLang="en-US" sz="2000" kern="0" dirty="0"/>
              <a:t> = </a:t>
            </a:r>
            <a:r>
              <a:rPr lang="en-US" altLang="en-US" sz="2000" kern="0" dirty="0" err="1"/>
              <a:t>x.freq</a:t>
            </a:r>
            <a:r>
              <a:rPr lang="en-US" altLang="en-US" sz="2000" kern="0" dirty="0"/>
              <a:t> + </a:t>
            </a:r>
            <a:r>
              <a:rPr lang="en-US" altLang="en-US" sz="2000" kern="0" dirty="0" err="1"/>
              <a:t>y.freq</a:t>
            </a:r>
            <a:r>
              <a:rPr lang="en-US" altLang="en-US" sz="2000" kern="0" dirty="0"/>
              <a:t>;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      </a:t>
            </a:r>
            <a:r>
              <a:rPr lang="en-US" altLang="en-US" sz="2000" kern="0" dirty="0" err="1" smtClean="0"/>
              <a:t>Q.push</a:t>
            </a:r>
            <a:r>
              <a:rPr lang="en-US" altLang="en-US" sz="2000" kern="0" dirty="0" smtClean="0"/>
              <a:t>(z</a:t>
            </a:r>
            <a:r>
              <a:rPr lang="en-US" altLang="en-US" sz="2000" kern="0" dirty="0"/>
              <a:t>);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}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9132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Fixed-length Char Encoding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45057" y="1095375"/>
            <a:ext cx="11473132" cy="17605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Consider the 4-character alphabet {a, b, c, d}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Here is how you would encode these characters using fixed-length char encoding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FF0000"/>
              </a:solidFill>
            </a:endParaRP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47850" y="2779713"/>
          <a:ext cx="8561389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85"/>
                <a:gridCol w="1302593"/>
                <a:gridCol w="1311220"/>
                <a:gridCol w="1207704"/>
                <a:gridCol w="126808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Character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Fixed-Length </a:t>
                      </a:r>
                      <a:r>
                        <a:rPr lang="en-US" sz="1800" dirty="0" err="1"/>
                        <a:t>Codeword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45057" y="3830638"/>
            <a:ext cx="11360988" cy="16303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string such as “</a:t>
            </a:r>
            <a:r>
              <a:rPr lang="en-US" altLang="en-US" kern="0" dirty="0" err="1">
                <a:solidFill>
                  <a:srgbClr val="000000"/>
                </a:solidFill>
              </a:rPr>
              <a:t>abacdaacac</a:t>
            </a:r>
            <a:r>
              <a:rPr lang="en-US" altLang="en-US" kern="0" dirty="0">
                <a:solidFill>
                  <a:srgbClr val="000000"/>
                </a:solidFill>
              </a:rPr>
              <a:t>” would be encoded by replacing each of its chars by the corresponding </a:t>
            </a:r>
            <a:r>
              <a:rPr lang="en-US" altLang="en-US" kern="0" dirty="0" err="1">
                <a:solidFill>
                  <a:srgbClr val="000000"/>
                </a:solidFill>
              </a:rPr>
              <a:t>codeword</a:t>
            </a:r>
            <a:endParaRPr lang="en-US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7850" y="5399088"/>
          <a:ext cx="6096000" cy="741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104189" y="5768975"/>
            <a:ext cx="16652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Total: 20 bits</a:t>
            </a:r>
          </a:p>
        </p:txBody>
      </p:sp>
    </p:spTree>
    <p:extLst>
      <p:ext uri="{BB962C8B-B14F-4D97-AF65-F5344CB8AC3E}">
        <p14:creationId xmlns:p14="http://schemas.microsoft.com/office/powerpoint/2010/main" val="1603094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Data Compression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19177" y="939800"/>
            <a:ext cx="11455880" cy="5772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Fixed-length encoding is good from the perspective of random access to data</a:t>
            </a:r>
          </a:p>
          <a:p>
            <a:pPr marL="914400" lvl="1" indent="-457200">
              <a:defRPr/>
            </a:pPr>
            <a:r>
              <a:rPr lang="en-US" altLang="en-US" kern="0" dirty="0"/>
              <a:t>We can access any character of a string in O(1)</a:t>
            </a:r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r>
              <a:rPr lang="en-US" altLang="en-US" kern="0" dirty="0"/>
              <a:t>However, what if we don’t care about the random access to individual characters, but we want to minimize the amount of space the data occupies in memory/disk</a:t>
            </a:r>
          </a:p>
          <a:p>
            <a:pPr marL="914400" lvl="1" indent="-457200">
              <a:defRPr/>
            </a:pPr>
            <a:r>
              <a:rPr lang="en-US" altLang="en-US" kern="0" dirty="0"/>
              <a:t>This is important in such applications as data compression</a:t>
            </a:r>
          </a:p>
          <a:p>
            <a:pPr marL="914400" lvl="1" indent="-457200">
              <a:defRPr/>
            </a:pPr>
            <a:r>
              <a:rPr lang="en-US" altLang="en-US" kern="0" dirty="0"/>
              <a:t>Compressed data occupies less space in disk</a:t>
            </a:r>
          </a:p>
          <a:p>
            <a:pPr marL="914400" lvl="1" indent="-457200">
              <a:defRPr/>
            </a:pPr>
            <a:r>
              <a:rPr lang="en-US" altLang="en-US" kern="0" dirty="0"/>
              <a:t>Also, compressed data requires less network resources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285809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Data Compression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14068" y="939800"/>
            <a:ext cx="11386868" cy="5772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There are two types of data compression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Lossless compression</a:t>
            </a:r>
            <a:r>
              <a:rPr lang="en-US" altLang="en-US" kern="0" dirty="0"/>
              <a:t>: Used to compress data, where each and every bit must be recovered / decompressed correctly</a:t>
            </a:r>
          </a:p>
          <a:p>
            <a:pPr marL="914400" lvl="1" indent="-457200">
              <a:defRPr/>
            </a:pPr>
            <a:r>
              <a:rPr lang="en-US" altLang="en-US" kern="0" dirty="0"/>
              <a:t>E.g., text files, pdf files, word documents etc.</a:t>
            </a:r>
          </a:p>
          <a:p>
            <a:pPr marL="914400" lvl="1" indent="-457200">
              <a:defRPr/>
            </a:pPr>
            <a:r>
              <a:rPr lang="en-US" altLang="en-US" kern="0" dirty="0"/>
              <a:t>This is what we will be looking in this lecture</a:t>
            </a:r>
          </a:p>
          <a:p>
            <a:pPr marL="914400" lvl="1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r>
              <a:rPr lang="en-US" altLang="en-US" kern="0" dirty="0" err="1">
                <a:solidFill>
                  <a:srgbClr val="FF0000"/>
                </a:solidFill>
              </a:rPr>
              <a:t>Lossy</a:t>
            </a:r>
            <a:r>
              <a:rPr lang="en-US" altLang="en-US" kern="0" dirty="0">
                <a:solidFill>
                  <a:srgbClr val="FF0000"/>
                </a:solidFill>
              </a:rPr>
              <a:t> compression</a:t>
            </a:r>
            <a:r>
              <a:rPr lang="en-US" altLang="en-US" kern="0" dirty="0"/>
              <a:t>: Used to compress audio/video data, where the loss of a certain amount of content is tolerable</a:t>
            </a:r>
          </a:p>
          <a:p>
            <a:pPr marL="914400" lvl="1" indent="-457200">
              <a:defRPr/>
            </a:pPr>
            <a:r>
              <a:rPr lang="en-US" altLang="en-US" kern="0" dirty="0"/>
              <a:t>The loss only affects the audio/video quality, but the content is still understandable</a:t>
            </a:r>
          </a:p>
          <a:p>
            <a:pPr marL="914400" lvl="1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5096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Lossless Compression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500331" y="939801"/>
            <a:ext cx="11197087" cy="366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Suppose we know the relative frequencies of characters in advance</a:t>
            </a:r>
          </a:p>
          <a:p>
            <a:pPr marL="914400" lvl="1" indent="-457200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str</a:t>
            </a:r>
            <a:r>
              <a:rPr lang="en-US" altLang="en-US" kern="0" dirty="0">
                <a:solidFill>
                  <a:srgbClr val="000000"/>
                </a:solidFill>
              </a:rPr>
              <a:t> = “</a:t>
            </a:r>
            <a:r>
              <a:rPr lang="en-US" altLang="en-US" kern="0" dirty="0" err="1">
                <a:solidFill>
                  <a:srgbClr val="000000"/>
                </a:solidFill>
              </a:rPr>
              <a:t>abacdaacac</a:t>
            </a:r>
            <a:r>
              <a:rPr lang="en-US" altLang="en-US" kern="0" dirty="0">
                <a:solidFill>
                  <a:srgbClr val="000000"/>
                </a:solidFill>
              </a:rPr>
              <a:t>”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Total number of chars: 10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# of a’s: 5 </a:t>
            </a: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 Frequency: 0.5 (50%)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# of b’s: 1  Frequency: 0.1  (10%)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# of c’s: 3  Frequency: 0.3 (30%)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# of d’s: 1  Frequency: 0.1  (10%)</a:t>
            </a:r>
            <a:endParaRPr lang="en-US" altLang="en-US" kern="0" dirty="0"/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endParaRPr lang="en-US" altLang="en-US" kern="0" dirty="0"/>
          </a:p>
          <a:p>
            <a:pPr marL="457200" lvl="1" indent="0">
              <a:buNone/>
              <a:defRPr/>
            </a:pPr>
            <a:endParaRPr lang="en-US" altLang="en-US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92351" y="4886325"/>
          <a:ext cx="6829426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8207"/>
                <a:gridCol w="1178974"/>
                <a:gridCol w="966184"/>
                <a:gridCol w="1190478"/>
                <a:gridCol w="109558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42" marR="9144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marL="91442" marR="9144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152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Variable-length Encoding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35338" y="2052249"/>
            <a:ext cx="11412747" cy="244990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14400" lvl="1" indent="-457200">
              <a:defRPr/>
            </a:pPr>
            <a:r>
              <a:rPr lang="en-US" altLang="en-US" sz="2800" kern="0" dirty="0" smtClean="0"/>
              <a:t>We </a:t>
            </a:r>
            <a:r>
              <a:rPr lang="en-US" altLang="en-US" sz="2800" kern="0" dirty="0"/>
              <a:t>can use this knowledge to encode strings differently</a:t>
            </a:r>
          </a:p>
          <a:p>
            <a:pPr marL="914400" lvl="1" indent="-457200">
              <a:defRPr/>
            </a:pPr>
            <a:r>
              <a:rPr lang="en-US" altLang="en-US" sz="2800" kern="0" dirty="0"/>
              <a:t>If we were to design a </a:t>
            </a:r>
            <a:r>
              <a:rPr lang="en-US" altLang="en-US" sz="2800" kern="0" dirty="0">
                <a:solidFill>
                  <a:srgbClr val="FF0000"/>
                </a:solidFill>
              </a:rPr>
              <a:t>greedy </a:t>
            </a:r>
            <a:r>
              <a:rPr lang="en-US" altLang="en-US" sz="2800" kern="0" dirty="0"/>
              <a:t>encoding algorithm, which characters would get the shortest </a:t>
            </a:r>
            <a:r>
              <a:rPr lang="en-US" altLang="en-US" sz="2800" kern="0" dirty="0" err="1"/>
              <a:t>codewords</a:t>
            </a:r>
            <a:r>
              <a:rPr lang="en-US" altLang="en-US" sz="2800" kern="0" dirty="0"/>
              <a:t>?</a:t>
            </a:r>
          </a:p>
          <a:p>
            <a:pPr marL="1314450" lvl="2" indent="-457200">
              <a:defRPr/>
            </a:pPr>
            <a:r>
              <a:rPr lang="en-US" altLang="en-US" sz="2400" kern="0" dirty="0"/>
              <a:t>Obviously, the most frequently occurring characters would get a shorter </a:t>
            </a:r>
            <a:r>
              <a:rPr lang="en-US" altLang="en-US" sz="2400" kern="0" dirty="0" err="1"/>
              <a:t>codeword</a:t>
            </a:r>
            <a:r>
              <a:rPr lang="en-US" altLang="en-US" sz="2400" kern="0" dirty="0"/>
              <a:t> than the less frequently occurring characters</a:t>
            </a:r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endParaRPr lang="en-US" altLang="en-US" kern="0" dirty="0"/>
          </a:p>
          <a:p>
            <a:pPr marL="457200" lvl="1" indent="0">
              <a:buNone/>
              <a:defRPr/>
            </a:pPr>
            <a:endParaRPr lang="en-US" altLang="en-US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30321"/>
              </p:ext>
            </p:extLst>
          </p:nvPr>
        </p:nvGraphicFramePr>
        <p:xfrm>
          <a:off x="2192819" y="4787512"/>
          <a:ext cx="7697787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603"/>
                <a:gridCol w="1155963"/>
                <a:gridCol w="966177"/>
                <a:gridCol w="1190469"/>
                <a:gridCol w="109557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Character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Variable-length </a:t>
                      </a:r>
                      <a:r>
                        <a:rPr lang="en-US" sz="1800" dirty="0" err="1"/>
                        <a:t>Codeword</a:t>
                      </a:r>
                      <a:endParaRPr lang="en-US" sz="18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</a:p>
                  </a:txBody>
                  <a:tcPr marL="91442" marR="91442" marT="45733" marB="45733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6189" y="1030288"/>
          <a:ext cx="6829426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8207"/>
                <a:gridCol w="1178974"/>
                <a:gridCol w="966184"/>
                <a:gridCol w="1190478"/>
                <a:gridCol w="109558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42" marR="9144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marL="91442" marR="9144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921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Variable-length Encoding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60203"/>
              </p:ext>
            </p:extLst>
          </p:nvPr>
        </p:nvGraphicFramePr>
        <p:xfrm>
          <a:off x="1800226" y="2899734"/>
          <a:ext cx="6096000" cy="742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98" marB="45798"/>
                </a:tc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060128" y="2934798"/>
            <a:ext cx="32207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Variable-length encoding:</a:t>
            </a:r>
          </a:p>
          <a:p>
            <a:pPr>
              <a:defRPr/>
            </a:pPr>
            <a:r>
              <a:rPr lang="en-US" sz="2000" dirty="0"/>
              <a:t>Total: 17 bits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35136"/>
              </p:ext>
            </p:extLst>
          </p:nvPr>
        </p:nvGraphicFramePr>
        <p:xfrm>
          <a:off x="1800226" y="1207459"/>
          <a:ext cx="7697788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604"/>
                <a:gridCol w="1155963"/>
                <a:gridCol w="966177"/>
                <a:gridCol w="1190469"/>
                <a:gridCol w="109557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Character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Variable-length </a:t>
                      </a:r>
                      <a:r>
                        <a:rPr lang="en-US" sz="1800" dirty="0" err="1"/>
                        <a:t>Codeword</a:t>
                      </a:r>
                      <a:endParaRPr lang="en-US" sz="18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</a:p>
                  </a:txBody>
                  <a:tcPr marL="91442" marR="91442" marT="45733" marB="45733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38679"/>
              </p:ext>
            </p:extLst>
          </p:nvPr>
        </p:nvGraphicFramePr>
        <p:xfrm>
          <a:off x="1800226" y="4125284"/>
          <a:ext cx="6096000" cy="742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98" marB="45798"/>
                </a:tc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63303" y="4112723"/>
            <a:ext cx="290175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Fixed-length encoding:</a:t>
            </a:r>
          </a:p>
          <a:p>
            <a:pPr>
              <a:defRPr/>
            </a:pPr>
            <a:r>
              <a:rPr lang="en-US" sz="2000" dirty="0"/>
              <a:t>Total: 20 bits</a:t>
            </a:r>
          </a:p>
        </p:txBody>
      </p:sp>
    </p:spTree>
    <p:extLst>
      <p:ext uri="{BB962C8B-B14F-4D97-AF65-F5344CB8AC3E}">
        <p14:creationId xmlns:p14="http://schemas.microsoft.com/office/powerpoint/2010/main" val="944871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Variable-Length Encoding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569343" y="939800"/>
            <a:ext cx="11300604" cy="5772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In general, what would be the expected savings for a string of length “n”?</a:t>
            </a:r>
          </a:p>
          <a:p>
            <a:pPr marL="914400" lvl="1" indent="-457200">
              <a:defRPr/>
            </a:pPr>
            <a:r>
              <a:rPr lang="en-US" altLang="en-US" kern="0" dirty="0"/>
              <a:t>For the fixed encoding, total length: </a:t>
            </a:r>
            <a:r>
              <a:rPr lang="en-US" altLang="en-US" kern="0" dirty="0">
                <a:solidFill>
                  <a:srgbClr val="FF0000"/>
                </a:solidFill>
              </a:rPr>
              <a:t>2</a:t>
            </a:r>
            <a:r>
              <a:rPr lang="en-US" altLang="en-US" kern="0" dirty="0"/>
              <a:t>n bits</a:t>
            </a:r>
          </a:p>
          <a:p>
            <a:pPr marL="914400" lvl="1" indent="-457200">
              <a:defRPr/>
            </a:pPr>
            <a:r>
              <a:rPr lang="en-US" altLang="en-US" kern="0" dirty="0"/>
              <a:t>For the variable-length encoding, the expected length of the encoded string is just “n” times the expected encoded character length:</a:t>
            </a:r>
          </a:p>
          <a:p>
            <a:pPr marL="914400" lvl="1" indent="-457200">
              <a:defRPr/>
            </a:pPr>
            <a:r>
              <a:rPr lang="en-US" altLang="en-US" kern="0" dirty="0"/>
              <a:t>n * (0.5*1 + 0.1*3 + 0.3*2 + 0.1*3)</a:t>
            </a:r>
          </a:p>
          <a:p>
            <a:pPr marL="914400" lvl="1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r>
              <a:rPr lang="en-US" altLang="en-US" kern="0" dirty="0"/>
              <a:t>n * (0.5 + 0.3 + 0.6 + 0.3) = </a:t>
            </a:r>
            <a:r>
              <a:rPr lang="en-US" altLang="en-US" kern="0" dirty="0">
                <a:solidFill>
                  <a:srgbClr val="FF0000"/>
                </a:solidFill>
              </a:rPr>
              <a:t>1.7</a:t>
            </a:r>
            <a:r>
              <a:rPr lang="en-US" altLang="en-US" kern="0" dirty="0"/>
              <a:t>n    (15% saving)</a:t>
            </a:r>
          </a:p>
          <a:p>
            <a:pPr marL="914400" lvl="1" indent="-457200">
              <a:defRPr/>
            </a:pPr>
            <a:endParaRPr lang="en-US" altLang="en-US" kern="0" dirty="0"/>
          </a:p>
        </p:txBody>
      </p:sp>
      <p:sp>
        <p:nvSpPr>
          <p:cNvPr id="12292" name="Right Brace 3"/>
          <p:cNvSpPr>
            <a:spLocks/>
          </p:cNvSpPr>
          <p:nvPr/>
        </p:nvSpPr>
        <p:spPr bwMode="auto">
          <a:xfrm rot="5400000">
            <a:off x="2310607" y="3421019"/>
            <a:ext cx="200025" cy="354012"/>
          </a:xfrm>
          <a:prstGeom prst="rightBrace">
            <a:avLst>
              <a:gd name="adj1" fmla="val 827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5363" y="3628188"/>
            <a:ext cx="2905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a</a:t>
            </a:r>
          </a:p>
        </p:txBody>
      </p:sp>
      <p:sp>
        <p:nvSpPr>
          <p:cNvPr id="12294" name="Right Brace 5"/>
          <p:cNvSpPr>
            <a:spLocks/>
          </p:cNvSpPr>
          <p:nvPr/>
        </p:nvSpPr>
        <p:spPr bwMode="auto">
          <a:xfrm rot="5400000">
            <a:off x="3302795" y="3421019"/>
            <a:ext cx="200025" cy="354013"/>
          </a:xfrm>
          <a:prstGeom prst="rightBrace">
            <a:avLst>
              <a:gd name="adj1" fmla="val 827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7550" y="3628188"/>
            <a:ext cx="30638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</a:t>
            </a:r>
          </a:p>
        </p:txBody>
      </p:sp>
      <p:sp>
        <p:nvSpPr>
          <p:cNvPr id="12296" name="Right Brace 7"/>
          <p:cNvSpPr>
            <a:spLocks/>
          </p:cNvSpPr>
          <p:nvPr/>
        </p:nvSpPr>
        <p:spPr bwMode="auto">
          <a:xfrm rot="5400000">
            <a:off x="4395788" y="3420225"/>
            <a:ext cx="200025" cy="355600"/>
          </a:xfrm>
          <a:prstGeom prst="righ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1338" y="3628188"/>
            <a:ext cx="2905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c</a:t>
            </a:r>
          </a:p>
        </p:txBody>
      </p:sp>
      <p:sp>
        <p:nvSpPr>
          <p:cNvPr id="12298" name="Right Brace 9"/>
          <p:cNvSpPr>
            <a:spLocks/>
          </p:cNvSpPr>
          <p:nvPr/>
        </p:nvSpPr>
        <p:spPr bwMode="auto">
          <a:xfrm rot="5400000">
            <a:off x="5522120" y="3373394"/>
            <a:ext cx="198437" cy="355600"/>
          </a:xfrm>
          <a:prstGeom prst="rightBrace">
            <a:avLst>
              <a:gd name="adj1" fmla="val 837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6875" y="3582151"/>
            <a:ext cx="3048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41261"/>
              </p:ext>
            </p:extLst>
          </p:nvPr>
        </p:nvGraphicFramePr>
        <p:xfrm>
          <a:off x="1594644" y="4228680"/>
          <a:ext cx="7697787" cy="1111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603"/>
                <a:gridCol w="1155963"/>
                <a:gridCol w="966177"/>
                <a:gridCol w="1190469"/>
                <a:gridCol w="1095575"/>
              </a:tblGrid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Character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marL="91442" marR="91442" marT="45668" marB="45668"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</a:t>
                      </a:r>
                    </a:p>
                  </a:txBody>
                  <a:tcPr marL="91442" marR="91442" marT="45668" marB="45668"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Variable-length </a:t>
                      </a:r>
                      <a:r>
                        <a:rPr lang="en-US" sz="1800" dirty="0" err="1"/>
                        <a:t>Codeword</a:t>
                      </a:r>
                      <a:endParaRPr lang="en-US" sz="1800" dirty="0"/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42" marR="91442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</a:p>
                  </a:txBody>
                  <a:tcPr marL="91442" marR="91442" marT="45668" marB="4566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388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14578</TotalTime>
  <Words>1570</Words>
  <Application>Microsoft Office PowerPoint</Application>
  <PresentationFormat>Widescreen</PresentationFormat>
  <Paragraphs>464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Comic Sans MS</vt:lpstr>
      <vt:lpstr>Times New Roman</vt:lpstr>
      <vt:lpstr>Wingdings</vt:lpstr>
      <vt:lpstr>Blank Presentation</vt:lpstr>
      <vt:lpstr>Today’s Material</vt:lpstr>
      <vt:lpstr>Character Encoding</vt:lpstr>
      <vt:lpstr>Fixed-length Char Encoding</vt:lpstr>
      <vt:lpstr>Data Compression</vt:lpstr>
      <vt:lpstr>Data Compression</vt:lpstr>
      <vt:lpstr>Lossless Compression</vt:lpstr>
      <vt:lpstr>Variable-length Encoding</vt:lpstr>
      <vt:lpstr>Variable-length Encoding</vt:lpstr>
      <vt:lpstr>Variable-Length Encoding</vt:lpstr>
      <vt:lpstr>Decoding the string</vt:lpstr>
      <vt:lpstr>Decoding the string</vt:lpstr>
      <vt:lpstr>How to assign codewords?</vt:lpstr>
      <vt:lpstr>Decoding an encoded string</vt:lpstr>
      <vt:lpstr>Huffman Coding</vt:lpstr>
      <vt:lpstr>Huffman Coding</vt:lpstr>
      <vt:lpstr>Building the Prefix Tree</vt:lpstr>
      <vt:lpstr>Building the prefix tree (1)</vt:lpstr>
      <vt:lpstr>Building the prefix tree (2)</vt:lpstr>
      <vt:lpstr>Building the prefix tree (3)</vt:lpstr>
      <vt:lpstr>Building the prefix tree (4)</vt:lpstr>
      <vt:lpstr>Building the prefix tree (5)</vt:lpstr>
      <vt:lpstr>Final Prefix Tree</vt:lpstr>
      <vt:lpstr>Huffman Coder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534</cp:revision>
  <dcterms:created xsi:type="dcterms:W3CDTF">2020-11-16T14:31:24Z</dcterms:created>
  <dcterms:modified xsi:type="dcterms:W3CDTF">2023-07-26T12:38:01Z</dcterms:modified>
</cp:coreProperties>
</file>