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2" r:id="rId26"/>
    <p:sldId id="453" r:id="rId27"/>
    <p:sldId id="454" r:id="rId28"/>
    <p:sldId id="455" r:id="rId29"/>
    <p:sldId id="456" r:id="rId30"/>
    <p:sldId id="45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31" d="100"/>
          <a:sy n="31" d="100"/>
        </p:scale>
        <p:origin x="53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Introduction 2 Dynamic Programming</a:t>
            </a:r>
          </a:p>
          <a:p>
            <a:pPr lvl="1"/>
            <a:r>
              <a:rPr lang="en-US" altLang="en-US" dirty="0" smtClean="0"/>
              <a:t>What is it?</a:t>
            </a:r>
          </a:p>
          <a:p>
            <a:pPr lvl="1"/>
            <a:r>
              <a:rPr lang="en-US" altLang="en-US" dirty="0" smtClean="0"/>
              <a:t>How is it done? </a:t>
            </a:r>
          </a:p>
          <a:p>
            <a:pPr lvl="1"/>
            <a:r>
              <a:rPr lang="en-US" altLang="en-US" dirty="0" smtClean="0"/>
              <a:t>Top down DP (</a:t>
            </a:r>
            <a:r>
              <a:rPr lang="en-US" altLang="en-US" dirty="0" err="1" smtClean="0"/>
              <a:t>Memoization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Bottom up DP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Example Problems</a:t>
            </a:r>
          </a:p>
          <a:p>
            <a:pPr lvl="1"/>
            <a:r>
              <a:rPr lang="en-US" altLang="en-US" dirty="0" smtClean="0"/>
              <a:t>Fibonacci Numbers</a:t>
            </a:r>
          </a:p>
          <a:p>
            <a:pPr lvl="1"/>
            <a:r>
              <a:rPr lang="en-US" altLang="en-US" dirty="0" smtClean="0"/>
              <a:t>Least Cost Path Problem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Fibonacci: Top Down DP for F(6)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5019675" y="1820864"/>
            <a:ext cx="787400" cy="4016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F(5)</a:t>
            </a:r>
          </a:p>
        </p:txBody>
      </p:sp>
      <p:cxnSp>
        <p:nvCxnSpPr>
          <p:cNvPr id="12292" name="Straight Arrow Connector 29"/>
          <p:cNvCxnSpPr>
            <a:cxnSpLocks noChangeShapeType="1"/>
            <a:endCxn id="13" idx="0"/>
          </p:cNvCxnSpPr>
          <p:nvPr/>
        </p:nvCxnSpPr>
        <p:spPr bwMode="auto">
          <a:xfrm flipH="1">
            <a:off x="2166938" y="5541963"/>
            <a:ext cx="127000" cy="431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3535363" y="2805114"/>
            <a:ext cx="787400" cy="4032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F(4)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465388" y="4137025"/>
            <a:ext cx="787400" cy="401638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F(3)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041525" y="5154614"/>
            <a:ext cx="787400" cy="401637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F(2)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017838" y="5162550"/>
            <a:ext cx="787400" cy="40163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F(1)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773238" y="5973764"/>
            <a:ext cx="785812" cy="4016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F(1)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630488" y="5959476"/>
            <a:ext cx="787400" cy="4032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F(0)</a:t>
            </a:r>
          </a:p>
        </p:txBody>
      </p:sp>
      <p:cxnSp>
        <p:nvCxnSpPr>
          <p:cNvPr id="12299" name="Straight Arrow Connector 29"/>
          <p:cNvCxnSpPr>
            <a:cxnSpLocks noChangeShapeType="1"/>
            <a:stCxn id="11" idx="5"/>
            <a:endCxn id="14" idx="0"/>
          </p:cNvCxnSpPr>
          <p:nvPr/>
        </p:nvCxnSpPr>
        <p:spPr bwMode="auto">
          <a:xfrm>
            <a:off x="2713038" y="5497513"/>
            <a:ext cx="311150" cy="4619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Oval 18"/>
          <p:cNvSpPr/>
          <p:nvPr/>
        </p:nvSpPr>
        <p:spPr bwMode="auto">
          <a:xfrm>
            <a:off x="4402138" y="4138614"/>
            <a:ext cx="787400" cy="401637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F(2)</a:t>
            </a:r>
          </a:p>
        </p:txBody>
      </p:sp>
      <p:cxnSp>
        <p:nvCxnSpPr>
          <p:cNvPr id="12301" name="Straight Arrow Connector 29"/>
          <p:cNvCxnSpPr>
            <a:cxnSpLocks noChangeShapeType="1"/>
          </p:cNvCxnSpPr>
          <p:nvPr/>
        </p:nvCxnSpPr>
        <p:spPr bwMode="auto">
          <a:xfrm flipH="1">
            <a:off x="2560638" y="4540251"/>
            <a:ext cx="182562" cy="6000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Straight Arrow Connector 29"/>
          <p:cNvCxnSpPr>
            <a:cxnSpLocks noChangeShapeType="1"/>
            <a:endCxn id="12" idx="0"/>
          </p:cNvCxnSpPr>
          <p:nvPr/>
        </p:nvCxnSpPr>
        <p:spPr bwMode="auto">
          <a:xfrm>
            <a:off x="3006726" y="4532314"/>
            <a:ext cx="404813" cy="63023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Straight Arrow Connector 29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2859088" y="3149601"/>
            <a:ext cx="792162" cy="987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Straight Arrow Connector 29"/>
          <p:cNvCxnSpPr>
            <a:cxnSpLocks noChangeShapeType="1"/>
            <a:stCxn id="7" idx="5"/>
            <a:endCxn id="19" idx="0"/>
          </p:cNvCxnSpPr>
          <p:nvPr/>
        </p:nvCxnSpPr>
        <p:spPr bwMode="auto">
          <a:xfrm>
            <a:off x="4208464" y="3149601"/>
            <a:ext cx="587375" cy="9890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Straight Arrow Connector 29"/>
          <p:cNvCxnSpPr>
            <a:cxnSpLocks noChangeShapeType="1"/>
            <a:stCxn id="4" idx="3"/>
            <a:endCxn id="7" idx="7"/>
          </p:cNvCxnSpPr>
          <p:nvPr/>
        </p:nvCxnSpPr>
        <p:spPr bwMode="auto">
          <a:xfrm flipH="1">
            <a:off x="4208463" y="2163764"/>
            <a:ext cx="925512" cy="7000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Oval 69"/>
          <p:cNvSpPr/>
          <p:nvPr/>
        </p:nvSpPr>
        <p:spPr bwMode="auto">
          <a:xfrm>
            <a:off x="6869113" y="898525"/>
            <a:ext cx="787400" cy="4016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F(6)</a:t>
            </a:r>
          </a:p>
        </p:txBody>
      </p:sp>
      <p:cxnSp>
        <p:nvCxnSpPr>
          <p:cNvPr id="12307" name="Straight Arrow Connector 29"/>
          <p:cNvCxnSpPr>
            <a:cxnSpLocks noChangeShapeType="1"/>
            <a:stCxn id="70" idx="3"/>
            <a:endCxn id="4" idx="7"/>
          </p:cNvCxnSpPr>
          <p:nvPr/>
        </p:nvCxnSpPr>
        <p:spPr bwMode="auto">
          <a:xfrm flipH="1">
            <a:off x="5691189" y="1241426"/>
            <a:ext cx="1292225" cy="638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Straight Arrow Connector 29"/>
          <p:cNvCxnSpPr>
            <a:cxnSpLocks noChangeShapeType="1"/>
            <a:stCxn id="4" idx="5"/>
          </p:cNvCxnSpPr>
          <p:nvPr/>
        </p:nvCxnSpPr>
        <p:spPr bwMode="auto">
          <a:xfrm>
            <a:off x="5691189" y="2163763"/>
            <a:ext cx="828675" cy="8318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" name="Oval 153"/>
          <p:cNvSpPr/>
          <p:nvPr/>
        </p:nvSpPr>
        <p:spPr bwMode="auto">
          <a:xfrm>
            <a:off x="9398000" y="1847851"/>
            <a:ext cx="787400" cy="403225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F(4)</a:t>
            </a:r>
          </a:p>
        </p:txBody>
      </p:sp>
      <p:cxnSp>
        <p:nvCxnSpPr>
          <p:cNvPr id="12310" name="Straight Arrow Connector 29"/>
          <p:cNvCxnSpPr>
            <a:cxnSpLocks noChangeShapeType="1"/>
            <a:stCxn id="70" idx="5"/>
            <a:endCxn id="154" idx="1"/>
          </p:cNvCxnSpPr>
          <p:nvPr/>
        </p:nvCxnSpPr>
        <p:spPr bwMode="auto">
          <a:xfrm>
            <a:off x="7540626" y="1241426"/>
            <a:ext cx="1973263" cy="6651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5670550" y="5564188"/>
            <a:ext cx="692150" cy="4810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89240" y="5610195"/>
            <a:ext cx="35939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T</a:t>
            </a:r>
            <a:endParaRPr lang="en-US" sz="2800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6359525" y="5561013"/>
            <a:ext cx="692150" cy="4810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/>
              <a:t>1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7050088" y="5561013"/>
            <a:ext cx="690562" cy="4810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 smtClean="0"/>
              <a:t>-1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7739063" y="5561013"/>
            <a:ext cx="692150" cy="4810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/>
              <a:t>-1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8424863" y="5561013"/>
            <a:ext cx="692150" cy="4810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/>
              <a:t>-1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9115425" y="5561013"/>
            <a:ext cx="692150" cy="4810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/>
              <a:t>-1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92801" y="6042026"/>
            <a:ext cx="309563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6564313" y="6042026"/>
            <a:ext cx="27781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6788" y="6062664"/>
            <a:ext cx="30956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2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972426" y="6062664"/>
            <a:ext cx="3095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3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8631238" y="6059489"/>
            <a:ext cx="30956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4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9299576" y="6059489"/>
            <a:ext cx="309563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5</a:t>
            </a:r>
            <a:endParaRPr lang="en-US" sz="2000" dirty="0"/>
          </a:p>
        </p:txBody>
      </p:sp>
      <p:sp>
        <p:nvSpPr>
          <p:cNvPr id="68" name="Rectangle 67"/>
          <p:cNvSpPr/>
          <p:nvPr/>
        </p:nvSpPr>
        <p:spPr bwMode="auto">
          <a:xfrm>
            <a:off x="9799638" y="5568950"/>
            <a:ext cx="69215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/>
              <a:t>-1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029826" y="6059489"/>
            <a:ext cx="309563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6</a:t>
            </a:r>
            <a:endParaRPr lang="en-US" sz="2000" dirty="0"/>
          </a:p>
        </p:txBody>
      </p:sp>
      <p:sp>
        <p:nvSpPr>
          <p:cNvPr id="72" name="Oval 71"/>
          <p:cNvSpPr/>
          <p:nvPr/>
        </p:nvSpPr>
        <p:spPr bwMode="auto">
          <a:xfrm>
            <a:off x="6161088" y="2997200"/>
            <a:ext cx="787400" cy="401638"/>
          </a:xfrm>
          <a:prstGeom prst="ellipse">
            <a:avLst/>
          </a:prstGeom>
          <a:solidFill>
            <a:srgbClr val="66CCFF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F(3)</a:t>
            </a:r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7213599" y="2995613"/>
            <a:ext cx="4294039" cy="19589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None/>
              <a:defRPr/>
            </a:pPr>
            <a:r>
              <a:rPr lang="en-US" altLang="en-US" sz="2000" kern="0" dirty="0" err="1"/>
              <a:t>int</a:t>
            </a:r>
            <a:r>
              <a:rPr lang="en-US" altLang="en-US" sz="2000" kern="0" dirty="0"/>
              <a:t> F(</a:t>
            </a:r>
            <a:r>
              <a:rPr lang="en-US" altLang="en-US" sz="2000" kern="0" dirty="0" err="1"/>
              <a:t>int</a:t>
            </a:r>
            <a:r>
              <a:rPr lang="en-US" altLang="en-US" sz="2000" kern="0" dirty="0"/>
              <a:t> n){</a:t>
            </a:r>
          </a:p>
          <a:p>
            <a:pPr marL="57150" indent="0">
              <a:buNone/>
              <a:defRPr/>
            </a:pPr>
            <a:r>
              <a:rPr lang="en-US" altLang="en-US" sz="2000" kern="0" dirty="0"/>
              <a:t>      </a:t>
            </a:r>
            <a:r>
              <a:rPr lang="en-US" altLang="en-US" sz="2000" kern="0" dirty="0" smtClean="0"/>
              <a:t>if (T[n] &gt;= 0) return T[n];</a:t>
            </a:r>
          </a:p>
          <a:p>
            <a:pPr marL="57150" indent="0">
              <a:buNone/>
              <a:defRPr/>
            </a:pPr>
            <a:endParaRPr lang="en-US" altLang="en-US" sz="2000" kern="0" dirty="0"/>
          </a:p>
          <a:p>
            <a:pPr marL="57150" indent="0">
              <a:buNone/>
              <a:defRPr/>
            </a:pPr>
            <a:r>
              <a:rPr lang="en-US" altLang="en-US" sz="2000" kern="0" dirty="0"/>
              <a:t>      return </a:t>
            </a:r>
            <a:r>
              <a:rPr lang="en-US" altLang="en-US" sz="2000" kern="0" dirty="0" smtClean="0"/>
              <a:t>T[n] = F(n-1</a:t>
            </a:r>
            <a:r>
              <a:rPr lang="en-US" altLang="en-US" sz="2000" kern="0" dirty="0"/>
              <a:t>) + F(n-2</a:t>
            </a:r>
            <a:r>
              <a:rPr lang="en-US" altLang="en-US" sz="2000" kern="0" dirty="0" smtClean="0"/>
              <a:t>);</a:t>
            </a:r>
            <a:endParaRPr lang="en-US" altLang="en-US" sz="2000" kern="0" dirty="0"/>
          </a:p>
          <a:p>
            <a:pPr marL="57150" indent="0">
              <a:buNone/>
              <a:defRPr/>
            </a:pPr>
            <a:r>
              <a:rPr lang="en-US" altLang="en-US" sz="2000" kern="0" dirty="0"/>
              <a:t>} // end-F</a:t>
            </a:r>
          </a:p>
        </p:txBody>
      </p:sp>
    </p:spTree>
    <p:extLst>
      <p:ext uri="{BB962C8B-B14F-4D97-AF65-F5344CB8AC3E}">
        <p14:creationId xmlns:p14="http://schemas.microsoft.com/office/powerpoint/2010/main" val="2244852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41288"/>
            <a:ext cx="9256713" cy="698500"/>
          </a:xfrm>
        </p:spPr>
        <p:txBody>
          <a:bodyPr/>
          <a:lstStyle/>
          <a:p>
            <a:r>
              <a:rPr lang="en-US" altLang="en-US" sz="3600" dirty="0" smtClean="0"/>
              <a:t>Bottom Up DP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70935" y="1052513"/>
            <a:ext cx="11455879" cy="5581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 smtClean="0"/>
              <a:t>The </a:t>
            </a:r>
            <a:r>
              <a:rPr lang="en-US" altLang="en-US" kern="0" dirty="0"/>
              <a:t>idea is to start with the solutions to the base-problems and store them in the table</a:t>
            </a:r>
          </a:p>
          <a:p>
            <a:pPr marL="514350" indent="-457200">
              <a:defRPr/>
            </a:pPr>
            <a:endParaRPr lang="en-US" altLang="en-US" kern="0" dirty="0" smtClean="0"/>
          </a:p>
          <a:p>
            <a:pPr marL="514350" indent="-457200">
              <a:defRPr/>
            </a:pPr>
            <a:r>
              <a:rPr lang="en-US" altLang="en-US" kern="0" dirty="0" smtClean="0"/>
              <a:t>Then </a:t>
            </a:r>
            <a:r>
              <a:rPr lang="en-US" altLang="en-US" kern="0" dirty="0"/>
              <a:t>we start filling up the solution table from ground-up, until we reach the root of the recursion tree</a:t>
            </a:r>
          </a:p>
          <a:p>
            <a:pPr marL="514350" indent="-457200">
              <a:defRPr/>
            </a:pPr>
            <a:endParaRPr lang="en-US" altLang="en-US" kern="0" dirty="0" smtClean="0"/>
          </a:p>
          <a:p>
            <a:pPr marL="514350" indent="-457200">
              <a:defRPr/>
            </a:pPr>
            <a:r>
              <a:rPr lang="en-US" altLang="en-US" kern="0" dirty="0" smtClean="0"/>
              <a:t>We </a:t>
            </a:r>
            <a:r>
              <a:rPr lang="en-US" altLang="en-US" kern="0" dirty="0"/>
              <a:t>then return the solution to the given problem from the solution table</a:t>
            </a:r>
          </a:p>
          <a:p>
            <a:pPr marL="514350" indent="-457200">
              <a:defRPr/>
            </a:pPr>
            <a:endParaRPr lang="en-US" altLang="en-US" kern="0" dirty="0"/>
          </a:p>
          <a:p>
            <a:pPr marL="514350" indent="-457200">
              <a:defRPr/>
            </a:pPr>
            <a:r>
              <a:rPr lang="en-US" altLang="en-US" kern="0" dirty="0"/>
              <a:t>Bottom up DP formulations lend themselves to an iterative implementation</a:t>
            </a:r>
          </a:p>
          <a:p>
            <a:pPr marL="1314450" lvl="2" indent="-457200">
              <a:defRPr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43872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Fibonacci: Bottom Up DP1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41750" y="1260476"/>
            <a:ext cx="692150" cy="481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78375" y="1310169"/>
            <a:ext cx="35939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T</a:t>
            </a:r>
            <a:endParaRPr lang="en-US" sz="2800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4530725" y="1257301"/>
            <a:ext cx="692150" cy="481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/>
              <a:t>1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221288" y="1257301"/>
            <a:ext cx="690562" cy="481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 smtClean="0"/>
              <a:t>-</a:t>
            </a:r>
            <a:r>
              <a:rPr lang="en-US" sz="1600" dirty="0"/>
              <a:t>	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5910263" y="1257301"/>
            <a:ext cx="692150" cy="481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/>
              <a:t>- 	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596063" y="1257301"/>
            <a:ext cx="692150" cy="481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/>
              <a:t>-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286625" y="1257301"/>
            <a:ext cx="692150" cy="481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/>
              <a:t>-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64001" y="1738314"/>
            <a:ext cx="3095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0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4735513" y="1738314"/>
            <a:ext cx="2778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1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5487988" y="1758950"/>
            <a:ext cx="30956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2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6143626" y="1758950"/>
            <a:ext cx="309563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3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6802438" y="1755775"/>
            <a:ext cx="30956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4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7470776" y="1755775"/>
            <a:ext cx="309563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5</a:t>
            </a:r>
            <a:endParaRPr lang="en-US" sz="2000" dirty="0"/>
          </a:p>
        </p:txBody>
      </p:sp>
      <p:sp>
        <p:nvSpPr>
          <p:cNvPr id="68" name="Rectangle 67"/>
          <p:cNvSpPr/>
          <p:nvPr/>
        </p:nvSpPr>
        <p:spPr bwMode="auto">
          <a:xfrm>
            <a:off x="7977188" y="1257301"/>
            <a:ext cx="690562" cy="481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/>
              <a:t>-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201026" y="1755775"/>
            <a:ext cx="309563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6</a:t>
            </a:r>
            <a:endParaRPr lang="en-US" sz="2000" dirty="0"/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3465514" y="2668589"/>
            <a:ext cx="6624637" cy="38179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2000" dirty="0" err="1"/>
              <a:t>BottomUpDP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n){</a:t>
            </a:r>
          </a:p>
          <a:p>
            <a:pPr marL="0" indent="0">
              <a:buNone/>
              <a:defRPr/>
            </a:pPr>
            <a:r>
              <a:rPr lang="en-US" sz="2000" dirty="0"/>
              <a:t>    </a:t>
            </a:r>
            <a:r>
              <a:rPr lang="en-US" sz="2000" dirty="0" smtClean="0"/>
              <a:t>T[0</a:t>
            </a:r>
            <a:r>
              <a:rPr lang="en-US" sz="2000" dirty="0"/>
              <a:t>] = 0;</a:t>
            </a:r>
          </a:p>
          <a:p>
            <a:pPr marL="0" indent="0">
              <a:buNone/>
              <a:defRPr/>
            </a:pPr>
            <a:r>
              <a:rPr lang="en-US" sz="2000" dirty="0"/>
              <a:t>    </a:t>
            </a:r>
            <a:r>
              <a:rPr lang="en-US" sz="2000" dirty="0" smtClean="0"/>
              <a:t>T[1</a:t>
            </a:r>
            <a:r>
              <a:rPr lang="en-US" sz="2000" dirty="0"/>
              <a:t>] = 1;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nn-NO" sz="2000" dirty="0"/>
              <a:t>    for (int i = 2; i &lt;= n; i++) {</a:t>
            </a:r>
          </a:p>
          <a:p>
            <a:pPr marL="0" indent="0">
              <a:buNone/>
              <a:defRPr/>
            </a:pPr>
            <a:r>
              <a:rPr lang="nn-NO" sz="2000" dirty="0"/>
              <a:t>        </a:t>
            </a:r>
            <a:r>
              <a:rPr lang="nn-NO" sz="2000" dirty="0" smtClean="0"/>
              <a:t>T[i</a:t>
            </a:r>
            <a:r>
              <a:rPr lang="nn-NO" sz="2000" dirty="0"/>
              <a:t>] = </a:t>
            </a:r>
            <a:r>
              <a:rPr lang="nn-NO" sz="2000" dirty="0" smtClean="0"/>
              <a:t>T[i </a:t>
            </a:r>
            <a:r>
              <a:rPr lang="nn-NO" sz="2000" dirty="0"/>
              <a:t>- 1] + </a:t>
            </a:r>
            <a:r>
              <a:rPr lang="nn-NO" sz="2000" dirty="0" smtClean="0"/>
              <a:t>T[i </a:t>
            </a:r>
            <a:r>
              <a:rPr lang="nn-NO" sz="2000" dirty="0"/>
              <a:t>- 2];</a:t>
            </a:r>
          </a:p>
          <a:p>
            <a:pPr marL="0" indent="0">
              <a:buNone/>
              <a:defRPr/>
            </a:pPr>
            <a:r>
              <a:rPr lang="en-US" sz="2000" dirty="0"/>
              <a:t>    } //end-for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result = </a:t>
            </a:r>
            <a:r>
              <a:rPr lang="en-US" sz="2000" dirty="0" smtClean="0"/>
              <a:t>T[n</a:t>
            </a:r>
            <a:r>
              <a:rPr lang="en-US" sz="2000" dirty="0"/>
              <a:t>];</a:t>
            </a:r>
          </a:p>
          <a:p>
            <a:pPr marL="0" indent="0">
              <a:buNone/>
              <a:defRPr/>
            </a:pPr>
            <a:r>
              <a:rPr lang="en-US" sz="2000" dirty="0"/>
              <a:t>} //end-</a:t>
            </a:r>
            <a:r>
              <a:rPr lang="en-US" sz="2000" dirty="0" err="1"/>
              <a:t>BottomUpDP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3591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41288"/>
            <a:ext cx="9256713" cy="698500"/>
          </a:xfrm>
        </p:spPr>
        <p:txBody>
          <a:bodyPr/>
          <a:lstStyle/>
          <a:p>
            <a:r>
              <a:rPr lang="en-US" altLang="en-US" sz="3600" dirty="0" smtClean="0"/>
              <a:t>Fibonacci: Bottom Up DP - Saving Space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62309" y="957263"/>
            <a:ext cx="11447253" cy="5676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Notice one thing in the previous implementation</a:t>
            </a:r>
          </a:p>
          <a:p>
            <a:pPr marL="914400" lvl="1" indent="-457200">
              <a:defRPr/>
            </a:pPr>
            <a:r>
              <a:rPr lang="en-US" altLang="en-US" kern="0" dirty="0"/>
              <a:t>At the time we want to compute F(n), we only need the solutions to </a:t>
            </a:r>
          </a:p>
          <a:p>
            <a:pPr marL="1314450" lvl="2" indent="-457200">
              <a:defRPr/>
            </a:pPr>
            <a:r>
              <a:rPr lang="en-US" altLang="en-US" kern="0" dirty="0"/>
              <a:t>F(n-1) and F(n-2)</a:t>
            </a:r>
          </a:p>
          <a:p>
            <a:pPr marL="914400" lvl="1" indent="-457200">
              <a:defRPr/>
            </a:pPr>
            <a:r>
              <a:rPr lang="en-US" altLang="en-US" kern="0" dirty="0"/>
              <a:t>We don’t really care if we still have the solutions to </a:t>
            </a:r>
          </a:p>
          <a:p>
            <a:pPr marL="1314450" lvl="2" indent="-457200">
              <a:defRPr/>
            </a:pPr>
            <a:r>
              <a:rPr lang="en-US" altLang="en-US" kern="0" dirty="0"/>
              <a:t>F(0), F(1), .., F(n-3)</a:t>
            </a:r>
          </a:p>
          <a:p>
            <a:pPr marL="1314450" lvl="2" indent="-457200">
              <a:defRPr/>
            </a:pPr>
            <a:endParaRPr lang="en-US" altLang="en-US" kern="0" dirty="0"/>
          </a:p>
          <a:p>
            <a:pPr marL="914400" lvl="1" indent="-457200">
              <a:defRPr/>
            </a:pPr>
            <a:r>
              <a:rPr lang="en-US" altLang="en-US" kern="0" dirty="0"/>
              <a:t>This means that we do not have to store the solutions to these sub-problems anymore. We only need to store the solutions to the last two sub-problems</a:t>
            </a:r>
          </a:p>
          <a:p>
            <a:pPr marL="1314450" lvl="2" indent="-457200">
              <a:defRPr/>
            </a:pPr>
            <a:r>
              <a:rPr lang="en-US" altLang="en-US" kern="0" dirty="0"/>
              <a:t>Therefore, instead of using O(n) amount of extra space to store the solutions to ALL sub-problems, we can just use two local variables to store the solutions to the last two sub-problems. This would be enough to solve this problem.</a:t>
            </a:r>
          </a:p>
          <a:p>
            <a:pPr marL="1314450" lvl="2" indent="-457200">
              <a:defRPr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38470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6" y="93663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Fibonacci: Bottom Up DP2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749550" y="1481138"/>
            <a:ext cx="692150" cy="4810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2749550" y="2349501"/>
            <a:ext cx="692150" cy="481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2317751" y="1552575"/>
            <a:ext cx="290513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a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301875" y="2420939"/>
            <a:ext cx="3063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b</a:t>
            </a:r>
            <a:endParaRPr lang="en-US" sz="2000" dirty="0"/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3871914" y="1120776"/>
            <a:ext cx="6072187" cy="55911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2000" dirty="0"/>
              <a:t>BottomUpDP2(</a:t>
            </a:r>
            <a:r>
              <a:rPr lang="en-US" sz="2000" dirty="0" err="1"/>
              <a:t>int</a:t>
            </a:r>
            <a:r>
              <a:rPr lang="en-US" sz="2000" dirty="0"/>
              <a:t> n){</a:t>
            </a:r>
          </a:p>
          <a:p>
            <a:pPr marL="0" indent="0">
              <a:buNone/>
              <a:defRPr/>
            </a:pPr>
            <a:r>
              <a:rPr lang="en-US" sz="2000" dirty="0"/>
              <a:t>    a = 0;    // Represents the solution to F(n-2)</a:t>
            </a:r>
          </a:p>
          <a:p>
            <a:pPr marL="0" indent="0">
              <a:buNone/>
              <a:defRPr/>
            </a:pPr>
            <a:r>
              <a:rPr lang="en-US" sz="2000" dirty="0"/>
              <a:t>    b = 1;    // Represents the solution to F(n-1)</a:t>
            </a:r>
          </a:p>
          <a:p>
            <a:pPr marL="0" indent="0"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result;   // Represents the solution to F(n)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nn-NO" sz="2000" dirty="0"/>
              <a:t>   for (int i = 2; i &lt;= n; i++) {</a:t>
            </a:r>
          </a:p>
          <a:p>
            <a:pPr marL="0" indent="0">
              <a:buNone/>
              <a:defRPr/>
            </a:pPr>
            <a:r>
              <a:rPr lang="pt-BR" sz="2000" dirty="0"/>
              <a:t>      result = b + a;  // F(n) = F(n-1) + F(n-2)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      // Change a &amp; b for the next iteration</a:t>
            </a:r>
          </a:p>
          <a:p>
            <a:pPr marL="0" indent="0">
              <a:buNone/>
              <a:defRPr/>
            </a:pPr>
            <a:r>
              <a:rPr lang="en-US" sz="2000" dirty="0"/>
              <a:t>      a = b;              // a = F(n-1)</a:t>
            </a:r>
          </a:p>
          <a:p>
            <a:pPr marL="0" indent="0">
              <a:buNone/>
              <a:defRPr/>
            </a:pPr>
            <a:r>
              <a:rPr lang="en-US" sz="2000" dirty="0"/>
              <a:t>      b = result;      // b = F(n)     </a:t>
            </a:r>
          </a:p>
          <a:p>
            <a:pPr marL="0" indent="0">
              <a:buNone/>
              <a:defRPr/>
            </a:pPr>
            <a:r>
              <a:rPr lang="en-US" sz="2000" dirty="0"/>
              <a:t>   } //end-for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   return result;</a:t>
            </a:r>
          </a:p>
          <a:p>
            <a:pPr marL="0" indent="0">
              <a:buNone/>
              <a:defRPr/>
            </a:pPr>
            <a:r>
              <a:rPr lang="en-US" sz="2000" dirty="0"/>
              <a:t>} //end-BottomUpDP2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741613" y="3109913"/>
            <a:ext cx="692150" cy="4810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 smtClean="0"/>
              <a:t>-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852613" y="3181350"/>
            <a:ext cx="75565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result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2741613" y="5064125"/>
            <a:ext cx="69215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266950" y="5208589"/>
            <a:ext cx="24130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/>
              <a:t>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3049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41288"/>
            <a:ext cx="9256713" cy="698500"/>
          </a:xfrm>
        </p:spPr>
        <p:txBody>
          <a:bodyPr/>
          <a:lstStyle/>
          <a:p>
            <a:r>
              <a:rPr lang="en-US" altLang="en-US" sz="3600" dirty="0" smtClean="0"/>
              <a:t>Designing DP Algorithms	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629728" y="957263"/>
            <a:ext cx="11179834" cy="5676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Dynamic Programming is NOT always applicable</a:t>
            </a:r>
          </a:p>
          <a:p>
            <a:pPr marL="514350" indent="-457200">
              <a:defRPr/>
            </a:pPr>
            <a:r>
              <a:rPr lang="en-US" altLang="en-US" kern="0" dirty="0"/>
              <a:t>There are two elements that a problem must have in order for DP to be applicable</a:t>
            </a:r>
          </a:p>
          <a:p>
            <a:pPr marL="571500" indent="-514350">
              <a:buFont typeface="+mj-lt"/>
              <a:buAutoNum type="arabicPeriod"/>
              <a:defRPr/>
            </a:pPr>
            <a:r>
              <a:rPr lang="en-US" altLang="en-US" kern="0" dirty="0">
                <a:solidFill>
                  <a:srgbClr val="FF0000"/>
                </a:solidFill>
              </a:rPr>
              <a:t>Polynomial Number of distinct Sub-problems</a:t>
            </a:r>
          </a:p>
          <a:p>
            <a:pPr marL="914400" lvl="1" indent="-457200">
              <a:defRPr/>
            </a:pPr>
            <a:r>
              <a:rPr lang="en-US" altLang="en-US" kern="0" dirty="0"/>
              <a:t>The total number of sub-problems to be solved must be at most a polynomial number</a:t>
            </a:r>
          </a:p>
          <a:p>
            <a:pPr marL="914400" lvl="1" indent="-457200">
              <a:defRPr/>
            </a:pPr>
            <a:endParaRPr lang="en-US" altLang="en-US" kern="0" dirty="0"/>
          </a:p>
          <a:p>
            <a:pPr marL="571500" indent="-514350">
              <a:buFont typeface="+mj-lt"/>
              <a:buAutoNum type="arabicPeriod"/>
              <a:defRPr/>
            </a:pPr>
            <a:r>
              <a:rPr lang="en-US" altLang="en-US" kern="0" dirty="0">
                <a:solidFill>
                  <a:srgbClr val="FF0000"/>
                </a:solidFill>
              </a:rPr>
              <a:t>Optimal Substructure (Principle of Optimality)</a:t>
            </a:r>
          </a:p>
          <a:p>
            <a:pPr lvl="1">
              <a:defRPr/>
            </a:pPr>
            <a:r>
              <a:rPr lang="en-US" altLang="en-US" kern="0" dirty="0"/>
              <a:t>This states that for the global problem to be solved optimally, each sub-problem must also be solved optimally</a:t>
            </a:r>
          </a:p>
          <a:p>
            <a:pPr lvl="1">
              <a:defRPr/>
            </a:pPr>
            <a:r>
              <a:rPr lang="en-US" altLang="en-US" kern="0" dirty="0"/>
              <a:t>Not all optimization problems satisfy this property</a:t>
            </a:r>
          </a:p>
          <a:p>
            <a:pPr marL="1314450" lvl="2" indent="-457200">
              <a:defRPr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914753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41288"/>
            <a:ext cx="9256713" cy="698500"/>
          </a:xfrm>
        </p:spPr>
        <p:txBody>
          <a:bodyPr/>
          <a:lstStyle/>
          <a:p>
            <a:r>
              <a:rPr lang="en-US" altLang="en-US" sz="3600" dirty="0" smtClean="0"/>
              <a:t>Principle of Optimality (1)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483079" y="957263"/>
            <a:ext cx="11283351" cy="10525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Consider the problem of computing the shortest simple path from a--&gt; b</a:t>
            </a:r>
          </a:p>
          <a:p>
            <a:pPr marL="514350" indent="-457200">
              <a:defRPr/>
            </a:pPr>
            <a:endParaRPr lang="en-US" altLang="en-US" kern="0" dirty="0"/>
          </a:p>
          <a:p>
            <a:pPr marL="1314450" lvl="2" indent="-457200">
              <a:defRPr/>
            </a:pPr>
            <a:endParaRPr lang="en-US" altLang="en-US" kern="0" dirty="0"/>
          </a:p>
        </p:txBody>
      </p:sp>
      <p:sp>
        <p:nvSpPr>
          <p:cNvPr id="5" name="Oval 4"/>
          <p:cNvSpPr/>
          <p:nvPr/>
        </p:nvSpPr>
        <p:spPr bwMode="auto">
          <a:xfrm>
            <a:off x="3328988" y="2251076"/>
            <a:ext cx="533400" cy="423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a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570538" y="2251076"/>
            <a:ext cx="533400" cy="423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c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866063" y="2251076"/>
            <a:ext cx="533400" cy="423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b</a:t>
            </a:r>
          </a:p>
        </p:txBody>
      </p:sp>
      <p:sp>
        <p:nvSpPr>
          <p:cNvPr id="18439" name="Freeform 3"/>
          <p:cNvSpPr>
            <a:spLocks/>
          </p:cNvSpPr>
          <p:nvPr/>
        </p:nvSpPr>
        <p:spPr bwMode="auto">
          <a:xfrm>
            <a:off x="3862389" y="2320925"/>
            <a:ext cx="1836737" cy="427038"/>
          </a:xfrm>
          <a:custGeom>
            <a:avLst/>
            <a:gdLst>
              <a:gd name="T0" fmla="*/ 0 w 1699404"/>
              <a:gd name="T1" fmla="*/ 100357 h 632850"/>
              <a:gd name="T2" fmla="*/ 686412 w 1699404"/>
              <a:gd name="T3" fmla="*/ 2331 h 632850"/>
              <a:gd name="T4" fmla="*/ 1263870 w 1699404"/>
              <a:gd name="T5" fmla="*/ 187786 h 632850"/>
              <a:gd name="T6" fmla="*/ 2146401 w 1699404"/>
              <a:gd name="T7" fmla="*/ 134799 h 6328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99404" h="632850">
                <a:moveTo>
                  <a:pt x="0" y="326765"/>
                </a:moveTo>
                <a:cubicBezTo>
                  <a:pt x="188343" y="143454"/>
                  <a:pt x="376687" y="-39857"/>
                  <a:pt x="543464" y="7588"/>
                </a:cubicBezTo>
                <a:cubicBezTo>
                  <a:pt x="710241" y="55033"/>
                  <a:pt x="808007" y="539550"/>
                  <a:pt x="1000664" y="611437"/>
                </a:cubicBezTo>
                <a:cubicBezTo>
                  <a:pt x="1193321" y="683324"/>
                  <a:pt x="1446362" y="561116"/>
                  <a:pt x="1699404" y="43890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Freeform 10"/>
          <p:cNvSpPr>
            <a:spLocks/>
          </p:cNvSpPr>
          <p:nvPr/>
        </p:nvSpPr>
        <p:spPr bwMode="auto">
          <a:xfrm>
            <a:off x="6115051" y="2320926"/>
            <a:ext cx="1751013" cy="354013"/>
          </a:xfrm>
          <a:custGeom>
            <a:avLst/>
            <a:gdLst>
              <a:gd name="T0" fmla="*/ 0 w 1699404"/>
              <a:gd name="T1" fmla="*/ 57146 h 632850"/>
              <a:gd name="T2" fmla="*/ 594547 w 1699404"/>
              <a:gd name="T3" fmla="*/ 1327 h 632850"/>
              <a:gd name="T4" fmla="*/ 1094722 w 1699404"/>
              <a:gd name="T5" fmla="*/ 106931 h 632850"/>
              <a:gd name="T6" fmla="*/ 1859139 w 1699404"/>
              <a:gd name="T7" fmla="*/ 76758 h 6328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99404" h="632850">
                <a:moveTo>
                  <a:pt x="0" y="326765"/>
                </a:moveTo>
                <a:cubicBezTo>
                  <a:pt x="188343" y="143454"/>
                  <a:pt x="376687" y="-39857"/>
                  <a:pt x="543464" y="7588"/>
                </a:cubicBezTo>
                <a:cubicBezTo>
                  <a:pt x="710241" y="55033"/>
                  <a:pt x="808007" y="539550"/>
                  <a:pt x="1000664" y="611437"/>
                </a:cubicBezTo>
                <a:cubicBezTo>
                  <a:pt x="1193321" y="683324"/>
                  <a:pt x="1446362" y="561116"/>
                  <a:pt x="1699404" y="43890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Right Brace 8"/>
          <p:cNvSpPr>
            <a:spLocks/>
          </p:cNvSpPr>
          <p:nvPr/>
        </p:nvSpPr>
        <p:spPr bwMode="auto">
          <a:xfrm rot="5400000">
            <a:off x="4521994" y="1816894"/>
            <a:ext cx="406400" cy="2259012"/>
          </a:xfrm>
          <a:prstGeom prst="rightBrace">
            <a:avLst>
              <a:gd name="adj1" fmla="val 8312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176" y="3138489"/>
            <a:ext cx="1503363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/>
              <a:t>must be the </a:t>
            </a:r>
          </a:p>
          <a:p>
            <a:pPr algn="ctr">
              <a:defRPr/>
            </a:pPr>
            <a:r>
              <a:rPr lang="en-US" sz="1600" dirty="0"/>
              <a:t>shortest path</a:t>
            </a:r>
            <a:endParaRPr lang="en-US" sz="2000" dirty="0"/>
          </a:p>
        </p:txBody>
      </p:sp>
      <p:sp>
        <p:nvSpPr>
          <p:cNvPr id="18443" name="Right Brace 13"/>
          <p:cNvSpPr>
            <a:spLocks/>
          </p:cNvSpPr>
          <p:nvPr/>
        </p:nvSpPr>
        <p:spPr bwMode="auto">
          <a:xfrm rot="5400000">
            <a:off x="6968332" y="1867694"/>
            <a:ext cx="406400" cy="2259013"/>
          </a:xfrm>
          <a:prstGeom prst="rightBrace">
            <a:avLst>
              <a:gd name="adj1" fmla="val 8312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60590" y="4244286"/>
            <a:ext cx="11708921" cy="10525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So the shortest-path problem satisfies the principle of optimality</a:t>
            </a:r>
          </a:p>
          <a:p>
            <a:pPr marL="514350" indent="-457200">
              <a:defRPr/>
            </a:pPr>
            <a:endParaRPr lang="en-US" altLang="en-US" kern="0" dirty="0"/>
          </a:p>
          <a:p>
            <a:pPr marL="1314450" lvl="2" indent="-457200">
              <a:defRPr/>
            </a:pPr>
            <a:endParaRPr lang="en-US" altLang="en-US" kern="0" dirty="0"/>
          </a:p>
        </p:txBody>
      </p:sp>
      <p:sp>
        <p:nvSpPr>
          <p:cNvPr id="17" name="TextBox 16"/>
          <p:cNvSpPr txBox="1"/>
          <p:nvPr/>
        </p:nvSpPr>
        <p:spPr>
          <a:xfrm>
            <a:off x="6419851" y="3182938"/>
            <a:ext cx="15033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/>
              <a:t>must be the </a:t>
            </a:r>
          </a:p>
          <a:p>
            <a:pPr algn="ctr">
              <a:defRPr/>
            </a:pPr>
            <a:r>
              <a:rPr lang="en-US" sz="1600" dirty="0"/>
              <a:t>shortest path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7010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41288"/>
            <a:ext cx="9256713" cy="698500"/>
          </a:xfrm>
        </p:spPr>
        <p:txBody>
          <a:bodyPr/>
          <a:lstStyle/>
          <a:p>
            <a:r>
              <a:rPr lang="en-US" altLang="en-US" sz="3600" dirty="0" smtClean="0"/>
              <a:t>Principle of Optimality (2)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62309" y="957263"/>
            <a:ext cx="11542144" cy="6381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Consider the </a:t>
            </a:r>
            <a:r>
              <a:rPr lang="en-US" altLang="en-US" kern="0" dirty="0" smtClean="0"/>
              <a:t>computing </a:t>
            </a:r>
            <a:r>
              <a:rPr lang="en-US" altLang="en-US" kern="0" dirty="0"/>
              <a:t>the longest simple path from a--&gt; </a:t>
            </a:r>
            <a:r>
              <a:rPr lang="en-US" altLang="en-US" kern="0" dirty="0" smtClean="0"/>
              <a:t>b</a:t>
            </a:r>
            <a:endParaRPr lang="en-US" altLang="en-US" kern="0" dirty="0"/>
          </a:p>
        </p:txBody>
      </p:sp>
      <p:sp>
        <p:nvSpPr>
          <p:cNvPr id="5" name="Oval 4"/>
          <p:cNvSpPr/>
          <p:nvPr/>
        </p:nvSpPr>
        <p:spPr bwMode="auto">
          <a:xfrm>
            <a:off x="3388265" y="1831760"/>
            <a:ext cx="533400" cy="42386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a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631403" y="1831760"/>
            <a:ext cx="533400" cy="42386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c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926928" y="1831760"/>
            <a:ext cx="533400" cy="42386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b</a:t>
            </a:r>
          </a:p>
        </p:txBody>
      </p:sp>
      <p:sp>
        <p:nvSpPr>
          <p:cNvPr id="19463" name="Freeform 3"/>
          <p:cNvSpPr>
            <a:spLocks/>
          </p:cNvSpPr>
          <p:nvPr/>
        </p:nvSpPr>
        <p:spPr bwMode="auto">
          <a:xfrm>
            <a:off x="3921666" y="1901611"/>
            <a:ext cx="1838325" cy="427037"/>
          </a:xfrm>
          <a:custGeom>
            <a:avLst/>
            <a:gdLst>
              <a:gd name="T0" fmla="*/ 0 w 1699404"/>
              <a:gd name="T1" fmla="*/ 100357 h 632850"/>
              <a:gd name="T2" fmla="*/ 687599 w 1699404"/>
              <a:gd name="T3" fmla="*/ 2331 h 632850"/>
              <a:gd name="T4" fmla="*/ 1266056 w 1699404"/>
              <a:gd name="T5" fmla="*/ 187785 h 632850"/>
              <a:gd name="T6" fmla="*/ 2150114 w 1699404"/>
              <a:gd name="T7" fmla="*/ 134798 h 6328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99404" h="632850">
                <a:moveTo>
                  <a:pt x="0" y="326765"/>
                </a:moveTo>
                <a:cubicBezTo>
                  <a:pt x="188343" y="143454"/>
                  <a:pt x="376687" y="-39857"/>
                  <a:pt x="543464" y="7588"/>
                </a:cubicBezTo>
                <a:cubicBezTo>
                  <a:pt x="710241" y="55033"/>
                  <a:pt x="808007" y="539550"/>
                  <a:pt x="1000664" y="611437"/>
                </a:cubicBezTo>
                <a:cubicBezTo>
                  <a:pt x="1193321" y="683324"/>
                  <a:pt x="1446362" y="561116"/>
                  <a:pt x="1699404" y="43890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Freeform 10"/>
          <p:cNvSpPr>
            <a:spLocks/>
          </p:cNvSpPr>
          <p:nvPr/>
        </p:nvSpPr>
        <p:spPr bwMode="auto">
          <a:xfrm>
            <a:off x="6175916" y="1901610"/>
            <a:ext cx="1751013" cy="354012"/>
          </a:xfrm>
          <a:custGeom>
            <a:avLst/>
            <a:gdLst>
              <a:gd name="T0" fmla="*/ 0 w 1699404"/>
              <a:gd name="T1" fmla="*/ 57145 h 632850"/>
              <a:gd name="T2" fmla="*/ 594547 w 1699404"/>
              <a:gd name="T3" fmla="*/ 1327 h 632850"/>
              <a:gd name="T4" fmla="*/ 1094722 w 1699404"/>
              <a:gd name="T5" fmla="*/ 106930 h 632850"/>
              <a:gd name="T6" fmla="*/ 1859139 w 1699404"/>
              <a:gd name="T7" fmla="*/ 76758 h 6328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99404" h="632850">
                <a:moveTo>
                  <a:pt x="0" y="326765"/>
                </a:moveTo>
                <a:cubicBezTo>
                  <a:pt x="188343" y="143454"/>
                  <a:pt x="376687" y="-39857"/>
                  <a:pt x="543464" y="7588"/>
                </a:cubicBezTo>
                <a:cubicBezTo>
                  <a:pt x="710241" y="55033"/>
                  <a:pt x="808007" y="539550"/>
                  <a:pt x="1000664" y="611437"/>
                </a:cubicBezTo>
                <a:cubicBezTo>
                  <a:pt x="1193321" y="683324"/>
                  <a:pt x="1446362" y="561116"/>
                  <a:pt x="1699404" y="43890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Right Brace 8"/>
          <p:cNvSpPr>
            <a:spLocks/>
          </p:cNvSpPr>
          <p:nvPr/>
        </p:nvSpPr>
        <p:spPr bwMode="auto">
          <a:xfrm rot="5400000">
            <a:off x="4582065" y="1396785"/>
            <a:ext cx="406400" cy="2260600"/>
          </a:xfrm>
          <a:prstGeom prst="rightBrace">
            <a:avLst>
              <a:gd name="adj1" fmla="val 8318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23241" y="2720760"/>
            <a:ext cx="21129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/>
              <a:t>does not have to be </a:t>
            </a:r>
          </a:p>
          <a:p>
            <a:pPr algn="ctr">
              <a:defRPr/>
            </a:pPr>
            <a:r>
              <a:rPr lang="en-US" sz="1600" dirty="0"/>
              <a:t>the longest path</a:t>
            </a:r>
            <a:endParaRPr lang="en-US" sz="2000" dirty="0"/>
          </a:p>
        </p:txBody>
      </p:sp>
      <p:sp>
        <p:nvSpPr>
          <p:cNvPr id="19467" name="Right Brace 13"/>
          <p:cNvSpPr>
            <a:spLocks/>
          </p:cNvSpPr>
          <p:nvPr/>
        </p:nvSpPr>
        <p:spPr bwMode="auto">
          <a:xfrm rot="5400000">
            <a:off x="7029991" y="1449173"/>
            <a:ext cx="404813" cy="2259013"/>
          </a:xfrm>
          <a:prstGeom prst="rightBrace">
            <a:avLst>
              <a:gd name="adj1" fmla="val 8345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4328" y="2781085"/>
            <a:ext cx="21145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/>
              <a:t>does not </a:t>
            </a:r>
            <a:r>
              <a:rPr lang="en-US" sz="1600"/>
              <a:t>have to be </a:t>
            </a:r>
            <a:endParaRPr lang="en-US" sz="1600" dirty="0"/>
          </a:p>
          <a:p>
            <a:pPr algn="ctr">
              <a:defRPr/>
            </a:pPr>
            <a:r>
              <a:rPr lang="en-US" sz="1600" dirty="0"/>
              <a:t>the longest path</a:t>
            </a:r>
            <a:endParaRPr lang="en-US" sz="2000" dirty="0"/>
          </a:p>
        </p:txBody>
      </p:sp>
      <p:sp>
        <p:nvSpPr>
          <p:cNvPr id="18" name="Oval 17"/>
          <p:cNvSpPr/>
          <p:nvPr/>
        </p:nvSpPr>
        <p:spPr bwMode="auto">
          <a:xfrm>
            <a:off x="2490728" y="3614738"/>
            <a:ext cx="533400" cy="42227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a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121090" y="3614738"/>
            <a:ext cx="533400" cy="42227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b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4121090" y="4921251"/>
            <a:ext cx="533400" cy="42227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d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2490728" y="4921251"/>
            <a:ext cx="533400" cy="42227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c</a:t>
            </a:r>
          </a:p>
        </p:txBody>
      </p:sp>
      <p:cxnSp>
        <p:nvCxnSpPr>
          <p:cNvPr id="19473" name="Straight Arrow Connector 2"/>
          <p:cNvCxnSpPr>
            <a:cxnSpLocks noChangeShapeType="1"/>
          </p:cNvCxnSpPr>
          <p:nvPr/>
        </p:nvCxnSpPr>
        <p:spPr bwMode="auto">
          <a:xfrm>
            <a:off x="3024128" y="3732212"/>
            <a:ext cx="109696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Straight Arrow Connector 21"/>
          <p:cNvCxnSpPr>
            <a:cxnSpLocks noChangeShapeType="1"/>
          </p:cNvCxnSpPr>
          <p:nvPr/>
        </p:nvCxnSpPr>
        <p:spPr bwMode="auto">
          <a:xfrm>
            <a:off x="2654240" y="4037012"/>
            <a:ext cx="0" cy="8842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Straight Arrow Connector 22"/>
          <p:cNvCxnSpPr>
            <a:cxnSpLocks noChangeShapeType="1"/>
          </p:cNvCxnSpPr>
          <p:nvPr/>
        </p:nvCxnSpPr>
        <p:spPr bwMode="auto">
          <a:xfrm>
            <a:off x="4241740" y="4037012"/>
            <a:ext cx="0" cy="8842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Straight Arrow Connector 23"/>
          <p:cNvCxnSpPr>
            <a:cxnSpLocks noChangeShapeType="1"/>
          </p:cNvCxnSpPr>
          <p:nvPr/>
        </p:nvCxnSpPr>
        <p:spPr bwMode="auto">
          <a:xfrm>
            <a:off x="2957453" y="5267325"/>
            <a:ext cx="1231900" cy="47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7" name="Straight Arrow Connector 26"/>
          <p:cNvCxnSpPr>
            <a:cxnSpLocks noChangeShapeType="1"/>
          </p:cNvCxnSpPr>
          <p:nvPr/>
        </p:nvCxnSpPr>
        <p:spPr bwMode="auto">
          <a:xfrm flipH="1" flipV="1">
            <a:off x="2868554" y="4037012"/>
            <a:ext cx="9525" cy="8842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8" name="Straight Arrow Connector 35"/>
          <p:cNvCxnSpPr>
            <a:cxnSpLocks noChangeShapeType="1"/>
          </p:cNvCxnSpPr>
          <p:nvPr/>
        </p:nvCxnSpPr>
        <p:spPr bwMode="auto">
          <a:xfrm flipH="1">
            <a:off x="3024128" y="3937000"/>
            <a:ext cx="1096962" cy="63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Straight Arrow Connector 39"/>
          <p:cNvCxnSpPr>
            <a:cxnSpLocks noChangeShapeType="1"/>
          </p:cNvCxnSpPr>
          <p:nvPr/>
        </p:nvCxnSpPr>
        <p:spPr bwMode="auto">
          <a:xfrm flipH="1" flipV="1">
            <a:off x="4508441" y="4021137"/>
            <a:ext cx="9525" cy="9159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Straight Arrow Connector 43"/>
          <p:cNvCxnSpPr>
            <a:cxnSpLocks noChangeShapeType="1"/>
          </p:cNvCxnSpPr>
          <p:nvPr/>
        </p:nvCxnSpPr>
        <p:spPr bwMode="auto">
          <a:xfrm flipH="1">
            <a:off x="3013016" y="5080000"/>
            <a:ext cx="1108075" cy="47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5027553" y="3694113"/>
            <a:ext cx="61695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The longest path from a</a:t>
            </a:r>
            <a:r>
              <a:rPr lang="en-US" sz="3200" dirty="0"/>
              <a:t>-&gt;</a:t>
            </a:r>
            <a:r>
              <a:rPr lang="en-US" sz="2400" dirty="0"/>
              <a:t>b: a-&gt;c-&gt;d-&gt;b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27553" y="4564062"/>
            <a:ext cx="57985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The longest path from a</a:t>
            </a:r>
            <a:r>
              <a:rPr lang="en-US" sz="3200" dirty="0"/>
              <a:t>-&gt;</a:t>
            </a:r>
            <a:r>
              <a:rPr lang="en-US" sz="2400" dirty="0"/>
              <a:t>c: a-&gt;b-&gt;d-&gt;c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030978" y="4278312"/>
            <a:ext cx="7112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/>
              <a:t>BUT</a:t>
            </a: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1929951" y="5676899"/>
            <a:ext cx="8473506" cy="4508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None/>
              <a:defRPr/>
            </a:pPr>
            <a:r>
              <a:rPr lang="en-US" altLang="en-US" kern="0" dirty="0" smtClean="0"/>
              <a:t>The longest </a:t>
            </a:r>
            <a:r>
              <a:rPr lang="en-US" altLang="en-US" kern="0" dirty="0"/>
              <a:t>path problem does </a:t>
            </a:r>
            <a:r>
              <a:rPr lang="en-US" altLang="en-US" kern="0" dirty="0" smtClean="0">
                <a:solidFill>
                  <a:srgbClr val="FF0000"/>
                </a:solidFill>
              </a:rPr>
              <a:t>NOT</a:t>
            </a:r>
            <a:r>
              <a:rPr lang="en-US" altLang="en-US" kern="0" dirty="0" smtClean="0"/>
              <a:t> satisfy the </a:t>
            </a:r>
          </a:p>
          <a:p>
            <a:pPr marL="57150" indent="0" algn="ctr">
              <a:buNone/>
              <a:defRPr/>
            </a:pPr>
            <a:r>
              <a:rPr lang="en-US" altLang="en-US" kern="0" dirty="0" smtClean="0">
                <a:solidFill>
                  <a:schemeClr val="accent6"/>
                </a:solidFill>
              </a:rPr>
              <a:t>principle </a:t>
            </a:r>
            <a:r>
              <a:rPr lang="en-US" altLang="en-US" kern="0" dirty="0">
                <a:solidFill>
                  <a:schemeClr val="accent6"/>
                </a:solidFill>
              </a:rPr>
              <a:t>of optimality</a:t>
            </a:r>
          </a:p>
          <a:p>
            <a:pPr marL="57150" indent="0">
              <a:buNone/>
              <a:defRPr/>
            </a:pPr>
            <a:endParaRPr lang="en-US" altLang="en-US" sz="3600" kern="0" dirty="0"/>
          </a:p>
          <a:p>
            <a:pPr marL="857250" lvl="2" indent="0">
              <a:buNone/>
              <a:defRPr/>
            </a:pPr>
            <a:endParaRPr lang="en-US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222796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41288"/>
            <a:ext cx="9256713" cy="698500"/>
          </a:xfrm>
        </p:spPr>
        <p:txBody>
          <a:bodyPr/>
          <a:lstStyle/>
          <a:p>
            <a:r>
              <a:rPr lang="en-US" altLang="en-US" sz="3600" dirty="0" smtClean="0"/>
              <a:t>Designing DP Algorithms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483079" y="957263"/>
            <a:ext cx="11335110" cy="5676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Here is how you design a DP algorithm:</a:t>
            </a:r>
          </a:p>
          <a:p>
            <a:pPr marL="571500" indent="-514350">
              <a:buFont typeface="+mj-lt"/>
              <a:buAutoNum type="arabicPeriod"/>
              <a:defRPr/>
            </a:pPr>
            <a:r>
              <a:rPr lang="en-US" altLang="en-US" kern="0" dirty="0">
                <a:solidFill>
                  <a:srgbClr val="FF0000"/>
                </a:solidFill>
              </a:rPr>
              <a:t>Recursive Formulation (Substructure)</a:t>
            </a:r>
          </a:p>
          <a:p>
            <a:pPr marL="914400" lvl="1" indent="-457200">
              <a:defRPr/>
            </a:pPr>
            <a:r>
              <a:rPr lang="en-US" altLang="en-US" kern="0" dirty="0"/>
              <a:t>Decompose your problem into smaller sub-problems</a:t>
            </a:r>
          </a:p>
          <a:p>
            <a:pPr marL="914400" lvl="1" indent="-457200">
              <a:defRPr/>
            </a:pPr>
            <a:r>
              <a:rPr lang="en-US" altLang="en-US" kern="0" dirty="0"/>
              <a:t>Express the solution to the original problem in terms of solutions to the sub-problems</a:t>
            </a:r>
          </a:p>
          <a:p>
            <a:pPr marL="571500" indent="-514350">
              <a:buFont typeface="+mj-lt"/>
              <a:buAutoNum type="arabicPeriod"/>
              <a:defRPr/>
            </a:pPr>
            <a:r>
              <a:rPr lang="en-US" altLang="en-US" kern="0" dirty="0" smtClean="0">
                <a:solidFill>
                  <a:srgbClr val="FF0000"/>
                </a:solidFill>
              </a:rPr>
              <a:t>Table </a:t>
            </a:r>
            <a:r>
              <a:rPr lang="en-US" altLang="en-US" kern="0" dirty="0">
                <a:solidFill>
                  <a:srgbClr val="FF0000"/>
                </a:solidFill>
              </a:rPr>
              <a:t>Structure</a:t>
            </a:r>
          </a:p>
          <a:p>
            <a:pPr lvl="1">
              <a:defRPr/>
            </a:pPr>
            <a:r>
              <a:rPr lang="en-US" altLang="en-US" kern="0" dirty="0"/>
              <a:t>Store solutions to sub-problems in a table</a:t>
            </a:r>
          </a:p>
          <a:p>
            <a:pPr lvl="1">
              <a:defRPr/>
            </a:pPr>
            <a:r>
              <a:rPr lang="en-US" altLang="en-US" kern="0" dirty="0"/>
              <a:t>This is done because solutions to sub-problems are re-used many times</a:t>
            </a:r>
          </a:p>
          <a:p>
            <a:pPr marL="571500" indent="-514350">
              <a:buFont typeface="+mj-lt"/>
              <a:buAutoNum type="arabicPeriod"/>
              <a:defRPr/>
            </a:pPr>
            <a:r>
              <a:rPr lang="en-US" altLang="en-US" kern="0" dirty="0">
                <a:solidFill>
                  <a:srgbClr val="FF0000"/>
                </a:solidFill>
              </a:rPr>
              <a:t>Bottom-Up Computation</a:t>
            </a:r>
          </a:p>
          <a:p>
            <a:pPr lvl="1">
              <a:defRPr/>
            </a:pPr>
            <a:r>
              <a:rPr lang="en-US" altLang="en-US" kern="0" dirty="0"/>
              <a:t>Combine solutions to smaller sub-problems to get the solution to the larger </a:t>
            </a:r>
            <a:r>
              <a:rPr lang="en-US" altLang="en-US" kern="0" dirty="0" smtClean="0"/>
              <a:t>problems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24327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Least Cost Path Problem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56164" y="1103314"/>
          <a:ext cx="2611437" cy="1317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0479"/>
                <a:gridCol w="870479"/>
                <a:gridCol w="870479"/>
              </a:tblGrid>
              <a:tr h="439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58" marR="91458" marT="45749" marB="45749"/>
                </a:tc>
              </a:tr>
              <a:tr h="439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8" marR="91458" marT="45749" marB="45749"/>
                </a:tc>
              </a:tr>
              <a:tr h="439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 marL="91458" marR="91458" marT="45749" marB="45749"/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684463"/>
            <a:ext cx="11343735" cy="37385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You are given a </a:t>
            </a:r>
            <a:r>
              <a:rPr lang="en-US" altLang="en-US" kern="0" dirty="0" err="1">
                <a:solidFill>
                  <a:srgbClr val="000000"/>
                </a:solidFill>
              </a:rPr>
              <a:t>NxN</a:t>
            </a:r>
            <a:r>
              <a:rPr lang="en-US" altLang="en-US" kern="0" dirty="0">
                <a:solidFill>
                  <a:srgbClr val="000000"/>
                </a:solidFill>
              </a:rPr>
              <a:t> matrix with each slot containing a number indicating the cost of going through that slot</a:t>
            </a: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Initially you are at (0, 0)</a:t>
            </a: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You are only allowed to go </a:t>
            </a:r>
            <a:r>
              <a:rPr lang="en-US" altLang="en-US" kern="0" dirty="0">
                <a:solidFill>
                  <a:srgbClr val="FF0000"/>
                </a:solidFill>
              </a:rPr>
              <a:t>Down </a:t>
            </a:r>
            <a:r>
              <a:rPr lang="en-US" altLang="en-US" kern="0" dirty="0">
                <a:solidFill>
                  <a:srgbClr val="000000"/>
                </a:solidFill>
              </a:rPr>
              <a:t>or </a:t>
            </a:r>
            <a:r>
              <a:rPr lang="en-US" altLang="en-US" kern="0" dirty="0">
                <a:solidFill>
                  <a:srgbClr val="FF0000"/>
                </a:solidFill>
              </a:rPr>
              <a:t>Right</a:t>
            </a: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You want to go to (N-1, N-1)</a:t>
            </a: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Find the path that has the minimum total cost</a:t>
            </a:r>
          </a:p>
        </p:txBody>
      </p:sp>
      <p:cxnSp>
        <p:nvCxnSpPr>
          <p:cNvPr id="10" name="Straight Arrow Connector 29"/>
          <p:cNvCxnSpPr>
            <a:cxnSpLocks noChangeShapeType="1"/>
          </p:cNvCxnSpPr>
          <p:nvPr/>
        </p:nvCxnSpPr>
        <p:spPr bwMode="auto">
          <a:xfrm flipH="1">
            <a:off x="5257800" y="1352551"/>
            <a:ext cx="0" cy="307975"/>
          </a:xfrm>
          <a:prstGeom prst="straightConnector1">
            <a:avLst/>
          </a:prstGeom>
          <a:noFill/>
          <a:ln w="38100" algn="ctr">
            <a:solidFill>
              <a:schemeClr val="accent6"/>
            </a:solidFill>
            <a:round/>
            <a:headEnd/>
            <a:tailEnd type="triangle" w="med" len="med"/>
          </a:ln>
        </p:spPr>
      </p:cxnSp>
      <p:cxnSp>
        <p:nvCxnSpPr>
          <p:cNvPr id="11" name="Straight Arrow Connector 29"/>
          <p:cNvCxnSpPr>
            <a:cxnSpLocks noChangeShapeType="1"/>
          </p:cNvCxnSpPr>
          <p:nvPr/>
        </p:nvCxnSpPr>
        <p:spPr bwMode="auto">
          <a:xfrm flipH="1">
            <a:off x="5292725" y="1803401"/>
            <a:ext cx="0" cy="307975"/>
          </a:xfrm>
          <a:prstGeom prst="straightConnector1">
            <a:avLst/>
          </a:prstGeom>
          <a:noFill/>
          <a:ln w="38100" algn="ctr">
            <a:solidFill>
              <a:schemeClr val="accent6"/>
            </a:solidFill>
            <a:round/>
            <a:headEnd/>
            <a:tailEnd type="triangle" w="med" len="med"/>
          </a:ln>
        </p:spPr>
      </p:cxnSp>
      <p:cxnSp>
        <p:nvCxnSpPr>
          <p:cNvPr id="12" name="Straight Arrow Connector 29"/>
          <p:cNvCxnSpPr>
            <a:cxnSpLocks noChangeShapeType="1"/>
          </p:cNvCxnSpPr>
          <p:nvPr/>
        </p:nvCxnSpPr>
        <p:spPr bwMode="auto">
          <a:xfrm flipV="1">
            <a:off x="5384801" y="2168525"/>
            <a:ext cx="650875" cy="1588"/>
          </a:xfrm>
          <a:prstGeom prst="straightConnector1">
            <a:avLst/>
          </a:prstGeom>
          <a:noFill/>
          <a:ln w="38100" algn="ctr">
            <a:solidFill>
              <a:schemeClr val="accent6"/>
            </a:solidFill>
            <a:round/>
            <a:headEnd/>
            <a:tailEnd type="triangle" w="med" len="med"/>
          </a:ln>
        </p:spPr>
      </p:cxnSp>
      <p:cxnSp>
        <p:nvCxnSpPr>
          <p:cNvPr id="13" name="Straight Arrow Connector 29"/>
          <p:cNvCxnSpPr>
            <a:cxnSpLocks noChangeShapeType="1"/>
          </p:cNvCxnSpPr>
          <p:nvPr/>
        </p:nvCxnSpPr>
        <p:spPr bwMode="auto">
          <a:xfrm flipV="1">
            <a:off x="6257926" y="2171700"/>
            <a:ext cx="650875" cy="1588"/>
          </a:xfrm>
          <a:prstGeom prst="straightConnector1">
            <a:avLst/>
          </a:prstGeom>
          <a:noFill/>
          <a:ln w="38100" algn="ctr">
            <a:solidFill>
              <a:schemeClr val="accent6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48432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Dynamic Programming (Motivation)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1720850" y="941388"/>
            <a:ext cx="8783638" cy="5000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Recall the divide &amp; conquer strategy</a:t>
            </a:r>
          </a:p>
          <a:p>
            <a:pPr marL="914400" lvl="1" indent="-457200">
              <a:defRPr/>
            </a:pPr>
            <a:endParaRPr lang="en-US" altLang="en-US" kern="0" dirty="0"/>
          </a:p>
        </p:txBody>
      </p:sp>
      <p:sp>
        <p:nvSpPr>
          <p:cNvPr id="5" name="Oval 4"/>
          <p:cNvSpPr/>
          <p:nvPr/>
        </p:nvSpPr>
        <p:spPr bwMode="auto">
          <a:xfrm>
            <a:off x="5211763" y="1544639"/>
            <a:ext cx="1357312" cy="7080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941638" y="2509838"/>
            <a:ext cx="1109662" cy="4937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P1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945063" y="2633663"/>
            <a:ext cx="1109662" cy="4937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P2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975601" y="2643188"/>
            <a:ext cx="1109663" cy="4937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err="1"/>
              <a:t>Pn</a:t>
            </a:r>
            <a:endParaRPr lang="en-US" dirty="0"/>
          </a:p>
        </p:txBody>
      </p:sp>
      <p:cxnSp>
        <p:nvCxnSpPr>
          <p:cNvPr id="4104" name="Straight Arrow Connector 13"/>
          <p:cNvCxnSpPr>
            <a:cxnSpLocks noChangeShapeType="1"/>
            <a:stCxn id="5" idx="2"/>
            <a:endCxn id="6" idx="7"/>
          </p:cNvCxnSpPr>
          <p:nvPr/>
        </p:nvCxnSpPr>
        <p:spPr bwMode="auto">
          <a:xfrm rot="10800000" flipV="1">
            <a:off x="3889375" y="1898651"/>
            <a:ext cx="1322388" cy="684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5" name="Straight Arrow Connector 16"/>
          <p:cNvCxnSpPr>
            <a:cxnSpLocks noChangeShapeType="1"/>
          </p:cNvCxnSpPr>
          <p:nvPr/>
        </p:nvCxnSpPr>
        <p:spPr bwMode="auto">
          <a:xfrm rot="5400000">
            <a:off x="5510213" y="2397125"/>
            <a:ext cx="381000" cy="133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6" name="Straight Arrow Connector 18"/>
          <p:cNvCxnSpPr>
            <a:cxnSpLocks noChangeShapeType="1"/>
          </p:cNvCxnSpPr>
          <p:nvPr/>
        </p:nvCxnSpPr>
        <p:spPr bwMode="auto">
          <a:xfrm>
            <a:off x="6486526" y="2057400"/>
            <a:ext cx="1890713" cy="5857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1935163" y="4287839"/>
            <a:ext cx="84756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................................................................................................................................................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2027239" y="3497264"/>
            <a:ext cx="719137" cy="4921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/>
              <a:t>P11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808288" y="3497264"/>
            <a:ext cx="760412" cy="4921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/>
              <a:t>P12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3733801" y="3486151"/>
            <a:ext cx="758825" cy="493713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/>
              <a:t>P1n</a:t>
            </a:r>
          </a:p>
        </p:txBody>
      </p:sp>
      <p:cxnSp>
        <p:nvCxnSpPr>
          <p:cNvPr id="4111" name="Straight Arrow Connector 31"/>
          <p:cNvCxnSpPr>
            <a:cxnSpLocks noChangeShapeType="1"/>
            <a:stCxn id="6" idx="3"/>
            <a:endCxn id="13" idx="7"/>
          </p:cNvCxnSpPr>
          <p:nvPr/>
        </p:nvCxnSpPr>
        <p:spPr bwMode="auto">
          <a:xfrm rot="5400000">
            <a:off x="2554288" y="3017838"/>
            <a:ext cx="638175" cy="463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Straight Arrow Connector 33"/>
          <p:cNvCxnSpPr>
            <a:cxnSpLocks noChangeShapeType="1"/>
            <a:stCxn id="6" idx="4"/>
            <a:endCxn id="14" idx="0"/>
          </p:cNvCxnSpPr>
          <p:nvPr/>
        </p:nvCxnSpPr>
        <p:spPr bwMode="auto">
          <a:xfrm rot="5400000">
            <a:off x="3096420" y="3096420"/>
            <a:ext cx="493713" cy="307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Straight Arrow Connector 35"/>
          <p:cNvCxnSpPr>
            <a:cxnSpLocks noChangeShapeType="1"/>
            <a:stCxn id="6" idx="5"/>
            <a:endCxn id="15" idx="0"/>
          </p:cNvCxnSpPr>
          <p:nvPr/>
        </p:nvCxnSpPr>
        <p:spPr bwMode="auto">
          <a:xfrm rot="16200000" flipH="1">
            <a:off x="3723482" y="3096419"/>
            <a:ext cx="555625" cy="2238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9475789" y="3651250"/>
            <a:ext cx="4222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...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7986714" y="3557588"/>
            <a:ext cx="719137" cy="493712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/>
              <a:t>Pn1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8777288" y="3557588"/>
            <a:ext cx="760412" cy="4937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/>
              <a:t>Pn2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9744076" y="3548063"/>
            <a:ext cx="760413" cy="4937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 err="1"/>
              <a:t>Pnn</a:t>
            </a:r>
            <a:endParaRPr lang="en-US" sz="1600" dirty="0"/>
          </a:p>
        </p:txBody>
      </p:sp>
      <p:cxnSp>
        <p:nvCxnSpPr>
          <p:cNvPr id="4118" name="Straight Arrow Connector 47"/>
          <p:cNvCxnSpPr>
            <a:cxnSpLocks noChangeShapeType="1"/>
            <a:stCxn id="8" idx="4"/>
          </p:cNvCxnSpPr>
          <p:nvPr/>
        </p:nvCxnSpPr>
        <p:spPr bwMode="auto">
          <a:xfrm rot="5400000">
            <a:off x="8207376" y="3254376"/>
            <a:ext cx="441325" cy="206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9" name="Straight Arrow Connector 49"/>
          <p:cNvCxnSpPr>
            <a:cxnSpLocks noChangeShapeType="1"/>
          </p:cNvCxnSpPr>
          <p:nvPr/>
        </p:nvCxnSpPr>
        <p:spPr bwMode="auto">
          <a:xfrm rot="16200000" flipH="1">
            <a:off x="8659813" y="3235325"/>
            <a:ext cx="482600" cy="266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0" name="Straight Arrow Connector 51"/>
          <p:cNvCxnSpPr>
            <a:cxnSpLocks noChangeShapeType="1"/>
            <a:stCxn id="8" idx="5"/>
            <a:endCxn id="22" idx="0"/>
          </p:cNvCxnSpPr>
          <p:nvPr/>
        </p:nvCxnSpPr>
        <p:spPr bwMode="auto">
          <a:xfrm rot="16200000" flipH="1">
            <a:off x="9282113" y="2706688"/>
            <a:ext cx="482600" cy="1200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2254250" y="4975226"/>
            <a:ext cx="369888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2716214" y="4995864"/>
            <a:ext cx="369887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3168650" y="4995864"/>
            <a:ext cx="369888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cxnSp>
        <p:nvCxnSpPr>
          <p:cNvPr id="4124" name="Straight Arrow Connector 57"/>
          <p:cNvCxnSpPr>
            <a:cxnSpLocks noChangeShapeType="1"/>
            <a:endCxn id="26" idx="0"/>
          </p:cNvCxnSpPr>
          <p:nvPr/>
        </p:nvCxnSpPr>
        <p:spPr bwMode="auto">
          <a:xfrm rot="10800000" flipV="1">
            <a:off x="2438401" y="4729163"/>
            <a:ext cx="277813" cy="246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5" name="Straight Arrow Connector 59"/>
          <p:cNvCxnSpPr>
            <a:cxnSpLocks noChangeShapeType="1"/>
            <a:endCxn id="27" idx="0"/>
          </p:cNvCxnSpPr>
          <p:nvPr/>
        </p:nvCxnSpPr>
        <p:spPr bwMode="auto">
          <a:xfrm rot="16200000" flipH="1">
            <a:off x="2695576" y="4791076"/>
            <a:ext cx="234950" cy="174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6" name="Straight Arrow Connector 61"/>
          <p:cNvCxnSpPr>
            <a:cxnSpLocks noChangeShapeType="1"/>
            <a:endCxn id="28" idx="0"/>
          </p:cNvCxnSpPr>
          <p:nvPr/>
        </p:nvCxnSpPr>
        <p:spPr bwMode="auto">
          <a:xfrm>
            <a:off x="2767014" y="4760913"/>
            <a:ext cx="585787" cy="234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31"/>
          <p:cNvSpPr/>
          <p:nvPr/>
        </p:nvSpPr>
        <p:spPr bwMode="auto">
          <a:xfrm>
            <a:off x="4113214" y="4995864"/>
            <a:ext cx="369887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4575175" y="5016501"/>
            <a:ext cx="369888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5027614" y="5016501"/>
            <a:ext cx="369887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cxnSp>
        <p:nvCxnSpPr>
          <p:cNvPr id="4130" name="Straight Arrow Connector 66"/>
          <p:cNvCxnSpPr>
            <a:cxnSpLocks noChangeShapeType="1"/>
            <a:endCxn id="32" idx="0"/>
          </p:cNvCxnSpPr>
          <p:nvPr/>
        </p:nvCxnSpPr>
        <p:spPr bwMode="auto">
          <a:xfrm rot="10800000" flipV="1">
            <a:off x="4297363" y="4749801"/>
            <a:ext cx="277812" cy="2460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1" name="Straight Arrow Connector 67"/>
          <p:cNvCxnSpPr>
            <a:cxnSpLocks noChangeShapeType="1"/>
            <a:endCxn id="33" idx="0"/>
          </p:cNvCxnSpPr>
          <p:nvPr/>
        </p:nvCxnSpPr>
        <p:spPr bwMode="auto">
          <a:xfrm rot="16200000" flipH="1">
            <a:off x="4556126" y="4811713"/>
            <a:ext cx="234950" cy="174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2" name="Straight Arrow Connector 68"/>
          <p:cNvCxnSpPr>
            <a:cxnSpLocks noChangeShapeType="1"/>
            <a:endCxn id="34" idx="0"/>
          </p:cNvCxnSpPr>
          <p:nvPr/>
        </p:nvCxnSpPr>
        <p:spPr bwMode="auto">
          <a:xfrm>
            <a:off x="4627563" y="4781550"/>
            <a:ext cx="584200" cy="234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37"/>
          <p:cNvSpPr/>
          <p:nvPr/>
        </p:nvSpPr>
        <p:spPr bwMode="auto">
          <a:xfrm>
            <a:off x="9178925" y="5016501"/>
            <a:ext cx="369888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9640889" y="5037139"/>
            <a:ext cx="369887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10093325" y="5037139"/>
            <a:ext cx="369888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cxnSp>
        <p:nvCxnSpPr>
          <p:cNvPr id="4136" name="Straight Arrow Connector 72"/>
          <p:cNvCxnSpPr>
            <a:cxnSpLocks noChangeShapeType="1"/>
            <a:endCxn id="38" idx="0"/>
          </p:cNvCxnSpPr>
          <p:nvPr/>
        </p:nvCxnSpPr>
        <p:spPr bwMode="auto">
          <a:xfrm rot="10800000" flipV="1">
            <a:off x="9363076" y="4770438"/>
            <a:ext cx="277813" cy="246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7" name="Straight Arrow Connector 73"/>
          <p:cNvCxnSpPr>
            <a:cxnSpLocks noChangeShapeType="1"/>
            <a:endCxn id="39" idx="0"/>
          </p:cNvCxnSpPr>
          <p:nvPr/>
        </p:nvCxnSpPr>
        <p:spPr bwMode="auto">
          <a:xfrm rot="16200000" flipH="1">
            <a:off x="9619457" y="4831557"/>
            <a:ext cx="236538" cy="174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8" name="Straight Arrow Connector 74"/>
          <p:cNvCxnSpPr>
            <a:cxnSpLocks noChangeShapeType="1"/>
            <a:endCxn id="40" idx="0"/>
          </p:cNvCxnSpPr>
          <p:nvPr/>
        </p:nvCxnSpPr>
        <p:spPr bwMode="auto">
          <a:xfrm>
            <a:off x="9691689" y="4800600"/>
            <a:ext cx="585787" cy="2365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43"/>
          <p:cNvSpPr/>
          <p:nvPr/>
        </p:nvSpPr>
        <p:spPr bwMode="auto">
          <a:xfrm>
            <a:off x="6424614" y="5006976"/>
            <a:ext cx="369887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6886575" y="5027614"/>
            <a:ext cx="369888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7339014" y="5027614"/>
            <a:ext cx="369887" cy="2571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/>
              <a:t>P</a:t>
            </a:r>
          </a:p>
        </p:txBody>
      </p:sp>
      <p:cxnSp>
        <p:nvCxnSpPr>
          <p:cNvPr id="4142" name="Straight Arrow Connector 78"/>
          <p:cNvCxnSpPr>
            <a:cxnSpLocks noChangeShapeType="1"/>
            <a:endCxn id="44" idx="0"/>
          </p:cNvCxnSpPr>
          <p:nvPr/>
        </p:nvCxnSpPr>
        <p:spPr bwMode="auto">
          <a:xfrm rot="10800000" flipV="1">
            <a:off x="6610351" y="4760913"/>
            <a:ext cx="276225" cy="246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43" name="Straight Arrow Connector 79"/>
          <p:cNvCxnSpPr>
            <a:cxnSpLocks noChangeShapeType="1"/>
            <a:endCxn id="46" idx="0"/>
          </p:cNvCxnSpPr>
          <p:nvPr/>
        </p:nvCxnSpPr>
        <p:spPr bwMode="auto">
          <a:xfrm rot="16200000" flipH="1">
            <a:off x="6866732" y="4822032"/>
            <a:ext cx="236538" cy="174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44" name="Straight Arrow Connector 80"/>
          <p:cNvCxnSpPr>
            <a:cxnSpLocks noChangeShapeType="1"/>
            <a:endCxn id="47" idx="0"/>
          </p:cNvCxnSpPr>
          <p:nvPr/>
        </p:nvCxnSpPr>
        <p:spPr bwMode="auto">
          <a:xfrm>
            <a:off x="6938964" y="4791075"/>
            <a:ext cx="585787" cy="2365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45" name="Straight Arrow Connector 82"/>
          <p:cNvCxnSpPr>
            <a:cxnSpLocks noChangeShapeType="1"/>
            <a:stCxn id="13" idx="3"/>
          </p:cNvCxnSpPr>
          <p:nvPr/>
        </p:nvCxnSpPr>
        <p:spPr bwMode="auto">
          <a:xfrm rot="5400000">
            <a:off x="1967706" y="3956844"/>
            <a:ext cx="204788" cy="127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46" name="Straight Arrow Connector 84"/>
          <p:cNvCxnSpPr>
            <a:cxnSpLocks noChangeShapeType="1"/>
          </p:cNvCxnSpPr>
          <p:nvPr/>
        </p:nvCxnSpPr>
        <p:spPr bwMode="auto">
          <a:xfrm rot="16200000" flipH="1">
            <a:off x="2151063" y="4092576"/>
            <a:ext cx="266700" cy="41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47" name="Straight Arrow Connector 86"/>
          <p:cNvCxnSpPr>
            <a:cxnSpLocks noChangeShapeType="1"/>
            <a:stCxn id="13" idx="5"/>
          </p:cNvCxnSpPr>
          <p:nvPr/>
        </p:nvCxnSpPr>
        <p:spPr bwMode="auto">
          <a:xfrm rot="16200000" flipH="1">
            <a:off x="2555876" y="4003676"/>
            <a:ext cx="246063" cy="746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48" name="Straight Arrow Connector 88"/>
          <p:cNvCxnSpPr>
            <a:cxnSpLocks noChangeShapeType="1"/>
          </p:cNvCxnSpPr>
          <p:nvPr/>
        </p:nvCxnSpPr>
        <p:spPr bwMode="auto">
          <a:xfrm rot="5400000">
            <a:off x="2941638" y="4030663"/>
            <a:ext cx="144463" cy="206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49" name="Straight Arrow Connector 90"/>
          <p:cNvCxnSpPr>
            <a:cxnSpLocks noChangeShapeType="1"/>
            <a:stCxn id="14" idx="4"/>
          </p:cNvCxnSpPr>
          <p:nvPr/>
        </p:nvCxnSpPr>
        <p:spPr bwMode="auto">
          <a:xfrm rot="16200000" flipH="1">
            <a:off x="3189289" y="3989389"/>
            <a:ext cx="153987" cy="1539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50" name="Straight Arrow Connector 92"/>
          <p:cNvCxnSpPr>
            <a:cxnSpLocks noChangeShapeType="1"/>
            <a:stCxn id="14" idx="5"/>
          </p:cNvCxnSpPr>
          <p:nvPr/>
        </p:nvCxnSpPr>
        <p:spPr bwMode="auto">
          <a:xfrm rot="16200000" flipH="1">
            <a:off x="3409950" y="3965575"/>
            <a:ext cx="215900" cy="12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51" name="Straight Arrow Connector 94"/>
          <p:cNvCxnSpPr>
            <a:cxnSpLocks noChangeShapeType="1"/>
            <a:stCxn id="7" idx="3"/>
            <a:endCxn id="58" idx="0"/>
          </p:cNvCxnSpPr>
          <p:nvPr/>
        </p:nvCxnSpPr>
        <p:spPr bwMode="auto">
          <a:xfrm rot="5400000">
            <a:off x="4823620" y="3242470"/>
            <a:ext cx="473075" cy="96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Oval 57"/>
          <p:cNvSpPr/>
          <p:nvPr/>
        </p:nvSpPr>
        <p:spPr bwMode="auto">
          <a:xfrm>
            <a:off x="4657726" y="3527426"/>
            <a:ext cx="709613" cy="4937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P21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97264" y="3557589"/>
            <a:ext cx="4206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...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6229350" y="3589339"/>
            <a:ext cx="863600" cy="4921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/>
              <a:t>P2n</a:t>
            </a:r>
          </a:p>
        </p:txBody>
      </p:sp>
      <p:cxnSp>
        <p:nvCxnSpPr>
          <p:cNvPr id="4155" name="Straight Arrow Connector 107"/>
          <p:cNvCxnSpPr>
            <a:cxnSpLocks noChangeShapeType="1"/>
            <a:stCxn id="7" idx="5"/>
            <a:endCxn id="60" idx="0"/>
          </p:cNvCxnSpPr>
          <p:nvPr/>
        </p:nvCxnSpPr>
        <p:spPr bwMode="auto">
          <a:xfrm rot="16200000" flipH="1">
            <a:off x="6009481" y="2937669"/>
            <a:ext cx="534988" cy="768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Oval 61"/>
          <p:cNvSpPr/>
          <p:nvPr/>
        </p:nvSpPr>
        <p:spPr bwMode="auto">
          <a:xfrm>
            <a:off x="5418139" y="3557588"/>
            <a:ext cx="708025" cy="493712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P22</a:t>
            </a:r>
          </a:p>
        </p:txBody>
      </p:sp>
      <p:cxnSp>
        <p:nvCxnSpPr>
          <p:cNvPr id="4157" name="Straight Arrow Connector 121"/>
          <p:cNvCxnSpPr>
            <a:cxnSpLocks noChangeShapeType="1"/>
            <a:stCxn id="7" idx="4"/>
            <a:endCxn id="62" idx="0"/>
          </p:cNvCxnSpPr>
          <p:nvPr/>
        </p:nvCxnSpPr>
        <p:spPr bwMode="auto">
          <a:xfrm rot="16200000" flipH="1">
            <a:off x="5421313" y="3206751"/>
            <a:ext cx="430213" cy="271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6003925" y="3651250"/>
            <a:ext cx="4206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...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1485107" y="4666457"/>
            <a:ext cx="785813" cy="584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Base</a:t>
            </a:r>
          </a:p>
          <a:p>
            <a:pPr>
              <a:defRPr/>
            </a:pPr>
            <a:r>
              <a:rPr lang="en-US" sz="1600" dirty="0"/>
              <a:t> Cases</a:t>
            </a:r>
          </a:p>
        </p:txBody>
      </p:sp>
      <p:cxnSp>
        <p:nvCxnSpPr>
          <p:cNvPr id="4160" name="Straight Arrow Connector 130"/>
          <p:cNvCxnSpPr>
            <a:cxnSpLocks noChangeShapeType="1"/>
          </p:cNvCxnSpPr>
          <p:nvPr/>
        </p:nvCxnSpPr>
        <p:spPr bwMode="auto">
          <a:xfrm rot="16200000" flipH="1">
            <a:off x="4241800" y="3984625"/>
            <a:ext cx="153988" cy="103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61" name="Straight Arrow Connector 132"/>
          <p:cNvCxnSpPr>
            <a:cxnSpLocks noChangeShapeType="1"/>
            <a:stCxn id="15" idx="4"/>
          </p:cNvCxnSpPr>
          <p:nvPr/>
        </p:nvCxnSpPr>
        <p:spPr bwMode="auto">
          <a:xfrm rot="5400000">
            <a:off x="3964783" y="4036220"/>
            <a:ext cx="204787" cy="92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62" name="Straight Arrow Connector 136"/>
          <p:cNvCxnSpPr>
            <a:cxnSpLocks noChangeShapeType="1"/>
            <a:stCxn id="58" idx="4"/>
          </p:cNvCxnSpPr>
          <p:nvPr/>
        </p:nvCxnSpPr>
        <p:spPr bwMode="auto">
          <a:xfrm rot="5400000">
            <a:off x="4891089" y="4075114"/>
            <a:ext cx="174625" cy="66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63" name="Straight Arrow Connector 138"/>
          <p:cNvCxnSpPr>
            <a:cxnSpLocks noChangeShapeType="1"/>
            <a:stCxn id="58" idx="5"/>
          </p:cNvCxnSpPr>
          <p:nvPr/>
        </p:nvCxnSpPr>
        <p:spPr bwMode="auto">
          <a:xfrm rot="16200000" flipH="1">
            <a:off x="5170488" y="4040188"/>
            <a:ext cx="227012" cy="428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64" name="Straight Arrow Connector 140"/>
          <p:cNvCxnSpPr>
            <a:cxnSpLocks noChangeShapeType="1"/>
            <a:stCxn id="62" idx="4"/>
          </p:cNvCxnSpPr>
          <p:nvPr/>
        </p:nvCxnSpPr>
        <p:spPr bwMode="auto">
          <a:xfrm rot="5400000">
            <a:off x="5681663" y="4125913"/>
            <a:ext cx="165100" cy="15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65" name="Straight Arrow Connector 142"/>
          <p:cNvCxnSpPr>
            <a:cxnSpLocks noChangeShapeType="1"/>
          </p:cNvCxnSpPr>
          <p:nvPr/>
        </p:nvCxnSpPr>
        <p:spPr bwMode="auto">
          <a:xfrm rot="16200000" flipH="1">
            <a:off x="5982494" y="4031457"/>
            <a:ext cx="227013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66" name="Straight Arrow Connector 144"/>
          <p:cNvCxnSpPr>
            <a:cxnSpLocks noChangeShapeType="1"/>
          </p:cNvCxnSpPr>
          <p:nvPr/>
        </p:nvCxnSpPr>
        <p:spPr bwMode="auto">
          <a:xfrm rot="5400000">
            <a:off x="6691313" y="4164013"/>
            <a:ext cx="22701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67" name="Straight Arrow Connector 146"/>
          <p:cNvCxnSpPr>
            <a:cxnSpLocks noChangeShapeType="1"/>
            <a:stCxn id="60" idx="5"/>
          </p:cNvCxnSpPr>
          <p:nvPr/>
        </p:nvCxnSpPr>
        <p:spPr bwMode="auto">
          <a:xfrm rot="16200000" flipH="1">
            <a:off x="6941344" y="4034632"/>
            <a:ext cx="185738" cy="136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68" name="Straight Arrow Connector 148"/>
          <p:cNvCxnSpPr>
            <a:cxnSpLocks noChangeShapeType="1"/>
            <a:stCxn id="20" idx="3"/>
          </p:cNvCxnSpPr>
          <p:nvPr/>
        </p:nvCxnSpPr>
        <p:spPr bwMode="auto">
          <a:xfrm rot="5400000">
            <a:off x="7972426" y="4065588"/>
            <a:ext cx="204787" cy="33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69" name="Straight Arrow Connector 150"/>
          <p:cNvCxnSpPr>
            <a:cxnSpLocks noChangeShapeType="1"/>
            <a:stCxn id="20" idx="4"/>
          </p:cNvCxnSpPr>
          <p:nvPr/>
        </p:nvCxnSpPr>
        <p:spPr bwMode="auto">
          <a:xfrm rot="16200000" flipH="1">
            <a:off x="8294688" y="4102101"/>
            <a:ext cx="246063" cy="144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70" name="Straight Arrow Connector 152"/>
          <p:cNvCxnSpPr>
            <a:cxnSpLocks noChangeShapeType="1"/>
            <a:stCxn id="20" idx="5"/>
          </p:cNvCxnSpPr>
          <p:nvPr/>
        </p:nvCxnSpPr>
        <p:spPr bwMode="auto">
          <a:xfrm rot="16200000" flipH="1">
            <a:off x="8540751" y="4040189"/>
            <a:ext cx="276225" cy="155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71" name="Straight Arrow Connector 154"/>
          <p:cNvCxnSpPr>
            <a:cxnSpLocks noChangeShapeType="1"/>
            <a:stCxn id="21" idx="4"/>
          </p:cNvCxnSpPr>
          <p:nvPr/>
        </p:nvCxnSpPr>
        <p:spPr bwMode="auto">
          <a:xfrm rot="5400000">
            <a:off x="9050338" y="4148138"/>
            <a:ext cx="204788" cy="11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72" name="Straight Arrow Connector 156"/>
          <p:cNvCxnSpPr>
            <a:cxnSpLocks noChangeShapeType="1"/>
          </p:cNvCxnSpPr>
          <p:nvPr/>
        </p:nvCxnSpPr>
        <p:spPr bwMode="auto">
          <a:xfrm rot="16200000" flipH="1">
            <a:off x="9245601" y="4067176"/>
            <a:ext cx="204787" cy="112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73" name="Straight Arrow Connector 158"/>
          <p:cNvCxnSpPr>
            <a:cxnSpLocks noChangeShapeType="1"/>
            <a:stCxn id="21" idx="5"/>
          </p:cNvCxnSpPr>
          <p:nvPr/>
        </p:nvCxnSpPr>
        <p:spPr bwMode="auto">
          <a:xfrm rot="16200000" flipH="1">
            <a:off x="9426576" y="3979863"/>
            <a:ext cx="163512" cy="1635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74" name="Straight Arrow Connector 160"/>
          <p:cNvCxnSpPr>
            <a:cxnSpLocks noChangeShapeType="1"/>
            <a:stCxn id="22" idx="4"/>
          </p:cNvCxnSpPr>
          <p:nvPr/>
        </p:nvCxnSpPr>
        <p:spPr bwMode="auto">
          <a:xfrm rot="5400000">
            <a:off x="10016332" y="4118769"/>
            <a:ext cx="184150" cy="301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75" name="Straight Arrow Connector 162"/>
          <p:cNvCxnSpPr>
            <a:cxnSpLocks noChangeShapeType="1"/>
            <a:stCxn id="22" idx="5"/>
          </p:cNvCxnSpPr>
          <p:nvPr/>
        </p:nvCxnSpPr>
        <p:spPr bwMode="auto">
          <a:xfrm rot="16200000" flipH="1">
            <a:off x="10329070" y="4031457"/>
            <a:ext cx="257175" cy="131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6208714" y="2695575"/>
            <a:ext cx="16335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.........................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91451" y="4935538"/>
            <a:ext cx="13557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...................</a:t>
            </a:r>
          </a:p>
        </p:txBody>
      </p:sp>
      <p:sp>
        <p:nvSpPr>
          <p:cNvPr id="84" name="Rectangle 3"/>
          <p:cNvSpPr txBox="1">
            <a:spLocks noChangeArrowheads="1"/>
          </p:cNvSpPr>
          <p:nvPr/>
        </p:nvSpPr>
        <p:spPr bwMode="auto">
          <a:xfrm>
            <a:off x="1585914" y="5548313"/>
            <a:ext cx="8783637" cy="6731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914400" lvl="1" indent="-457200">
              <a:defRPr/>
            </a:pPr>
            <a:r>
              <a:rPr lang="en-US" altLang="en-US" kern="0" dirty="0"/>
              <a:t>It occurs that in many divide &amp; conquer </a:t>
            </a:r>
            <a:r>
              <a:rPr lang="tr-TR" altLang="en-US" kern="0" dirty="0"/>
              <a:t>formulat</a:t>
            </a:r>
            <a:r>
              <a:rPr lang="en-US" altLang="en-US" kern="0" dirty="0"/>
              <a:t>ions, there is often an </a:t>
            </a:r>
            <a:r>
              <a:rPr lang="en-US" altLang="en-US" kern="0" dirty="0">
                <a:solidFill>
                  <a:srgbClr val="FF0000"/>
                </a:solidFill>
              </a:rPr>
              <a:t>overlap between sub-problems</a:t>
            </a:r>
          </a:p>
          <a:p>
            <a:pPr marL="1314450" lvl="2" indent="-457200">
              <a:defRPr/>
            </a:pPr>
            <a:r>
              <a:rPr lang="en-US" altLang="en-US" kern="0" dirty="0">
                <a:solidFill>
                  <a:schemeClr val="accent6"/>
                </a:solidFill>
              </a:rPr>
              <a:t>E.g., P1n, P22 and Pn1 are all the same sub-problem</a:t>
            </a:r>
          </a:p>
          <a:p>
            <a:pPr marL="914400" lvl="1" indent="-457200">
              <a:defRPr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607729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971550"/>
          </a:xfrm>
        </p:spPr>
        <p:txBody>
          <a:bodyPr/>
          <a:lstStyle/>
          <a:p>
            <a:r>
              <a:rPr lang="en-US" altLang="en-US" sz="3600" dirty="0" smtClean="0"/>
              <a:t>The Entire Recursion Tree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4170"/>
              </p:ext>
            </p:extLst>
          </p:nvPr>
        </p:nvGraphicFramePr>
        <p:xfrm>
          <a:off x="366742" y="1004888"/>
          <a:ext cx="2611437" cy="13160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0479"/>
                <a:gridCol w="870479"/>
                <a:gridCol w="870479"/>
              </a:tblGrid>
              <a:tr h="4386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L="91458" marR="91458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8" marR="91458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58" marR="91458" marT="45694" marB="45694"/>
                </a:tc>
              </a:tr>
              <a:tr h="4386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8" marR="91458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58" marR="91458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8" marR="91458" marT="45694" marB="45694"/>
                </a:tc>
              </a:tr>
              <a:tr h="4386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8" marR="91458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58" marR="91458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91458" marR="91458" marT="45694" marB="45694"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7377144" y="1117098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(0, 0)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5153056" y="1855285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(1, 0)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4032281" y="2556960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(2, 0)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6003956" y="2556960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(1, 1)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291044" y="3253873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(2, 1)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4479956" y="3992060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(2, 2)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5388006" y="3257048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(2, 1)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6645306" y="3247523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(1, 2)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5551519" y="4004760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(2, 2)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6445281" y="3990473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(2, 2)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9558369" y="1855285"/>
            <a:ext cx="849312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(0, 1)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8402669" y="2556960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(1, 1)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7770844" y="3253873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(2, 1)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9148794" y="3299909"/>
            <a:ext cx="850900" cy="4016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(1, 2)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7929594" y="3987298"/>
            <a:ext cx="850900" cy="4016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(2, 2)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8945594" y="3987298"/>
            <a:ext cx="849312" cy="4016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(2, 2)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10548969" y="2556960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(0, 2)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10315606" y="3253873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(1, 2)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10123519" y="3949198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(2, 2)</a:t>
            </a:r>
          </a:p>
        </p:txBody>
      </p:sp>
      <p:cxnSp>
        <p:nvCxnSpPr>
          <p:cNvPr id="22568" name="Straight Arrow Connector 29"/>
          <p:cNvCxnSpPr>
            <a:cxnSpLocks noChangeShapeType="1"/>
            <a:stCxn id="2" idx="2"/>
            <a:endCxn id="23" idx="7"/>
          </p:cNvCxnSpPr>
          <p:nvPr/>
        </p:nvCxnSpPr>
        <p:spPr bwMode="auto">
          <a:xfrm flipH="1">
            <a:off x="5880132" y="1318710"/>
            <a:ext cx="1497013" cy="595313"/>
          </a:xfrm>
          <a:prstGeom prst="straightConnector1">
            <a:avLst/>
          </a:prstGeom>
          <a:noFill/>
          <a:ln w="38100" algn="ctr">
            <a:solidFill>
              <a:schemeClr val="accent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9" name="Straight Arrow Connector 29"/>
          <p:cNvCxnSpPr>
            <a:cxnSpLocks noChangeShapeType="1"/>
            <a:stCxn id="2" idx="6"/>
            <a:endCxn id="38" idx="1"/>
          </p:cNvCxnSpPr>
          <p:nvPr/>
        </p:nvCxnSpPr>
        <p:spPr bwMode="auto">
          <a:xfrm>
            <a:off x="8228044" y="1318710"/>
            <a:ext cx="1454150" cy="5953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0" name="Straight Arrow Connector 29"/>
          <p:cNvCxnSpPr>
            <a:cxnSpLocks noChangeShapeType="1"/>
            <a:stCxn id="23" idx="3"/>
            <a:endCxn id="27" idx="0"/>
          </p:cNvCxnSpPr>
          <p:nvPr/>
        </p:nvCxnSpPr>
        <p:spPr bwMode="auto">
          <a:xfrm flipH="1">
            <a:off x="4457731" y="2199773"/>
            <a:ext cx="820738" cy="357187"/>
          </a:xfrm>
          <a:prstGeom prst="straightConnector1">
            <a:avLst/>
          </a:prstGeom>
          <a:noFill/>
          <a:ln w="38100" algn="ctr">
            <a:solidFill>
              <a:schemeClr val="accent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1" name="Straight Arrow Connector 29"/>
          <p:cNvCxnSpPr>
            <a:cxnSpLocks noChangeShapeType="1"/>
            <a:stCxn id="38" idx="5"/>
            <a:endCxn id="44" idx="0"/>
          </p:cNvCxnSpPr>
          <p:nvPr/>
        </p:nvCxnSpPr>
        <p:spPr bwMode="auto">
          <a:xfrm>
            <a:off x="10283857" y="2199773"/>
            <a:ext cx="690563" cy="3571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2" name="Straight Arrow Connector 29"/>
          <p:cNvCxnSpPr>
            <a:cxnSpLocks noChangeShapeType="1"/>
            <a:stCxn id="38" idx="3"/>
            <a:endCxn id="39" idx="7"/>
          </p:cNvCxnSpPr>
          <p:nvPr/>
        </p:nvCxnSpPr>
        <p:spPr bwMode="auto">
          <a:xfrm flipH="1">
            <a:off x="9128156" y="2199773"/>
            <a:ext cx="554038" cy="4159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3" name="Straight Arrow Connector 29"/>
          <p:cNvCxnSpPr>
            <a:cxnSpLocks noChangeShapeType="1"/>
            <a:stCxn id="23" idx="5"/>
            <a:endCxn id="28" idx="0"/>
          </p:cNvCxnSpPr>
          <p:nvPr/>
        </p:nvCxnSpPr>
        <p:spPr bwMode="auto">
          <a:xfrm>
            <a:off x="5880132" y="2199773"/>
            <a:ext cx="549275" cy="3571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4" name="Straight Arrow Connector 29"/>
          <p:cNvCxnSpPr>
            <a:cxnSpLocks noChangeShapeType="1"/>
            <a:stCxn id="28" idx="5"/>
            <a:endCxn id="35" idx="0"/>
          </p:cNvCxnSpPr>
          <p:nvPr/>
        </p:nvCxnSpPr>
        <p:spPr bwMode="auto">
          <a:xfrm>
            <a:off x="6731032" y="2899860"/>
            <a:ext cx="339725" cy="3476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5" name="Straight Arrow Connector 29"/>
          <p:cNvCxnSpPr>
            <a:cxnSpLocks noChangeShapeType="1"/>
            <a:stCxn id="39" idx="5"/>
            <a:endCxn id="41" idx="0"/>
          </p:cNvCxnSpPr>
          <p:nvPr/>
        </p:nvCxnSpPr>
        <p:spPr bwMode="auto">
          <a:xfrm>
            <a:off x="9128156" y="2899859"/>
            <a:ext cx="446088" cy="4000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6" name="Straight Arrow Connector 29"/>
          <p:cNvCxnSpPr>
            <a:cxnSpLocks noChangeShapeType="1"/>
            <a:stCxn id="28" idx="3"/>
            <a:endCxn id="34" idx="0"/>
          </p:cNvCxnSpPr>
          <p:nvPr/>
        </p:nvCxnSpPr>
        <p:spPr bwMode="auto">
          <a:xfrm flipH="1">
            <a:off x="5813457" y="2899859"/>
            <a:ext cx="315913" cy="3571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7" name="Straight Arrow Connector 29"/>
          <p:cNvCxnSpPr>
            <a:cxnSpLocks noChangeShapeType="1"/>
            <a:stCxn id="27" idx="4"/>
            <a:endCxn id="32" idx="0"/>
          </p:cNvCxnSpPr>
          <p:nvPr/>
        </p:nvCxnSpPr>
        <p:spPr bwMode="auto">
          <a:xfrm>
            <a:off x="4457732" y="2960184"/>
            <a:ext cx="258763" cy="293688"/>
          </a:xfrm>
          <a:prstGeom prst="straightConnector1">
            <a:avLst/>
          </a:prstGeom>
          <a:noFill/>
          <a:ln w="38100" algn="ctr">
            <a:solidFill>
              <a:schemeClr val="accent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8" name="Straight Arrow Connector 29"/>
          <p:cNvCxnSpPr>
            <a:cxnSpLocks noChangeShapeType="1"/>
            <a:stCxn id="32" idx="4"/>
            <a:endCxn id="33" idx="0"/>
          </p:cNvCxnSpPr>
          <p:nvPr/>
        </p:nvCxnSpPr>
        <p:spPr bwMode="auto">
          <a:xfrm>
            <a:off x="4716494" y="3657097"/>
            <a:ext cx="188912" cy="334962"/>
          </a:xfrm>
          <a:prstGeom prst="straightConnector1">
            <a:avLst/>
          </a:prstGeom>
          <a:noFill/>
          <a:ln w="38100" algn="ctr">
            <a:solidFill>
              <a:schemeClr val="accent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9" name="Straight Arrow Connector 29"/>
          <p:cNvCxnSpPr>
            <a:cxnSpLocks noChangeShapeType="1"/>
            <a:stCxn id="34" idx="4"/>
            <a:endCxn id="36" idx="0"/>
          </p:cNvCxnSpPr>
          <p:nvPr/>
        </p:nvCxnSpPr>
        <p:spPr bwMode="auto">
          <a:xfrm>
            <a:off x="5813457" y="3660273"/>
            <a:ext cx="163513" cy="3444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0" name="Straight Arrow Connector 29"/>
          <p:cNvCxnSpPr>
            <a:cxnSpLocks noChangeShapeType="1"/>
            <a:stCxn id="35" idx="4"/>
            <a:endCxn id="37" idx="0"/>
          </p:cNvCxnSpPr>
          <p:nvPr/>
        </p:nvCxnSpPr>
        <p:spPr bwMode="auto">
          <a:xfrm flipH="1">
            <a:off x="6870732" y="3650748"/>
            <a:ext cx="200025" cy="3397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1" name="Straight Arrow Connector 29"/>
          <p:cNvCxnSpPr>
            <a:cxnSpLocks noChangeShapeType="1"/>
            <a:stCxn id="39" idx="3"/>
            <a:endCxn id="40" idx="0"/>
          </p:cNvCxnSpPr>
          <p:nvPr/>
        </p:nvCxnSpPr>
        <p:spPr bwMode="auto">
          <a:xfrm flipH="1">
            <a:off x="8196294" y="2899860"/>
            <a:ext cx="330200" cy="3540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2" name="Straight Arrow Connector 29"/>
          <p:cNvCxnSpPr>
            <a:cxnSpLocks noChangeShapeType="1"/>
            <a:stCxn id="40" idx="4"/>
            <a:endCxn id="42" idx="0"/>
          </p:cNvCxnSpPr>
          <p:nvPr/>
        </p:nvCxnSpPr>
        <p:spPr bwMode="auto">
          <a:xfrm>
            <a:off x="8196294" y="3657097"/>
            <a:ext cx="158750" cy="3302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3" name="Straight Arrow Connector 29"/>
          <p:cNvCxnSpPr>
            <a:cxnSpLocks noChangeShapeType="1"/>
            <a:stCxn id="41" idx="4"/>
            <a:endCxn id="43" idx="0"/>
          </p:cNvCxnSpPr>
          <p:nvPr/>
        </p:nvCxnSpPr>
        <p:spPr bwMode="auto">
          <a:xfrm flipH="1">
            <a:off x="9369456" y="3701547"/>
            <a:ext cx="204788" cy="2857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4" name="Straight Arrow Connector 29"/>
          <p:cNvCxnSpPr>
            <a:cxnSpLocks noChangeShapeType="1"/>
            <a:stCxn id="44" idx="4"/>
            <a:endCxn id="45" idx="0"/>
          </p:cNvCxnSpPr>
          <p:nvPr/>
        </p:nvCxnSpPr>
        <p:spPr bwMode="auto">
          <a:xfrm flipH="1">
            <a:off x="10741057" y="2960184"/>
            <a:ext cx="233363" cy="2936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5" name="Straight Arrow Connector 29"/>
          <p:cNvCxnSpPr>
            <a:cxnSpLocks noChangeShapeType="1"/>
            <a:stCxn id="45" idx="4"/>
            <a:endCxn id="46" idx="0"/>
          </p:cNvCxnSpPr>
          <p:nvPr/>
        </p:nvCxnSpPr>
        <p:spPr bwMode="auto">
          <a:xfrm flipH="1">
            <a:off x="10548970" y="3657097"/>
            <a:ext cx="192087" cy="2921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Rectangle 3"/>
          <p:cNvSpPr txBox="1">
            <a:spLocks noChangeArrowheads="1"/>
          </p:cNvSpPr>
          <p:nvPr/>
        </p:nvSpPr>
        <p:spPr bwMode="auto">
          <a:xfrm>
            <a:off x="2962307" y="4814384"/>
            <a:ext cx="8469313" cy="6619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The </a:t>
            </a:r>
            <a:r>
              <a:rPr lang="en-US" altLang="en-US" kern="0" dirty="0">
                <a:solidFill>
                  <a:srgbClr val="FF0000"/>
                </a:solidFill>
              </a:rPr>
              <a:t>greedy algorithm </a:t>
            </a:r>
            <a:r>
              <a:rPr lang="en-US" altLang="en-US" kern="0" dirty="0">
                <a:solidFill>
                  <a:srgbClr val="000000"/>
                </a:solidFill>
              </a:rPr>
              <a:t>takes the </a:t>
            </a:r>
            <a:r>
              <a:rPr lang="en-US" altLang="en-US" kern="0" dirty="0">
                <a:solidFill>
                  <a:srgbClr val="FF0000"/>
                </a:solidFill>
              </a:rPr>
              <a:t>red</a:t>
            </a:r>
            <a:r>
              <a:rPr lang="en-US" altLang="en-US" kern="0" dirty="0">
                <a:solidFill>
                  <a:srgbClr val="000000"/>
                </a:solidFill>
              </a:rPr>
              <a:t> path</a:t>
            </a:r>
            <a:endParaRPr lang="en-US" altLang="en-US" kern="0" dirty="0">
              <a:solidFill>
                <a:srgbClr val="FF0000"/>
              </a:solidFill>
            </a:endParaRPr>
          </a:p>
        </p:txBody>
      </p:sp>
      <p:sp>
        <p:nvSpPr>
          <p:cNvPr id="5148" name="TextBox 5147"/>
          <p:cNvSpPr txBox="1"/>
          <p:nvPr/>
        </p:nvSpPr>
        <p:spPr>
          <a:xfrm rot="20189375">
            <a:off x="6246844" y="1244098"/>
            <a:ext cx="7493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Down</a:t>
            </a:r>
          </a:p>
        </p:txBody>
      </p:sp>
      <p:sp>
        <p:nvSpPr>
          <p:cNvPr id="106" name="TextBox 105"/>
          <p:cNvSpPr txBox="1"/>
          <p:nvPr/>
        </p:nvSpPr>
        <p:spPr>
          <a:xfrm rot="1439434">
            <a:off x="8750331" y="1331409"/>
            <a:ext cx="7572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Right</a:t>
            </a:r>
          </a:p>
        </p:txBody>
      </p:sp>
      <p:cxnSp>
        <p:nvCxnSpPr>
          <p:cNvPr id="22589" name="Straight Arrow Connector 29"/>
          <p:cNvCxnSpPr>
            <a:cxnSpLocks noChangeShapeType="1"/>
          </p:cNvCxnSpPr>
          <p:nvPr/>
        </p:nvCxnSpPr>
        <p:spPr bwMode="auto">
          <a:xfrm flipV="1">
            <a:off x="889031" y="1158877"/>
            <a:ext cx="668337" cy="31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90" name="Straight Arrow Connector 29"/>
          <p:cNvCxnSpPr>
            <a:cxnSpLocks noChangeShapeType="1"/>
          </p:cNvCxnSpPr>
          <p:nvPr/>
        </p:nvCxnSpPr>
        <p:spPr bwMode="auto">
          <a:xfrm flipV="1">
            <a:off x="1771681" y="1628776"/>
            <a:ext cx="668337" cy="47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91" name="Straight Arrow Connector 29"/>
          <p:cNvCxnSpPr>
            <a:cxnSpLocks noChangeShapeType="1"/>
          </p:cNvCxnSpPr>
          <p:nvPr/>
        </p:nvCxnSpPr>
        <p:spPr bwMode="auto">
          <a:xfrm>
            <a:off x="1671667" y="1304926"/>
            <a:ext cx="0" cy="2730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92" name="Straight Arrow Connector 29"/>
          <p:cNvCxnSpPr>
            <a:cxnSpLocks noChangeShapeType="1"/>
          </p:cNvCxnSpPr>
          <p:nvPr/>
        </p:nvCxnSpPr>
        <p:spPr bwMode="auto">
          <a:xfrm>
            <a:off x="2560667" y="1714502"/>
            <a:ext cx="0" cy="27463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Straight Arrow Connector 29"/>
          <p:cNvCxnSpPr>
            <a:cxnSpLocks noChangeShapeType="1"/>
          </p:cNvCxnSpPr>
          <p:nvPr/>
        </p:nvCxnSpPr>
        <p:spPr bwMode="auto">
          <a:xfrm flipH="1">
            <a:off x="779492" y="1260477"/>
            <a:ext cx="0" cy="307975"/>
          </a:xfrm>
          <a:prstGeom prst="straightConnector1">
            <a:avLst/>
          </a:prstGeom>
          <a:noFill/>
          <a:ln w="38100" algn="ctr">
            <a:solidFill>
              <a:schemeClr val="accent6"/>
            </a:solidFill>
            <a:round/>
            <a:headEnd/>
            <a:tailEnd type="triangle" w="med" len="med"/>
          </a:ln>
        </p:spPr>
      </p:cxnSp>
      <p:cxnSp>
        <p:nvCxnSpPr>
          <p:cNvPr id="163" name="Straight Arrow Connector 29"/>
          <p:cNvCxnSpPr>
            <a:cxnSpLocks noChangeShapeType="1"/>
          </p:cNvCxnSpPr>
          <p:nvPr/>
        </p:nvCxnSpPr>
        <p:spPr bwMode="auto">
          <a:xfrm flipH="1">
            <a:off x="814417" y="1711327"/>
            <a:ext cx="0" cy="307975"/>
          </a:xfrm>
          <a:prstGeom prst="straightConnector1">
            <a:avLst/>
          </a:prstGeom>
          <a:noFill/>
          <a:ln w="38100" algn="ctr">
            <a:solidFill>
              <a:schemeClr val="accent6"/>
            </a:solidFill>
            <a:round/>
            <a:headEnd/>
            <a:tailEnd type="triangle" w="med" len="med"/>
          </a:ln>
        </p:spPr>
      </p:cxnSp>
      <p:cxnSp>
        <p:nvCxnSpPr>
          <p:cNvPr id="164" name="Straight Arrow Connector 29"/>
          <p:cNvCxnSpPr>
            <a:cxnSpLocks noChangeShapeType="1"/>
          </p:cNvCxnSpPr>
          <p:nvPr/>
        </p:nvCxnSpPr>
        <p:spPr bwMode="auto">
          <a:xfrm flipV="1">
            <a:off x="906493" y="2076452"/>
            <a:ext cx="650875" cy="1587"/>
          </a:xfrm>
          <a:prstGeom prst="straightConnector1">
            <a:avLst/>
          </a:prstGeom>
          <a:noFill/>
          <a:ln w="38100" algn="ctr">
            <a:solidFill>
              <a:schemeClr val="accent6"/>
            </a:solidFill>
            <a:round/>
            <a:headEnd/>
            <a:tailEnd type="triangle" w="med" len="med"/>
          </a:ln>
        </p:spPr>
      </p:cxnSp>
      <p:cxnSp>
        <p:nvCxnSpPr>
          <p:cNvPr id="166" name="Straight Arrow Connector 29"/>
          <p:cNvCxnSpPr>
            <a:cxnSpLocks noChangeShapeType="1"/>
          </p:cNvCxnSpPr>
          <p:nvPr/>
        </p:nvCxnSpPr>
        <p:spPr bwMode="auto">
          <a:xfrm flipV="1">
            <a:off x="1779618" y="2079627"/>
            <a:ext cx="650875" cy="1587"/>
          </a:xfrm>
          <a:prstGeom prst="straightConnector1">
            <a:avLst/>
          </a:prstGeom>
          <a:noFill/>
          <a:ln w="38100" algn="ctr">
            <a:solidFill>
              <a:schemeClr val="accent6"/>
            </a:solidFill>
            <a:round/>
            <a:headEnd/>
            <a:tailEnd type="triangle" w="med" len="med"/>
          </a:ln>
        </p:spPr>
      </p:cxn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2998788" y="5639885"/>
            <a:ext cx="8469313" cy="6619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The </a:t>
            </a:r>
            <a:r>
              <a:rPr lang="en-US" altLang="en-US" kern="0" dirty="0" smtClean="0">
                <a:solidFill>
                  <a:schemeClr val="accent6"/>
                </a:solidFill>
              </a:rPr>
              <a:t>optimal solution </a:t>
            </a:r>
            <a:r>
              <a:rPr lang="en-US" altLang="en-US" kern="0" dirty="0" smtClean="0">
                <a:solidFill>
                  <a:srgbClr val="000000"/>
                </a:solidFill>
              </a:rPr>
              <a:t>is </a:t>
            </a:r>
            <a:r>
              <a:rPr lang="en-US" altLang="en-US" kern="0" dirty="0">
                <a:solidFill>
                  <a:srgbClr val="000000"/>
                </a:solidFill>
              </a:rPr>
              <a:t>the </a:t>
            </a:r>
            <a:r>
              <a:rPr lang="en-US" altLang="en-US" kern="0" dirty="0" smtClean="0">
                <a:solidFill>
                  <a:schemeClr val="accent6"/>
                </a:solidFill>
              </a:rPr>
              <a:t>blue</a:t>
            </a:r>
            <a:r>
              <a:rPr lang="en-US" altLang="en-US" kern="0" dirty="0" smtClean="0">
                <a:solidFill>
                  <a:srgbClr val="FF0000"/>
                </a:solidFill>
              </a:rPr>
              <a:t> </a:t>
            </a:r>
            <a:r>
              <a:rPr lang="en-US" altLang="en-US" kern="0" dirty="0" smtClean="0">
                <a:solidFill>
                  <a:srgbClr val="000000"/>
                </a:solidFill>
              </a:rPr>
              <a:t>path</a:t>
            </a:r>
            <a:endParaRPr lang="en-US" alt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2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765675" y="4475164"/>
            <a:ext cx="1068388" cy="6302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/>
              <a:t>(i+1, j)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41288"/>
            <a:ext cx="9256713" cy="698500"/>
          </a:xfrm>
        </p:spPr>
        <p:txBody>
          <a:bodyPr/>
          <a:lstStyle/>
          <a:p>
            <a:r>
              <a:rPr lang="en-US" altLang="en-US" sz="3600" dirty="0" smtClean="0"/>
              <a:t>LCP: Recursive Formulation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1722438" y="957263"/>
            <a:ext cx="8801100" cy="20685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  <a:defRPr/>
            </a:pPr>
            <a:r>
              <a:rPr lang="en-US" altLang="en-US" kern="0" dirty="0"/>
              <a:t>                  </a:t>
            </a:r>
          </a:p>
          <a:p>
            <a:pPr marL="457200" lvl="1" indent="0">
              <a:buNone/>
              <a:defRPr/>
            </a:pPr>
            <a:r>
              <a:rPr lang="en-US" altLang="en-US" kern="0" dirty="0"/>
              <a:t>                  0     if </a:t>
            </a:r>
            <a:r>
              <a:rPr lang="en-US" altLang="en-US" kern="0" dirty="0" err="1"/>
              <a:t>i</a:t>
            </a:r>
            <a:r>
              <a:rPr lang="en-US" altLang="en-US" kern="0" dirty="0"/>
              <a:t>=N-1 &amp;&amp; j=N-1</a:t>
            </a:r>
          </a:p>
          <a:p>
            <a:pPr marL="457200" lvl="1" indent="0">
              <a:buNone/>
              <a:defRPr/>
            </a:pPr>
            <a:r>
              <a:rPr lang="en-US" altLang="en-US" kern="0" dirty="0"/>
              <a:t>T[</a:t>
            </a:r>
            <a:r>
              <a:rPr lang="en-US" altLang="en-US" kern="0" dirty="0" err="1"/>
              <a:t>i</a:t>
            </a:r>
            <a:r>
              <a:rPr lang="en-US" altLang="en-US" kern="0" dirty="0"/>
              <a:t>][j] =</a:t>
            </a:r>
          </a:p>
          <a:p>
            <a:pPr marL="457200" lvl="1" indent="0">
              <a:buNone/>
              <a:defRPr/>
            </a:pPr>
            <a:r>
              <a:rPr lang="en-US" altLang="en-US" kern="0" dirty="0"/>
              <a:t>                  min(T[i+1][j], T[</a:t>
            </a:r>
            <a:r>
              <a:rPr lang="en-US" altLang="en-US" kern="0" dirty="0" err="1"/>
              <a:t>i</a:t>
            </a:r>
            <a:r>
              <a:rPr lang="en-US" altLang="en-US" kern="0" dirty="0"/>
              <a:t>][j+1]) + </a:t>
            </a:r>
            <a:r>
              <a:rPr lang="en-US" altLang="en-US" kern="0" dirty="0" smtClean="0"/>
              <a:t>grid[</a:t>
            </a:r>
            <a:r>
              <a:rPr lang="en-US" altLang="en-US" kern="0" dirty="0" err="1" smtClean="0"/>
              <a:t>i</a:t>
            </a:r>
            <a:r>
              <a:rPr lang="en-US" altLang="en-US" kern="0" dirty="0"/>
              <a:t>][j]  otherwise</a:t>
            </a:r>
          </a:p>
          <a:p>
            <a:pPr marL="457200" lvl="1" indent="0">
              <a:buNone/>
              <a:defRPr/>
            </a:pPr>
            <a:endParaRPr lang="en-US" altLang="en-US" kern="0" dirty="0"/>
          </a:p>
          <a:p>
            <a:pPr marL="457200" lvl="1" indent="0">
              <a:buNone/>
              <a:defRPr/>
            </a:pPr>
            <a:r>
              <a:rPr lang="en-US" altLang="en-US" kern="0" dirty="0"/>
              <a:t>  </a:t>
            </a:r>
          </a:p>
        </p:txBody>
      </p:sp>
      <p:sp>
        <p:nvSpPr>
          <p:cNvPr id="23557" name="Left Brace 1"/>
          <p:cNvSpPr>
            <a:spLocks/>
          </p:cNvSpPr>
          <p:nvPr/>
        </p:nvSpPr>
        <p:spPr bwMode="auto">
          <a:xfrm>
            <a:off x="3438526" y="1363664"/>
            <a:ext cx="517525" cy="1404937"/>
          </a:xfrm>
          <a:prstGeom prst="leftBrace">
            <a:avLst>
              <a:gd name="adj1" fmla="val 8333"/>
              <a:gd name="adj2" fmla="val 50000"/>
            </a:avLst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65675" y="3844925"/>
            <a:ext cx="1068388" cy="630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, j)</a:t>
            </a:r>
          </a:p>
        </p:txBody>
      </p:sp>
      <p:cxnSp>
        <p:nvCxnSpPr>
          <p:cNvPr id="23559" name="Straight Arrow Connector 29"/>
          <p:cNvCxnSpPr>
            <a:cxnSpLocks noChangeShapeType="1"/>
          </p:cNvCxnSpPr>
          <p:nvPr/>
        </p:nvCxnSpPr>
        <p:spPr bwMode="auto">
          <a:xfrm>
            <a:off x="5175250" y="4297364"/>
            <a:ext cx="0" cy="3143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5834063" y="3844925"/>
            <a:ext cx="1104900" cy="630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, j+1)</a:t>
            </a:r>
          </a:p>
        </p:txBody>
      </p:sp>
      <p:cxnSp>
        <p:nvCxnSpPr>
          <p:cNvPr id="23561" name="Straight Arrow Connector 29"/>
          <p:cNvCxnSpPr>
            <a:cxnSpLocks noChangeShapeType="1"/>
          </p:cNvCxnSpPr>
          <p:nvPr/>
        </p:nvCxnSpPr>
        <p:spPr bwMode="auto">
          <a:xfrm flipV="1">
            <a:off x="5481639" y="4121151"/>
            <a:ext cx="663575" cy="95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2" name="Right Brace 14"/>
          <p:cNvSpPr>
            <a:spLocks/>
          </p:cNvSpPr>
          <p:nvPr/>
        </p:nvSpPr>
        <p:spPr bwMode="auto">
          <a:xfrm rot="5400000">
            <a:off x="4902200" y="2278063"/>
            <a:ext cx="395288" cy="1147762"/>
          </a:xfrm>
          <a:prstGeom prst="rightBrace">
            <a:avLst>
              <a:gd name="adj1" fmla="val 8348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65625" y="3030538"/>
            <a:ext cx="146843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/>
              <a:t>Path through</a:t>
            </a:r>
          </a:p>
          <a:p>
            <a:pPr algn="ctr">
              <a:defRPr/>
            </a:pPr>
            <a:r>
              <a:rPr lang="en-US" sz="1600" dirty="0"/>
              <a:t>the down slot</a:t>
            </a:r>
            <a:endParaRPr lang="en-US" sz="2000" dirty="0"/>
          </a:p>
        </p:txBody>
      </p:sp>
      <p:sp>
        <p:nvSpPr>
          <p:cNvPr id="23564" name="Right Brace 16"/>
          <p:cNvSpPr>
            <a:spLocks/>
          </p:cNvSpPr>
          <p:nvPr/>
        </p:nvSpPr>
        <p:spPr bwMode="auto">
          <a:xfrm rot="5400000">
            <a:off x="6307932" y="2301082"/>
            <a:ext cx="395288" cy="1146175"/>
          </a:xfrm>
          <a:prstGeom prst="rightBrace">
            <a:avLst>
              <a:gd name="adj1" fmla="val 8336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72150" y="3052763"/>
            <a:ext cx="146843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/>
              <a:t>Path through</a:t>
            </a:r>
          </a:p>
          <a:p>
            <a:pPr algn="ctr">
              <a:defRPr/>
            </a:pPr>
            <a:r>
              <a:rPr lang="en-US" sz="1600" dirty="0"/>
              <a:t>the right slot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5256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41288"/>
            <a:ext cx="9256713" cy="698500"/>
          </a:xfrm>
        </p:spPr>
        <p:txBody>
          <a:bodyPr/>
          <a:lstStyle/>
          <a:p>
            <a:r>
              <a:rPr lang="en-US" altLang="en-US" sz="3600" dirty="0" smtClean="0"/>
              <a:t>LCP: Recursive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7" y="839788"/>
            <a:ext cx="10318899" cy="572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/>
          <p:nvPr/>
        </p:nvSpPr>
        <p:spPr bwMode="auto">
          <a:xfrm>
            <a:off x="6300789" y="2802207"/>
            <a:ext cx="2457450" cy="2336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400"/>
          </a:p>
        </p:txBody>
      </p:sp>
      <p:sp>
        <p:nvSpPr>
          <p:cNvPr id="4" name="Oval 3"/>
          <p:cNvSpPr/>
          <p:nvPr/>
        </p:nvSpPr>
        <p:spPr bwMode="auto">
          <a:xfrm>
            <a:off x="3868739" y="2727595"/>
            <a:ext cx="2362200" cy="23241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971550"/>
          </a:xfrm>
        </p:spPr>
        <p:txBody>
          <a:bodyPr/>
          <a:lstStyle/>
          <a:p>
            <a:r>
              <a:rPr lang="en-US" altLang="en-US" sz="3600" dirty="0" smtClean="0"/>
              <a:t>LCP: A DP Solution?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011864" y="1468708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(0, 0)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787776" y="2206896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(1, 0)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2667001" y="2908571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(2, 0)</a:t>
            </a:r>
          </a:p>
        </p:txBody>
      </p:sp>
      <p:sp>
        <p:nvSpPr>
          <p:cNvPr id="25626" name="Oval 27"/>
          <p:cNvSpPr>
            <a:spLocks noChangeArrowheads="1"/>
          </p:cNvSpPr>
          <p:nvPr/>
        </p:nvSpPr>
        <p:spPr bwMode="auto">
          <a:xfrm>
            <a:off x="4638676" y="2908571"/>
            <a:ext cx="850900" cy="403225"/>
          </a:xfrm>
          <a:prstGeom prst="ellipse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(1, 1)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2925764" y="3605483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(2, 1)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3114676" y="4343671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(2, 2)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4022726" y="3608658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(2, 1)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280026" y="3599133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(1, 2)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4186239" y="4356371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(2, 2)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5080001" y="4342083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(2, 2)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8193089" y="2206896"/>
            <a:ext cx="849312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(0, 1)</a:t>
            </a:r>
          </a:p>
        </p:txBody>
      </p:sp>
      <p:sp>
        <p:nvSpPr>
          <p:cNvPr id="25634" name="Oval 38"/>
          <p:cNvSpPr>
            <a:spLocks noChangeArrowheads="1"/>
          </p:cNvSpPr>
          <p:nvPr/>
        </p:nvSpPr>
        <p:spPr bwMode="auto">
          <a:xfrm>
            <a:off x="7037389" y="2908571"/>
            <a:ext cx="850900" cy="403225"/>
          </a:xfrm>
          <a:prstGeom prst="ellipse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(1, 1)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6405564" y="3605483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(2, 1)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7783514" y="3651521"/>
            <a:ext cx="850900" cy="4016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(1, 2)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6564314" y="4338907"/>
            <a:ext cx="850900" cy="4016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(2, 2)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7580314" y="4338907"/>
            <a:ext cx="849312" cy="4016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(2, 2)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9183689" y="2908571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(0, 2)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8950326" y="3605483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(1, 2)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8758239" y="4300808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(2, 2)</a:t>
            </a:r>
          </a:p>
        </p:txBody>
      </p:sp>
      <p:cxnSp>
        <p:nvCxnSpPr>
          <p:cNvPr id="25642" name="Straight Arrow Connector 29"/>
          <p:cNvCxnSpPr>
            <a:cxnSpLocks noChangeShapeType="1"/>
            <a:stCxn id="2" idx="2"/>
            <a:endCxn id="23" idx="7"/>
          </p:cNvCxnSpPr>
          <p:nvPr/>
        </p:nvCxnSpPr>
        <p:spPr bwMode="auto">
          <a:xfrm flipH="1">
            <a:off x="4514852" y="1670320"/>
            <a:ext cx="1497013" cy="59531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3" name="Straight Arrow Connector 29"/>
          <p:cNvCxnSpPr>
            <a:cxnSpLocks noChangeShapeType="1"/>
            <a:stCxn id="2" idx="6"/>
            <a:endCxn id="38" idx="1"/>
          </p:cNvCxnSpPr>
          <p:nvPr/>
        </p:nvCxnSpPr>
        <p:spPr bwMode="auto">
          <a:xfrm>
            <a:off x="6862764" y="1670320"/>
            <a:ext cx="1454150" cy="59531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4" name="Straight Arrow Connector 29"/>
          <p:cNvCxnSpPr>
            <a:cxnSpLocks noChangeShapeType="1"/>
            <a:stCxn id="23" idx="3"/>
            <a:endCxn id="27" idx="0"/>
          </p:cNvCxnSpPr>
          <p:nvPr/>
        </p:nvCxnSpPr>
        <p:spPr bwMode="auto">
          <a:xfrm flipH="1">
            <a:off x="3092451" y="2551382"/>
            <a:ext cx="820738" cy="3571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5" name="Straight Arrow Connector 29"/>
          <p:cNvCxnSpPr>
            <a:cxnSpLocks noChangeShapeType="1"/>
            <a:stCxn id="38" idx="5"/>
            <a:endCxn id="44" idx="0"/>
          </p:cNvCxnSpPr>
          <p:nvPr/>
        </p:nvCxnSpPr>
        <p:spPr bwMode="auto">
          <a:xfrm>
            <a:off x="8918577" y="2551382"/>
            <a:ext cx="690563" cy="3571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6" name="Straight Arrow Connector 29"/>
          <p:cNvCxnSpPr>
            <a:cxnSpLocks noChangeShapeType="1"/>
            <a:stCxn id="38" idx="3"/>
            <a:endCxn id="25634" idx="7"/>
          </p:cNvCxnSpPr>
          <p:nvPr/>
        </p:nvCxnSpPr>
        <p:spPr bwMode="auto">
          <a:xfrm flipH="1">
            <a:off x="7762876" y="2551383"/>
            <a:ext cx="554038" cy="4159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7" name="Straight Arrow Connector 29"/>
          <p:cNvCxnSpPr>
            <a:cxnSpLocks noChangeShapeType="1"/>
            <a:stCxn id="23" idx="5"/>
            <a:endCxn id="25626" idx="0"/>
          </p:cNvCxnSpPr>
          <p:nvPr/>
        </p:nvCxnSpPr>
        <p:spPr bwMode="auto">
          <a:xfrm>
            <a:off x="4514852" y="2551382"/>
            <a:ext cx="549275" cy="3571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8" name="Straight Arrow Connector 29"/>
          <p:cNvCxnSpPr>
            <a:cxnSpLocks noChangeShapeType="1"/>
            <a:stCxn id="25626" idx="5"/>
            <a:endCxn id="35" idx="0"/>
          </p:cNvCxnSpPr>
          <p:nvPr/>
        </p:nvCxnSpPr>
        <p:spPr bwMode="auto">
          <a:xfrm>
            <a:off x="5365752" y="3251470"/>
            <a:ext cx="339725" cy="3476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9" name="Straight Arrow Connector 29"/>
          <p:cNvCxnSpPr>
            <a:cxnSpLocks noChangeShapeType="1"/>
            <a:stCxn id="25634" idx="5"/>
            <a:endCxn id="41" idx="0"/>
          </p:cNvCxnSpPr>
          <p:nvPr/>
        </p:nvCxnSpPr>
        <p:spPr bwMode="auto">
          <a:xfrm>
            <a:off x="7762876" y="3251470"/>
            <a:ext cx="446088" cy="4000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0" name="Straight Arrow Connector 29"/>
          <p:cNvCxnSpPr>
            <a:cxnSpLocks noChangeShapeType="1"/>
            <a:stCxn id="25626" idx="3"/>
            <a:endCxn id="34" idx="0"/>
          </p:cNvCxnSpPr>
          <p:nvPr/>
        </p:nvCxnSpPr>
        <p:spPr bwMode="auto">
          <a:xfrm flipH="1">
            <a:off x="4448177" y="3251471"/>
            <a:ext cx="315913" cy="3571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1" name="Straight Arrow Connector 29"/>
          <p:cNvCxnSpPr>
            <a:cxnSpLocks noChangeShapeType="1"/>
            <a:stCxn id="27" idx="4"/>
            <a:endCxn id="32" idx="0"/>
          </p:cNvCxnSpPr>
          <p:nvPr/>
        </p:nvCxnSpPr>
        <p:spPr bwMode="auto">
          <a:xfrm>
            <a:off x="3092452" y="3311796"/>
            <a:ext cx="258763" cy="2936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2" name="Straight Arrow Connector 29"/>
          <p:cNvCxnSpPr>
            <a:cxnSpLocks noChangeShapeType="1"/>
            <a:stCxn id="32" idx="4"/>
            <a:endCxn id="33" idx="0"/>
          </p:cNvCxnSpPr>
          <p:nvPr/>
        </p:nvCxnSpPr>
        <p:spPr bwMode="auto">
          <a:xfrm>
            <a:off x="3351214" y="4008708"/>
            <a:ext cx="188912" cy="3349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3" name="Straight Arrow Connector 29"/>
          <p:cNvCxnSpPr>
            <a:cxnSpLocks noChangeShapeType="1"/>
            <a:stCxn id="34" idx="4"/>
            <a:endCxn id="36" idx="0"/>
          </p:cNvCxnSpPr>
          <p:nvPr/>
        </p:nvCxnSpPr>
        <p:spPr bwMode="auto">
          <a:xfrm>
            <a:off x="4448177" y="4011882"/>
            <a:ext cx="163513" cy="3444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4" name="Straight Arrow Connector 29"/>
          <p:cNvCxnSpPr>
            <a:cxnSpLocks noChangeShapeType="1"/>
            <a:stCxn id="35" idx="4"/>
            <a:endCxn id="37" idx="0"/>
          </p:cNvCxnSpPr>
          <p:nvPr/>
        </p:nvCxnSpPr>
        <p:spPr bwMode="auto">
          <a:xfrm flipH="1">
            <a:off x="5505452" y="4002358"/>
            <a:ext cx="200025" cy="3397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5" name="Straight Arrow Connector 29"/>
          <p:cNvCxnSpPr>
            <a:cxnSpLocks noChangeShapeType="1"/>
            <a:stCxn id="25634" idx="3"/>
            <a:endCxn id="40" idx="0"/>
          </p:cNvCxnSpPr>
          <p:nvPr/>
        </p:nvCxnSpPr>
        <p:spPr bwMode="auto">
          <a:xfrm flipH="1">
            <a:off x="6831014" y="3251470"/>
            <a:ext cx="330200" cy="35401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6" name="Straight Arrow Connector 29"/>
          <p:cNvCxnSpPr>
            <a:cxnSpLocks noChangeShapeType="1"/>
            <a:stCxn id="40" idx="4"/>
            <a:endCxn id="42" idx="0"/>
          </p:cNvCxnSpPr>
          <p:nvPr/>
        </p:nvCxnSpPr>
        <p:spPr bwMode="auto">
          <a:xfrm>
            <a:off x="6831014" y="4008707"/>
            <a:ext cx="158750" cy="3302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7" name="Straight Arrow Connector 29"/>
          <p:cNvCxnSpPr>
            <a:cxnSpLocks noChangeShapeType="1"/>
            <a:stCxn id="41" idx="4"/>
            <a:endCxn id="43" idx="0"/>
          </p:cNvCxnSpPr>
          <p:nvPr/>
        </p:nvCxnSpPr>
        <p:spPr bwMode="auto">
          <a:xfrm flipH="1">
            <a:off x="8004176" y="4053157"/>
            <a:ext cx="204788" cy="2857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8" name="Straight Arrow Connector 29"/>
          <p:cNvCxnSpPr>
            <a:cxnSpLocks noChangeShapeType="1"/>
            <a:stCxn id="44" idx="4"/>
            <a:endCxn id="45" idx="0"/>
          </p:cNvCxnSpPr>
          <p:nvPr/>
        </p:nvCxnSpPr>
        <p:spPr bwMode="auto">
          <a:xfrm flipH="1">
            <a:off x="9375777" y="3311796"/>
            <a:ext cx="233363" cy="2936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9" name="Straight Arrow Connector 29"/>
          <p:cNvCxnSpPr>
            <a:cxnSpLocks noChangeShapeType="1"/>
            <a:stCxn id="45" idx="4"/>
            <a:endCxn id="46" idx="0"/>
          </p:cNvCxnSpPr>
          <p:nvPr/>
        </p:nvCxnSpPr>
        <p:spPr bwMode="auto">
          <a:xfrm flipH="1">
            <a:off x="9183690" y="4008707"/>
            <a:ext cx="192087" cy="2921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8" name="TextBox 5147"/>
          <p:cNvSpPr txBox="1"/>
          <p:nvPr/>
        </p:nvSpPr>
        <p:spPr>
          <a:xfrm rot="20189375">
            <a:off x="4881564" y="1595707"/>
            <a:ext cx="7493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Down</a:t>
            </a:r>
          </a:p>
        </p:txBody>
      </p:sp>
      <p:sp>
        <p:nvSpPr>
          <p:cNvPr id="106" name="TextBox 105"/>
          <p:cNvSpPr txBox="1"/>
          <p:nvPr/>
        </p:nvSpPr>
        <p:spPr>
          <a:xfrm rot="1439434">
            <a:off x="7385051" y="1683020"/>
            <a:ext cx="7572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Right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78039" y="5421581"/>
            <a:ext cx="84455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dirty="0"/>
              <a:t>Notice that we only have </a:t>
            </a:r>
            <a:r>
              <a:rPr lang="en-US" sz="2400" dirty="0" err="1"/>
              <a:t>NxN</a:t>
            </a:r>
            <a:r>
              <a:rPr lang="en-US" sz="2400" dirty="0"/>
              <a:t>=N</a:t>
            </a:r>
            <a:r>
              <a:rPr lang="en-US" sz="2400" baseline="30000" dirty="0"/>
              <a:t>2</a:t>
            </a:r>
            <a:r>
              <a:rPr lang="en-US" sz="2400" dirty="0"/>
              <a:t> distinct sub-problems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0817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971550"/>
          </a:xfrm>
        </p:spPr>
        <p:txBody>
          <a:bodyPr/>
          <a:lstStyle/>
          <a:p>
            <a:r>
              <a:rPr lang="en-US" altLang="en-US" sz="3600" dirty="0" smtClean="0"/>
              <a:t>LCP: A Top Down DP Solution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5801414" y="1684369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(0, 0)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577326" y="2422557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(1, 0)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2456551" y="3124232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(2, 0)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4428226" y="3124232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(1, 1)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2715314" y="3821144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(2, 1)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2904226" y="4559332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(2, 2)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3812276" y="3824319"/>
            <a:ext cx="850900" cy="4032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(2, 1)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069576" y="3814794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(1, 2)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869551" y="4557744"/>
            <a:ext cx="850900" cy="4032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(2, 2)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7982639" y="2422557"/>
            <a:ext cx="849312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(0, 1)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6826939" y="3124232"/>
            <a:ext cx="850900" cy="4032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(1, 1)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8973239" y="3124232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(0, 2)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8739876" y="3821144"/>
            <a:ext cx="850900" cy="4032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(1, 2)</a:t>
            </a:r>
          </a:p>
        </p:txBody>
      </p:sp>
      <p:cxnSp>
        <p:nvCxnSpPr>
          <p:cNvPr id="26658" name="Straight Arrow Connector 29"/>
          <p:cNvCxnSpPr>
            <a:cxnSpLocks noChangeShapeType="1"/>
            <a:stCxn id="2" idx="2"/>
            <a:endCxn id="23" idx="7"/>
          </p:cNvCxnSpPr>
          <p:nvPr/>
        </p:nvCxnSpPr>
        <p:spPr bwMode="auto">
          <a:xfrm flipH="1">
            <a:off x="4304402" y="1885981"/>
            <a:ext cx="1497013" cy="59531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9" name="Straight Arrow Connector 29"/>
          <p:cNvCxnSpPr>
            <a:cxnSpLocks noChangeShapeType="1"/>
            <a:stCxn id="2" idx="6"/>
            <a:endCxn id="38" idx="1"/>
          </p:cNvCxnSpPr>
          <p:nvPr/>
        </p:nvCxnSpPr>
        <p:spPr bwMode="auto">
          <a:xfrm>
            <a:off x="6652314" y="1885981"/>
            <a:ext cx="1454150" cy="59531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0" name="Straight Arrow Connector 29"/>
          <p:cNvCxnSpPr>
            <a:cxnSpLocks noChangeShapeType="1"/>
            <a:stCxn id="23" idx="3"/>
            <a:endCxn id="27" idx="0"/>
          </p:cNvCxnSpPr>
          <p:nvPr/>
        </p:nvCxnSpPr>
        <p:spPr bwMode="auto">
          <a:xfrm flipH="1">
            <a:off x="2882001" y="2767043"/>
            <a:ext cx="820738" cy="3571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1" name="Straight Arrow Connector 29"/>
          <p:cNvCxnSpPr>
            <a:cxnSpLocks noChangeShapeType="1"/>
            <a:stCxn id="38" idx="5"/>
            <a:endCxn id="44" idx="0"/>
          </p:cNvCxnSpPr>
          <p:nvPr/>
        </p:nvCxnSpPr>
        <p:spPr bwMode="auto">
          <a:xfrm>
            <a:off x="8708127" y="2767043"/>
            <a:ext cx="690563" cy="3571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2" name="Straight Arrow Connector 29"/>
          <p:cNvCxnSpPr>
            <a:cxnSpLocks noChangeShapeType="1"/>
            <a:stCxn id="38" idx="3"/>
            <a:endCxn id="39" idx="7"/>
          </p:cNvCxnSpPr>
          <p:nvPr/>
        </p:nvCxnSpPr>
        <p:spPr bwMode="auto">
          <a:xfrm flipH="1">
            <a:off x="7552426" y="2767044"/>
            <a:ext cx="554038" cy="4159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3" name="Straight Arrow Connector 29"/>
          <p:cNvCxnSpPr>
            <a:cxnSpLocks noChangeShapeType="1"/>
            <a:stCxn id="23" idx="5"/>
            <a:endCxn id="28" idx="0"/>
          </p:cNvCxnSpPr>
          <p:nvPr/>
        </p:nvCxnSpPr>
        <p:spPr bwMode="auto">
          <a:xfrm>
            <a:off x="4304402" y="2767043"/>
            <a:ext cx="549275" cy="3571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4" name="Straight Arrow Connector 29"/>
          <p:cNvCxnSpPr>
            <a:cxnSpLocks noChangeShapeType="1"/>
            <a:stCxn id="28" idx="5"/>
            <a:endCxn id="35" idx="0"/>
          </p:cNvCxnSpPr>
          <p:nvPr/>
        </p:nvCxnSpPr>
        <p:spPr bwMode="auto">
          <a:xfrm>
            <a:off x="5155302" y="3467131"/>
            <a:ext cx="339725" cy="3476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5" name="Straight Arrow Connector 29"/>
          <p:cNvCxnSpPr>
            <a:cxnSpLocks noChangeShapeType="1"/>
            <a:stCxn id="28" idx="3"/>
            <a:endCxn id="34" idx="0"/>
          </p:cNvCxnSpPr>
          <p:nvPr/>
        </p:nvCxnSpPr>
        <p:spPr bwMode="auto">
          <a:xfrm flipH="1">
            <a:off x="4237727" y="3467132"/>
            <a:ext cx="315913" cy="3571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6" name="Straight Arrow Connector 29"/>
          <p:cNvCxnSpPr>
            <a:cxnSpLocks noChangeShapeType="1"/>
            <a:stCxn id="27" idx="4"/>
            <a:endCxn id="32" idx="0"/>
          </p:cNvCxnSpPr>
          <p:nvPr/>
        </p:nvCxnSpPr>
        <p:spPr bwMode="auto">
          <a:xfrm>
            <a:off x="2882002" y="3527457"/>
            <a:ext cx="258763" cy="2936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7" name="Straight Arrow Connector 29"/>
          <p:cNvCxnSpPr>
            <a:cxnSpLocks noChangeShapeType="1"/>
            <a:stCxn id="32" idx="4"/>
            <a:endCxn id="33" idx="0"/>
          </p:cNvCxnSpPr>
          <p:nvPr/>
        </p:nvCxnSpPr>
        <p:spPr bwMode="auto">
          <a:xfrm>
            <a:off x="3140764" y="4224369"/>
            <a:ext cx="188912" cy="3349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8" name="Straight Arrow Connector 29"/>
          <p:cNvCxnSpPr>
            <a:cxnSpLocks noChangeShapeType="1"/>
            <a:stCxn id="35" idx="4"/>
            <a:endCxn id="37" idx="0"/>
          </p:cNvCxnSpPr>
          <p:nvPr/>
        </p:nvCxnSpPr>
        <p:spPr bwMode="auto">
          <a:xfrm flipH="1">
            <a:off x="5295002" y="4218019"/>
            <a:ext cx="200025" cy="3397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9" name="Straight Arrow Connector 29"/>
          <p:cNvCxnSpPr>
            <a:cxnSpLocks noChangeShapeType="1"/>
            <a:stCxn id="44" idx="4"/>
            <a:endCxn id="45" idx="0"/>
          </p:cNvCxnSpPr>
          <p:nvPr/>
        </p:nvCxnSpPr>
        <p:spPr bwMode="auto">
          <a:xfrm flipH="1">
            <a:off x="9165327" y="3527457"/>
            <a:ext cx="233363" cy="2936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8" name="TextBox 5147"/>
          <p:cNvSpPr txBox="1"/>
          <p:nvPr/>
        </p:nvSpPr>
        <p:spPr>
          <a:xfrm rot="20189375">
            <a:off x="4671114" y="1811368"/>
            <a:ext cx="7493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Down</a:t>
            </a:r>
          </a:p>
        </p:txBody>
      </p:sp>
      <p:sp>
        <p:nvSpPr>
          <p:cNvPr id="106" name="TextBox 105"/>
          <p:cNvSpPr txBox="1"/>
          <p:nvPr/>
        </p:nvSpPr>
        <p:spPr>
          <a:xfrm rot="1439434">
            <a:off x="7174601" y="1898681"/>
            <a:ext cx="7572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Right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79541" y="5216556"/>
            <a:ext cx="84439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dirty="0"/>
              <a:t>Notice that we only have </a:t>
            </a:r>
            <a:r>
              <a:rPr lang="en-US" sz="2400" dirty="0" err="1"/>
              <a:t>NxN</a:t>
            </a:r>
            <a:r>
              <a:rPr lang="en-US" sz="2400" dirty="0"/>
              <a:t>=N</a:t>
            </a:r>
            <a:r>
              <a:rPr lang="en-US" sz="2400" baseline="30000" dirty="0"/>
              <a:t>2</a:t>
            </a:r>
            <a:r>
              <a:rPr lang="en-US" sz="2400" dirty="0"/>
              <a:t> distinct sub-problems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6445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798991"/>
          </a:xfrm>
        </p:spPr>
        <p:txBody>
          <a:bodyPr/>
          <a:lstStyle/>
          <a:p>
            <a:r>
              <a:rPr lang="en-US" altLang="en-US" sz="3600" dirty="0" smtClean="0"/>
              <a:t>LCP: A Top Down DP 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91" y="940279"/>
            <a:ext cx="8777781" cy="56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02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188" y="141288"/>
            <a:ext cx="8896350" cy="698500"/>
          </a:xfrm>
        </p:spPr>
        <p:txBody>
          <a:bodyPr/>
          <a:lstStyle/>
          <a:p>
            <a:r>
              <a:rPr lang="en-US" altLang="en-US" sz="3600" dirty="0" smtClean="0"/>
              <a:t>LCP: Bottom Up DP Formulation</a:t>
            </a:r>
          </a:p>
        </p:txBody>
      </p:sp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543464" y="948906"/>
            <a:ext cx="11231593" cy="5677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It is possible to fill-up the solution table iteratively in a bottom-up manner as </a:t>
            </a:r>
            <a:r>
              <a:rPr lang="en-US" altLang="en-US" dirty="0" smtClean="0"/>
              <a:t>follows</a:t>
            </a:r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We need to fill up the table bottom-up, starting from T[N-1][N-1] working up towards T[0][0]</a:t>
            </a:r>
          </a:p>
          <a:p>
            <a:pPr lvl="1"/>
            <a:r>
              <a:rPr lang="en-US" altLang="en-US" dirty="0" smtClean="0"/>
              <a:t>The final result will be in T[0][0]</a:t>
            </a:r>
            <a:endParaRPr lang="en-US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04181" y="2050332"/>
            <a:ext cx="10291313" cy="256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>
              <a:buFontTx/>
              <a:buNone/>
              <a:defRPr/>
            </a:pPr>
            <a:r>
              <a:rPr lang="en-US" altLang="en-US" kern="0" dirty="0" smtClean="0">
                <a:solidFill>
                  <a:schemeClr val="accent2"/>
                </a:solidFill>
              </a:rPr>
              <a:t>            </a:t>
            </a:r>
            <a:r>
              <a:rPr lang="en-US" altLang="en-US" kern="0" dirty="0" smtClean="0"/>
              <a:t>{0                                if </a:t>
            </a:r>
            <a:r>
              <a:rPr lang="en-US" altLang="en-US" kern="0" dirty="0" err="1" smtClean="0"/>
              <a:t>i</a:t>
            </a:r>
            <a:r>
              <a:rPr lang="en-US" altLang="en-US" kern="0" dirty="0" smtClean="0"/>
              <a:t>=N-1 and j=N-1</a:t>
            </a:r>
          </a:p>
          <a:p>
            <a:pPr marL="533400" indent="-533400">
              <a:buFontTx/>
              <a:buNone/>
              <a:defRPr/>
            </a:pPr>
            <a:r>
              <a:rPr lang="en-US" altLang="en-US" kern="0" dirty="0" smtClean="0"/>
              <a:t>T[</a:t>
            </a:r>
            <a:r>
              <a:rPr lang="en-US" altLang="en-US" kern="0" dirty="0" err="1" smtClean="0"/>
              <a:t>i</a:t>
            </a:r>
            <a:r>
              <a:rPr lang="en-US" altLang="en-US" kern="0" dirty="0" smtClean="0"/>
              <a:t>][j] ={grid[</a:t>
            </a:r>
            <a:r>
              <a:rPr lang="en-US" altLang="en-US" kern="0" dirty="0" err="1" smtClean="0"/>
              <a:t>i</a:t>
            </a:r>
            <a:r>
              <a:rPr lang="en-US" altLang="en-US" kern="0" dirty="0" smtClean="0"/>
              <a:t>][j] + T[</a:t>
            </a:r>
            <a:r>
              <a:rPr lang="en-US" altLang="en-US" kern="0" dirty="0" err="1" smtClean="0"/>
              <a:t>i</a:t>
            </a:r>
            <a:r>
              <a:rPr lang="en-US" altLang="en-US" kern="0" dirty="0" smtClean="0"/>
              <a:t>][j+1]    if i == N-1  (last row)</a:t>
            </a:r>
          </a:p>
          <a:p>
            <a:pPr marL="533400" indent="-533400">
              <a:buFontTx/>
              <a:buNone/>
              <a:defRPr/>
            </a:pPr>
            <a:r>
              <a:rPr lang="en-US" altLang="en-US" kern="0" dirty="0"/>
              <a:t> </a:t>
            </a:r>
            <a:r>
              <a:rPr lang="en-US" altLang="en-US" kern="0" dirty="0" smtClean="0"/>
              <a:t>           {grid[</a:t>
            </a:r>
            <a:r>
              <a:rPr lang="en-US" altLang="en-US" kern="0" dirty="0" err="1" smtClean="0"/>
              <a:t>i</a:t>
            </a:r>
            <a:r>
              <a:rPr lang="en-US" altLang="en-US" kern="0" dirty="0" smtClean="0"/>
              <a:t>][j] + T[i+1][j]    if j == N-1 (last column)</a:t>
            </a:r>
          </a:p>
          <a:p>
            <a:pPr marL="533400" indent="-533400">
              <a:buFontTx/>
              <a:buNone/>
              <a:defRPr/>
            </a:pPr>
            <a:r>
              <a:rPr lang="en-US" altLang="en-US" kern="0" dirty="0"/>
              <a:t> </a:t>
            </a:r>
            <a:r>
              <a:rPr lang="en-US" altLang="en-US" kern="0" dirty="0" smtClean="0"/>
              <a:t>           {grid[</a:t>
            </a:r>
            <a:r>
              <a:rPr lang="en-US" altLang="en-US" kern="0" dirty="0" err="1" smtClean="0"/>
              <a:t>i</a:t>
            </a:r>
            <a:r>
              <a:rPr lang="en-US" altLang="en-US" kern="0" dirty="0" smtClean="0"/>
              <a:t>][j] + min{</a:t>
            </a:r>
            <a:r>
              <a:rPr lang="en-US" altLang="en-US" kern="0" dirty="0" smtClean="0">
                <a:solidFill>
                  <a:srgbClr val="CC3300"/>
                </a:solidFill>
              </a:rPr>
              <a:t>T[i+1][j]</a:t>
            </a:r>
            <a:r>
              <a:rPr lang="en-US" altLang="en-US" kern="0" dirty="0" smtClean="0"/>
              <a:t>, </a:t>
            </a:r>
            <a:r>
              <a:rPr lang="en-US" altLang="en-US" kern="0" dirty="0" smtClean="0">
                <a:solidFill>
                  <a:schemeClr val="accent6"/>
                </a:solidFill>
              </a:rPr>
              <a:t>T[</a:t>
            </a:r>
            <a:r>
              <a:rPr lang="en-US" altLang="en-US" kern="0" dirty="0" err="1" smtClean="0">
                <a:solidFill>
                  <a:schemeClr val="accent6"/>
                </a:solidFill>
              </a:rPr>
              <a:t>i</a:t>
            </a:r>
            <a:r>
              <a:rPr lang="en-US" altLang="en-US" kern="0" dirty="0" smtClean="0">
                <a:solidFill>
                  <a:schemeClr val="accent6"/>
                </a:solidFill>
              </a:rPr>
              <a:t>][j+1]</a:t>
            </a:r>
            <a:r>
              <a:rPr lang="en-US" altLang="en-US" kern="0" dirty="0" smtClean="0"/>
              <a:t>} if </a:t>
            </a:r>
            <a:r>
              <a:rPr lang="en-US" altLang="en-US" kern="0" dirty="0" err="1" smtClean="0"/>
              <a:t>i</a:t>
            </a:r>
            <a:r>
              <a:rPr lang="en-US" altLang="en-US" kern="0" dirty="0" smtClean="0"/>
              <a:t>&lt;N-1 and j&lt;N-1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57426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188" y="141288"/>
            <a:ext cx="8896350" cy="698500"/>
          </a:xfrm>
        </p:spPr>
        <p:txBody>
          <a:bodyPr/>
          <a:lstStyle/>
          <a:p>
            <a:r>
              <a:rPr lang="en-US" altLang="en-US" sz="3600" dirty="0" smtClean="0"/>
              <a:t>LCP: Bottom Up DP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31" y="839788"/>
            <a:ext cx="8892307" cy="58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91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22438" y="176213"/>
            <a:ext cx="9256712" cy="698500"/>
          </a:xfrm>
        </p:spPr>
        <p:txBody>
          <a:bodyPr/>
          <a:lstStyle/>
          <a:p>
            <a:r>
              <a:rPr lang="en-US" altLang="en-US" sz="3600" dirty="0"/>
              <a:t>LCP: Computing the actual path</a:t>
            </a:r>
            <a:endParaRPr lang="en-US" altLang="en-US" sz="3600" dirty="0" smtClean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431321" y="957263"/>
            <a:ext cx="11283351" cy="571095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In our DP implementation so far, we only computed the cost of the </a:t>
            </a:r>
            <a:r>
              <a:rPr lang="en-US" altLang="en-US" kern="0" dirty="0" smtClean="0"/>
              <a:t>path</a:t>
            </a:r>
          </a:p>
          <a:p>
            <a:pPr marL="514350" indent="-457200">
              <a:defRPr/>
            </a:pPr>
            <a:endParaRPr lang="en-US" altLang="en-US" kern="0" dirty="0"/>
          </a:p>
          <a:p>
            <a:pPr marL="514350" indent="-457200">
              <a:defRPr/>
            </a:pPr>
            <a:r>
              <a:rPr lang="en-US" altLang="en-US" kern="0" dirty="0"/>
              <a:t>How can we change this to also compute the actual matrix locations on the minimum cost path?</a:t>
            </a:r>
          </a:p>
          <a:p>
            <a:pPr marL="914400" lvl="1" indent="-457200">
              <a:defRPr/>
            </a:pPr>
            <a:r>
              <a:rPr lang="en-US" altLang="en-US" kern="0" dirty="0"/>
              <a:t>The idea is to maintain another table </a:t>
            </a:r>
            <a:r>
              <a:rPr lang="en-US" altLang="en-US" kern="0" dirty="0" err="1" smtClean="0"/>
              <a:t>dir</a:t>
            </a:r>
            <a:r>
              <a:rPr lang="en-US" altLang="en-US" kern="0" dirty="0" smtClean="0"/>
              <a:t>[</a:t>
            </a:r>
            <a:r>
              <a:rPr lang="en-US" altLang="en-US" kern="0" dirty="0" err="1" smtClean="0"/>
              <a:t>i</a:t>
            </a:r>
            <a:r>
              <a:rPr lang="en-US" altLang="en-US" kern="0" dirty="0"/>
              <a:t>][j] that tells us where to go from (</a:t>
            </a:r>
            <a:r>
              <a:rPr lang="en-US" altLang="en-US" kern="0" dirty="0" err="1"/>
              <a:t>i</a:t>
            </a:r>
            <a:r>
              <a:rPr lang="en-US" altLang="en-US" kern="0" dirty="0"/>
              <a:t>, j). We can either go</a:t>
            </a:r>
          </a:p>
          <a:p>
            <a:pPr marL="1314450" lvl="2" indent="-457200">
              <a:defRPr/>
            </a:pPr>
            <a:r>
              <a:rPr lang="en-US" altLang="en-US" kern="0" dirty="0"/>
              <a:t>DOWN to (i+1, j)</a:t>
            </a:r>
          </a:p>
          <a:p>
            <a:pPr marL="1314450" lvl="2" indent="-457200">
              <a:defRPr/>
            </a:pPr>
            <a:r>
              <a:rPr lang="en-US" altLang="en-US" kern="0" dirty="0"/>
              <a:t>RIGHT to (</a:t>
            </a:r>
            <a:r>
              <a:rPr lang="en-US" altLang="en-US" kern="0" dirty="0" err="1"/>
              <a:t>i</a:t>
            </a:r>
            <a:r>
              <a:rPr lang="en-US" altLang="en-US" kern="0" dirty="0"/>
              <a:t>, j+1)</a:t>
            </a:r>
          </a:p>
          <a:p>
            <a:pPr marL="914400" lvl="1" indent="-457200">
              <a:defRPr/>
            </a:pPr>
            <a:endParaRPr lang="en-US" altLang="en-US" kern="0" dirty="0"/>
          </a:p>
          <a:p>
            <a:pPr marL="1314450" lvl="2" indent="-457200">
              <a:defRPr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446151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188" y="141288"/>
            <a:ext cx="8896350" cy="698500"/>
          </a:xfrm>
        </p:spPr>
        <p:txBody>
          <a:bodyPr/>
          <a:lstStyle/>
          <a:p>
            <a:r>
              <a:rPr lang="en-US" altLang="en-US" sz="3600" dirty="0" smtClean="0"/>
              <a:t>LCP: Computing the actual path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393" y="839788"/>
            <a:ext cx="6251939" cy="58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8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Dynamic Programming (Motivation)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88189" y="1052513"/>
            <a:ext cx="11395494" cy="5581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There is an overlap between </a:t>
            </a:r>
            <a:r>
              <a:rPr lang="en-US" altLang="en-US" kern="0" dirty="0" smtClean="0"/>
              <a:t>sub-problems, </a:t>
            </a:r>
            <a:r>
              <a:rPr lang="en-US" altLang="en-US" kern="0" dirty="0"/>
              <a:t>BUT</a:t>
            </a:r>
          </a:p>
          <a:p>
            <a:pPr marL="914400" lvl="1" indent="-457200">
              <a:defRPr/>
            </a:pPr>
            <a:r>
              <a:rPr lang="en-US" altLang="en-US" kern="0" dirty="0"/>
              <a:t>the simple recursive implementation solves the same problem over and over again, resulting in an extremely large running time</a:t>
            </a:r>
          </a:p>
          <a:p>
            <a:pPr marL="914400" lvl="1" indent="-457200">
              <a:defRPr/>
            </a:pPr>
            <a:endParaRPr lang="en-US" altLang="en-US" kern="0" dirty="0"/>
          </a:p>
          <a:p>
            <a:pPr marL="514350" indent="-457200">
              <a:defRPr/>
            </a:pPr>
            <a:r>
              <a:rPr lang="en-US" altLang="en-US" kern="0" dirty="0"/>
              <a:t>In such problems, it is usually the case that you indeed have a </a:t>
            </a:r>
            <a:r>
              <a:rPr lang="en-US" altLang="en-US" kern="0" dirty="0">
                <a:solidFill>
                  <a:srgbClr val="FF0000"/>
                </a:solidFill>
              </a:rPr>
              <a:t>polynomial number of distinct sub-problems</a:t>
            </a:r>
          </a:p>
          <a:p>
            <a:pPr marL="914400" lvl="1" indent="-457200">
              <a:defRPr/>
            </a:pPr>
            <a:r>
              <a:rPr lang="en-US" altLang="en-US" kern="0" dirty="0"/>
              <a:t>But since the recursion solves the same sub-problem over and over again, the total number of recursions becomes exponential</a:t>
            </a:r>
          </a:p>
        </p:txBody>
      </p:sp>
    </p:spTree>
    <p:extLst>
      <p:ext uri="{BB962C8B-B14F-4D97-AF65-F5344CB8AC3E}">
        <p14:creationId xmlns:p14="http://schemas.microsoft.com/office/powerpoint/2010/main" val="3785622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Problems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4" y="946151"/>
            <a:ext cx="11421372" cy="5680075"/>
          </a:xfrm>
          <a:noFill/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509. Fibonacci Number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1137. N-</a:t>
            </a:r>
            <a:r>
              <a:rPr lang="en-US" altLang="en-US" dirty="0" err="1">
                <a:solidFill>
                  <a:srgbClr val="FF0000"/>
                </a:solidFill>
              </a:rPr>
              <a:t>th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Tribonacci</a:t>
            </a:r>
            <a:r>
              <a:rPr lang="en-US" altLang="en-US" dirty="0">
                <a:solidFill>
                  <a:srgbClr val="FF0000"/>
                </a:solidFill>
              </a:rPr>
              <a:t> Number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70. Climbing Stairs</a:t>
            </a:r>
          </a:p>
          <a:p>
            <a:r>
              <a:rPr lang="en-US" altLang="en-US" dirty="0"/>
              <a:t>397. Integer Replacement</a:t>
            </a:r>
          </a:p>
          <a:p>
            <a:r>
              <a:rPr lang="en-US" altLang="en-US" dirty="0" smtClean="0"/>
              <a:t>1025</a:t>
            </a:r>
            <a:r>
              <a:rPr lang="en-US" altLang="en-US" dirty="0"/>
              <a:t>. Divisor </a:t>
            </a:r>
            <a:r>
              <a:rPr lang="en-US" altLang="en-US" dirty="0" smtClean="0"/>
              <a:t>Game</a:t>
            </a:r>
          </a:p>
          <a:p>
            <a:r>
              <a:rPr lang="en-US" altLang="en-US" dirty="0" smtClean="0"/>
              <a:t>375</a:t>
            </a:r>
            <a:r>
              <a:rPr lang="en-US" altLang="en-US" dirty="0"/>
              <a:t>. Guess Number Higher or Lower </a:t>
            </a:r>
            <a:r>
              <a:rPr lang="en-US" altLang="en-US" dirty="0" smtClean="0"/>
              <a:t>II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3738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What is Dynamic Programming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422693" y="1052513"/>
            <a:ext cx="11369615" cy="5581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The idea with dynamic programming is simple:</a:t>
            </a:r>
          </a:p>
          <a:p>
            <a:pPr marL="914400" lvl="1" indent="-457200">
              <a:defRPr/>
            </a:pPr>
            <a:r>
              <a:rPr lang="en-US" altLang="en-US" kern="0" dirty="0"/>
              <a:t>Instead of solving the same sub-problem repeatedly, solve it once, and </a:t>
            </a:r>
            <a:r>
              <a:rPr lang="en-US" altLang="en-US" kern="0" dirty="0">
                <a:solidFill>
                  <a:schemeClr val="accent2"/>
                </a:solidFill>
              </a:rPr>
              <a:t>store the result to this problem in a </a:t>
            </a:r>
            <a:r>
              <a:rPr lang="en-US" altLang="en-US" kern="0" dirty="0" smtClean="0">
                <a:solidFill>
                  <a:srgbClr val="FF0000"/>
                </a:solidFill>
              </a:rPr>
              <a:t>table</a:t>
            </a:r>
          </a:p>
          <a:p>
            <a:pPr marL="914400" lvl="1" indent="-457200">
              <a:defRPr/>
            </a:pPr>
            <a:endParaRPr lang="en-US" altLang="en-US" kern="0" dirty="0">
              <a:solidFill>
                <a:srgbClr val="FF0000"/>
              </a:solidFill>
            </a:endParaRPr>
          </a:p>
          <a:p>
            <a:pPr marL="914400" lvl="1" indent="-457200">
              <a:defRPr/>
            </a:pPr>
            <a:r>
              <a:rPr lang="en-US" altLang="en-US" kern="0" dirty="0"/>
              <a:t>The next time we encounter the same sub-problem, we do not solve it again, but take the result to this problem from the </a:t>
            </a:r>
            <a:r>
              <a:rPr lang="en-US" altLang="en-US" kern="0" dirty="0" smtClean="0"/>
              <a:t>table</a:t>
            </a:r>
          </a:p>
          <a:p>
            <a:pPr marL="1314450" lvl="2" indent="-457200">
              <a:defRPr/>
            </a:pPr>
            <a:r>
              <a:rPr lang="en-US" altLang="en-US" kern="0" dirty="0" smtClean="0">
                <a:solidFill>
                  <a:srgbClr val="FF0000"/>
                </a:solidFill>
              </a:rPr>
              <a:t>Thus </a:t>
            </a:r>
            <a:r>
              <a:rPr lang="en-US" altLang="en-US" kern="0" dirty="0">
                <a:solidFill>
                  <a:srgbClr val="FF0000"/>
                </a:solidFill>
              </a:rPr>
              <a:t>we solve each distinct sub-problem </a:t>
            </a:r>
            <a:r>
              <a:rPr lang="en-US" altLang="en-US" kern="0" dirty="0" smtClean="0">
                <a:solidFill>
                  <a:srgbClr val="FF0000"/>
                </a:solidFill>
              </a:rPr>
              <a:t>once</a:t>
            </a:r>
          </a:p>
          <a:p>
            <a:pPr marL="1314450" lvl="2" indent="-457200">
              <a:defRPr/>
            </a:pPr>
            <a:endParaRPr lang="en-US" altLang="en-US" kern="0" dirty="0">
              <a:solidFill>
                <a:srgbClr val="FF0000"/>
              </a:solidFill>
            </a:endParaRPr>
          </a:p>
          <a:p>
            <a:pPr marL="914400" lvl="1" indent="-457200">
              <a:defRPr/>
            </a:pPr>
            <a:r>
              <a:rPr lang="en-US" altLang="en-US" kern="0" dirty="0"/>
              <a:t>Since the total number of distinct sub-problems is polynomial, we get a polynomial time </a:t>
            </a:r>
            <a:r>
              <a:rPr lang="en-US" altLang="en-US" kern="0" dirty="0" smtClean="0"/>
              <a:t>algorithm</a:t>
            </a:r>
          </a:p>
          <a:p>
            <a:pPr marL="914400" lvl="1" indent="-457200">
              <a:defRPr/>
            </a:pPr>
            <a:endParaRPr lang="en-US" altLang="en-US" kern="0" dirty="0"/>
          </a:p>
          <a:p>
            <a:pPr marL="914400" lvl="1" indent="-457200">
              <a:defRPr/>
            </a:pPr>
            <a:r>
              <a:rPr lang="en-US" altLang="en-US" kern="0" dirty="0"/>
              <a:t>Notice that this is another example where we use more memory to reduce the running time (time-vs-space tradeoff)</a:t>
            </a:r>
          </a:p>
        </p:txBody>
      </p:sp>
    </p:spTree>
    <p:extLst>
      <p:ext uri="{BB962C8B-B14F-4D97-AF65-F5344CB8AC3E}">
        <p14:creationId xmlns:p14="http://schemas.microsoft.com/office/powerpoint/2010/main" val="3239312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Ex: Fibonacci Numbers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483079" y="1052514"/>
            <a:ext cx="11231593" cy="28035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Fibonacci numbers are formulated recursively as follows</a:t>
            </a:r>
          </a:p>
          <a:p>
            <a:pPr marL="914400" lvl="1" indent="-457200">
              <a:defRPr/>
            </a:pPr>
            <a:r>
              <a:rPr lang="en-US" altLang="en-US" kern="0" dirty="0"/>
              <a:t>F(0) = 0</a:t>
            </a:r>
          </a:p>
          <a:p>
            <a:pPr marL="914400" lvl="1" indent="-457200">
              <a:defRPr/>
            </a:pPr>
            <a:r>
              <a:rPr lang="en-US" altLang="en-US" kern="0" dirty="0"/>
              <a:t>F(1) = 1</a:t>
            </a:r>
          </a:p>
          <a:p>
            <a:pPr marL="914400" lvl="1" indent="-457200">
              <a:defRPr/>
            </a:pPr>
            <a:r>
              <a:rPr lang="en-US" altLang="en-US" kern="0" dirty="0"/>
              <a:t>F(n) = F(n-1) + F(n-2)</a:t>
            </a:r>
          </a:p>
          <a:p>
            <a:pPr marL="514350" indent="-457200">
              <a:defRPr/>
            </a:pPr>
            <a:r>
              <a:rPr lang="en-US" altLang="en-US" kern="0" dirty="0"/>
              <a:t>Here is a simple recursive implementation: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781426" y="3639689"/>
            <a:ext cx="4760912" cy="2682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None/>
              <a:defRPr/>
            </a:pPr>
            <a:r>
              <a:rPr lang="en-US" altLang="en-US" kern="0" dirty="0" err="1"/>
              <a:t>int</a:t>
            </a:r>
            <a:r>
              <a:rPr lang="en-US" altLang="en-US" kern="0" dirty="0"/>
              <a:t> F(</a:t>
            </a:r>
            <a:r>
              <a:rPr lang="en-US" altLang="en-US" kern="0" dirty="0" err="1"/>
              <a:t>int</a:t>
            </a:r>
            <a:r>
              <a:rPr lang="en-US" altLang="en-US" kern="0" dirty="0"/>
              <a:t> n){</a:t>
            </a:r>
          </a:p>
          <a:p>
            <a:pPr marL="57150" indent="0">
              <a:buNone/>
              <a:defRPr/>
            </a:pPr>
            <a:r>
              <a:rPr lang="en-US" altLang="en-US" kern="0" dirty="0"/>
              <a:t>      if (n == 0) return 0;</a:t>
            </a:r>
          </a:p>
          <a:p>
            <a:pPr marL="57150" indent="0">
              <a:buNone/>
              <a:defRPr/>
            </a:pPr>
            <a:r>
              <a:rPr lang="en-US" altLang="en-US" kern="0" dirty="0"/>
              <a:t>      if (n == 1) return 1;</a:t>
            </a:r>
          </a:p>
          <a:p>
            <a:pPr marL="57150" indent="0">
              <a:buNone/>
              <a:defRPr/>
            </a:pPr>
            <a:r>
              <a:rPr lang="en-US" altLang="en-US" kern="0" dirty="0"/>
              <a:t>      return F(n-1) + F(n-2);</a:t>
            </a:r>
          </a:p>
          <a:p>
            <a:pPr marL="57150" indent="0">
              <a:buNone/>
              <a:defRPr/>
            </a:pPr>
            <a:r>
              <a:rPr lang="en-US" altLang="en-US" kern="0" dirty="0"/>
              <a:t>} // end-F</a:t>
            </a:r>
          </a:p>
        </p:txBody>
      </p:sp>
    </p:spTree>
    <p:extLst>
      <p:ext uri="{BB962C8B-B14F-4D97-AF65-F5344CB8AC3E}">
        <p14:creationId xmlns:p14="http://schemas.microsoft.com/office/powerpoint/2010/main" val="2906653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Recursion Tree for F(6)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424363" y="1762125"/>
            <a:ext cx="787400" cy="4016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F(5)</a:t>
            </a:r>
          </a:p>
        </p:txBody>
      </p:sp>
      <p:cxnSp>
        <p:nvCxnSpPr>
          <p:cNvPr id="8196" name="Straight Arrow Connector 29"/>
          <p:cNvCxnSpPr>
            <a:cxnSpLocks noChangeShapeType="1"/>
            <a:endCxn id="13" idx="0"/>
          </p:cNvCxnSpPr>
          <p:nvPr/>
        </p:nvCxnSpPr>
        <p:spPr bwMode="auto">
          <a:xfrm flipH="1">
            <a:off x="1571625" y="5483225"/>
            <a:ext cx="128588" cy="431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2941638" y="2747964"/>
            <a:ext cx="787400" cy="40163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F(4)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870075" y="4078289"/>
            <a:ext cx="787400" cy="40322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F(3)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446213" y="5095875"/>
            <a:ext cx="787401" cy="40163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F(2)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2424113" y="5103814"/>
            <a:ext cx="787400" cy="4016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F(1)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177925" y="5915025"/>
            <a:ext cx="787400" cy="40163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F(1)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035175" y="5902325"/>
            <a:ext cx="787400" cy="4016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F(0)</a:t>
            </a:r>
          </a:p>
        </p:txBody>
      </p:sp>
      <p:cxnSp>
        <p:nvCxnSpPr>
          <p:cNvPr id="8203" name="Straight Arrow Connector 29"/>
          <p:cNvCxnSpPr>
            <a:cxnSpLocks noChangeShapeType="1"/>
            <a:stCxn id="11" idx="5"/>
            <a:endCxn id="14" idx="0"/>
          </p:cNvCxnSpPr>
          <p:nvPr/>
        </p:nvCxnSpPr>
        <p:spPr bwMode="auto">
          <a:xfrm>
            <a:off x="2117725" y="5438775"/>
            <a:ext cx="311150" cy="4635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Straight Arrow Connector 29"/>
          <p:cNvCxnSpPr>
            <a:cxnSpLocks noChangeShapeType="1"/>
            <a:stCxn id="19" idx="3"/>
            <a:endCxn id="20" idx="0"/>
          </p:cNvCxnSpPr>
          <p:nvPr/>
        </p:nvCxnSpPr>
        <p:spPr bwMode="auto">
          <a:xfrm flipH="1">
            <a:off x="3759201" y="4422775"/>
            <a:ext cx="163513" cy="6810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Oval 18"/>
          <p:cNvSpPr/>
          <p:nvPr/>
        </p:nvSpPr>
        <p:spPr bwMode="auto">
          <a:xfrm>
            <a:off x="3806825" y="4079875"/>
            <a:ext cx="787400" cy="40163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F(2)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3365500" y="5103814"/>
            <a:ext cx="787400" cy="4016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F(1)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308475" y="5103814"/>
            <a:ext cx="787400" cy="4016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F(0)</a:t>
            </a:r>
          </a:p>
        </p:txBody>
      </p:sp>
      <p:cxnSp>
        <p:nvCxnSpPr>
          <p:cNvPr id="8208" name="Straight Arrow Connector 29"/>
          <p:cNvCxnSpPr>
            <a:cxnSpLocks noChangeShapeType="1"/>
            <a:stCxn id="19" idx="5"/>
            <a:endCxn id="21" idx="0"/>
          </p:cNvCxnSpPr>
          <p:nvPr/>
        </p:nvCxnSpPr>
        <p:spPr bwMode="auto">
          <a:xfrm>
            <a:off x="4478339" y="4422775"/>
            <a:ext cx="223837" cy="6810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Straight Arrow Connector 29"/>
          <p:cNvCxnSpPr>
            <a:cxnSpLocks noChangeShapeType="1"/>
          </p:cNvCxnSpPr>
          <p:nvPr/>
        </p:nvCxnSpPr>
        <p:spPr bwMode="auto">
          <a:xfrm flipH="1">
            <a:off x="1966914" y="4481514"/>
            <a:ext cx="180975" cy="6000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Straight Arrow Connector 29"/>
          <p:cNvCxnSpPr>
            <a:cxnSpLocks noChangeShapeType="1"/>
            <a:endCxn id="12" idx="0"/>
          </p:cNvCxnSpPr>
          <p:nvPr/>
        </p:nvCxnSpPr>
        <p:spPr bwMode="auto">
          <a:xfrm>
            <a:off x="2411413" y="4475163"/>
            <a:ext cx="406400" cy="6286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Straight Arrow Connector 29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2263776" y="3090864"/>
            <a:ext cx="792163" cy="987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Straight Arrow Connector 29"/>
          <p:cNvCxnSpPr>
            <a:cxnSpLocks noChangeShapeType="1"/>
            <a:stCxn id="7" idx="5"/>
            <a:endCxn id="19" idx="0"/>
          </p:cNvCxnSpPr>
          <p:nvPr/>
        </p:nvCxnSpPr>
        <p:spPr bwMode="auto">
          <a:xfrm>
            <a:off x="3613151" y="3090863"/>
            <a:ext cx="587375" cy="98901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Straight Arrow Connector 29"/>
          <p:cNvCxnSpPr>
            <a:cxnSpLocks noChangeShapeType="1"/>
            <a:stCxn id="4" idx="3"/>
            <a:endCxn id="7" idx="7"/>
          </p:cNvCxnSpPr>
          <p:nvPr/>
        </p:nvCxnSpPr>
        <p:spPr bwMode="auto">
          <a:xfrm flipH="1">
            <a:off x="3613150" y="2105026"/>
            <a:ext cx="927100" cy="7016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Oval 69"/>
          <p:cNvSpPr/>
          <p:nvPr/>
        </p:nvSpPr>
        <p:spPr bwMode="auto">
          <a:xfrm>
            <a:off x="6273800" y="839789"/>
            <a:ext cx="787400" cy="4016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F(6)</a:t>
            </a:r>
          </a:p>
        </p:txBody>
      </p:sp>
      <p:cxnSp>
        <p:nvCxnSpPr>
          <p:cNvPr id="8215" name="Straight Arrow Connector 29"/>
          <p:cNvCxnSpPr>
            <a:cxnSpLocks noChangeShapeType="1"/>
            <a:stCxn id="70" idx="3"/>
            <a:endCxn id="4" idx="7"/>
          </p:cNvCxnSpPr>
          <p:nvPr/>
        </p:nvCxnSpPr>
        <p:spPr bwMode="auto">
          <a:xfrm flipH="1">
            <a:off x="5095876" y="1182689"/>
            <a:ext cx="1293813" cy="638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Straight Arrow Connector 29"/>
          <p:cNvCxnSpPr>
            <a:cxnSpLocks noChangeShapeType="1"/>
            <a:endCxn id="128" idx="0"/>
          </p:cNvCxnSpPr>
          <p:nvPr/>
        </p:nvCxnSpPr>
        <p:spPr bwMode="auto">
          <a:xfrm flipH="1">
            <a:off x="5572125" y="4481514"/>
            <a:ext cx="146050" cy="5937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Oval 124"/>
          <p:cNvSpPr/>
          <p:nvPr/>
        </p:nvSpPr>
        <p:spPr bwMode="auto">
          <a:xfrm>
            <a:off x="5810250" y="2878139"/>
            <a:ext cx="787400" cy="40322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F(3)</a:t>
            </a:r>
          </a:p>
        </p:txBody>
      </p:sp>
      <p:sp>
        <p:nvSpPr>
          <p:cNvPr id="126" name="Oval 125"/>
          <p:cNvSpPr/>
          <p:nvPr/>
        </p:nvSpPr>
        <p:spPr bwMode="auto">
          <a:xfrm>
            <a:off x="5446713" y="4079875"/>
            <a:ext cx="787400" cy="40163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F(2)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6389688" y="4081464"/>
            <a:ext cx="787400" cy="4016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F(1)</a:t>
            </a:r>
          </a:p>
        </p:txBody>
      </p:sp>
      <p:sp>
        <p:nvSpPr>
          <p:cNvPr id="128" name="Oval 127"/>
          <p:cNvSpPr/>
          <p:nvPr/>
        </p:nvSpPr>
        <p:spPr bwMode="auto">
          <a:xfrm>
            <a:off x="5178425" y="5075239"/>
            <a:ext cx="787400" cy="4016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F(1)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6035675" y="5062539"/>
            <a:ext cx="787400" cy="4016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F(0)</a:t>
            </a:r>
          </a:p>
        </p:txBody>
      </p:sp>
      <p:cxnSp>
        <p:nvCxnSpPr>
          <p:cNvPr id="8222" name="Straight Arrow Connector 29"/>
          <p:cNvCxnSpPr>
            <a:cxnSpLocks noChangeShapeType="1"/>
            <a:stCxn id="126" idx="5"/>
            <a:endCxn id="129" idx="0"/>
          </p:cNvCxnSpPr>
          <p:nvPr/>
        </p:nvCxnSpPr>
        <p:spPr bwMode="auto">
          <a:xfrm>
            <a:off x="6118225" y="4422776"/>
            <a:ext cx="311150" cy="6397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3" name="Straight Arrow Connector 29"/>
          <p:cNvCxnSpPr>
            <a:cxnSpLocks noChangeShapeType="1"/>
            <a:stCxn id="125" idx="4"/>
            <a:endCxn id="126" idx="0"/>
          </p:cNvCxnSpPr>
          <p:nvPr/>
        </p:nvCxnSpPr>
        <p:spPr bwMode="auto">
          <a:xfrm flipH="1">
            <a:off x="5840414" y="3281363"/>
            <a:ext cx="363537" cy="79851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4" name="Straight Arrow Connector 29"/>
          <p:cNvCxnSpPr>
            <a:cxnSpLocks noChangeShapeType="1"/>
            <a:endCxn id="127" idx="0"/>
          </p:cNvCxnSpPr>
          <p:nvPr/>
        </p:nvCxnSpPr>
        <p:spPr bwMode="auto">
          <a:xfrm>
            <a:off x="6359526" y="3281363"/>
            <a:ext cx="423863" cy="8001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5" name="Straight Arrow Connector 29"/>
          <p:cNvCxnSpPr>
            <a:cxnSpLocks noChangeShapeType="1"/>
            <a:stCxn id="4" idx="5"/>
            <a:endCxn id="125" idx="1"/>
          </p:cNvCxnSpPr>
          <p:nvPr/>
        </p:nvCxnSpPr>
        <p:spPr bwMode="auto">
          <a:xfrm>
            <a:off x="5095876" y="2105025"/>
            <a:ext cx="828675" cy="8318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6" name="Straight Arrow Connector 29"/>
          <p:cNvCxnSpPr>
            <a:cxnSpLocks noChangeShapeType="1"/>
            <a:endCxn id="158" idx="0"/>
          </p:cNvCxnSpPr>
          <p:nvPr/>
        </p:nvCxnSpPr>
        <p:spPr bwMode="auto">
          <a:xfrm flipH="1">
            <a:off x="7534275" y="4454526"/>
            <a:ext cx="179388" cy="5826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" name="Oval 153"/>
          <p:cNvSpPr/>
          <p:nvPr/>
        </p:nvSpPr>
        <p:spPr bwMode="auto">
          <a:xfrm>
            <a:off x="8802688" y="1790700"/>
            <a:ext cx="787400" cy="40163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F(4)</a:t>
            </a:r>
          </a:p>
        </p:txBody>
      </p:sp>
      <p:sp>
        <p:nvSpPr>
          <p:cNvPr id="155" name="Oval 154"/>
          <p:cNvSpPr/>
          <p:nvPr/>
        </p:nvSpPr>
        <p:spPr bwMode="auto">
          <a:xfrm>
            <a:off x="7899400" y="2967039"/>
            <a:ext cx="787400" cy="40322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F(3)</a:t>
            </a:r>
          </a:p>
        </p:txBody>
      </p:sp>
      <p:sp>
        <p:nvSpPr>
          <p:cNvPr id="156" name="Oval 155"/>
          <p:cNvSpPr/>
          <p:nvPr/>
        </p:nvSpPr>
        <p:spPr bwMode="auto">
          <a:xfrm>
            <a:off x="7442200" y="4051301"/>
            <a:ext cx="787400" cy="40322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F(2)</a:t>
            </a:r>
          </a:p>
        </p:txBody>
      </p:sp>
      <p:sp>
        <p:nvSpPr>
          <p:cNvPr id="157" name="Oval 156"/>
          <p:cNvSpPr/>
          <p:nvPr/>
        </p:nvSpPr>
        <p:spPr bwMode="auto">
          <a:xfrm>
            <a:off x="8408988" y="4046539"/>
            <a:ext cx="787400" cy="4016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F(1)</a:t>
            </a:r>
          </a:p>
        </p:txBody>
      </p:sp>
      <p:sp>
        <p:nvSpPr>
          <p:cNvPr id="158" name="Oval 157"/>
          <p:cNvSpPr/>
          <p:nvPr/>
        </p:nvSpPr>
        <p:spPr bwMode="auto">
          <a:xfrm>
            <a:off x="7140575" y="5037139"/>
            <a:ext cx="787400" cy="4016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F(1)</a:t>
            </a:r>
          </a:p>
        </p:txBody>
      </p:sp>
      <p:sp>
        <p:nvSpPr>
          <p:cNvPr id="159" name="Oval 158"/>
          <p:cNvSpPr/>
          <p:nvPr/>
        </p:nvSpPr>
        <p:spPr bwMode="auto">
          <a:xfrm>
            <a:off x="8013700" y="5035551"/>
            <a:ext cx="787400" cy="4032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F(0)</a:t>
            </a:r>
          </a:p>
        </p:txBody>
      </p:sp>
      <p:cxnSp>
        <p:nvCxnSpPr>
          <p:cNvPr id="8233" name="Straight Arrow Connector 29"/>
          <p:cNvCxnSpPr>
            <a:cxnSpLocks noChangeShapeType="1"/>
            <a:stCxn id="156" idx="5"/>
            <a:endCxn id="159" idx="0"/>
          </p:cNvCxnSpPr>
          <p:nvPr/>
        </p:nvCxnSpPr>
        <p:spPr bwMode="auto">
          <a:xfrm>
            <a:off x="8113714" y="4394200"/>
            <a:ext cx="293687" cy="6413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4" name="Straight Arrow Connector 29"/>
          <p:cNvCxnSpPr>
            <a:cxnSpLocks noChangeShapeType="1"/>
            <a:stCxn id="162" idx="3"/>
            <a:endCxn id="163" idx="0"/>
          </p:cNvCxnSpPr>
          <p:nvPr/>
        </p:nvCxnSpPr>
        <p:spPr bwMode="auto">
          <a:xfrm flipH="1">
            <a:off x="9755188" y="3378200"/>
            <a:ext cx="163512" cy="6810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" name="Oval 161"/>
          <p:cNvSpPr/>
          <p:nvPr/>
        </p:nvSpPr>
        <p:spPr bwMode="auto">
          <a:xfrm>
            <a:off x="9802813" y="3035300"/>
            <a:ext cx="787400" cy="40163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F(2)</a:t>
            </a:r>
          </a:p>
        </p:txBody>
      </p:sp>
      <p:sp>
        <p:nvSpPr>
          <p:cNvPr id="163" name="Oval 162"/>
          <p:cNvSpPr/>
          <p:nvPr/>
        </p:nvSpPr>
        <p:spPr bwMode="auto">
          <a:xfrm>
            <a:off x="9361488" y="4059239"/>
            <a:ext cx="787400" cy="4016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F(1)</a:t>
            </a:r>
          </a:p>
        </p:txBody>
      </p:sp>
      <p:sp>
        <p:nvSpPr>
          <p:cNvPr id="164" name="Oval 163"/>
          <p:cNvSpPr/>
          <p:nvPr/>
        </p:nvSpPr>
        <p:spPr bwMode="auto">
          <a:xfrm>
            <a:off x="10304463" y="4059239"/>
            <a:ext cx="787400" cy="4016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F(0)</a:t>
            </a:r>
          </a:p>
        </p:txBody>
      </p:sp>
      <p:cxnSp>
        <p:nvCxnSpPr>
          <p:cNvPr id="8238" name="Straight Arrow Connector 29"/>
          <p:cNvCxnSpPr>
            <a:cxnSpLocks noChangeShapeType="1"/>
            <a:stCxn id="162" idx="5"/>
            <a:endCxn id="164" idx="0"/>
          </p:cNvCxnSpPr>
          <p:nvPr/>
        </p:nvCxnSpPr>
        <p:spPr bwMode="auto">
          <a:xfrm>
            <a:off x="10474325" y="3378200"/>
            <a:ext cx="223838" cy="6810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9" name="Straight Arrow Connector 29"/>
          <p:cNvCxnSpPr>
            <a:cxnSpLocks noChangeShapeType="1"/>
            <a:stCxn id="155" idx="4"/>
          </p:cNvCxnSpPr>
          <p:nvPr/>
        </p:nvCxnSpPr>
        <p:spPr bwMode="auto">
          <a:xfrm flipH="1">
            <a:off x="7962900" y="3370263"/>
            <a:ext cx="330200" cy="6667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0" name="Straight Arrow Connector 29"/>
          <p:cNvCxnSpPr>
            <a:cxnSpLocks noChangeShapeType="1"/>
            <a:stCxn id="155" idx="4"/>
            <a:endCxn id="157" idx="0"/>
          </p:cNvCxnSpPr>
          <p:nvPr/>
        </p:nvCxnSpPr>
        <p:spPr bwMode="auto">
          <a:xfrm>
            <a:off x="8293100" y="3370264"/>
            <a:ext cx="509588" cy="6762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1" name="Straight Arrow Connector 29"/>
          <p:cNvCxnSpPr>
            <a:cxnSpLocks noChangeShapeType="1"/>
            <a:stCxn id="154" idx="3"/>
            <a:endCxn id="155" idx="0"/>
          </p:cNvCxnSpPr>
          <p:nvPr/>
        </p:nvCxnSpPr>
        <p:spPr bwMode="auto">
          <a:xfrm flipH="1">
            <a:off x="8293101" y="2133600"/>
            <a:ext cx="625475" cy="8334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2" name="Straight Arrow Connector 29"/>
          <p:cNvCxnSpPr>
            <a:cxnSpLocks noChangeShapeType="1"/>
            <a:stCxn id="154" idx="5"/>
            <a:endCxn id="162" idx="0"/>
          </p:cNvCxnSpPr>
          <p:nvPr/>
        </p:nvCxnSpPr>
        <p:spPr bwMode="auto">
          <a:xfrm>
            <a:off x="9475789" y="2133600"/>
            <a:ext cx="720725" cy="901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3" name="Straight Arrow Connector 29"/>
          <p:cNvCxnSpPr>
            <a:cxnSpLocks noChangeShapeType="1"/>
            <a:stCxn id="70" idx="5"/>
            <a:endCxn id="154" idx="1"/>
          </p:cNvCxnSpPr>
          <p:nvPr/>
        </p:nvCxnSpPr>
        <p:spPr bwMode="auto">
          <a:xfrm>
            <a:off x="6945313" y="1182688"/>
            <a:ext cx="1973262" cy="6667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9" name="TextBox 188"/>
          <p:cNvSpPr txBox="1"/>
          <p:nvPr/>
        </p:nvSpPr>
        <p:spPr>
          <a:xfrm>
            <a:off x="5840414" y="6167439"/>
            <a:ext cx="46132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Running time T(n) = ~O(2</a:t>
            </a:r>
            <a:r>
              <a:rPr lang="en-US" sz="2800" baseline="30000" dirty="0"/>
              <a:t>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223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Fibonacci Numbers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62309" y="1052513"/>
            <a:ext cx="11369616" cy="5581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Although we have an exponential running time, notice that there are only </a:t>
            </a:r>
            <a:r>
              <a:rPr lang="en-US" altLang="en-US" kern="0" dirty="0">
                <a:solidFill>
                  <a:srgbClr val="FF0000"/>
                </a:solidFill>
              </a:rPr>
              <a:t>“n” distinct sub-problems</a:t>
            </a:r>
            <a:r>
              <a:rPr lang="en-US" altLang="en-US" kern="0" dirty="0"/>
              <a:t> that need to be solved</a:t>
            </a:r>
          </a:p>
          <a:p>
            <a:pPr marL="914400" lvl="1" indent="-457200">
              <a:defRPr/>
            </a:pPr>
            <a:r>
              <a:rPr lang="en-US" altLang="en-US" kern="0" dirty="0"/>
              <a:t>To get the solution for F(n), we need the solutions for </a:t>
            </a:r>
          </a:p>
          <a:p>
            <a:pPr marL="1314450" lvl="2" indent="-457200">
              <a:defRPr/>
            </a:pPr>
            <a:r>
              <a:rPr lang="en-US" altLang="en-US" kern="0" dirty="0"/>
              <a:t>F(n-1), F(n-2), F(n-3), …, F(1), F(0)</a:t>
            </a:r>
          </a:p>
          <a:p>
            <a:pPr marL="1314450" lvl="2" indent="-457200">
              <a:defRPr/>
            </a:pPr>
            <a:endParaRPr lang="en-US" altLang="en-US" kern="0" dirty="0"/>
          </a:p>
          <a:p>
            <a:pPr marL="914400" lvl="1" indent="-457200">
              <a:defRPr/>
            </a:pPr>
            <a:r>
              <a:rPr lang="en-US" altLang="en-US" kern="0" dirty="0"/>
              <a:t>But the naïve recursive implementation solves the same sub-problems over and over again, which results in an exponential running time</a:t>
            </a:r>
          </a:p>
          <a:p>
            <a:pPr marL="914400" lvl="1" indent="-457200">
              <a:defRPr/>
            </a:pPr>
            <a:endParaRPr lang="en-US" altLang="en-US" kern="0" dirty="0"/>
          </a:p>
          <a:p>
            <a:pPr marL="914400" lvl="1" indent="-457200">
              <a:defRPr/>
            </a:pPr>
            <a:r>
              <a:rPr lang="en-US" altLang="en-US" kern="0" dirty="0"/>
              <a:t>In fact, we should be able to solve this problem in O(n) time by solving each sub-problem once</a:t>
            </a:r>
          </a:p>
          <a:p>
            <a:pPr marL="1314450" lvl="2" indent="-457200">
              <a:defRPr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491034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41288"/>
            <a:ext cx="9256713" cy="698500"/>
          </a:xfrm>
        </p:spPr>
        <p:txBody>
          <a:bodyPr/>
          <a:lstStyle/>
          <a:p>
            <a:r>
              <a:rPr lang="en-US" altLang="en-US" sz="3600" dirty="0" smtClean="0"/>
              <a:t>Dynamic Programming Implementation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534837" y="1052513"/>
            <a:ext cx="11067691" cy="5581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How can we apply dynamic programming to this problem?</a:t>
            </a:r>
          </a:p>
          <a:p>
            <a:pPr marL="914400" lvl="1" indent="-457200">
              <a:defRPr/>
            </a:pPr>
            <a:r>
              <a:rPr lang="en-US" altLang="en-US" kern="0" dirty="0"/>
              <a:t>As we said before, the first time we encounter a sub-problem, we solve it and store the result to this sub-problem in a </a:t>
            </a:r>
            <a:r>
              <a:rPr lang="en-US" altLang="en-US" kern="0" dirty="0">
                <a:solidFill>
                  <a:srgbClr val="FF0000"/>
                </a:solidFill>
              </a:rPr>
              <a:t>TABLE</a:t>
            </a:r>
          </a:p>
          <a:p>
            <a:pPr marL="914400" lvl="1" indent="-457200">
              <a:defRPr/>
            </a:pPr>
            <a:endParaRPr lang="en-US" altLang="en-US" kern="0" dirty="0" smtClean="0"/>
          </a:p>
          <a:p>
            <a:pPr marL="914400" lvl="1" indent="-457200">
              <a:defRPr/>
            </a:pPr>
            <a:r>
              <a:rPr lang="en-US" altLang="en-US" kern="0" dirty="0" smtClean="0"/>
              <a:t>The </a:t>
            </a:r>
            <a:r>
              <a:rPr lang="en-US" altLang="en-US" kern="0" dirty="0"/>
              <a:t>next time we encounter the same sub-problem, we do not re-solve it </a:t>
            </a:r>
            <a:r>
              <a:rPr lang="en-US" altLang="en-US" kern="0" dirty="0" smtClean="0"/>
              <a:t>again</a:t>
            </a:r>
          </a:p>
          <a:p>
            <a:pPr marL="914400" lvl="1" indent="-457200">
              <a:defRPr/>
            </a:pPr>
            <a:endParaRPr lang="en-US" altLang="en-US" kern="0" dirty="0"/>
          </a:p>
          <a:p>
            <a:pPr marL="914400" lvl="1" indent="-457200">
              <a:defRPr/>
            </a:pPr>
            <a:r>
              <a:rPr lang="en-US" altLang="en-US" kern="0" dirty="0" smtClean="0"/>
              <a:t>Since </a:t>
            </a:r>
            <a:r>
              <a:rPr lang="en-US" altLang="en-US" kern="0" dirty="0"/>
              <a:t>we already have the solution stored in the TABLE, we simply retrieve the solution from the table, and be done with this sub-problem</a:t>
            </a:r>
          </a:p>
          <a:p>
            <a:pPr marL="1314450" lvl="2" indent="-457200">
              <a:defRPr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42617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41288"/>
            <a:ext cx="9256713" cy="698500"/>
          </a:xfrm>
        </p:spPr>
        <p:txBody>
          <a:bodyPr/>
          <a:lstStyle/>
          <a:p>
            <a:r>
              <a:rPr lang="en-US" altLang="en-US" sz="3600" dirty="0" smtClean="0"/>
              <a:t>Top Down DP (</a:t>
            </a:r>
            <a:r>
              <a:rPr lang="en-US" altLang="en-US" sz="3600" dirty="0" err="1" smtClean="0"/>
              <a:t>Memoization</a:t>
            </a:r>
            <a:r>
              <a:rPr lang="en-US" altLang="en-US" sz="3600" dirty="0" smtClean="0"/>
              <a:t>)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526211" y="1052513"/>
            <a:ext cx="11283351" cy="5581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/>
              <a:t>We can implement this logic in two different ways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FF0000"/>
                </a:solidFill>
              </a:rPr>
              <a:t>Top-down DP (a.k.a. </a:t>
            </a:r>
            <a:r>
              <a:rPr lang="en-US" altLang="en-US" kern="0" dirty="0" err="1">
                <a:solidFill>
                  <a:srgbClr val="FF0000"/>
                </a:solidFill>
              </a:rPr>
              <a:t>memoization</a:t>
            </a:r>
            <a:r>
              <a:rPr lang="en-US" altLang="en-US" kern="0" dirty="0">
                <a:solidFill>
                  <a:srgbClr val="FF0000"/>
                </a:solidFill>
              </a:rPr>
              <a:t>): </a:t>
            </a:r>
            <a:r>
              <a:rPr lang="en-US" altLang="en-US" kern="0" dirty="0"/>
              <a:t>The idea is to take the naïve recursive implementation, and change it</a:t>
            </a:r>
          </a:p>
          <a:p>
            <a:pPr marL="914400" lvl="1" indent="-457200">
              <a:defRPr/>
            </a:pPr>
            <a:endParaRPr lang="en-US" altLang="en-US" kern="0" dirty="0" smtClean="0"/>
          </a:p>
          <a:p>
            <a:pPr marL="914400" lvl="1" indent="-457200">
              <a:defRPr/>
            </a:pPr>
            <a:r>
              <a:rPr lang="en-US" altLang="en-US" kern="0" dirty="0" smtClean="0"/>
              <a:t>Before </a:t>
            </a:r>
            <a:r>
              <a:rPr lang="en-US" altLang="en-US" kern="0" dirty="0"/>
              <a:t>making a recursive call for a sub-problem, we check if we already have the solution for this sub-problem in the solution TABLE</a:t>
            </a:r>
          </a:p>
          <a:p>
            <a:pPr marL="914400" lvl="1" indent="-457200">
              <a:defRPr/>
            </a:pPr>
            <a:endParaRPr lang="en-US" altLang="en-US" kern="0" dirty="0" smtClean="0"/>
          </a:p>
          <a:p>
            <a:pPr marL="914400" lvl="1" indent="-457200">
              <a:defRPr/>
            </a:pPr>
            <a:r>
              <a:rPr lang="en-US" altLang="en-US" kern="0" dirty="0" smtClean="0"/>
              <a:t>If </a:t>
            </a:r>
            <a:r>
              <a:rPr lang="en-US" altLang="en-US" kern="0" dirty="0"/>
              <a:t>we do, we simply take the solution from the table, thus short-circuiting the recursion</a:t>
            </a:r>
          </a:p>
          <a:p>
            <a:pPr marL="914400" lvl="1" indent="-457200">
              <a:defRPr/>
            </a:pPr>
            <a:endParaRPr lang="en-US" altLang="en-US" kern="0" dirty="0" smtClean="0"/>
          </a:p>
          <a:p>
            <a:pPr marL="914400" lvl="1" indent="-457200">
              <a:defRPr/>
            </a:pPr>
            <a:r>
              <a:rPr lang="en-US" altLang="en-US" kern="0" dirty="0" smtClean="0"/>
              <a:t>If </a:t>
            </a:r>
            <a:r>
              <a:rPr lang="en-US" altLang="en-US" kern="0" dirty="0"/>
              <a:t>we not have the solution to this sub-problem yet, we make the recursive-call, which returns the solution, and then store the returned solution in the TABLE</a:t>
            </a:r>
          </a:p>
          <a:p>
            <a:pPr marL="1314450" lvl="2" indent="-457200">
              <a:defRPr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08646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14762</TotalTime>
  <Words>2125</Words>
  <Application>Microsoft Office PowerPoint</Application>
  <PresentationFormat>Widescreen</PresentationFormat>
  <Paragraphs>405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Comic Sans MS</vt:lpstr>
      <vt:lpstr>Times New Roman</vt:lpstr>
      <vt:lpstr>Blank Presentation</vt:lpstr>
      <vt:lpstr>Today’s Material</vt:lpstr>
      <vt:lpstr>Dynamic Programming (Motivation)</vt:lpstr>
      <vt:lpstr>Dynamic Programming (Motivation)</vt:lpstr>
      <vt:lpstr>What is Dynamic Programming</vt:lpstr>
      <vt:lpstr>Ex: Fibonacci Numbers</vt:lpstr>
      <vt:lpstr>Recursion Tree for F(6)</vt:lpstr>
      <vt:lpstr>Fibonacci Numbers</vt:lpstr>
      <vt:lpstr>Dynamic Programming Implementation</vt:lpstr>
      <vt:lpstr>Top Down DP (Memoization)</vt:lpstr>
      <vt:lpstr>Fibonacci: Top Down DP for F(6)</vt:lpstr>
      <vt:lpstr>Bottom Up DP</vt:lpstr>
      <vt:lpstr>Fibonacci: Bottom Up DP1</vt:lpstr>
      <vt:lpstr>Fibonacci: Bottom Up DP - Saving Space</vt:lpstr>
      <vt:lpstr>Fibonacci: Bottom Up DP2</vt:lpstr>
      <vt:lpstr>Designing DP Algorithms </vt:lpstr>
      <vt:lpstr>Principle of Optimality (1)</vt:lpstr>
      <vt:lpstr>Principle of Optimality (2)</vt:lpstr>
      <vt:lpstr>Designing DP Algorithms</vt:lpstr>
      <vt:lpstr>Least Cost Path Problem</vt:lpstr>
      <vt:lpstr>The Entire Recursion Tree</vt:lpstr>
      <vt:lpstr>LCP: Recursive Formulation</vt:lpstr>
      <vt:lpstr>LCP: Recursive Algorithm</vt:lpstr>
      <vt:lpstr>LCP: A DP Solution?</vt:lpstr>
      <vt:lpstr>LCP: A Top Down DP Solution</vt:lpstr>
      <vt:lpstr>LCP: A Top Down DP Solution</vt:lpstr>
      <vt:lpstr>LCP: Bottom Up DP Formulation</vt:lpstr>
      <vt:lpstr>LCP: Bottom Up DP Algorithm</vt:lpstr>
      <vt:lpstr>LCP: Computing the actual path</vt:lpstr>
      <vt:lpstr>LCP: Computing the actual path</vt:lpstr>
      <vt:lpstr>LeetCode 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562</cp:revision>
  <dcterms:created xsi:type="dcterms:W3CDTF">2020-11-16T14:31:24Z</dcterms:created>
  <dcterms:modified xsi:type="dcterms:W3CDTF">2023-08-25T10:16:29Z</dcterms:modified>
</cp:coreProperties>
</file>