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26" r:id="rId2"/>
    <p:sldId id="427" r:id="rId3"/>
    <p:sldId id="452" r:id="rId4"/>
    <p:sldId id="429" r:id="rId5"/>
    <p:sldId id="430" r:id="rId6"/>
    <p:sldId id="431" r:id="rId7"/>
    <p:sldId id="432" r:id="rId8"/>
    <p:sldId id="433" r:id="rId9"/>
    <p:sldId id="448" r:id="rId10"/>
    <p:sldId id="453" r:id="rId11"/>
    <p:sldId id="449" r:id="rId12"/>
    <p:sldId id="434" r:id="rId13"/>
    <p:sldId id="435" r:id="rId14"/>
    <p:sldId id="437" r:id="rId15"/>
    <p:sldId id="450" r:id="rId16"/>
    <p:sldId id="439" r:id="rId17"/>
    <p:sldId id="440" r:id="rId18"/>
    <p:sldId id="441" r:id="rId19"/>
    <p:sldId id="442" r:id="rId20"/>
    <p:sldId id="444" r:id="rId21"/>
    <p:sldId id="445" r:id="rId22"/>
    <p:sldId id="446" r:id="rId23"/>
    <p:sldId id="447" r:id="rId24"/>
    <p:sldId id="44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48" autoAdjust="0"/>
    <p:restoredTop sz="95400" autoAdjust="0"/>
  </p:normalViewPr>
  <p:slideViewPr>
    <p:cSldViewPr snapToGrid="0">
      <p:cViewPr varScale="1">
        <p:scale>
          <a:sx n="89" d="100"/>
          <a:sy n="89" d="100"/>
        </p:scale>
        <p:origin x="5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E478CE9F-FCF8-41BE-BCDF-25622BB584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D154772A-912A-4C3E-9956-BDCB36B550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42928603-CA59-4E80-B400-897CC2CCD4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7FB87-3ECF-41EA-B2DF-595821437F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8696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EE55FFBC-AF58-4CE3-BE8D-0BB9BF998A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F33E0CD8-9B39-4213-8518-C52BAB9975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B088ABB6-715F-4E91-BB7C-04E8CB0176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EEF1C4-1A64-4BE9-9553-8A680BDE8A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344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0451" y="141288"/>
            <a:ext cx="2597149" cy="59547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2651" y="141288"/>
            <a:ext cx="7594600" cy="59547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487934CC-10AF-475E-9382-9BE723CD62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76159187-C7D1-48AA-AB62-5C60E55A8C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4CA2FC11-9D3D-40DA-8CF9-8606DDD677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6D5C97-98B6-4511-95DA-5A790D2D76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225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E9D8FC63-5957-495B-AB21-AEB88D14E9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8C8F2179-8AD5-4D25-8178-A04A789C84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2F2E59F7-4DD2-4A1B-AFC2-DA8D0B9867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A2021A-CF8F-4438-BC6D-96A5E5E99E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582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228A0E92-2DE0-4D7F-8C2B-87A147726E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06F9C0D0-3453-4B1E-8280-2875FA67DA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67663CE4-BB53-438C-8DB5-B69C92C556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24A63-21F9-4F9B-AC82-4EC3FFED29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456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949326"/>
            <a:ext cx="5080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49326"/>
            <a:ext cx="5080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5E213B4C-0915-499A-9E71-98F0BB0669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FA89E0CF-1C47-4AAC-9CBF-028AB72E98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147076A-1EC8-427C-8422-6B4B6E7C79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92DD0-6D6D-469C-BB1D-1612F118B4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8393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="" xmlns:a16="http://schemas.microsoft.com/office/drawing/2014/main" id="{B89CFFA5-D334-4B1D-92CE-9A1968AEAC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="" xmlns:a16="http://schemas.microsoft.com/office/drawing/2014/main" id="{D3735A80-CFCB-46E3-B0EB-424EDB5F66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="" xmlns:a16="http://schemas.microsoft.com/office/drawing/2014/main" id="{AA753FA5-9916-4825-B121-352DCAB36C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CB268C-17CE-4317-83EB-3C14BE1C32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892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="" xmlns:a16="http://schemas.microsoft.com/office/drawing/2014/main" id="{C7E1CDC0-CE22-42F6-BBFC-C4B7D05E99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2EFA1096-C689-4404-B320-F748CDBF89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="" xmlns:a16="http://schemas.microsoft.com/office/drawing/2014/main" id="{172C32F9-FBD1-4C83-87F7-E866B96D19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46206-5067-4271-90F5-ABD53393AD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147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="" xmlns:a16="http://schemas.microsoft.com/office/drawing/2014/main" id="{1EF20787-0CA8-4F8C-B9F8-E22FA12DBF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="" xmlns:a16="http://schemas.microsoft.com/office/drawing/2014/main" id="{D1341BE5-F5D1-4EC9-A825-936CE2C5E0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="" xmlns:a16="http://schemas.microsoft.com/office/drawing/2014/main" id="{8641BAD9-F994-4882-902D-F91C3AA0AC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730192-98A9-4E98-AE46-899CD65F59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2323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E83A6D5B-A344-4007-8B51-095F1CCCC1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F9EAC73-3015-4C3A-AF10-01DD468A5D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9EC6758-8282-4520-ADDA-31B1488C39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ADAB4F-2D47-4C13-AA13-8EAC4F83BC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170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EF78A9E-53C4-4C4D-823F-B13809120B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1581D23-A874-43BE-A76F-7E44F409F5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A02BBD43-9998-49E7-893F-ADB200937D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9B61DC-17F3-4A1B-AAB2-FE7F271DF5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635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="" xmlns:a16="http://schemas.microsoft.com/office/drawing/2014/main" id="{83D015AE-701E-4F78-9351-7817563846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82651" y="141288"/>
            <a:ext cx="103632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="" xmlns:a16="http://schemas.microsoft.com/office/drawing/2014/main" id="{9CAFDCF8-DA89-4176-BD45-32EF3D5D2B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949326"/>
            <a:ext cx="10363200" cy="514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="" xmlns:a16="http://schemas.microsoft.com/office/drawing/2014/main" id="{2BDA23E6-862C-4D3C-9F78-5FCBFFAE757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="" xmlns:a16="http://schemas.microsoft.com/office/drawing/2014/main" id="{4AB6001C-2171-4E81-B610-D9844809EAA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9718" y="6248400"/>
            <a:ext cx="500803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="" xmlns:a16="http://schemas.microsoft.com/office/drawing/2014/main" id="{14CD32D0-71F5-4F9C-BD8B-1A69173AE62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148F986-2530-4EE6-9EAF-DD2B8D2138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772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CC33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33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1862138" y="236539"/>
            <a:ext cx="8191500" cy="769937"/>
          </a:xfrm>
        </p:spPr>
        <p:txBody>
          <a:bodyPr/>
          <a:lstStyle/>
          <a:p>
            <a:r>
              <a:rPr lang="en-US" altLang="en-US" sz="3600" dirty="0"/>
              <a:t>Today’s </a:t>
            </a:r>
            <a:r>
              <a:rPr lang="en-US" altLang="en-US" sz="3600" dirty="0" smtClean="0"/>
              <a:t>Material</a:t>
            </a:r>
            <a:endParaRPr lang="en-US" altLang="en-US" sz="3600" dirty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2860" y="1093789"/>
            <a:ext cx="11024559" cy="5183187"/>
          </a:xfrm>
        </p:spPr>
        <p:txBody>
          <a:bodyPr/>
          <a:lstStyle/>
          <a:p>
            <a:r>
              <a:rPr lang="en-US" altLang="en-US" dirty="0" smtClean="0"/>
              <a:t>0-1 Knapsack Problem</a:t>
            </a:r>
          </a:p>
          <a:p>
            <a:pPr lvl="1"/>
            <a:r>
              <a:rPr lang="en-US" altLang="en-US" dirty="0" smtClean="0"/>
              <a:t>Problem Definition</a:t>
            </a:r>
          </a:p>
          <a:p>
            <a:pPr lvl="1"/>
            <a:r>
              <a:rPr lang="en-US" altLang="en-US" dirty="0" smtClean="0"/>
              <a:t>Fractional Knapsack Problem &amp; Greedy </a:t>
            </a:r>
            <a:r>
              <a:rPr lang="en-US" altLang="en-US" dirty="0"/>
              <a:t>s</a:t>
            </a:r>
            <a:r>
              <a:rPr lang="en-US" altLang="en-US" dirty="0" smtClean="0"/>
              <a:t>olution</a:t>
            </a:r>
          </a:p>
          <a:p>
            <a:pPr lvl="1"/>
            <a:r>
              <a:rPr lang="en-US" altLang="en-US" smtClean="0"/>
              <a:t>Brute-force Recursive </a:t>
            </a:r>
            <a:r>
              <a:rPr lang="en-US" altLang="en-US" dirty="0" smtClean="0"/>
              <a:t>Solution</a:t>
            </a:r>
          </a:p>
          <a:p>
            <a:pPr lvl="1"/>
            <a:r>
              <a:rPr lang="en-US" altLang="en-US" dirty="0" smtClean="0"/>
              <a:t>Top-Down DP solution</a:t>
            </a:r>
          </a:p>
          <a:p>
            <a:pPr lvl="1"/>
            <a:r>
              <a:rPr lang="en-US" altLang="en-US" dirty="0" smtClean="0"/>
              <a:t>Bottom-Up DP solution</a:t>
            </a:r>
          </a:p>
          <a:p>
            <a:pPr lvl="1"/>
            <a:r>
              <a:rPr lang="en-US" altLang="en-US" dirty="0" smtClean="0"/>
              <a:t>Finding the selected items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20992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30"/>
          <p:cNvSpPr>
            <a:spLocks noChangeArrowheads="1"/>
          </p:cNvSpPr>
          <p:nvPr/>
        </p:nvSpPr>
        <p:spPr bwMode="auto">
          <a:xfrm>
            <a:off x="9336089" y="839788"/>
            <a:ext cx="428625" cy="51720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/>
              <a:t>60</a:t>
            </a:r>
          </a:p>
        </p:txBody>
      </p:sp>
      <p:sp>
        <p:nvSpPr>
          <p:cNvPr id="49" name="Rectangle 30"/>
          <p:cNvSpPr>
            <a:spLocks noChangeArrowheads="1"/>
          </p:cNvSpPr>
          <p:nvPr/>
        </p:nvSpPr>
        <p:spPr bwMode="auto">
          <a:xfrm>
            <a:off x="5808664" y="863600"/>
            <a:ext cx="439737" cy="5118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/>
              <a:t>60</a:t>
            </a: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0-1 Knapsack: Greedy Algorithm</a:t>
            </a:r>
          </a:p>
        </p:txBody>
      </p:sp>
      <p:sp>
        <p:nvSpPr>
          <p:cNvPr id="501766" name="Rectangle 6"/>
          <p:cNvSpPr>
            <a:spLocks noChangeArrowheads="1"/>
          </p:cNvSpPr>
          <p:nvPr/>
        </p:nvSpPr>
        <p:spPr bwMode="auto">
          <a:xfrm>
            <a:off x="2049463" y="863600"/>
            <a:ext cx="487362" cy="5073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/>
              <a:t>60</a:t>
            </a:r>
          </a:p>
        </p:txBody>
      </p:sp>
      <p:sp>
        <p:nvSpPr>
          <p:cNvPr id="10246" name="Text Box 7"/>
          <p:cNvSpPr txBox="1">
            <a:spLocks noChangeArrowheads="1"/>
          </p:cNvSpPr>
          <p:nvPr/>
        </p:nvSpPr>
        <p:spPr bwMode="auto">
          <a:xfrm>
            <a:off x="1770064" y="6022975"/>
            <a:ext cx="9366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Knapsack</a:t>
            </a:r>
          </a:p>
        </p:txBody>
      </p:sp>
      <p:sp>
        <p:nvSpPr>
          <p:cNvPr id="501768" name="AutoShape 8"/>
          <p:cNvSpPr>
            <a:spLocks noChangeArrowheads="1"/>
          </p:cNvSpPr>
          <p:nvPr/>
        </p:nvSpPr>
        <p:spPr bwMode="auto">
          <a:xfrm>
            <a:off x="3116264" y="5599114"/>
            <a:ext cx="350837" cy="33813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/>
              <a:t>5</a:t>
            </a:r>
          </a:p>
        </p:txBody>
      </p:sp>
      <p:sp>
        <p:nvSpPr>
          <p:cNvPr id="10248" name="Text Box 9"/>
          <p:cNvSpPr txBox="1">
            <a:spLocks noChangeArrowheads="1"/>
          </p:cNvSpPr>
          <p:nvPr/>
        </p:nvSpPr>
        <p:spPr bwMode="auto">
          <a:xfrm>
            <a:off x="2998789" y="5997575"/>
            <a:ext cx="5238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$30</a:t>
            </a:r>
          </a:p>
        </p:txBody>
      </p:sp>
      <p:sp>
        <p:nvSpPr>
          <p:cNvPr id="501770" name="AutoShape 10"/>
          <p:cNvSpPr>
            <a:spLocks noChangeArrowheads="1"/>
          </p:cNvSpPr>
          <p:nvPr/>
        </p:nvSpPr>
        <p:spPr bwMode="auto">
          <a:xfrm>
            <a:off x="3552825" y="5310188"/>
            <a:ext cx="312738" cy="639762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/>
              <a:t>10</a:t>
            </a:r>
          </a:p>
        </p:txBody>
      </p:sp>
      <p:sp>
        <p:nvSpPr>
          <p:cNvPr id="501771" name="AutoShape 11"/>
          <p:cNvSpPr>
            <a:spLocks noChangeArrowheads="1"/>
          </p:cNvSpPr>
          <p:nvPr/>
        </p:nvSpPr>
        <p:spPr bwMode="auto">
          <a:xfrm>
            <a:off x="3976689" y="4495800"/>
            <a:ext cx="325437" cy="145415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/>
              <a:t>20</a:t>
            </a:r>
          </a:p>
        </p:txBody>
      </p:sp>
      <p:sp>
        <p:nvSpPr>
          <p:cNvPr id="501772" name="AutoShape 12"/>
          <p:cNvSpPr>
            <a:spLocks noChangeArrowheads="1"/>
          </p:cNvSpPr>
          <p:nvPr/>
        </p:nvSpPr>
        <p:spPr bwMode="auto">
          <a:xfrm>
            <a:off x="4398964" y="3692525"/>
            <a:ext cx="325437" cy="2255838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/>
              <a:t>30</a:t>
            </a:r>
          </a:p>
        </p:txBody>
      </p:sp>
      <p:sp>
        <p:nvSpPr>
          <p:cNvPr id="501773" name="AutoShape 13"/>
          <p:cNvSpPr>
            <a:spLocks noChangeArrowheads="1"/>
          </p:cNvSpPr>
          <p:nvPr/>
        </p:nvSpPr>
        <p:spPr bwMode="auto">
          <a:xfrm>
            <a:off x="4833938" y="2025651"/>
            <a:ext cx="323850" cy="3922713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/>
              <a:t>40</a:t>
            </a:r>
          </a:p>
        </p:txBody>
      </p:sp>
      <p:sp>
        <p:nvSpPr>
          <p:cNvPr id="10253" name="Text Box 14"/>
          <p:cNvSpPr txBox="1">
            <a:spLocks noChangeArrowheads="1"/>
          </p:cNvSpPr>
          <p:nvPr/>
        </p:nvSpPr>
        <p:spPr bwMode="auto">
          <a:xfrm>
            <a:off x="3436939" y="5984875"/>
            <a:ext cx="5238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$20</a:t>
            </a:r>
          </a:p>
        </p:txBody>
      </p:sp>
      <p:sp>
        <p:nvSpPr>
          <p:cNvPr id="10254" name="Text Box 15"/>
          <p:cNvSpPr txBox="1">
            <a:spLocks noChangeArrowheads="1"/>
          </p:cNvSpPr>
          <p:nvPr/>
        </p:nvSpPr>
        <p:spPr bwMode="auto">
          <a:xfrm>
            <a:off x="3811588" y="5984875"/>
            <a:ext cx="603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$100</a:t>
            </a:r>
          </a:p>
        </p:txBody>
      </p:sp>
      <p:sp>
        <p:nvSpPr>
          <p:cNvPr id="10255" name="Text Box 16"/>
          <p:cNvSpPr txBox="1">
            <a:spLocks noChangeArrowheads="1"/>
          </p:cNvSpPr>
          <p:nvPr/>
        </p:nvSpPr>
        <p:spPr bwMode="auto">
          <a:xfrm>
            <a:off x="4337051" y="5972175"/>
            <a:ext cx="5238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$90</a:t>
            </a:r>
          </a:p>
        </p:txBody>
      </p:sp>
      <p:sp>
        <p:nvSpPr>
          <p:cNvPr id="10256" name="Text Box 17"/>
          <p:cNvSpPr txBox="1">
            <a:spLocks noChangeArrowheads="1"/>
          </p:cNvSpPr>
          <p:nvPr/>
        </p:nvSpPr>
        <p:spPr bwMode="auto">
          <a:xfrm>
            <a:off x="4700588" y="5972175"/>
            <a:ext cx="603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$160</a:t>
            </a:r>
          </a:p>
        </p:txBody>
      </p:sp>
      <p:sp>
        <p:nvSpPr>
          <p:cNvPr id="10257" name="Text Box 18"/>
          <p:cNvSpPr txBox="1">
            <a:spLocks noChangeArrowheads="1"/>
          </p:cNvSpPr>
          <p:nvPr/>
        </p:nvSpPr>
        <p:spPr bwMode="auto">
          <a:xfrm>
            <a:off x="3011489" y="6323013"/>
            <a:ext cx="2219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 6.0    2.0   5.0    3.0  4.0</a:t>
            </a:r>
          </a:p>
        </p:txBody>
      </p:sp>
      <p:sp>
        <p:nvSpPr>
          <p:cNvPr id="10258" name="Text Box 19"/>
          <p:cNvSpPr txBox="1">
            <a:spLocks noChangeArrowheads="1"/>
          </p:cNvSpPr>
          <p:nvPr/>
        </p:nvSpPr>
        <p:spPr bwMode="auto">
          <a:xfrm>
            <a:off x="2600326" y="6318250"/>
            <a:ext cx="538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Gain</a:t>
            </a:r>
          </a:p>
        </p:txBody>
      </p:sp>
      <p:sp>
        <p:nvSpPr>
          <p:cNvPr id="501781" name="AutoShape 21"/>
          <p:cNvSpPr>
            <a:spLocks noChangeArrowheads="1"/>
          </p:cNvSpPr>
          <p:nvPr/>
        </p:nvSpPr>
        <p:spPr bwMode="auto">
          <a:xfrm>
            <a:off x="5859464" y="5611814"/>
            <a:ext cx="350837" cy="33813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/>
              <a:t>5</a:t>
            </a:r>
          </a:p>
        </p:txBody>
      </p:sp>
      <p:sp>
        <p:nvSpPr>
          <p:cNvPr id="501782" name="AutoShape 22"/>
          <p:cNvSpPr>
            <a:spLocks noChangeArrowheads="1"/>
          </p:cNvSpPr>
          <p:nvPr/>
        </p:nvSpPr>
        <p:spPr bwMode="auto">
          <a:xfrm>
            <a:off x="5867400" y="4144963"/>
            <a:ext cx="325438" cy="145415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/>
              <a:t>20</a:t>
            </a:r>
          </a:p>
        </p:txBody>
      </p:sp>
      <p:sp>
        <p:nvSpPr>
          <p:cNvPr id="501783" name="AutoShape 23"/>
          <p:cNvSpPr>
            <a:spLocks noChangeArrowheads="1"/>
          </p:cNvSpPr>
          <p:nvPr/>
        </p:nvSpPr>
        <p:spPr bwMode="auto">
          <a:xfrm>
            <a:off x="5870575" y="898525"/>
            <a:ext cx="323850" cy="3233738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/>
              <a:t>35</a:t>
            </a:r>
          </a:p>
          <a:p>
            <a:pPr algn="ctr">
              <a:defRPr/>
            </a:pPr>
            <a:r>
              <a:rPr lang="en-US" altLang="en-US" dirty="0"/>
              <a:t>--</a:t>
            </a:r>
          </a:p>
          <a:p>
            <a:pPr algn="ctr">
              <a:defRPr/>
            </a:pPr>
            <a:r>
              <a:rPr lang="en-US" altLang="en-US" dirty="0"/>
              <a:t>40</a:t>
            </a:r>
          </a:p>
        </p:txBody>
      </p:sp>
      <p:sp>
        <p:nvSpPr>
          <p:cNvPr id="10262" name="Text Box 24"/>
          <p:cNvSpPr txBox="1">
            <a:spLocks noChangeArrowheads="1"/>
          </p:cNvSpPr>
          <p:nvPr/>
        </p:nvSpPr>
        <p:spPr bwMode="auto">
          <a:xfrm>
            <a:off x="6269039" y="2362994"/>
            <a:ext cx="603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$140</a:t>
            </a:r>
          </a:p>
        </p:txBody>
      </p:sp>
      <p:sp>
        <p:nvSpPr>
          <p:cNvPr id="10263" name="Text Box 25"/>
          <p:cNvSpPr txBox="1">
            <a:spLocks noChangeArrowheads="1"/>
          </p:cNvSpPr>
          <p:nvPr/>
        </p:nvSpPr>
        <p:spPr bwMode="auto">
          <a:xfrm>
            <a:off x="6284915" y="4719638"/>
            <a:ext cx="603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$100</a:t>
            </a:r>
          </a:p>
        </p:txBody>
      </p:sp>
      <p:sp>
        <p:nvSpPr>
          <p:cNvPr id="10264" name="Text Box 26"/>
          <p:cNvSpPr txBox="1">
            <a:spLocks noChangeArrowheads="1"/>
          </p:cNvSpPr>
          <p:nvPr/>
        </p:nvSpPr>
        <p:spPr bwMode="auto">
          <a:xfrm>
            <a:off x="6316664" y="5634038"/>
            <a:ext cx="5238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$30</a:t>
            </a:r>
          </a:p>
        </p:txBody>
      </p:sp>
      <p:sp>
        <p:nvSpPr>
          <p:cNvPr id="10265" name="Text Box 27"/>
          <p:cNvSpPr txBox="1">
            <a:spLocks noChangeArrowheads="1"/>
          </p:cNvSpPr>
          <p:nvPr/>
        </p:nvSpPr>
        <p:spPr bwMode="auto">
          <a:xfrm>
            <a:off x="6278564" y="6097588"/>
            <a:ext cx="6318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$270</a:t>
            </a:r>
          </a:p>
        </p:txBody>
      </p:sp>
      <p:sp>
        <p:nvSpPr>
          <p:cNvPr id="10266" name="Text Box 28"/>
          <p:cNvSpPr txBox="1">
            <a:spLocks noChangeArrowheads="1"/>
          </p:cNvSpPr>
          <p:nvPr/>
        </p:nvSpPr>
        <p:spPr bwMode="auto">
          <a:xfrm>
            <a:off x="6315076" y="5859463"/>
            <a:ext cx="557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-----</a:t>
            </a:r>
          </a:p>
        </p:txBody>
      </p:sp>
      <p:sp>
        <p:nvSpPr>
          <p:cNvPr id="10267" name="Text Box 29"/>
          <p:cNvSpPr txBox="1">
            <a:spLocks noChangeArrowheads="1"/>
          </p:cNvSpPr>
          <p:nvPr/>
        </p:nvSpPr>
        <p:spPr bwMode="auto">
          <a:xfrm>
            <a:off x="5403950" y="6297613"/>
            <a:ext cx="17524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/>
              <a:t>Greedy solution to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/>
              <a:t>Fractional problem</a:t>
            </a:r>
          </a:p>
        </p:txBody>
      </p:sp>
      <p:sp>
        <p:nvSpPr>
          <p:cNvPr id="501790" name="Rectangle 30"/>
          <p:cNvSpPr>
            <a:spLocks noChangeArrowheads="1"/>
          </p:cNvSpPr>
          <p:nvPr/>
        </p:nvSpPr>
        <p:spPr bwMode="auto">
          <a:xfrm>
            <a:off x="7670801" y="839789"/>
            <a:ext cx="468313" cy="5157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/>
              <a:t>60</a:t>
            </a:r>
          </a:p>
        </p:txBody>
      </p:sp>
      <p:sp>
        <p:nvSpPr>
          <p:cNvPr id="501791" name="AutoShape 31"/>
          <p:cNvSpPr>
            <a:spLocks noChangeArrowheads="1"/>
          </p:cNvSpPr>
          <p:nvPr/>
        </p:nvSpPr>
        <p:spPr bwMode="auto">
          <a:xfrm>
            <a:off x="7737475" y="5654675"/>
            <a:ext cx="350838" cy="338138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/>
              <a:t>5</a:t>
            </a:r>
          </a:p>
        </p:txBody>
      </p:sp>
      <p:sp>
        <p:nvSpPr>
          <p:cNvPr id="501792" name="AutoShape 32"/>
          <p:cNvSpPr>
            <a:spLocks noChangeArrowheads="1"/>
          </p:cNvSpPr>
          <p:nvPr/>
        </p:nvSpPr>
        <p:spPr bwMode="auto">
          <a:xfrm>
            <a:off x="7745414" y="4187825"/>
            <a:ext cx="325437" cy="145415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/>
              <a:t>20</a:t>
            </a:r>
          </a:p>
        </p:txBody>
      </p:sp>
      <p:sp>
        <p:nvSpPr>
          <p:cNvPr id="10271" name="Text Box 34"/>
          <p:cNvSpPr txBox="1">
            <a:spLocks noChangeArrowheads="1"/>
          </p:cNvSpPr>
          <p:nvPr/>
        </p:nvSpPr>
        <p:spPr bwMode="auto">
          <a:xfrm>
            <a:off x="8126412" y="2705894"/>
            <a:ext cx="5238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$90</a:t>
            </a:r>
          </a:p>
        </p:txBody>
      </p:sp>
      <p:sp>
        <p:nvSpPr>
          <p:cNvPr id="10272" name="Text Box 35"/>
          <p:cNvSpPr txBox="1">
            <a:spLocks noChangeArrowheads="1"/>
          </p:cNvSpPr>
          <p:nvPr/>
        </p:nvSpPr>
        <p:spPr bwMode="auto">
          <a:xfrm>
            <a:off x="8183205" y="4762500"/>
            <a:ext cx="603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$100</a:t>
            </a:r>
          </a:p>
        </p:txBody>
      </p:sp>
      <p:sp>
        <p:nvSpPr>
          <p:cNvPr id="10273" name="Text Box 36"/>
          <p:cNvSpPr txBox="1">
            <a:spLocks noChangeArrowheads="1"/>
          </p:cNvSpPr>
          <p:nvPr/>
        </p:nvSpPr>
        <p:spPr bwMode="auto">
          <a:xfrm>
            <a:off x="8194676" y="5676900"/>
            <a:ext cx="5238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$30</a:t>
            </a:r>
          </a:p>
        </p:txBody>
      </p:sp>
      <p:sp>
        <p:nvSpPr>
          <p:cNvPr id="10274" name="Text Box 37"/>
          <p:cNvSpPr txBox="1">
            <a:spLocks noChangeArrowheads="1"/>
          </p:cNvSpPr>
          <p:nvPr/>
        </p:nvSpPr>
        <p:spPr bwMode="auto">
          <a:xfrm>
            <a:off x="8156576" y="6140450"/>
            <a:ext cx="6318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$220</a:t>
            </a:r>
          </a:p>
        </p:txBody>
      </p:sp>
      <p:sp>
        <p:nvSpPr>
          <p:cNvPr id="10275" name="Text Box 38"/>
          <p:cNvSpPr txBox="1">
            <a:spLocks noChangeArrowheads="1"/>
          </p:cNvSpPr>
          <p:nvPr/>
        </p:nvSpPr>
        <p:spPr bwMode="auto">
          <a:xfrm>
            <a:off x="8193088" y="5902325"/>
            <a:ext cx="5572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-----</a:t>
            </a:r>
          </a:p>
        </p:txBody>
      </p:sp>
      <p:sp>
        <p:nvSpPr>
          <p:cNvPr id="10276" name="Text Box 39"/>
          <p:cNvSpPr txBox="1">
            <a:spLocks noChangeArrowheads="1"/>
          </p:cNvSpPr>
          <p:nvPr/>
        </p:nvSpPr>
        <p:spPr bwMode="auto">
          <a:xfrm>
            <a:off x="7282109" y="6340475"/>
            <a:ext cx="172194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/>
              <a:t>Greedy solution to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/>
              <a:t>0-1 problem</a:t>
            </a:r>
          </a:p>
        </p:txBody>
      </p:sp>
      <p:sp>
        <p:nvSpPr>
          <p:cNvPr id="501802" name="AutoShape 42"/>
          <p:cNvSpPr>
            <a:spLocks noChangeArrowheads="1"/>
          </p:cNvSpPr>
          <p:nvPr/>
        </p:nvSpPr>
        <p:spPr bwMode="auto">
          <a:xfrm>
            <a:off x="9386889" y="4538663"/>
            <a:ext cx="325437" cy="145415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/>
              <a:t>20</a:t>
            </a:r>
          </a:p>
        </p:txBody>
      </p:sp>
      <p:sp>
        <p:nvSpPr>
          <p:cNvPr id="501803" name="AutoShape 43"/>
          <p:cNvSpPr>
            <a:spLocks noChangeArrowheads="1"/>
          </p:cNvSpPr>
          <p:nvPr/>
        </p:nvSpPr>
        <p:spPr bwMode="auto">
          <a:xfrm>
            <a:off x="9393238" y="863601"/>
            <a:ext cx="323850" cy="3649664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/>
              <a:t>40</a:t>
            </a:r>
          </a:p>
        </p:txBody>
      </p:sp>
      <p:sp>
        <p:nvSpPr>
          <p:cNvPr id="10279" name="Text Box 44"/>
          <p:cNvSpPr txBox="1">
            <a:spLocks noChangeArrowheads="1"/>
          </p:cNvSpPr>
          <p:nvPr/>
        </p:nvSpPr>
        <p:spPr bwMode="auto">
          <a:xfrm>
            <a:off x="9788525" y="2667794"/>
            <a:ext cx="603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$160</a:t>
            </a:r>
          </a:p>
        </p:txBody>
      </p:sp>
      <p:sp>
        <p:nvSpPr>
          <p:cNvPr id="10280" name="Text Box 45"/>
          <p:cNvSpPr txBox="1">
            <a:spLocks noChangeArrowheads="1"/>
          </p:cNvSpPr>
          <p:nvPr/>
        </p:nvSpPr>
        <p:spPr bwMode="auto">
          <a:xfrm>
            <a:off x="9823481" y="5113338"/>
            <a:ext cx="603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$100</a:t>
            </a:r>
          </a:p>
        </p:txBody>
      </p:sp>
      <p:sp>
        <p:nvSpPr>
          <p:cNvPr id="10281" name="Text Box 47"/>
          <p:cNvSpPr txBox="1">
            <a:spLocks noChangeArrowheads="1"/>
          </p:cNvSpPr>
          <p:nvPr/>
        </p:nvSpPr>
        <p:spPr bwMode="auto">
          <a:xfrm>
            <a:off x="9798051" y="6140450"/>
            <a:ext cx="6318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$260</a:t>
            </a:r>
          </a:p>
        </p:txBody>
      </p:sp>
      <p:sp>
        <p:nvSpPr>
          <p:cNvPr id="10282" name="Text Box 48"/>
          <p:cNvSpPr txBox="1">
            <a:spLocks noChangeArrowheads="1"/>
          </p:cNvSpPr>
          <p:nvPr/>
        </p:nvSpPr>
        <p:spPr bwMode="auto">
          <a:xfrm>
            <a:off x="9834563" y="5902325"/>
            <a:ext cx="5572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-----</a:t>
            </a:r>
          </a:p>
        </p:txBody>
      </p:sp>
      <p:sp>
        <p:nvSpPr>
          <p:cNvPr id="10283" name="Text Box 49"/>
          <p:cNvSpPr txBox="1">
            <a:spLocks noChangeArrowheads="1"/>
          </p:cNvSpPr>
          <p:nvPr/>
        </p:nvSpPr>
        <p:spPr bwMode="auto">
          <a:xfrm>
            <a:off x="8923336" y="6340475"/>
            <a:ext cx="17732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/>
              <a:t>Optimal solution to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/>
              <a:t>0-1 problem</a:t>
            </a:r>
          </a:p>
        </p:txBody>
      </p:sp>
      <p:sp>
        <p:nvSpPr>
          <p:cNvPr id="501810" name="AutoShape 50"/>
          <p:cNvSpPr>
            <a:spLocks noChangeArrowheads="1"/>
          </p:cNvSpPr>
          <p:nvPr/>
        </p:nvSpPr>
        <p:spPr bwMode="auto">
          <a:xfrm>
            <a:off x="7743825" y="1587261"/>
            <a:ext cx="325438" cy="2568816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20652347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0-1 Knapsack: Greedy Algorithm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519" y="839788"/>
            <a:ext cx="7006726" cy="584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368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76045" y="141288"/>
            <a:ext cx="11559397" cy="698500"/>
          </a:xfrm>
        </p:spPr>
        <p:txBody>
          <a:bodyPr/>
          <a:lstStyle/>
          <a:p>
            <a:r>
              <a:rPr lang="en-US" altLang="en-US" sz="3600" dirty="0" smtClean="0"/>
              <a:t>0-1 Knapsack: Recursive Formulation of the Problem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71664" y="946151"/>
            <a:ext cx="8486775" cy="555625"/>
          </a:xfrm>
          <a:noFill/>
        </p:spPr>
        <p:txBody>
          <a:bodyPr/>
          <a:lstStyle/>
          <a:p>
            <a:pPr marL="533400" indent="-533400">
              <a:lnSpc>
                <a:spcPct val="80000"/>
              </a:lnSpc>
            </a:pPr>
            <a:r>
              <a:rPr lang="en-US" altLang="en-US" smtClean="0"/>
              <a:t>How about a divide &amp; conquer strategy?</a:t>
            </a:r>
            <a:endParaRPr lang="en-US" altLang="en-US" sz="2400"/>
          </a:p>
          <a:p>
            <a:pPr marL="1295400" lvl="2" indent="-381000">
              <a:lnSpc>
                <a:spcPct val="80000"/>
              </a:lnSpc>
              <a:buNone/>
            </a:pPr>
            <a:r>
              <a:rPr lang="en-US" altLang="en-US" sz="1800"/>
              <a:t>  </a:t>
            </a:r>
          </a:p>
        </p:txBody>
      </p:sp>
      <p:sp>
        <p:nvSpPr>
          <p:cNvPr id="11268" name="Text Box 29"/>
          <p:cNvSpPr txBox="1">
            <a:spLocks noChangeArrowheads="1"/>
          </p:cNvSpPr>
          <p:nvPr/>
        </p:nvSpPr>
        <p:spPr bwMode="auto">
          <a:xfrm>
            <a:off x="3843338" y="1755776"/>
            <a:ext cx="5097462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Items= {1, 2, 3, …, n-1, n}, S={}, W </a:t>
            </a:r>
          </a:p>
        </p:txBody>
      </p:sp>
      <p:cxnSp>
        <p:nvCxnSpPr>
          <p:cNvPr id="11269" name="Straight Arrow Connector 7"/>
          <p:cNvCxnSpPr>
            <a:cxnSpLocks noChangeShapeType="1"/>
          </p:cNvCxnSpPr>
          <p:nvPr/>
        </p:nvCxnSpPr>
        <p:spPr bwMode="auto">
          <a:xfrm flipH="1">
            <a:off x="3267076" y="2398714"/>
            <a:ext cx="2828925" cy="199072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70" name="Straight Arrow Connector 14"/>
          <p:cNvCxnSpPr>
            <a:cxnSpLocks noChangeShapeType="1"/>
          </p:cNvCxnSpPr>
          <p:nvPr/>
        </p:nvCxnSpPr>
        <p:spPr bwMode="auto">
          <a:xfrm>
            <a:off x="6096000" y="2379664"/>
            <a:ext cx="2801938" cy="217487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71" name="Text Box 29"/>
          <p:cNvSpPr txBox="1">
            <a:spLocks noChangeArrowheads="1"/>
          </p:cNvSpPr>
          <p:nvPr/>
        </p:nvSpPr>
        <p:spPr bwMode="auto">
          <a:xfrm rot="-2076725">
            <a:off x="3076575" y="2995613"/>
            <a:ext cx="29908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Take the last item “n”</a:t>
            </a:r>
          </a:p>
        </p:txBody>
      </p:sp>
      <p:sp>
        <p:nvSpPr>
          <p:cNvPr id="19" name="Text Box 29"/>
          <p:cNvSpPr txBox="1">
            <a:spLocks noChangeArrowheads="1"/>
          </p:cNvSpPr>
          <p:nvPr/>
        </p:nvSpPr>
        <p:spPr bwMode="auto">
          <a:xfrm rot="2352148">
            <a:off x="6143625" y="3143250"/>
            <a:ext cx="300990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en-US" sz="2000" dirty="0">
                <a:solidFill>
                  <a:schemeClr val="accent6"/>
                </a:solidFill>
                <a:latin typeface="Comic Sans MS" panose="030F0702030302020204" pitchFamily="66" charset="0"/>
              </a:rPr>
              <a:t>Leave the last item “n”</a:t>
            </a:r>
          </a:p>
        </p:txBody>
      </p:sp>
      <p:sp>
        <p:nvSpPr>
          <p:cNvPr id="11273" name="Text Box 29"/>
          <p:cNvSpPr txBox="1">
            <a:spLocks noChangeArrowheads="1"/>
          </p:cNvSpPr>
          <p:nvPr/>
        </p:nvSpPr>
        <p:spPr bwMode="auto">
          <a:xfrm>
            <a:off x="1709739" y="4554538"/>
            <a:ext cx="3602037" cy="8318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Items= {1, 2, 3, …, n-1},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S={v[n]}, W- w[n]</a:t>
            </a:r>
          </a:p>
        </p:txBody>
      </p:sp>
      <p:sp>
        <p:nvSpPr>
          <p:cNvPr id="11274" name="Text Box 29"/>
          <p:cNvSpPr txBox="1">
            <a:spLocks noChangeArrowheads="1"/>
          </p:cNvSpPr>
          <p:nvPr/>
        </p:nvSpPr>
        <p:spPr bwMode="auto">
          <a:xfrm>
            <a:off x="6756400" y="4592638"/>
            <a:ext cx="3602038" cy="8302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Items= {1, 2, 3, …, n-1},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S={}, W</a:t>
            </a:r>
          </a:p>
        </p:txBody>
      </p:sp>
    </p:spTree>
    <p:extLst>
      <p:ext uri="{BB962C8B-B14F-4D97-AF65-F5344CB8AC3E}">
        <p14:creationId xmlns:p14="http://schemas.microsoft.com/office/powerpoint/2010/main" val="28706383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802258" y="141288"/>
            <a:ext cx="10696754" cy="698500"/>
          </a:xfrm>
        </p:spPr>
        <p:txBody>
          <a:bodyPr/>
          <a:lstStyle/>
          <a:p>
            <a:r>
              <a:rPr lang="en-US" altLang="en-US" sz="3600" dirty="0"/>
              <a:t>0-1 Knapsack: </a:t>
            </a:r>
            <a:r>
              <a:rPr lang="en-US" altLang="en-US" sz="3600" dirty="0" smtClean="0"/>
              <a:t>Recursive Algorithm</a:t>
            </a:r>
            <a:endParaRPr lang="en-US" altLang="en-US" sz="3600" dirty="0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3174521" y="6046876"/>
            <a:ext cx="5952228" cy="569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914400" indent="-4572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295400" indent="-3810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714500" indent="-3429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133600" indent="-3048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90800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3048000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505200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962400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indent="0">
              <a:buNone/>
            </a:pPr>
            <a:r>
              <a:rPr lang="en-US" altLang="en-US" dirty="0" smtClean="0"/>
              <a:t>T(n) = T(n-1)+T(n-1)+1 = O(2</a:t>
            </a:r>
            <a:r>
              <a:rPr lang="en-US" altLang="en-US" baseline="30000" dirty="0" smtClean="0"/>
              <a:t>n</a:t>
            </a:r>
            <a:r>
              <a:rPr lang="en-US" altLang="en-US" dirty="0" smtClean="0"/>
              <a:t>) </a:t>
            </a:r>
            <a:endParaRPr lang="en-US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117" y="926727"/>
            <a:ext cx="9343036" cy="503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6788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0-1 Knapsack: Top Down DP Solution</a:t>
            </a:r>
          </a:p>
        </p:txBody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46151"/>
            <a:ext cx="11274725" cy="5680075"/>
          </a:xfrm>
        </p:spPr>
        <p:txBody>
          <a:bodyPr/>
          <a:lstStyle/>
          <a:p>
            <a:pPr marL="533400" indent="-533400">
              <a:defRPr/>
            </a:pPr>
            <a:r>
              <a:rPr lang="en-US" altLang="en-US" dirty="0"/>
              <a:t>How to store solutions to </a:t>
            </a:r>
            <a:r>
              <a:rPr lang="en-US" altLang="en-US" dirty="0" err="1"/>
              <a:t>subproblems</a:t>
            </a:r>
            <a:r>
              <a:rPr lang="en-US" altLang="en-US" dirty="0"/>
              <a:t>?</a:t>
            </a:r>
          </a:p>
          <a:p>
            <a:pPr marL="914400" lvl="1" indent="-457200">
              <a:defRPr/>
            </a:pPr>
            <a:r>
              <a:rPr lang="en-US" altLang="en-US" dirty="0"/>
              <a:t>Construct an array </a:t>
            </a:r>
            <a:r>
              <a:rPr lang="en-US" altLang="en-US" dirty="0" smtClean="0">
                <a:solidFill>
                  <a:srgbClr val="CC3300"/>
                </a:solidFill>
              </a:rPr>
              <a:t>T</a:t>
            </a:r>
            <a:r>
              <a:rPr lang="en-US" altLang="en-US" dirty="0" smtClean="0"/>
              <a:t>[0</a:t>
            </a:r>
            <a:r>
              <a:rPr lang="en-US" altLang="en-US" dirty="0"/>
              <a:t>..</a:t>
            </a:r>
            <a:r>
              <a:rPr lang="en-US" altLang="en-US" dirty="0" smtClean="0"/>
              <a:t>n+1][</a:t>
            </a:r>
            <a:r>
              <a:rPr lang="en-US" altLang="en-US" dirty="0"/>
              <a:t>0..</a:t>
            </a:r>
            <a:r>
              <a:rPr lang="en-US" altLang="en-US" dirty="0" smtClean="0"/>
              <a:t>W+1]</a:t>
            </a:r>
          </a:p>
          <a:p>
            <a:pPr marL="914400" lvl="1" indent="-457200">
              <a:defRPr/>
            </a:pPr>
            <a:endParaRPr lang="en-US" altLang="en-US" dirty="0"/>
          </a:p>
          <a:p>
            <a:pPr marL="914400" lvl="1" indent="-457200">
              <a:defRPr/>
            </a:pPr>
            <a:r>
              <a:rPr lang="en-US" altLang="en-US" dirty="0"/>
              <a:t>For </a:t>
            </a:r>
            <a:r>
              <a:rPr lang="en-US" altLang="en-US" dirty="0" smtClean="0"/>
              <a:t>0 </a:t>
            </a:r>
            <a:r>
              <a:rPr lang="en-US" altLang="en-US" dirty="0"/>
              <a:t>&lt;= </a:t>
            </a:r>
            <a:r>
              <a:rPr lang="en-US" altLang="en-US" dirty="0" err="1"/>
              <a:t>i</a:t>
            </a:r>
            <a:r>
              <a:rPr lang="en-US" altLang="en-US" dirty="0"/>
              <a:t> &lt;= n, 0</a:t>
            </a:r>
            <a:r>
              <a:rPr lang="en-US" altLang="en-US" dirty="0" smtClean="0"/>
              <a:t> </a:t>
            </a:r>
            <a:r>
              <a:rPr lang="en-US" altLang="en-US" dirty="0"/>
              <a:t>&lt;= j &lt;= W, </a:t>
            </a:r>
            <a:r>
              <a:rPr lang="en-US" altLang="en-US" dirty="0" smtClean="0"/>
              <a:t>T[</a:t>
            </a:r>
            <a:r>
              <a:rPr lang="en-US" altLang="en-US" dirty="0" err="1" smtClean="0"/>
              <a:t>i</a:t>
            </a:r>
            <a:r>
              <a:rPr lang="en-US" altLang="en-US" dirty="0"/>
              <a:t>][j] will store:</a:t>
            </a:r>
          </a:p>
          <a:p>
            <a:pPr marL="1314450" lvl="2" indent="-457200">
              <a:defRPr/>
            </a:pPr>
            <a:r>
              <a:rPr lang="en-US" altLang="en-US" dirty="0"/>
              <a:t>the maximum value of any subset of objects {1, 2, .., </a:t>
            </a:r>
            <a:r>
              <a:rPr lang="en-US" altLang="en-US" dirty="0" err="1"/>
              <a:t>i</a:t>
            </a:r>
            <a:r>
              <a:rPr lang="en-US" altLang="en-US" dirty="0"/>
              <a:t>} that can fit into a knapsack of capacity “j”</a:t>
            </a:r>
          </a:p>
          <a:p>
            <a:pPr marL="1314450" lvl="2" indent="-457200">
              <a:defRPr/>
            </a:pPr>
            <a:endParaRPr lang="en-US" altLang="en-US" dirty="0"/>
          </a:p>
          <a:p>
            <a:pPr marL="914400" lvl="1" indent="-457200">
              <a:defRPr/>
            </a:pPr>
            <a:r>
              <a:rPr lang="en-US" altLang="en-US" dirty="0"/>
              <a:t>Finally, </a:t>
            </a:r>
            <a:r>
              <a:rPr lang="en-US" altLang="en-US" dirty="0" smtClean="0"/>
              <a:t>T[n</a:t>
            </a:r>
            <a:r>
              <a:rPr lang="en-US" altLang="en-US" dirty="0"/>
              <a:t>][W] will contain the overall solution</a:t>
            </a:r>
          </a:p>
          <a:p>
            <a:pPr marL="914400" lvl="1" indent="-457200">
              <a:defRPr/>
            </a:pPr>
            <a:endParaRPr lang="en-US" altLang="en-US" dirty="0"/>
          </a:p>
          <a:p>
            <a:pPr marL="914400" lvl="1" indent="-457200">
              <a:defRPr/>
            </a:pPr>
            <a:r>
              <a:rPr lang="en-US" altLang="en-US" dirty="0"/>
              <a:t>How many different sub-problems do we have?</a:t>
            </a:r>
          </a:p>
          <a:p>
            <a:pPr marL="1314450" lvl="2" indent="-457200">
              <a:defRPr/>
            </a:pPr>
            <a:r>
              <a:rPr lang="en-US" altLang="en-US" dirty="0" err="1"/>
              <a:t>nxW</a:t>
            </a:r>
            <a:endParaRPr lang="en-US" altLang="en-US" dirty="0"/>
          </a:p>
          <a:p>
            <a:pPr marL="1295400" lvl="2" indent="-381000">
              <a:buNone/>
              <a:defRPr/>
            </a:pPr>
            <a:r>
              <a:rPr lang="en-US" alt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5736100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0-1 Knapsack: Top Down DP Algorithm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501" y="909856"/>
            <a:ext cx="10882762" cy="572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8088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627188" y="141288"/>
            <a:ext cx="8896350" cy="698500"/>
          </a:xfrm>
        </p:spPr>
        <p:txBody>
          <a:bodyPr/>
          <a:lstStyle/>
          <a:p>
            <a:r>
              <a:rPr lang="en-US" altLang="en-US" sz="3600" dirty="0" smtClean="0"/>
              <a:t>0-1 Knapsack: Bottom Up DP Formulation</a:t>
            </a:r>
          </a:p>
        </p:txBody>
      </p:sp>
      <p:sp>
        <p:nvSpPr>
          <p:cNvPr id="16388" name="Rectangle 3"/>
          <p:cNvSpPr txBox="1">
            <a:spLocks noChangeArrowheads="1"/>
          </p:cNvSpPr>
          <p:nvPr/>
        </p:nvSpPr>
        <p:spPr bwMode="auto">
          <a:xfrm>
            <a:off x="543464" y="948906"/>
            <a:ext cx="11231593" cy="5677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dirty="0"/>
              <a:t>It is possible to fill-up the solution table iteratively in a bottom-up manner as </a:t>
            </a:r>
            <a:r>
              <a:rPr lang="en-US" altLang="en-US" dirty="0" smtClean="0"/>
              <a:t>follows</a:t>
            </a:r>
            <a:endParaRPr lang="en-US" altLang="en-US" dirty="0"/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dirty="0"/>
          </a:p>
          <a:p>
            <a:pPr lvl="1"/>
            <a:r>
              <a:rPr lang="en-US" altLang="en-US" dirty="0" smtClean="0"/>
              <a:t>When </a:t>
            </a:r>
            <a:r>
              <a:rPr lang="en-US" altLang="en-US" dirty="0"/>
              <a:t>there are no items, the total value is </a:t>
            </a:r>
            <a:r>
              <a:rPr lang="en-US" altLang="en-US" dirty="0" smtClean="0"/>
              <a:t>0 (</a:t>
            </a:r>
            <a:r>
              <a:rPr lang="en-US" altLang="en-US" dirty="0"/>
              <a:t>B</a:t>
            </a:r>
            <a:r>
              <a:rPr lang="en-US" altLang="en-US" dirty="0" smtClean="0"/>
              <a:t>ase Case)</a:t>
            </a:r>
            <a:endParaRPr lang="en-US" altLang="en-US" dirty="0"/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When </a:t>
            </a:r>
            <a:r>
              <a:rPr lang="en-US" altLang="en-US" dirty="0" err="1" smtClean="0"/>
              <a:t>i</a:t>
            </a:r>
            <a:r>
              <a:rPr lang="en-US" altLang="en-US" baseline="30000" dirty="0" err="1" smtClean="0"/>
              <a:t>th</a:t>
            </a:r>
            <a:r>
              <a:rPr lang="en-US" altLang="en-US" dirty="0" smtClean="0"/>
              <a:t> </a:t>
            </a:r>
            <a:r>
              <a:rPr lang="en-US" altLang="en-US" dirty="0"/>
              <a:t>item does </a:t>
            </a:r>
            <a:r>
              <a:rPr lang="en-US" altLang="en-US" dirty="0" smtClean="0"/>
              <a:t>NOT fit </a:t>
            </a:r>
            <a:r>
              <a:rPr lang="en-US" altLang="en-US" dirty="0"/>
              <a:t>into the knapsack, </a:t>
            </a:r>
            <a:r>
              <a:rPr lang="en-US" altLang="en-US" dirty="0" smtClean="0"/>
              <a:t>the </a:t>
            </a:r>
            <a:r>
              <a:rPr lang="en-US" altLang="en-US" dirty="0"/>
              <a:t>total value is T[i-1][j]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When </a:t>
            </a:r>
            <a:r>
              <a:rPr lang="en-US" altLang="en-US" dirty="0" err="1"/>
              <a:t>i</a:t>
            </a:r>
            <a:r>
              <a:rPr lang="en-US" altLang="en-US" baseline="30000" dirty="0" err="1"/>
              <a:t>th</a:t>
            </a:r>
            <a:r>
              <a:rPr lang="en-US" altLang="en-US" dirty="0"/>
              <a:t> item fits into the knapsack, we take the maximum value of when we leave the </a:t>
            </a:r>
            <a:r>
              <a:rPr lang="en-US" altLang="en-US" dirty="0" err="1"/>
              <a:t>i</a:t>
            </a:r>
            <a:r>
              <a:rPr lang="en-US" altLang="en-US" baseline="30000" dirty="0" err="1"/>
              <a:t>th</a:t>
            </a:r>
            <a:r>
              <a:rPr lang="en-US" altLang="en-US" dirty="0"/>
              <a:t> item or take it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437407" y="2050332"/>
            <a:ext cx="9483635" cy="1676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533400" indent="-533400">
              <a:buFontTx/>
              <a:buNone/>
              <a:defRPr/>
            </a:pPr>
            <a:r>
              <a:rPr lang="en-US" altLang="en-US" kern="0" dirty="0" smtClean="0">
                <a:solidFill>
                  <a:schemeClr val="accent2"/>
                </a:solidFill>
              </a:rPr>
              <a:t>               </a:t>
            </a:r>
            <a:r>
              <a:rPr lang="en-US" altLang="en-US" kern="0" dirty="0" smtClean="0"/>
              <a:t>{0                                if </a:t>
            </a:r>
            <a:r>
              <a:rPr lang="en-US" altLang="en-US" kern="0" dirty="0" err="1" smtClean="0"/>
              <a:t>i</a:t>
            </a:r>
            <a:r>
              <a:rPr lang="en-US" altLang="en-US" kern="0" dirty="0" smtClean="0"/>
              <a:t>=0 and 0 &lt;= j&lt;= W</a:t>
            </a:r>
          </a:p>
          <a:p>
            <a:pPr marL="0" indent="0">
              <a:buFontTx/>
              <a:buNone/>
              <a:defRPr/>
            </a:pPr>
            <a:r>
              <a:rPr lang="en-US" altLang="en-US" kern="0" dirty="0" smtClean="0"/>
              <a:t>   T[</a:t>
            </a:r>
            <a:r>
              <a:rPr lang="en-US" altLang="en-US" kern="0" dirty="0" err="1" smtClean="0"/>
              <a:t>i</a:t>
            </a:r>
            <a:r>
              <a:rPr lang="en-US" altLang="en-US" kern="0" dirty="0" smtClean="0"/>
              <a:t>][j] ={T[i-1][j]                                  if </a:t>
            </a:r>
            <a:r>
              <a:rPr lang="en-US" altLang="en-US" kern="0" dirty="0" err="1" smtClean="0"/>
              <a:t>wi</a:t>
            </a:r>
            <a:r>
              <a:rPr lang="en-US" altLang="en-US" kern="0" dirty="0" smtClean="0"/>
              <a:t> &gt; j</a:t>
            </a:r>
          </a:p>
          <a:p>
            <a:pPr marL="533400" indent="-533400">
              <a:buFontTx/>
              <a:buNone/>
              <a:defRPr/>
            </a:pPr>
            <a:r>
              <a:rPr lang="en-US" altLang="en-US" kern="0" dirty="0" smtClean="0"/>
              <a:t>               {max{</a:t>
            </a:r>
            <a:r>
              <a:rPr lang="en-US" altLang="en-US" kern="0" dirty="0" smtClean="0">
                <a:solidFill>
                  <a:srgbClr val="CC3300"/>
                </a:solidFill>
              </a:rPr>
              <a:t>T[i-1][j]</a:t>
            </a:r>
            <a:r>
              <a:rPr lang="en-US" altLang="en-US" kern="0" dirty="0" smtClean="0"/>
              <a:t>, </a:t>
            </a:r>
            <a:r>
              <a:rPr lang="en-US" altLang="en-US" kern="0" dirty="0" err="1" smtClean="0">
                <a:solidFill>
                  <a:schemeClr val="accent6"/>
                </a:solidFill>
              </a:rPr>
              <a:t>vi+T</a:t>
            </a:r>
            <a:r>
              <a:rPr lang="en-US" altLang="en-US" kern="0" dirty="0" smtClean="0">
                <a:solidFill>
                  <a:schemeClr val="accent6"/>
                </a:solidFill>
              </a:rPr>
              <a:t>[i-1][j-</a:t>
            </a:r>
            <a:r>
              <a:rPr lang="en-US" altLang="en-US" kern="0" dirty="0" err="1" smtClean="0">
                <a:solidFill>
                  <a:schemeClr val="accent6"/>
                </a:solidFill>
              </a:rPr>
              <a:t>wi</a:t>
            </a:r>
            <a:r>
              <a:rPr lang="en-US" altLang="en-US" kern="0" dirty="0" smtClean="0">
                <a:solidFill>
                  <a:schemeClr val="accent6"/>
                </a:solidFill>
              </a:rPr>
              <a:t>]</a:t>
            </a:r>
            <a:r>
              <a:rPr lang="en-US" altLang="en-US" kern="0" dirty="0" smtClean="0"/>
              <a:t>}  if </a:t>
            </a:r>
            <a:r>
              <a:rPr lang="en-US" altLang="en-US" kern="0" dirty="0" err="1" smtClean="0"/>
              <a:t>wi</a:t>
            </a:r>
            <a:r>
              <a:rPr lang="en-US" altLang="en-US" kern="0" dirty="0" smtClean="0"/>
              <a:t>&lt;=j</a:t>
            </a: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32806105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41288"/>
            <a:ext cx="9221788" cy="698500"/>
          </a:xfrm>
        </p:spPr>
        <p:txBody>
          <a:bodyPr/>
          <a:lstStyle/>
          <a:p>
            <a:r>
              <a:rPr lang="en-US" altLang="en-US" sz="3600" dirty="0" smtClean="0"/>
              <a:t>0-1 Knapsack: Bottom Up DP Algorithm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606" y="937328"/>
            <a:ext cx="11082576" cy="572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2359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0-1 Knapsack: Bottom Up DP Example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4364" y="1006476"/>
            <a:ext cx="8486775" cy="1038225"/>
          </a:xfrm>
          <a:noFill/>
        </p:spPr>
        <p:txBody>
          <a:bodyPr/>
          <a:lstStyle/>
          <a:p>
            <a:pPr marL="533400" indent="-533400" algn="ctr">
              <a:lnSpc>
                <a:spcPct val="90000"/>
              </a:lnSpc>
              <a:buNone/>
            </a:pPr>
            <a:r>
              <a:rPr lang="en-US" altLang="en-US" sz="2000" dirty="0"/>
              <a:t>Values of the objects are       &lt;10, 40, 30, 50&gt;</a:t>
            </a:r>
          </a:p>
          <a:p>
            <a:pPr marL="533400" indent="-533400" algn="ctr">
              <a:lnSpc>
                <a:spcPct val="90000"/>
              </a:lnSpc>
              <a:buNone/>
            </a:pPr>
            <a:r>
              <a:rPr lang="en-US" altLang="en-US" sz="2000" dirty="0"/>
              <a:t>Weights of the objects are    &lt;5, 4, 6, 3&gt;</a:t>
            </a:r>
          </a:p>
          <a:p>
            <a:pPr marL="533400" indent="-533400" algn="ctr">
              <a:lnSpc>
                <a:spcPct val="90000"/>
              </a:lnSpc>
              <a:buNone/>
            </a:pPr>
            <a:r>
              <a:rPr lang="en-US" altLang="en-US" sz="2000" dirty="0"/>
              <a:t>The capacity of the knapsack, W = 10</a:t>
            </a:r>
          </a:p>
        </p:txBody>
      </p:sp>
      <p:sp>
        <p:nvSpPr>
          <p:cNvPr id="480260" name="Rectangle 4"/>
          <p:cNvSpPr>
            <a:spLocks noChangeArrowheads="1"/>
          </p:cNvSpPr>
          <p:nvPr/>
        </p:nvSpPr>
        <p:spPr bwMode="auto">
          <a:xfrm>
            <a:off x="2017713" y="2684463"/>
            <a:ext cx="2506662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r>
              <a:rPr lang="en-US" altLang="en-US" dirty="0">
                <a:latin typeface="Comic Sans MS" panose="030F0702030302020204" pitchFamily="66" charset="0"/>
              </a:rPr>
              <a:t>Capacity</a:t>
            </a:r>
            <a:r>
              <a:rPr lang="en-US" altLang="en-US" dirty="0">
                <a:latin typeface="Comic Sans MS" panose="030F0702030302020204" pitchFamily="66" charset="0"/>
                <a:sym typeface="Wingdings" panose="05000000000000000000" pitchFamily="2" charset="2"/>
              </a:rPr>
              <a:t></a:t>
            </a:r>
            <a:endParaRPr lang="en-US" altLang="en-US" dirty="0">
              <a:latin typeface="Comic Sans MS" panose="030F0702030302020204" pitchFamily="66" charset="0"/>
            </a:endParaRPr>
          </a:p>
        </p:txBody>
      </p:sp>
      <p:sp>
        <p:nvSpPr>
          <p:cNvPr id="480262" name="Rectangle 6"/>
          <p:cNvSpPr>
            <a:spLocks noChangeArrowheads="1"/>
          </p:cNvSpPr>
          <p:nvPr/>
        </p:nvSpPr>
        <p:spPr bwMode="auto">
          <a:xfrm>
            <a:off x="2028826" y="2989263"/>
            <a:ext cx="822325" cy="3048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>
                <a:latin typeface="Comic Sans MS" panose="030F0702030302020204" pitchFamily="66" charset="0"/>
              </a:rPr>
              <a:t>Item</a:t>
            </a:r>
          </a:p>
        </p:txBody>
      </p:sp>
      <p:sp>
        <p:nvSpPr>
          <p:cNvPr id="480263" name="Rectangle 7"/>
          <p:cNvSpPr>
            <a:spLocks noChangeArrowheads="1"/>
          </p:cNvSpPr>
          <p:nvPr/>
        </p:nvSpPr>
        <p:spPr bwMode="auto">
          <a:xfrm>
            <a:off x="2849564" y="2990850"/>
            <a:ext cx="822325" cy="3048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>
                <a:latin typeface="Comic Sans MS" panose="030F0702030302020204" pitchFamily="66" charset="0"/>
              </a:rPr>
              <a:t>Value</a:t>
            </a:r>
          </a:p>
        </p:txBody>
      </p:sp>
      <p:sp>
        <p:nvSpPr>
          <p:cNvPr id="480264" name="Rectangle 8"/>
          <p:cNvSpPr>
            <a:spLocks noChangeArrowheads="1"/>
          </p:cNvSpPr>
          <p:nvPr/>
        </p:nvSpPr>
        <p:spPr bwMode="auto">
          <a:xfrm>
            <a:off x="3681414" y="2992438"/>
            <a:ext cx="833437" cy="3048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>
                <a:latin typeface="Comic Sans MS" panose="030F0702030302020204" pitchFamily="66" charset="0"/>
              </a:rPr>
              <a:t>Weight</a:t>
            </a:r>
          </a:p>
        </p:txBody>
      </p:sp>
      <p:sp>
        <p:nvSpPr>
          <p:cNvPr id="18440" name="Rectangle 9"/>
          <p:cNvSpPr>
            <a:spLocks noChangeArrowheads="1"/>
          </p:cNvSpPr>
          <p:nvPr/>
        </p:nvSpPr>
        <p:spPr bwMode="auto">
          <a:xfrm>
            <a:off x="4514851" y="2693988"/>
            <a:ext cx="714375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J = 0</a:t>
            </a:r>
          </a:p>
        </p:txBody>
      </p:sp>
      <p:sp>
        <p:nvSpPr>
          <p:cNvPr id="18441" name="Rectangle 10"/>
          <p:cNvSpPr>
            <a:spLocks noChangeArrowheads="1"/>
          </p:cNvSpPr>
          <p:nvPr/>
        </p:nvSpPr>
        <p:spPr bwMode="auto">
          <a:xfrm>
            <a:off x="5207001" y="2684463"/>
            <a:ext cx="511175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18442" name="Rectangle 12"/>
          <p:cNvSpPr>
            <a:spLocks noChangeArrowheads="1"/>
          </p:cNvSpPr>
          <p:nvPr/>
        </p:nvSpPr>
        <p:spPr bwMode="auto">
          <a:xfrm>
            <a:off x="5718175" y="2686050"/>
            <a:ext cx="5207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18443" name="Rectangle 13"/>
          <p:cNvSpPr>
            <a:spLocks noChangeArrowheads="1"/>
          </p:cNvSpPr>
          <p:nvPr/>
        </p:nvSpPr>
        <p:spPr bwMode="auto">
          <a:xfrm>
            <a:off x="6229350" y="2684463"/>
            <a:ext cx="522288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18444" name="Rectangle 14"/>
          <p:cNvSpPr>
            <a:spLocks noChangeArrowheads="1"/>
          </p:cNvSpPr>
          <p:nvPr/>
        </p:nvSpPr>
        <p:spPr bwMode="auto">
          <a:xfrm>
            <a:off x="6740525" y="2686050"/>
            <a:ext cx="522288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4</a:t>
            </a:r>
          </a:p>
        </p:txBody>
      </p:sp>
      <p:sp>
        <p:nvSpPr>
          <p:cNvPr id="18445" name="Rectangle 15"/>
          <p:cNvSpPr>
            <a:spLocks noChangeArrowheads="1"/>
          </p:cNvSpPr>
          <p:nvPr/>
        </p:nvSpPr>
        <p:spPr bwMode="auto">
          <a:xfrm>
            <a:off x="7254875" y="2684463"/>
            <a:ext cx="522288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5</a:t>
            </a:r>
          </a:p>
        </p:txBody>
      </p:sp>
      <p:sp>
        <p:nvSpPr>
          <p:cNvPr id="18446" name="Rectangle 16"/>
          <p:cNvSpPr>
            <a:spLocks noChangeArrowheads="1"/>
          </p:cNvSpPr>
          <p:nvPr/>
        </p:nvSpPr>
        <p:spPr bwMode="auto">
          <a:xfrm>
            <a:off x="7766050" y="2686050"/>
            <a:ext cx="522288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6</a:t>
            </a:r>
          </a:p>
        </p:txBody>
      </p:sp>
      <p:sp>
        <p:nvSpPr>
          <p:cNvPr id="18447" name="Rectangle 17"/>
          <p:cNvSpPr>
            <a:spLocks noChangeArrowheads="1"/>
          </p:cNvSpPr>
          <p:nvPr/>
        </p:nvSpPr>
        <p:spPr bwMode="auto">
          <a:xfrm>
            <a:off x="8278813" y="2684463"/>
            <a:ext cx="5207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7</a:t>
            </a:r>
          </a:p>
        </p:txBody>
      </p:sp>
      <p:sp>
        <p:nvSpPr>
          <p:cNvPr id="18448" name="Rectangle 18"/>
          <p:cNvSpPr>
            <a:spLocks noChangeArrowheads="1"/>
          </p:cNvSpPr>
          <p:nvPr/>
        </p:nvSpPr>
        <p:spPr bwMode="auto">
          <a:xfrm>
            <a:off x="8789988" y="2686050"/>
            <a:ext cx="5207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8</a:t>
            </a:r>
          </a:p>
        </p:txBody>
      </p:sp>
      <p:sp>
        <p:nvSpPr>
          <p:cNvPr id="18449" name="Rectangle 20"/>
          <p:cNvSpPr>
            <a:spLocks noChangeArrowheads="1"/>
          </p:cNvSpPr>
          <p:nvPr/>
        </p:nvSpPr>
        <p:spPr bwMode="auto">
          <a:xfrm>
            <a:off x="9312275" y="2684463"/>
            <a:ext cx="5207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9</a:t>
            </a:r>
          </a:p>
        </p:txBody>
      </p:sp>
      <p:sp>
        <p:nvSpPr>
          <p:cNvPr id="18450" name="Rectangle 21"/>
          <p:cNvSpPr>
            <a:spLocks noChangeArrowheads="1"/>
          </p:cNvSpPr>
          <p:nvPr/>
        </p:nvSpPr>
        <p:spPr bwMode="auto">
          <a:xfrm>
            <a:off x="9823450" y="2686050"/>
            <a:ext cx="5207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10</a:t>
            </a:r>
          </a:p>
        </p:txBody>
      </p:sp>
      <p:sp>
        <p:nvSpPr>
          <p:cNvPr id="480278" name="Rectangle 22"/>
          <p:cNvSpPr>
            <a:spLocks noChangeArrowheads="1"/>
          </p:cNvSpPr>
          <p:nvPr/>
        </p:nvSpPr>
        <p:spPr bwMode="auto">
          <a:xfrm>
            <a:off x="4514851" y="2998788"/>
            <a:ext cx="714375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480279" name="Rectangle 23"/>
          <p:cNvSpPr>
            <a:spLocks noChangeArrowheads="1"/>
          </p:cNvSpPr>
          <p:nvPr/>
        </p:nvSpPr>
        <p:spPr bwMode="auto">
          <a:xfrm>
            <a:off x="5207001" y="2989263"/>
            <a:ext cx="511175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480280" name="Rectangle 24"/>
          <p:cNvSpPr>
            <a:spLocks noChangeArrowheads="1"/>
          </p:cNvSpPr>
          <p:nvPr/>
        </p:nvSpPr>
        <p:spPr bwMode="auto">
          <a:xfrm>
            <a:off x="5718175" y="2990850"/>
            <a:ext cx="5207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480281" name="Rectangle 25"/>
          <p:cNvSpPr>
            <a:spLocks noChangeArrowheads="1"/>
          </p:cNvSpPr>
          <p:nvPr/>
        </p:nvSpPr>
        <p:spPr bwMode="auto">
          <a:xfrm>
            <a:off x="6229350" y="2989263"/>
            <a:ext cx="522288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480282" name="Rectangle 26"/>
          <p:cNvSpPr>
            <a:spLocks noChangeArrowheads="1"/>
          </p:cNvSpPr>
          <p:nvPr/>
        </p:nvSpPr>
        <p:spPr bwMode="auto">
          <a:xfrm>
            <a:off x="6740525" y="2990850"/>
            <a:ext cx="522288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480283" name="Rectangle 27"/>
          <p:cNvSpPr>
            <a:spLocks noChangeArrowheads="1"/>
          </p:cNvSpPr>
          <p:nvPr/>
        </p:nvSpPr>
        <p:spPr bwMode="auto">
          <a:xfrm>
            <a:off x="7254875" y="2989263"/>
            <a:ext cx="522288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480284" name="Rectangle 28"/>
          <p:cNvSpPr>
            <a:spLocks noChangeArrowheads="1"/>
          </p:cNvSpPr>
          <p:nvPr/>
        </p:nvSpPr>
        <p:spPr bwMode="auto">
          <a:xfrm>
            <a:off x="7766050" y="2990850"/>
            <a:ext cx="522288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480285" name="Rectangle 29"/>
          <p:cNvSpPr>
            <a:spLocks noChangeArrowheads="1"/>
          </p:cNvSpPr>
          <p:nvPr/>
        </p:nvSpPr>
        <p:spPr bwMode="auto">
          <a:xfrm>
            <a:off x="8278813" y="2989263"/>
            <a:ext cx="5207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480286" name="Rectangle 30"/>
          <p:cNvSpPr>
            <a:spLocks noChangeArrowheads="1"/>
          </p:cNvSpPr>
          <p:nvPr/>
        </p:nvSpPr>
        <p:spPr bwMode="auto">
          <a:xfrm>
            <a:off x="8789988" y="2990850"/>
            <a:ext cx="5207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480287" name="Rectangle 31"/>
          <p:cNvSpPr>
            <a:spLocks noChangeArrowheads="1"/>
          </p:cNvSpPr>
          <p:nvPr/>
        </p:nvSpPr>
        <p:spPr bwMode="auto">
          <a:xfrm>
            <a:off x="9312275" y="2989263"/>
            <a:ext cx="5207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480288" name="Rectangle 32"/>
          <p:cNvSpPr>
            <a:spLocks noChangeArrowheads="1"/>
          </p:cNvSpPr>
          <p:nvPr/>
        </p:nvSpPr>
        <p:spPr bwMode="auto">
          <a:xfrm>
            <a:off x="9823450" y="2990850"/>
            <a:ext cx="5207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480289" name="Rectangle 33"/>
          <p:cNvSpPr>
            <a:spLocks noChangeArrowheads="1"/>
          </p:cNvSpPr>
          <p:nvPr/>
        </p:nvSpPr>
        <p:spPr bwMode="auto">
          <a:xfrm>
            <a:off x="2028826" y="3294063"/>
            <a:ext cx="822325" cy="3048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480290" name="Rectangle 34"/>
          <p:cNvSpPr>
            <a:spLocks noChangeArrowheads="1"/>
          </p:cNvSpPr>
          <p:nvPr/>
        </p:nvSpPr>
        <p:spPr bwMode="auto">
          <a:xfrm>
            <a:off x="2849564" y="3295650"/>
            <a:ext cx="822325" cy="3048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>
                <a:latin typeface="Comic Sans MS" panose="030F0702030302020204" pitchFamily="66" charset="0"/>
              </a:rPr>
              <a:t>10</a:t>
            </a:r>
          </a:p>
        </p:txBody>
      </p:sp>
      <p:sp>
        <p:nvSpPr>
          <p:cNvPr id="480291" name="Rectangle 35"/>
          <p:cNvSpPr>
            <a:spLocks noChangeArrowheads="1"/>
          </p:cNvSpPr>
          <p:nvPr/>
        </p:nvSpPr>
        <p:spPr bwMode="auto">
          <a:xfrm>
            <a:off x="3681414" y="3297238"/>
            <a:ext cx="833437" cy="3048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>
                <a:latin typeface="Comic Sans MS" panose="030F0702030302020204" pitchFamily="66" charset="0"/>
              </a:rPr>
              <a:t>5</a:t>
            </a:r>
          </a:p>
        </p:txBody>
      </p:sp>
      <p:sp>
        <p:nvSpPr>
          <p:cNvPr id="480292" name="Rectangle 36"/>
          <p:cNvSpPr>
            <a:spLocks noChangeArrowheads="1"/>
          </p:cNvSpPr>
          <p:nvPr/>
        </p:nvSpPr>
        <p:spPr bwMode="auto">
          <a:xfrm>
            <a:off x="4514851" y="3303588"/>
            <a:ext cx="714375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480293" name="Rectangle 37"/>
          <p:cNvSpPr>
            <a:spLocks noChangeArrowheads="1"/>
          </p:cNvSpPr>
          <p:nvPr/>
        </p:nvSpPr>
        <p:spPr bwMode="auto">
          <a:xfrm>
            <a:off x="5207001" y="3294063"/>
            <a:ext cx="511175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480294" name="Rectangle 38"/>
          <p:cNvSpPr>
            <a:spLocks noChangeArrowheads="1"/>
          </p:cNvSpPr>
          <p:nvPr/>
        </p:nvSpPr>
        <p:spPr bwMode="auto">
          <a:xfrm>
            <a:off x="5718175" y="3295650"/>
            <a:ext cx="5207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480295" name="Rectangle 39"/>
          <p:cNvSpPr>
            <a:spLocks noChangeArrowheads="1"/>
          </p:cNvSpPr>
          <p:nvPr/>
        </p:nvSpPr>
        <p:spPr bwMode="auto">
          <a:xfrm>
            <a:off x="6229350" y="3294063"/>
            <a:ext cx="522288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480296" name="Rectangle 40"/>
          <p:cNvSpPr>
            <a:spLocks noChangeArrowheads="1"/>
          </p:cNvSpPr>
          <p:nvPr/>
        </p:nvSpPr>
        <p:spPr bwMode="auto">
          <a:xfrm>
            <a:off x="6740525" y="3295650"/>
            <a:ext cx="522288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480297" name="Rectangle 41"/>
          <p:cNvSpPr>
            <a:spLocks noChangeArrowheads="1"/>
          </p:cNvSpPr>
          <p:nvPr/>
        </p:nvSpPr>
        <p:spPr bwMode="auto">
          <a:xfrm>
            <a:off x="7254875" y="3294063"/>
            <a:ext cx="522288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>
                <a:latin typeface="Comic Sans MS" panose="030F0702030302020204" pitchFamily="66" charset="0"/>
              </a:rPr>
              <a:t>10</a:t>
            </a:r>
          </a:p>
        </p:txBody>
      </p:sp>
      <p:sp>
        <p:nvSpPr>
          <p:cNvPr id="480298" name="Rectangle 42"/>
          <p:cNvSpPr>
            <a:spLocks noChangeArrowheads="1"/>
          </p:cNvSpPr>
          <p:nvPr/>
        </p:nvSpPr>
        <p:spPr bwMode="auto">
          <a:xfrm>
            <a:off x="7766050" y="3295650"/>
            <a:ext cx="522288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>
                <a:latin typeface="Comic Sans MS" panose="030F0702030302020204" pitchFamily="66" charset="0"/>
              </a:rPr>
              <a:t>10</a:t>
            </a:r>
          </a:p>
        </p:txBody>
      </p:sp>
      <p:sp>
        <p:nvSpPr>
          <p:cNvPr id="480299" name="Rectangle 43"/>
          <p:cNvSpPr>
            <a:spLocks noChangeArrowheads="1"/>
          </p:cNvSpPr>
          <p:nvPr/>
        </p:nvSpPr>
        <p:spPr bwMode="auto">
          <a:xfrm>
            <a:off x="8278813" y="3294063"/>
            <a:ext cx="5207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>
                <a:latin typeface="Comic Sans MS" panose="030F0702030302020204" pitchFamily="66" charset="0"/>
              </a:rPr>
              <a:t>10</a:t>
            </a:r>
          </a:p>
        </p:txBody>
      </p:sp>
      <p:sp>
        <p:nvSpPr>
          <p:cNvPr id="480300" name="Rectangle 44"/>
          <p:cNvSpPr>
            <a:spLocks noChangeArrowheads="1"/>
          </p:cNvSpPr>
          <p:nvPr/>
        </p:nvSpPr>
        <p:spPr bwMode="auto">
          <a:xfrm>
            <a:off x="8789988" y="3295650"/>
            <a:ext cx="5207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>
                <a:latin typeface="Comic Sans MS" panose="030F0702030302020204" pitchFamily="66" charset="0"/>
              </a:rPr>
              <a:t>10</a:t>
            </a:r>
          </a:p>
        </p:txBody>
      </p:sp>
      <p:sp>
        <p:nvSpPr>
          <p:cNvPr id="480301" name="Rectangle 45"/>
          <p:cNvSpPr>
            <a:spLocks noChangeArrowheads="1"/>
          </p:cNvSpPr>
          <p:nvPr/>
        </p:nvSpPr>
        <p:spPr bwMode="auto">
          <a:xfrm>
            <a:off x="9312275" y="3294063"/>
            <a:ext cx="5207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>
                <a:latin typeface="Comic Sans MS" panose="030F0702030302020204" pitchFamily="66" charset="0"/>
              </a:rPr>
              <a:t>10</a:t>
            </a:r>
          </a:p>
        </p:txBody>
      </p:sp>
      <p:sp>
        <p:nvSpPr>
          <p:cNvPr id="480302" name="Rectangle 46"/>
          <p:cNvSpPr>
            <a:spLocks noChangeArrowheads="1"/>
          </p:cNvSpPr>
          <p:nvPr/>
        </p:nvSpPr>
        <p:spPr bwMode="auto">
          <a:xfrm>
            <a:off x="9823450" y="3295650"/>
            <a:ext cx="5207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>
                <a:latin typeface="Comic Sans MS" panose="030F0702030302020204" pitchFamily="66" charset="0"/>
              </a:rPr>
              <a:t>10</a:t>
            </a:r>
          </a:p>
        </p:txBody>
      </p:sp>
      <p:sp>
        <p:nvSpPr>
          <p:cNvPr id="480303" name="Rectangle 47"/>
          <p:cNvSpPr>
            <a:spLocks noChangeArrowheads="1"/>
          </p:cNvSpPr>
          <p:nvPr/>
        </p:nvSpPr>
        <p:spPr bwMode="auto">
          <a:xfrm>
            <a:off x="2028826" y="3598863"/>
            <a:ext cx="822325" cy="3048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480304" name="Rectangle 48"/>
          <p:cNvSpPr>
            <a:spLocks noChangeArrowheads="1"/>
          </p:cNvSpPr>
          <p:nvPr/>
        </p:nvSpPr>
        <p:spPr bwMode="auto">
          <a:xfrm>
            <a:off x="2849564" y="3600450"/>
            <a:ext cx="822325" cy="3048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>
                <a:latin typeface="Comic Sans MS" panose="030F0702030302020204" pitchFamily="66" charset="0"/>
              </a:rPr>
              <a:t>40</a:t>
            </a:r>
          </a:p>
        </p:txBody>
      </p:sp>
      <p:sp>
        <p:nvSpPr>
          <p:cNvPr id="480305" name="Rectangle 49"/>
          <p:cNvSpPr>
            <a:spLocks noChangeArrowheads="1"/>
          </p:cNvSpPr>
          <p:nvPr/>
        </p:nvSpPr>
        <p:spPr bwMode="auto">
          <a:xfrm>
            <a:off x="3681414" y="3602038"/>
            <a:ext cx="833437" cy="3048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>
                <a:latin typeface="Comic Sans MS" panose="030F0702030302020204" pitchFamily="66" charset="0"/>
              </a:rPr>
              <a:t>4</a:t>
            </a:r>
          </a:p>
        </p:txBody>
      </p:sp>
      <p:sp>
        <p:nvSpPr>
          <p:cNvPr id="480306" name="Rectangle 50"/>
          <p:cNvSpPr>
            <a:spLocks noChangeArrowheads="1"/>
          </p:cNvSpPr>
          <p:nvPr/>
        </p:nvSpPr>
        <p:spPr bwMode="auto">
          <a:xfrm>
            <a:off x="4514851" y="3608388"/>
            <a:ext cx="714375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480307" name="Rectangle 51"/>
          <p:cNvSpPr>
            <a:spLocks noChangeArrowheads="1"/>
          </p:cNvSpPr>
          <p:nvPr/>
        </p:nvSpPr>
        <p:spPr bwMode="auto">
          <a:xfrm>
            <a:off x="5207001" y="3598863"/>
            <a:ext cx="511175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480308" name="Rectangle 52"/>
          <p:cNvSpPr>
            <a:spLocks noChangeArrowheads="1"/>
          </p:cNvSpPr>
          <p:nvPr/>
        </p:nvSpPr>
        <p:spPr bwMode="auto">
          <a:xfrm>
            <a:off x="5718175" y="3600450"/>
            <a:ext cx="5207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480309" name="Rectangle 53"/>
          <p:cNvSpPr>
            <a:spLocks noChangeArrowheads="1"/>
          </p:cNvSpPr>
          <p:nvPr/>
        </p:nvSpPr>
        <p:spPr bwMode="auto">
          <a:xfrm>
            <a:off x="6229350" y="3598863"/>
            <a:ext cx="522288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480310" name="Rectangle 54"/>
          <p:cNvSpPr>
            <a:spLocks noChangeArrowheads="1"/>
          </p:cNvSpPr>
          <p:nvPr/>
        </p:nvSpPr>
        <p:spPr bwMode="auto">
          <a:xfrm>
            <a:off x="6740525" y="3600450"/>
            <a:ext cx="522288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>
                <a:latin typeface="Comic Sans MS" panose="030F0702030302020204" pitchFamily="66" charset="0"/>
              </a:rPr>
              <a:t>40</a:t>
            </a:r>
          </a:p>
        </p:txBody>
      </p:sp>
      <p:sp>
        <p:nvSpPr>
          <p:cNvPr id="480311" name="Rectangle 55"/>
          <p:cNvSpPr>
            <a:spLocks noChangeArrowheads="1"/>
          </p:cNvSpPr>
          <p:nvPr/>
        </p:nvSpPr>
        <p:spPr bwMode="auto">
          <a:xfrm>
            <a:off x="7254875" y="3598863"/>
            <a:ext cx="522288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>
                <a:latin typeface="Comic Sans MS" panose="030F0702030302020204" pitchFamily="66" charset="0"/>
              </a:rPr>
              <a:t>40</a:t>
            </a:r>
          </a:p>
        </p:txBody>
      </p:sp>
      <p:sp>
        <p:nvSpPr>
          <p:cNvPr id="480312" name="Rectangle 56"/>
          <p:cNvSpPr>
            <a:spLocks noChangeArrowheads="1"/>
          </p:cNvSpPr>
          <p:nvPr/>
        </p:nvSpPr>
        <p:spPr bwMode="auto">
          <a:xfrm>
            <a:off x="7766050" y="3600450"/>
            <a:ext cx="522288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>
                <a:latin typeface="Comic Sans MS" panose="030F0702030302020204" pitchFamily="66" charset="0"/>
              </a:rPr>
              <a:t>40</a:t>
            </a:r>
          </a:p>
        </p:txBody>
      </p:sp>
      <p:sp>
        <p:nvSpPr>
          <p:cNvPr id="480313" name="Rectangle 57"/>
          <p:cNvSpPr>
            <a:spLocks noChangeArrowheads="1"/>
          </p:cNvSpPr>
          <p:nvPr/>
        </p:nvSpPr>
        <p:spPr bwMode="auto">
          <a:xfrm>
            <a:off x="8278813" y="3598863"/>
            <a:ext cx="5207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>
                <a:latin typeface="Comic Sans MS" panose="030F0702030302020204" pitchFamily="66" charset="0"/>
              </a:rPr>
              <a:t>40</a:t>
            </a:r>
          </a:p>
        </p:txBody>
      </p:sp>
      <p:sp>
        <p:nvSpPr>
          <p:cNvPr id="480314" name="Rectangle 58"/>
          <p:cNvSpPr>
            <a:spLocks noChangeArrowheads="1"/>
          </p:cNvSpPr>
          <p:nvPr/>
        </p:nvSpPr>
        <p:spPr bwMode="auto">
          <a:xfrm>
            <a:off x="8789988" y="3600450"/>
            <a:ext cx="5207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>
                <a:latin typeface="Comic Sans MS" panose="030F0702030302020204" pitchFamily="66" charset="0"/>
              </a:rPr>
              <a:t>40</a:t>
            </a:r>
          </a:p>
        </p:txBody>
      </p:sp>
      <p:sp>
        <p:nvSpPr>
          <p:cNvPr id="480315" name="Rectangle 59"/>
          <p:cNvSpPr>
            <a:spLocks noChangeArrowheads="1"/>
          </p:cNvSpPr>
          <p:nvPr/>
        </p:nvSpPr>
        <p:spPr bwMode="auto">
          <a:xfrm>
            <a:off x="9312275" y="3598863"/>
            <a:ext cx="5207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>
                <a:latin typeface="Comic Sans MS" panose="030F0702030302020204" pitchFamily="66" charset="0"/>
              </a:rPr>
              <a:t>50</a:t>
            </a:r>
          </a:p>
        </p:txBody>
      </p:sp>
      <p:sp>
        <p:nvSpPr>
          <p:cNvPr id="480316" name="Rectangle 60"/>
          <p:cNvSpPr>
            <a:spLocks noChangeArrowheads="1"/>
          </p:cNvSpPr>
          <p:nvPr/>
        </p:nvSpPr>
        <p:spPr bwMode="auto">
          <a:xfrm>
            <a:off x="9823450" y="3600450"/>
            <a:ext cx="5207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>
                <a:latin typeface="Comic Sans MS" panose="030F0702030302020204" pitchFamily="66" charset="0"/>
              </a:rPr>
              <a:t>50</a:t>
            </a:r>
          </a:p>
        </p:txBody>
      </p:sp>
      <p:sp>
        <p:nvSpPr>
          <p:cNvPr id="480317" name="Rectangle 61"/>
          <p:cNvSpPr>
            <a:spLocks noChangeArrowheads="1"/>
          </p:cNvSpPr>
          <p:nvPr/>
        </p:nvSpPr>
        <p:spPr bwMode="auto">
          <a:xfrm>
            <a:off x="2028826" y="3903663"/>
            <a:ext cx="822325" cy="3048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480318" name="Rectangle 62"/>
          <p:cNvSpPr>
            <a:spLocks noChangeArrowheads="1"/>
          </p:cNvSpPr>
          <p:nvPr/>
        </p:nvSpPr>
        <p:spPr bwMode="auto">
          <a:xfrm>
            <a:off x="2849564" y="3905250"/>
            <a:ext cx="822325" cy="3048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>
                <a:latin typeface="Comic Sans MS" panose="030F0702030302020204" pitchFamily="66" charset="0"/>
              </a:rPr>
              <a:t>30</a:t>
            </a:r>
          </a:p>
        </p:txBody>
      </p:sp>
      <p:sp>
        <p:nvSpPr>
          <p:cNvPr id="480319" name="Rectangle 63"/>
          <p:cNvSpPr>
            <a:spLocks noChangeArrowheads="1"/>
          </p:cNvSpPr>
          <p:nvPr/>
        </p:nvSpPr>
        <p:spPr bwMode="auto">
          <a:xfrm>
            <a:off x="3681414" y="3906838"/>
            <a:ext cx="833437" cy="3048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>
                <a:latin typeface="Comic Sans MS" panose="030F0702030302020204" pitchFamily="66" charset="0"/>
              </a:rPr>
              <a:t>6</a:t>
            </a:r>
          </a:p>
        </p:txBody>
      </p:sp>
      <p:sp>
        <p:nvSpPr>
          <p:cNvPr id="480320" name="Rectangle 64"/>
          <p:cNvSpPr>
            <a:spLocks noChangeArrowheads="1"/>
          </p:cNvSpPr>
          <p:nvPr/>
        </p:nvSpPr>
        <p:spPr bwMode="auto">
          <a:xfrm>
            <a:off x="4514851" y="3913188"/>
            <a:ext cx="714375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480321" name="Rectangle 65"/>
          <p:cNvSpPr>
            <a:spLocks noChangeArrowheads="1"/>
          </p:cNvSpPr>
          <p:nvPr/>
        </p:nvSpPr>
        <p:spPr bwMode="auto">
          <a:xfrm>
            <a:off x="5207001" y="3903663"/>
            <a:ext cx="511175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480322" name="Rectangle 66"/>
          <p:cNvSpPr>
            <a:spLocks noChangeArrowheads="1"/>
          </p:cNvSpPr>
          <p:nvPr/>
        </p:nvSpPr>
        <p:spPr bwMode="auto">
          <a:xfrm>
            <a:off x="5718175" y="3905250"/>
            <a:ext cx="5207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480323" name="Rectangle 67"/>
          <p:cNvSpPr>
            <a:spLocks noChangeArrowheads="1"/>
          </p:cNvSpPr>
          <p:nvPr/>
        </p:nvSpPr>
        <p:spPr bwMode="auto">
          <a:xfrm>
            <a:off x="6229350" y="3903663"/>
            <a:ext cx="522288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480324" name="Rectangle 68"/>
          <p:cNvSpPr>
            <a:spLocks noChangeArrowheads="1"/>
          </p:cNvSpPr>
          <p:nvPr/>
        </p:nvSpPr>
        <p:spPr bwMode="auto">
          <a:xfrm>
            <a:off x="6740525" y="3905250"/>
            <a:ext cx="522288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>
                <a:latin typeface="Comic Sans MS" panose="030F0702030302020204" pitchFamily="66" charset="0"/>
              </a:rPr>
              <a:t>40</a:t>
            </a:r>
          </a:p>
        </p:txBody>
      </p:sp>
      <p:sp>
        <p:nvSpPr>
          <p:cNvPr id="480325" name="Rectangle 69"/>
          <p:cNvSpPr>
            <a:spLocks noChangeArrowheads="1"/>
          </p:cNvSpPr>
          <p:nvPr/>
        </p:nvSpPr>
        <p:spPr bwMode="auto">
          <a:xfrm>
            <a:off x="7254875" y="3903663"/>
            <a:ext cx="522288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>
                <a:latin typeface="Comic Sans MS" panose="030F0702030302020204" pitchFamily="66" charset="0"/>
              </a:rPr>
              <a:t>40</a:t>
            </a:r>
          </a:p>
        </p:txBody>
      </p:sp>
      <p:sp>
        <p:nvSpPr>
          <p:cNvPr id="480326" name="Rectangle 70"/>
          <p:cNvSpPr>
            <a:spLocks noChangeArrowheads="1"/>
          </p:cNvSpPr>
          <p:nvPr/>
        </p:nvSpPr>
        <p:spPr bwMode="auto">
          <a:xfrm>
            <a:off x="7766050" y="3905250"/>
            <a:ext cx="522288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>
                <a:latin typeface="Comic Sans MS" panose="030F0702030302020204" pitchFamily="66" charset="0"/>
              </a:rPr>
              <a:t>40</a:t>
            </a:r>
          </a:p>
        </p:txBody>
      </p:sp>
      <p:sp>
        <p:nvSpPr>
          <p:cNvPr id="480327" name="Rectangle 71"/>
          <p:cNvSpPr>
            <a:spLocks noChangeArrowheads="1"/>
          </p:cNvSpPr>
          <p:nvPr/>
        </p:nvSpPr>
        <p:spPr bwMode="auto">
          <a:xfrm>
            <a:off x="8278813" y="3903663"/>
            <a:ext cx="5207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>
                <a:latin typeface="Comic Sans MS" panose="030F0702030302020204" pitchFamily="66" charset="0"/>
              </a:rPr>
              <a:t>40</a:t>
            </a:r>
          </a:p>
        </p:txBody>
      </p:sp>
      <p:sp>
        <p:nvSpPr>
          <p:cNvPr id="480328" name="Rectangle 72"/>
          <p:cNvSpPr>
            <a:spLocks noChangeArrowheads="1"/>
          </p:cNvSpPr>
          <p:nvPr/>
        </p:nvSpPr>
        <p:spPr bwMode="auto">
          <a:xfrm>
            <a:off x="8789988" y="3905250"/>
            <a:ext cx="5207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>
                <a:latin typeface="Comic Sans MS" panose="030F0702030302020204" pitchFamily="66" charset="0"/>
              </a:rPr>
              <a:t>40</a:t>
            </a:r>
          </a:p>
        </p:txBody>
      </p:sp>
      <p:sp>
        <p:nvSpPr>
          <p:cNvPr id="480329" name="Rectangle 73"/>
          <p:cNvSpPr>
            <a:spLocks noChangeArrowheads="1"/>
          </p:cNvSpPr>
          <p:nvPr/>
        </p:nvSpPr>
        <p:spPr bwMode="auto">
          <a:xfrm>
            <a:off x="9312275" y="3903663"/>
            <a:ext cx="5207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>
                <a:latin typeface="Comic Sans MS" panose="030F0702030302020204" pitchFamily="66" charset="0"/>
              </a:rPr>
              <a:t>50</a:t>
            </a:r>
          </a:p>
        </p:txBody>
      </p:sp>
      <p:sp>
        <p:nvSpPr>
          <p:cNvPr id="480330" name="Rectangle 74"/>
          <p:cNvSpPr>
            <a:spLocks noChangeArrowheads="1"/>
          </p:cNvSpPr>
          <p:nvPr/>
        </p:nvSpPr>
        <p:spPr bwMode="auto">
          <a:xfrm>
            <a:off x="9823450" y="3905250"/>
            <a:ext cx="5207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>
                <a:latin typeface="Comic Sans MS" panose="030F0702030302020204" pitchFamily="66" charset="0"/>
              </a:rPr>
              <a:t>70</a:t>
            </a:r>
          </a:p>
        </p:txBody>
      </p:sp>
      <p:sp>
        <p:nvSpPr>
          <p:cNvPr id="480345" name="Rectangle 89"/>
          <p:cNvSpPr>
            <a:spLocks noChangeArrowheads="1"/>
          </p:cNvSpPr>
          <p:nvPr/>
        </p:nvSpPr>
        <p:spPr bwMode="auto">
          <a:xfrm>
            <a:off x="2028826" y="4208463"/>
            <a:ext cx="822325" cy="3048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>
                <a:latin typeface="Comic Sans MS" panose="030F0702030302020204" pitchFamily="66" charset="0"/>
              </a:rPr>
              <a:t>4</a:t>
            </a:r>
          </a:p>
        </p:txBody>
      </p:sp>
      <p:sp>
        <p:nvSpPr>
          <p:cNvPr id="480346" name="Rectangle 90"/>
          <p:cNvSpPr>
            <a:spLocks noChangeArrowheads="1"/>
          </p:cNvSpPr>
          <p:nvPr/>
        </p:nvSpPr>
        <p:spPr bwMode="auto">
          <a:xfrm>
            <a:off x="2849564" y="4210050"/>
            <a:ext cx="822325" cy="3048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>
                <a:latin typeface="Comic Sans MS" panose="030F0702030302020204" pitchFamily="66" charset="0"/>
              </a:rPr>
              <a:t>50</a:t>
            </a:r>
          </a:p>
        </p:txBody>
      </p:sp>
      <p:sp>
        <p:nvSpPr>
          <p:cNvPr id="480347" name="Rectangle 91"/>
          <p:cNvSpPr>
            <a:spLocks noChangeArrowheads="1"/>
          </p:cNvSpPr>
          <p:nvPr/>
        </p:nvSpPr>
        <p:spPr bwMode="auto">
          <a:xfrm>
            <a:off x="3681414" y="4211638"/>
            <a:ext cx="833437" cy="3048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480348" name="Rectangle 92"/>
          <p:cNvSpPr>
            <a:spLocks noChangeArrowheads="1"/>
          </p:cNvSpPr>
          <p:nvPr/>
        </p:nvSpPr>
        <p:spPr bwMode="auto">
          <a:xfrm>
            <a:off x="4514851" y="4217988"/>
            <a:ext cx="714375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480349" name="Rectangle 93"/>
          <p:cNvSpPr>
            <a:spLocks noChangeArrowheads="1"/>
          </p:cNvSpPr>
          <p:nvPr/>
        </p:nvSpPr>
        <p:spPr bwMode="auto">
          <a:xfrm>
            <a:off x="5207001" y="4208463"/>
            <a:ext cx="511175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480350" name="Rectangle 94"/>
          <p:cNvSpPr>
            <a:spLocks noChangeArrowheads="1"/>
          </p:cNvSpPr>
          <p:nvPr/>
        </p:nvSpPr>
        <p:spPr bwMode="auto">
          <a:xfrm>
            <a:off x="5718175" y="4210050"/>
            <a:ext cx="5207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480351" name="Rectangle 95"/>
          <p:cNvSpPr>
            <a:spLocks noChangeArrowheads="1"/>
          </p:cNvSpPr>
          <p:nvPr/>
        </p:nvSpPr>
        <p:spPr bwMode="auto">
          <a:xfrm>
            <a:off x="6229350" y="4208463"/>
            <a:ext cx="522288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>
                <a:latin typeface="Comic Sans MS" panose="030F0702030302020204" pitchFamily="66" charset="0"/>
              </a:rPr>
              <a:t>50</a:t>
            </a:r>
          </a:p>
        </p:txBody>
      </p:sp>
      <p:sp>
        <p:nvSpPr>
          <p:cNvPr id="480352" name="Rectangle 96"/>
          <p:cNvSpPr>
            <a:spLocks noChangeArrowheads="1"/>
          </p:cNvSpPr>
          <p:nvPr/>
        </p:nvSpPr>
        <p:spPr bwMode="auto">
          <a:xfrm>
            <a:off x="6740525" y="4210050"/>
            <a:ext cx="522288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>
                <a:latin typeface="Comic Sans MS" panose="030F0702030302020204" pitchFamily="66" charset="0"/>
              </a:rPr>
              <a:t>50</a:t>
            </a:r>
          </a:p>
        </p:txBody>
      </p:sp>
      <p:sp>
        <p:nvSpPr>
          <p:cNvPr id="480353" name="Rectangle 97"/>
          <p:cNvSpPr>
            <a:spLocks noChangeArrowheads="1"/>
          </p:cNvSpPr>
          <p:nvPr/>
        </p:nvSpPr>
        <p:spPr bwMode="auto">
          <a:xfrm>
            <a:off x="7254875" y="4208463"/>
            <a:ext cx="522288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>
                <a:latin typeface="Comic Sans MS" panose="030F0702030302020204" pitchFamily="66" charset="0"/>
              </a:rPr>
              <a:t>50</a:t>
            </a:r>
          </a:p>
        </p:txBody>
      </p:sp>
      <p:sp>
        <p:nvSpPr>
          <p:cNvPr id="480354" name="Rectangle 98"/>
          <p:cNvSpPr>
            <a:spLocks noChangeArrowheads="1"/>
          </p:cNvSpPr>
          <p:nvPr/>
        </p:nvSpPr>
        <p:spPr bwMode="auto">
          <a:xfrm>
            <a:off x="7766050" y="4210050"/>
            <a:ext cx="522288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>
                <a:latin typeface="Comic Sans MS" panose="030F0702030302020204" pitchFamily="66" charset="0"/>
              </a:rPr>
              <a:t>50</a:t>
            </a:r>
          </a:p>
        </p:txBody>
      </p:sp>
      <p:sp>
        <p:nvSpPr>
          <p:cNvPr id="480355" name="Rectangle 99"/>
          <p:cNvSpPr>
            <a:spLocks noChangeArrowheads="1"/>
          </p:cNvSpPr>
          <p:nvPr/>
        </p:nvSpPr>
        <p:spPr bwMode="auto">
          <a:xfrm>
            <a:off x="8278813" y="4208463"/>
            <a:ext cx="5207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>
                <a:latin typeface="Comic Sans MS" panose="030F0702030302020204" pitchFamily="66" charset="0"/>
              </a:rPr>
              <a:t>90</a:t>
            </a:r>
          </a:p>
        </p:txBody>
      </p:sp>
      <p:sp>
        <p:nvSpPr>
          <p:cNvPr id="480356" name="Rectangle 100"/>
          <p:cNvSpPr>
            <a:spLocks noChangeArrowheads="1"/>
          </p:cNvSpPr>
          <p:nvPr/>
        </p:nvSpPr>
        <p:spPr bwMode="auto">
          <a:xfrm>
            <a:off x="8789988" y="4210050"/>
            <a:ext cx="5207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>
                <a:latin typeface="Comic Sans MS" panose="030F0702030302020204" pitchFamily="66" charset="0"/>
              </a:rPr>
              <a:t>90</a:t>
            </a:r>
          </a:p>
        </p:txBody>
      </p:sp>
      <p:sp>
        <p:nvSpPr>
          <p:cNvPr id="480357" name="Rectangle 101"/>
          <p:cNvSpPr>
            <a:spLocks noChangeArrowheads="1"/>
          </p:cNvSpPr>
          <p:nvPr/>
        </p:nvSpPr>
        <p:spPr bwMode="auto">
          <a:xfrm>
            <a:off x="9312275" y="4208463"/>
            <a:ext cx="5207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>
                <a:latin typeface="Comic Sans MS" panose="030F0702030302020204" pitchFamily="66" charset="0"/>
              </a:rPr>
              <a:t>90</a:t>
            </a:r>
          </a:p>
        </p:txBody>
      </p:sp>
      <p:sp>
        <p:nvSpPr>
          <p:cNvPr id="480358" name="Rectangle 102"/>
          <p:cNvSpPr>
            <a:spLocks noChangeArrowheads="1"/>
          </p:cNvSpPr>
          <p:nvPr/>
        </p:nvSpPr>
        <p:spPr bwMode="auto">
          <a:xfrm>
            <a:off x="9823450" y="4210050"/>
            <a:ext cx="5207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>
                <a:latin typeface="Comic Sans MS" panose="030F0702030302020204" pitchFamily="66" charset="0"/>
              </a:rPr>
              <a:t>90</a:t>
            </a:r>
          </a:p>
        </p:txBody>
      </p:sp>
      <p:sp>
        <p:nvSpPr>
          <p:cNvPr id="18518" name="Rectangle 104"/>
          <p:cNvSpPr>
            <a:spLocks noChangeArrowheads="1"/>
          </p:cNvSpPr>
          <p:nvPr/>
        </p:nvSpPr>
        <p:spPr bwMode="auto">
          <a:xfrm>
            <a:off x="1849439" y="4814889"/>
            <a:ext cx="8486775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914400" indent="-4572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295400" indent="-3810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714500" indent="-3429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133600" indent="-3048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90800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3048000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505200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962400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lang="en-US" altLang="en-US" sz="2000" dirty="0"/>
              <a:t>Final result is </a:t>
            </a:r>
            <a:r>
              <a:rPr lang="en-US" altLang="en-US" sz="2000" dirty="0" smtClean="0"/>
              <a:t>T[4</a:t>
            </a:r>
            <a:r>
              <a:rPr lang="en-US" altLang="en-US" sz="2000" dirty="0"/>
              <a:t>][10] = 90 (for taking items 2 and 4)</a:t>
            </a:r>
          </a:p>
        </p:txBody>
      </p:sp>
    </p:spTree>
    <p:extLst>
      <p:ext uri="{BB962C8B-B14F-4D97-AF65-F5344CB8AC3E}">
        <p14:creationId xmlns:p14="http://schemas.microsoft.com/office/powerpoint/2010/main" val="34193734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69343" y="141288"/>
            <a:ext cx="10955547" cy="698500"/>
          </a:xfrm>
        </p:spPr>
        <p:txBody>
          <a:bodyPr/>
          <a:lstStyle/>
          <a:p>
            <a:r>
              <a:rPr lang="en-US" altLang="en-US" sz="3600" dirty="0" smtClean="0"/>
              <a:t>0-1 Knapsack: Finding </a:t>
            </a:r>
            <a:r>
              <a:rPr lang="en-US" altLang="en-US" sz="3600" dirty="0" smtClean="0"/>
              <a:t>the Selected Items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14332" y="2198569"/>
            <a:ext cx="8486775" cy="1038225"/>
          </a:xfrm>
          <a:noFill/>
        </p:spPr>
        <p:txBody>
          <a:bodyPr/>
          <a:lstStyle/>
          <a:p>
            <a:pPr marL="533400" indent="-533400" algn="ctr">
              <a:lnSpc>
                <a:spcPct val="90000"/>
              </a:lnSpc>
              <a:buNone/>
            </a:pPr>
            <a:r>
              <a:rPr lang="en-US" altLang="en-US" sz="2000" dirty="0"/>
              <a:t>Values of the objects are       &lt;10, 40, 30, 50&gt;</a:t>
            </a:r>
          </a:p>
          <a:p>
            <a:pPr marL="533400" indent="-533400" algn="ctr">
              <a:lnSpc>
                <a:spcPct val="90000"/>
              </a:lnSpc>
              <a:buNone/>
            </a:pPr>
            <a:r>
              <a:rPr lang="en-US" altLang="en-US" sz="2000" dirty="0"/>
              <a:t>Weights of the objects are    &lt;5, 4, 6, 3&gt;</a:t>
            </a:r>
          </a:p>
          <a:p>
            <a:pPr marL="533400" indent="-533400" algn="ctr">
              <a:lnSpc>
                <a:spcPct val="90000"/>
              </a:lnSpc>
              <a:buNone/>
            </a:pPr>
            <a:r>
              <a:rPr lang="en-US" altLang="en-US" sz="2000" dirty="0"/>
              <a:t>The capacity of the knapsack, W = 10</a:t>
            </a:r>
          </a:p>
        </p:txBody>
      </p:sp>
      <p:sp>
        <p:nvSpPr>
          <p:cNvPr id="480260" name="Rectangle 4"/>
          <p:cNvSpPr>
            <a:spLocks noChangeArrowheads="1"/>
          </p:cNvSpPr>
          <p:nvPr/>
        </p:nvSpPr>
        <p:spPr bwMode="auto">
          <a:xfrm>
            <a:off x="1850664" y="3478094"/>
            <a:ext cx="2506662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r>
              <a:rPr lang="en-US" altLang="en-US">
                <a:latin typeface="Comic Sans MS" panose="030F0702030302020204" pitchFamily="66" charset="0"/>
              </a:rPr>
              <a:t>Capacity</a:t>
            </a:r>
            <a:r>
              <a:rPr lang="en-US" altLang="en-US">
                <a:latin typeface="Comic Sans MS" panose="030F0702030302020204" pitchFamily="66" charset="0"/>
                <a:sym typeface="Wingdings" panose="05000000000000000000" pitchFamily="2" charset="2"/>
              </a:rPr>
              <a:t></a:t>
            </a:r>
            <a:endParaRPr lang="en-US" altLang="en-US">
              <a:latin typeface="Comic Sans MS" panose="030F0702030302020204" pitchFamily="66" charset="0"/>
            </a:endParaRPr>
          </a:p>
        </p:txBody>
      </p:sp>
      <p:sp>
        <p:nvSpPr>
          <p:cNvPr id="480262" name="Rectangle 6"/>
          <p:cNvSpPr>
            <a:spLocks noChangeArrowheads="1"/>
          </p:cNvSpPr>
          <p:nvPr/>
        </p:nvSpPr>
        <p:spPr bwMode="auto">
          <a:xfrm>
            <a:off x="1861777" y="3782894"/>
            <a:ext cx="822325" cy="3048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>
                <a:latin typeface="Comic Sans MS" panose="030F0702030302020204" pitchFamily="66" charset="0"/>
              </a:rPr>
              <a:t>Item</a:t>
            </a:r>
          </a:p>
        </p:txBody>
      </p:sp>
      <p:sp>
        <p:nvSpPr>
          <p:cNvPr id="480263" name="Rectangle 7"/>
          <p:cNvSpPr>
            <a:spLocks noChangeArrowheads="1"/>
          </p:cNvSpPr>
          <p:nvPr/>
        </p:nvSpPr>
        <p:spPr bwMode="auto">
          <a:xfrm>
            <a:off x="2682515" y="3784481"/>
            <a:ext cx="822325" cy="3048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>
                <a:latin typeface="Comic Sans MS" panose="030F0702030302020204" pitchFamily="66" charset="0"/>
              </a:rPr>
              <a:t>Value</a:t>
            </a:r>
          </a:p>
        </p:txBody>
      </p:sp>
      <p:sp>
        <p:nvSpPr>
          <p:cNvPr id="480264" name="Rectangle 8"/>
          <p:cNvSpPr>
            <a:spLocks noChangeArrowheads="1"/>
          </p:cNvSpPr>
          <p:nvPr/>
        </p:nvSpPr>
        <p:spPr bwMode="auto">
          <a:xfrm>
            <a:off x="3514365" y="3786069"/>
            <a:ext cx="833437" cy="3048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>
                <a:latin typeface="Comic Sans MS" panose="030F0702030302020204" pitchFamily="66" charset="0"/>
              </a:rPr>
              <a:t>Weight</a:t>
            </a:r>
          </a:p>
        </p:txBody>
      </p:sp>
      <p:sp>
        <p:nvSpPr>
          <p:cNvPr id="19464" name="Rectangle 9"/>
          <p:cNvSpPr>
            <a:spLocks noChangeArrowheads="1"/>
          </p:cNvSpPr>
          <p:nvPr/>
        </p:nvSpPr>
        <p:spPr bwMode="auto">
          <a:xfrm>
            <a:off x="4347802" y="3487619"/>
            <a:ext cx="714375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J = 0</a:t>
            </a:r>
          </a:p>
        </p:txBody>
      </p:sp>
      <p:sp>
        <p:nvSpPr>
          <p:cNvPr id="19465" name="Rectangle 10"/>
          <p:cNvSpPr>
            <a:spLocks noChangeArrowheads="1"/>
          </p:cNvSpPr>
          <p:nvPr/>
        </p:nvSpPr>
        <p:spPr bwMode="auto">
          <a:xfrm>
            <a:off x="5039952" y="3478094"/>
            <a:ext cx="511175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19466" name="Rectangle 12"/>
          <p:cNvSpPr>
            <a:spLocks noChangeArrowheads="1"/>
          </p:cNvSpPr>
          <p:nvPr/>
        </p:nvSpPr>
        <p:spPr bwMode="auto">
          <a:xfrm>
            <a:off x="5551126" y="3479681"/>
            <a:ext cx="5207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19467" name="Rectangle 13"/>
          <p:cNvSpPr>
            <a:spLocks noChangeArrowheads="1"/>
          </p:cNvSpPr>
          <p:nvPr/>
        </p:nvSpPr>
        <p:spPr bwMode="auto">
          <a:xfrm>
            <a:off x="6062301" y="3478094"/>
            <a:ext cx="522288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19468" name="Rectangle 14"/>
          <p:cNvSpPr>
            <a:spLocks noChangeArrowheads="1"/>
          </p:cNvSpPr>
          <p:nvPr/>
        </p:nvSpPr>
        <p:spPr bwMode="auto">
          <a:xfrm>
            <a:off x="6573476" y="3479681"/>
            <a:ext cx="522288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4</a:t>
            </a:r>
          </a:p>
        </p:txBody>
      </p:sp>
      <p:sp>
        <p:nvSpPr>
          <p:cNvPr id="19469" name="Rectangle 15"/>
          <p:cNvSpPr>
            <a:spLocks noChangeArrowheads="1"/>
          </p:cNvSpPr>
          <p:nvPr/>
        </p:nvSpPr>
        <p:spPr bwMode="auto">
          <a:xfrm>
            <a:off x="7087826" y="3478094"/>
            <a:ext cx="522288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5</a:t>
            </a:r>
          </a:p>
        </p:txBody>
      </p:sp>
      <p:sp>
        <p:nvSpPr>
          <p:cNvPr id="19470" name="Rectangle 16"/>
          <p:cNvSpPr>
            <a:spLocks noChangeArrowheads="1"/>
          </p:cNvSpPr>
          <p:nvPr/>
        </p:nvSpPr>
        <p:spPr bwMode="auto">
          <a:xfrm>
            <a:off x="7599001" y="3479681"/>
            <a:ext cx="522288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6</a:t>
            </a:r>
          </a:p>
        </p:txBody>
      </p:sp>
      <p:sp>
        <p:nvSpPr>
          <p:cNvPr id="19471" name="Rectangle 17"/>
          <p:cNvSpPr>
            <a:spLocks noChangeArrowheads="1"/>
          </p:cNvSpPr>
          <p:nvPr/>
        </p:nvSpPr>
        <p:spPr bwMode="auto">
          <a:xfrm>
            <a:off x="8111764" y="3478094"/>
            <a:ext cx="5207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7</a:t>
            </a:r>
          </a:p>
        </p:txBody>
      </p:sp>
      <p:sp>
        <p:nvSpPr>
          <p:cNvPr id="19472" name="Rectangle 18"/>
          <p:cNvSpPr>
            <a:spLocks noChangeArrowheads="1"/>
          </p:cNvSpPr>
          <p:nvPr/>
        </p:nvSpPr>
        <p:spPr bwMode="auto">
          <a:xfrm>
            <a:off x="8622939" y="3479681"/>
            <a:ext cx="5207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8</a:t>
            </a:r>
          </a:p>
        </p:txBody>
      </p:sp>
      <p:sp>
        <p:nvSpPr>
          <p:cNvPr id="19473" name="Rectangle 20"/>
          <p:cNvSpPr>
            <a:spLocks noChangeArrowheads="1"/>
          </p:cNvSpPr>
          <p:nvPr/>
        </p:nvSpPr>
        <p:spPr bwMode="auto">
          <a:xfrm>
            <a:off x="9145226" y="3478094"/>
            <a:ext cx="5207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9</a:t>
            </a:r>
          </a:p>
        </p:txBody>
      </p:sp>
      <p:sp>
        <p:nvSpPr>
          <p:cNvPr id="19474" name="Rectangle 21"/>
          <p:cNvSpPr>
            <a:spLocks noChangeArrowheads="1"/>
          </p:cNvSpPr>
          <p:nvPr/>
        </p:nvSpPr>
        <p:spPr bwMode="auto">
          <a:xfrm>
            <a:off x="9656401" y="3479681"/>
            <a:ext cx="5207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10</a:t>
            </a:r>
          </a:p>
        </p:txBody>
      </p:sp>
      <p:sp>
        <p:nvSpPr>
          <p:cNvPr id="480278" name="Rectangle 22"/>
          <p:cNvSpPr>
            <a:spLocks noChangeArrowheads="1"/>
          </p:cNvSpPr>
          <p:nvPr/>
        </p:nvSpPr>
        <p:spPr bwMode="auto">
          <a:xfrm>
            <a:off x="4347802" y="3792419"/>
            <a:ext cx="714375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>
                <a:latin typeface="Comic Sans MS" panose="030F0702030302020204" pitchFamily="66" charset="0"/>
              </a:rPr>
              <a:t>-</a:t>
            </a:r>
          </a:p>
        </p:txBody>
      </p:sp>
      <p:sp>
        <p:nvSpPr>
          <p:cNvPr id="480279" name="Rectangle 23"/>
          <p:cNvSpPr>
            <a:spLocks noChangeArrowheads="1"/>
          </p:cNvSpPr>
          <p:nvPr/>
        </p:nvSpPr>
        <p:spPr bwMode="auto">
          <a:xfrm>
            <a:off x="5039952" y="3782894"/>
            <a:ext cx="511175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>
                <a:latin typeface="Comic Sans MS" panose="030F0702030302020204" pitchFamily="66" charset="0"/>
              </a:rPr>
              <a:t>-</a:t>
            </a:r>
          </a:p>
        </p:txBody>
      </p:sp>
      <p:sp>
        <p:nvSpPr>
          <p:cNvPr id="480280" name="Rectangle 24"/>
          <p:cNvSpPr>
            <a:spLocks noChangeArrowheads="1"/>
          </p:cNvSpPr>
          <p:nvPr/>
        </p:nvSpPr>
        <p:spPr bwMode="auto">
          <a:xfrm>
            <a:off x="5551126" y="3784481"/>
            <a:ext cx="5207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>
                <a:latin typeface="Comic Sans MS" panose="030F0702030302020204" pitchFamily="66" charset="0"/>
              </a:rPr>
              <a:t>-</a:t>
            </a:r>
          </a:p>
        </p:txBody>
      </p:sp>
      <p:sp>
        <p:nvSpPr>
          <p:cNvPr id="480281" name="Rectangle 25"/>
          <p:cNvSpPr>
            <a:spLocks noChangeArrowheads="1"/>
          </p:cNvSpPr>
          <p:nvPr/>
        </p:nvSpPr>
        <p:spPr bwMode="auto">
          <a:xfrm>
            <a:off x="6062301" y="3782894"/>
            <a:ext cx="522288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>
                <a:latin typeface="Comic Sans MS" panose="030F0702030302020204" pitchFamily="66" charset="0"/>
              </a:rPr>
              <a:t>-</a:t>
            </a:r>
          </a:p>
        </p:txBody>
      </p:sp>
      <p:sp>
        <p:nvSpPr>
          <p:cNvPr id="480282" name="Rectangle 26"/>
          <p:cNvSpPr>
            <a:spLocks noChangeArrowheads="1"/>
          </p:cNvSpPr>
          <p:nvPr/>
        </p:nvSpPr>
        <p:spPr bwMode="auto">
          <a:xfrm>
            <a:off x="6592526" y="3782894"/>
            <a:ext cx="522288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>
                <a:latin typeface="Comic Sans MS" panose="030F0702030302020204" pitchFamily="66" charset="0"/>
              </a:rPr>
              <a:t>-</a:t>
            </a:r>
          </a:p>
        </p:txBody>
      </p:sp>
      <p:sp>
        <p:nvSpPr>
          <p:cNvPr id="480283" name="Rectangle 27"/>
          <p:cNvSpPr>
            <a:spLocks noChangeArrowheads="1"/>
          </p:cNvSpPr>
          <p:nvPr/>
        </p:nvSpPr>
        <p:spPr bwMode="auto">
          <a:xfrm>
            <a:off x="7087826" y="3782894"/>
            <a:ext cx="522288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>
                <a:latin typeface="Comic Sans MS" panose="030F0702030302020204" pitchFamily="66" charset="0"/>
              </a:rPr>
              <a:t>-</a:t>
            </a:r>
          </a:p>
        </p:txBody>
      </p:sp>
      <p:sp>
        <p:nvSpPr>
          <p:cNvPr id="480284" name="Rectangle 28"/>
          <p:cNvSpPr>
            <a:spLocks noChangeArrowheads="1"/>
          </p:cNvSpPr>
          <p:nvPr/>
        </p:nvSpPr>
        <p:spPr bwMode="auto">
          <a:xfrm>
            <a:off x="7599001" y="3784481"/>
            <a:ext cx="522288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>
                <a:latin typeface="Comic Sans MS" panose="030F0702030302020204" pitchFamily="66" charset="0"/>
              </a:rPr>
              <a:t>-</a:t>
            </a:r>
          </a:p>
        </p:txBody>
      </p:sp>
      <p:sp>
        <p:nvSpPr>
          <p:cNvPr id="480285" name="Rectangle 29"/>
          <p:cNvSpPr>
            <a:spLocks noChangeArrowheads="1"/>
          </p:cNvSpPr>
          <p:nvPr/>
        </p:nvSpPr>
        <p:spPr bwMode="auto">
          <a:xfrm>
            <a:off x="8111764" y="3782894"/>
            <a:ext cx="5207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>
                <a:latin typeface="Comic Sans MS" panose="030F0702030302020204" pitchFamily="66" charset="0"/>
              </a:rPr>
              <a:t>-</a:t>
            </a:r>
          </a:p>
        </p:txBody>
      </p:sp>
      <p:sp>
        <p:nvSpPr>
          <p:cNvPr id="480286" name="Rectangle 30"/>
          <p:cNvSpPr>
            <a:spLocks noChangeArrowheads="1"/>
          </p:cNvSpPr>
          <p:nvPr/>
        </p:nvSpPr>
        <p:spPr bwMode="auto">
          <a:xfrm>
            <a:off x="8622939" y="3784481"/>
            <a:ext cx="5207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>
                <a:latin typeface="Comic Sans MS" panose="030F0702030302020204" pitchFamily="66" charset="0"/>
              </a:rPr>
              <a:t>-</a:t>
            </a:r>
          </a:p>
        </p:txBody>
      </p:sp>
      <p:sp>
        <p:nvSpPr>
          <p:cNvPr id="480287" name="Rectangle 31"/>
          <p:cNvSpPr>
            <a:spLocks noChangeArrowheads="1"/>
          </p:cNvSpPr>
          <p:nvPr/>
        </p:nvSpPr>
        <p:spPr bwMode="auto">
          <a:xfrm>
            <a:off x="9145226" y="3782894"/>
            <a:ext cx="5207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>
                <a:latin typeface="Comic Sans MS" panose="030F0702030302020204" pitchFamily="66" charset="0"/>
              </a:rPr>
              <a:t>-</a:t>
            </a:r>
          </a:p>
        </p:txBody>
      </p:sp>
      <p:sp>
        <p:nvSpPr>
          <p:cNvPr id="480288" name="Rectangle 32"/>
          <p:cNvSpPr>
            <a:spLocks noChangeArrowheads="1"/>
          </p:cNvSpPr>
          <p:nvPr/>
        </p:nvSpPr>
        <p:spPr bwMode="auto">
          <a:xfrm>
            <a:off x="9656401" y="3784481"/>
            <a:ext cx="5207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>
                <a:latin typeface="Comic Sans MS" panose="030F0702030302020204" pitchFamily="66" charset="0"/>
              </a:rPr>
              <a:t>-</a:t>
            </a:r>
          </a:p>
        </p:txBody>
      </p:sp>
      <p:sp>
        <p:nvSpPr>
          <p:cNvPr id="480289" name="Rectangle 33"/>
          <p:cNvSpPr>
            <a:spLocks noChangeArrowheads="1"/>
          </p:cNvSpPr>
          <p:nvPr/>
        </p:nvSpPr>
        <p:spPr bwMode="auto">
          <a:xfrm>
            <a:off x="1861777" y="4087694"/>
            <a:ext cx="822325" cy="3048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480290" name="Rectangle 34"/>
          <p:cNvSpPr>
            <a:spLocks noChangeArrowheads="1"/>
          </p:cNvSpPr>
          <p:nvPr/>
        </p:nvSpPr>
        <p:spPr bwMode="auto">
          <a:xfrm>
            <a:off x="2682515" y="4089281"/>
            <a:ext cx="822325" cy="3048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>
                <a:latin typeface="Comic Sans MS" panose="030F0702030302020204" pitchFamily="66" charset="0"/>
              </a:rPr>
              <a:t>10</a:t>
            </a:r>
          </a:p>
        </p:txBody>
      </p:sp>
      <p:sp>
        <p:nvSpPr>
          <p:cNvPr id="480291" name="Rectangle 35"/>
          <p:cNvSpPr>
            <a:spLocks noChangeArrowheads="1"/>
          </p:cNvSpPr>
          <p:nvPr/>
        </p:nvSpPr>
        <p:spPr bwMode="auto">
          <a:xfrm>
            <a:off x="3514365" y="4090869"/>
            <a:ext cx="833437" cy="3048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>
                <a:latin typeface="Comic Sans MS" panose="030F0702030302020204" pitchFamily="66" charset="0"/>
              </a:rPr>
              <a:t>5</a:t>
            </a:r>
          </a:p>
        </p:txBody>
      </p:sp>
      <p:sp>
        <p:nvSpPr>
          <p:cNvPr id="480292" name="Rectangle 36"/>
          <p:cNvSpPr>
            <a:spLocks noChangeArrowheads="1"/>
          </p:cNvSpPr>
          <p:nvPr/>
        </p:nvSpPr>
        <p:spPr bwMode="auto">
          <a:xfrm>
            <a:off x="4347802" y="4097219"/>
            <a:ext cx="714375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>
                <a:latin typeface="Comic Sans MS" panose="030F0702030302020204" pitchFamily="66" charset="0"/>
              </a:rPr>
              <a:t>-</a:t>
            </a:r>
          </a:p>
        </p:txBody>
      </p:sp>
      <p:sp>
        <p:nvSpPr>
          <p:cNvPr id="480293" name="Rectangle 37"/>
          <p:cNvSpPr>
            <a:spLocks noChangeArrowheads="1"/>
          </p:cNvSpPr>
          <p:nvPr/>
        </p:nvSpPr>
        <p:spPr bwMode="auto">
          <a:xfrm>
            <a:off x="5039952" y="4087694"/>
            <a:ext cx="511175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>
                <a:latin typeface="Comic Sans MS" panose="030F0702030302020204" pitchFamily="66" charset="0"/>
              </a:rPr>
              <a:t>-</a:t>
            </a:r>
          </a:p>
        </p:txBody>
      </p:sp>
      <p:sp>
        <p:nvSpPr>
          <p:cNvPr id="480294" name="Rectangle 38"/>
          <p:cNvSpPr>
            <a:spLocks noChangeArrowheads="1"/>
          </p:cNvSpPr>
          <p:nvPr/>
        </p:nvSpPr>
        <p:spPr bwMode="auto">
          <a:xfrm>
            <a:off x="5551126" y="4089281"/>
            <a:ext cx="5207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>
                <a:latin typeface="Comic Sans MS" panose="030F0702030302020204" pitchFamily="66" charset="0"/>
              </a:rPr>
              <a:t>-</a:t>
            </a:r>
          </a:p>
        </p:txBody>
      </p:sp>
      <p:sp>
        <p:nvSpPr>
          <p:cNvPr id="19492" name="Rectangle 39"/>
          <p:cNvSpPr>
            <a:spLocks noChangeArrowheads="1"/>
          </p:cNvSpPr>
          <p:nvPr/>
        </p:nvSpPr>
        <p:spPr bwMode="auto">
          <a:xfrm>
            <a:off x="6062301" y="4087694"/>
            <a:ext cx="522288" cy="3048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-</a:t>
            </a:r>
          </a:p>
        </p:txBody>
      </p:sp>
      <p:sp>
        <p:nvSpPr>
          <p:cNvPr id="480296" name="Rectangle 40"/>
          <p:cNvSpPr>
            <a:spLocks noChangeArrowheads="1"/>
          </p:cNvSpPr>
          <p:nvPr/>
        </p:nvSpPr>
        <p:spPr bwMode="auto">
          <a:xfrm>
            <a:off x="6573476" y="4089281"/>
            <a:ext cx="522288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>
                <a:latin typeface="Comic Sans MS" panose="030F0702030302020204" pitchFamily="66" charset="0"/>
              </a:rPr>
              <a:t>-</a:t>
            </a:r>
          </a:p>
        </p:txBody>
      </p:sp>
      <p:sp>
        <p:nvSpPr>
          <p:cNvPr id="480297" name="Rectangle 41"/>
          <p:cNvSpPr>
            <a:spLocks noChangeArrowheads="1"/>
          </p:cNvSpPr>
          <p:nvPr/>
        </p:nvSpPr>
        <p:spPr bwMode="auto">
          <a:xfrm>
            <a:off x="7087826" y="4087694"/>
            <a:ext cx="522288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>
                <a:latin typeface="Comic Sans MS" panose="030F0702030302020204" pitchFamily="66" charset="0"/>
              </a:rPr>
              <a:t>T</a:t>
            </a:r>
          </a:p>
        </p:txBody>
      </p:sp>
      <p:sp>
        <p:nvSpPr>
          <p:cNvPr id="480298" name="Rectangle 42"/>
          <p:cNvSpPr>
            <a:spLocks noChangeArrowheads="1"/>
          </p:cNvSpPr>
          <p:nvPr/>
        </p:nvSpPr>
        <p:spPr bwMode="auto">
          <a:xfrm>
            <a:off x="7599001" y="4089281"/>
            <a:ext cx="522288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>
                <a:latin typeface="Comic Sans MS" panose="030F0702030302020204" pitchFamily="66" charset="0"/>
              </a:rPr>
              <a:t>T</a:t>
            </a:r>
          </a:p>
        </p:txBody>
      </p:sp>
      <p:sp>
        <p:nvSpPr>
          <p:cNvPr id="480299" name="Rectangle 43"/>
          <p:cNvSpPr>
            <a:spLocks noChangeArrowheads="1"/>
          </p:cNvSpPr>
          <p:nvPr/>
        </p:nvSpPr>
        <p:spPr bwMode="auto">
          <a:xfrm>
            <a:off x="8111764" y="4087694"/>
            <a:ext cx="5207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>
                <a:latin typeface="Comic Sans MS" panose="030F0702030302020204" pitchFamily="66" charset="0"/>
              </a:rPr>
              <a:t>T</a:t>
            </a:r>
          </a:p>
        </p:txBody>
      </p:sp>
      <p:sp>
        <p:nvSpPr>
          <p:cNvPr id="480300" name="Rectangle 44"/>
          <p:cNvSpPr>
            <a:spLocks noChangeArrowheads="1"/>
          </p:cNvSpPr>
          <p:nvPr/>
        </p:nvSpPr>
        <p:spPr bwMode="auto">
          <a:xfrm>
            <a:off x="8622939" y="4089281"/>
            <a:ext cx="5207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>
                <a:latin typeface="Comic Sans MS" panose="030F0702030302020204" pitchFamily="66" charset="0"/>
              </a:rPr>
              <a:t>T</a:t>
            </a:r>
          </a:p>
        </p:txBody>
      </p:sp>
      <p:sp>
        <p:nvSpPr>
          <p:cNvPr id="480301" name="Rectangle 45"/>
          <p:cNvSpPr>
            <a:spLocks noChangeArrowheads="1"/>
          </p:cNvSpPr>
          <p:nvPr/>
        </p:nvSpPr>
        <p:spPr bwMode="auto">
          <a:xfrm>
            <a:off x="9145226" y="4087694"/>
            <a:ext cx="5207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>
                <a:latin typeface="Comic Sans MS" panose="030F0702030302020204" pitchFamily="66" charset="0"/>
              </a:rPr>
              <a:t>T</a:t>
            </a:r>
          </a:p>
        </p:txBody>
      </p:sp>
      <p:sp>
        <p:nvSpPr>
          <p:cNvPr id="480302" name="Rectangle 46"/>
          <p:cNvSpPr>
            <a:spLocks noChangeArrowheads="1"/>
          </p:cNvSpPr>
          <p:nvPr/>
        </p:nvSpPr>
        <p:spPr bwMode="auto">
          <a:xfrm>
            <a:off x="9656401" y="4089281"/>
            <a:ext cx="5207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>
                <a:latin typeface="Comic Sans MS" panose="030F0702030302020204" pitchFamily="66" charset="0"/>
              </a:rPr>
              <a:t>T</a:t>
            </a:r>
          </a:p>
        </p:txBody>
      </p:sp>
      <p:sp>
        <p:nvSpPr>
          <p:cNvPr id="480303" name="Rectangle 47"/>
          <p:cNvSpPr>
            <a:spLocks noChangeArrowheads="1"/>
          </p:cNvSpPr>
          <p:nvPr/>
        </p:nvSpPr>
        <p:spPr bwMode="auto">
          <a:xfrm>
            <a:off x="1861777" y="4392494"/>
            <a:ext cx="822325" cy="3048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480304" name="Rectangle 48"/>
          <p:cNvSpPr>
            <a:spLocks noChangeArrowheads="1"/>
          </p:cNvSpPr>
          <p:nvPr/>
        </p:nvSpPr>
        <p:spPr bwMode="auto">
          <a:xfrm>
            <a:off x="2682515" y="4394081"/>
            <a:ext cx="822325" cy="3048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>
                <a:latin typeface="Comic Sans MS" panose="030F0702030302020204" pitchFamily="66" charset="0"/>
              </a:rPr>
              <a:t>40</a:t>
            </a:r>
          </a:p>
        </p:txBody>
      </p:sp>
      <p:sp>
        <p:nvSpPr>
          <p:cNvPr id="480305" name="Rectangle 49"/>
          <p:cNvSpPr>
            <a:spLocks noChangeArrowheads="1"/>
          </p:cNvSpPr>
          <p:nvPr/>
        </p:nvSpPr>
        <p:spPr bwMode="auto">
          <a:xfrm>
            <a:off x="3514365" y="4395669"/>
            <a:ext cx="833437" cy="3048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>
                <a:latin typeface="Comic Sans MS" panose="030F0702030302020204" pitchFamily="66" charset="0"/>
              </a:rPr>
              <a:t>4</a:t>
            </a:r>
          </a:p>
        </p:txBody>
      </p:sp>
      <p:sp>
        <p:nvSpPr>
          <p:cNvPr id="480306" name="Rectangle 50"/>
          <p:cNvSpPr>
            <a:spLocks noChangeArrowheads="1"/>
          </p:cNvSpPr>
          <p:nvPr/>
        </p:nvSpPr>
        <p:spPr bwMode="auto">
          <a:xfrm>
            <a:off x="4347802" y="4402019"/>
            <a:ext cx="714375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>
                <a:latin typeface="Comic Sans MS" panose="030F0702030302020204" pitchFamily="66" charset="0"/>
              </a:rPr>
              <a:t>-</a:t>
            </a:r>
          </a:p>
        </p:txBody>
      </p:sp>
      <p:sp>
        <p:nvSpPr>
          <p:cNvPr id="480307" name="Rectangle 51"/>
          <p:cNvSpPr>
            <a:spLocks noChangeArrowheads="1"/>
          </p:cNvSpPr>
          <p:nvPr/>
        </p:nvSpPr>
        <p:spPr bwMode="auto">
          <a:xfrm>
            <a:off x="5039952" y="4392494"/>
            <a:ext cx="511175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>
                <a:latin typeface="Comic Sans MS" panose="030F0702030302020204" pitchFamily="66" charset="0"/>
              </a:rPr>
              <a:t>-</a:t>
            </a:r>
          </a:p>
        </p:txBody>
      </p:sp>
      <p:sp>
        <p:nvSpPr>
          <p:cNvPr id="480308" name="Rectangle 52"/>
          <p:cNvSpPr>
            <a:spLocks noChangeArrowheads="1"/>
          </p:cNvSpPr>
          <p:nvPr/>
        </p:nvSpPr>
        <p:spPr bwMode="auto">
          <a:xfrm>
            <a:off x="5551126" y="4394081"/>
            <a:ext cx="5207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>
                <a:latin typeface="Comic Sans MS" panose="030F0702030302020204" pitchFamily="66" charset="0"/>
              </a:rPr>
              <a:t>-</a:t>
            </a:r>
          </a:p>
        </p:txBody>
      </p:sp>
      <p:sp>
        <p:nvSpPr>
          <p:cNvPr id="480309" name="Rectangle 53"/>
          <p:cNvSpPr>
            <a:spLocks noChangeArrowheads="1"/>
          </p:cNvSpPr>
          <p:nvPr/>
        </p:nvSpPr>
        <p:spPr bwMode="auto">
          <a:xfrm>
            <a:off x="6062301" y="4392494"/>
            <a:ext cx="522288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>
                <a:latin typeface="Comic Sans MS" panose="030F0702030302020204" pitchFamily="66" charset="0"/>
              </a:rPr>
              <a:t>-</a:t>
            </a:r>
          </a:p>
        </p:txBody>
      </p:sp>
      <p:sp>
        <p:nvSpPr>
          <p:cNvPr id="480310" name="Rectangle 54"/>
          <p:cNvSpPr>
            <a:spLocks noChangeArrowheads="1"/>
          </p:cNvSpPr>
          <p:nvPr/>
        </p:nvSpPr>
        <p:spPr bwMode="auto">
          <a:xfrm>
            <a:off x="6573476" y="4394081"/>
            <a:ext cx="522288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>
                <a:latin typeface="Comic Sans MS" panose="030F0702030302020204" pitchFamily="66" charset="0"/>
              </a:rPr>
              <a:t>T</a:t>
            </a:r>
          </a:p>
        </p:txBody>
      </p:sp>
      <p:sp>
        <p:nvSpPr>
          <p:cNvPr id="480311" name="Rectangle 55"/>
          <p:cNvSpPr>
            <a:spLocks noChangeArrowheads="1"/>
          </p:cNvSpPr>
          <p:nvPr/>
        </p:nvSpPr>
        <p:spPr bwMode="auto">
          <a:xfrm>
            <a:off x="7087826" y="4392494"/>
            <a:ext cx="522288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>
                <a:latin typeface="Comic Sans MS" panose="030F0702030302020204" pitchFamily="66" charset="0"/>
              </a:rPr>
              <a:t>T</a:t>
            </a:r>
          </a:p>
        </p:txBody>
      </p:sp>
      <p:sp>
        <p:nvSpPr>
          <p:cNvPr id="480312" name="Rectangle 56"/>
          <p:cNvSpPr>
            <a:spLocks noChangeArrowheads="1"/>
          </p:cNvSpPr>
          <p:nvPr/>
        </p:nvSpPr>
        <p:spPr bwMode="auto">
          <a:xfrm>
            <a:off x="7599001" y="4394081"/>
            <a:ext cx="522288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>
                <a:latin typeface="Comic Sans MS" panose="030F0702030302020204" pitchFamily="66" charset="0"/>
              </a:rPr>
              <a:t>T</a:t>
            </a:r>
          </a:p>
        </p:txBody>
      </p:sp>
      <p:sp>
        <p:nvSpPr>
          <p:cNvPr id="19510" name="Rectangle 57"/>
          <p:cNvSpPr>
            <a:spLocks noChangeArrowheads="1"/>
          </p:cNvSpPr>
          <p:nvPr/>
        </p:nvSpPr>
        <p:spPr bwMode="auto">
          <a:xfrm>
            <a:off x="8111764" y="4392494"/>
            <a:ext cx="520700" cy="3048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T</a:t>
            </a:r>
          </a:p>
        </p:txBody>
      </p:sp>
      <p:sp>
        <p:nvSpPr>
          <p:cNvPr id="480314" name="Rectangle 58"/>
          <p:cNvSpPr>
            <a:spLocks noChangeArrowheads="1"/>
          </p:cNvSpPr>
          <p:nvPr/>
        </p:nvSpPr>
        <p:spPr bwMode="auto">
          <a:xfrm>
            <a:off x="8622939" y="4394081"/>
            <a:ext cx="5207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>
                <a:latin typeface="Comic Sans MS" panose="030F0702030302020204" pitchFamily="66" charset="0"/>
              </a:rPr>
              <a:t>T</a:t>
            </a:r>
          </a:p>
        </p:txBody>
      </p:sp>
      <p:sp>
        <p:nvSpPr>
          <p:cNvPr id="480315" name="Rectangle 59"/>
          <p:cNvSpPr>
            <a:spLocks noChangeArrowheads="1"/>
          </p:cNvSpPr>
          <p:nvPr/>
        </p:nvSpPr>
        <p:spPr bwMode="auto">
          <a:xfrm>
            <a:off x="9145226" y="4392494"/>
            <a:ext cx="5207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>
                <a:latin typeface="Comic Sans MS" panose="030F0702030302020204" pitchFamily="66" charset="0"/>
              </a:rPr>
              <a:t>T</a:t>
            </a:r>
          </a:p>
        </p:txBody>
      </p:sp>
      <p:sp>
        <p:nvSpPr>
          <p:cNvPr id="480316" name="Rectangle 60"/>
          <p:cNvSpPr>
            <a:spLocks noChangeArrowheads="1"/>
          </p:cNvSpPr>
          <p:nvPr/>
        </p:nvSpPr>
        <p:spPr bwMode="auto">
          <a:xfrm>
            <a:off x="9656401" y="4394081"/>
            <a:ext cx="5207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>
                <a:latin typeface="Comic Sans MS" panose="030F0702030302020204" pitchFamily="66" charset="0"/>
              </a:rPr>
              <a:t>T</a:t>
            </a:r>
          </a:p>
        </p:txBody>
      </p:sp>
      <p:sp>
        <p:nvSpPr>
          <p:cNvPr id="480317" name="Rectangle 61"/>
          <p:cNvSpPr>
            <a:spLocks noChangeArrowheads="1"/>
          </p:cNvSpPr>
          <p:nvPr/>
        </p:nvSpPr>
        <p:spPr bwMode="auto">
          <a:xfrm>
            <a:off x="1861777" y="4697294"/>
            <a:ext cx="822325" cy="3048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480318" name="Rectangle 62"/>
          <p:cNvSpPr>
            <a:spLocks noChangeArrowheads="1"/>
          </p:cNvSpPr>
          <p:nvPr/>
        </p:nvSpPr>
        <p:spPr bwMode="auto">
          <a:xfrm>
            <a:off x="2682515" y="4698881"/>
            <a:ext cx="822325" cy="3048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>
                <a:latin typeface="Comic Sans MS" panose="030F0702030302020204" pitchFamily="66" charset="0"/>
              </a:rPr>
              <a:t>30</a:t>
            </a:r>
          </a:p>
        </p:txBody>
      </p:sp>
      <p:sp>
        <p:nvSpPr>
          <p:cNvPr id="480319" name="Rectangle 63"/>
          <p:cNvSpPr>
            <a:spLocks noChangeArrowheads="1"/>
          </p:cNvSpPr>
          <p:nvPr/>
        </p:nvSpPr>
        <p:spPr bwMode="auto">
          <a:xfrm>
            <a:off x="3514365" y="4700469"/>
            <a:ext cx="833437" cy="3048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>
                <a:latin typeface="Comic Sans MS" panose="030F0702030302020204" pitchFamily="66" charset="0"/>
              </a:rPr>
              <a:t>6</a:t>
            </a:r>
          </a:p>
        </p:txBody>
      </p:sp>
      <p:sp>
        <p:nvSpPr>
          <p:cNvPr id="480320" name="Rectangle 64"/>
          <p:cNvSpPr>
            <a:spLocks noChangeArrowheads="1"/>
          </p:cNvSpPr>
          <p:nvPr/>
        </p:nvSpPr>
        <p:spPr bwMode="auto">
          <a:xfrm>
            <a:off x="4347802" y="4706819"/>
            <a:ext cx="714375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>
                <a:latin typeface="Comic Sans MS" panose="030F0702030302020204" pitchFamily="66" charset="0"/>
              </a:rPr>
              <a:t>-</a:t>
            </a:r>
          </a:p>
        </p:txBody>
      </p:sp>
      <p:sp>
        <p:nvSpPr>
          <p:cNvPr id="480321" name="Rectangle 65"/>
          <p:cNvSpPr>
            <a:spLocks noChangeArrowheads="1"/>
          </p:cNvSpPr>
          <p:nvPr/>
        </p:nvSpPr>
        <p:spPr bwMode="auto">
          <a:xfrm>
            <a:off x="5039952" y="4697294"/>
            <a:ext cx="511175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>
                <a:latin typeface="Comic Sans MS" panose="030F0702030302020204" pitchFamily="66" charset="0"/>
              </a:rPr>
              <a:t>-</a:t>
            </a:r>
          </a:p>
        </p:txBody>
      </p:sp>
      <p:sp>
        <p:nvSpPr>
          <p:cNvPr id="480322" name="Rectangle 66"/>
          <p:cNvSpPr>
            <a:spLocks noChangeArrowheads="1"/>
          </p:cNvSpPr>
          <p:nvPr/>
        </p:nvSpPr>
        <p:spPr bwMode="auto">
          <a:xfrm>
            <a:off x="5551126" y="4698881"/>
            <a:ext cx="5207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>
                <a:latin typeface="Comic Sans MS" panose="030F0702030302020204" pitchFamily="66" charset="0"/>
              </a:rPr>
              <a:t>-</a:t>
            </a:r>
          </a:p>
        </p:txBody>
      </p:sp>
      <p:sp>
        <p:nvSpPr>
          <p:cNvPr id="480323" name="Rectangle 67"/>
          <p:cNvSpPr>
            <a:spLocks noChangeArrowheads="1"/>
          </p:cNvSpPr>
          <p:nvPr/>
        </p:nvSpPr>
        <p:spPr bwMode="auto">
          <a:xfrm>
            <a:off x="6062301" y="4697294"/>
            <a:ext cx="522288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>
                <a:latin typeface="Comic Sans MS" panose="030F0702030302020204" pitchFamily="66" charset="0"/>
              </a:rPr>
              <a:t>-</a:t>
            </a:r>
          </a:p>
        </p:txBody>
      </p:sp>
      <p:sp>
        <p:nvSpPr>
          <p:cNvPr id="480324" name="Rectangle 68"/>
          <p:cNvSpPr>
            <a:spLocks noChangeArrowheads="1"/>
          </p:cNvSpPr>
          <p:nvPr/>
        </p:nvSpPr>
        <p:spPr bwMode="auto">
          <a:xfrm>
            <a:off x="6573476" y="4698881"/>
            <a:ext cx="522288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>
                <a:latin typeface="Comic Sans MS" panose="030F0702030302020204" pitchFamily="66" charset="0"/>
              </a:rPr>
              <a:t>-</a:t>
            </a:r>
          </a:p>
        </p:txBody>
      </p:sp>
      <p:sp>
        <p:nvSpPr>
          <p:cNvPr id="480325" name="Rectangle 69"/>
          <p:cNvSpPr>
            <a:spLocks noChangeArrowheads="1"/>
          </p:cNvSpPr>
          <p:nvPr/>
        </p:nvSpPr>
        <p:spPr bwMode="auto">
          <a:xfrm>
            <a:off x="7087826" y="4697294"/>
            <a:ext cx="522288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>
                <a:latin typeface="Comic Sans MS" panose="030F0702030302020204" pitchFamily="66" charset="0"/>
              </a:rPr>
              <a:t>-</a:t>
            </a:r>
          </a:p>
        </p:txBody>
      </p:sp>
      <p:sp>
        <p:nvSpPr>
          <p:cNvPr id="480326" name="Rectangle 70"/>
          <p:cNvSpPr>
            <a:spLocks noChangeArrowheads="1"/>
          </p:cNvSpPr>
          <p:nvPr/>
        </p:nvSpPr>
        <p:spPr bwMode="auto">
          <a:xfrm>
            <a:off x="7599001" y="4698881"/>
            <a:ext cx="522288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>
                <a:latin typeface="Comic Sans MS" panose="030F0702030302020204" pitchFamily="66" charset="0"/>
              </a:rPr>
              <a:t>-</a:t>
            </a:r>
          </a:p>
        </p:txBody>
      </p:sp>
      <p:sp>
        <p:nvSpPr>
          <p:cNvPr id="19524" name="Rectangle 71"/>
          <p:cNvSpPr>
            <a:spLocks noChangeArrowheads="1"/>
          </p:cNvSpPr>
          <p:nvPr/>
        </p:nvSpPr>
        <p:spPr bwMode="auto">
          <a:xfrm>
            <a:off x="8111764" y="4697294"/>
            <a:ext cx="520700" cy="3048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-</a:t>
            </a:r>
          </a:p>
        </p:txBody>
      </p:sp>
      <p:sp>
        <p:nvSpPr>
          <p:cNvPr id="480328" name="Rectangle 72"/>
          <p:cNvSpPr>
            <a:spLocks noChangeArrowheads="1"/>
          </p:cNvSpPr>
          <p:nvPr/>
        </p:nvSpPr>
        <p:spPr bwMode="auto">
          <a:xfrm>
            <a:off x="8622939" y="4698881"/>
            <a:ext cx="5207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>
                <a:latin typeface="Comic Sans MS" panose="030F0702030302020204" pitchFamily="66" charset="0"/>
              </a:rPr>
              <a:t>-</a:t>
            </a:r>
          </a:p>
        </p:txBody>
      </p:sp>
      <p:sp>
        <p:nvSpPr>
          <p:cNvPr id="480329" name="Rectangle 73"/>
          <p:cNvSpPr>
            <a:spLocks noChangeArrowheads="1"/>
          </p:cNvSpPr>
          <p:nvPr/>
        </p:nvSpPr>
        <p:spPr bwMode="auto">
          <a:xfrm>
            <a:off x="9145226" y="4697294"/>
            <a:ext cx="5207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>
                <a:latin typeface="Comic Sans MS" panose="030F0702030302020204" pitchFamily="66" charset="0"/>
              </a:rPr>
              <a:t>-</a:t>
            </a:r>
          </a:p>
        </p:txBody>
      </p:sp>
      <p:sp>
        <p:nvSpPr>
          <p:cNvPr id="480330" name="Rectangle 74"/>
          <p:cNvSpPr>
            <a:spLocks noChangeArrowheads="1"/>
          </p:cNvSpPr>
          <p:nvPr/>
        </p:nvSpPr>
        <p:spPr bwMode="auto">
          <a:xfrm>
            <a:off x="9656401" y="4698881"/>
            <a:ext cx="5207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>
                <a:latin typeface="Comic Sans MS" panose="030F0702030302020204" pitchFamily="66" charset="0"/>
              </a:rPr>
              <a:t>T</a:t>
            </a:r>
          </a:p>
        </p:txBody>
      </p:sp>
      <p:sp>
        <p:nvSpPr>
          <p:cNvPr id="480345" name="Rectangle 89"/>
          <p:cNvSpPr>
            <a:spLocks noChangeArrowheads="1"/>
          </p:cNvSpPr>
          <p:nvPr/>
        </p:nvSpPr>
        <p:spPr bwMode="auto">
          <a:xfrm>
            <a:off x="1861777" y="5002094"/>
            <a:ext cx="822325" cy="3048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>
                <a:latin typeface="Comic Sans MS" panose="030F0702030302020204" pitchFamily="66" charset="0"/>
              </a:rPr>
              <a:t>4</a:t>
            </a:r>
          </a:p>
        </p:txBody>
      </p:sp>
      <p:sp>
        <p:nvSpPr>
          <p:cNvPr id="480346" name="Rectangle 90"/>
          <p:cNvSpPr>
            <a:spLocks noChangeArrowheads="1"/>
          </p:cNvSpPr>
          <p:nvPr/>
        </p:nvSpPr>
        <p:spPr bwMode="auto">
          <a:xfrm>
            <a:off x="2682515" y="5003681"/>
            <a:ext cx="822325" cy="3048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>
                <a:latin typeface="Comic Sans MS" panose="030F0702030302020204" pitchFamily="66" charset="0"/>
              </a:rPr>
              <a:t>50</a:t>
            </a:r>
          </a:p>
        </p:txBody>
      </p:sp>
      <p:sp>
        <p:nvSpPr>
          <p:cNvPr id="480347" name="Rectangle 91"/>
          <p:cNvSpPr>
            <a:spLocks noChangeArrowheads="1"/>
          </p:cNvSpPr>
          <p:nvPr/>
        </p:nvSpPr>
        <p:spPr bwMode="auto">
          <a:xfrm>
            <a:off x="3514365" y="5005269"/>
            <a:ext cx="833437" cy="3048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480348" name="Rectangle 92"/>
          <p:cNvSpPr>
            <a:spLocks noChangeArrowheads="1"/>
          </p:cNvSpPr>
          <p:nvPr/>
        </p:nvSpPr>
        <p:spPr bwMode="auto">
          <a:xfrm>
            <a:off x="4347802" y="5011619"/>
            <a:ext cx="714375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>
                <a:latin typeface="Comic Sans MS" panose="030F0702030302020204" pitchFamily="66" charset="0"/>
              </a:rPr>
              <a:t>-</a:t>
            </a:r>
          </a:p>
        </p:txBody>
      </p:sp>
      <p:sp>
        <p:nvSpPr>
          <p:cNvPr id="480349" name="Rectangle 93"/>
          <p:cNvSpPr>
            <a:spLocks noChangeArrowheads="1"/>
          </p:cNvSpPr>
          <p:nvPr/>
        </p:nvSpPr>
        <p:spPr bwMode="auto">
          <a:xfrm>
            <a:off x="5039952" y="5002094"/>
            <a:ext cx="511175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>
                <a:latin typeface="Comic Sans MS" panose="030F0702030302020204" pitchFamily="66" charset="0"/>
              </a:rPr>
              <a:t>-</a:t>
            </a:r>
          </a:p>
        </p:txBody>
      </p:sp>
      <p:sp>
        <p:nvSpPr>
          <p:cNvPr id="480350" name="Rectangle 94"/>
          <p:cNvSpPr>
            <a:spLocks noChangeArrowheads="1"/>
          </p:cNvSpPr>
          <p:nvPr/>
        </p:nvSpPr>
        <p:spPr bwMode="auto">
          <a:xfrm>
            <a:off x="5551126" y="5003681"/>
            <a:ext cx="5207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>
                <a:latin typeface="Comic Sans MS" panose="030F0702030302020204" pitchFamily="66" charset="0"/>
              </a:rPr>
              <a:t>-</a:t>
            </a:r>
          </a:p>
        </p:txBody>
      </p:sp>
      <p:sp>
        <p:nvSpPr>
          <p:cNvPr id="480351" name="Rectangle 95"/>
          <p:cNvSpPr>
            <a:spLocks noChangeArrowheads="1"/>
          </p:cNvSpPr>
          <p:nvPr/>
        </p:nvSpPr>
        <p:spPr bwMode="auto">
          <a:xfrm>
            <a:off x="6062301" y="5002094"/>
            <a:ext cx="522288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>
                <a:latin typeface="Comic Sans MS" panose="030F0702030302020204" pitchFamily="66" charset="0"/>
              </a:rPr>
              <a:t>T</a:t>
            </a:r>
          </a:p>
        </p:txBody>
      </p:sp>
      <p:sp>
        <p:nvSpPr>
          <p:cNvPr id="480352" name="Rectangle 96"/>
          <p:cNvSpPr>
            <a:spLocks noChangeArrowheads="1"/>
          </p:cNvSpPr>
          <p:nvPr/>
        </p:nvSpPr>
        <p:spPr bwMode="auto">
          <a:xfrm>
            <a:off x="6573476" y="5003681"/>
            <a:ext cx="522288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>
                <a:latin typeface="Comic Sans MS" panose="030F0702030302020204" pitchFamily="66" charset="0"/>
              </a:rPr>
              <a:t>T</a:t>
            </a:r>
          </a:p>
        </p:txBody>
      </p:sp>
      <p:sp>
        <p:nvSpPr>
          <p:cNvPr id="480353" name="Rectangle 97"/>
          <p:cNvSpPr>
            <a:spLocks noChangeArrowheads="1"/>
          </p:cNvSpPr>
          <p:nvPr/>
        </p:nvSpPr>
        <p:spPr bwMode="auto">
          <a:xfrm>
            <a:off x="7087826" y="5002094"/>
            <a:ext cx="522288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>
                <a:latin typeface="Comic Sans MS" panose="030F0702030302020204" pitchFamily="66" charset="0"/>
              </a:rPr>
              <a:t>T</a:t>
            </a:r>
          </a:p>
        </p:txBody>
      </p:sp>
      <p:sp>
        <p:nvSpPr>
          <p:cNvPr id="480354" name="Rectangle 98"/>
          <p:cNvSpPr>
            <a:spLocks noChangeArrowheads="1"/>
          </p:cNvSpPr>
          <p:nvPr/>
        </p:nvSpPr>
        <p:spPr bwMode="auto">
          <a:xfrm>
            <a:off x="7599001" y="5003681"/>
            <a:ext cx="522288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>
                <a:latin typeface="Comic Sans MS" panose="030F0702030302020204" pitchFamily="66" charset="0"/>
              </a:rPr>
              <a:t>T</a:t>
            </a:r>
          </a:p>
        </p:txBody>
      </p:sp>
      <p:sp>
        <p:nvSpPr>
          <p:cNvPr id="480355" name="Rectangle 99"/>
          <p:cNvSpPr>
            <a:spLocks noChangeArrowheads="1"/>
          </p:cNvSpPr>
          <p:nvPr/>
        </p:nvSpPr>
        <p:spPr bwMode="auto">
          <a:xfrm>
            <a:off x="8111764" y="5002094"/>
            <a:ext cx="5207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>
                <a:latin typeface="Comic Sans MS" panose="030F0702030302020204" pitchFamily="66" charset="0"/>
              </a:rPr>
              <a:t>T</a:t>
            </a:r>
          </a:p>
        </p:txBody>
      </p:sp>
      <p:sp>
        <p:nvSpPr>
          <p:cNvPr id="480356" name="Rectangle 100"/>
          <p:cNvSpPr>
            <a:spLocks noChangeArrowheads="1"/>
          </p:cNvSpPr>
          <p:nvPr/>
        </p:nvSpPr>
        <p:spPr bwMode="auto">
          <a:xfrm>
            <a:off x="8622939" y="5003681"/>
            <a:ext cx="5207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>
                <a:latin typeface="Comic Sans MS" panose="030F0702030302020204" pitchFamily="66" charset="0"/>
              </a:rPr>
              <a:t>T</a:t>
            </a:r>
          </a:p>
        </p:txBody>
      </p:sp>
      <p:sp>
        <p:nvSpPr>
          <p:cNvPr id="480357" name="Rectangle 101"/>
          <p:cNvSpPr>
            <a:spLocks noChangeArrowheads="1"/>
          </p:cNvSpPr>
          <p:nvPr/>
        </p:nvSpPr>
        <p:spPr bwMode="auto">
          <a:xfrm>
            <a:off x="9145226" y="5002094"/>
            <a:ext cx="5207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>
                <a:latin typeface="Comic Sans MS" panose="030F0702030302020204" pitchFamily="66" charset="0"/>
              </a:rPr>
              <a:t>T</a:t>
            </a:r>
          </a:p>
        </p:txBody>
      </p:sp>
      <p:sp>
        <p:nvSpPr>
          <p:cNvPr id="19541" name="Rectangle 102"/>
          <p:cNvSpPr>
            <a:spLocks noChangeArrowheads="1"/>
          </p:cNvSpPr>
          <p:nvPr/>
        </p:nvSpPr>
        <p:spPr bwMode="auto">
          <a:xfrm>
            <a:off x="9656401" y="5003681"/>
            <a:ext cx="520700" cy="3048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T</a:t>
            </a:r>
          </a:p>
        </p:txBody>
      </p:sp>
      <p:sp>
        <p:nvSpPr>
          <p:cNvPr id="19542" name="Rectangle 104"/>
          <p:cNvSpPr>
            <a:spLocks noChangeArrowheads="1"/>
          </p:cNvSpPr>
          <p:nvPr/>
        </p:nvSpPr>
        <p:spPr bwMode="auto">
          <a:xfrm>
            <a:off x="1814332" y="5548194"/>
            <a:ext cx="8486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914400" indent="-4572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295400" indent="-3810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714500" indent="-3429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133600" indent="-3048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90800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3048000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505200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962400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lang="en-US" altLang="en-US" sz="2000" dirty="0"/>
              <a:t>Take </a:t>
            </a:r>
            <a:r>
              <a:rPr lang="en-US" altLang="en-US" sz="2000" dirty="0" smtClean="0"/>
              <a:t>items </a:t>
            </a:r>
            <a:r>
              <a:rPr lang="en-US" altLang="en-US" sz="2000" dirty="0"/>
              <a:t>4 and 2</a:t>
            </a:r>
          </a:p>
        </p:txBody>
      </p:sp>
      <p:sp>
        <p:nvSpPr>
          <p:cNvPr id="87" name="Rectangle 3"/>
          <p:cNvSpPr txBox="1">
            <a:spLocks noChangeArrowheads="1"/>
          </p:cNvSpPr>
          <p:nvPr/>
        </p:nvSpPr>
        <p:spPr bwMode="auto">
          <a:xfrm>
            <a:off x="308215" y="823375"/>
            <a:ext cx="11499010" cy="1081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533400" indent="-533400"/>
            <a:r>
              <a:rPr lang="en-US" altLang="en-US" kern="0" dirty="0" smtClean="0"/>
              <a:t>We will record each decision to take or leave an item in a table</a:t>
            </a:r>
          </a:p>
          <a:p>
            <a:pPr marL="933450" lvl="1" indent="-533400"/>
            <a:r>
              <a:rPr lang="en-US" altLang="en-US" kern="0" dirty="0">
                <a:solidFill>
                  <a:srgbClr val="00B050"/>
                </a:solidFill>
              </a:rPr>
              <a:t>t</a:t>
            </a:r>
            <a:r>
              <a:rPr lang="en-US" altLang="en-US" kern="0" dirty="0" smtClean="0">
                <a:solidFill>
                  <a:srgbClr val="00B050"/>
                </a:solidFill>
              </a:rPr>
              <a:t>ake</a:t>
            </a:r>
            <a:r>
              <a:rPr lang="en-US" altLang="en-US" kern="0" dirty="0" smtClean="0"/>
              <a:t>[</a:t>
            </a:r>
            <a:r>
              <a:rPr lang="en-US" altLang="en-US" kern="0" dirty="0" err="1" smtClean="0"/>
              <a:t>i</a:t>
            </a:r>
            <a:r>
              <a:rPr lang="en-US" altLang="en-US" kern="0" dirty="0" smtClean="0"/>
              <a:t>][j] = </a:t>
            </a:r>
            <a:r>
              <a:rPr lang="en-US" altLang="en-US" kern="0" dirty="0" smtClean="0">
                <a:solidFill>
                  <a:srgbClr val="FF0000"/>
                </a:solidFill>
              </a:rPr>
              <a:t>true</a:t>
            </a:r>
            <a:r>
              <a:rPr lang="en-US" altLang="en-US" kern="0" dirty="0" smtClean="0"/>
              <a:t> (if item “</a:t>
            </a:r>
            <a:r>
              <a:rPr lang="en-US" altLang="en-US" kern="0" dirty="0" err="1" smtClean="0"/>
              <a:t>i</a:t>
            </a:r>
            <a:r>
              <a:rPr lang="en-US" altLang="en-US" kern="0" dirty="0" smtClean="0"/>
              <a:t>” is taken), </a:t>
            </a:r>
            <a:r>
              <a:rPr lang="en-US" altLang="en-US" kern="0" dirty="0" smtClean="0">
                <a:solidFill>
                  <a:schemeClr val="accent6"/>
                </a:solidFill>
              </a:rPr>
              <a:t>false</a:t>
            </a:r>
            <a:r>
              <a:rPr lang="en-US" altLang="en-US" kern="0" dirty="0" smtClean="0"/>
              <a:t> otherwise</a:t>
            </a:r>
          </a:p>
        </p:txBody>
      </p:sp>
    </p:spTree>
    <p:extLst>
      <p:ext uri="{BB962C8B-B14F-4D97-AF65-F5344CB8AC3E}">
        <p14:creationId xmlns:p14="http://schemas.microsoft.com/office/powerpoint/2010/main" val="27787267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0-1 Knapsack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411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84671" y="946151"/>
                <a:ext cx="11490385" cy="5713413"/>
              </a:xfrm>
            </p:spPr>
            <p:txBody>
              <a:bodyPr/>
              <a:lstStyle/>
              <a:p>
                <a:pPr marL="533400" indent="-533400">
                  <a:defRPr/>
                </a:pPr>
                <a:r>
                  <a:rPr lang="en-US" altLang="en-US" dirty="0" smtClean="0"/>
                  <a:t>A burglar with a knapsack capacity of </a:t>
                </a:r>
                <a:r>
                  <a:rPr lang="en-US" altLang="en-US" dirty="0">
                    <a:solidFill>
                      <a:srgbClr val="CC3300"/>
                    </a:solidFill>
                  </a:rPr>
                  <a:t>W</a:t>
                </a:r>
                <a:r>
                  <a:rPr lang="en-US" altLang="en-US" dirty="0"/>
                  <a:t> breaks into a museum and finds “n” items</a:t>
                </a:r>
              </a:p>
              <a:p>
                <a:pPr marL="933450" lvl="1" indent="-533400">
                  <a:defRPr/>
                </a:pPr>
                <a:r>
                  <a:rPr lang="en-US" altLang="en-US" dirty="0" smtClean="0"/>
                  <a:t>Items = {</a:t>
                </a:r>
                <a:r>
                  <a:rPr lang="en-US" altLang="en-US" dirty="0"/>
                  <a:t>1, 2, .., n}</a:t>
                </a:r>
              </a:p>
              <a:p>
                <a:pPr marL="933450" lvl="1" indent="-533400">
                  <a:defRPr/>
                </a:pPr>
                <a:r>
                  <a:rPr lang="en-US" alt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 smtClean="0"/>
                  <a:t> denote </a:t>
                </a:r>
                <a:r>
                  <a:rPr lang="en-US" altLang="en-US" dirty="0"/>
                  <a:t>the </a:t>
                </a:r>
                <a:r>
                  <a:rPr lang="en-US" altLang="en-US" dirty="0">
                    <a:solidFill>
                      <a:srgbClr val="FF0000"/>
                    </a:solidFill>
                  </a:rPr>
                  <a:t>value</a:t>
                </a:r>
                <a:r>
                  <a:rPr lang="en-US" altLang="en-US" dirty="0"/>
                  <a:t> </a:t>
                </a:r>
                <a:r>
                  <a:rPr lang="en-US" altLang="en-US" dirty="0" smtClean="0"/>
                  <a:t>of the </a:t>
                </a:r>
                <a:r>
                  <a:rPr lang="en-US" altLang="en-US" dirty="0" err="1"/>
                  <a:t>i</a:t>
                </a:r>
                <a:r>
                  <a:rPr lang="en-US" altLang="en-US" baseline="30000" dirty="0" err="1"/>
                  <a:t>th</a:t>
                </a:r>
                <a:r>
                  <a:rPr lang="en-US" altLang="en-US" dirty="0"/>
                  <a:t> item</a:t>
                </a:r>
              </a:p>
              <a:p>
                <a:pPr marL="933450" lvl="1" indent="-533400">
                  <a:defRPr/>
                </a:pPr>
                <a:r>
                  <a:rPr lang="en-US" alt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 smtClean="0"/>
                  <a:t> </a:t>
                </a:r>
                <a:r>
                  <a:rPr lang="en-US" altLang="en-US" dirty="0"/>
                  <a:t>denote the </a:t>
                </a:r>
                <a:r>
                  <a:rPr lang="en-US" altLang="en-US" dirty="0">
                    <a:solidFill>
                      <a:schemeClr val="accent6"/>
                    </a:solidFill>
                  </a:rPr>
                  <a:t>weight</a:t>
                </a:r>
                <a:r>
                  <a:rPr lang="en-US" altLang="en-US" dirty="0"/>
                  <a:t> of the </a:t>
                </a:r>
                <a:r>
                  <a:rPr lang="en-US" altLang="en-US" dirty="0" err="1"/>
                  <a:t>i</a:t>
                </a:r>
                <a:r>
                  <a:rPr lang="en-US" altLang="en-US" baseline="30000" dirty="0" err="1"/>
                  <a:t>th</a:t>
                </a:r>
                <a:r>
                  <a:rPr lang="en-US" altLang="en-US" dirty="0"/>
                  <a:t> item</a:t>
                </a:r>
              </a:p>
              <a:p>
                <a:pPr marL="0" indent="0">
                  <a:buNone/>
                  <a:defRPr/>
                </a:pPr>
                <a:endParaRPr lang="en-US" altLang="en-US" dirty="0"/>
              </a:p>
              <a:p>
                <a:pPr marL="533400" indent="-533400">
                  <a:defRPr/>
                </a:pPr>
                <a:r>
                  <a:rPr lang="en-US" altLang="en-US" dirty="0">
                    <a:solidFill>
                      <a:srgbClr val="FF0000"/>
                    </a:solidFill>
                  </a:rPr>
                  <a:t>Problem</a:t>
                </a:r>
                <a:r>
                  <a:rPr lang="en-US" altLang="en-US" dirty="0"/>
                  <a:t>: Fill up the knapsack so as to maximize the total value of the items taken subject to the weight constraint</a:t>
                </a:r>
              </a:p>
              <a:p>
                <a:pPr marL="914400" lvl="1" indent="-457200">
                  <a:defRPr/>
                </a:pPr>
                <a:r>
                  <a:rPr lang="en-US" altLang="en-US" dirty="0"/>
                  <a:t>Want to steal diamonds before gold </a:t>
                </a:r>
              </a:p>
            </p:txBody>
          </p:sp>
        </mc:Choice>
        <mc:Fallback xmlns="">
          <p:sp>
            <p:nvSpPr>
              <p:cNvPr id="4741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84671" y="946151"/>
                <a:ext cx="11490385" cy="5713413"/>
              </a:xfrm>
              <a:blipFill rotWithShape="0">
                <a:blip r:embed="rId2"/>
                <a:stretch>
                  <a:fillRect l="-1379" t="-2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42440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39947" y="141288"/>
            <a:ext cx="10938295" cy="698500"/>
          </a:xfrm>
        </p:spPr>
        <p:txBody>
          <a:bodyPr/>
          <a:lstStyle/>
          <a:p>
            <a:r>
              <a:rPr lang="en-US" altLang="en-US" sz="3600" dirty="0" smtClean="0"/>
              <a:t>0-1 </a:t>
            </a:r>
            <a:r>
              <a:rPr lang="en-US" altLang="en-US" sz="3600" dirty="0" smtClean="0"/>
              <a:t>Knapsack: </a:t>
            </a:r>
            <a:r>
              <a:rPr lang="en-US" altLang="en-US" sz="3600" dirty="0" smtClean="0"/>
              <a:t>Bottom Up </a:t>
            </a:r>
            <a:r>
              <a:rPr lang="en-US" altLang="en-US" sz="3600" dirty="0" smtClean="0"/>
              <a:t>DP - </a:t>
            </a:r>
            <a:r>
              <a:rPr lang="en-US" altLang="en-US" sz="3600" dirty="0" smtClean="0"/>
              <a:t>Saving Memory (1)</a:t>
            </a:r>
          </a:p>
        </p:txBody>
      </p:sp>
      <p:sp>
        <p:nvSpPr>
          <p:cNvPr id="16388" name="Rectangle 3"/>
          <p:cNvSpPr txBox="1">
            <a:spLocks noChangeArrowheads="1"/>
          </p:cNvSpPr>
          <p:nvPr/>
        </p:nvSpPr>
        <p:spPr bwMode="auto">
          <a:xfrm>
            <a:off x="543464" y="2829462"/>
            <a:ext cx="11231593" cy="379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dirty="0" smtClean="0"/>
              <a:t>Bottom-up DP fills the solution table row-by-row</a:t>
            </a:r>
          </a:p>
          <a:p>
            <a:r>
              <a:rPr lang="en-US" altLang="en-US" dirty="0" smtClean="0"/>
              <a:t>When we are filling “Row 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”, we ONLY need “Row i-1” results</a:t>
            </a:r>
          </a:p>
          <a:p>
            <a:pPr lvl="1"/>
            <a:r>
              <a:rPr lang="en-US" altLang="en-US" dirty="0" smtClean="0"/>
              <a:t>This means that at any time during computation, we only need </a:t>
            </a:r>
            <a:r>
              <a:rPr lang="en-US" altLang="en-US" dirty="0" smtClean="0">
                <a:solidFill>
                  <a:schemeClr val="accent6"/>
                </a:solidFill>
              </a:rPr>
              <a:t>the results for the current row</a:t>
            </a:r>
            <a:r>
              <a:rPr lang="en-US" altLang="en-US" dirty="0" smtClean="0"/>
              <a:t>, and </a:t>
            </a:r>
            <a:r>
              <a:rPr lang="en-US" altLang="en-US" dirty="0" smtClean="0">
                <a:solidFill>
                  <a:srgbClr val="FF0000"/>
                </a:solidFill>
              </a:rPr>
              <a:t>the results for the last row</a:t>
            </a:r>
            <a:endParaRPr lang="en-US" altLang="en-US" dirty="0"/>
          </a:p>
          <a:p>
            <a:pPr lvl="1"/>
            <a:r>
              <a:rPr lang="en-US" altLang="en-US" dirty="0" smtClean="0"/>
              <a:t>Thus, we can reduce our space requirement to O(W) by just maintaining the results for two rows only</a:t>
            </a:r>
          </a:p>
          <a:p>
            <a:pPr lvl="1"/>
            <a:r>
              <a:rPr lang="en-US" altLang="en-US" dirty="0" smtClean="0"/>
              <a:t>Can throw away the results for the other rows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312544" y="1224952"/>
            <a:ext cx="4942935" cy="26741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Row 0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312543" y="1492371"/>
            <a:ext cx="4942935" cy="26741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Row 1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312542" y="1759790"/>
            <a:ext cx="4942935" cy="26741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Row ..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312541" y="2027209"/>
            <a:ext cx="4942935" cy="26741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Row i-1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312541" y="2294626"/>
            <a:ext cx="4942935" cy="267419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Row </a:t>
            </a:r>
            <a:r>
              <a:rPr lang="en-US" sz="1600" dirty="0" err="1" smtClean="0">
                <a:latin typeface="+mj-lt"/>
              </a:rPr>
              <a:t>i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6" name="Rectangle 104"/>
          <p:cNvSpPr>
            <a:spLocks noChangeArrowheads="1"/>
          </p:cNvSpPr>
          <p:nvPr/>
        </p:nvSpPr>
        <p:spPr bwMode="auto">
          <a:xfrm>
            <a:off x="5146092" y="784923"/>
            <a:ext cx="1675293" cy="337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914400" indent="-4572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295400" indent="-3810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714500" indent="-3429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133600" indent="-3048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90800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3048000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505200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962400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lang="en-US" altLang="en-US" sz="2000" dirty="0" smtClean="0"/>
              <a:t>Capacity</a:t>
            </a:r>
            <a:endParaRPr lang="en-US" altLang="en-US" sz="2000" dirty="0"/>
          </a:p>
        </p:txBody>
      </p:sp>
      <p:sp>
        <p:nvSpPr>
          <p:cNvPr id="17" name="Rectangle 104"/>
          <p:cNvSpPr>
            <a:spLocks noChangeArrowheads="1"/>
          </p:cNvSpPr>
          <p:nvPr/>
        </p:nvSpPr>
        <p:spPr bwMode="auto">
          <a:xfrm rot="5400000">
            <a:off x="2392660" y="1691982"/>
            <a:ext cx="1165671" cy="337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914400" indent="-4572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295400" indent="-3810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714500" indent="-3429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133600" indent="-3048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90800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3048000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505200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962400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lang="en-US" altLang="en-US" sz="2000" dirty="0" smtClean="0"/>
              <a:t>Items</a:t>
            </a:r>
            <a:endParaRPr lang="en-US" altLang="en-US" sz="2000" dirty="0"/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2802660" y="1263125"/>
            <a:ext cx="0" cy="123853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4478694" y="1121968"/>
            <a:ext cx="2836506" cy="264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7976824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39947" y="141288"/>
            <a:ext cx="10938295" cy="698500"/>
          </a:xfrm>
        </p:spPr>
        <p:txBody>
          <a:bodyPr/>
          <a:lstStyle/>
          <a:p>
            <a:r>
              <a:rPr lang="en-US" altLang="en-US" sz="3600" dirty="0" smtClean="0"/>
              <a:t>0-1 </a:t>
            </a:r>
            <a:r>
              <a:rPr lang="en-US" altLang="en-US" sz="3600" dirty="0" smtClean="0"/>
              <a:t>Knapsack: </a:t>
            </a:r>
            <a:r>
              <a:rPr lang="en-US" altLang="en-US" sz="3600" dirty="0" smtClean="0"/>
              <a:t>Bottom Up </a:t>
            </a:r>
            <a:r>
              <a:rPr lang="en-US" altLang="en-US" sz="3600" dirty="0" smtClean="0"/>
              <a:t>DP - Saving </a:t>
            </a:r>
            <a:r>
              <a:rPr lang="en-US" altLang="en-US" sz="3600" dirty="0" smtClean="0"/>
              <a:t>Memory (2)</a:t>
            </a:r>
          </a:p>
        </p:txBody>
      </p:sp>
      <p:sp>
        <p:nvSpPr>
          <p:cNvPr id="16388" name="Rectangle 3"/>
          <p:cNvSpPr txBox="1">
            <a:spLocks noChangeArrowheads="1"/>
          </p:cNvSpPr>
          <p:nvPr/>
        </p:nvSpPr>
        <p:spPr bwMode="auto">
          <a:xfrm>
            <a:off x="439947" y="2432649"/>
            <a:ext cx="11369615" cy="3943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dirty="0" smtClean="0"/>
              <a:t>In fact, there is even a clever trick that let us to compute the result by maintaining only a single row of results</a:t>
            </a:r>
          </a:p>
          <a:p>
            <a:pPr lvl="1"/>
            <a:r>
              <a:rPr lang="en-US" altLang="en-US" dirty="0" smtClean="0"/>
              <a:t>Instead of filling “Row 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” in the forward direction as we did before, we will fill “Row 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” in the backward direction</a:t>
            </a:r>
          </a:p>
          <a:p>
            <a:pPr lvl="1"/>
            <a:r>
              <a:rPr lang="en-US" altLang="en-US" dirty="0" smtClean="0"/>
              <a:t>Notice that when we fill the last cell of “Row 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”, we can directly save this result on top of “Row i-1” because we will NOT need the last cell of “Row i-1” ever again while computing the results for other cells of “Row 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”</a:t>
            </a:r>
          </a:p>
          <a:p>
            <a:pPr lvl="1"/>
            <a:r>
              <a:rPr lang="en-US" altLang="en-US" dirty="0" smtClean="0"/>
              <a:t>Thus, we can work with one buffer of length W to perform the entire computation</a:t>
            </a:r>
          </a:p>
          <a:p>
            <a:pPr lvl="1"/>
            <a:endParaRPr lang="en-US" alt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3329794" y="1182351"/>
            <a:ext cx="4942935" cy="26741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Row i-1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329794" y="1449768"/>
            <a:ext cx="4942935" cy="267419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Row </a:t>
            </a:r>
            <a:r>
              <a:rPr lang="en-US" sz="1600" dirty="0" err="1" smtClean="0">
                <a:latin typeface="+mj-lt"/>
              </a:rPr>
              <a:t>i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6" name="Rectangle 104"/>
          <p:cNvSpPr>
            <a:spLocks noChangeArrowheads="1"/>
          </p:cNvSpPr>
          <p:nvPr/>
        </p:nvSpPr>
        <p:spPr bwMode="auto">
          <a:xfrm>
            <a:off x="5146092" y="784923"/>
            <a:ext cx="1675293" cy="337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914400" indent="-4572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295400" indent="-3810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714500" indent="-3429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133600" indent="-3048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90800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3048000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505200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962400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lang="en-US" altLang="en-US" sz="2000" dirty="0" smtClean="0"/>
              <a:t>Capacity</a:t>
            </a:r>
            <a:endParaRPr lang="en-US" altLang="en-US" sz="2000" dirty="0"/>
          </a:p>
        </p:txBody>
      </p:sp>
      <p:cxnSp>
        <p:nvCxnSpPr>
          <p:cNvPr id="18" name="Straight Arrow Connector 17"/>
          <p:cNvCxnSpPr/>
          <p:nvPr/>
        </p:nvCxnSpPr>
        <p:spPr bwMode="auto">
          <a:xfrm flipH="1" flipV="1">
            <a:off x="4201064" y="1889185"/>
            <a:ext cx="4071666" cy="862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Rectangle 104"/>
          <p:cNvSpPr>
            <a:spLocks noChangeArrowheads="1"/>
          </p:cNvSpPr>
          <p:nvPr/>
        </p:nvSpPr>
        <p:spPr bwMode="auto">
          <a:xfrm>
            <a:off x="3811963" y="1936324"/>
            <a:ext cx="4849867" cy="337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914400" indent="-4572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295400" indent="-3810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714500" indent="-3429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133600" indent="-3048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90800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3048000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505200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962400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lang="en-US" altLang="en-US" sz="2000" dirty="0" smtClean="0"/>
              <a:t>Fill “Row </a:t>
            </a:r>
            <a:r>
              <a:rPr lang="en-US" altLang="en-US" sz="2000" dirty="0" err="1" smtClean="0"/>
              <a:t>i</a:t>
            </a:r>
            <a:r>
              <a:rPr lang="en-US" altLang="en-US" sz="2000" dirty="0" smtClean="0"/>
              <a:t>” in the backward direction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258904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39947" y="141288"/>
            <a:ext cx="10938295" cy="698500"/>
          </a:xfrm>
        </p:spPr>
        <p:txBody>
          <a:bodyPr/>
          <a:lstStyle/>
          <a:p>
            <a:r>
              <a:rPr lang="en-US" altLang="en-US" sz="3600" dirty="0" smtClean="0"/>
              <a:t>0-1 </a:t>
            </a:r>
            <a:r>
              <a:rPr lang="en-US" altLang="en-US" sz="3600" dirty="0" smtClean="0"/>
              <a:t>Knapsack: </a:t>
            </a:r>
            <a:r>
              <a:rPr lang="en-US" altLang="en-US" sz="3600" dirty="0" smtClean="0"/>
              <a:t>Bottom Up </a:t>
            </a:r>
            <a:r>
              <a:rPr lang="en-US" altLang="en-US" sz="3600" dirty="0" smtClean="0"/>
              <a:t>DP - </a:t>
            </a:r>
            <a:r>
              <a:rPr lang="en-US" altLang="en-US" sz="3600" dirty="0" smtClean="0"/>
              <a:t>Saving Memory (3)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667" y="839788"/>
            <a:ext cx="9224443" cy="572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6573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Knapsack Problem Summary</a:t>
            </a:r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672" y="946151"/>
            <a:ext cx="11447254" cy="5713413"/>
          </a:xfrm>
        </p:spPr>
        <p:txBody>
          <a:bodyPr/>
          <a:lstStyle/>
          <a:p>
            <a:pPr marL="533400" indent="-533400">
              <a:defRPr/>
            </a:pPr>
            <a:r>
              <a:rPr lang="en-US" altLang="en-US" dirty="0" smtClean="0">
                <a:solidFill>
                  <a:srgbClr val="FF0000"/>
                </a:solidFill>
              </a:rPr>
              <a:t>Fractional Knapsack </a:t>
            </a:r>
            <a:r>
              <a:rPr lang="en-US" altLang="en-US" dirty="0" smtClean="0"/>
              <a:t>can optimally be solved using a greedy </a:t>
            </a:r>
            <a:r>
              <a:rPr lang="en-US" altLang="en-US" dirty="0" err="1" smtClean="0"/>
              <a:t>algo</a:t>
            </a:r>
            <a:r>
              <a:rPr lang="en-US" altLang="en-US" dirty="0" smtClean="0"/>
              <a:t>.</a:t>
            </a:r>
          </a:p>
          <a:p>
            <a:pPr marL="933450" lvl="1" indent="-533400">
              <a:defRPr/>
            </a:pPr>
            <a:r>
              <a:rPr lang="en-US" altLang="en-US" dirty="0" smtClean="0"/>
              <a:t>Takes O(</a:t>
            </a:r>
            <a:r>
              <a:rPr lang="en-US" altLang="en-US" dirty="0" err="1" smtClean="0"/>
              <a:t>NlogN</a:t>
            </a:r>
            <a:r>
              <a:rPr lang="en-US" altLang="en-US" dirty="0" smtClean="0"/>
              <a:t>), where N is the number of items</a:t>
            </a:r>
          </a:p>
          <a:p>
            <a:pPr marL="933450" lvl="1" indent="-533400">
              <a:defRPr/>
            </a:pPr>
            <a:endParaRPr lang="en-US" altLang="en-US" dirty="0"/>
          </a:p>
          <a:p>
            <a:pPr marL="533400" indent="-533400">
              <a:defRPr/>
            </a:pPr>
            <a:r>
              <a:rPr lang="en-US" altLang="en-US" dirty="0" smtClean="0">
                <a:solidFill>
                  <a:srgbClr val="FF0000"/>
                </a:solidFill>
              </a:rPr>
              <a:t>0-1 Knapsack </a:t>
            </a:r>
            <a:r>
              <a:rPr lang="en-US" altLang="en-US" dirty="0" smtClean="0"/>
              <a:t>is a difficult problem to solve</a:t>
            </a:r>
          </a:p>
          <a:p>
            <a:pPr marL="933450" lvl="1" indent="-533400">
              <a:defRPr/>
            </a:pPr>
            <a:r>
              <a:rPr lang="en-US" altLang="en-US" dirty="0" smtClean="0"/>
              <a:t>Greedy algorithm does NOT always give the optimal solution</a:t>
            </a:r>
          </a:p>
          <a:p>
            <a:pPr marL="933450" lvl="1" indent="-533400">
              <a:defRPr/>
            </a:pPr>
            <a:r>
              <a:rPr lang="en-US" altLang="en-US" dirty="0" smtClean="0"/>
              <a:t>Brute-force recursive solution takes O(2</a:t>
            </a:r>
            <a:r>
              <a:rPr lang="en-US" altLang="en-US" baseline="30000" dirty="0"/>
              <a:t>n</a:t>
            </a:r>
            <a:r>
              <a:rPr lang="en-US" altLang="en-US" dirty="0" smtClean="0"/>
              <a:t>) time</a:t>
            </a:r>
            <a:endParaRPr lang="en-US" altLang="en-US" dirty="0"/>
          </a:p>
          <a:p>
            <a:pPr marL="1333500" lvl="2" indent="-533400">
              <a:defRPr/>
            </a:pPr>
            <a:r>
              <a:rPr lang="en-US" altLang="en-US" dirty="0" smtClean="0"/>
              <a:t>Basically boils down to enumerating all subsets and taking the one that fits into the knapsack and has the maximum value</a:t>
            </a:r>
          </a:p>
          <a:p>
            <a:pPr marL="1333500" lvl="2" indent="-533400">
              <a:defRPr/>
            </a:pPr>
            <a:endParaRPr lang="en-US" altLang="en-US" dirty="0" smtClean="0"/>
          </a:p>
          <a:p>
            <a:pPr marL="933450" lvl="1" indent="-533400">
              <a:defRPr/>
            </a:pPr>
            <a:r>
              <a:rPr lang="en-US" altLang="en-US" dirty="0" smtClean="0">
                <a:solidFill>
                  <a:schemeClr val="accent6"/>
                </a:solidFill>
              </a:rPr>
              <a:t>If the weights of the items are integers and are confined into a small range of values</a:t>
            </a:r>
            <a:r>
              <a:rPr lang="en-US" altLang="en-US" dirty="0" smtClean="0"/>
              <a:t>, then we can employ DP to solve the problem in O(</a:t>
            </a:r>
            <a:r>
              <a:rPr lang="en-US" altLang="en-US" dirty="0" err="1" smtClean="0"/>
              <a:t>NxW</a:t>
            </a:r>
            <a:r>
              <a:rPr lang="en-US" altLang="en-US" dirty="0" smtClean="0"/>
              <a:t>) time, where W is the knapsack capacity</a:t>
            </a:r>
          </a:p>
          <a:p>
            <a:pPr marL="933450" lvl="1" indent="-533400">
              <a:defRPr/>
            </a:pPr>
            <a:r>
              <a:rPr lang="en-US" altLang="en-US" dirty="0" smtClean="0"/>
              <a:t>General 0-1 Knapsack is a </a:t>
            </a:r>
            <a:r>
              <a:rPr lang="en-US" altLang="en-US" dirty="0" smtClean="0">
                <a:solidFill>
                  <a:srgbClr val="FF0000"/>
                </a:solidFill>
              </a:rPr>
              <a:t>NP-Hard </a:t>
            </a:r>
            <a:r>
              <a:rPr lang="en-US" altLang="en-US" dirty="0" smtClean="0"/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25011538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err="1" smtClean="0"/>
              <a:t>LeetCode</a:t>
            </a:r>
            <a:r>
              <a:rPr lang="en-US" altLang="en-US" sz="3600" dirty="0" smtClean="0"/>
              <a:t> Problems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2091" y="946151"/>
            <a:ext cx="11231591" cy="5680075"/>
          </a:xfrm>
          <a:noFill/>
        </p:spPr>
        <p:txBody>
          <a:bodyPr/>
          <a:lstStyle/>
          <a:p>
            <a:r>
              <a:rPr lang="en-US" altLang="en-US" dirty="0" smtClean="0"/>
              <a:t>416. Partition Equal Subset Sum</a:t>
            </a:r>
          </a:p>
          <a:p>
            <a:r>
              <a:rPr lang="en-US" altLang="en-US" dirty="0" smtClean="0"/>
              <a:t>1049. Last Stone Weight II</a:t>
            </a:r>
          </a:p>
          <a:p>
            <a:pPr lvl="1"/>
            <a:r>
              <a:rPr lang="en-US" altLang="en-US" dirty="0" smtClean="0"/>
              <a:t>Reduced to </a:t>
            </a:r>
            <a:r>
              <a:rPr lang="en-US" altLang="en-US" smtClean="0"/>
              <a:t>Subset Sum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503814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/>
              <a:t>0-1 Knapsack: Formal Definition</a:t>
            </a:r>
            <a:endParaRPr lang="en-US" altLang="en-US" sz="36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411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84671" y="946151"/>
                <a:ext cx="11490385" cy="5713413"/>
              </a:xfrm>
            </p:spPr>
            <p:txBody>
              <a:bodyPr/>
              <a:lstStyle/>
              <a:p>
                <a:pPr marL="533400" indent="-533400">
                  <a:defRPr/>
                </a:pPr>
                <a:r>
                  <a:rPr lang="en-US" altLang="en-US" dirty="0" smtClean="0"/>
                  <a:t>Given</a:t>
                </a:r>
              </a:p>
              <a:p>
                <a:pPr marL="933450" lvl="1" indent="-533400">
                  <a:defRPr/>
                </a:pPr>
                <a:r>
                  <a:rPr lang="en-US" altLang="en-US" dirty="0" smtClean="0"/>
                  <a:t>v =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dirty="0" smtClean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en-US" dirty="0" smtClean="0"/>
                  <a:t>&gt;</a:t>
                </a:r>
              </a:p>
              <a:p>
                <a:pPr marL="933450" lvl="1" indent="-533400">
                  <a:defRPr/>
                </a:pPr>
                <a:r>
                  <a:rPr lang="en-US" altLang="en-US" dirty="0"/>
                  <a:t>w</a:t>
                </a:r>
                <a:r>
                  <a:rPr lang="en-US" altLang="en-US" dirty="0" smtClean="0"/>
                  <a:t> =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dirty="0" smtClean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en-US" dirty="0" smtClean="0"/>
                  <a:t>&gt;</a:t>
                </a:r>
              </a:p>
              <a:p>
                <a:pPr marL="933450" lvl="1" indent="-533400">
                  <a:defRPr/>
                </a:pPr>
                <a:r>
                  <a:rPr lang="en-US" altLang="en-US" dirty="0" smtClean="0"/>
                  <a:t>Knapsack capacity W &gt; 0</a:t>
                </a:r>
              </a:p>
              <a:p>
                <a:pPr marL="933450" lvl="1" indent="-533400">
                  <a:defRPr/>
                </a:pPr>
                <a:endParaRPr lang="en-US" altLang="en-US" dirty="0"/>
              </a:p>
              <a:p>
                <a:pPr marL="933450" lvl="1" indent="-533400">
                  <a:defRPr/>
                </a:pPr>
                <a:r>
                  <a:rPr lang="en-US" altLang="en-US" dirty="0" smtClean="0"/>
                  <a:t>Determine the subset S (of objects to “take”) that maximizes the value</a:t>
                </a:r>
              </a:p>
              <a:p>
                <a:pPr marL="933450" lvl="1" indent="-533400">
                  <a:defRPr/>
                </a:pPr>
                <a:endParaRPr lang="en-US" altLang="en-US" sz="1100" dirty="0" smtClean="0"/>
              </a:p>
              <a:p>
                <a:pPr marL="800100" lvl="2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  <m:e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en-US" dirty="0" smtClean="0"/>
              </a:p>
              <a:p>
                <a:pPr marL="933450" lvl="1" indent="-533400">
                  <a:defRPr/>
                </a:pPr>
                <a:r>
                  <a:rPr lang="en-US" altLang="en-US" dirty="0"/>
                  <a:t>s</a:t>
                </a:r>
                <a:r>
                  <a:rPr lang="en-US" altLang="en-US" dirty="0" smtClean="0"/>
                  <a:t>ubject to the constraint </a:t>
                </a:r>
              </a:p>
              <a:p>
                <a:pPr marL="400050" lvl="1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  <m:e>
                          <m:sSub>
                            <m:sSubPr>
                              <m:ctrlPr>
                                <a:rPr lang="en-US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nary>
                    </m:oMath>
                  </m:oMathPara>
                </a14:m>
                <a:endParaRPr lang="en-US" altLang="en-US" dirty="0" smtClean="0"/>
              </a:p>
              <a:p>
                <a:pPr marL="933450" lvl="1" indent="-533400">
                  <a:defRPr/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4741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84671" y="946151"/>
                <a:ext cx="11490385" cy="5713413"/>
              </a:xfrm>
              <a:blipFill rotWithShape="0">
                <a:blip r:embed="rId2"/>
                <a:stretch>
                  <a:fillRect l="-1379" t="-2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63106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92264" y="141288"/>
            <a:ext cx="9075737" cy="698500"/>
          </a:xfrm>
        </p:spPr>
        <p:txBody>
          <a:bodyPr/>
          <a:lstStyle/>
          <a:p>
            <a:r>
              <a:rPr lang="en-US" altLang="en-US" sz="3600" dirty="0" smtClean="0"/>
              <a:t>0-1 Knapsack vs. Fractional Knapsack</a:t>
            </a:r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1706" y="946151"/>
            <a:ext cx="11188460" cy="5618163"/>
          </a:xfrm>
        </p:spPr>
        <p:txBody>
          <a:bodyPr/>
          <a:lstStyle/>
          <a:p>
            <a:pPr marL="533400" indent="-533400">
              <a:defRPr/>
            </a:pPr>
            <a:r>
              <a:rPr lang="en-US" altLang="en-US" sz="3200" dirty="0"/>
              <a:t>The knapsack problem has </a:t>
            </a:r>
            <a:r>
              <a:rPr lang="en-US" altLang="en-US" sz="3200" dirty="0">
                <a:solidFill>
                  <a:srgbClr val="00B050"/>
                </a:solidFill>
              </a:rPr>
              <a:t>two versions</a:t>
            </a:r>
            <a:r>
              <a:rPr lang="en-US" altLang="en-US" sz="3200" dirty="0"/>
              <a:t>:</a:t>
            </a:r>
          </a:p>
          <a:p>
            <a:pPr marL="533400" indent="-533400">
              <a:defRPr/>
            </a:pPr>
            <a:endParaRPr lang="en-US" altLang="en-US" dirty="0" smtClean="0">
              <a:solidFill>
                <a:srgbClr val="FF0000"/>
              </a:solidFill>
            </a:endParaRPr>
          </a:p>
          <a:p>
            <a:pPr marL="533400" indent="-533400">
              <a:defRPr/>
            </a:pPr>
            <a:r>
              <a:rPr lang="en-US" altLang="en-US" dirty="0" smtClean="0">
                <a:solidFill>
                  <a:srgbClr val="FF0000"/>
                </a:solidFill>
              </a:rPr>
              <a:t>0-1 </a:t>
            </a:r>
            <a:r>
              <a:rPr lang="en-US" altLang="en-US" dirty="0">
                <a:solidFill>
                  <a:srgbClr val="FF0000"/>
                </a:solidFill>
              </a:rPr>
              <a:t>Knapsack</a:t>
            </a:r>
            <a:r>
              <a:rPr lang="en-US" altLang="en-US" dirty="0"/>
              <a:t>: The burglar cannot take a fraction of an object</a:t>
            </a:r>
          </a:p>
          <a:p>
            <a:pPr marL="933450" lvl="1" indent="-533400">
              <a:defRPr/>
            </a:pPr>
            <a:r>
              <a:rPr lang="en-US" altLang="en-US" dirty="0"/>
              <a:t>S/he can either take the entire object (1) or leave it behind (0)</a:t>
            </a:r>
          </a:p>
          <a:p>
            <a:pPr marL="933450" lvl="1" indent="-533400">
              <a:defRPr/>
            </a:pPr>
            <a:endParaRPr lang="en-US" altLang="en-US" dirty="0"/>
          </a:p>
          <a:p>
            <a:pPr marL="533400" indent="-533400">
              <a:defRPr/>
            </a:pPr>
            <a:r>
              <a:rPr lang="en-US" altLang="en-US" dirty="0">
                <a:solidFill>
                  <a:srgbClr val="FF0000"/>
                </a:solidFill>
              </a:rPr>
              <a:t>Fractional Knapsack</a:t>
            </a:r>
            <a:r>
              <a:rPr lang="en-US" altLang="en-US" dirty="0"/>
              <a:t>: The burglar can take a fraction of an object for a fraction of its value and weight</a:t>
            </a:r>
          </a:p>
          <a:p>
            <a:pPr marL="1333500" lvl="2" indent="-533400">
              <a:defRPr/>
            </a:pPr>
            <a:r>
              <a:rPr lang="en-US" altLang="en-US" sz="2400" dirty="0">
                <a:solidFill>
                  <a:schemeClr val="accent6"/>
                </a:solidFill>
              </a:rPr>
              <a:t>This version of the problem has a simple greedy solution</a:t>
            </a:r>
          </a:p>
        </p:txBody>
      </p:sp>
    </p:spTree>
    <p:extLst>
      <p:ext uri="{BB962C8B-B14F-4D97-AF65-F5344CB8AC3E}">
        <p14:creationId xmlns:p14="http://schemas.microsoft.com/office/powerpoint/2010/main" val="33751878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0-1 Knapsack: Examples</a:t>
            </a:r>
          </a:p>
        </p:txBody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5826" y="946151"/>
            <a:ext cx="11283351" cy="5680075"/>
          </a:xfrm>
        </p:spPr>
        <p:txBody>
          <a:bodyPr/>
          <a:lstStyle/>
          <a:p>
            <a:pPr marL="533400" indent="-533400">
              <a:defRPr/>
            </a:pPr>
            <a:r>
              <a:rPr lang="en-US" altLang="en-US" dirty="0" smtClean="0"/>
              <a:t>I = {i1,   </a:t>
            </a:r>
            <a:r>
              <a:rPr lang="en-US" altLang="en-US" dirty="0"/>
              <a:t>i2,    i3,  i4,  i5}      // Items</a:t>
            </a:r>
          </a:p>
          <a:p>
            <a:pPr marL="533400" indent="-533400">
              <a:defRPr/>
            </a:pPr>
            <a:r>
              <a:rPr lang="en-US" altLang="en-US" dirty="0"/>
              <a:t>v = {</a:t>
            </a:r>
            <a:r>
              <a:rPr lang="en-US" dirty="0">
                <a:solidFill>
                  <a:srgbClr val="FF0000"/>
                </a:solidFill>
              </a:rPr>
              <a:t>30, 20, 100, 90, 160</a:t>
            </a:r>
            <a:r>
              <a:rPr lang="en-US" dirty="0"/>
              <a:t>}    // </a:t>
            </a:r>
            <a:r>
              <a:rPr lang="en-US" dirty="0">
                <a:solidFill>
                  <a:srgbClr val="FF0000"/>
                </a:solidFill>
              </a:rPr>
              <a:t>value</a:t>
            </a:r>
          </a:p>
          <a:p>
            <a:pPr marL="533400" indent="-533400">
              <a:defRPr/>
            </a:pPr>
            <a:r>
              <a:rPr lang="en-US" altLang="en-US" dirty="0"/>
              <a:t>w = {</a:t>
            </a:r>
            <a:r>
              <a:rPr lang="en-US" dirty="0">
                <a:solidFill>
                  <a:schemeClr val="accent6"/>
                </a:solidFill>
              </a:rPr>
              <a:t>5,   10,  20, 30,   40</a:t>
            </a:r>
            <a:r>
              <a:rPr lang="en-US" dirty="0"/>
              <a:t>}    // </a:t>
            </a:r>
            <a:r>
              <a:rPr lang="en-US" dirty="0">
                <a:solidFill>
                  <a:schemeClr val="accent6"/>
                </a:solidFill>
              </a:rPr>
              <a:t>weight</a:t>
            </a:r>
          </a:p>
          <a:p>
            <a:pPr marL="533400" indent="-533400">
              <a:defRPr/>
            </a:pPr>
            <a:r>
              <a:rPr lang="en-US" altLang="en-US" dirty="0"/>
              <a:t>W = 60                       </a:t>
            </a:r>
            <a:r>
              <a:rPr lang="en-US" altLang="en-US" dirty="0" smtClean="0"/>
              <a:t>         // </a:t>
            </a:r>
            <a:r>
              <a:rPr lang="en-US" altLang="en-US" dirty="0">
                <a:solidFill>
                  <a:srgbClr val="00B050"/>
                </a:solidFill>
              </a:rPr>
              <a:t>Knapsack capacity</a:t>
            </a:r>
          </a:p>
          <a:p>
            <a:pPr marL="533400" indent="-533400">
              <a:defRPr/>
            </a:pPr>
            <a:endParaRPr lang="en-US" altLang="en-US" dirty="0">
              <a:solidFill>
                <a:srgbClr val="0070C0"/>
              </a:solidFill>
            </a:endParaRPr>
          </a:p>
          <a:p>
            <a:pPr marL="533400" indent="-533400">
              <a:defRPr/>
            </a:pPr>
            <a:r>
              <a:rPr lang="en-US" altLang="en-US" dirty="0">
                <a:solidFill>
                  <a:schemeClr val="accent4"/>
                </a:solidFill>
              </a:rPr>
              <a:t>S1 = {i2, i3, i4}. </a:t>
            </a:r>
          </a:p>
          <a:p>
            <a:pPr marL="933450" lvl="1" indent="-533400">
              <a:defRPr/>
            </a:pPr>
            <a:r>
              <a:rPr lang="en-US" altLang="en-US" dirty="0">
                <a:solidFill>
                  <a:schemeClr val="accent4"/>
                </a:solidFill>
              </a:rPr>
              <a:t>Total Weight: 10+20+30 = 60 &lt;= W</a:t>
            </a:r>
          </a:p>
          <a:p>
            <a:pPr marL="933450" lvl="1" indent="-533400">
              <a:defRPr/>
            </a:pPr>
            <a:r>
              <a:rPr lang="en-US" altLang="en-US" dirty="0">
                <a:solidFill>
                  <a:schemeClr val="accent4"/>
                </a:solidFill>
              </a:rPr>
              <a:t>Total Value: 20+100+90 = </a:t>
            </a:r>
            <a:r>
              <a:rPr lang="en-US" altLang="en-US" dirty="0" smtClean="0">
                <a:solidFill>
                  <a:srgbClr val="FF0000"/>
                </a:solidFill>
              </a:rPr>
              <a:t>210</a:t>
            </a:r>
          </a:p>
          <a:p>
            <a:pPr marL="933450" lvl="1" indent="-533400">
              <a:defRPr/>
            </a:pPr>
            <a:endParaRPr lang="en-US" altLang="en-US" dirty="0">
              <a:solidFill>
                <a:srgbClr val="FF0000"/>
              </a:solidFill>
            </a:endParaRPr>
          </a:p>
          <a:p>
            <a:pPr marL="533400" indent="-533400">
              <a:defRPr/>
            </a:pPr>
            <a:r>
              <a:rPr lang="en-US" altLang="en-US" dirty="0">
                <a:solidFill>
                  <a:schemeClr val="accent4"/>
                </a:solidFill>
              </a:rPr>
              <a:t>S2 = {i1, i3, i4}.</a:t>
            </a:r>
          </a:p>
          <a:p>
            <a:pPr marL="933450" lvl="1" indent="-533400">
              <a:defRPr/>
            </a:pPr>
            <a:r>
              <a:rPr lang="en-US" altLang="en-US" dirty="0">
                <a:solidFill>
                  <a:schemeClr val="accent4"/>
                </a:solidFill>
              </a:rPr>
              <a:t>Total Weight: 5+20+30 = 55 &lt;= W</a:t>
            </a:r>
          </a:p>
          <a:p>
            <a:pPr marL="933450" lvl="1" indent="-533400">
              <a:defRPr/>
            </a:pPr>
            <a:r>
              <a:rPr lang="en-US" altLang="en-US" dirty="0">
                <a:solidFill>
                  <a:schemeClr val="accent4"/>
                </a:solidFill>
              </a:rPr>
              <a:t>Total Value: 30+100+90 = </a:t>
            </a:r>
            <a:r>
              <a:rPr lang="en-US" altLang="en-US" dirty="0">
                <a:solidFill>
                  <a:srgbClr val="FF0000"/>
                </a:solidFill>
              </a:rPr>
              <a:t>220   </a:t>
            </a:r>
          </a:p>
          <a:p>
            <a:pPr marL="533400" indent="-533400">
              <a:defRPr/>
            </a:pPr>
            <a:endParaRPr lang="en-US" altLang="en-US" dirty="0"/>
          </a:p>
          <a:p>
            <a:pPr marL="533400" indent="-533400"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818558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0-1 Knapsack: Examples (cont.)</a:t>
            </a:r>
          </a:p>
        </p:txBody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4454" y="946151"/>
            <a:ext cx="11326482" cy="5680075"/>
          </a:xfrm>
        </p:spPr>
        <p:txBody>
          <a:bodyPr/>
          <a:lstStyle/>
          <a:p>
            <a:pPr marL="533400" indent="-533400">
              <a:defRPr/>
            </a:pPr>
            <a:r>
              <a:rPr lang="en-US" altLang="en-US" dirty="0"/>
              <a:t>n = 5 items</a:t>
            </a:r>
          </a:p>
          <a:p>
            <a:pPr marL="533400" indent="-533400">
              <a:defRPr/>
            </a:pPr>
            <a:r>
              <a:rPr lang="en-US" altLang="en-US" dirty="0"/>
              <a:t>I = {i1,   i2,    i3,  i4,  i5}      // Items</a:t>
            </a:r>
          </a:p>
          <a:p>
            <a:pPr marL="533400" indent="-533400">
              <a:defRPr/>
            </a:pPr>
            <a:r>
              <a:rPr lang="en-US" altLang="en-US" dirty="0"/>
              <a:t>v = {</a:t>
            </a:r>
            <a:r>
              <a:rPr lang="en-US" dirty="0">
                <a:solidFill>
                  <a:srgbClr val="FF0000"/>
                </a:solidFill>
              </a:rPr>
              <a:t>30, 20, 100, 90, 160</a:t>
            </a:r>
            <a:r>
              <a:rPr lang="en-US" dirty="0"/>
              <a:t>}    // </a:t>
            </a:r>
            <a:r>
              <a:rPr lang="en-US" dirty="0">
                <a:solidFill>
                  <a:srgbClr val="FF0000"/>
                </a:solidFill>
              </a:rPr>
              <a:t>Value</a:t>
            </a:r>
          </a:p>
          <a:p>
            <a:pPr marL="533400" indent="-533400">
              <a:defRPr/>
            </a:pPr>
            <a:r>
              <a:rPr lang="en-US" altLang="en-US" dirty="0"/>
              <a:t>w = {</a:t>
            </a:r>
            <a:r>
              <a:rPr lang="en-US" dirty="0">
                <a:solidFill>
                  <a:schemeClr val="accent6"/>
                </a:solidFill>
              </a:rPr>
              <a:t>5,   10,  20, 30,   40</a:t>
            </a:r>
            <a:r>
              <a:rPr lang="en-US" dirty="0"/>
              <a:t>}    // </a:t>
            </a:r>
            <a:r>
              <a:rPr lang="en-US" dirty="0">
                <a:solidFill>
                  <a:schemeClr val="accent6"/>
                </a:solidFill>
              </a:rPr>
              <a:t>Weight</a:t>
            </a:r>
          </a:p>
          <a:p>
            <a:pPr marL="533400" indent="-533400">
              <a:defRPr/>
            </a:pPr>
            <a:r>
              <a:rPr lang="en-US" altLang="en-US" dirty="0"/>
              <a:t>W = 60                       </a:t>
            </a:r>
            <a:r>
              <a:rPr lang="en-US" altLang="en-US" dirty="0" smtClean="0"/>
              <a:t>         // </a:t>
            </a:r>
            <a:r>
              <a:rPr lang="en-US" altLang="en-US" dirty="0">
                <a:solidFill>
                  <a:srgbClr val="00B050"/>
                </a:solidFill>
              </a:rPr>
              <a:t>Knapsack capacity</a:t>
            </a:r>
          </a:p>
          <a:p>
            <a:pPr marL="533400" indent="-533400">
              <a:defRPr/>
            </a:pPr>
            <a:endParaRPr lang="en-US" altLang="en-US" dirty="0">
              <a:solidFill>
                <a:srgbClr val="0070C0"/>
              </a:solidFill>
            </a:endParaRPr>
          </a:p>
          <a:p>
            <a:pPr marL="533400" indent="-533400">
              <a:defRPr/>
            </a:pPr>
            <a:r>
              <a:rPr lang="en-US" altLang="en-US" dirty="0">
                <a:solidFill>
                  <a:schemeClr val="accent4"/>
                </a:solidFill>
              </a:rPr>
              <a:t>S3 = {i3, i5}. </a:t>
            </a:r>
          </a:p>
          <a:p>
            <a:pPr marL="933450" lvl="1" indent="-533400">
              <a:defRPr/>
            </a:pPr>
            <a:r>
              <a:rPr lang="en-US" altLang="en-US" dirty="0">
                <a:solidFill>
                  <a:schemeClr val="accent4"/>
                </a:solidFill>
              </a:rPr>
              <a:t>Total Weight: 20+40 = 60 &lt;= W</a:t>
            </a:r>
          </a:p>
          <a:p>
            <a:pPr marL="933450" lvl="1" indent="-533400">
              <a:defRPr/>
            </a:pPr>
            <a:r>
              <a:rPr lang="en-US" altLang="en-US" dirty="0">
                <a:solidFill>
                  <a:schemeClr val="accent4"/>
                </a:solidFill>
              </a:rPr>
              <a:t>Total Value: 100 + 160= </a:t>
            </a:r>
            <a:r>
              <a:rPr lang="en-US" altLang="en-US" dirty="0">
                <a:solidFill>
                  <a:srgbClr val="FF0000"/>
                </a:solidFill>
              </a:rPr>
              <a:t>260</a:t>
            </a:r>
          </a:p>
          <a:p>
            <a:pPr marL="533400" indent="-533400">
              <a:defRPr/>
            </a:pPr>
            <a:endParaRPr lang="en-US" altLang="en-US" dirty="0"/>
          </a:p>
          <a:p>
            <a:pPr marL="533400" indent="-533400">
              <a:defRPr/>
            </a:pPr>
            <a:r>
              <a:rPr lang="en-US" altLang="en-US" dirty="0"/>
              <a:t>This is in fact the optimal solution</a:t>
            </a:r>
          </a:p>
          <a:p>
            <a:pPr marL="533400" indent="-533400"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271847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Knapsack: Greedy Algorithm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958" y="900113"/>
            <a:ext cx="11326484" cy="5726112"/>
          </a:xfrm>
          <a:noFill/>
        </p:spPr>
        <p:txBody>
          <a:bodyPr/>
          <a:lstStyle/>
          <a:p>
            <a:pPr marL="533400" indent="-533400"/>
            <a:r>
              <a:rPr lang="en-US" altLang="en-US" sz="3200" dirty="0" smtClean="0"/>
              <a:t>Let’s design a </a:t>
            </a:r>
            <a:r>
              <a:rPr lang="en-US" altLang="en-US" sz="3200" dirty="0" smtClean="0">
                <a:solidFill>
                  <a:schemeClr val="accent6"/>
                </a:solidFill>
              </a:rPr>
              <a:t>greedy algorithm </a:t>
            </a:r>
            <a:r>
              <a:rPr lang="en-US" altLang="en-US" sz="3200" dirty="0" smtClean="0"/>
              <a:t>for the Knapsack prob.</a:t>
            </a:r>
          </a:p>
          <a:p>
            <a:pPr marL="533400" indent="-533400"/>
            <a:endParaRPr lang="en-US" altLang="en-US" sz="3200" dirty="0" smtClean="0"/>
          </a:p>
          <a:p>
            <a:pPr marL="533400" indent="-533400"/>
            <a:r>
              <a:rPr lang="en-US" altLang="en-US" sz="3200" dirty="0" smtClean="0"/>
              <a:t>The </a:t>
            </a:r>
            <a:r>
              <a:rPr lang="en-US" altLang="en-US" sz="3200" dirty="0"/>
              <a:t>greedy thing to do will be:</a:t>
            </a:r>
          </a:p>
          <a:p>
            <a:pPr marL="933450" lvl="1" indent="-533400"/>
            <a:r>
              <a:rPr lang="en-US" altLang="en-US" dirty="0" smtClean="0"/>
              <a:t>compute the </a:t>
            </a:r>
            <a:r>
              <a:rPr lang="en-US" altLang="en-US" dirty="0" smtClean="0">
                <a:solidFill>
                  <a:srgbClr val="FF0000"/>
                </a:solidFill>
              </a:rPr>
              <a:t>gain per unit of weight (vi/</a:t>
            </a:r>
            <a:r>
              <a:rPr lang="en-US" altLang="en-US" dirty="0" err="1" smtClean="0">
                <a:solidFill>
                  <a:srgbClr val="FF0000"/>
                </a:solidFill>
              </a:rPr>
              <a:t>wi</a:t>
            </a:r>
            <a:r>
              <a:rPr lang="en-US" altLang="en-US" dirty="0" smtClean="0">
                <a:solidFill>
                  <a:srgbClr val="FF0000"/>
                </a:solidFill>
              </a:rPr>
              <a:t>) </a:t>
            </a:r>
            <a:r>
              <a:rPr lang="en-US" altLang="en-US" dirty="0" smtClean="0"/>
              <a:t>for each item “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”</a:t>
            </a:r>
          </a:p>
          <a:p>
            <a:pPr marL="933450" lvl="1" indent="-533400"/>
            <a:endParaRPr lang="en-US" altLang="en-US" dirty="0" smtClean="0"/>
          </a:p>
          <a:p>
            <a:pPr marL="933450" lvl="1" indent="-533400"/>
            <a:r>
              <a:rPr lang="en-US" altLang="en-US" dirty="0" smtClean="0"/>
              <a:t>fill in the knapsack starting with the item having the highest gain </a:t>
            </a:r>
          </a:p>
          <a:p>
            <a:pPr marL="933450" lvl="1" indent="-533400"/>
            <a:endParaRPr lang="en-US" altLang="en-US" dirty="0" smtClean="0"/>
          </a:p>
          <a:p>
            <a:pPr marL="933450" lvl="1" indent="-533400"/>
            <a:r>
              <a:rPr lang="en-US" altLang="en-US" dirty="0" smtClean="0"/>
              <a:t>continue this way until the knapsack is filled</a:t>
            </a:r>
          </a:p>
        </p:txBody>
      </p:sp>
    </p:spTree>
    <p:extLst>
      <p:ext uri="{BB962C8B-B14F-4D97-AF65-F5344CB8AC3E}">
        <p14:creationId xmlns:p14="http://schemas.microsoft.com/office/powerpoint/2010/main" val="22615950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30"/>
          <p:cNvSpPr>
            <a:spLocks noChangeArrowheads="1"/>
          </p:cNvSpPr>
          <p:nvPr/>
        </p:nvSpPr>
        <p:spPr bwMode="auto">
          <a:xfrm>
            <a:off x="7387298" y="839788"/>
            <a:ext cx="439737" cy="5118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/>
              <a:t>60</a:t>
            </a: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Fractional Knapsack: Greedy Algorithm</a:t>
            </a:r>
          </a:p>
        </p:txBody>
      </p:sp>
      <p:sp>
        <p:nvSpPr>
          <p:cNvPr id="501766" name="Rectangle 6"/>
          <p:cNvSpPr>
            <a:spLocks noChangeArrowheads="1"/>
          </p:cNvSpPr>
          <p:nvPr/>
        </p:nvSpPr>
        <p:spPr bwMode="auto">
          <a:xfrm>
            <a:off x="3628097" y="839788"/>
            <a:ext cx="487362" cy="5073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/>
              <a:t>60</a:t>
            </a:r>
          </a:p>
        </p:txBody>
      </p:sp>
      <p:sp>
        <p:nvSpPr>
          <p:cNvPr id="10246" name="Text Box 7"/>
          <p:cNvSpPr txBox="1">
            <a:spLocks noChangeArrowheads="1"/>
          </p:cNvSpPr>
          <p:nvPr/>
        </p:nvSpPr>
        <p:spPr bwMode="auto">
          <a:xfrm>
            <a:off x="3348698" y="5999163"/>
            <a:ext cx="9366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Knapsack</a:t>
            </a:r>
          </a:p>
        </p:txBody>
      </p:sp>
      <p:sp>
        <p:nvSpPr>
          <p:cNvPr id="501768" name="AutoShape 8"/>
          <p:cNvSpPr>
            <a:spLocks noChangeArrowheads="1"/>
          </p:cNvSpPr>
          <p:nvPr/>
        </p:nvSpPr>
        <p:spPr bwMode="auto">
          <a:xfrm>
            <a:off x="4694898" y="5575302"/>
            <a:ext cx="350837" cy="33813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/>
              <a:t>5</a:t>
            </a:r>
          </a:p>
        </p:txBody>
      </p:sp>
      <p:sp>
        <p:nvSpPr>
          <p:cNvPr id="10248" name="Text Box 9"/>
          <p:cNvSpPr txBox="1">
            <a:spLocks noChangeArrowheads="1"/>
          </p:cNvSpPr>
          <p:nvPr/>
        </p:nvSpPr>
        <p:spPr bwMode="auto">
          <a:xfrm>
            <a:off x="4577423" y="5973763"/>
            <a:ext cx="5238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$30</a:t>
            </a:r>
          </a:p>
        </p:txBody>
      </p:sp>
      <p:sp>
        <p:nvSpPr>
          <p:cNvPr id="501770" name="AutoShape 10"/>
          <p:cNvSpPr>
            <a:spLocks noChangeArrowheads="1"/>
          </p:cNvSpPr>
          <p:nvPr/>
        </p:nvSpPr>
        <p:spPr bwMode="auto">
          <a:xfrm>
            <a:off x="5131459" y="5286376"/>
            <a:ext cx="312738" cy="639762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/>
              <a:t>10</a:t>
            </a:r>
          </a:p>
        </p:txBody>
      </p:sp>
      <p:sp>
        <p:nvSpPr>
          <p:cNvPr id="501771" name="AutoShape 11"/>
          <p:cNvSpPr>
            <a:spLocks noChangeArrowheads="1"/>
          </p:cNvSpPr>
          <p:nvPr/>
        </p:nvSpPr>
        <p:spPr bwMode="auto">
          <a:xfrm>
            <a:off x="5555323" y="4471988"/>
            <a:ext cx="325437" cy="145415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/>
              <a:t>20</a:t>
            </a:r>
          </a:p>
        </p:txBody>
      </p:sp>
      <p:sp>
        <p:nvSpPr>
          <p:cNvPr id="501772" name="AutoShape 12"/>
          <p:cNvSpPr>
            <a:spLocks noChangeArrowheads="1"/>
          </p:cNvSpPr>
          <p:nvPr/>
        </p:nvSpPr>
        <p:spPr bwMode="auto">
          <a:xfrm>
            <a:off x="5977598" y="3668713"/>
            <a:ext cx="325437" cy="2255838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/>
              <a:t>30</a:t>
            </a:r>
          </a:p>
        </p:txBody>
      </p:sp>
      <p:sp>
        <p:nvSpPr>
          <p:cNvPr id="501773" name="AutoShape 13"/>
          <p:cNvSpPr>
            <a:spLocks noChangeArrowheads="1"/>
          </p:cNvSpPr>
          <p:nvPr/>
        </p:nvSpPr>
        <p:spPr bwMode="auto">
          <a:xfrm>
            <a:off x="6412572" y="2001839"/>
            <a:ext cx="323850" cy="3922713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/>
              <a:t>40</a:t>
            </a:r>
          </a:p>
        </p:txBody>
      </p:sp>
      <p:sp>
        <p:nvSpPr>
          <p:cNvPr id="10253" name="Text Box 14"/>
          <p:cNvSpPr txBox="1">
            <a:spLocks noChangeArrowheads="1"/>
          </p:cNvSpPr>
          <p:nvPr/>
        </p:nvSpPr>
        <p:spPr bwMode="auto">
          <a:xfrm>
            <a:off x="5015573" y="5961063"/>
            <a:ext cx="5238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$20</a:t>
            </a:r>
          </a:p>
        </p:txBody>
      </p:sp>
      <p:sp>
        <p:nvSpPr>
          <p:cNvPr id="10254" name="Text Box 15"/>
          <p:cNvSpPr txBox="1">
            <a:spLocks noChangeArrowheads="1"/>
          </p:cNvSpPr>
          <p:nvPr/>
        </p:nvSpPr>
        <p:spPr bwMode="auto">
          <a:xfrm>
            <a:off x="5390222" y="5961063"/>
            <a:ext cx="603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$100</a:t>
            </a:r>
          </a:p>
        </p:txBody>
      </p:sp>
      <p:sp>
        <p:nvSpPr>
          <p:cNvPr id="10255" name="Text Box 16"/>
          <p:cNvSpPr txBox="1">
            <a:spLocks noChangeArrowheads="1"/>
          </p:cNvSpPr>
          <p:nvPr/>
        </p:nvSpPr>
        <p:spPr bwMode="auto">
          <a:xfrm>
            <a:off x="5915685" y="5948363"/>
            <a:ext cx="5238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$90</a:t>
            </a:r>
          </a:p>
        </p:txBody>
      </p:sp>
      <p:sp>
        <p:nvSpPr>
          <p:cNvPr id="10256" name="Text Box 17"/>
          <p:cNvSpPr txBox="1">
            <a:spLocks noChangeArrowheads="1"/>
          </p:cNvSpPr>
          <p:nvPr/>
        </p:nvSpPr>
        <p:spPr bwMode="auto">
          <a:xfrm>
            <a:off x="6279222" y="5948363"/>
            <a:ext cx="603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$160</a:t>
            </a:r>
          </a:p>
        </p:txBody>
      </p:sp>
      <p:sp>
        <p:nvSpPr>
          <p:cNvPr id="10257" name="Text Box 18"/>
          <p:cNvSpPr txBox="1">
            <a:spLocks noChangeArrowheads="1"/>
          </p:cNvSpPr>
          <p:nvPr/>
        </p:nvSpPr>
        <p:spPr bwMode="auto">
          <a:xfrm>
            <a:off x="4590123" y="6299201"/>
            <a:ext cx="2219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 6.0    2.0   5.0    3.0  4.0</a:t>
            </a:r>
          </a:p>
        </p:txBody>
      </p:sp>
      <p:sp>
        <p:nvSpPr>
          <p:cNvPr id="10258" name="Text Box 19"/>
          <p:cNvSpPr txBox="1">
            <a:spLocks noChangeArrowheads="1"/>
          </p:cNvSpPr>
          <p:nvPr/>
        </p:nvSpPr>
        <p:spPr bwMode="auto">
          <a:xfrm>
            <a:off x="4178960" y="6294438"/>
            <a:ext cx="538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Gain</a:t>
            </a:r>
          </a:p>
        </p:txBody>
      </p:sp>
      <p:sp>
        <p:nvSpPr>
          <p:cNvPr id="501781" name="AutoShape 21"/>
          <p:cNvSpPr>
            <a:spLocks noChangeArrowheads="1"/>
          </p:cNvSpPr>
          <p:nvPr/>
        </p:nvSpPr>
        <p:spPr bwMode="auto">
          <a:xfrm>
            <a:off x="7438098" y="5588002"/>
            <a:ext cx="350837" cy="33813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/>
              <a:t>5</a:t>
            </a:r>
          </a:p>
        </p:txBody>
      </p:sp>
      <p:sp>
        <p:nvSpPr>
          <p:cNvPr id="501782" name="AutoShape 22"/>
          <p:cNvSpPr>
            <a:spLocks noChangeArrowheads="1"/>
          </p:cNvSpPr>
          <p:nvPr/>
        </p:nvSpPr>
        <p:spPr bwMode="auto">
          <a:xfrm>
            <a:off x="7446034" y="4121151"/>
            <a:ext cx="325438" cy="145415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/>
              <a:t>20</a:t>
            </a:r>
          </a:p>
        </p:txBody>
      </p:sp>
      <p:sp>
        <p:nvSpPr>
          <p:cNvPr id="501783" name="AutoShape 23"/>
          <p:cNvSpPr>
            <a:spLocks noChangeArrowheads="1"/>
          </p:cNvSpPr>
          <p:nvPr/>
        </p:nvSpPr>
        <p:spPr bwMode="auto">
          <a:xfrm>
            <a:off x="7449209" y="874713"/>
            <a:ext cx="323850" cy="3233738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/>
              <a:t>35</a:t>
            </a:r>
          </a:p>
          <a:p>
            <a:pPr algn="ctr">
              <a:defRPr/>
            </a:pPr>
            <a:r>
              <a:rPr lang="en-US" altLang="en-US" dirty="0"/>
              <a:t>--</a:t>
            </a:r>
          </a:p>
          <a:p>
            <a:pPr algn="ctr">
              <a:defRPr/>
            </a:pPr>
            <a:r>
              <a:rPr lang="en-US" altLang="en-US" dirty="0"/>
              <a:t>40</a:t>
            </a:r>
          </a:p>
        </p:txBody>
      </p:sp>
      <p:sp>
        <p:nvSpPr>
          <p:cNvPr id="10262" name="Text Box 24"/>
          <p:cNvSpPr txBox="1">
            <a:spLocks noChangeArrowheads="1"/>
          </p:cNvSpPr>
          <p:nvPr/>
        </p:nvSpPr>
        <p:spPr bwMode="auto">
          <a:xfrm>
            <a:off x="7888946" y="2344649"/>
            <a:ext cx="603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$140</a:t>
            </a:r>
          </a:p>
        </p:txBody>
      </p:sp>
      <p:sp>
        <p:nvSpPr>
          <p:cNvPr id="10263" name="Text Box 25"/>
          <p:cNvSpPr txBox="1">
            <a:spLocks noChangeArrowheads="1"/>
          </p:cNvSpPr>
          <p:nvPr/>
        </p:nvSpPr>
        <p:spPr bwMode="auto">
          <a:xfrm>
            <a:off x="7847673" y="4644232"/>
            <a:ext cx="603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$100</a:t>
            </a:r>
          </a:p>
        </p:txBody>
      </p:sp>
      <p:sp>
        <p:nvSpPr>
          <p:cNvPr id="10264" name="Text Box 26"/>
          <p:cNvSpPr txBox="1">
            <a:spLocks noChangeArrowheads="1"/>
          </p:cNvSpPr>
          <p:nvPr/>
        </p:nvSpPr>
        <p:spPr bwMode="auto">
          <a:xfrm>
            <a:off x="7895298" y="5610226"/>
            <a:ext cx="5238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$30</a:t>
            </a:r>
          </a:p>
        </p:txBody>
      </p:sp>
      <p:sp>
        <p:nvSpPr>
          <p:cNvPr id="10265" name="Text Box 27"/>
          <p:cNvSpPr txBox="1">
            <a:spLocks noChangeArrowheads="1"/>
          </p:cNvSpPr>
          <p:nvPr/>
        </p:nvSpPr>
        <p:spPr bwMode="auto">
          <a:xfrm>
            <a:off x="7857198" y="6073776"/>
            <a:ext cx="6318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$270</a:t>
            </a:r>
          </a:p>
        </p:txBody>
      </p:sp>
      <p:sp>
        <p:nvSpPr>
          <p:cNvPr id="10266" name="Text Box 28"/>
          <p:cNvSpPr txBox="1">
            <a:spLocks noChangeArrowheads="1"/>
          </p:cNvSpPr>
          <p:nvPr/>
        </p:nvSpPr>
        <p:spPr bwMode="auto">
          <a:xfrm>
            <a:off x="7893710" y="5835651"/>
            <a:ext cx="557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-----</a:t>
            </a:r>
          </a:p>
        </p:txBody>
      </p:sp>
      <p:sp>
        <p:nvSpPr>
          <p:cNvPr id="10267" name="Text Box 29"/>
          <p:cNvSpPr txBox="1">
            <a:spLocks noChangeArrowheads="1"/>
          </p:cNvSpPr>
          <p:nvPr/>
        </p:nvSpPr>
        <p:spPr bwMode="auto">
          <a:xfrm>
            <a:off x="6982584" y="6273801"/>
            <a:ext cx="17524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/>
              <a:t>Greedy solution to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/>
              <a:t>Fractional problem</a:t>
            </a:r>
          </a:p>
        </p:txBody>
      </p:sp>
    </p:spTree>
    <p:extLst>
      <p:ext uri="{BB962C8B-B14F-4D97-AF65-F5344CB8AC3E}">
        <p14:creationId xmlns:p14="http://schemas.microsoft.com/office/powerpoint/2010/main" val="11218870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Fractional Knapsack: Greedy Algorithm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743" y="839788"/>
            <a:ext cx="7798278" cy="585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238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15016</TotalTime>
  <Words>1558</Words>
  <Application>Microsoft Office PowerPoint</Application>
  <PresentationFormat>Widescreen</PresentationFormat>
  <Paragraphs>401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Cambria Math</vt:lpstr>
      <vt:lpstr>Comic Sans MS</vt:lpstr>
      <vt:lpstr>Wingdings</vt:lpstr>
      <vt:lpstr>Blank Presentation</vt:lpstr>
      <vt:lpstr>Today’s Material</vt:lpstr>
      <vt:lpstr>0-1 Knapsack Problem</vt:lpstr>
      <vt:lpstr>0-1 Knapsack: Formal Definition</vt:lpstr>
      <vt:lpstr>0-1 Knapsack vs. Fractional Knapsack</vt:lpstr>
      <vt:lpstr>0-1 Knapsack: Examples</vt:lpstr>
      <vt:lpstr>0-1 Knapsack: Examples (cont.)</vt:lpstr>
      <vt:lpstr>Knapsack: Greedy Algorithm</vt:lpstr>
      <vt:lpstr>Fractional Knapsack: Greedy Algorithm</vt:lpstr>
      <vt:lpstr>Fractional Knapsack: Greedy Algorithm</vt:lpstr>
      <vt:lpstr>0-1 Knapsack: Greedy Algorithm</vt:lpstr>
      <vt:lpstr>0-1 Knapsack: Greedy Algorithm</vt:lpstr>
      <vt:lpstr>0-1 Knapsack: Recursive Formulation of the Problem</vt:lpstr>
      <vt:lpstr>0-1 Knapsack: Recursive Algorithm</vt:lpstr>
      <vt:lpstr>0-1 Knapsack: Top Down DP Solution</vt:lpstr>
      <vt:lpstr>0-1 Knapsack: Top Down DP Algorithm</vt:lpstr>
      <vt:lpstr>0-1 Knapsack: Bottom Up DP Formulation</vt:lpstr>
      <vt:lpstr>0-1 Knapsack: Bottom Up DP Algorithm</vt:lpstr>
      <vt:lpstr>0-1 Knapsack: Bottom Up DP Example</vt:lpstr>
      <vt:lpstr>0-1 Knapsack: Finding the Selected Items</vt:lpstr>
      <vt:lpstr>0-1 Knapsack: Bottom Up DP - Saving Memory (1)</vt:lpstr>
      <vt:lpstr>0-1 Knapsack: Bottom Up DP - Saving Memory (2)</vt:lpstr>
      <vt:lpstr>0-1 Knapsack: Bottom Up DP - Saving Memory (3)</vt:lpstr>
      <vt:lpstr>Knapsack Problem Summary</vt:lpstr>
      <vt:lpstr>LeetCode Problems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Today’s Material</dc:title>
  <dc:creator>CÜNEYT AKINLAR</dc:creator>
  <cp:lastModifiedBy>azra</cp:lastModifiedBy>
  <cp:revision>579</cp:revision>
  <dcterms:created xsi:type="dcterms:W3CDTF">2020-11-16T14:31:24Z</dcterms:created>
  <dcterms:modified xsi:type="dcterms:W3CDTF">2023-07-30T11:07:18Z</dcterms:modified>
</cp:coreProperties>
</file>