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6" r:id="rId2"/>
    <p:sldId id="427" r:id="rId3"/>
    <p:sldId id="428" r:id="rId4"/>
    <p:sldId id="429" r:id="rId5"/>
    <p:sldId id="430" r:id="rId6"/>
    <p:sldId id="431" r:id="rId7"/>
    <p:sldId id="432" r:id="rId8"/>
    <p:sldId id="433" r:id="rId9"/>
    <p:sldId id="443" r:id="rId10"/>
    <p:sldId id="442" r:id="rId11"/>
    <p:sldId id="435" r:id="rId12"/>
    <p:sldId id="436" r:id="rId13"/>
    <p:sldId id="437" r:id="rId14"/>
    <p:sldId id="438" r:id="rId15"/>
    <p:sldId id="439" r:id="rId16"/>
    <p:sldId id="440" r:id="rId17"/>
    <p:sldId id="44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5400" autoAdjust="0"/>
  </p:normalViewPr>
  <p:slideViewPr>
    <p:cSldViewPr snapToGrid="0">
      <p:cViewPr varScale="1">
        <p:scale>
          <a:sx n="89" d="100"/>
          <a:sy n="89" d="100"/>
        </p:scale>
        <p:origin x="5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478CE9F-FCF8-41BE-BCDF-25622BB58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D154772A-912A-4C3E-9956-BDCB36B550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2928603-CA59-4E80-B400-897CC2CCD4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7FB87-3ECF-41EA-B2DF-595821437F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696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E55FFBC-AF58-4CE3-BE8D-0BB9BF998A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F33E0CD8-9B39-4213-8518-C52BAB99756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B088ABB6-715F-4E91-BB7C-04E8CB0176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EEF1C4-1A64-4BE9-9553-8A680BDE8A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34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0451" y="141288"/>
            <a:ext cx="2597149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2651" y="141288"/>
            <a:ext cx="75946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487934CC-10AF-475E-9382-9BE723CD62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76159187-C7D1-48AA-AB62-5C60E55A8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4CA2FC11-9D3D-40DA-8CF9-8606DDD677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D5C97-98B6-4511-95DA-5A790D2D76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22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E9D8FC63-5957-495B-AB21-AEB88D14E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C8F2179-8AD5-4D25-8178-A04A789C848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2F2E59F7-4DD2-4A1B-AFC2-DA8D0B9867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2021A-CF8F-4438-BC6D-96A5E5E99E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58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="" xmlns:a16="http://schemas.microsoft.com/office/drawing/2014/main" id="{228A0E92-2DE0-4D7F-8C2B-87A147726E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6F9C0D0-3453-4B1E-8280-2875FA67DAC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67663CE4-BB53-438C-8DB5-B69C92C556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24A63-21F9-4F9B-AC82-4EC3FFED29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45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49326"/>
            <a:ext cx="5080000" cy="5146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E213B4C-0915-499A-9E71-98F0BB0669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A89E0CF-1C47-4AAC-9CBF-028AB72E98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147076A-1EC8-427C-8422-6B4B6E7C79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92DD0-6D6D-469C-BB1D-1612F118B4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393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B89CFFA5-D334-4B1D-92CE-9A1968AEAC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D3735A80-CFCB-46E3-B0EB-424EDB5F66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AA753FA5-9916-4825-B121-352DCAB36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CB268C-17CE-4317-83EB-3C14BE1C32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920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="" xmlns:a16="http://schemas.microsoft.com/office/drawing/2014/main" id="{C7E1CDC0-CE22-42F6-BBFC-C4B7D05E99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2EFA1096-C689-4404-B320-F748CDBF89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172C32F9-FBD1-4C83-87F7-E866B96D19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446206-5067-4271-90F5-ABD53393A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47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="" xmlns:a16="http://schemas.microsoft.com/office/drawing/2014/main" id="{1EF20787-0CA8-4F8C-B9F8-E22FA12DBF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="" xmlns:a16="http://schemas.microsoft.com/office/drawing/2014/main" id="{D1341BE5-F5D1-4EC9-A825-936CE2C5E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8641BAD9-F994-4882-902D-F91C3AA0A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730192-98A9-4E98-AE46-899CD65F59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232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E83A6D5B-A344-4007-8B51-095F1CCCC1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F9EAC73-3015-4C3A-AF10-01DD468A5D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9EC6758-8282-4520-ADDA-31B1488C39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DAB4F-2D47-4C13-AA13-8EAC4F83BC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705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EF78A9E-53C4-4C4D-823F-B13809120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1581D23-A874-43BE-A76F-7E44F409F5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2BBD43-9998-49E7-893F-ADB200937D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B61DC-17F3-4A1B-AAB2-FE7F271DF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6352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="" xmlns:a16="http://schemas.microsoft.com/office/drawing/2014/main" id="{83D015AE-701E-4F78-9351-7817563846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82651" y="141288"/>
            <a:ext cx="1036320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9CAFDCF8-DA89-4176-BD45-32EF3D5D2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949326"/>
            <a:ext cx="10363200" cy="514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2BDA23E6-862C-4D3C-9F78-5FCBFFAE757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4AB6001C-2171-4E81-B610-D9844809EA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9718" y="6248400"/>
            <a:ext cx="50080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14CD32D0-71F5-4F9C-BD8B-1A69173AE6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148F986-2530-4EE6-9EAF-DD2B8D2138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772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CC33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38" y="236539"/>
            <a:ext cx="8191500" cy="769937"/>
          </a:xfrm>
        </p:spPr>
        <p:txBody>
          <a:bodyPr/>
          <a:lstStyle/>
          <a:p>
            <a:r>
              <a:rPr lang="en-US" altLang="en-US" sz="3600" dirty="0"/>
              <a:t>Today’s </a:t>
            </a:r>
            <a:r>
              <a:rPr lang="en-US" altLang="en-US" sz="3600" dirty="0" smtClean="0"/>
              <a:t>Material</a:t>
            </a:r>
            <a:endParaRPr lang="en-US" altLang="en-US" sz="3600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860" y="1093789"/>
            <a:ext cx="11024559" cy="5183187"/>
          </a:xfrm>
        </p:spPr>
        <p:txBody>
          <a:bodyPr/>
          <a:lstStyle/>
          <a:p>
            <a:r>
              <a:rPr lang="en-US" altLang="en-US" dirty="0" smtClean="0"/>
              <a:t>Longest Common Subsequence</a:t>
            </a:r>
          </a:p>
          <a:p>
            <a:pPr lvl="1"/>
            <a:r>
              <a:rPr lang="en-US" altLang="en-US" dirty="0" smtClean="0"/>
              <a:t>Problem definition</a:t>
            </a:r>
          </a:p>
          <a:p>
            <a:pPr lvl="1"/>
            <a:r>
              <a:rPr lang="en-US" altLang="en-US" dirty="0" smtClean="0"/>
              <a:t>Brute-force Recursive Solution</a:t>
            </a:r>
          </a:p>
          <a:p>
            <a:pPr lvl="1"/>
            <a:r>
              <a:rPr lang="en-US" altLang="en-US" dirty="0" smtClean="0"/>
              <a:t>Top-Down DP Solution</a:t>
            </a:r>
          </a:p>
          <a:p>
            <a:pPr lvl="1"/>
            <a:r>
              <a:rPr lang="en-US" altLang="en-US" dirty="0" smtClean="0"/>
              <a:t>Bottom-Up DP Solution</a:t>
            </a:r>
          </a:p>
          <a:p>
            <a:pPr lvl="1"/>
            <a:r>
              <a:rPr lang="en-US" altLang="en-US" dirty="0" smtClean="0"/>
              <a:t>Extracting the actual sequence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2099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LCS: Top Down DP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647" y="839788"/>
            <a:ext cx="8430892" cy="586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13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LCS: Bottom Up DP Solution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7585" y="946151"/>
            <a:ext cx="11309229" cy="568007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/>
              <a:t>It is possible to fill-up the solution table iteratively in a bottom-up manner as </a:t>
            </a:r>
            <a:r>
              <a:rPr lang="en-US" altLang="en-US" dirty="0" smtClean="0"/>
              <a:t>follows</a:t>
            </a:r>
          </a:p>
          <a:p>
            <a:pPr marL="533400" indent="-533400">
              <a:defRPr/>
            </a:pPr>
            <a:endParaRPr lang="en-US" altLang="en-US" dirty="0"/>
          </a:p>
          <a:p>
            <a:pPr marL="933450" lvl="1" indent="-533400">
              <a:defRPr/>
            </a:pPr>
            <a:r>
              <a:rPr lang="en-US" altLang="en-US" dirty="0" smtClean="0"/>
              <a:t>Let T[</a:t>
            </a:r>
            <a:r>
              <a:rPr lang="en-US" altLang="en-US" dirty="0" err="1" smtClean="0"/>
              <a:t>i</a:t>
            </a:r>
            <a:r>
              <a:rPr lang="en-US" altLang="en-US" dirty="0"/>
              <a:t>][j] </a:t>
            </a:r>
            <a:r>
              <a:rPr lang="en-US" altLang="en-US" dirty="0" smtClean="0"/>
              <a:t>represent</a:t>
            </a:r>
            <a:r>
              <a:rPr lang="en-US" altLang="en-US" dirty="0"/>
              <a:t> </a:t>
            </a:r>
            <a:r>
              <a:rPr lang="en-US" altLang="en-US" dirty="0" smtClean="0"/>
              <a:t>the length of the LCS for</a:t>
            </a:r>
            <a:r>
              <a:rPr lang="en-US" altLang="en-US" dirty="0"/>
              <a:t> </a:t>
            </a:r>
            <a:r>
              <a:rPr lang="en-US" altLang="en-US" dirty="0" smtClean="0"/>
              <a:t>X[0..i-1] </a:t>
            </a:r>
            <a:r>
              <a:rPr lang="en-US" altLang="en-US" dirty="0"/>
              <a:t>&amp; </a:t>
            </a:r>
            <a:r>
              <a:rPr lang="en-US" altLang="en-US" dirty="0" smtClean="0"/>
              <a:t>Y[0..j-1]</a:t>
            </a:r>
            <a:endParaRPr lang="en-US" altLang="en-US" dirty="0"/>
          </a:p>
          <a:p>
            <a:pPr marL="1333500" lvl="2" indent="-533400">
              <a:defRPr/>
            </a:pPr>
            <a:endParaRPr lang="en-US" altLang="en-US" dirty="0"/>
          </a:p>
          <a:p>
            <a:pPr marL="933450" lvl="1" indent="-533400">
              <a:defRPr/>
            </a:pPr>
            <a:r>
              <a:rPr lang="en-US" altLang="en-US" dirty="0"/>
              <a:t>Then here is the recursive formulation:</a:t>
            </a:r>
          </a:p>
          <a:p>
            <a:pPr marL="533400" indent="-533400">
              <a:buNone/>
              <a:defRPr/>
            </a:pPr>
            <a:r>
              <a:rPr lang="en-US" altLang="en-US" sz="2400" dirty="0" smtClean="0"/>
              <a:t>                        </a:t>
            </a:r>
            <a:r>
              <a:rPr lang="en-US" altLang="en-US" sz="2400" dirty="0"/>
              <a:t>{0                                       </a:t>
            </a:r>
            <a:r>
              <a:rPr lang="en-US" altLang="en-US" sz="2400" dirty="0" smtClean="0"/>
              <a:t>if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0 or j=0</a:t>
            </a:r>
          </a:p>
          <a:p>
            <a:pPr marL="0" indent="0">
              <a:buNone/>
              <a:defRPr/>
            </a:pPr>
            <a:r>
              <a:rPr lang="en-US" altLang="en-US" sz="2400" dirty="0" smtClean="0">
                <a:solidFill>
                  <a:srgbClr val="FF0000"/>
                </a:solidFill>
              </a:rPr>
              <a:t>           T</a:t>
            </a:r>
            <a:r>
              <a:rPr lang="en-US" altLang="en-US" sz="2400" dirty="0" smtClean="0"/>
              <a:t>[</a:t>
            </a:r>
            <a:r>
              <a:rPr lang="en-US" altLang="en-US" sz="2400" dirty="0" err="1" smtClean="0"/>
              <a:t>i</a:t>
            </a:r>
            <a:r>
              <a:rPr lang="en-US" altLang="en-US" sz="2400" dirty="0"/>
              <a:t>][j] </a:t>
            </a:r>
            <a:r>
              <a:rPr lang="en-US" altLang="en-US" sz="2400" dirty="0" smtClean="0"/>
              <a:t>={</a:t>
            </a:r>
            <a:r>
              <a:rPr lang="en-US" altLang="en-US" sz="2400" dirty="0" smtClean="0">
                <a:solidFill>
                  <a:srgbClr val="FF0000"/>
                </a:solidFill>
              </a:rPr>
              <a:t>T</a:t>
            </a:r>
            <a:r>
              <a:rPr lang="en-US" altLang="en-US" sz="2400" dirty="0" smtClean="0"/>
              <a:t>[i-1</a:t>
            </a:r>
            <a:r>
              <a:rPr lang="en-US" altLang="en-US" sz="2400" dirty="0"/>
              <a:t>][j-1] + 1                     </a:t>
            </a:r>
            <a:r>
              <a:rPr lang="en-US" altLang="en-US" sz="2400" dirty="0" smtClean="0"/>
              <a:t>if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 </a:t>
            </a:r>
            <a:r>
              <a:rPr lang="en-US" altLang="en-US" sz="2400" dirty="0" smtClean="0"/>
              <a:t>&gt; 0 </a:t>
            </a:r>
            <a:r>
              <a:rPr lang="en-US" altLang="en-US" sz="2400" dirty="0"/>
              <a:t>and xi = </a:t>
            </a:r>
            <a:r>
              <a:rPr lang="en-US" altLang="en-US" sz="2400" dirty="0" err="1"/>
              <a:t>yj</a:t>
            </a:r>
            <a:endParaRPr lang="en-US" altLang="en-US" sz="2400" dirty="0"/>
          </a:p>
          <a:p>
            <a:pPr marL="533400" indent="-533400">
              <a:buNone/>
              <a:defRPr/>
            </a:pPr>
            <a:r>
              <a:rPr lang="en-US" altLang="en-US" sz="2400" dirty="0"/>
              <a:t>                        {</a:t>
            </a:r>
            <a:r>
              <a:rPr lang="en-US" altLang="en-US" sz="2400" dirty="0" smtClean="0">
                <a:solidFill>
                  <a:schemeClr val="accent6"/>
                </a:solidFill>
              </a:rPr>
              <a:t>max</a:t>
            </a:r>
            <a:r>
              <a:rPr lang="en-US" altLang="en-US" sz="2400" dirty="0" smtClean="0"/>
              <a:t>{</a:t>
            </a:r>
            <a:r>
              <a:rPr lang="en-US" altLang="en-US" sz="2400" dirty="0" smtClean="0">
                <a:solidFill>
                  <a:srgbClr val="FF0000"/>
                </a:solidFill>
              </a:rPr>
              <a:t>T</a:t>
            </a:r>
            <a:r>
              <a:rPr lang="en-US" altLang="en-US" sz="2400" dirty="0" smtClean="0"/>
              <a:t>[i-1</a:t>
            </a:r>
            <a:r>
              <a:rPr lang="en-US" altLang="en-US" sz="2400" dirty="0"/>
              <a:t>][j], </a:t>
            </a:r>
            <a:r>
              <a:rPr lang="en-US" altLang="en-US" sz="2400" dirty="0" smtClean="0">
                <a:solidFill>
                  <a:srgbClr val="FF0000"/>
                </a:solidFill>
              </a:rPr>
              <a:t>T</a:t>
            </a:r>
            <a:r>
              <a:rPr lang="en-US" altLang="en-US" sz="2400" dirty="0" smtClean="0"/>
              <a:t>[</a:t>
            </a:r>
            <a:r>
              <a:rPr lang="en-US" altLang="en-US" sz="2400" dirty="0" err="1" smtClean="0"/>
              <a:t>i</a:t>
            </a:r>
            <a:r>
              <a:rPr lang="en-US" altLang="en-US" sz="2400" dirty="0"/>
              <a:t>][j-1]}  </a:t>
            </a:r>
            <a:r>
              <a:rPr lang="en-US" altLang="en-US" sz="2400" dirty="0" smtClean="0"/>
              <a:t>   if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, j </a:t>
            </a:r>
            <a:r>
              <a:rPr lang="en-US" altLang="en-US" sz="2400" dirty="0" smtClean="0"/>
              <a:t>&gt; 0 </a:t>
            </a:r>
            <a:r>
              <a:rPr lang="en-US" altLang="en-US" sz="2400" dirty="0"/>
              <a:t>and xi != </a:t>
            </a:r>
            <a:r>
              <a:rPr lang="en-US" altLang="en-US" sz="2400" dirty="0" err="1"/>
              <a:t>yj</a:t>
            </a:r>
            <a:endParaRPr lang="en-US" altLang="en-US" sz="2400" dirty="0"/>
          </a:p>
          <a:p>
            <a:pPr marL="933450" lvl="1" indent="-533400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70521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LCS: Bottom Up DP Algorithm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840" y="839788"/>
            <a:ext cx="8126084" cy="58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8115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LCS: Bottom </a:t>
            </a:r>
            <a:r>
              <a:rPr lang="en-US" altLang="en-US" sz="3600" dirty="0" smtClean="0"/>
              <a:t>Up </a:t>
            </a:r>
            <a:r>
              <a:rPr lang="en-US" altLang="en-US" sz="3600" dirty="0" smtClean="0"/>
              <a:t>DP</a:t>
            </a:r>
            <a:r>
              <a:rPr lang="en-US" altLang="en-US" sz="3600" dirty="0" smtClean="0"/>
              <a:t> </a:t>
            </a:r>
            <a:r>
              <a:rPr lang="en-US" altLang="en-US" sz="3600" dirty="0" smtClean="0"/>
              <a:t>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2613" y="1006476"/>
            <a:ext cx="2309812" cy="1038225"/>
          </a:xfrm>
          <a:noFill/>
        </p:spPr>
        <p:txBody>
          <a:bodyPr/>
          <a:lstStyle/>
          <a:p>
            <a:pPr marL="533400" indent="-533400">
              <a:buNone/>
            </a:pPr>
            <a:r>
              <a:rPr lang="en-US" altLang="en-US" smtClean="0"/>
              <a:t>X = &lt;BACDB&gt;</a:t>
            </a:r>
          </a:p>
          <a:p>
            <a:pPr marL="533400" indent="-533400">
              <a:buNone/>
            </a:pPr>
            <a:r>
              <a:rPr lang="en-US" altLang="en-US" smtClean="0"/>
              <a:t>Y = &lt;BDCB&gt;</a:t>
            </a:r>
          </a:p>
        </p:txBody>
      </p:sp>
      <p:sp>
        <p:nvSpPr>
          <p:cNvPr id="14340" name="Rectangle 88"/>
          <p:cNvSpPr>
            <a:spLocks noChangeArrowheads="1"/>
          </p:cNvSpPr>
          <p:nvPr/>
        </p:nvSpPr>
        <p:spPr bwMode="auto">
          <a:xfrm>
            <a:off x="4818063" y="2509839"/>
            <a:ext cx="2379662" cy="3381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0     1     2     3     4</a:t>
            </a:r>
          </a:p>
        </p:txBody>
      </p:sp>
      <p:sp>
        <p:nvSpPr>
          <p:cNvPr id="14341" name="Rectangle 91"/>
          <p:cNvSpPr>
            <a:spLocks noChangeArrowheads="1"/>
          </p:cNvSpPr>
          <p:nvPr/>
        </p:nvSpPr>
        <p:spPr bwMode="auto">
          <a:xfrm>
            <a:off x="4818063" y="2836863"/>
            <a:ext cx="2379662" cy="315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       B    D     C     B</a:t>
            </a:r>
          </a:p>
        </p:txBody>
      </p:sp>
      <p:sp>
        <p:nvSpPr>
          <p:cNvPr id="14342" name="Rectangle 92"/>
          <p:cNvSpPr>
            <a:spLocks noChangeArrowheads="1"/>
          </p:cNvSpPr>
          <p:nvPr/>
        </p:nvSpPr>
        <p:spPr bwMode="auto">
          <a:xfrm>
            <a:off x="4032250" y="3143250"/>
            <a:ext cx="3873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14343" name="Rectangle 94"/>
          <p:cNvSpPr>
            <a:spLocks noChangeArrowheads="1"/>
          </p:cNvSpPr>
          <p:nvPr/>
        </p:nvSpPr>
        <p:spPr bwMode="auto">
          <a:xfrm>
            <a:off x="4032250" y="3448050"/>
            <a:ext cx="3873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14344" name="Rectangle 95"/>
          <p:cNvSpPr>
            <a:spLocks noChangeArrowheads="1"/>
          </p:cNvSpPr>
          <p:nvPr/>
        </p:nvSpPr>
        <p:spPr bwMode="auto">
          <a:xfrm>
            <a:off x="4032250" y="3752850"/>
            <a:ext cx="3873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2</a:t>
            </a:r>
          </a:p>
        </p:txBody>
      </p:sp>
      <p:sp>
        <p:nvSpPr>
          <p:cNvPr id="14345" name="Rectangle 96"/>
          <p:cNvSpPr>
            <a:spLocks noChangeArrowheads="1"/>
          </p:cNvSpPr>
          <p:nvPr/>
        </p:nvSpPr>
        <p:spPr bwMode="auto">
          <a:xfrm>
            <a:off x="4032250" y="4046539"/>
            <a:ext cx="3873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3</a:t>
            </a:r>
          </a:p>
        </p:txBody>
      </p:sp>
      <p:sp>
        <p:nvSpPr>
          <p:cNvPr id="14346" name="Rectangle 97"/>
          <p:cNvSpPr>
            <a:spLocks noChangeArrowheads="1"/>
          </p:cNvSpPr>
          <p:nvPr/>
        </p:nvSpPr>
        <p:spPr bwMode="auto">
          <a:xfrm>
            <a:off x="4032250" y="4351339"/>
            <a:ext cx="3873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4</a:t>
            </a:r>
          </a:p>
        </p:txBody>
      </p:sp>
      <p:sp>
        <p:nvSpPr>
          <p:cNvPr id="14347" name="Rectangle 98"/>
          <p:cNvSpPr>
            <a:spLocks noChangeArrowheads="1"/>
          </p:cNvSpPr>
          <p:nvPr/>
        </p:nvSpPr>
        <p:spPr bwMode="auto">
          <a:xfrm>
            <a:off x="4032250" y="4656139"/>
            <a:ext cx="3873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5</a:t>
            </a:r>
          </a:p>
        </p:txBody>
      </p:sp>
      <p:sp>
        <p:nvSpPr>
          <p:cNvPr id="14348" name="Rectangle 100"/>
          <p:cNvSpPr>
            <a:spLocks noChangeArrowheads="1"/>
          </p:cNvSpPr>
          <p:nvPr/>
        </p:nvSpPr>
        <p:spPr bwMode="auto">
          <a:xfrm>
            <a:off x="4408488" y="3448050"/>
            <a:ext cx="3873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4349" name="Rectangle 101"/>
          <p:cNvSpPr>
            <a:spLocks noChangeArrowheads="1"/>
          </p:cNvSpPr>
          <p:nvPr/>
        </p:nvSpPr>
        <p:spPr bwMode="auto">
          <a:xfrm>
            <a:off x="4408488" y="3752850"/>
            <a:ext cx="387350" cy="306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14350" name="Rectangle 102"/>
          <p:cNvSpPr>
            <a:spLocks noChangeArrowheads="1"/>
          </p:cNvSpPr>
          <p:nvPr/>
        </p:nvSpPr>
        <p:spPr bwMode="auto">
          <a:xfrm>
            <a:off x="4408488" y="4046539"/>
            <a:ext cx="3873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14351" name="Rectangle 103"/>
          <p:cNvSpPr>
            <a:spLocks noChangeArrowheads="1"/>
          </p:cNvSpPr>
          <p:nvPr/>
        </p:nvSpPr>
        <p:spPr bwMode="auto">
          <a:xfrm>
            <a:off x="4408488" y="4351339"/>
            <a:ext cx="3873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14352" name="Rectangle 104"/>
          <p:cNvSpPr>
            <a:spLocks noChangeArrowheads="1"/>
          </p:cNvSpPr>
          <p:nvPr/>
        </p:nvSpPr>
        <p:spPr bwMode="auto">
          <a:xfrm>
            <a:off x="4408488" y="4656139"/>
            <a:ext cx="387350" cy="3063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14353" name="Rectangle 106"/>
          <p:cNvSpPr>
            <a:spLocks noChangeArrowheads="1"/>
          </p:cNvSpPr>
          <p:nvPr/>
        </p:nvSpPr>
        <p:spPr bwMode="auto">
          <a:xfrm>
            <a:off x="4818063" y="3141663"/>
            <a:ext cx="2379662" cy="315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0     0    0     0     0</a:t>
            </a:r>
          </a:p>
        </p:txBody>
      </p:sp>
      <p:sp>
        <p:nvSpPr>
          <p:cNvPr id="14354" name="Rectangle 107"/>
          <p:cNvSpPr>
            <a:spLocks noChangeArrowheads="1"/>
          </p:cNvSpPr>
          <p:nvPr/>
        </p:nvSpPr>
        <p:spPr bwMode="auto">
          <a:xfrm>
            <a:off x="4818063" y="3446463"/>
            <a:ext cx="2379662" cy="315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0     </a:t>
            </a:r>
            <a:r>
              <a:rPr lang="en-US" altLang="en-US" sz="1800">
                <a:solidFill>
                  <a:srgbClr val="FF0000"/>
                </a:solidFill>
              </a:rPr>
              <a:t>1</a:t>
            </a:r>
            <a:r>
              <a:rPr lang="en-US" altLang="en-US" sz="1800"/>
              <a:t>     1     1      1</a:t>
            </a:r>
          </a:p>
        </p:txBody>
      </p:sp>
      <p:sp>
        <p:nvSpPr>
          <p:cNvPr id="14355" name="Rectangle 108"/>
          <p:cNvSpPr>
            <a:spLocks noChangeArrowheads="1"/>
          </p:cNvSpPr>
          <p:nvPr/>
        </p:nvSpPr>
        <p:spPr bwMode="auto">
          <a:xfrm>
            <a:off x="4818063" y="3751263"/>
            <a:ext cx="2379662" cy="315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0     1     1     1      1</a:t>
            </a:r>
          </a:p>
        </p:txBody>
      </p:sp>
      <p:sp>
        <p:nvSpPr>
          <p:cNvPr id="14356" name="Rectangle 109"/>
          <p:cNvSpPr>
            <a:spLocks noChangeArrowheads="1"/>
          </p:cNvSpPr>
          <p:nvPr/>
        </p:nvSpPr>
        <p:spPr bwMode="auto">
          <a:xfrm>
            <a:off x="4818063" y="4067175"/>
            <a:ext cx="2379662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0     1     1     </a:t>
            </a:r>
            <a:r>
              <a:rPr lang="en-US" altLang="en-US" sz="1800">
                <a:solidFill>
                  <a:srgbClr val="FF0000"/>
                </a:solidFill>
              </a:rPr>
              <a:t>2</a:t>
            </a:r>
            <a:r>
              <a:rPr lang="en-US" altLang="en-US" sz="1800"/>
              <a:t>     2</a:t>
            </a:r>
          </a:p>
        </p:txBody>
      </p:sp>
      <p:sp>
        <p:nvSpPr>
          <p:cNvPr id="14357" name="Rectangle 110"/>
          <p:cNvSpPr>
            <a:spLocks noChangeArrowheads="1"/>
          </p:cNvSpPr>
          <p:nvPr/>
        </p:nvSpPr>
        <p:spPr bwMode="auto">
          <a:xfrm>
            <a:off x="4816476" y="4349751"/>
            <a:ext cx="2379663" cy="315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0     1     2     2     2</a:t>
            </a:r>
          </a:p>
        </p:txBody>
      </p:sp>
      <p:sp>
        <p:nvSpPr>
          <p:cNvPr id="14358" name="Rectangle 111"/>
          <p:cNvSpPr>
            <a:spLocks noChangeArrowheads="1"/>
          </p:cNvSpPr>
          <p:nvPr/>
        </p:nvSpPr>
        <p:spPr bwMode="auto">
          <a:xfrm>
            <a:off x="4816476" y="4665663"/>
            <a:ext cx="2379663" cy="315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0     1     2     2     </a:t>
            </a:r>
            <a:r>
              <a:rPr lang="en-US" altLang="en-US" sz="180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359" name="Rectangle 112"/>
          <p:cNvSpPr>
            <a:spLocks noChangeArrowheads="1"/>
          </p:cNvSpPr>
          <p:nvPr/>
        </p:nvSpPr>
        <p:spPr bwMode="auto">
          <a:xfrm>
            <a:off x="4557713" y="5168900"/>
            <a:ext cx="2335212" cy="50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LCS = &lt;BCB&gt;</a:t>
            </a:r>
          </a:p>
        </p:txBody>
      </p:sp>
      <p:sp>
        <p:nvSpPr>
          <p:cNvPr id="14360" name="Line 114"/>
          <p:cNvSpPr>
            <a:spLocks noChangeShapeType="1"/>
          </p:cNvSpPr>
          <p:nvPr/>
        </p:nvSpPr>
        <p:spPr bwMode="auto">
          <a:xfrm>
            <a:off x="6470650" y="4537075"/>
            <a:ext cx="317500" cy="198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1" name="Line 115"/>
          <p:cNvSpPr>
            <a:spLocks noChangeShapeType="1"/>
          </p:cNvSpPr>
          <p:nvPr/>
        </p:nvSpPr>
        <p:spPr bwMode="auto">
          <a:xfrm>
            <a:off x="6365875" y="4303713"/>
            <a:ext cx="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2" name="Line 116"/>
          <p:cNvSpPr>
            <a:spLocks noChangeShapeType="1"/>
          </p:cNvSpPr>
          <p:nvPr/>
        </p:nvSpPr>
        <p:spPr bwMode="auto">
          <a:xfrm>
            <a:off x="5967413" y="3917950"/>
            <a:ext cx="328612" cy="19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3" name="Line 117"/>
          <p:cNvSpPr>
            <a:spLocks noChangeShapeType="1"/>
          </p:cNvSpPr>
          <p:nvPr/>
        </p:nvSpPr>
        <p:spPr bwMode="auto">
          <a:xfrm>
            <a:off x="5884863" y="3695701"/>
            <a:ext cx="11112" cy="1381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4" name="Line 118"/>
          <p:cNvSpPr>
            <a:spLocks noChangeShapeType="1"/>
          </p:cNvSpPr>
          <p:nvPr/>
        </p:nvSpPr>
        <p:spPr bwMode="auto">
          <a:xfrm flipV="1">
            <a:off x="5534025" y="3611564"/>
            <a:ext cx="2809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65" name="Line 119"/>
          <p:cNvSpPr>
            <a:spLocks noChangeShapeType="1"/>
          </p:cNvSpPr>
          <p:nvPr/>
        </p:nvSpPr>
        <p:spPr bwMode="auto">
          <a:xfrm>
            <a:off x="5013325" y="3341688"/>
            <a:ext cx="363538" cy="17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535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LCS: Extracting </a:t>
            </a:r>
            <a:r>
              <a:rPr lang="en-US" altLang="en-US" sz="3600" dirty="0" smtClean="0"/>
              <a:t>the Actual Sequence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948" y="946151"/>
            <a:ext cx="11499010" cy="5680075"/>
          </a:xfrm>
          <a:noFill/>
        </p:spPr>
        <p:txBody>
          <a:bodyPr/>
          <a:lstStyle/>
          <a:p>
            <a:pPr marL="533400" indent="-533400"/>
            <a:r>
              <a:rPr lang="en-US" altLang="en-US" dirty="0"/>
              <a:t>We will record each decision for each prefix in an array </a:t>
            </a:r>
            <a:r>
              <a:rPr lang="en-US" altLang="en-US" dirty="0" err="1" smtClean="0"/>
              <a:t>dir</a:t>
            </a:r>
            <a:r>
              <a:rPr lang="en-US" altLang="en-US" dirty="0" smtClean="0"/>
              <a:t>[</a:t>
            </a:r>
            <a:r>
              <a:rPr lang="en-US" altLang="en-US" dirty="0" err="1" smtClean="0"/>
              <a:t>i</a:t>
            </a:r>
            <a:r>
              <a:rPr lang="en-US" altLang="en-US" dirty="0"/>
              <a:t>][j]</a:t>
            </a:r>
          </a:p>
          <a:p>
            <a:pPr marL="914400" lvl="1" indent="-457200"/>
            <a:r>
              <a:rPr lang="en-US" altLang="en-US" b="1" dirty="0"/>
              <a:t>CROSS</a:t>
            </a:r>
            <a:r>
              <a:rPr lang="en-US" altLang="en-US" dirty="0"/>
              <a:t>: We come here from (i-1, j-1)</a:t>
            </a:r>
          </a:p>
          <a:p>
            <a:pPr marL="914400" lvl="1" indent="-457200"/>
            <a:r>
              <a:rPr lang="en-US" altLang="en-US" b="1" dirty="0"/>
              <a:t>UP</a:t>
            </a:r>
            <a:r>
              <a:rPr lang="en-US" altLang="en-US" dirty="0"/>
              <a:t>:        We come here from (i-1, j)</a:t>
            </a:r>
          </a:p>
          <a:p>
            <a:pPr marL="914400" lvl="1" indent="-457200"/>
            <a:r>
              <a:rPr lang="en-US" altLang="en-US" b="1" dirty="0"/>
              <a:t>LEFT</a:t>
            </a:r>
            <a:r>
              <a:rPr lang="en-US" altLang="en-US" dirty="0"/>
              <a:t>:    We come here from (</a:t>
            </a:r>
            <a:r>
              <a:rPr lang="en-US" altLang="en-US" dirty="0" err="1"/>
              <a:t>i</a:t>
            </a:r>
            <a:r>
              <a:rPr lang="en-US" altLang="en-US" dirty="0"/>
              <a:t>, j-1)</a:t>
            </a:r>
          </a:p>
          <a:p>
            <a:pPr marL="533400" indent="-533400"/>
            <a:endParaRPr lang="en-US" altLang="en-US" dirty="0"/>
          </a:p>
          <a:p>
            <a:pPr marL="533400" indent="-533400"/>
            <a:r>
              <a:rPr lang="en-US" altLang="en-US" dirty="0"/>
              <a:t>Then starting at the final answer, </a:t>
            </a:r>
            <a:r>
              <a:rPr lang="en-US" altLang="en-US" dirty="0" err="1" smtClean="0"/>
              <a:t>dir</a:t>
            </a:r>
            <a:r>
              <a:rPr lang="en-US" altLang="en-US" dirty="0" smtClean="0"/>
              <a:t>[m</a:t>
            </a:r>
            <a:r>
              <a:rPr lang="en-US" altLang="en-US" dirty="0"/>
              <a:t>][n], trace back to find how this answer was arrived at</a:t>
            </a:r>
          </a:p>
          <a:p>
            <a:pPr marL="533400" indent="-533400"/>
            <a:endParaRPr lang="en-US" altLang="en-US" dirty="0"/>
          </a:p>
          <a:p>
            <a:pPr marL="533400" indent="-533400"/>
            <a:r>
              <a:rPr lang="en-US" altLang="en-US" dirty="0"/>
              <a:t>Every time </a:t>
            </a:r>
            <a:r>
              <a:rPr lang="en-US" altLang="en-US" dirty="0">
                <a:solidFill>
                  <a:srgbClr val="FF0000"/>
                </a:solidFill>
              </a:rPr>
              <a:t>a diagonal step taken by the algorithm corresponds to one additional char being added to the LCS</a:t>
            </a:r>
          </a:p>
        </p:txBody>
      </p:sp>
    </p:spTree>
    <p:extLst>
      <p:ext uri="{BB962C8B-B14F-4D97-AF65-F5344CB8AC3E}">
        <p14:creationId xmlns:p14="http://schemas.microsoft.com/office/powerpoint/2010/main" val="29834054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LCS: Extracting the Actual Sequence</a:t>
            </a:r>
            <a:endParaRPr lang="en-US" altLang="en-US" sz="3600" dirty="0" smtClean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6" y="914400"/>
            <a:ext cx="8678863" cy="5772150"/>
          </a:xfrm>
          <a:solidFill>
            <a:schemeClr val="bg1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LCS(x[1..m], y[1..n]){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For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=0 to m do T[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][0] = 0;         // Base case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For j=0 to n do T[0][j] = 0;         // Base case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For </a:t>
            </a:r>
            <a:r>
              <a:rPr lang="en-US" altLang="en-US" sz="1800" dirty="0" err="1"/>
              <a:t>i</a:t>
            </a:r>
            <a:r>
              <a:rPr lang="en-US" altLang="en-US" sz="1800" dirty="0"/>
              <a:t>=1 to m do 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For j=1 to n do 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if (</a:t>
            </a:r>
            <a:r>
              <a:rPr lang="en-US" altLang="en-US" sz="1800" dirty="0" smtClean="0"/>
              <a:t>x[i-1] </a:t>
            </a:r>
            <a:r>
              <a:rPr lang="en-US" altLang="en-US" sz="1800" dirty="0"/>
              <a:t>== </a:t>
            </a:r>
            <a:r>
              <a:rPr lang="en-US" altLang="en-US" sz="1800" dirty="0" smtClean="0"/>
              <a:t>y[j-1]){</a:t>
            </a:r>
            <a:endParaRPr lang="en-US" altLang="en-US" sz="18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T[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][j] = T[i-1][j-1] + 1;    // Last chars </a:t>
            </a:r>
            <a:r>
              <a:rPr lang="en-US" altLang="en-US" sz="1800" dirty="0" err="1"/>
              <a:t>eq</a:t>
            </a:r>
            <a:endParaRPr lang="en-US" altLang="en-US" sz="18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D[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][j] = CROSS;             // Go diagonal   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} else if (T[i-1][j] &gt; T[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][j-1]){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T[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][j] = T[i-1][j];            // x[1..i-1] &amp; y[1..j]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D[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][j] = UP;                    // Go up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} else {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T[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][j] = T[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][j-1];            //x[1..i] &amp; y[1..j-1]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	D[</a:t>
            </a:r>
            <a:r>
              <a:rPr lang="en-US" altLang="en-US" sz="1800" dirty="0" err="1"/>
              <a:t>i</a:t>
            </a:r>
            <a:r>
              <a:rPr lang="en-US" altLang="en-US" sz="1800" dirty="0"/>
              <a:t>][j] = LEFT;                // Go left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	} //end-else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	} //end-for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} //end-for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altLang="en-US" sz="18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/>
              <a:t>	return T[m][n];</a:t>
            </a:r>
          </a:p>
          <a:p>
            <a:pPr marL="533400" indent="-533400">
              <a:lnSpc>
                <a:spcPct val="80000"/>
              </a:lnSpc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} //end-LCS</a:t>
            </a:r>
          </a:p>
        </p:txBody>
      </p:sp>
    </p:spTree>
    <p:extLst>
      <p:ext uri="{BB962C8B-B14F-4D97-AF65-F5344CB8AC3E}">
        <p14:creationId xmlns:p14="http://schemas.microsoft.com/office/powerpoint/2010/main" val="4536227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LCS Applications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574" y="946151"/>
            <a:ext cx="11274724" cy="568007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sz="3200" dirty="0"/>
              <a:t>Used as a similarity metric</a:t>
            </a:r>
            <a:endParaRPr lang="en-US" altLang="en-US" dirty="0"/>
          </a:p>
          <a:p>
            <a:pPr marL="914400" lvl="1" indent="-457200">
              <a:defRPr/>
            </a:pPr>
            <a:r>
              <a:rPr lang="en-US" altLang="en-US" dirty="0"/>
              <a:t>In document retrieval on the web, you compare two strings to see how similar they are</a:t>
            </a:r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r>
              <a:rPr lang="en-US" altLang="en-US" dirty="0"/>
              <a:t>In genetics research for example you compare extremely long strings of genetic codes from DNA to determine how similar two strings are</a:t>
            </a:r>
          </a:p>
          <a:p>
            <a:pPr marL="1295400" lvl="2" indent="-381000">
              <a:defRPr/>
            </a:pPr>
            <a:r>
              <a:rPr lang="en-US" altLang="en-US" dirty="0"/>
              <a:t>Presumably this determines how closely related two species are</a:t>
            </a:r>
          </a:p>
          <a:p>
            <a:pPr marL="400050" lvl="1" indent="0">
              <a:buNone/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dirty="0"/>
              <a:t>Another such similarity metric is the </a:t>
            </a:r>
            <a:r>
              <a:rPr lang="en-US" altLang="en-US" dirty="0">
                <a:solidFill>
                  <a:srgbClr val="FF0000"/>
                </a:solidFill>
              </a:rPr>
              <a:t>Edit distance</a:t>
            </a:r>
          </a:p>
          <a:p>
            <a:pPr marL="933450" lvl="1" indent="-533400">
              <a:defRPr/>
            </a:pPr>
            <a:r>
              <a:rPr lang="en-US" altLang="en-US" dirty="0"/>
              <a:t>The minimum # of single character insertions, deletions or replacements necessary to convert one string to the other</a:t>
            </a:r>
          </a:p>
          <a:p>
            <a:pPr marL="933450" lvl="1" indent="-533400"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62637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err="1" smtClean="0"/>
              <a:t>LeetCode</a:t>
            </a:r>
            <a:r>
              <a:rPr lang="en-US" altLang="en-US" sz="3600" dirty="0" smtClean="0"/>
              <a:t> Problems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6981" y="946151"/>
            <a:ext cx="11050438" cy="5680075"/>
          </a:xfrm>
        </p:spPr>
        <p:txBody>
          <a:bodyPr/>
          <a:lstStyle/>
          <a:p>
            <a:pPr marL="533400" indent="-533400"/>
            <a:r>
              <a:rPr lang="en-US" altLang="en-US" dirty="0" smtClean="0"/>
              <a:t>1143. Longest Common Subsequence</a:t>
            </a:r>
          </a:p>
          <a:p>
            <a:pPr marL="533400" indent="-533400"/>
            <a:r>
              <a:rPr lang="en-US" altLang="en-US" dirty="0" smtClean="0"/>
              <a:t>583. Delete Operation for Two Strings</a:t>
            </a:r>
          </a:p>
          <a:p>
            <a:pPr marL="533400" indent="-533400"/>
            <a:r>
              <a:rPr lang="en-US" altLang="en-US" dirty="0" smtClean="0"/>
              <a:t>1092. Shortest Common </a:t>
            </a:r>
            <a:r>
              <a:rPr lang="en-US" altLang="en-US" dirty="0" err="1" smtClean="0"/>
              <a:t>Supersequence</a:t>
            </a:r>
            <a:endParaRPr lang="en-US" altLang="en-US" dirty="0" smtClean="0"/>
          </a:p>
          <a:p>
            <a:pPr marL="533400" indent="-533400"/>
            <a:r>
              <a:rPr lang="en-US" altLang="en-US" dirty="0" smtClean="0"/>
              <a:t>72. Edit Distance</a:t>
            </a:r>
          </a:p>
          <a:p>
            <a:pPr marL="533400" indent="-533400"/>
            <a:endParaRPr lang="en-US" altLang="en-US" dirty="0" smtClean="0"/>
          </a:p>
          <a:p>
            <a:pPr marL="533400" indent="-533400"/>
            <a:endParaRPr lang="en-US" altLang="en-US" dirty="0" smtClean="0"/>
          </a:p>
          <a:p>
            <a:pPr marL="533400" indent="-533400"/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4815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807450" cy="698500"/>
          </a:xfrm>
        </p:spPr>
        <p:txBody>
          <a:bodyPr/>
          <a:lstStyle/>
          <a:p>
            <a:r>
              <a:rPr lang="en-US" altLang="en-US" sz="3600" dirty="0" smtClean="0"/>
              <a:t>Longest Common Subsequence (LCS)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5660" y="928689"/>
            <a:ext cx="11826815" cy="1978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>
                <a:solidFill>
                  <a:srgbClr val="FF0000"/>
                </a:solidFill>
              </a:rPr>
              <a:t>Definition</a:t>
            </a:r>
            <a:r>
              <a:rPr lang="en-US" altLang="en-US" dirty="0" smtClean="0"/>
              <a:t>: Given a string X=&lt;x1, x2, .., </a:t>
            </a:r>
            <a:r>
              <a:rPr lang="en-US" altLang="en-US" dirty="0" err="1" smtClean="0"/>
              <a:t>xm</a:t>
            </a:r>
            <a:r>
              <a:rPr lang="en-US" altLang="en-US" dirty="0" smtClean="0"/>
              <a:t>&gt;</a:t>
            </a:r>
          </a:p>
          <a:p>
            <a:pPr marL="933450" lvl="1" indent="-533400"/>
            <a:r>
              <a:rPr lang="en-US" altLang="en-US" dirty="0" smtClean="0"/>
              <a:t>Z is a </a:t>
            </a:r>
            <a:r>
              <a:rPr lang="en-US" altLang="en-US" dirty="0" smtClean="0">
                <a:solidFill>
                  <a:srgbClr val="FF0000"/>
                </a:solidFill>
              </a:rPr>
              <a:t>subsequence</a:t>
            </a:r>
            <a:r>
              <a:rPr lang="en-US" altLang="en-US" dirty="0" smtClean="0"/>
              <a:t> of X if there is a strictly increasing sequence of k indices &lt;i1,i2,i3, …</a:t>
            </a:r>
            <a:r>
              <a:rPr lang="en-US" altLang="en-US" dirty="0" err="1" smtClean="0"/>
              <a:t>ik</a:t>
            </a:r>
            <a:r>
              <a:rPr lang="en-US" altLang="en-US" dirty="0" smtClean="0"/>
              <a:t>&gt; (1&lt;=i1&lt;i2&lt;i3&lt;…&lt;</a:t>
            </a:r>
            <a:r>
              <a:rPr lang="en-US" altLang="en-US" dirty="0" err="1" smtClean="0"/>
              <a:t>ik</a:t>
            </a:r>
            <a:r>
              <a:rPr lang="en-US" altLang="en-US" dirty="0" smtClean="0"/>
              <a:t>&lt;=m) such that Z = &lt;Xi1,Xi2,Xi3,…,</a:t>
            </a:r>
            <a:r>
              <a:rPr lang="en-US" altLang="en-US" dirty="0" err="1" smtClean="0"/>
              <a:t>Xik</a:t>
            </a:r>
            <a:r>
              <a:rPr lang="en-US" altLang="en-US" dirty="0" smtClean="0"/>
              <a:t>&gt;</a:t>
            </a:r>
          </a:p>
          <a:p>
            <a:pPr marL="933450" lvl="1" indent="-533400"/>
            <a:r>
              <a:rPr lang="en-US" altLang="en-US" dirty="0">
                <a:solidFill>
                  <a:srgbClr val="FF0000"/>
                </a:solidFill>
              </a:rPr>
              <a:t>subsequence </a:t>
            </a:r>
            <a:r>
              <a:rPr lang="en-US" altLang="en-US" dirty="0" smtClean="0">
                <a:solidFill>
                  <a:schemeClr val="tx2"/>
                </a:solidFill>
              </a:rPr>
              <a:t>vs</a:t>
            </a:r>
            <a:r>
              <a:rPr lang="en-US" altLang="en-US" dirty="0" smtClean="0">
                <a:solidFill>
                  <a:srgbClr val="FF0000"/>
                </a:solidFill>
              </a:rPr>
              <a:t> substring</a:t>
            </a:r>
            <a:r>
              <a:rPr lang="en-US" altLang="en-US" dirty="0" smtClean="0">
                <a:solidFill>
                  <a:schemeClr val="tx2"/>
                </a:solidFill>
              </a:rPr>
              <a:t>, which </a:t>
            </a:r>
            <a:r>
              <a:rPr lang="en-US" altLang="en-US" dirty="0" smtClean="0"/>
              <a:t>is a </a:t>
            </a:r>
            <a:r>
              <a:rPr lang="en-US" altLang="en-US" dirty="0" smtClean="0">
                <a:solidFill>
                  <a:schemeClr val="accent6"/>
                </a:solidFill>
              </a:rPr>
              <a:t>contiguous sequence of chars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marL="533400" indent="-533400"/>
            <a:endParaRPr lang="en-US" altLang="en-US" dirty="0" smtClean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2711451" y="31337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63876" y="31353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3416301" y="31353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3768726" y="31369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4117976" y="31337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4470401" y="31353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06" name="Rectangle 10"/>
          <p:cNvSpPr>
            <a:spLocks noChangeArrowheads="1"/>
          </p:cNvSpPr>
          <p:nvPr/>
        </p:nvSpPr>
        <p:spPr bwMode="auto">
          <a:xfrm>
            <a:off x="4822826" y="31353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5175251" y="31369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524501" y="31337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5876926" y="31353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4110" name="Rectangle 14"/>
          <p:cNvSpPr>
            <a:spLocks noChangeArrowheads="1"/>
          </p:cNvSpPr>
          <p:nvPr/>
        </p:nvSpPr>
        <p:spPr bwMode="auto">
          <a:xfrm>
            <a:off x="6229351" y="31353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11" name="Rectangle 31"/>
          <p:cNvSpPr>
            <a:spLocks noChangeArrowheads="1"/>
          </p:cNvSpPr>
          <p:nvPr/>
        </p:nvSpPr>
        <p:spPr bwMode="auto">
          <a:xfrm>
            <a:off x="2701926" y="40481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12" name="Rectangle 32"/>
          <p:cNvSpPr>
            <a:spLocks noChangeArrowheads="1"/>
          </p:cNvSpPr>
          <p:nvPr/>
        </p:nvSpPr>
        <p:spPr bwMode="auto">
          <a:xfrm>
            <a:off x="3054351" y="40497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13" name="Rectangle 33"/>
          <p:cNvSpPr>
            <a:spLocks noChangeArrowheads="1"/>
          </p:cNvSpPr>
          <p:nvPr/>
        </p:nvSpPr>
        <p:spPr bwMode="auto">
          <a:xfrm>
            <a:off x="3406776" y="40497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4114" name="Rectangle 34"/>
          <p:cNvSpPr>
            <a:spLocks noChangeArrowheads="1"/>
          </p:cNvSpPr>
          <p:nvPr/>
        </p:nvSpPr>
        <p:spPr bwMode="auto">
          <a:xfrm>
            <a:off x="3759201" y="40513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15" name="Rectangle 35"/>
          <p:cNvSpPr>
            <a:spLocks noChangeArrowheads="1"/>
          </p:cNvSpPr>
          <p:nvPr/>
        </p:nvSpPr>
        <p:spPr bwMode="auto">
          <a:xfrm>
            <a:off x="4108451" y="40481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16" name="Line 44"/>
          <p:cNvSpPr>
            <a:spLocks noChangeShapeType="1"/>
          </p:cNvSpPr>
          <p:nvPr/>
        </p:nvSpPr>
        <p:spPr bwMode="auto">
          <a:xfrm>
            <a:off x="2889250" y="3440114"/>
            <a:ext cx="14288" cy="606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Text Box 63"/>
          <p:cNvSpPr txBox="1">
            <a:spLocks noChangeArrowheads="1"/>
          </p:cNvSpPr>
          <p:nvPr/>
        </p:nvSpPr>
        <p:spPr bwMode="auto">
          <a:xfrm>
            <a:off x="2195513" y="3114676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X:</a:t>
            </a:r>
          </a:p>
        </p:txBody>
      </p:sp>
      <p:sp>
        <p:nvSpPr>
          <p:cNvPr id="4118" name="Text Box 64"/>
          <p:cNvSpPr txBox="1">
            <a:spLocks noChangeArrowheads="1"/>
          </p:cNvSpPr>
          <p:nvPr/>
        </p:nvSpPr>
        <p:spPr bwMode="auto">
          <a:xfrm>
            <a:off x="2151064" y="4006850"/>
            <a:ext cx="414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Z:</a:t>
            </a:r>
          </a:p>
        </p:txBody>
      </p:sp>
      <p:sp>
        <p:nvSpPr>
          <p:cNvPr id="4119" name="Rectangle 4"/>
          <p:cNvSpPr>
            <a:spLocks noChangeArrowheads="1"/>
          </p:cNvSpPr>
          <p:nvPr/>
        </p:nvSpPr>
        <p:spPr bwMode="auto">
          <a:xfrm>
            <a:off x="2708276" y="51260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20" name="Rectangle 5"/>
          <p:cNvSpPr>
            <a:spLocks noChangeArrowheads="1"/>
          </p:cNvSpPr>
          <p:nvPr/>
        </p:nvSpPr>
        <p:spPr bwMode="auto">
          <a:xfrm>
            <a:off x="3060701" y="51276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121" name="Rectangle 6"/>
          <p:cNvSpPr>
            <a:spLocks noChangeArrowheads="1"/>
          </p:cNvSpPr>
          <p:nvPr/>
        </p:nvSpPr>
        <p:spPr bwMode="auto">
          <a:xfrm>
            <a:off x="3413126" y="51276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4122" name="Rectangle 7"/>
          <p:cNvSpPr>
            <a:spLocks noChangeArrowheads="1"/>
          </p:cNvSpPr>
          <p:nvPr/>
        </p:nvSpPr>
        <p:spPr bwMode="auto">
          <a:xfrm>
            <a:off x="3765551" y="51292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23" name="Rectangle 8"/>
          <p:cNvSpPr>
            <a:spLocks noChangeArrowheads="1"/>
          </p:cNvSpPr>
          <p:nvPr/>
        </p:nvSpPr>
        <p:spPr bwMode="auto">
          <a:xfrm>
            <a:off x="4114801" y="51260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124" name="Rectangle 9"/>
          <p:cNvSpPr>
            <a:spLocks noChangeArrowheads="1"/>
          </p:cNvSpPr>
          <p:nvPr/>
        </p:nvSpPr>
        <p:spPr bwMode="auto">
          <a:xfrm>
            <a:off x="4467226" y="51276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25" name="Rectangle 10"/>
          <p:cNvSpPr>
            <a:spLocks noChangeArrowheads="1"/>
          </p:cNvSpPr>
          <p:nvPr/>
        </p:nvSpPr>
        <p:spPr bwMode="auto">
          <a:xfrm>
            <a:off x="4819651" y="51276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4126" name="Rectangle 11"/>
          <p:cNvSpPr>
            <a:spLocks noChangeArrowheads="1"/>
          </p:cNvSpPr>
          <p:nvPr/>
        </p:nvSpPr>
        <p:spPr bwMode="auto">
          <a:xfrm>
            <a:off x="5172076" y="51292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27" name="Rectangle 12"/>
          <p:cNvSpPr>
            <a:spLocks noChangeArrowheads="1"/>
          </p:cNvSpPr>
          <p:nvPr/>
        </p:nvSpPr>
        <p:spPr bwMode="auto">
          <a:xfrm>
            <a:off x="5521326" y="51260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128" name="Rectangle 13"/>
          <p:cNvSpPr>
            <a:spLocks noChangeArrowheads="1"/>
          </p:cNvSpPr>
          <p:nvPr/>
        </p:nvSpPr>
        <p:spPr bwMode="auto">
          <a:xfrm>
            <a:off x="5873751" y="51276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4129" name="Rectangle 14"/>
          <p:cNvSpPr>
            <a:spLocks noChangeArrowheads="1"/>
          </p:cNvSpPr>
          <p:nvPr/>
        </p:nvSpPr>
        <p:spPr bwMode="auto">
          <a:xfrm>
            <a:off x="6226176" y="51276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30" name="Rectangle 31"/>
          <p:cNvSpPr>
            <a:spLocks noChangeArrowheads="1"/>
          </p:cNvSpPr>
          <p:nvPr/>
        </p:nvSpPr>
        <p:spPr bwMode="auto">
          <a:xfrm>
            <a:off x="2708276" y="62658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4131" name="Rectangle 32"/>
          <p:cNvSpPr>
            <a:spLocks noChangeArrowheads="1"/>
          </p:cNvSpPr>
          <p:nvPr/>
        </p:nvSpPr>
        <p:spPr bwMode="auto">
          <a:xfrm>
            <a:off x="3060701" y="626745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4132" name="Rectangle 33"/>
          <p:cNvSpPr>
            <a:spLocks noChangeArrowheads="1"/>
          </p:cNvSpPr>
          <p:nvPr/>
        </p:nvSpPr>
        <p:spPr bwMode="auto">
          <a:xfrm>
            <a:off x="3413126" y="626745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4133" name="Rectangle 34"/>
          <p:cNvSpPr>
            <a:spLocks noChangeArrowheads="1"/>
          </p:cNvSpPr>
          <p:nvPr/>
        </p:nvSpPr>
        <p:spPr bwMode="auto">
          <a:xfrm>
            <a:off x="3765551" y="62690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4134" name="Rectangle 35"/>
          <p:cNvSpPr>
            <a:spLocks noChangeArrowheads="1"/>
          </p:cNvSpPr>
          <p:nvPr/>
        </p:nvSpPr>
        <p:spPr bwMode="auto">
          <a:xfrm>
            <a:off x="4114801" y="62658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4135" name="Line 44"/>
          <p:cNvSpPr>
            <a:spLocks noChangeShapeType="1"/>
          </p:cNvSpPr>
          <p:nvPr/>
        </p:nvSpPr>
        <p:spPr bwMode="auto">
          <a:xfrm flipH="1">
            <a:off x="2903538" y="5430839"/>
            <a:ext cx="679450" cy="833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6" name="Line 45"/>
          <p:cNvSpPr>
            <a:spLocks noChangeShapeType="1"/>
          </p:cNvSpPr>
          <p:nvPr/>
        </p:nvSpPr>
        <p:spPr bwMode="auto">
          <a:xfrm flipH="1">
            <a:off x="3243263" y="5418138"/>
            <a:ext cx="717550" cy="857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7" name="Line 47"/>
          <p:cNvSpPr>
            <a:spLocks noChangeShapeType="1"/>
          </p:cNvSpPr>
          <p:nvPr/>
        </p:nvSpPr>
        <p:spPr bwMode="auto">
          <a:xfrm flipH="1">
            <a:off x="3567113" y="5418138"/>
            <a:ext cx="730250" cy="84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8" name="Line 48"/>
          <p:cNvSpPr>
            <a:spLocks noChangeShapeType="1"/>
          </p:cNvSpPr>
          <p:nvPr/>
        </p:nvSpPr>
        <p:spPr bwMode="auto">
          <a:xfrm flipH="1">
            <a:off x="3946526" y="5437188"/>
            <a:ext cx="1052513" cy="825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39" name="Line 50"/>
          <p:cNvSpPr>
            <a:spLocks noChangeShapeType="1"/>
          </p:cNvSpPr>
          <p:nvPr/>
        </p:nvSpPr>
        <p:spPr bwMode="auto">
          <a:xfrm flipH="1">
            <a:off x="4367213" y="5432426"/>
            <a:ext cx="1333500" cy="830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0" name="Text Box 63"/>
          <p:cNvSpPr txBox="1">
            <a:spLocks noChangeArrowheads="1"/>
          </p:cNvSpPr>
          <p:nvPr/>
        </p:nvSpPr>
        <p:spPr bwMode="auto">
          <a:xfrm>
            <a:off x="2192338" y="5106988"/>
            <a:ext cx="4175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X:</a:t>
            </a:r>
          </a:p>
        </p:txBody>
      </p:sp>
      <p:sp>
        <p:nvSpPr>
          <p:cNvPr id="4141" name="Text Box 64"/>
          <p:cNvSpPr txBox="1">
            <a:spLocks noChangeArrowheads="1"/>
          </p:cNvSpPr>
          <p:nvPr/>
        </p:nvSpPr>
        <p:spPr bwMode="auto">
          <a:xfrm>
            <a:off x="2157414" y="6224588"/>
            <a:ext cx="41433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Z:</a:t>
            </a:r>
          </a:p>
        </p:txBody>
      </p:sp>
      <p:sp>
        <p:nvSpPr>
          <p:cNvPr id="4142" name="Line 44"/>
          <p:cNvSpPr>
            <a:spLocks noChangeShapeType="1"/>
          </p:cNvSpPr>
          <p:nvPr/>
        </p:nvSpPr>
        <p:spPr bwMode="auto">
          <a:xfrm flipH="1">
            <a:off x="3179764" y="3438526"/>
            <a:ext cx="763587" cy="614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3" name="Line 44"/>
          <p:cNvSpPr>
            <a:spLocks noChangeShapeType="1"/>
          </p:cNvSpPr>
          <p:nvPr/>
        </p:nvSpPr>
        <p:spPr bwMode="auto">
          <a:xfrm flipH="1">
            <a:off x="3584576" y="3444875"/>
            <a:ext cx="1408113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4" name="Line 44"/>
          <p:cNvSpPr>
            <a:spLocks noChangeShapeType="1"/>
          </p:cNvSpPr>
          <p:nvPr/>
        </p:nvSpPr>
        <p:spPr bwMode="auto">
          <a:xfrm flipH="1">
            <a:off x="3952876" y="3444875"/>
            <a:ext cx="1406525" cy="615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5" name="Line 44"/>
          <p:cNvSpPr>
            <a:spLocks noChangeShapeType="1"/>
          </p:cNvSpPr>
          <p:nvPr/>
        </p:nvSpPr>
        <p:spPr bwMode="auto">
          <a:xfrm flipH="1">
            <a:off x="4325938" y="3432176"/>
            <a:ext cx="2062162" cy="620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46" name="Rectangle 35"/>
          <p:cNvSpPr>
            <a:spLocks noChangeArrowheads="1"/>
          </p:cNvSpPr>
          <p:nvPr/>
        </p:nvSpPr>
        <p:spPr bwMode="auto">
          <a:xfrm>
            <a:off x="4467226" y="62658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4147" name="Line 50"/>
          <p:cNvSpPr>
            <a:spLocks noChangeShapeType="1"/>
          </p:cNvSpPr>
          <p:nvPr/>
        </p:nvSpPr>
        <p:spPr bwMode="auto">
          <a:xfrm flipH="1">
            <a:off x="4681538" y="5438776"/>
            <a:ext cx="1333500" cy="830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20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807450" cy="698500"/>
          </a:xfrm>
        </p:spPr>
        <p:txBody>
          <a:bodyPr/>
          <a:lstStyle/>
          <a:p>
            <a:r>
              <a:rPr lang="en-US" altLang="en-US" sz="3600" dirty="0" smtClean="0"/>
              <a:t>Longest Common Subsequence (LCS)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2310" y="946151"/>
            <a:ext cx="11576648" cy="1470025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Given two sequences X and Y, the LCS of X and Y is the longest sequence Z, which is both a sub-sequence of X and Y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393951" y="300355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2746376" y="30051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098801" y="30051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451226" y="30067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3800476" y="300355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152901" y="30051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30" name="Rectangle 10"/>
          <p:cNvSpPr>
            <a:spLocks noChangeArrowheads="1"/>
          </p:cNvSpPr>
          <p:nvPr/>
        </p:nvSpPr>
        <p:spPr bwMode="auto">
          <a:xfrm>
            <a:off x="4505326" y="30051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5131" name="Rectangle 11"/>
          <p:cNvSpPr>
            <a:spLocks noChangeArrowheads="1"/>
          </p:cNvSpPr>
          <p:nvPr/>
        </p:nvSpPr>
        <p:spPr bwMode="auto">
          <a:xfrm>
            <a:off x="4857751" y="30067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32" name="Rectangle 12"/>
          <p:cNvSpPr>
            <a:spLocks noChangeArrowheads="1"/>
          </p:cNvSpPr>
          <p:nvPr/>
        </p:nvSpPr>
        <p:spPr bwMode="auto">
          <a:xfrm>
            <a:off x="5207001" y="300355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133" name="Rectangle 13"/>
          <p:cNvSpPr>
            <a:spLocks noChangeArrowheads="1"/>
          </p:cNvSpPr>
          <p:nvPr/>
        </p:nvSpPr>
        <p:spPr bwMode="auto">
          <a:xfrm>
            <a:off x="5559426" y="30051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5134" name="Rectangle 14"/>
          <p:cNvSpPr>
            <a:spLocks noChangeArrowheads="1"/>
          </p:cNvSpPr>
          <p:nvPr/>
        </p:nvSpPr>
        <p:spPr bwMode="auto">
          <a:xfrm>
            <a:off x="5911851" y="30051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35" name="Rectangle 31"/>
          <p:cNvSpPr>
            <a:spLocks noChangeArrowheads="1"/>
          </p:cNvSpPr>
          <p:nvPr/>
        </p:nvSpPr>
        <p:spPr bwMode="auto">
          <a:xfrm>
            <a:off x="2428876" y="412908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5136" name="Rectangle 32"/>
          <p:cNvSpPr>
            <a:spLocks noChangeArrowheads="1"/>
          </p:cNvSpPr>
          <p:nvPr/>
        </p:nvSpPr>
        <p:spPr bwMode="auto">
          <a:xfrm>
            <a:off x="2781301" y="41306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37" name="Rectangle 33"/>
          <p:cNvSpPr>
            <a:spLocks noChangeArrowheads="1"/>
          </p:cNvSpPr>
          <p:nvPr/>
        </p:nvSpPr>
        <p:spPr bwMode="auto">
          <a:xfrm>
            <a:off x="3133726" y="41306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138" name="Rectangle 34"/>
          <p:cNvSpPr>
            <a:spLocks noChangeArrowheads="1"/>
          </p:cNvSpPr>
          <p:nvPr/>
        </p:nvSpPr>
        <p:spPr bwMode="auto">
          <a:xfrm>
            <a:off x="3486151" y="41322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139" name="Rectangle 35"/>
          <p:cNvSpPr>
            <a:spLocks noChangeArrowheads="1"/>
          </p:cNvSpPr>
          <p:nvPr/>
        </p:nvSpPr>
        <p:spPr bwMode="auto">
          <a:xfrm>
            <a:off x="3835401" y="412908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40" name="Rectangle 36"/>
          <p:cNvSpPr>
            <a:spLocks noChangeArrowheads="1"/>
          </p:cNvSpPr>
          <p:nvPr/>
        </p:nvSpPr>
        <p:spPr bwMode="auto">
          <a:xfrm>
            <a:off x="4187826" y="41306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5141" name="Rectangle 37"/>
          <p:cNvSpPr>
            <a:spLocks noChangeArrowheads="1"/>
          </p:cNvSpPr>
          <p:nvPr/>
        </p:nvSpPr>
        <p:spPr bwMode="auto">
          <a:xfrm>
            <a:off x="4540251" y="41306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42" name="Rectangle 38"/>
          <p:cNvSpPr>
            <a:spLocks noChangeArrowheads="1"/>
          </p:cNvSpPr>
          <p:nvPr/>
        </p:nvSpPr>
        <p:spPr bwMode="auto">
          <a:xfrm>
            <a:off x="4892676" y="41322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143" name="Rectangle 39"/>
          <p:cNvSpPr>
            <a:spLocks noChangeArrowheads="1"/>
          </p:cNvSpPr>
          <p:nvPr/>
        </p:nvSpPr>
        <p:spPr bwMode="auto">
          <a:xfrm>
            <a:off x="5241926" y="412908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144" name="Rectangle 40"/>
          <p:cNvSpPr>
            <a:spLocks noChangeArrowheads="1"/>
          </p:cNvSpPr>
          <p:nvPr/>
        </p:nvSpPr>
        <p:spPr bwMode="auto">
          <a:xfrm>
            <a:off x="5594351" y="41306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45" name="Rectangle 41"/>
          <p:cNvSpPr>
            <a:spLocks noChangeArrowheads="1"/>
          </p:cNvSpPr>
          <p:nvPr/>
        </p:nvSpPr>
        <p:spPr bwMode="auto">
          <a:xfrm>
            <a:off x="5946776" y="41306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5146" name="Rectangle 42"/>
          <p:cNvSpPr>
            <a:spLocks noChangeArrowheads="1"/>
          </p:cNvSpPr>
          <p:nvPr/>
        </p:nvSpPr>
        <p:spPr bwMode="auto">
          <a:xfrm>
            <a:off x="6286501" y="41306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O</a:t>
            </a:r>
          </a:p>
        </p:txBody>
      </p:sp>
      <p:sp>
        <p:nvSpPr>
          <p:cNvPr id="5147" name="Rectangle 43"/>
          <p:cNvSpPr>
            <a:spLocks noChangeArrowheads="1"/>
          </p:cNvSpPr>
          <p:nvPr/>
        </p:nvSpPr>
        <p:spPr bwMode="auto">
          <a:xfrm>
            <a:off x="6638926" y="41306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O</a:t>
            </a:r>
          </a:p>
        </p:txBody>
      </p:sp>
      <p:sp>
        <p:nvSpPr>
          <p:cNvPr id="5148" name="Line 44"/>
          <p:cNvSpPr>
            <a:spLocks noChangeShapeType="1"/>
          </p:cNvSpPr>
          <p:nvPr/>
        </p:nvSpPr>
        <p:spPr bwMode="auto">
          <a:xfrm>
            <a:off x="2592388" y="3295650"/>
            <a:ext cx="387350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49" name="Line 45"/>
          <p:cNvSpPr>
            <a:spLocks noChangeShapeType="1"/>
          </p:cNvSpPr>
          <p:nvPr/>
        </p:nvSpPr>
        <p:spPr bwMode="auto">
          <a:xfrm>
            <a:off x="2990850" y="3330575"/>
            <a:ext cx="387350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0" name="Line 46"/>
          <p:cNvSpPr>
            <a:spLocks noChangeShapeType="1"/>
          </p:cNvSpPr>
          <p:nvPr/>
        </p:nvSpPr>
        <p:spPr bwMode="auto">
          <a:xfrm>
            <a:off x="3646488" y="3294064"/>
            <a:ext cx="387350" cy="820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1" name="Line 47"/>
          <p:cNvSpPr>
            <a:spLocks noChangeShapeType="1"/>
          </p:cNvSpPr>
          <p:nvPr/>
        </p:nvSpPr>
        <p:spPr bwMode="auto">
          <a:xfrm flipH="1">
            <a:off x="4360864" y="3317875"/>
            <a:ext cx="352425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2" name="Line 48"/>
          <p:cNvSpPr>
            <a:spLocks noChangeShapeType="1"/>
          </p:cNvSpPr>
          <p:nvPr/>
        </p:nvSpPr>
        <p:spPr bwMode="auto">
          <a:xfrm flipH="1">
            <a:off x="4724401" y="3306764"/>
            <a:ext cx="352425" cy="820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3" name="Line 49"/>
          <p:cNvSpPr>
            <a:spLocks noChangeShapeType="1"/>
          </p:cNvSpPr>
          <p:nvPr/>
        </p:nvSpPr>
        <p:spPr bwMode="auto">
          <a:xfrm flipH="1">
            <a:off x="5064126" y="3328989"/>
            <a:ext cx="352425" cy="820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4" name="Line 50"/>
          <p:cNvSpPr>
            <a:spLocks noChangeShapeType="1"/>
          </p:cNvSpPr>
          <p:nvPr/>
        </p:nvSpPr>
        <p:spPr bwMode="auto">
          <a:xfrm flipH="1">
            <a:off x="5756276" y="3306764"/>
            <a:ext cx="352425" cy="820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55" name="Rectangle 51"/>
          <p:cNvSpPr>
            <a:spLocks noChangeArrowheads="1"/>
          </p:cNvSpPr>
          <p:nvPr/>
        </p:nvSpPr>
        <p:spPr bwMode="auto">
          <a:xfrm>
            <a:off x="7815264" y="34702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56" name="Rectangle 52"/>
          <p:cNvSpPr>
            <a:spLocks noChangeArrowheads="1"/>
          </p:cNvSpPr>
          <p:nvPr/>
        </p:nvSpPr>
        <p:spPr bwMode="auto">
          <a:xfrm>
            <a:off x="8167689" y="34718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157" name="Rectangle 53"/>
          <p:cNvSpPr>
            <a:spLocks noChangeArrowheads="1"/>
          </p:cNvSpPr>
          <p:nvPr/>
        </p:nvSpPr>
        <p:spPr bwMode="auto">
          <a:xfrm>
            <a:off x="8520114" y="34718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58" name="Rectangle 54"/>
          <p:cNvSpPr>
            <a:spLocks noChangeArrowheads="1"/>
          </p:cNvSpPr>
          <p:nvPr/>
        </p:nvSpPr>
        <p:spPr bwMode="auto">
          <a:xfrm>
            <a:off x="8872539" y="347345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5159" name="Rectangle 55"/>
          <p:cNvSpPr>
            <a:spLocks noChangeArrowheads="1"/>
          </p:cNvSpPr>
          <p:nvPr/>
        </p:nvSpPr>
        <p:spPr bwMode="auto">
          <a:xfrm>
            <a:off x="9221789" y="34702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60" name="Rectangle 56"/>
          <p:cNvSpPr>
            <a:spLocks noChangeArrowheads="1"/>
          </p:cNvSpPr>
          <p:nvPr/>
        </p:nvSpPr>
        <p:spPr bwMode="auto">
          <a:xfrm>
            <a:off x="9574214" y="34718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5161" name="Rectangle 57"/>
          <p:cNvSpPr>
            <a:spLocks noChangeArrowheads="1"/>
          </p:cNvSpPr>
          <p:nvPr/>
        </p:nvSpPr>
        <p:spPr bwMode="auto">
          <a:xfrm>
            <a:off x="9926639" y="34718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5162" name="Text Box 62"/>
          <p:cNvSpPr txBox="1">
            <a:spLocks noChangeArrowheads="1"/>
          </p:cNvSpPr>
          <p:nvPr/>
        </p:nvSpPr>
        <p:spPr bwMode="auto">
          <a:xfrm>
            <a:off x="7100889" y="3440113"/>
            <a:ext cx="674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LCS:</a:t>
            </a:r>
          </a:p>
        </p:txBody>
      </p:sp>
      <p:sp>
        <p:nvSpPr>
          <p:cNvPr id="5163" name="Text Box 63"/>
          <p:cNvSpPr txBox="1">
            <a:spLocks noChangeArrowheads="1"/>
          </p:cNvSpPr>
          <p:nvPr/>
        </p:nvSpPr>
        <p:spPr bwMode="auto">
          <a:xfrm>
            <a:off x="1878013" y="2984501"/>
            <a:ext cx="417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X:</a:t>
            </a:r>
          </a:p>
        </p:txBody>
      </p:sp>
      <p:sp>
        <p:nvSpPr>
          <p:cNvPr id="5164" name="Text Box 64"/>
          <p:cNvSpPr txBox="1">
            <a:spLocks noChangeArrowheads="1"/>
          </p:cNvSpPr>
          <p:nvPr/>
        </p:nvSpPr>
        <p:spPr bwMode="auto">
          <a:xfrm>
            <a:off x="1878014" y="4087813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Y:</a:t>
            </a:r>
          </a:p>
        </p:txBody>
      </p:sp>
      <p:sp>
        <p:nvSpPr>
          <p:cNvPr id="5165" name="Line 65"/>
          <p:cNvSpPr>
            <a:spLocks noChangeShapeType="1"/>
          </p:cNvSpPr>
          <p:nvPr/>
        </p:nvSpPr>
        <p:spPr bwMode="auto">
          <a:xfrm>
            <a:off x="6408738" y="3633788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16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5" y="141288"/>
            <a:ext cx="8807450" cy="698500"/>
          </a:xfrm>
        </p:spPr>
        <p:txBody>
          <a:bodyPr/>
          <a:lstStyle/>
          <a:p>
            <a:r>
              <a:rPr lang="en-US" altLang="en-US" sz="3600" dirty="0" smtClean="0"/>
              <a:t>Longest Common Subsequence (LCS)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792" y="968375"/>
            <a:ext cx="11593902" cy="1017588"/>
          </a:xfrm>
          <a:noFill/>
        </p:spPr>
        <p:txBody>
          <a:bodyPr/>
          <a:lstStyle/>
          <a:p>
            <a:pPr marL="533400" indent="-533400"/>
            <a:r>
              <a:rPr lang="en-US" altLang="en-US" dirty="0" smtClean="0"/>
              <a:t>LCS does not have to be unique, but the maximum length is unique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4351339" y="22479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4703764" y="224948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5056189" y="224948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6151" name="Rectangle 31"/>
          <p:cNvSpPr>
            <a:spLocks noChangeArrowheads="1"/>
          </p:cNvSpPr>
          <p:nvPr/>
        </p:nvSpPr>
        <p:spPr bwMode="auto">
          <a:xfrm>
            <a:off x="4386264" y="33734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6152" name="Rectangle 32"/>
          <p:cNvSpPr>
            <a:spLocks noChangeArrowheads="1"/>
          </p:cNvSpPr>
          <p:nvPr/>
        </p:nvSpPr>
        <p:spPr bwMode="auto">
          <a:xfrm>
            <a:off x="4738689" y="33750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6153" name="Rectangle 33"/>
          <p:cNvSpPr>
            <a:spLocks noChangeArrowheads="1"/>
          </p:cNvSpPr>
          <p:nvPr/>
        </p:nvSpPr>
        <p:spPr bwMode="auto">
          <a:xfrm>
            <a:off x="5091114" y="33750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6154" name="Line 44"/>
          <p:cNvSpPr>
            <a:spLocks noChangeShapeType="1"/>
          </p:cNvSpPr>
          <p:nvPr/>
        </p:nvSpPr>
        <p:spPr bwMode="auto">
          <a:xfrm>
            <a:off x="4549775" y="2540000"/>
            <a:ext cx="387350" cy="8207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Line 45"/>
          <p:cNvSpPr>
            <a:spLocks noChangeShapeType="1"/>
          </p:cNvSpPr>
          <p:nvPr/>
        </p:nvSpPr>
        <p:spPr bwMode="auto">
          <a:xfrm>
            <a:off x="5210176" y="2540001"/>
            <a:ext cx="125413" cy="85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6" name="Rectangle 51"/>
          <p:cNvSpPr>
            <a:spLocks noChangeArrowheads="1"/>
          </p:cNvSpPr>
          <p:nvPr/>
        </p:nvSpPr>
        <p:spPr bwMode="auto">
          <a:xfrm>
            <a:off x="7235826" y="27543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6157" name="Rectangle 52"/>
          <p:cNvSpPr>
            <a:spLocks noChangeArrowheads="1"/>
          </p:cNvSpPr>
          <p:nvPr/>
        </p:nvSpPr>
        <p:spPr bwMode="auto">
          <a:xfrm>
            <a:off x="7588251" y="27559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6158" name="Text Box 62"/>
          <p:cNvSpPr txBox="1">
            <a:spLocks noChangeArrowheads="1"/>
          </p:cNvSpPr>
          <p:nvPr/>
        </p:nvSpPr>
        <p:spPr bwMode="auto">
          <a:xfrm>
            <a:off x="6521450" y="2724151"/>
            <a:ext cx="67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LCS:</a:t>
            </a:r>
          </a:p>
        </p:txBody>
      </p:sp>
      <p:sp>
        <p:nvSpPr>
          <p:cNvPr id="6159" name="Text Box 63"/>
          <p:cNvSpPr txBox="1">
            <a:spLocks noChangeArrowheads="1"/>
          </p:cNvSpPr>
          <p:nvPr/>
        </p:nvSpPr>
        <p:spPr bwMode="auto">
          <a:xfrm>
            <a:off x="3835401" y="2228851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X:</a:t>
            </a:r>
          </a:p>
        </p:txBody>
      </p:sp>
      <p:sp>
        <p:nvSpPr>
          <p:cNvPr id="6160" name="Text Box 64"/>
          <p:cNvSpPr txBox="1">
            <a:spLocks noChangeArrowheads="1"/>
          </p:cNvSpPr>
          <p:nvPr/>
        </p:nvSpPr>
        <p:spPr bwMode="auto">
          <a:xfrm>
            <a:off x="3835401" y="3332163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Y:</a:t>
            </a:r>
          </a:p>
        </p:txBody>
      </p:sp>
      <p:sp>
        <p:nvSpPr>
          <p:cNvPr id="6161" name="Line 65"/>
          <p:cNvSpPr>
            <a:spLocks noChangeShapeType="1"/>
          </p:cNvSpPr>
          <p:nvPr/>
        </p:nvSpPr>
        <p:spPr bwMode="auto">
          <a:xfrm>
            <a:off x="5829300" y="2917825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2" name="Rectangle 4"/>
          <p:cNvSpPr>
            <a:spLocks noChangeArrowheads="1"/>
          </p:cNvSpPr>
          <p:nvPr/>
        </p:nvSpPr>
        <p:spPr bwMode="auto">
          <a:xfrm>
            <a:off x="4408489" y="47402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6163" name="Rectangle 5"/>
          <p:cNvSpPr>
            <a:spLocks noChangeArrowheads="1"/>
          </p:cNvSpPr>
          <p:nvPr/>
        </p:nvSpPr>
        <p:spPr bwMode="auto">
          <a:xfrm>
            <a:off x="4760914" y="47418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6164" name="Rectangle 6"/>
          <p:cNvSpPr>
            <a:spLocks noChangeArrowheads="1"/>
          </p:cNvSpPr>
          <p:nvPr/>
        </p:nvSpPr>
        <p:spPr bwMode="auto">
          <a:xfrm>
            <a:off x="5113339" y="474186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6165" name="Rectangle 31"/>
          <p:cNvSpPr>
            <a:spLocks noChangeArrowheads="1"/>
          </p:cNvSpPr>
          <p:nvPr/>
        </p:nvSpPr>
        <p:spPr bwMode="auto">
          <a:xfrm>
            <a:off x="4443414" y="58658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6166" name="Rectangle 32"/>
          <p:cNvSpPr>
            <a:spLocks noChangeArrowheads="1"/>
          </p:cNvSpPr>
          <p:nvPr/>
        </p:nvSpPr>
        <p:spPr bwMode="auto">
          <a:xfrm>
            <a:off x="4795839" y="58674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6167" name="Rectangle 33"/>
          <p:cNvSpPr>
            <a:spLocks noChangeArrowheads="1"/>
          </p:cNvSpPr>
          <p:nvPr/>
        </p:nvSpPr>
        <p:spPr bwMode="auto">
          <a:xfrm>
            <a:off x="5148264" y="58674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6168" name="Line 44"/>
          <p:cNvSpPr>
            <a:spLocks noChangeShapeType="1"/>
          </p:cNvSpPr>
          <p:nvPr/>
        </p:nvSpPr>
        <p:spPr bwMode="auto">
          <a:xfrm flipH="1">
            <a:off x="4652964" y="5032376"/>
            <a:ext cx="261937" cy="85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45"/>
          <p:cNvSpPr>
            <a:spLocks noChangeShapeType="1"/>
          </p:cNvSpPr>
          <p:nvPr/>
        </p:nvSpPr>
        <p:spPr bwMode="auto">
          <a:xfrm>
            <a:off x="5267326" y="5032376"/>
            <a:ext cx="125413" cy="855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Rectangle 51"/>
          <p:cNvSpPr>
            <a:spLocks noChangeArrowheads="1"/>
          </p:cNvSpPr>
          <p:nvPr/>
        </p:nvSpPr>
        <p:spPr bwMode="auto">
          <a:xfrm>
            <a:off x="7292976" y="524668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6171" name="Rectangle 52"/>
          <p:cNvSpPr>
            <a:spLocks noChangeArrowheads="1"/>
          </p:cNvSpPr>
          <p:nvPr/>
        </p:nvSpPr>
        <p:spPr bwMode="auto">
          <a:xfrm>
            <a:off x="7645401" y="524827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6172" name="Text Box 62"/>
          <p:cNvSpPr txBox="1">
            <a:spLocks noChangeArrowheads="1"/>
          </p:cNvSpPr>
          <p:nvPr/>
        </p:nvSpPr>
        <p:spPr bwMode="auto">
          <a:xfrm>
            <a:off x="6578600" y="5216526"/>
            <a:ext cx="6746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LCS:</a:t>
            </a:r>
          </a:p>
        </p:txBody>
      </p:sp>
      <p:sp>
        <p:nvSpPr>
          <p:cNvPr id="6173" name="Text Box 63"/>
          <p:cNvSpPr txBox="1">
            <a:spLocks noChangeArrowheads="1"/>
          </p:cNvSpPr>
          <p:nvPr/>
        </p:nvSpPr>
        <p:spPr bwMode="auto">
          <a:xfrm>
            <a:off x="3892551" y="4721226"/>
            <a:ext cx="4175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X:</a:t>
            </a:r>
          </a:p>
        </p:txBody>
      </p:sp>
      <p:sp>
        <p:nvSpPr>
          <p:cNvPr id="6174" name="Text Box 64"/>
          <p:cNvSpPr txBox="1">
            <a:spLocks noChangeArrowheads="1"/>
          </p:cNvSpPr>
          <p:nvPr/>
        </p:nvSpPr>
        <p:spPr bwMode="auto">
          <a:xfrm>
            <a:off x="3892551" y="5824538"/>
            <a:ext cx="396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Y:</a:t>
            </a:r>
          </a:p>
        </p:txBody>
      </p:sp>
      <p:sp>
        <p:nvSpPr>
          <p:cNvPr id="6175" name="Line 65"/>
          <p:cNvSpPr>
            <a:spLocks noChangeShapeType="1"/>
          </p:cNvSpPr>
          <p:nvPr/>
        </p:nvSpPr>
        <p:spPr bwMode="auto">
          <a:xfrm>
            <a:off x="5886450" y="5410200"/>
            <a:ext cx="666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313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31653" y="141288"/>
            <a:ext cx="9894497" cy="698500"/>
          </a:xfrm>
        </p:spPr>
        <p:txBody>
          <a:bodyPr/>
          <a:lstStyle/>
          <a:p>
            <a:r>
              <a:rPr lang="en-US" altLang="en-US" sz="3600" dirty="0" smtClean="0"/>
              <a:t>LCS: Recursive Formulation (Base Cases)</a:t>
            </a: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448574" y="1069976"/>
            <a:ext cx="11395494" cy="53308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defRPr/>
            </a:pPr>
            <a:r>
              <a:rPr lang="en-US" altLang="en-US" kern="0" dirty="0" err="1"/>
              <a:t>int</a:t>
            </a:r>
            <a:r>
              <a:rPr lang="en-US" altLang="en-US" kern="0" dirty="0"/>
              <a:t> </a:t>
            </a:r>
            <a:r>
              <a:rPr lang="en-US" altLang="en-US" kern="0" dirty="0" smtClean="0">
                <a:solidFill>
                  <a:srgbClr val="FF0000"/>
                </a:solidFill>
              </a:rPr>
              <a:t>LCS</a:t>
            </a:r>
            <a:r>
              <a:rPr lang="en-US" altLang="en-US" kern="0" dirty="0" smtClean="0"/>
              <a:t>(X, m, Y, n):  </a:t>
            </a:r>
            <a:r>
              <a:rPr lang="en-US" altLang="en-US" kern="0" dirty="0" smtClean="0">
                <a:solidFill>
                  <a:schemeClr val="accent6"/>
                </a:solidFill>
              </a:rPr>
              <a:t>// m: length(X), n: length(Y)</a:t>
            </a:r>
            <a:endParaRPr lang="en-US" altLang="en-US" kern="0" dirty="0">
              <a:solidFill>
                <a:schemeClr val="accent6"/>
              </a:solidFill>
            </a:endParaRPr>
          </a:p>
          <a:p>
            <a:pPr marL="933450" lvl="1" indent="-533400">
              <a:defRPr/>
            </a:pPr>
            <a:r>
              <a:rPr lang="en-US" altLang="en-US" kern="0" dirty="0"/>
              <a:t>Base cases: </a:t>
            </a:r>
          </a:p>
          <a:p>
            <a:pPr marL="1333500" lvl="2" indent="-533400">
              <a:defRPr/>
            </a:pPr>
            <a:r>
              <a:rPr lang="en-US" altLang="en-US" kern="0" dirty="0"/>
              <a:t>If m == 0 </a:t>
            </a:r>
            <a:r>
              <a:rPr lang="en-US" altLang="en-US" kern="0" dirty="0">
                <a:sym typeface="Wingdings" panose="05000000000000000000" pitchFamily="2" charset="2"/>
              </a:rPr>
              <a:t> return 0</a:t>
            </a:r>
          </a:p>
          <a:p>
            <a:pPr marL="1333500" lvl="2" indent="-533400">
              <a:defRPr/>
            </a:pPr>
            <a:r>
              <a:rPr lang="en-US" altLang="en-US" kern="0" dirty="0">
                <a:sym typeface="Wingdings" panose="05000000000000000000" pitchFamily="2" charset="2"/>
              </a:rPr>
              <a:t>If n == 0  return 0</a:t>
            </a:r>
          </a:p>
          <a:p>
            <a:pPr marL="1333500" lvl="2" indent="-533400">
              <a:defRPr/>
            </a:pPr>
            <a:endParaRPr lang="en-US" altLang="en-US" kern="0" dirty="0">
              <a:sym typeface="Wingdings" panose="05000000000000000000" pitchFamily="2" charset="2"/>
            </a:endParaRPr>
          </a:p>
          <a:p>
            <a:pPr marL="933450" lvl="1" indent="-533400">
              <a:defRPr/>
            </a:pPr>
            <a:r>
              <a:rPr lang="en-US" altLang="en-US" kern="0" dirty="0">
                <a:sym typeface="Wingdings" panose="05000000000000000000" pitchFamily="2" charset="2"/>
              </a:rPr>
              <a:t>If any of the strings is empty, then LCS is empty</a:t>
            </a:r>
          </a:p>
          <a:p>
            <a:pPr marL="1333500" lvl="2" indent="-533400">
              <a:defRPr/>
            </a:pP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3133158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LCS: Recursive Formulation (Case 1)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3392489" y="11668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8196" name="Rectangle 5"/>
          <p:cNvSpPr>
            <a:spLocks noChangeArrowheads="1"/>
          </p:cNvSpPr>
          <p:nvPr/>
        </p:nvSpPr>
        <p:spPr bwMode="auto">
          <a:xfrm>
            <a:off x="3744914" y="11684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auto">
          <a:xfrm>
            <a:off x="4097339" y="11684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auto">
          <a:xfrm>
            <a:off x="4449764" y="116998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auto">
          <a:xfrm>
            <a:off x="4799014" y="11668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5151439" y="11684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5503864" y="11684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8202" name="Rectangle 11"/>
          <p:cNvSpPr>
            <a:spLocks noChangeArrowheads="1"/>
          </p:cNvSpPr>
          <p:nvPr/>
        </p:nvSpPr>
        <p:spPr bwMode="auto">
          <a:xfrm>
            <a:off x="5856289" y="116998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8203" name="Rectangle 12"/>
          <p:cNvSpPr>
            <a:spLocks noChangeArrowheads="1"/>
          </p:cNvSpPr>
          <p:nvPr/>
        </p:nvSpPr>
        <p:spPr bwMode="auto">
          <a:xfrm>
            <a:off x="6205539" y="1166813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8204" name="Rectangle 13"/>
          <p:cNvSpPr>
            <a:spLocks noChangeArrowheads="1"/>
          </p:cNvSpPr>
          <p:nvPr/>
        </p:nvSpPr>
        <p:spPr bwMode="auto">
          <a:xfrm>
            <a:off x="6557964" y="11684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R</a:t>
            </a:r>
          </a:p>
        </p:txBody>
      </p:sp>
      <p:sp>
        <p:nvSpPr>
          <p:cNvPr id="8205" name="Rectangle 14"/>
          <p:cNvSpPr>
            <a:spLocks noChangeArrowheads="1"/>
          </p:cNvSpPr>
          <p:nvPr/>
        </p:nvSpPr>
        <p:spPr bwMode="auto">
          <a:xfrm>
            <a:off x="6910389" y="116840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8206" name="Rectangle 31"/>
          <p:cNvSpPr>
            <a:spLocks noChangeArrowheads="1"/>
          </p:cNvSpPr>
          <p:nvPr/>
        </p:nvSpPr>
        <p:spPr bwMode="auto">
          <a:xfrm>
            <a:off x="3427414" y="229235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Y</a:t>
            </a:r>
          </a:p>
        </p:txBody>
      </p:sp>
      <p:sp>
        <p:nvSpPr>
          <p:cNvPr id="8207" name="Rectangle 32"/>
          <p:cNvSpPr>
            <a:spLocks noChangeArrowheads="1"/>
          </p:cNvSpPr>
          <p:nvPr/>
        </p:nvSpPr>
        <p:spPr bwMode="auto">
          <a:xfrm>
            <a:off x="3779839" y="22939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8208" name="Rectangle 33"/>
          <p:cNvSpPr>
            <a:spLocks noChangeArrowheads="1"/>
          </p:cNvSpPr>
          <p:nvPr/>
        </p:nvSpPr>
        <p:spPr bwMode="auto">
          <a:xfrm>
            <a:off x="4132264" y="22939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8209" name="Rectangle 34"/>
          <p:cNvSpPr>
            <a:spLocks noChangeArrowheads="1"/>
          </p:cNvSpPr>
          <p:nvPr/>
        </p:nvSpPr>
        <p:spPr bwMode="auto">
          <a:xfrm>
            <a:off x="4484689" y="22955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8210" name="Rectangle 35"/>
          <p:cNvSpPr>
            <a:spLocks noChangeArrowheads="1"/>
          </p:cNvSpPr>
          <p:nvPr/>
        </p:nvSpPr>
        <p:spPr bwMode="auto">
          <a:xfrm>
            <a:off x="4833939" y="229235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8211" name="Rectangle 36"/>
          <p:cNvSpPr>
            <a:spLocks noChangeArrowheads="1"/>
          </p:cNvSpPr>
          <p:nvPr/>
        </p:nvSpPr>
        <p:spPr bwMode="auto">
          <a:xfrm>
            <a:off x="5186364" y="22939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D</a:t>
            </a:r>
          </a:p>
        </p:txBody>
      </p:sp>
      <p:sp>
        <p:nvSpPr>
          <p:cNvPr id="8212" name="Rectangle 37"/>
          <p:cNvSpPr>
            <a:spLocks noChangeArrowheads="1"/>
          </p:cNvSpPr>
          <p:nvPr/>
        </p:nvSpPr>
        <p:spPr bwMode="auto">
          <a:xfrm>
            <a:off x="5538789" y="22939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8213" name="Rectangle 38"/>
          <p:cNvSpPr>
            <a:spLocks noChangeArrowheads="1"/>
          </p:cNvSpPr>
          <p:nvPr/>
        </p:nvSpPr>
        <p:spPr bwMode="auto">
          <a:xfrm>
            <a:off x="5891214" y="2295525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8214" name="Rectangle 39"/>
          <p:cNvSpPr>
            <a:spLocks noChangeArrowheads="1"/>
          </p:cNvSpPr>
          <p:nvPr/>
        </p:nvSpPr>
        <p:spPr bwMode="auto">
          <a:xfrm>
            <a:off x="6240464" y="2292350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sp>
        <p:nvSpPr>
          <p:cNvPr id="8215" name="Rectangle 40"/>
          <p:cNvSpPr>
            <a:spLocks noChangeArrowheads="1"/>
          </p:cNvSpPr>
          <p:nvPr/>
        </p:nvSpPr>
        <p:spPr bwMode="auto">
          <a:xfrm>
            <a:off x="6592889" y="2293938"/>
            <a:ext cx="352425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8216" name="Text Box 63"/>
          <p:cNvSpPr txBox="1">
            <a:spLocks noChangeArrowheads="1"/>
          </p:cNvSpPr>
          <p:nvPr/>
        </p:nvSpPr>
        <p:spPr bwMode="auto">
          <a:xfrm>
            <a:off x="2876551" y="1147763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X:</a:t>
            </a:r>
          </a:p>
        </p:txBody>
      </p:sp>
      <p:sp>
        <p:nvSpPr>
          <p:cNvPr id="8217" name="Text Box 64"/>
          <p:cNvSpPr txBox="1">
            <a:spLocks noChangeArrowheads="1"/>
          </p:cNvSpPr>
          <p:nvPr/>
        </p:nvSpPr>
        <p:spPr bwMode="auto">
          <a:xfrm>
            <a:off x="2876551" y="2251076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Y:</a:t>
            </a:r>
          </a:p>
        </p:txBody>
      </p:sp>
      <p:sp>
        <p:nvSpPr>
          <p:cNvPr id="8218" name="Text Box 63"/>
          <p:cNvSpPr txBox="1">
            <a:spLocks noChangeArrowheads="1"/>
          </p:cNvSpPr>
          <p:nvPr/>
        </p:nvSpPr>
        <p:spPr bwMode="auto">
          <a:xfrm>
            <a:off x="8247063" y="1101725"/>
            <a:ext cx="1238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Length: m</a:t>
            </a:r>
          </a:p>
        </p:txBody>
      </p:sp>
      <p:sp>
        <p:nvSpPr>
          <p:cNvPr id="8219" name="Text Box 63"/>
          <p:cNvSpPr txBox="1">
            <a:spLocks noChangeArrowheads="1"/>
          </p:cNvSpPr>
          <p:nvPr/>
        </p:nvSpPr>
        <p:spPr bwMode="auto">
          <a:xfrm>
            <a:off x="8231188" y="2227264"/>
            <a:ext cx="1181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Length: n</a:t>
            </a:r>
          </a:p>
        </p:txBody>
      </p:sp>
      <p:sp>
        <p:nvSpPr>
          <p:cNvPr id="8220" name="Line 50"/>
          <p:cNvSpPr>
            <a:spLocks noChangeShapeType="1"/>
          </p:cNvSpPr>
          <p:nvPr/>
        </p:nvSpPr>
        <p:spPr bwMode="auto">
          <a:xfrm flipH="1">
            <a:off x="6765926" y="1471614"/>
            <a:ext cx="352425" cy="820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1095556" y="3124200"/>
            <a:ext cx="10636370" cy="32766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defRPr/>
            </a:pPr>
            <a:r>
              <a:rPr lang="en-US" altLang="en-US" kern="0" dirty="0" err="1"/>
              <a:t>int</a:t>
            </a:r>
            <a:r>
              <a:rPr lang="en-US" altLang="en-US" kern="0" dirty="0"/>
              <a:t> </a:t>
            </a:r>
            <a:r>
              <a:rPr lang="en-US" altLang="en-US" kern="0" dirty="0">
                <a:solidFill>
                  <a:srgbClr val="FF0000"/>
                </a:solidFill>
              </a:rPr>
              <a:t>LCS</a:t>
            </a:r>
            <a:r>
              <a:rPr lang="en-US" altLang="en-US" kern="0" dirty="0"/>
              <a:t>(X, m, Y, n):  </a:t>
            </a:r>
            <a:r>
              <a:rPr lang="en-US" altLang="en-US" kern="0" dirty="0">
                <a:solidFill>
                  <a:schemeClr val="accent6"/>
                </a:solidFill>
              </a:rPr>
              <a:t>// m: length(X), n: length(Y)</a:t>
            </a:r>
          </a:p>
          <a:p>
            <a:pPr marL="933450" lvl="1" indent="-533400">
              <a:defRPr/>
            </a:pPr>
            <a:r>
              <a:rPr lang="en-US" altLang="en-US" kern="0" dirty="0" smtClean="0"/>
              <a:t>If </a:t>
            </a:r>
            <a:r>
              <a:rPr lang="en-US" altLang="en-US" kern="0" dirty="0"/>
              <a:t>(</a:t>
            </a:r>
            <a:r>
              <a:rPr lang="en-US" altLang="en-US" kern="0" dirty="0" smtClean="0"/>
              <a:t>X[m-1] </a:t>
            </a:r>
            <a:r>
              <a:rPr lang="en-US" altLang="en-US" kern="0" dirty="0"/>
              <a:t>== </a:t>
            </a:r>
            <a:r>
              <a:rPr lang="en-US" altLang="en-US" kern="0" dirty="0" smtClean="0"/>
              <a:t>Y[n-1]) </a:t>
            </a:r>
            <a:r>
              <a:rPr lang="en-US" altLang="en-US" kern="0" dirty="0"/>
              <a:t>then   </a:t>
            </a:r>
            <a:r>
              <a:rPr lang="en-US" altLang="en-US" kern="0" dirty="0">
                <a:solidFill>
                  <a:schemeClr val="accent6"/>
                </a:solidFill>
              </a:rPr>
              <a:t>// If the last chars are equal</a:t>
            </a:r>
          </a:p>
          <a:p>
            <a:pPr marL="1333500" lvl="2" indent="-533400">
              <a:defRPr/>
            </a:pPr>
            <a:r>
              <a:rPr lang="en-US" altLang="en-US" sz="2400" kern="0" dirty="0"/>
              <a:t>return 1 + </a:t>
            </a:r>
            <a:r>
              <a:rPr lang="en-US" altLang="en-US" sz="2400" kern="0" dirty="0" smtClean="0"/>
              <a:t>LCS(X, m-1, Y, n-1)</a:t>
            </a:r>
            <a:endParaRPr lang="en-US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82407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LCS: Recursive Formulation (Case 2)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92489" y="1166813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744914" y="1168400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B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4097339" y="1168400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R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449764" y="1169988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A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799014" y="1166813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C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151439" y="1168400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A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503864" y="1168400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D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5856289" y="1169988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A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205539" y="1166813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B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6557964" y="1168400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R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907214" y="1168400"/>
            <a:ext cx="352425" cy="304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A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3427414" y="2292350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Y</a:t>
            </a: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3779839" y="2293938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A</a:t>
            </a:r>
          </a:p>
        </p:txBody>
      </p:sp>
      <p:sp>
        <p:nvSpPr>
          <p:cNvPr id="19" name="Rectangle 33"/>
          <p:cNvSpPr>
            <a:spLocks noChangeArrowheads="1"/>
          </p:cNvSpPr>
          <p:nvPr/>
        </p:nvSpPr>
        <p:spPr bwMode="auto">
          <a:xfrm>
            <a:off x="4132264" y="2293938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B</a:t>
            </a:r>
          </a:p>
        </p:txBody>
      </p:sp>
      <p:sp>
        <p:nvSpPr>
          <p:cNvPr id="20" name="Rectangle 34"/>
          <p:cNvSpPr>
            <a:spLocks noChangeArrowheads="1"/>
          </p:cNvSpPr>
          <p:nvPr/>
        </p:nvSpPr>
        <p:spPr bwMode="auto">
          <a:xfrm>
            <a:off x="4484689" y="2295525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B</a:t>
            </a:r>
          </a:p>
        </p:txBody>
      </p:sp>
      <p:sp>
        <p:nvSpPr>
          <p:cNvPr id="21" name="Rectangle 35"/>
          <p:cNvSpPr>
            <a:spLocks noChangeArrowheads="1"/>
          </p:cNvSpPr>
          <p:nvPr/>
        </p:nvSpPr>
        <p:spPr bwMode="auto">
          <a:xfrm>
            <a:off x="4833939" y="2292350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A</a:t>
            </a:r>
          </a:p>
        </p:txBody>
      </p:sp>
      <p:sp>
        <p:nvSpPr>
          <p:cNvPr id="22" name="Rectangle 36"/>
          <p:cNvSpPr>
            <a:spLocks noChangeArrowheads="1"/>
          </p:cNvSpPr>
          <p:nvPr/>
        </p:nvSpPr>
        <p:spPr bwMode="auto">
          <a:xfrm>
            <a:off x="5186364" y="2293938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D</a:t>
            </a:r>
          </a:p>
        </p:txBody>
      </p:sp>
      <p:sp>
        <p:nvSpPr>
          <p:cNvPr id="23" name="Rectangle 37"/>
          <p:cNvSpPr>
            <a:spLocks noChangeArrowheads="1"/>
          </p:cNvSpPr>
          <p:nvPr/>
        </p:nvSpPr>
        <p:spPr bwMode="auto">
          <a:xfrm>
            <a:off x="5538789" y="2293938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A</a:t>
            </a:r>
          </a:p>
        </p:txBody>
      </p:sp>
      <p:sp>
        <p:nvSpPr>
          <p:cNvPr id="24" name="Rectangle 38"/>
          <p:cNvSpPr>
            <a:spLocks noChangeArrowheads="1"/>
          </p:cNvSpPr>
          <p:nvPr/>
        </p:nvSpPr>
        <p:spPr bwMode="auto">
          <a:xfrm>
            <a:off x="5891214" y="2295525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B</a:t>
            </a:r>
          </a:p>
        </p:txBody>
      </p:sp>
      <p:sp>
        <p:nvSpPr>
          <p:cNvPr id="25" name="Rectangle 39"/>
          <p:cNvSpPr>
            <a:spLocks noChangeArrowheads="1"/>
          </p:cNvSpPr>
          <p:nvPr/>
        </p:nvSpPr>
        <p:spPr bwMode="auto">
          <a:xfrm>
            <a:off x="6240464" y="2292350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B</a:t>
            </a:r>
          </a:p>
        </p:txBody>
      </p:sp>
      <p:sp>
        <p:nvSpPr>
          <p:cNvPr id="26" name="Rectangle 40"/>
          <p:cNvSpPr>
            <a:spLocks noChangeArrowheads="1"/>
          </p:cNvSpPr>
          <p:nvPr/>
        </p:nvSpPr>
        <p:spPr bwMode="auto">
          <a:xfrm>
            <a:off x="6592889" y="2293938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A</a:t>
            </a:r>
          </a:p>
        </p:txBody>
      </p:sp>
      <p:sp>
        <p:nvSpPr>
          <p:cNvPr id="9240" name="Text Box 63"/>
          <p:cNvSpPr txBox="1">
            <a:spLocks noChangeArrowheads="1"/>
          </p:cNvSpPr>
          <p:nvPr/>
        </p:nvSpPr>
        <p:spPr bwMode="auto">
          <a:xfrm>
            <a:off x="2876551" y="1147763"/>
            <a:ext cx="4175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X:</a:t>
            </a:r>
          </a:p>
        </p:txBody>
      </p:sp>
      <p:sp>
        <p:nvSpPr>
          <p:cNvPr id="9241" name="Text Box 64"/>
          <p:cNvSpPr txBox="1">
            <a:spLocks noChangeArrowheads="1"/>
          </p:cNvSpPr>
          <p:nvPr/>
        </p:nvSpPr>
        <p:spPr bwMode="auto">
          <a:xfrm>
            <a:off x="2876551" y="2251076"/>
            <a:ext cx="396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Y:</a:t>
            </a:r>
          </a:p>
        </p:txBody>
      </p:sp>
      <p:sp>
        <p:nvSpPr>
          <p:cNvPr id="9242" name="Text Box 63"/>
          <p:cNvSpPr txBox="1">
            <a:spLocks noChangeArrowheads="1"/>
          </p:cNvSpPr>
          <p:nvPr/>
        </p:nvSpPr>
        <p:spPr bwMode="auto">
          <a:xfrm>
            <a:off x="8247063" y="1101725"/>
            <a:ext cx="12382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Length: m</a:t>
            </a:r>
          </a:p>
        </p:txBody>
      </p:sp>
      <p:sp>
        <p:nvSpPr>
          <p:cNvPr id="9243" name="Text Box 63"/>
          <p:cNvSpPr txBox="1">
            <a:spLocks noChangeArrowheads="1"/>
          </p:cNvSpPr>
          <p:nvPr/>
        </p:nvSpPr>
        <p:spPr bwMode="auto">
          <a:xfrm>
            <a:off x="8231188" y="2227264"/>
            <a:ext cx="11811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Length: n</a:t>
            </a:r>
          </a:p>
        </p:txBody>
      </p:sp>
      <p:sp>
        <p:nvSpPr>
          <p:cNvPr id="9244" name="Line 50"/>
          <p:cNvSpPr>
            <a:spLocks noChangeShapeType="1"/>
          </p:cNvSpPr>
          <p:nvPr/>
        </p:nvSpPr>
        <p:spPr bwMode="auto">
          <a:xfrm>
            <a:off x="7118351" y="1471613"/>
            <a:ext cx="677863" cy="819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396816" y="2901951"/>
            <a:ext cx="11490384" cy="3024396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CC33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3399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533400" indent="-533400">
              <a:defRPr/>
            </a:pPr>
            <a:r>
              <a:rPr lang="en-US" altLang="en-US" kern="0" dirty="0" err="1"/>
              <a:t>int</a:t>
            </a:r>
            <a:r>
              <a:rPr lang="en-US" altLang="en-US" kern="0" dirty="0"/>
              <a:t> </a:t>
            </a:r>
            <a:r>
              <a:rPr lang="en-US" altLang="en-US" kern="0" dirty="0">
                <a:solidFill>
                  <a:srgbClr val="FF0000"/>
                </a:solidFill>
              </a:rPr>
              <a:t>LCS</a:t>
            </a:r>
            <a:r>
              <a:rPr lang="en-US" altLang="en-US" kern="0" dirty="0"/>
              <a:t>(X, m, Y, n):  </a:t>
            </a:r>
            <a:r>
              <a:rPr lang="en-US" altLang="en-US" kern="0" dirty="0">
                <a:solidFill>
                  <a:schemeClr val="accent6"/>
                </a:solidFill>
              </a:rPr>
              <a:t>// m: length(X), n: length(Y)</a:t>
            </a:r>
          </a:p>
          <a:p>
            <a:pPr marL="933450" lvl="1" indent="-533400">
              <a:defRPr/>
            </a:pPr>
            <a:r>
              <a:rPr lang="en-US" altLang="en-US" kern="0" dirty="0" smtClean="0"/>
              <a:t>If </a:t>
            </a:r>
            <a:r>
              <a:rPr lang="en-US" altLang="en-US" kern="0" dirty="0"/>
              <a:t>(</a:t>
            </a:r>
            <a:r>
              <a:rPr lang="en-US" altLang="en-US" kern="0" dirty="0" smtClean="0"/>
              <a:t>X[m-1] </a:t>
            </a:r>
            <a:r>
              <a:rPr lang="en-US" altLang="en-US" kern="0" dirty="0"/>
              <a:t>!= </a:t>
            </a:r>
            <a:r>
              <a:rPr lang="en-US" altLang="en-US" kern="0" dirty="0" smtClean="0"/>
              <a:t>Y[n-1]) </a:t>
            </a:r>
            <a:r>
              <a:rPr lang="en-US" altLang="en-US" kern="0" dirty="0"/>
              <a:t>then   </a:t>
            </a:r>
            <a:r>
              <a:rPr lang="en-US" altLang="en-US" kern="0" dirty="0">
                <a:solidFill>
                  <a:schemeClr val="accent6"/>
                </a:solidFill>
              </a:rPr>
              <a:t>// If the last chars are </a:t>
            </a:r>
            <a:r>
              <a:rPr lang="en-US" altLang="en-US" kern="0" dirty="0" smtClean="0">
                <a:solidFill>
                  <a:schemeClr val="accent6"/>
                </a:solidFill>
              </a:rPr>
              <a:t>NOT equal</a:t>
            </a:r>
            <a:endParaRPr lang="en-US" altLang="en-US" kern="0" dirty="0">
              <a:solidFill>
                <a:schemeClr val="accent6"/>
              </a:solidFill>
            </a:endParaRPr>
          </a:p>
          <a:p>
            <a:pPr marL="1333500" lvl="2" indent="-533400">
              <a:defRPr/>
            </a:pPr>
            <a:r>
              <a:rPr lang="en-US" altLang="en-US" sz="2400" kern="0" dirty="0" err="1" smtClean="0"/>
              <a:t>int</a:t>
            </a:r>
            <a:r>
              <a:rPr lang="en-US" altLang="en-US" sz="2400" kern="0" dirty="0" smtClean="0"/>
              <a:t> </a:t>
            </a:r>
            <a:r>
              <a:rPr lang="en-US" altLang="en-US" sz="2400" kern="0" dirty="0"/>
              <a:t>length1 = </a:t>
            </a:r>
            <a:r>
              <a:rPr lang="en-US" altLang="en-US" sz="2400" kern="0" dirty="0" smtClean="0"/>
              <a:t>LCS(X, m-1, Y, n);</a:t>
            </a:r>
            <a:endParaRPr lang="en-US" altLang="en-US" sz="2400" kern="0" dirty="0"/>
          </a:p>
          <a:p>
            <a:pPr marL="1333500" lvl="2" indent="-533400">
              <a:defRPr/>
            </a:pPr>
            <a:r>
              <a:rPr lang="en-US" altLang="en-US" sz="2400" kern="0" dirty="0" err="1" smtClean="0"/>
              <a:t>int</a:t>
            </a:r>
            <a:r>
              <a:rPr lang="en-US" altLang="en-US" sz="2400" kern="0" dirty="0" smtClean="0"/>
              <a:t> </a:t>
            </a:r>
            <a:r>
              <a:rPr lang="en-US" altLang="en-US" sz="2400" kern="0" dirty="0"/>
              <a:t>length2 = </a:t>
            </a:r>
            <a:r>
              <a:rPr lang="en-US" altLang="en-US" sz="2400" kern="0" dirty="0" smtClean="0"/>
              <a:t>LCS(X, m, Y, n-1);</a:t>
            </a:r>
            <a:endParaRPr lang="en-US" altLang="en-US" sz="2400" kern="0" dirty="0"/>
          </a:p>
          <a:p>
            <a:pPr marL="1333500" lvl="2" indent="-533400">
              <a:defRPr/>
            </a:pPr>
            <a:r>
              <a:rPr lang="en-US" altLang="en-US" sz="2400" kern="0" dirty="0" smtClean="0"/>
              <a:t>return </a:t>
            </a:r>
            <a:r>
              <a:rPr lang="en-US" altLang="en-US" sz="2400" kern="0" dirty="0"/>
              <a:t>max(length1, length2)</a:t>
            </a:r>
          </a:p>
        </p:txBody>
      </p:sp>
      <p:sp>
        <p:nvSpPr>
          <p:cNvPr id="31" name="Rectangle 41"/>
          <p:cNvSpPr>
            <a:spLocks noChangeArrowheads="1"/>
          </p:cNvSpPr>
          <p:nvPr/>
        </p:nvSpPr>
        <p:spPr bwMode="auto">
          <a:xfrm>
            <a:off x="6938964" y="2292350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D</a:t>
            </a:r>
          </a:p>
        </p:txBody>
      </p:sp>
      <p:sp>
        <p:nvSpPr>
          <p:cNvPr id="32" name="Rectangle 42"/>
          <p:cNvSpPr>
            <a:spLocks noChangeArrowheads="1"/>
          </p:cNvSpPr>
          <p:nvPr/>
        </p:nvSpPr>
        <p:spPr bwMode="auto">
          <a:xfrm>
            <a:off x="7278689" y="2292350"/>
            <a:ext cx="352425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1800"/>
              <a:t>O</a:t>
            </a:r>
          </a:p>
        </p:txBody>
      </p:sp>
      <p:sp>
        <p:nvSpPr>
          <p:cNvPr id="9248" name="Rectangle 43"/>
          <p:cNvSpPr>
            <a:spLocks noChangeArrowheads="1"/>
          </p:cNvSpPr>
          <p:nvPr/>
        </p:nvSpPr>
        <p:spPr bwMode="auto">
          <a:xfrm>
            <a:off x="7631114" y="2292350"/>
            <a:ext cx="352425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40352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 smtClean="0"/>
              <a:t>LCS: Recursive Algorithm</a:t>
            </a:r>
          </a:p>
        </p:txBody>
      </p:sp>
      <p:sp>
        <p:nvSpPr>
          <p:cNvPr id="10244" name="Text Box 63"/>
          <p:cNvSpPr txBox="1">
            <a:spLocks noChangeArrowheads="1"/>
          </p:cNvSpPr>
          <p:nvPr/>
        </p:nvSpPr>
        <p:spPr bwMode="auto">
          <a:xfrm>
            <a:off x="3053213" y="6018961"/>
            <a:ext cx="51315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rgbClr val="CC3300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rgbClr val="003399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dirty="0"/>
              <a:t>T(m, n) = T(m-1, n) + T(m, n-1)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47" y="839788"/>
            <a:ext cx="9284069" cy="50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4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0226" y="141288"/>
            <a:ext cx="8723313" cy="698500"/>
          </a:xfrm>
        </p:spPr>
        <p:txBody>
          <a:bodyPr/>
          <a:lstStyle/>
          <a:p>
            <a:r>
              <a:rPr lang="en-US" altLang="en-US" sz="3600" dirty="0"/>
              <a:t>LCS: Top Down DP Solution</a:t>
            </a:r>
            <a:endParaRPr lang="en-US" altLang="en-US" sz="3600" dirty="0" smtClean="0"/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6151"/>
            <a:ext cx="11274725" cy="5680075"/>
          </a:xfrm>
        </p:spPr>
        <p:txBody>
          <a:bodyPr/>
          <a:lstStyle/>
          <a:p>
            <a:pPr marL="533400" indent="-533400">
              <a:defRPr/>
            </a:pPr>
            <a:r>
              <a:rPr lang="en-US" altLang="en-US" dirty="0"/>
              <a:t>How to store </a:t>
            </a:r>
            <a:r>
              <a:rPr lang="en-US" altLang="en-US" dirty="0" smtClean="0"/>
              <a:t>the solutions </a:t>
            </a:r>
            <a:r>
              <a:rPr lang="en-US" altLang="en-US" dirty="0"/>
              <a:t>to </a:t>
            </a:r>
            <a:r>
              <a:rPr lang="en-US" altLang="en-US" dirty="0" err="1"/>
              <a:t>subproblems</a:t>
            </a:r>
            <a:r>
              <a:rPr lang="en-US" altLang="en-US" dirty="0"/>
              <a:t>?</a:t>
            </a:r>
          </a:p>
          <a:p>
            <a:pPr marL="914400" lvl="1" indent="-457200">
              <a:defRPr/>
            </a:pPr>
            <a:r>
              <a:rPr lang="en-US" altLang="en-US" dirty="0"/>
              <a:t>Construct an array </a:t>
            </a:r>
            <a:r>
              <a:rPr lang="en-US" altLang="en-US" dirty="0" smtClean="0">
                <a:solidFill>
                  <a:srgbClr val="CC3300"/>
                </a:solidFill>
              </a:rPr>
              <a:t>T</a:t>
            </a:r>
            <a:r>
              <a:rPr lang="en-US" altLang="en-US" dirty="0" smtClean="0"/>
              <a:t>[0..</a:t>
            </a:r>
            <a:r>
              <a:rPr lang="en-US" altLang="en-US" dirty="0"/>
              <a:t>m</a:t>
            </a:r>
            <a:r>
              <a:rPr lang="en-US" altLang="en-US" dirty="0" smtClean="0"/>
              <a:t>+1][</a:t>
            </a:r>
            <a:r>
              <a:rPr lang="en-US" altLang="en-US" dirty="0"/>
              <a:t>0</a:t>
            </a:r>
            <a:r>
              <a:rPr lang="en-US" altLang="en-US" dirty="0" smtClean="0"/>
              <a:t>..n+1]</a:t>
            </a:r>
          </a:p>
          <a:p>
            <a:pPr marL="914400" lvl="1" indent="-457200">
              <a:defRPr/>
            </a:pPr>
            <a:endParaRPr lang="en-US" altLang="en-US" dirty="0"/>
          </a:p>
          <a:p>
            <a:pPr marL="933450" lvl="1" indent="-533400">
              <a:defRPr/>
            </a:pPr>
            <a:r>
              <a:rPr lang="en-US" altLang="en-US" dirty="0"/>
              <a:t>T[</a:t>
            </a:r>
            <a:r>
              <a:rPr lang="en-US" altLang="en-US" dirty="0" err="1"/>
              <a:t>i</a:t>
            </a:r>
            <a:r>
              <a:rPr lang="en-US" altLang="en-US" dirty="0"/>
              <a:t>][j] </a:t>
            </a:r>
            <a:r>
              <a:rPr lang="en-US" altLang="en-US" dirty="0" smtClean="0"/>
              <a:t>represents </a:t>
            </a:r>
            <a:r>
              <a:rPr lang="en-US" altLang="en-US" dirty="0"/>
              <a:t>the length of the LCS for X[0..i-1] &amp; Y[0..j-1]</a:t>
            </a:r>
          </a:p>
          <a:p>
            <a:pPr marL="1314450" lvl="2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r>
              <a:rPr lang="en-US" altLang="en-US" dirty="0"/>
              <a:t>Finally, </a:t>
            </a:r>
            <a:r>
              <a:rPr lang="en-US" altLang="en-US" dirty="0" smtClean="0"/>
              <a:t>T[m][n] </a:t>
            </a:r>
            <a:r>
              <a:rPr lang="en-US" altLang="en-US" dirty="0"/>
              <a:t>will contain the overall solution</a:t>
            </a:r>
          </a:p>
          <a:p>
            <a:pPr marL="914400" lvl="1" indent="-457200">
              <a:defRPr/>
            </a:pPr>
            <a:endParaRPr lang="en-US" altLang="en-US" dirty="0"/>
          </a:p>
          <a:p>
            <a:pPr marL="914400" lvl="1" indent="-457200">
              <a:defRPr/>
            </a:pPr>
            <a:r>
              <a:rPr lang="en-US" altLang="en-US" dirty="0"/>
              <a:t>How many </a:t>
            </a:r>
            <a:r>
              <a:rPr lang="en-US" altLang="en-US" dirty="0" smtClean="0">
                <a:solidFill>
                  <a:srgbClr val="FF0000"/>
                </a:solidFill>
              </a:rPr>
              <a:t>distinct</a:t>
            </a:r>
            <a:r>
              <a:rPr lang="en-US" altLang="en-US" dirty="0" smtClean="0"/>
              <a:t> sub-problems </a:t>
            </a:r>
            <a:r>
              <a:rPr lang="en-US" altLang="en-US" dirty="0"/>
              <a:t>do we have?</a:t>
            </a:r>
          </a:p>
          <a:p>
            <a:pPr marL="1314450" lvl="2" indent="-457200">
              <a:defRPr/>
            </a:pPr>
            <a:r>
              <a:rPr lang="en-US" altLang="en-US" dirty="0" err="1" smtClean="0"/>
              <a:t>mxn</a:t>
            </a:r>
            <a:endParaRPr lang="en-US" altLang="en-US" dirty="0"/>
          </a:p>
          <a:p>
            <a:pPr marL="1295400" lvl="2" indent="-381000">
              <a:buNone/>
              <a:defRPr/>
            </a:pPr>
            <a:r>
              <a:rPr lang="en-US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3166484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15150</TotalTime>
  <Words>973</Words>
  <Application>Microsoft Office PowerPoint</Application>
  <PresentationFormat>Widescreen</PresentationFormat>
  <Paragraphs>270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Comic Sans MS</vt:lpstr>
      <vt:lpstr>Wingdings</vt:lpstr>
      <vt:lpstr>Blank Presentation</vt:lpstr>
      <vt:lpstr>Today’s Material</vt:lpstr>
      <vt:lpstr>Longest Common Subsequence (LCS)</vt:lpstr>
      <vt:lpstr>Longest Common Subsequence (LCS)</vt:lpstr>
      <vt:lpstr>Longest Common Subsequence (LCS)</vt:lpstr>
      <vt:lpstr>LCS: Recursive Formulation (Base Cases)</vt:lpstr>
      <vt:lpstr>LCS: Recursive Formulation (Case 1)</vt:lpstr>
      <vt:lpstr>LCS: Recursive Formulation (Case 2)</vt:lpstr>
      <vt:lpstr>LCS: Recursive Algorithm</vt:lpstr>
      <vt:lpstr>LCS: Top Down DP Solution</vt:lpstr>
      <vt:lpstr>LCS: Top Down DP Algorithm</vt:lpstr>
      <vt:lpstr>LCS: Bottom Up DP Solution</vt:lpstr>
      <vt:lpstr>LCS: Bottom Up DP Algorithm</vt:lpstr>
      <vt:lpstr>LCS: Bottom Up DP Example</vt:lpstr>
      <vt:lpstr>LCS: Extracting the Actual Sequence</vt:lpstr>
      <vt:lpstr>LCS: Extracting the Actual Sequence</vt:lpstr>
      <vt:lpstr>LCS Applications</vt:lpstr>
      <vt:lpstr>LeetCode Problems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Today’s Material</dc:title>
  <dc:creator>CÜNEYT AKINLAR</dc:creator>
  <cp:lastModifiedBy>azra</cp:lastModifiedBy>
  <cp:revision>546</cp:revision>
  <dcterms:created xsi:type="dcterms:W3CDTF">2020-11-16T14:31:24Z</dcterms:created>
  <dcterms:modified xsi:type="dcterms:W3CDTF">2023-07-30T11:09:20Z</dcterms:modified>
</cp:coreProperties>
</file>