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6" r:id="rId2"/>
    <p:sldId id="428" r:id="rId3"/>
    <p:sldId id="429" r:id="rId4"/>
    <p:sldId id="430" r:id="rId5"/>
    <p:sldId id="431" r:id="rId6"/>
    <p:sldId id="432" r:id="rId7"/>
    <p:sldId id="433" r:id="rId8"/>
    <p:sldId id="434" r:id="rId9"/>
    <p:sldId id="435" r:id="rId10"/>
    <p:sldId id="436" r:id="rId11"/>
    <p:sldId id="437" r:id="rId12"/>
    <p:sldId id="439" r:id="rId13"/>
    <p:sldId id="440" r:id="rId14"/>
    <p:sldId id="442" r:id="rId15"/>
    <p:sldId id="441" r:id="rId16"/>
    <p:sldId id="446" r:id="rId17"/>
    <p:sldId id="443" r:id="rId18"/>
    <p:sldId id="444" r:id="rId19"/>
    <p:sldId id="445" r:id="rId20"/>
    <p:sldId id="42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5400" autoAdjust="0"/>
  </p:normalViewPr>
  <p:slideViewPr>
    <p:cSldViewPr snapToGrid="0">
      <p:cViewPr varScale="1">
        <p:scale>
          <a:sx n="89" d="100"/>
          <a:sy n="89" d="100"/>
        </p:scale>
        <p:origin x="5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478CE9F-FCF8-41BE-BCDF-25622BB58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154772A-912A-4C3E-9956-BDCB36B550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2928603-CA59-4E80-B400-897CC2CCD4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7FB87-3ECF-41EA-B2DF-595821437F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69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E55FFBC-AF58-4CE3-BE8D-0BB9BF998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F33E0CD8-9B39-4213-8518-C52BAB9975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088ABB6-715F-4E91-BB7C-04E8CB0176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EF1C4-1A64-4BE9-9553-8A680BDE8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44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0451" y="141288"/>
            <a:ext cx="2597149" cy="59547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51" y="141288"/>
            <a:ext cx="7594600" cy="59547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487934CC-10AF-475E-9382-9BE723CD62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76159187-C7D1-48AA-AB62-5C60E55A8C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CA2FC11-9D3D-40DA-8CF9-8606DDD677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D5C97-98B6-4511-95DA-5A790D2D76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25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9D8FC63-5957-495B-AB21-AEB88D14E9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8C8F2179-8AD5-4D25-8178-A04A789C8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F2E59F7-4DD2-4A1B-AFC2-DA8D0B9867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2021A-CF8F-4438-BC6D-96A5E5E99E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58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28A0E92-2DE0-4D7F-8C2B-87A147726E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06F9C0D0-3453-4B1E-8280-2875FA67DA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67663CE4-BB53-438C-8DB5-B69C92C556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24A63-21F9-4F9B-AC82-4EC3FFED29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5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E213B4C-0915-499A-9E71-98F0BB0669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A89E0CF-1C47-4AAC-9CBF-028AB72E98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147076A-1EC8-427C-8422-6B4B6E7C79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92DD0-6D6D-469C-BB1D-1612F118B4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39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B89CFFA5-D334-4B1D-92CE-9A1968AEAC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D3735A80-CFCB-46E3-B0EB-424EDB5F66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AA753FA5-9916-4825-B121-352DCAB36C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B268C-17CE-4317-83EB-3C14BE1C32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9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C7E1CDC0-CE22-42F6-BBFC-C4B7D05E99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2EFA1096-C689-4404-B320-F748CDBF89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172C32F9-FBD1-4C83-87F7-E866B96D19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46206-5067-4271-90F5-ABD53393AD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47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1EF20787-0CA8-4F8C-B9F8-E22FA12DB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D1341BE5-F5D1-4EC9-A825-936CE2C5E0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8641BAD9-F994-4882-902D-F91C3AA0A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30192-98A9-4E98-AE46-899CD65F59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32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83A6D5B-A344-4007-8B51-095F1CCCC1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F9EAC73-3015-4C3A-AF10-01DD468A5D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9EC6758-8282-4520-ADDA-31B1488C39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DAB4F-2D47-4C13-AA13-8EAC4F83BC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70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EF78A9E-53C4-4C4D-823F-B13809120B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1581D23-A874-43BE-A76F-7E44F409F5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02BBD43-9998-49E7-893F-ADB200937D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B61DC-17F3-4A1B-AAB2-FE7F271DF5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35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83D015AE-701E-4F78-9351-781756384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82651" y="141288"/>
            <a:ext cx="103632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9CAFDCF8-DA89-4176-BD45-32EF3D5D2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49326"/>
            <a:ext cx="103632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2BDA23E6-862C-4D3C-9F78-5FCBFFAE757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4AB6001C-2171-4E81-B610-D9844809EA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9718" y="6248400"/>
            <a:ext cx="500803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14CD32D0-71F5-4F9C-BD8B-1A69173AE6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148F986-2530-4EE6-9EAF-DD2B8D2138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72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236539"/>
            <a:ext cx="8191500" cy="769937"/>
          </a:xfrm>
        </p:spPr>
        <p:txBody>
          <a:bodyPr/>
          <a:lstStyle/>
          <a:p>
            <a:r>
              <a:rPr lang="en-US" altLang="en-US" sz="3600" dirty="0"/>
              <a:t>Today’s </a:t>
            </a:r>
            <a:r>
              <a:rPr lang="en-US" altLang="en-US" sz="3600" dirty="0" smtClean="0"/>
              <a:t>Material</a:t>
            </a:r>
            <a:endParaRPr lang="en-US" altLang="en-US" sz="3600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2860" y="1093789"/>
            <a:ext cx="11024559" cy="5183187"/>
          </a:xfrm>
        </p:spPr>
        <p:txBody>
          <a:bodyPr/>
          <a:lstStyle/>
          <a:p>
            <a:r>
              <a:rPr lang="en-US" altLang="en-US" dirty="0" smtClean="0"/>
              <a:t>Chain Matrix Multiplication</a:t>
            </a:r>
          </a:p>
          <a:p>
            <a:pPr lvl="1"/>
            <a:r>
              <a:rPr lang="en-US" altLang="en-US" dirty="0"/>
              <a:t>Problem definition</a:t>
            </a:r>
          </a:p>
          <a:p>
            <a:pPr lvl="1"/>
            <a:r>
              <a:rPr lang="en-US" altLang="en-US" dirty="0"/>
              <a:t>Brute-force Recursive Solution</a:t>
            </a:r>
          </a:p>
          <a:p>
            <a:pPr lvl="1"/>
            <a:r>
              <a:rPr lang="en-US" altLang="en-US" dirty="0"/>
              <a:t>Top-Down DP Solution</a:t>
            </a:r>
          </a:p>
          <a:p>
            <a:pPr lvl="1"/>
            <a:r>
              <a:rPr lang="en-US" altLang="en-US" dirty="0"/>
              <a:t>Bottom-Up DP </a:t>
            </a:r>
            <a:r>
              <a:rPr lang="en-US" altLang="en-US" dirty="0" smtClean="0"/>
              <a:t>Solution</a:t>
            </a:r>
          </a:p>
          <a:p>
            <a:pPr lvl="1"/>
            <a:r>
              <a:rPr lang="en-US" altLang="en-US" dirty="0" smtClean="0"/>
              <a:t>Extracting the final sequence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2099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215661" y="236540"/>
            <a:ext cx="11654286" cy="660608"/>
          </a:xfrm>
        </p:spPr>
        <p:txBody>
          <a:bodyPr/>
          <a:lstStyle/>
          <a:p>
            <a:r>
              <a:rPr lang="en-US" altLang="en-US" sz="3600" dirty="0" smtClean="0"/>
              <a:t>Running Time of Recursive Algorithm</a:t>
            </a:r>
            <a:endParaRPr lang="en-US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63"/>
              <p:cNvSpPr txBox="1">
                <a:spLocks noChangeArrowheads="1"/>
              </p:cNvSpPr>
              <p:nvPr/>
            </p:nvSpPr>
            <p:spPr bwMode="auto">
              <a:xfrm>
                <a:off x="3204609" y="1174748"/>
                <a:ext cx="4831002" cy="5416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dirty="0" smtClean="0"/>
                  <a:t>T(n</a:t>
                </a:r>
                <a:r>
                  <a:rPr lang="en-US" altLang="en-US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nary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6" name="Text 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4609" y="1174748"/>
                <a:ext cx="4831002" cy="541687"/>
              </a:xfrm>
              <a:prstGeom prst="rect">
                <a:avLst/>
              </a:prstGeom>
              <a:blipFill rotWithShape="0">
                <a:blip r:embed="rId2"/>
                <a:stretch>
                  <a:fillRect l="-2652" t="-8989" b="-3033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 bwMode="auto">
              <a:xfrm>
                <a:off x="215662" y="2078966"/>
                <a:ext cx="11800934" cy="45288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rgbClr val="CC3300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rgbClr val="003399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en-US" kern="0" dirty="0" smtClean="0"/>
                  <a:t>Turns out this is related to a famous function in combinatorics called the </a:t>
                </a:r>
                <a:r>
                  <a:rPr lang="en-US" altLang="en-US" kern="0" dirty="0" smtClean="0">
                    <a:solidFill>
                      <a:srgbClr val="FF0000"/>
                    </a:solidFill>
                  </a:rPr>
                  <a:t>Catalan numbers</a:t>
                </a:r>
              </a:p>
              <a:p>
                <a:pPr lvl="1"/>
                <a:r>
                  <a:rPr lang="en-US" altLang="en-US" kern="0" dirty="0" smtClean="0"/>
                  <a:t>T(n) = C(n-1), where C(n) is the n</a:t>
                </a:r>
                <a:r>
                  <a:rPr lang="en-US" altLang="en-US" kern="0" baseline="30000" dirty="0" smtClean="0"/>
                  <a:t>th</a:t>
                </a:r>
                <a:r>
                  <a:rPr lang="en-US" altLang="en-US" kern="0" dirty="0" smtClean="0"/>
                  <a:t> Catalan number</a:t>
                </a:r>
              </a:p>
              <a:p>
                <a:pPr lvl="1"/>
                <a:endParaRPr lang="en-US" altLang="en-US" kern="0" dirty="0"/>
              </a:p>
              <a:p>
                <a:pPr lvl="1"/>
                <a:r>
                  <a:rPr lang="en-US" altLang="en-US" kern="0" dirty="0" smtClean="0"/>
                  <a:t>C(n)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i="1" ker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kern="0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d>
                      <m:dPr>
                        <m:ctrlPr>
                          <a:rPr lang="en-US" altLang="en-US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b="0" i="1" kern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b="0" i="1" kern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en-US" b="0" i="1" kern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en-US" b="0" i="1" kern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altLang="en-US" kern="0" dirty="0" smtClean="0"/>
              </a:p>
              <a:p>
                <a:pPr lvl="1"/>
                <a:endParaRPr lang="en-US" altLang="en-US" kern="0" dirty="0" smtClean="0"/>
              </a:p>
              <a:p>
                <a:pPr lvl="1"/>
                <a:r>
                  <a:rPr lang="en-US" altLang="en-US" kern="0" dirty="0" smtClean="0"/>
                  <a:t>Applying </a:t>
                </a:r>
                <a:r>
                  <a:rPr lang="en-US" altLang="en-US" kern="0" dirty="0" err="1" smtClean="0"/>
                  <a:t>Stirling’s</a:t>
                </a:r>
                <a:r>
                  <a:rPr lang="en-US" altLang="en-US" kern="0" dirty="0" smtClean="0"/>
                  <a:t> formula, C(n) = </a:t>
                </a:r>
                <a:r>
                  <a:rPr lang="el-GR" altLang="en-US" kern="0" dirty="0" smtClean="0"/>
                  <a:t>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i="1" kern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en-US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b="0" i="1" kern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altLang="en-US" b="0" i="1" kern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en-US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i="1" ker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en-US" b="0" i="1" kern="0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en-US" kern="0" dirty="0"/>
              </a:p>
              <a:p>
                <a:pPr lvl="1"/>
                <a:endParaRPr lang="en-US" altLang="en-US" kern="0" dirty="0" smtClean="0"/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662" y="2078966"/>
                <a:ext cx="11800934" cy="4528867"/>
              </a:xfrm>
              <a:prstGeom prst="rect">
                <a:avLst/>
              </a:prstGeom>
              <a:blipFill rotWithShape="0">
                <a:blip r:embed="rId3"/>
                <a:stretch>
                  <a:fillRect l="-1343" t="-29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3120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CMM: Top </a:t>
            </a:r>
            <a:r>
              <a:rPr lang="en-US" altLang="en-US" sz="3600" dirty="0" smtClean="0"/>
              <a:t>Down DP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74454" y="946152"/>
                <a:ext cx="11455878" cy="5515034"/>
              </a:xfrm>
              <a:noFill/>
            </p:spPr>
            <p:txBody>
              <a:bodyPr/>
              <a:lstStyle/>
              <a:p>
                <a:pPr marL="533400" indent="-533400"/>
                <a:r>
                  <a:rPr lang="en-US" altLang="en-US" dirty="0" smtClean="0"/>
                  <a:t>Observe that there are at most </a:t>
                </a:r>
                <a:r>
                  <a:rPr lang="en-US" altLang="en-US" dirty="0" err="1" smtClean="0">
                    <a:solidFill>
                      <a:srgbClr val="FF0000"/>
                    </a:solidFill>
                  </a:rPr>
                  <a:t>nx</a:t>
                </a:r>
                <a:r>
                  <a:rPr lang="en-US" altLang="en-US" dirty="0" smtClean="0">
                    <a:solidFill>
                      <a:srgbClr val="FF0000"/>
                    </a:solidFill>
                  </a:rPr>
                  <a:t>(n-1)/2</a:t>
                </a:r>
                <a:r>
                  <a:rPr lang="en-US" altLang="en-US" dirty="0" smtClean="0"/>
                  <a:t> distinct sub-problems</a:t>
                </a:r>
              </a:p>
              <a:p>
                <a:pPr marL="933450" lvl="1" indent="-533400"/>
                <a:r>
                  <a:rPr lang="en-US" altLang="en-US" dirty="0" smtClean="0"/>
                  <a:t>Each sub-problem essentially boils down to computing the optimal </a:t>
                </a:r>
                <a:r>
                  <a:rPr lang="en-US" altLang="en-US" dirty="0" err="1" smtClean="0"/>
                  <a:t>parenthesization</a:t>
                </a:r>
                <a:r>
                  <a:rPr lang="en-US" altLang="en-US" dirty="0" smtClean="0"/>
                  <a:t> of </a:t>
                </a:r>
                <a:r>
                  <a:rPr lang="en-US" altLang="en-US" dirty="0" err="1" smtClean="0">
                    <a:solidFill>
                      <a:schemeClr val="accent6"/>
                    </a:solidFill>
                  </a:rPr>
                  <a:t>A</a:t>
                </a:r>
                <a:r>
                  <a:rPr lang="en-US" altLang="en-US" sz="1800" dirty="0" err="1" smtClean="0">
                    <a:solidFill>
                      <a:srgbClr val="FF0000"/>
                    </a:solidFill>
                  </a:rPr>
                  <a:t>i..j</a:t>
                </a:r>
                <a:r>
                  <a:rPr lang="en-US" altLang="en-US" sz="1800" dirty="0" smtClean="0"/>
                  <a:t>      </a:t>
                </a:r>
                <a:r>
                  <a:rPr lang="en-US" altLang="en-US" dirty="0" smtClean="0"/>
                  <a:t>1 &lt;= </a:t>
                </a:r>
                <a:r>
                  <a:rPr lang="en-US" altLang="en-US" dirty="0" err="1" smtClean="0"/>
                  <a:t>i</a:t>
                </a:r>
                <a:r>
                  <a:rPr lang="en-US" altLang="en-US" dirty="0" smtClean="0"/>
                  <a:t> &lt; j &lt;=n</a:t>
                </a:r>
              </a:p>
              <a:p>
                <a:pPr marL="933450" lvl="1" indent="-533400"/>
                <a:r>
                  <a:rPr lang="en-US" altLang="en-US" dirty="0"/>
                  <a:t>How many permutations of </a:t>
                </a:r>
                <a:r>
                  <a:rPr lang="en-US" altLang="en-US" dirty="0" err="1"/>
                  <a:t>i</a:t>
                </a:r>
                <a:r>
                  <a:rPr lang="en-US" altLang="en-US" dirty="0"/>
                  <a:t> &amp; j? </a:t>
                </a:r>
              </a:p>
              <a:p>
                <a:pPr marL="1333500" lvl="2" indent="-533400"/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en-US" dirty="0" smtClean="0">
                    <a:sym typeface="Wingdings" panose="05000000000000000000" pitchFamily="2" charset="2"/>
                  </a:rPr>
                  <a:t>  (</a:t>
                </a:r>
                <a:r>
                  <a:rPr lang="en-US" altLang="en-US" dirty="0" smtClean="0"/>
                  <a:t>n-1)*n/2</a:t>
                </a:r>
                <a:endParaRPr lang="en-US" altLang="en-US" dirty="0"/>
              </a:p>
              <a:p>
                <a:pPr marL="933450" lvl="1" indent="-533400"/>
                <a:endParaRPr lang="en-US" altLang="en-US" dirty="0" smtClean="0"/>
              </a:p>
              <a:p>
                <a:pPr marL="933450" lvl="1" indent="-533400"/>
                <a:r>
                  <a:rPr lang="en-US" altLang="en-US" dirty="0" smtClean="0"/>
                  <a:t>Here is how:</a:t>
                </a:r>
              </a:p>
              <a:p>
                <a:pPr marL="1333500" lvl="2" indent="-533400"/>
                <a:r>
                  <a:rPr lang="en-US" altLang="en-US" dirty="0" err="1" smtClean="0"/>
                  <a:t>i</a:t>
                </a:r>
                <a:r>
                  <a:rPr lang="en-US" altLang="en-US" dirty="0" smtClean="0"/>
                  <a:t>=1 </a:t>
                </a:r>
                <a:r>
                  <a:rPr lang="en-US" altLang="en-US" dirty="0" smtClean="0">
                    <a:sym typeface="Wingdings" panose="05000000000000000000" pitchFamily="2" charset="2"/>
                  </a:rPr>
                  <a:t> j can be 2, 3, 4, …, n  n-1 alternatives</a:t>
                </a:r>
              </a:p>
              <a:p>
                <a:pPr marL="1333500" lvl="2" indent="-533400"/>
                <a:r>
                  <a:rPr lang="en-US" altLang="en-US" dirty="0" err="1" smtClean="0">
                    <a:sym typeface="Wingdings" panose="05000000000000000000" pitchFamily="2" charset="2"/>
                  </a:rPr>
                  <a:t>i</a:t>
                </a:r>
                <a:r>
                  <a:rPr lang="en-US" altLang="en-US" dirty="0" smtClean="0">
                    <a:sym typeface="Wingdings" panose="05000000000000000000" pitchFamily="2" charset="2"/>
                  </a:rPr>
                  <a:t>=2  j can be 3, 4, 5, …, n  n-2 alternatives</a:t>
                </a:r>
              </a:p>
              <a:p>
                <a:pPr marL="1333500" lvl="2" indent="-533400"/>
                <a:endParaRPr lang="en-US" altLang="en-US" dirty="0">
                  <a:sym typeface="Wingdings" panose="05000000000000000000" pitchFamily="2" charset="2"/>
                </a:endParaRPr>
              </a:p>
              <a:p>
                <a:pPr marL="1333500" lvl="2" indent="-533400"/>
                <a:endParaRPr lang="en-US" altLang="en-US" dirty="0" smtClean="0">
                  <a:sym typeface="Wingdings" panose="05000000000000000000" pitchFamily="2" charset="2"/>
                </a:endParaRPr>
              </a:p>
              <a:p>
                <a:pPr marL="1333500" lvl="2" indent="-533400"/>
                <a:r>
                  <a:rPr lang="en-US" altLang="en-US" dirty="0" err="1" smtClean="0">
                    <a:sym typeface="Wingdings" panose="05000000000000000000" pitchFamily="2" charset="2"/>
                  </a:rPr>
                  <a:t>i</a:t>
                </a:r>
                <a:r>
                  <a:rPr lang="en-US" altLang="en-US" dirty="0" smtClean="0">
                    <a:sym typeface="Wingdings" panose="05000000000000000000" pitchFamily="2" charset="2"/>
                  </a:rPr>
                  <a:t>=n-1  j can be n  1 alternative</a:t>
                </a:r>
              </a:p>
              <a:p>
                <a:pPr marL="1333500" lvl="2" indent="-533400"/>
                <a:r>
                  <a:rPr lang="en-US" altLang="en-US" dirty="0" smtClean="0">
                    <a:sym typeface="Wingdings" panose="05000000000000000000" pitchFamily="2" charset="2"/>
                  </a:rPr>
                  <a:t>So we have: 1+ 2+ 3+ …+ n-1 = (n-1)*n/2 alternatives</a:t>
                </a:r>
                <a:endParaRPr lang="en-US" altLang="en-US" dirty="0" smtClean="0"/>
              </a:p>
              <a:p>
                <a:pPr marL="933450" lvl="1" indent="-533400"/>
                <a:endParaRPr lang="en-US" altLang="en-US" dirty="0" smtClean="0"/>
              </a:p>
            </p:txBody>
          </p:sp>
        </mc:Choice>
        <mc:Fallback xmlns=""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74454" y="946152"/>
                <a:ext cx="11455878" cy="5515034"/>
              </a:xfrm>
              <a:blipFill rotWithShape="0">
                <a:blip r:embed="rId2"/>
                <a:stretch>
                  <a:fillRect l="-1384" t="-2431" r="-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296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CMM: Top </a:t>
            </a:r>
            <a:r>
              <a:rPr lang="en-US" altLang="en-US" sz="3600" dirty="0" smtClean="0"/>
              <a:t>Down DP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98" y="999659"/>
            <a:ext cx="11120168" cy="546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19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CMM: Bottom </a:t>
            </a:r>
            <a:r>
              <a:rPr lang="en-US" altLang="en-US" sz="3600" dirty="0" smtClean="0"/>
              <a:t>Up DP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17585" y="946152"/>
                <a:ext cx="11309229" cy="1521004"/>
              </a:xfrm>
            </p:spPr>
            <p:txBody>
              <a:bodyPr/>
              <a:lstStyle/>
              <a:p>
                <a:pPr marL="533400" indent="-533400">
                  <a:defRPr/>
                </a:pPr>
                <a:r>
                  <a:rPr lang="en-US" altLang="en-US" dirty="0" smtClean="0"/>
                  <a:t>It is possible to fill-up the solution table iteratively in a bottom-up manner as follows:</a:t>
                </a:r>
              </a:p>
              <a:p>
                <a:pPr marL="933450" lvl="1" indent="-533400">
                  <a:defRPr/>
                </a:pPr>
                <a:r>
                  <a:rPr lang="en-US" altLang="en-US" dirty="0" smtClean="0"/>
                  <a:t>Let T[</a:t>
                </a:r>
                <a:r>
                  <a:rPr lang="en-US" altLang="en-US" dirty="0" err="1" smtClean="0"/>
                  <a:t>i</a:t>
                </a:r>
                <a:r>
                  <a:rPr lang="en-US" altLang="en-US" dirty="0"/>
                  <a:t>][j] </a:t>
                </a:r>
                <a:r>
                  <a:rPr lang="en-US" altLang="en-US" dirty="0" smtClean="0"/>
                  <a:t>represent</a:t>
                </a:r>
                <a:r>
                  <a:rPr lang="en-US" altLang="en-US" dirty="0"/>
                  <a:t> </a:t>
                </a:r>
                <a:r>
                  <a:rPr lang="en-US" altLang="en-US" dirty="0" smtClean="0"/>
                  <a:t>the cost of multiplying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en-US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en-US" dirty="0" smtClean="0"/>
              </a:p>
            </p:txBody>
          </p:sp>
        </mc:Choice>
        <mc:Fallback xmlns="">
          <p:sp>
            <p:nvSpPr>
              <p:cNvPr id="1126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17585" y="946152"/>
                <a:ext cx="11309229" cy="1521004"/>
              </a:xfrm>
              <a:blipFill rotWithShape="0">
                <a:blip r:embed="rId2"/>
                <a:stretch>
                  <a:fillRect l="-1402" t="-8800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62"/>
              <p:cNvSpPr txBox="1">
                <a:spLocks noChangeArrowheads="1"/>
              </p:cNvSpPr>
              <p:nvPr/>
            </p:nvSpPr>
            <p:spPr bwMode="auto">
              <a:xfrm>
                <a:off x="5470927" y="2467156"/>
                <a:ext cx="1351396" cy="5579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en-US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en-US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5" name="Text 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70927" y="2467156"/>
                <a:ext cx="1351396" cy="5579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 bwMode="auto">
          <a:xfrm flipH="1">
            <a:off x="5029201" y="3025066"/>
            <a:ext cx="899984" cy="66419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endCxn id="12" idx="0"/>
          </p:cNvCxnSpPr>
          <p:nvPr/>
        </p:nvCxnSpPr>
        <p:spPr bwMode="auto">
          <a:xfrm>
            <a:off x="6331790" y="3025066"/>
            <a:ext cx="921550" cy="66419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Isosceles Triangle 8"/>
          <p:cNvSpPr/>
          <p:nvPr/>
        </p:nvSpPr>
        <p:spPr bwMode="auto">
          <a:xfrm>
            <a:off x="4353503" y="3689258"/>
            <a:ext cx="1302589" cy="992037"/>
          </a:xfrm>
          <a:prstGeom prst="triangl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Isosceles Triangle 11"/>
          <p:cNvSpPr/>
          <p:nvPr/>
        </p:nvSpPr>
        <p:spPr bwMode="auto">
          <a:xfrm>
            <a:off x="6604883" y="3689258"/>
            <a:ext cx="1296914" cy="992037"/>
          </a:xfrm>
          <a:prstGeom prst="triangl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62"/>
              <p:cNvSpPr txBox="1">
                <a:spLocks noChangeArrowheads="1"/>
              </p:cNvSpPr>
              <p:nvPr/>
            </p:nvSpPr>
            <p:spPr bwMode="auto">
              <a:xfrm>
                <a:off x="4296109" y="4635437"/>
                <a:ext cx="141737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en-US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en-US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alt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15" name="Text 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96109" y="4635437"/>
                <a:ext cx="1417375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 bwMode="auto">
          <a:xfrm flipH="1">
            <a:off x="6138429" y="3132875"/>
            <a:ext cx="16087" cy="132722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2"/>
              <p:cNvSpPr txBox="1">
                <a:spLocks noChangeArrowheads="1"/>
              </p:cNvSpPr>
              <p:nvPr/>
            </p:nvSpPr>
            <p:spPr bwMode="auto">
              <a:xfrm>
                <a:off x="6440226" y="4635253"/>
                <a:ext cx="1763368" cy="5579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tr-TR" altLang="en-US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tr-TR" altLang="en-US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en-US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alt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1" name="Text 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40226" y="4635253"/>
                <a:ext cx="1763368" cy="5579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62"/>
              <p:cNvSpPr txBox="1">
                <a:spLocks noChangeArrowheads="1"/>
              </p:cNvSpPr>
              <p:nvPr/>
            </p:nvSpPr>
            <p:spPr bwMode="auto">
              <a:xfrm>
                <a:off x="5932340" y="4635253"/>
                <a:ext cx="44435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 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32340" y="4635253"/>
                <a:ext cx="444352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2992607" y="5233622"/>
            <a:ext cx="6550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 smtClean="0"/>
              <a:t>T[</a:t>
            </a:r>
            <a:r>
              <a:rPr lang="en-US" altLang="en-US" sz="2400" dirty="0" err="1" smtClean="0"/>
              <a:t>i</a:t>
            </a:r>
            <a:r>
              <a:rPr lang="en-US" altLang="en-US" sz="2400" dirty="0" smtClean="0"/>
              <a:t>][j] = min{T[</a:t>
            </a:r>
            <a:r>
              <a:rPr lang="en-US" altLang="en-US" sz="2400" dirty="0" err="1" smtClean="0"/>
              <a:t>i</a:t>
            </a:r>
            <a:r>
              <a:rPr lang="en-US" altLang="en-US" sz="2400" dirty="0"/>
              <a:t>][k] + T[k+1][j] + pi x </a:t>
            </a:r>
            <a:r>
              <a:rPr lang="en-US" altLang="en-US" sz="2400" dirty="0" err="1"/>
              <a:t>pk</a:t>
            </a:r>
            <a:r>
              <a:rPr lang="en-US" altLang="en-US" sz="2400" dirty="0"/>
              <a:t> x </a:t>
            </a:r>
            <a:r>
              <a:rPr lang="en-US" altLang="en-US" sz="2400" dirty="0" err="1"/>
              <a:t>pj</a:t>
            </a:r>
            <a:r>
              <a:rPr lang="en-US" altLang="en-US" sz="2400" dirty="0" smtClean="0"/>
              <a:t>}</a:t>
            </a:r>
            <a:endParaRPr lang="en-US" sz="2400" dirty="0"/>
          </a:p>
        </p:txBody>
      </p:sp>
      <p:sp>
        <p:nvSpPr>
          <p:cNvPr id="29" name="Text Box 62"/>
          <p:cNvSpPr txBox="1">
            <a:spLocks noChangeArrowheads="1"/>
          </p:cNvSpPr>
          <p:nvPr/>
        </p:nvSpPr>
        <p:spPr bwMode="auto">
          <a:xfrm>
            <a:off x="3976087" y="5570197"/>
            <a:ext cx="11336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solidFill>
                  <a:schemeClr val="accent6"/>
                </a:solidFill>
              </a:rPr>
              <a:t>i</a:t>
            </a:r>
            <a:r>
              <a:rPr lang="en-US" altLang="en-US" sz="2000" dirty="0" smtClean="0">
                <a:solidFill>
                  <a:schemeClr val="accent6"/>
                </a:solidFill>
              </a:rPr>
              <a:t> &lt;= k &lt; j</a:t>
            </a:r>
            <a:endParaRPr lang="en-US" altLang="en-US" sz="20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2"/>
              <p:cNvSpPr txBox="1">
                <a:spLocks noChangeArrowheads="1"/>
              </p:cNvSpPr>
              <p:nvPr/>
            </p:nvSpPr>
            <p:spPr bwMode="auto">
              <a:xfrm>
                <a:off x="6998339" y="2549131"/>
                <a:ext cx="88620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alt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30" name="Text 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98339" y="2549131"/>
                <a:ext cx="886205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710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2992607" y="6076049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 smtClean="0"/>
              <a:t>T[</a:t>
            </a:r>
            <a:r>
              <a:rPr lang="en-US" altLang="en-US" sz="2400" dirty="0" err="1" smtClean="0"/>
              <a:t>i</a:t>
            </a:r>
            <a:r>
              <a:rPr lang="en-US" altLang="en-US" sz="2400" dirty="0" smtClean="0"/>
              <a:t>][</a:t>
            </a:r>
            <a:r>
              <a:rPr lang="en-US" altLang="en-US" sz="2400" dirty="0" err="1" smtClean="0"/>
              <a:t>i</a:t>
            </a:r>
            <a:r>
              <a:rPr lang="en-US" altLang="en-US" sz="2400" dirty="0" smtClean="0"/>
              <a:t>] = 0 (Base case)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7808990" y="6076048"/>
            <a:ext cx="34676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 smtClean="0">
                <a:solidFill>
                  <a:srgbClr val="FF0000"/>
                </a:solidFill>
              </a:rPr>
              <a:t>Final solution in T[1][n]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823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14068" y="141288"/>
            <a:ext cx="11352362" cy="698500"/>
          </a:xfrm>
        </p:spPr>
        <p:txBody>
          <a:bodyPr/>
          <a:lstStyle/>
          <a:p>
            <a:r>
              <a:rPr lang="en-US" altLang="en-US" sz="3600" dirty="0" smtClean="0"/>
              <a:t>CMM: Bottom </a:t>
            </a:r>
            <a:r>
              <a:rPr lang="en-US" altLang="en-US" sz="3600" dirty="0" smtClean="0"/>
              <a:t>Up DP </a:t>
            </a:r>
            <a:r>
              <a:rPr lang="en-US" altLang="en-US" sz="3600" dirty="0" smtClean="0"/>
              <a:t>Algorithm - Filling </a:t>
            </a:r>
            <a:r>
              <a:rPr lang="en-US" altLang="en-US" sz="3600" dirty="0" smtClean="0"/>
              <a:t>the Table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454" y="946152"/>
            <a:ext cx="11455878" cy="5515034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/>
              <a:t>It is tricky to figure out how to fill out the table iteratively</a:t>
            </a:r>
          </a:p>
          <a:p>
            <a:pPr marL="533400" indent="-533400"/>
            <a:endParaRPr lang="en-US" altLang="en-US" dirty="0" smtClean="0"/>
          </a:p>
          <a:p>
            <a:pPr marL="533400" indent="-533400"/>
            <a:r>
              <a:rPr lang="en-US" altLang="en-US" dirty="0" smtClean="0"/>
              <a:t>It turns out, we need to build up by computing the solutions to sub-chains of length 2, 3, 4, .., n</a:t>
            </a:r>
          </a:p>
          <a:p>
            <a:pPr marL="533400" indent="-533400"/>
            <a:endParaRPr lang="en-US" altLang="en-US" dirty="0" smtClean="0"/>
          </a:p>
          <a:p>
            <a:pPr marL="533400" indent="-533400"/>
            <a:r>
              <a:rPr lang="en-US" altLang="en-US" dirty="0" smtClean="0"/>
              <a:t>The final answer will be stored in T[</a:t>
            </a:r>
            <a:r>
              <a:rPr lang="en-US" altLang="en-US" dirty="0"/>
              <a:t>1</a:t>
            </a:r>
            <a:r>
              <a:rPr lang="en-US" altLang="en-US" dirty="0" smtClean="0"/>
              <a:t>][n]</a:t>
            </a:r>
          </a:p>
          <a:p>
            <a:pPr marL="933450" lvl="1" indent="-533400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5216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CMM: Bottom </a:t>
            </a:r>
            <a:r>
              <a:rPr lang="en-US" altLang="en-US" sz="3600" dirty="0" smtClean="0"/>
              <a:t>Up DP Algorithm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572" y="839788"/>
            <a:ext cx="10630619" cy="582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26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CMM Example</a:t>
            </a:r>
            <a:endParaRPr lang="en-US" altLang="en-US" sz="36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454" y="946152"/>
            <a:ext cx="11455878" cy="632482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/>
              <a:t>A1 (5x4), A2 (4x6), A3 (6x2), A4 (2x7)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 bwMode="auto">
          <a:xfrm rot="19044263">
            <a:off x="5202119" y="2933662"/>
            <a:ext cx="672725" cy="6469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 rot="19044263">
            <a:off x="5642798" y="3408082"/>
            <a:ext cx="672725" cy="6469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 rot="19044263">
            <a:off x="6075905" y="3882503"/>
            <a:ext cx="672725" cy="6469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 rot="19044263">
            <a:off x="6516584" y="4356923"/>
            <a:ext cx="672725" cy="6469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 rot="19044263">
            <a:off x="4709683" y="3378634"/>
            <a:ext cx="672725" cy="6469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 rot="19044263">
            <a:off x="5150362" y="3853054"/>
            <a:ext cx="672725" cy="6469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 rot="19044263">
            <a:off x="5583469" y="4327475"/>
            <a:ext cx="672725" cy="6469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 rot="19044263">
            <a:off x="4217246" y="3835802"/>
            <a:ext cx="672725" cy="6469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 rot="19044263">
            <a:off x="4657925" y="4310222"/>
            <a:ext cx="672725" cy="6469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 rot="19044263">
            <a:off x="3732382" y="4292968"/>
            <a:ext cx="672725" cy="6469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 Box 62"/>
          <p:cNvSpPr txBox="1">
            <a:spLocks noChangeArrowheads="1"/>
          </p:cNvSpPr>
          <p:nvPr/>
        </p:nvSpPr>
        <p:spPr bwMode="auto">
          <a:xfrm>
            <a:off x="5760362" y="2697056"/>
            <a:ext cx="2888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1</a:t>
            </a:r>
            <a:endParaRPr lang="en-US" altLang="en-US" sz="1800" dirty="0"/>
          </a:p>
        </p:txBody>
      </p:sp>
      <p:sp>
        <p:nvSpPr>
          <p:cNvPr id="15" name="Text Box 62"/>
          <p:cNvSpPr txBox="1">
            <a:spLocks noChangeArrowheads="1"/>
          </p:cNvSpPr>
          <p:nvPr/>
        </p:nvSpPr>
        <p:spPr bwMode="auto">
          <a:xfrm>
            <a:off x="6169132" y="3170198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2</a:t>
            </a:r>
            <a:endParaRPr lang="en-US" altLang="en-US" sz="1800" dirty="0"/>
          </a:p>
        </p:txBody>
      </p:sp>
      <p:sp>
        <p:nvSpPr>
          <p:cNvPr id="16" name="Text Box 62"/>
          <p:cNvSpPr txBox="1">
            <a:spLocks noChangeArrowheads="1"/>
          </p:cNvSpPr>
          <p:nvPr/>
        </p:nvSpPr>
        <p:spPr bwMode="auto">
          <a:xfrm>
            <a:off x="6615095" y="3689176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3</a:t>
            </a:r>
            <a:endParaRPr lang="en-US" altLang="en-US" sz="1800" dirty="0"/>
          </a:p>
        </p:txBody>
      </p:sp>
      <p:sp>
        <p:nvSpPr>
          <p:cNvPr id="17" name="Text Box 62"/>
          <p:cNvSpPr txBox="1">
            <a:spLocks noChangeArrowheads="1"/>
          </p:cNvSpPr>
          <p:nvPr/>
        </p:nvSpPr>
        <p:spPr bwMode="auto">
          <a:xfrm>
            <a:off x="7039256" y="4147735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4</a:t>
            </a:r>
            <a:endParaRPr lang="en-US" altLang="en-US" sz="1800" dirty="0"/>
          </a:p>
        </p:txBody>
      </p:sp>
      <p:sp>
        <p:nvSpPr>
          <p:cNvPr id="18" name="Text Box 62"/>
          <p:cNvSpPr txBox="1">
            <a:spLocks noChangeArrowheads="1"/>
          </p:cNvSpPr>
          <p:nvPr/>
        </p:nvSpPr>
        <p:spPr bwMode="auto">
          <a:xfrm>
            <a:off x="3610812" y="4045342"/>
            <a:ext cx="2888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1</a:t>
            </a:r>
            <a:endParaRPr lang="en-US" altLang="en-US" sz="1800" dirty="0"/>
          </a:p>
        </p:txBody>
      </p:sp>
      <p:sp>
        <p:nvSpPr>
          <p:cNvPr id="19" name="Text Box 62"/>
          <p:cNvSpPr txBox="1">
            <a:spLocks noChangeArrowheads="1"/>
          </p:cNvSpPr>
          <p:nvPr/>
        </p:nvSpPr>
        <p:spPr bwMode="auto">
          <a:xfrm>
            <a:off x="4086768" y="3570922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2</a:t>
            </a:r>
            <a:endParaRPr lang="en-US" altLang="en-US" sz="1800" dirty="0"/>
          </a:p>
        </p:txBody>
      </p:sp>
      <p:sp>
        <p:nvSpPr>
          <p:cNvPr id="20" name="Text Box 62"/>
          <p:cNvSpPr txBox="1">
            <a:spLocks noChangeArrowheads="1"/>
          </p:cNvSpPr>
          <p:nvPr/>
        </p:nvSpPr>
        <p:spPr bwMode="auto">
          <a:xfrm>
            <a:off x="4561901" y="3132592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3</a:t>
            </a:r>
            <a:endParaRPr lang="en-US" altLang="en-US" sz="1800" dirty="0"/>
          </a:p>
        </p:txBody>
      </p:sp>
      <p:sp>
        <p:nvSpPr>
          <p:cNvPr id="21" name="Text Box 62"/>
          <p:cNvSpPr txBox="1">
            <a:spLocks noChangeArrowheads="1"/>
          </p:cNvSpPr>
          <p:nvPr/>
        </p:nvSpPr>
        <p:spPr bwMode="auto">
          <a:xfrm>
            <a:off x="5071923" y="2725914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4</a:t>
            </a:r>
            <a:endParaRPr lang="en-US" altLang="en-US" sz="1800" dirty="0"/>
          </a:p>
        </p:txBody>
      </p:sp>
      <p:sp>
        <p:nvSpPr>
          <p:cNvPr id="22" name="Text Box 62"/>
          <p:cNvSpPr txBox="1">
            <a:spLocks noChangeArrowheads="1"/>
          </p:cNvSpPr>
          <p:nvPr/>
        </p:nvSpPr>
        <p:spPr bwMode="auto">
          <a:xfrm>
            <a:off x="3899133" y="4460833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0</a:t>
            </a:r>
            <a:endParaRPr lang="en-US" altLang="en-US" sz="1800" dirty="0"/>
          </a:p>
        </p:txBody>
      </p:sp>
      <p:sp>
        <p:nvSpPr>
          <p:cNvPr id="23" name="Text Box 62"/>
          <p:cNvSpPr txBox="1">
            <a:spLocks noChangeArrowheads="1"/>
          </p:cNvSpPr>
          <p:nvPr/>
        </p:nvSpPr>
        <p:spPr bwMode="auto">
          <a:xfrm>
            <a:off x="4831866" y="4443614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0</a:t>
            </a:r>
            <a:endParaRPr lang="en-US" altLang="en-US" sz="1800" dirty="0"/>
          </a:p>
        </p:txBody>
      </p:sp>
      <p:sp>
        <p:nvSpPr>
          <p:cNvPr id="24" name="Text Box 62"/>
          <p:cNvSpPr txBox="1">
            <a:spLocks noChangeArrowheads="1"/>
          </p:cNvSpPr>
          <p:nvPr/>
        </p:nvSpPr>
        <p:spPr bwMode="auto">
          <a:xfrm>
            <a:off x="5746675" y="4490870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0</a:t>
            </a:r>
            <a:endParaRPr lang="en-US" altLang="en-US" sz="1800" dirty="0"/>
          </a:p>
        </p:txBody>
      </p:sp>
      <p:sp>
        <p:nvSpPr>
          <p:cNvPr id="25" name="Text Box 62"/>
          <p:cNvSpPr txBox="1">
            <a:spLocks noChangeArrowheads="1"/>
          </p:cNvSpPr>
          <p:nvPr/>
        </p:nvSpPr>
        <p:spPr bwMode="auto">
          <a:xfrm>
            <a:off x="6679790" y="4516397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0</a:t>
            </a:r>
            <a:endParaRPr lang="en-US" altLang="en-US" sz="1800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6005040" y="2518912"/>
            <a:ext cx="1543074" cy="16490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 Box 62"/>
          <p:cNvSpPr txBox="1">
            <a:spLocks noChangeArrowheads="1"/>
          </p:cNvSpPr>
          <p:nvPr/>
        </p:nvSpPr>
        <p:spPr bwMode="auto">
          <a:xfrm>
            <a:off x="6754785" y="2985532"/>
            <a:ext cx="2568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err="1" smtClean="0"/>
              <a:t>i</a:t>
            </a:r>
            <a:endParaRPr lang="en-US" altLang="en-US" sz="2000" dirty="0"/>
          </a:p>
        </p:txBody>
      </p:sp>
      <p:cxnSp>
        <p:nvCxnSpPr>
          <p:cNvPr id="29" name="Straight Arrow Connector 28"/>
          <p:cNvCxnSpPr/>
          <p:nvPr/>
        </p:nvCxnSpPr>
        <p:spPr bwMode="auto">
          <a:xfrm flipV="1">
            <a:off x="3477069" y="2490290"/>
            <a:ext cx="1669366" cy="1555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 Box 62"/>
          <p:cNvSpPr txBox="1">
            <a:spLocks noChangeArrowheads="1"/>
          </p:cNvSpPr>
          <p:nvPr/>
        </p:nvSpPr>
        <p:spPr bwMode="auto">
          <a:xfrm>
            <a:off x="4094892" y="2879802"/>
            <a:ext cx="2888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j</a:t>
            </a:r>
            <a:endParaRPr lang="en-US" altLang="en-US" sz="2000" dirty="0"/>
          </a:p>
        </p:txBody>
      </p:sp>
      <p:sp>
        <p:nvSpPr>
          <p:cNvPr id="33" name="Text Box 62"/>
          <p:cNvSpPr txBox="1">
            <a:spLocks noChangeArrowheads="1"/>
          </p:cNvSpPr>
          <p:nvPr/>
        </p:nvSpPr>
        <p:spPr bwMode="auto">
          <a:xfrm>
            <a:off x="4305818" y="4001227"/>
            <a:ext cx="5709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120</a:t>
            </a:r>
            <a:endParaRPr lang="en-US" altLang="en-US" sz="1800" dirty="0"/>
          </a:p>
        </p:txBody>
      </p:sp>
      <p:sp>
        <p:nvSpPr>
          <p:cNvPr id="34" name="Text Box 62"/>
          <p:cNvSpPr txBox="1">
            <a:spLocks noChangeArrowheads="1"/>
          </p:cNvSpPr>
          <p:nvPr/>
        </p:nvSpPr>
        <p:spPr bwMode="auto">
          <a:xfrm>
            <a:off x="5299781" y="3986000"/>
            <a:ext cx="466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48</a:t>
            </a:r>
            <a:endParaRPr lang="en-US" altLang="en-US" sz="1800" dirty="0"/>
          </a:p>
        </p:txBody>
      </p:sp>
      <p:sp>
        <p:nvSpPr>
          <p:cNvPr id="35" name="Text Box 62"/>
          <p:cNvSpPr txBox="1">
            <a:spLocks noChangeArrowheads="1"/>
          </p:cNvSpPr>
          <p:nvPr/>
        </p:nvSpPr>
        <p:spPr bwMode="auto">
          <a:xfrm>
            <a:off x="6153842" y="4021992"/>
            <a:ext cx="466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84</a:t>
            </a:r>
            <a:endParaRPr lang="en-US" altLang="en-US" sz="1800" dirty="0"/>
          </a:p>
        </p:txBody>
      </p:sp>
      <p:sp>
        <p:nvSpPr>
          <p:cNvPr id="36" name="Text Box 62"/>
          <p:cNvSpPr txBox="1">
            <a:spLocks noChangeArrowheads="1"/>
          </p:cNvSpPr>
          <p:nvPr/>
        </p:nvSpPr>
        <p:spPr bwMode="auto">
          <a:xfrm>
            <a:off x="4819142" y="3495952"/>
            <a:ext cx="466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88</a:t>
            </a:r>
            <a:endParaRPr lang="en-US" altLang="en-US" sz="1800" dirty="0"/>
          </a:p>
        </p:txBody>
      </p:sp>
      <p:sp>
        <p:nvSpPr>
          <p:cNvPr id="37" name="Text Box 62"/>
          <p:cNvSpPr txBox="1">
            <a:spLocks noChangeArrowheads="1"/>
          </p:cNvSpPr>
          <p:nvPr/>
        </p:nvSpPr>
        <p:spPr bwMode="auto">
          <a:xfrm>
            <a:off x="5706783" y="3519899"/>
            <a:ext cx="5709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104</a:t>
            </a:r>
            <a:endParaRPr lang="en-US" altLang="en-US" sz="1800" dirty="0"/>
          </a:p>
        </p:txBody>
      </p:sp>
      <p:sp>
        <p:nvSpPr>
          <p:cNvPr id="38" name="Text Box 62"/>
          <p:cNvSpPr txBox="1">
            <a:spLocks noChangeArrowheads="1"/>
          </p:cNvSpPr>
          <p:nvPr/>
        </p:nvSpPr>
        <p:spPr bwMode="auto">
          <a:xfrm>
            <a:off x="5257166" y="3052632"/>
            <a:ext cx="5709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158</a:t>
            </a:r>
            <a:endParaRPr lang="en-US" altLang="en-US" sz="1800" dirty="0"/>
          </a:p>
        </p:txBody>
      </p:sp>
      <p:sp>
        <p:nvSpPr>
          <p:cNvPr id="39" name="Text Box 62"/>
          <p:cNvSpPr txBox="1">
            <a:spLocks noChangeArrowheads="1"/>
          </p:cNvSpPr>
          <p:nvPr/>
        </p:nvSpPr>
        <p:spPr bwMode="auto">
          <a:xfrm>
            <a:off x="5156767" y="2055804"/>
            <a:ext cx="9204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T[</a:t>
            </a:r>
            <a:r>
              <a:rPr lang="en-US" altLang="en-US" sz="2000" dirty="0" err="1" smtClean="0"/>
              <a:t>i</a:t>
            </a:r>
            <a:r>
              <a:rPr lang="en-US" altLang="en-US" sz="2000" dirty="0" smtClean="0"/>
              <a:t>][j]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26972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4890" y="141288"/>
            <a:ext cx="11844067" cy="698500"/>
          </a:xfrm>
        </p:spPr>
        <p:txBody>
          <a:bodyPr/>
          <a:lstStyle/>
          <a:p>
            <a:r>
              <a:rPr lang="en-US" altLang="en-US" sz="3600" dirty="0" smtClean="0"/>
              <a:t>CMM: Extracting </a:t>
            </a:r>
            <a:r>
              <a:rPr lang="en-US" altLang="en-US" sz="3600" dirty="0" smtClean="0"/>
              <a:t>the Final Multiplication Sequence (1)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948" y="946151"/>
            <a:ext cx="11499010" cy="5680075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/>
              <a:t>We need to maintain a “split marker” marking the best split</a:t>
            </a:r>
          </a:p>
          <a:p>
            <a:pPr marL="933450" lvl="1" indent="-533400"/>
            <a:r>
              <a:rPr lang="en-US" altLang="en-US" dirty="0" smtClean="0">
                <a:solidFill>
                  <a:srgbClr val="FF0000"/>
                </a:solidFill>
              </a:rPr>
              <a:t>This is the “k” value that gives the minimum result for Ai..</a:t>
            </a:r>
            <a:r>
              <a:rPr lang="en-US" altLang="en-US" dirty="0" err="1" smtClean="0">
                <a:solidFill>
                  <a:srgbClr val="FF0000"/>
                </a:solidFill>
              </a:rPr>
              <a:t>Aj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pPr marL="933450" lvl="1" indent="-533400"/>
            <a:endParaRPr lang="en-US" altLang="en-US" dirty="0">
              <a:solidFill>
                <a:srgbClr val="FF0000"/>
              </a:solidFill>
            </a:endParaRPr>
          </a:p>
          <a:p>
            <a:pPr marL="533400" indent="-533400"/>
            <a:r>
              <a:rPr lang="en-US" altLang="en-US" dirty="0" smtClean="0"/>
              <a:t>In addition to T[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][j], which stores the best result for Ai..</a:t>
            </a:r>
            <a:r>
              <a:rPr lang="en-US" altLang="en-US" dirty="0" err="1" smtClean="0"/>
              <a:t>Aj</a:t>
            </a:r>
            <a:r>
              <a:rPr lang="en-US" altLang="en-US" dirty="0" smtClean="0"/>
              <a:t>, we also maintain a parallel array s[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][j] in which we store the value of “k” providing the optimal split</a:t>
            </a:r>
          </a:p>
        </p:txBody>
      </p:sp>
    </p:spTree>
    <p:extLst>
      <p:ext uri="{BB962C8B-B14F-4D97-AF65-F5344CB8AC3E}">
        <p14:creationId xmlns:p14="http://schemas.microsoft.com/office/powerpoint/2010/main" val="2201671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396" y="141288"/>
            <a:ext cx="11809561" cy="698500"/>
          </a:xfrm>
        </p:spPr>
        <p:txBody>
          <a:bodyPr/>
          <a:lstStyle/>
          <a:p>
            <a:r>
              <a:rPr lang="en-US" altLang="en-US" sz="3600" dirty="0" smtClean="0"/>
              <a:t>CMM: Extracting </a:t>
            </a:r>
            <a:r>
              <a:rPr lang="en-US" altLang="en-US" sz="3600" dirty="0" smtClean="0"/>
              <a:t>the Final Multiplication Sequence (2)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948" y="946152"/>
            <a:ext cx="11499010" cy="692868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/>
              <a:t>Then the order of multiplication can be computed as follows:</a:t>
            </a:r>
            <a:endParaRPr lang="en-US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932981" y="1854678"/>
            <a:ext cx="5469147" cy="2648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en-US" sz="2400" kern="0" dirty="0" err="1" smtClean="0">
                <a:solidFill>
                  <a:srgbClr val="FF0000"/>
                </a:solidFill>
              </a:rPr>
              <a:t>MultOrder</a:t>
            </a:r>
            <a:r>
              <a:rPr lang="en-US" altLang="en-US" sz="2400" kern="0" dirty="0" smtClean="0">
                <a:solidFill>
                  <a:srgbClr val="FF0000"/>
                </a:solidFill>
              </a:rPr>
              <a:t>(</a:t>
            </a:r>
            <a:r>
              <a:rPr lang="en-US" altLang="en-US" sz="2400" kern="0" dirty="0" err="1" smtClean="0">
                <a:solidFill>
                  <a:srgbClr val="FF0000"/>
                </a:solidFill>
              </a:rPr>
              <a:t>i</a:t>
            </a:r>
            <a:r>
              <a:rPr lang="en-US" altLang="en-US" sz="2400" kern="0" dirty="0" smtClean="0">
                <a:solidFill>
                  <a:srgbClr val="FF0000"/>
                </a:solidFill>
              </a:rPr>
              <a:t>, j){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en-US" sz="2400" kern="0" dirty="0" smtClean="0"/>
              <a:t>    if (</a:t>
            </a:r>
            <a:r>
              <a:rPr lang="en-US" altLang="en-US" sz="2400" kern="0" dirty="0" err="1" smtClean="0"/>
              <a:t>i</a:t>
            </a:r>
            <a:r>
              <a:rPr lang="en-US" altLang="en-US" sz="2400" kern="0" dirty="0" smtClean="0"/>
              <a:t> == j) return A[</a:t>
            </a:r>
            <a:r>
              <a:rPr lang="en-US" altLang="en-US" sz="2400" kern="0" dirty="0" err="1" smtClean="0"/>
              <a:t>i</a:t>
            </a:r>
            <a:r>
              <a:rPr lang="en-US" altLang="en-US" sz="2400" kern="0" dirty="0" smtClean="0"/>
              <a:t>]; </a:t>
            </a:r>
            <a:r>
              <a:rPr lang="en-US" altLang="en-US" sz="2400" kern="0" dirty="0" smtClean="0">
                <a:solidFill>
                  <a:schemeClr val="accent6"/>
                </a:solidFill>
              </a:rPr>
              <a:t>// base case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en-US" sz="2400" kern="0" dirty="0"/>
              <a:t> </a:t>
            </a:r>
            <a:r>
              <a:rPr lang="en-US" altLang="en-US" sz="2400" kern="0" dirty="0" smtClean="0"/>
              <a:t>   k = s[</a:t>
            </a:r>
            <a:r>
              <a:rPr lang="en-US" altLang="en-US" sz="2400" kern="0" dirty="0" err="1" smtClean="0"/>
              <a:t>i</a:t>
            </a:r>
            <a:r>
              <a:rPr lang="en-US" altLang="en-US" sz="2400" kern="0" dirty="0" smtClean="0"/>
              <a:t>][j];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en-US" sz="2400" kern="0" dirty="0"/>
              <a:t> </a:t>
            </a:r>
            <a:r>
              <a:rPr lang="en-US" altLang="en-US" sz="2400" kern="0" dirty="0" smtClean="0"/>
              <a:t>   X = </a:t>
            </a:r>
            <a:r>
              <a:rPr lang="en-US" altLang="en-US" sz="2400" kern="0" dirty="0" err="1" smtClean="0"/>
              <a:t>MultOrder</a:t>
            </a:r>
            <a:r>
              <a:rPr lang="en-US" altLang="en-US" sz="2400" kern="0" dirty="0" smtClean="0"/>
              <a:t>(</a:t>
            </a:r>
            <a:r>
              <a:rPr lang="en-US" altLang="en-US" sz="2400" kern="0" dirty="0" err="1" smtClean="0"/>
              <a:t>i</a:t>
            </a:r>
            <a:r>
              <a:rPr lang="en-US" altLang="en-US" sz="2400" kern="0" dirty="0" smtClean="0"/>
              <a:t>, k);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en-US" sz="2400" kern="0" dirty="0" smtClean="0"/>
              <a:t>    Y = </a:t>
            </a:r>
            <a:r>
              <a:rPr lang="en-US" altLang="en-US" sz="2400" kern="0" dirty="0" err="1" smtClean="0"/>
              <a:t>MultOrder</a:t>
            </a:r>
            <a:r>
              <a:rPr lang="en-US" altLang="en-US" sz="2400" kern="0" dirty="0" smtClean="0"/>
              <a:t>(k+1, j);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en-US" sz="2400" kern="0" dirty="0"/>
              <a:t> </a:t>
            </a:r>
            <a:r>
              <a:rPr lang="en-US" altLang="en-US" sz="2400" kern="0" dirty="0" smtClean="0"/>
              <a:t>   return X * Y;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en-US" sz="2400" kern="0" dirty="0" smtClean="0">
                <a:solidFill>
                  <a:srgbClr val="FF0000"/>
                </a:solidFill>
              </a:rPr>
              <a:t>}</a:t>
            </a:r>
            <a:r>
              <a:rPr lang="en-US" altLang="en-US" sz="2400" kern="0" dirty="0" smtClean="0">
                <a:solidFill>
                  <a:schemeClr val="accent2"/>
                </a:solidFill>
              </a:rPr>
              <a:t> //end-</a:t>
            </a:r>
            <a:r>
              <a:rPr lang="en-US" altLang="en-US" sz="2400" kern="0" dirty="0" err="1" smtClean="0">
                <a:solidFill>
                  <a:schemeClr val="accent2"/>
                </a:solidFill>
              </a:rPr>
              <a:t>MultOrder</a:t>
            </a:r>
            <a:endParaRPr lang="en-US" altLang="en-US" sz="2400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513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CMM Example</a:t>
            </a:r>
            <a:endParaRPr lang="en-US" altLang="en-US" sz="36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454" y="946152"/>
            <a:ext cx="11455878" cy="632482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/>
              <a:t>A1 (5x4), A2 (4x6), A3 (6x2), A4(2x7)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 bwMode="auto">
          <a:xfrm rot="19044263">
            <a:off x="2415787" y="3011300"/>
            <a:ext cx="672725" cy="6469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 rot="19044263">
            <a:off x="2856466" y="3485720"/>
            <a:ext cx="672725" cy="6469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 rot="19044263">
            <a:off x="3289573" y="3960141"/>
            <a:ext cx="672725" cy="6469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 rot="19044263">
            <a:off x="3730252" y="4434561"/>
            <a:ext cx="672725" cy="6469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 rot="19044263">
            <a:off x="1923351" y="3456272"/>
            <a:ext cx="672725" cy="6469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 rot="19044263">
            <a:off x="2364030" y="3930692"/>
            <a:ext cx="672725" cy="6469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 rot="19044263">
            <a:off x="2797137" y="4405113"/>
            <a:ext cx="672725" cy="6469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 rot="19044263">
            <a:off x="1430914" y="3913440"/>
            <a:ext cx="672725" cy="6469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 rot="19044263">
            <a:off x="1871593" y="4387860"/>
            <a:ext cx="672725" cy="6469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 rot="19044263">
            <a:off x="946050" y="4370606"/>
            <a:ext cx="672725" cy="6469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 Box 62"/>
          <p:cNvSpPr txBox="1">
            <a:spLocks noChangeArrowheads="1"/>
          </p:cNvSpPr>
          <p:nvPr/>
        </p:nvSpPr>
        <p:spPr bwMode="auto">
          <a:xfrm>
            <a:off x="2974030" y="2774694"/>
            <a:ext cx="2888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1</a:t>
            </a:r>
            <a:endParaRPr lang="en-US" altLang="en-US" sz="1800" dirty="0"/>
          </a:p>
        </p:txBody>
      </p:sp>
      <p:sp>
        <p:nvSpPr>
          <p:cNvPr id="15" name="Text Box 62"/>
          <p:cNvSpPr txBox="1">
            <a:spLocks noChangeArrowheads="1"/>
          </p:cNvSpPr>
          <p:nvPr/>
        </p:nvSpPr>
        <p:spPr bwMode="auto">
          <a:xfrm>
            <a:off x="3382800" y="3247836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2</a:t>
            </a:r>
            <a:endParaRPr lang="en-US" altLang="en-US" sz="1800" dirty="0"/>
          </a:p>
        </p:txBody>
      </p:sp>
      <p:sp>
        <p:nvSpPr>
          <p:cNvPr id="16" name="Text Box 62"/>
          <p:cNvSpPr txBox="1">
            <a:spLocks noChangeArrowheads="1"/>
          </p:cNvSpPr>
          <p:nvPr/>
        </p:nvSpPr>
        <p:spPr bwMode="auto">
          <a:xfrm>
            <a:off x="3828763" y="3766814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3</a:t>
            </a:r>
            <a:endParaRPr lang="en-US" altLang="en-US" sz="1800" dirty="0"/>
          </a:p>
        </p:txBody>
      </p:sp>
      <p:sp>
        <p:nvSpPr>
          <p:cNvPr id="17" name="Text Box 62"/>
          <p:cNvSpPr txBox="1">
            <a:spLocks noChangeArrowheads="1"/>
          </p:cNvSpPr>
          <p:nvPr/>
        </p:nvSpPr>
        <p:spPr bwMode="auto">
          <a:xfrm>
            <a:off x="4252924" y="4225373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4</a:t>
            </a:r>
            <a:endParaRPr lang="en-US" altLang="en-US" sz="1800" dirty="0"/>
          </a:p>
        </p:txBody>
      </p:sp>
      <p:sp>
        <p:nvSpPr>
          <p:cNvPr id="18" name="Text Box 62"/>
          <p:cNvSpPr txBox="1">
            <a:spLocks noChangeArrowheads="1"/>
          </p:cNvSpPr>
          <p:nvPr/>
        </p:nvSpPr>
        <p:spPr bwMode="auto">
          <a:xfrm>
            <a:off x="824480" y="4122980"/>
            <a:ext cx="2888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1</a:t>
            </a:r>
            <a:endParaRPr lang="en-US" altLang="en-US" sz="1800" dirty="0"/>
          </a:p>
        </p:txBody>
      </p:sp>
      <p:sp>
        <p:nvSpPr>
          <p:cNvPr id="19" name="Text Box 62"/>
          <p:cNvSpPr txBox="1">
            <a:spLocks noChangeArrowheads="1"/>
          </p:cNvSpPr>
          <p:nvPr/>
        </p:nvSpPr>
        <p:spPr bwMode="auto">
          <a:xfrm>
            <a:off x="1300436" y="3648560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2</a:t>
            </a:r>
            <a:endParaRPr lang="en-US" altLang="en-US" sz="1800" dirty="0"/>
          </a:p>
        </p:txBody>
      </p:sp>
      <p:sp>
        <p:nvSpPr>
          <p:cNvPr id="20" name="Text Box 62"/>
          <p:cNvSpPr txBox="1">
            <a:spLocks noChangeArrowheads="1"/>
          </p:cNvSpPr>
          <p:nvPr/>
        </p:nvSpPr>
        <p:spPr bwMode="auto">
          <a:xfrm>
            <a:off x="1775569" y="3210230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3</a:t>
            </a:r>
            <a:endParaRPr lang="en-US" altLang="en-US" sz="1800" dirty="0"/>
          </a:p>
        </p:txBody>
      </p:sp>
      <p:sp>
        <p:nvSpPr>
          <p:cNvPr id="21" name="Text Box 62"/>
          <p:cNvSpPr txBox="1">
            <a:spLocks noChangeArrowheads="1"/>
          </p:cNvSpPr>
          <p:nvPr/>
        </p:nvSpPr>
        <p:spPr bwMode="auto">
          <a:xfrm>
            <a:off x="2285591" y="2803552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4</a:t>
            </a:r>
            <a:endParaRPr lang="en-US" altLang="en-US" sz="1800" dirty="0"/>
          </a:p>
        </p:txBody>
      </p:sp>
      <p:sp>
        <p:nvSpPr>
          <p:cNvPr id="22" name="Text Box 62"/>
          <p:cNvSpPr txBox="1">
            <a:spLocks noChangeArrowheads="1"/>
          </p:cNvSpPr>
          <p:nvPr/>
        </p:nvSpPr>
        <p:spPr bwMode="auto">
          <a:xfrm>
            <a:off x="1112801" y="4538471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0</a:t>
            </a:r>
            <a:endParaRPr lang="en-US" altLang="en-US" sz="1800" dirty="0"/>
          </a:p>
        </p:txBody>
      </p:sp>
      <p:sp>
        <p:nvSpPr>
          <p:cNvPr id="23" name="Text Box 62"/>
          <p:cNvSpPr txBox="1">
            <a:spLocks noChangeArrowheads="1"/>
          </p:cNvSpPr>
          <p:nvPr/>
        </p:nvSpPr>
        <p:spPr bwMode="auto">
          <a:xfrm>
            <a:off x="2045534" y="4521252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0</a:t>
            </a:r>
            <a:endParaRPr lang="en-US" altLang="en-US" sz="1800" dirty="0"/>
          </a:p>
        </p:txBody>
      </p:sp>
      <p:sp>
        <p:nvSpPr>
          <p:cNvPr id="24" name="Text Box 62"/>
          <p:cNvSpPr txBox="1">
            <a:spLocks noChangeArrowheads="1"/>
          </p:cNvSpPr>
          <p:nvPr/>
        </p:nvSpPr>
        <p:spPr bwMode="auto">
          <a:xfrm>
            <a:off x="2960343" y="4568508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0</a:t>
            </a:r>
            <a:endParaRPr lang="en-US" altLang="en-US" sz="1800" dirty="0"/>
          </a:p>
        </p:txBody>
      </p:sp>
      <p:sp>
        <p:nvSpPr>
          <p:cNvPr id="25" name="Text Box 62"/>
          <p:cNvSpPr txBox="1">
            <a:spLocks noChangeArrowheads="1"/>
          </p:cNvSpPr>
          <p:nvPr/>
        </p:nvSpPr>
        <p:spPr bwMode="auto">
          <a:xfrm>
            <a:off x="3893458" y="4594035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0</a:t>
            </a:r>
            <a:endParaRPr lang="en-US" altLang="en-US" sz="1800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3218708" y="2596550"/>
            <a:ext cx="1543074" cy="16490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 Box 62"/>
          <p:cNvSpPr txBox="1">
            <a:spLocks noChangeArrowheads="1"/>
          </p:cNvSpPr>
          <p:nvPr/>
        </p:nvSpPr>
        <p:spPr bwMode="auto">
          <a:xfrm>
            <a:off x="3968453" y="3063170"/>
            <a:ext cx="2568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err="1" smtClean="0"/>
              <a:t>i</a:t>
            </a:r>
            <a:endParaRPr lang="en-US" altLang="en-US" sz="2000" dirty="0"/>
          </a:p>
        </p:txBody>
      </p:sp>
      <p:cxnSp>
        <p:nvCxnSpPr>
          <p:cNvPr id="29" name="Straight Arrow Connector 28"/>
          <p:cNvCxnSpPr/>
          <p:nvPr/>
        </p:nvCxnSpPr>
        <p:spPr bwMode="auto">
          <a:xfrm flipV="1">
            <a:off x="690737" y="2567928"/>
            <a:ext cx="1669366" cy="1555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 Box 62"/>
          <p:cNvSpPr txBox="1">
            <a:spLocks noChangeArrowheads="1"/>
          </p:cNvSpPr>
          <p:nvPr/>
        </p:nvSpPr>
        <p:spPr bwMode="auto">
          <a:xfrm>
            <a:off x="1308560" y="2957440"/>
            <a:ext cx="2888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j</a:t>
            </a:r>
            <a:endParaRPr lang="en-US" altLang="en-US" sz="2000" dirty="0"/>
          </a:p>
        </p:txBody>
      </p:sp>
      <p:sp>
        <p:nvSpPr>
          <p:cNvPr id="33" name="Text Box 62"/>
          <p:cNvSpPr txBox="1">
            <a:spLocks noChangeArrowheads="1"/>
          </p:cNvSpPr>
          <p:nvPr/>
        </p:nvSpPr>
        <p:spPr bwMode="auto">
          <a:xfrm>
            <a:off x="1519486" y="4078865"/>
            <a:ext cx="5709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120</a:t>
            </a:r>
            <a:endParaRPr lang="en-US" altLang="en-US" sz="1800" dirty="0"/>
          </a:p>
        </p:txBody>
      </p:sp>
      <p:sp>
        <p:nvSpPr>
          <p:cNvPr id="34" name="Text Box 62"/>
          <p:cNvSpPr txBox="1">
            <a:spLocks noChangeArrowheads="1"/>
          </p:cNvSpPr>
          <p:nvPr/>
        </p:nvSpPr>
        <p:spPr bwMode="auto">
          <a:xfrm>
            <a:off x="2513449" y="4063638"/>
            <a:ext cx="466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48</a:t>
            </a:r>
            <a:endParaRPr lang="en-US" altLang="en-US" sz="1800" dirty="0"/>
          </a:p>
        </p:txBody>
      </p:sp>
      <p:sp>
        <p:nvSpPr>
          <p:cNvPr id="35" name="Text Box 62"/>
          <p:cNvSpPr txBox="1">
            <a:spLocks noChangeArrowheads="1"/>
          </p:cNvSpPr>
          <p:nvPr/>
        </p:nvSpPr>
        <p:spPr bwMode="auto">
          <a:xfrm>
            <a:off x="3367510" y="4099630"/>
            <a:ext cx="466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84</a:t>
            </a:r>
            <a:endParaRPr lang="en-US" altLang="en-US" sz="1800" dirty="0"/>
          </a:p>
        </p:txBody>
      </p:sp>
      <p:sp>
        <p:nvSpPr>
          <p:cNvPr id="36" name="Text Box 62"/>
          <p:cNvSpPr txBox="1">
            <a:spLocks noChangeArrowheads="1"/>
          </p:cNvSpPr>
          <p:nvPr/>
        </p:nvSpPr>
        <p:spPr bwMode="auto">
          <a:xfrm>
            <a:off x="2032810" y="3573590"/>
            <a:ext cx="466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88</a:t>
            </a:r>
            <a:endParaRPr lang="en-US" altLang="en-US" sz="1800" dirty="0"/>
          </a:p>
        </p:txBody>
      </p:sp>
      <p:sp>
        <p:nvSpPr>
          <p:cNvPr id="37" name="Text Box 62"/>
          <p:cNvSpPr txBox="1">
            <a:spLocks noChangeArrowheads="1"/>
          </p:cNvSpPr>
          <p:nvPr/>
        </p:nvSpPr>
        <p:spPr bwMode="auto">
          <a:xfrm>
            <a:off x="2920451" y="3597537"/>
            <a:ext cx="5709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104</a:t>
            </a:r>
            <a:endParaRPr lang="en-US" altLang="en-US" sz="1800" dirty="0"/>
          </a:p>
        </p:txBody>
      </p:sp>
      <p:sp>
        <p:nvSpPr>
          <p:cNvPr id="38" name="Text Box 62"/>
          <p:cNvSpPr txBox="1">
            <a:spLocks noChangeArrowheads="1"/>
          </p:cNvSpPr>
          <p:nvPr/>
        </p:nvSpPr>
        <p:spPr bwMode="auto">
          <a:xfrm>
            <a:off x="2470834" y="3130270"/>
            <a:ext cx="5709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158</a:t>
            </a:r>
            <a:endParaRPr lang="en-US" altLang="en-US" sz="1800" dirty="0"/>
          </a:p>
        </p:txBody>
      </p:sp>
      <p:sp>
        <p:nvSpPr>
          <p:cNvPr id="39" name="Text Box 62"/>
          <p:cNvSpPr txBox="1">
            <a:spLocks noChangeArrowheads="1"/>
          </p:cNvSpPr>
          <p:nvPr/>
        </p:nvSpPr>
        <p:spPr bwMode="auto">
          <a:xfrm>
            <a:off x="2411336" y="2134188"/>
            <a:ext cx="8451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T[</a:t>
            </a:r>
            <a:r>
              <a:rPr lang="en-US" altLang="en-US" sz="1800" dirty="0" err="1" smtClean="0"/>
              <a:t>i</a:t>
            </a:r>
            <a:r>
              <a:rPr lang="en-US" altLang="en-US" sz="1800" dirty="0" smtClean="0"/>
              <a:t>][j]</a:t>
            </a:r>
            <a:endParaRPr lang="en-US" altLang="en-US" sz="1800" dirty="0"/>
          </a:p>
        </p:txBody>
      </p:sp>
      <p:sp>
        <p:nvSpPr>
          <p:cNvPr id="40" name="Rectangle 39"/>
          <p:cNvSpPr/>
          <p:nvPr/>
        </p:nvSpPr>
        <p:spPr bwMode="auto">
          <a:xfrm rot="19044263">
            <a:off x="6574027" y="3109011"/>
            <a:ext cx="672725" cy="6469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 rot="19044263">
            <a:off x="7014706" y="3583431"/>
            <a:ext cx="672725" cy="6469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 rot="19044263">
            <a:off x="7447813" y="4057852"/>
            <a:ext cx="672725" cy="6469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 rot="19044263">
            <a:off x="6081591" y="3553983"/>
            <a:ext cx="672725" cy="6469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 rot="19044263">
            <a:off x="6522270" y="4028403"/>
            <a:ext cx="672725" cy="6469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 rot="19044263">
            <a:off x="5589154" y="4011151"/>
            <a:ext cx="672725" cy="6469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Text Box 62"/>
          <p:cNvSpPr txBox="1">
            <a:spLocks noChangeArrowheads="1"/>
          </p:cNvSpPr>
          <p:nvPr/>
        </p:nvSpPr>
        <p:spPr bwMode="auto">
          <a:xfrm>
            <a:off x="7132270" y="2872405"/>
            <a:ext cx="2888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1</a:t>
            </a:r>
            <a:endParaRPr lang="en-US" altLang="en-US" sz="1800" dirty="0"/>
          </a:p>
        </p:txBody>
      </p:sp>
      <p:sp>
        <p:nvSpPr>
          <p:cNvPr id="51" name="Text Box 62"/>
          <p:cNvSpPr txBox="1">
            <a:spLocks noChangeArrowheads="1"/>
          </p:cNvSpPr>
          <p:nvPr/>
        </p:nvSpPr>
        <p:spPr bwMode="auto">
          <a:xfrm>
            <a:off x="7541040" y="3345547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2</a:t>
            </a:r>
            <a:endParaRPr lang="en-US" altLang="en-US" sz="1800" dirty="0"/>
          </a:p>
        </p:txBody>
      </p:sp>
      <p:sp>
        <p:nvSpPr>
          <p:cNvPr id="52" name="Text Box 62"/>
          <p:cNvSpPr txBox="1">
            <a:spLocks noChangeArrowheads="1"/>
          </p:cNvSpPr>
          <p:nvPr/>
        </p:nvSpPr>
        <p:spPr bwMode="auto">
          <a:xfrm>
            <a:off x="7987003" y="3864525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3</a:t>
            </a:r>
            <a:endParaRPr lang="en-US" altLang="en-US" sz="1800" dirty="0"/>
          </a:p>
        </p:txBody>
      </p:sp>
      <p:sp>
        <p:nvSpPr>
          <p:cNvPr id="54" name="Text Box 62"/>
          <p:cNvSpPr txBox="1">
            <a:spLocks noChangeArrowheads="1"/>
          </p:cNvSpPr>
          <p:nvPr/>
        </p:nvSpPr>
        <p:spPr bwMode="auto">
          <a:xfrm>
            <a:off x="5483666" y="3754662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2</a:t>
            </a:r>
            <a:endParaRPr lang="en-US" altLang="en-US" sz="1800" dirty="0"/>
          </a:p>
        </p:txBody>
      </p:sp>
      <p:sp>
        <p:nvSpPr>
          <p:cNvPr id="55" name="Text Box 62"/>
          <p:cNvSpPr txBox="1">
            <a:spLocks noChangeArrowheads="1"/>
          </p:cNvSpPr>
          <p:nvPr/>
        </p:nvSpPr>
        <p:spPr bwMode="auto">
          <a:xfrm>
            <a:off x="5939952" y="3315495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3</a:t>
            </a:r>
            <a:endParaRPr lang="en-US" altLang="en-US" sz="1800" dirty="0"/>
          </a:p>
        </p:txBody>
      </p:sp>
      <p:sp>
        <p:nvSpPr>
          <p:cNvPr id="56" name="Text Box 62"/>
          <p:cNvSpPr txBox="1">
            <a:spLocks noChangeArrowheads="1"/>
          </p:cNvSpPr>
          <p:nvPr/>
        </p:nvSpPr>
        <p:spPr bwMode="auto">
          <a:xfrm>
            <a:off x="6437800" y="2895222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4</a:t>
            </a:r>
            <a:endParaRPr lang="en-US" altLang="en-US" sz="1800" dirty="0"/>
          </a:p>
        </p:txBody>
      </p:sp>
      <p:cxnSp>
        <p:nvCxnSpPr>
          <p:cNvPr id="62" name="Straight Arrow Connector 61"/>
          <p:cNvCxnSpPr/>
          <p:nvPr/>
        </p:nvCxnSpPr>
        <p:spPr bwMode="auto">
          <a:xfrm>
            <a:off x="7376948" y="2694261"/>
            <a:ext cx="1136086" cy="13044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Text Box 62"/>
          <p:cNvSpPr txBox="1">
            <a:spLocks noChangeArrowheads="1"/>
          </p:cNvSpPr>
          <p:nvPr/>
        </p:nvSpPr>
        <p:spPr bwMode="auto">
          <a:xfrm>
            <a:off x="7945078" y="3050078"/>
            <a:ext cx="2568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err="1" smtClean="0"/>
              <a:t>i</a:t>
            </a:r>
            <a:endParaRPr lang="en-US" altLang="en-US" sz="2000" dirty="0"/>
          </a:p>
        </p:txBody>
      </p:sp>
      <p:cxnSp>
        <p:nvCxnSpPr>
          <p:cNvPr id="64" name="Straight Arrow Connector 63"/>
          <p:cNvCxnSpPr/>
          <p:nvPr/>
        </p:nvCxnSpPr>
        <p:spPr bwMode="auto">
          <a:xfrm flipV="1">
            <a:off x="5249957" y="2665639"/>
            <a:ext cx="1268386" cy="11988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Text Box 62"/>
          <p:cNvSpPr txBox="1">
            <a:spLocks noChangeArrowheads="1"/>
          </p:cNvSpPr>
          <p:nvPr/>
        </p:nvSpPr>
        <p:spPr bwMode="auto">
          <a:xfrm>
            <a:off x="5624992" y="2929983"/>
            <a:ext cx="2888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j</a:t>
            </a:r>
            <a:endParaRPr lang="en-US" altLang="en-US" sz="2000" dirty="0"/>
          </a:p>
        </p:txBody>
      </p:sp>
      <p:sp>
        <p:nvSpPr>
          <p:cNvPr id="66" name="Text Box 62"/>
          <p:cNvSpPr txBox="1">
            <a:spLocks noChangeArrowheads="1"/>
          </p:cNvSpPr>
          <p:nvPr/>
        </p:nvSpPr>
        <p:spPr bwMode="auto">
          <a:xfrm>
            <a:off x="5773384" y="4157626"/>
            <a:ext cx="2888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1</a:t>
            </a:r>
            <a:endParaRPr lang="en-US" altLang="en-US" sz="1800" dirty="0"/>
          </a:p>
        </p:txBody>
      </p:sp>
      <p:sp>
        <p:nvSpPr>
          <p:cNvPr id="67" name="Text Box 62"/>
          <p:cNvSpPr txBox="1">
            <a:spLocks noChangeArrowheads="1"/>
          </p:cNvSpPr>
          <p:nvPr/>
        </p:nvSpPr>
        <p:spPr bwMode="auto">
          <a:xfrm>
            <a:off x="6671689" y="4161349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2</a:t>
            </a:r>
            <a:endParaRPr lang="en-US" altLang="en-US" sz="1800" dirty="0"/>
          </a:p>
        </p:txBody>
      </p:sp>
      <p:sp>
        <p:nvSpPr>
          <p:cNvPr id="68" name="Text Box 62"/>
          <p:cNvSpPr txBox="1">
            <a:spLocks noChangeArrowheads="1"/>
          </p:cNvSpPr>
          <p:nvPr/>
        </p:nvSpPr>
        <p:spPr bwMode="auto">
          <a:xfrm>
            <a:off x="7525750" y="4197341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3</a:t>
            </a:r>
            <a:endParaRPr lang="en-US" altLang="en-US" sz="1800" dirty="0"/>
          </a:p>
        </p:txBody>
      </p:sp>
      <p:sp>
        <p:nvSpPr>
          <p:cNvPr id="69" name="Text Box 62"/>
          <p:cNvSpPr txBox="1">
            <a:spLocks noChangeArrowheads="1"/>
          </p:cNvSpPr>
          <p:nvPr/>
        </p:nvSpPr>
        <p:spPr bwMode="auto">
          <a:xfrm>
            <a:off x="6277963" y="3705241"/>
            <a:ext cx="2888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1</a:t>
            </a:r>
            <a:endParaRPr lang="en-US" altLang="en-US" sz="1800" dirty="0"/>
          </a:p>
        </p:txBody>
      </p:sp>
      <p:sp>
        <p:nvSpPr>
          <p:cNvPr id="70" name="Text Box 62"/>
          <p:cNvSpPr txBox="1">
            <a:spLocks noChangeArrowheads="1"/>
          </p:cNvSpPr>
          <p:nvPr/>
        </p:nvSpPr>
        <p:spPr bwMode="auto">
          <a:xfrm>
            <a:off x="7078691" y="3695248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3</a:t>
            </a:r>
            <a:endParaRPr lang="en-US" altLang="en-US" sz="1800" dirty="0"/>
          </a:p>
        </p:txBody>
      </p:sp>
      <p:sp>
        <p:nvSpPr>
          <p:cNvPr id="71" name="Text Box 62"/>
          <p:cNvSpPr txBox="1">
            <a:spLocks noChangeArrowheads="1"/>
          </p:cNvSpPr>
          <p:nvPr/>
        </p:nvSpPr>
        <p:spPr bwMode="auto">
          <a:xfrm>
            <a:off x="6758481" y="3247836"/>
            <a:ext cx="3497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3</a:t>
            </a:r>
            <a:endParaRPr lang="en-US" altLang="en-US" sz="1800" dirty="0"/>
          </a:p>
        </p:txBody>
      </p:sp>
      <p:sp>
        <p:nvSpPr>
          <p:cNvPr id="72" name="Text Box 62"/>
          <p:cNvSpPr txBox="1">
            <a:spLocks noChangeArrowheads="1"/>
          </p:cNvSpPr>
          <p:nvPr/>
        </p:nvSpPr>
        <p:spPr bwMode="auto">
          <a:xfrm>
            <a:off x="6569576" y="2231899"/>
            <a:ext cx="8002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s[</a:t>
            </a:r>
            <a:r>
              <a:rPr lang="en-US" altLang="en-US" sz="1800" dirty="0" err="1" smtClean="0"/>
              <a:t>i</a:t>
            </a:r>
            <a:r>
              <a:rPr lang="en-US" altLang="en-US" sz="1800" dirty="0" smtClean="0"/>
              <a:t>][j]</a:t>
            </a:r>
            <a:endParaRPr lang="en-US" altLang="en-US" sz="1800" dirty="0"/>
          </a:p>
        </p:txBody>
      </p:sp>
      <p:sp>
        <p:nvSpPr>
          <p:cNvPr id="11264" name="Oval 11263"/>
          <p:cNvSpPr/>
          <p:nvPr/>
        </p:nvSpPr>
        <p:spPr bwMode="auto">
          <a:xfrm>
            <a:off x="10313597" y="2250717"/>
            <a:ext cx="577582" cy="54279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</a:t>
            </a:r>
          </a:p>
        </p:txBody>
      </p:sp>
      <p:sp>
        <p:nvSpPr>
          <p:cNvPr id="76" name="Oval 75"/>
          <p:cNvSpPr/>
          <p:nvPr/>
        </p:nvSpPr>
        <p:spPr bwMode="auto">
          <a:xfrm>
            <a:off x="9945957" y="3072018"/>
            <a:ext cx="577582" cy="54279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</a:t>
            </a:r>
          </a:p>
        </p:txBody>
      </p:sp>
      <p:sp>
        <p:nvSpPr>
          <p:cNvPr id="77" name="Oval 76"/>
          <p:cNvSpPr/>
          <p:nvPr/>
        </p:nvSpPr>
        <p:spPr bwMode="auto">
          <a:xfrm>
            <a:off x="10343506" y="3825034"/>
            <a:ext cx="577582" cy="54279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</a:t>
            </a:r>
          </a:p>
        </p:txBody>
      </p:sp>
      <p:cxnSp>
        <p:nvCxnSpPr>
          <p:cNvPr id="11268" name="Straight Connector 11267"/>
          <p:cNvCxnSpPr>
            <a:stCxn id="11264" idx="3"/>
            <a:endCxn id="76" idx="0"/>
          </p:cNvCxnSpPr>
          <p:nvPr/>
        </p:nvCxnSpPr>
        <p:spPr bwMode="auto">
          <a:xfrm flipH="1">
            <a:off x="10234748" y="2714022"/>
            <a:ext cx="163434" cy="357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/>
          <p:cNvCxnSpPr>
            <a:stCxn id="76" idx="5"/>
            <a:endCxn id="77" idx="0"/>
          </p:cNvCxnSpPr>
          <p:nvPr/>
        </p:nvCxnSpPr>
        <p:spPr bwMode="auto">
          <a:xfrm>
            <a:off x="10438954" y="3535323"/>
            <a:ext cx="193343" cy="2897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76" idx="3"/>
            <a:endCxn id="95" idx="0"/>
          </p:cNvCxnSpPr>
          <p:nvPr/>
        </p:nvCxnSpPr>
        <p:spPr bwMode="auto">
          <a:xfrm flipH="1">
            <a:off x="9506492" y="3535323"/>
            <a:ext cx="524050" cy="11552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/>
          <p:cNvCxnSpPr>
            <a:stCxn id="77" idx="3"/>
            <a:endCxn id="96" idx="0"/>
          </p:cNvCxnSpPr>
          <p:nvPr/>
        </p:nvCxnSpPr>
        <p:spPr bwMode="auto">
          <a:xfrm flipH="1">
            <a:off x="10255668" y="4288339"/>
            <a:ext cx="172423" cy="3833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/>
          <p:cNvCxnSpPr>
            <a:stCxn id="77" idx="5"/>
            <a:endCxn id="97" idx="0"/>
          </p:cNvCxnSpPr>
          <p:nvPr/>
        </p:nvCxnSpPr>
        <p:spPr bwMode="auto">
          <a:xfrm>
            <a:off x="10836503" y="4288339"/>
            <a:ext cx="212715" cy="3833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11264" idx="5"/>
          </p:cNvCxnSpPr>
          <p:nvPr/>
        </p:nvCxnSpPr>
        <p:spPr bwMode="auto">
          <a:xfrm>
            <a:off x="10806594" y="2714022"/>
            <a:ext cx="839400" cy="19765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Text Box 62"/>
          <p:cNvSpPr txBox="1">
            <a:spLocks noChangeArrowheads="1"/>
          </p:cNvSpPr>
          <p:nvPr/>
        </p:nvSpPr>
        <p:spPr bwMode="auto">
          <a:xfrm>
            <a:off x="9277904" y="4690529"/>
            <a:ext cx="4571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A1</a:t>
            </a:r>
            <a:endParaRPr lang="en-US" altLang="en-US" sz="1800" dirty="0"/>
          </a:p>
        </p:txBody>
      </p:sp>
      <p:sp>
        <p:nvSpPr>
          <p:cNvPr id="96" name="Text Box 62"/>
          <p:cNvSpPr txBox="1">
            <a:spLocks noChangeArrowheads="1"/>
          </p:cNvSpPr>
          <p:nvPr/>
        </p:nvSpPr>
        <p:spPr bwMode="auto">
          <a:xfrm>
            <a:off x="10008645" y="4671657"/>
            <a:ext cx="4940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A2</a:t>
            </a:r>
            <a:endParaRPr lang="en-US" altLang="en-US" sz="1800" dirty="0"/>
          </a:p>
        </p:txBody>
      </p:sp>
      <p:sp>
        <p:nvSpPr>
          <p:cNvPr id="97" name="Text Box 62"/>
          <p:cNvSpPr txBox="1">
            <a:spLocks noChangeArrowheads="1"/>
          </p:cNvSpPr>
          <p:nvPr/>
        </p:nvSpPr>
        <p:spPr bwMode="auto">
          <a:xfrm>
            <a:off x="10802195" y="4671657"/>
            <a:ext cx="4940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A3</a:t>
            </a:r>
            <a:endParaRPr lang="en-US" altLang="en-US" sz="1800" dirty="0"/>
          </a:p>
        </p:txBody>
      </p:sp>
      <p:sp>
        <p:nvSpPr>
          <p:cNvPr id="98" name="Text Box 62"/>
          <p:cNvSpPr txBox="1">
            <a:spLocks noChangeArrowheads="1"/>
          </p:cNvSpPr>
          <p:nvPr/>
        </p:nvSpPr>
        <p:spPr bwMode="auto">
          <a:xfrm>
            <a:off x="11415803" y="4719977"/>
            <a:ext cx="4940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A4</a:t>
            </a:r>
            <a:endParaRPr lang="en-US" altLang="en-US" sz="1800" dirty="0"/>
          </a:p>
        </p:txBody>
      </p:sp>
      <p:sp>
        <p:nvSpPr>
          <p:cNvPr id="133" name="Text Box 62"/>
          <p:cNvSpPr txBox="1">
            <a:spLocks noChangeArrowheads="1"/>
          </p:cNvSpPr>
          <p:nvPr/>
        </p:nvSpPr>
        <p:spPr bwMode="auto">
          <a:xfrm>
            <a:off x="9986126" y="1835893"/>
            <a:ext cx="14269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Final Order</a:t>
            </a:r>
            <a:endParaRPr lang="en-US" altLang="en-US" sz="1800" dirty="0"/>
          </a:p>
        </p:txBody>
      </p:sp>
      <p:sp>
        <p:nvSpPr>
          <p:cNvPr id="134" name="Text Box 62"/>
          <p:cNvSpPr txBox="1">
            <a:spLocks noChangeArrowheads="1"/>
          </p:cNvSpPr>
          <p:nvPr/>
        </p:nvSpPr>
        <p:spPr bwMode="auto">
          <a:xfrm>
            <a:off x="9492065" y="5129373"/>
            <a:ext cx="21018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((A1 (A2 A3)) A4)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39278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215661" y="236540"/>
            <a:ext cx="11654286" cy="660608"/>
          </a:xfrm>
        </p:spPr>
        <p:txBody>
          <a:bodyPr/>
          <a:lstStyle/>
          <a:p>
            <a:r>
              <a:rPr lang="en-US" altLang="en-US" sz="3600" dirty="0" smtClean="0"/>
              <a:t>Chain Matrix Multiplication</a:t>
            </a:r>
            <a:endParaRPr lang="en-US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05442" y="897147"/>
                <a:ext cx="11464505" cy="5270739"/>
              </a:xfrm>
            </p:spPr>
            <p:txBody>
              <a:bodyPr/>
              <a:lstStyle/>
              <a:p>
                <a:r>
                  <a:rPr lang="en-US" altLang="en-US" dirty="0" smtClean="0">
                    <a:solidFill>
                      <a:srgbClr val="FF0000"/>
                    </a:solidFill>
                  </a:rPr>
                  <a:t>Definition</a:t>
                </a:r>
                <a:r>
                  <a:rPr lang="en-US" altLang="en-US" dirty="0" smtClean="0"/>
                  <a:t>: Given a sequence of rectangular matrices</a:t>
                </a:r>
              </a:p>
              <a:p>
                <a:endParaRPr lang="en-US" altLang="en-US" dirty="0" smtClean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3200" dirty="0" smtClean="0">
                    <a:solidFill>
                      <a:srgbClr val="FF0000"/>
                    </a:solidFill>
                  </a:rPr>
                  <a:t>x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en-US" sz="3200" dirty="0">
                    <a:solidFill>
                      <a:srgbClr val="FF0000"/>
                    </a:solidFill>
                  </a:rPr>
                  <a:t>x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 smtClean="0"/>
                  <a:t>with dimensions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en-U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3200" dirty="0" smtClean="0"/>
                  <a:t> </a:t>
                </a:r>
                <a:r>
                  <a:rPr lang="en-US" altLang="en-US" dirty="0"/>
                  <a:t>for</a:t>
                </a:r>
                <a:r>
                  <a:rPr lang="en-US" altLang="en-US" sz="3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endParaRPr lang="en-US" altLang="en-US" dirty="0" smtClean="0"/>
              </a:p>
              <a:p>
                <a:r>
                  <a:rPr lang="en-US" altLang="en-US" dirty="0">
                    <a:solidFill>
                      <a:schemeClr val="accent6"/>
                    </a:solidFill>
                  </a:rPr>
                  <a:t>d</a:t>
                </a:r>
                <a:r>
                  <a:rPr lang="en-US" altLang="en-US" dirty="0" smtClean="0">
                    <a:solidFill>
                      <a:schemeClr val="accent6"/>
                    </a:solidFill>
                  </a:rPr>
                  <a:t>etermine the optimal sequence of performing this multiplication</a:t>
                </a:r>
                <a:r>
                  <a:rPr lang="en-US" altLang="en-US" dirty="0" smtClean="0"/>
                  <a:t> so as to </a:t>
                </a:r>
                <a:r>
                  <a:rPr lang="en-US" altLang="en-US" dirty="0" smtClean="0">
                    <a:solidFill>
                      <a:srgbClr val="FF0000"/>
                    </a:solidFill>
                  </a:rPr>
                  <a:t>minimize</a:t>
                </a:r>
                <a:r>
                  <a:rPr lang="en-US" altLang="en-US" dirty="0" smtClean="0"/>
                  <a:t> </a:t>
                </a:r>
                <a:r>
                  <a:rPr lang="en-US" altLang="en-US" dirty="0" smtClean="0">
                    <a:solidFill>
                      <a:srgbClr val="00B050"/>
                    </a:solidFill>
                  </a:rPr>
                  <a:t>the</a:t>
                </a:r>
                <a:r>
                  <a:rPr lang="en-US" altLang="en-US" dirty="0" smtClean="0"/>
                  <a:t> </a:t>
                </a:r>
                <a:r>
                  <a:rPr lang="en-US" altLang="en-US" dirty="0" smtClean="0">
                    <a:solidFill>
                      <a:srgbClr val="00B050"/>
                    </a:solidFill>
                  </a:rPr>
                  <a:t>total number of operations (scaler multiplications)</a:t>
                </a:r>
              </a:p>
            </p:txBody>
          </p:sp>
        </mc:Choice>
        <mc:Fallback xmlns="">
          <p:sp>
            <p:nvSpPr>
              <p:cNvPr id="205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5442" y="897147"/>
                <a:ext cx="11464505" cy="5270739"/>
              </a:xfrm>
              <a:blipFill rotWithShape="0">
                <a:blip r:embed="rId2"/>
                <a:stretch>
                  <a:fillRect l="-1383" t="-2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1562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err="1" smtClean="0"/>
              <a:t>LeetCode</a:t>
            </a:r>
            <a:r>
              <a:rPr lang="en-US" altLang="en-US" sz="3600" dirty="0" smtClean="0"/>
              <a:t> Problems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6981" y="946151"/>
            <a:ext cx="11050438" cy="5680075"/>
          </a:xfrm>
        </p:spPr>
        <p:txBody>
          <a:bodyPr/>
          <a:lstStyle/>
          <a:p>
            <a:pPr marL="533400" indent="-533400"/>
            <a:r>
              <a:rPr lang="en-US" altLang="en-US" dirty="0"/>
              <a:t>1130. Minimum Cost Tree From Leaf </a:t>
            </a:r>
            <a:r>
              <a:rPr lang="en-US" altLang="en-US" dirty="0" smtClean="0"/>
              <a:t>Values</a:t>
            </a:r>
          </a:p>
          <a:p>
            <a:pPr marL="533400" indent="-533400"/>
            <a:r>
              <a:rPr lang="en-US" altLang="en-US" dirty="0" smtClean="0"/>
              <a:t>312</a:t>
            </a:r>
            <a:r>
              <a:rPr lang="en-US" altLang="en-US" dirty="0"/>
              <a:t>. Burst </a:t>
            </a:r>
            <a:r>
              <a:rPr lang="en-US" altLang="en-US" dirty="0" smtClean="0"/>
              <a:t>Balloons</a:t>
            </a:r>
          </a:p>
          <a:p>
            <a:pPr marL="533400" indent="-533400"/>
            <a:endParaRPr lang="en-US" altLang="en-US" dirty="0"/>
          </a:p>
          <a:p>
            <a:pPr marL="533400" indent="-533400"/>
            <a:r>
              <a:rPr lang="en-US" altLang="en-US" dirty="0" smtClean="0"/>
              <a:t>Both of these problems </a:t>
            </a:r>
            <a:r>
              <a:rPr lang="en-US" altLang="en-US" smtClean="0"/>
              <a:t>can be modeled </a:t>
            </a:r>
            <a:r>
              <a:rPr lang="en-US" altLang="en-US" dirty="0" smtClean="0"/>
              <a:t>as CMM</a:t>
            </a:r>
          </a:p>
          <a:p>
            <a:pPr marL="533400" indent="-533400"/>
            <a:endParaRPr lang="en-US" altLang="en-US" dirty="0" smtClean="0"/>
          </a:p>
          <a:p>
            <a:pPr marL="533400" indent="-533400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32084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215661" y="236540"/>
            <a:ext cx="11654286" cy="660608"/>
          </a:xfrm>
        </p:spPr>
        <p:txBody>
          <a:bodyPr/>
          <a:lstStyle/>
          <a:p>
            <a:r>
              <a:rPr lang="en-US" altLang="en-US" sz="3600" dirty="0" smtClean="0"/>
              <a:t>Multiplying two Rectangular Matrices</a:t>
            </a:r>
            <a:endParaRPr lang="en-US" altLang="en-US" sz="3600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5442" y="897148"/>
            <a:ext cx="11464505" cy="1078301"/>
          </a:xfrm>
        </p:spPr>
        <p:txBody>
          <a:bodyPr/>
          <a:lstStyle/>
          <a:p>
            <a:r>
              <a:rPr lang="en-US" altLang="en-US" dirty="0" smtClean="0"/>
              <a:t>Recall that </a:t>
            </a:r>
            <a:r>
              <a:rPr lang="en-US" altLang="en-US" dirty="0" smtClean="0">
                <a:solidFill>
                  <a:srgbClr val="FF0000"/>
                </a:solidFill>
              </a:rPr>
              <a:t>in order to be able to multiply two rectangular matrices A x B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chemeClr val="accent6"/>
                </a:solidFill>
              </a:rPr>
              <a:t>the number of columns in A </a:t>
            </a:r>
            <a:r>
              <a:rPr lang="en-US" altLang="en-US" dirty="0" smtClean="0"/>
              <a:t>must be equal </a:t>
            </a:r>
            <a:r>
              <a:rPr lang="en-US" altLang="en-US" dirty="0" smtClean="0">
                <a:solidFill>
                  <a:srgbClr val="00B050"/>
                </a:solidFill>
              </a:rPr>
              <a:t>to the number of rows in B</a:t>
            </a:r>
          </a:p>
          <a:p>
            <a:pPr marL="457200" lvl="1" indent="0" algn="ctr">
              <a:buNone/>
            </a:pPr>
            <a:endParaRPr lang="en-US" altLang="en-US" dirty="0"/>
          </a:p>
          <a:p>
            <a:endParaRPr lang="en-US" altLang="en-US" dirty="0" smtClean="0"/>
          </a:p>
        </p:txBody>
      </p:sp>
      <p:sp>
        <p:nvSpPr>
          <p:cNvPr id="2" name="Rectangle 1"/>
          <p:cNvSpPr/>
          <p:nvPr/>
        </p:nvSpPr>
        <p:spPr bwMode="auto">
          <a:xfrm>
            <a:off x="2676635" y="3021038"/>
            <a:ext cx="1104182" cy="19668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 Box 62"/>
          <p:cNvSpPr txBox="1">
            <a:spLocks noChangeArrowheads="1"/>
          </p:cNvSpPr>
          <p:nvPr/>
        </p:nvSpPr>
        <p:spPr bwMode="auto">
          <a:xfrm>
            <a:off x="3052235" y="3717951"/>
            <a:ext cx="3529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A</a:t>
            </a:r>
            <a:endParaRPr lang="en-US" altLang="en-US" sz="1800" dirty="0"/>
          </a:p>
        </p:txBody>
      </p:sp>
      <p:sp>
        <p:nvSpPr>
          <p:cNvPr id="6" name="Text Box 62"/>
          <p:cNvSpPr txBox="1">
            <a:spLocks noChangeArrowheads="1"/>
          </p:cNvSpPr>
          <p:nvPr/>
        </p:nvSpPr>
        <p:spPr bwMode="auto">
          <a:xfrm>
            <a:off x="2402487" y="3635117"/>
            <a:ext cx="3080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p</a:t>
            </a:r>
            <a:endParaRPr lang="en-US" altLang="en-US" sz="1800" dirty="0"/>
          </a:p>
        </p:txBody>
      </p:sp>
      <p:sp>
        <p:nvSpPr>
          <p:cNvPr id="7" name="Text Box 62"/>
          <p:cNvSpPr txBox="1">
            <a:spLocks noChangeArrowheads="1"/>
          </p:cNvSpPr>
          <p:nvPr/>
        </p:nvSpPr>
        <p:spPr bwMode="auto">
          <a:xfrm>
            <a:off x="3097119" y="2636057"/>
            <a:ext cx="3080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solidFill>
                  <a:srgbClr val="FF0000"/>
                </a:solidFill>
              </a:rPr>
              <a:t>q</a:t>
            </a:r>
            <a:endParaRPr lang="en-US" altLang="en-US" sz="18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425349" y="3521339"/>
            <a:ext cx="2096219" cy="9005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 Box 62"/>
          <p:cNvSpPr txBox="1">
            <a:spLocks noChangeArrowheads="1"/>
          </p:cNvSpPr>
          <p:nvPr/>
        </p:nvSpPr>
        <p:spPr bwMode="auto">
          <a:xfrm>
            <a:off x="4141698" y="3716125"/>
            <a:ext cx="3080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solidFill>
                  <a:srgbClr val="FF0000"/>
                </a:solidFill>
              </a:rPr>
              <a:t>q</a:t>
            </a:r>
            <a:endParaRPr lang="en-US" altLang="en-US" sz="1800" dirty="0">
              <a:solidFill>
                <a:srgbClr val="FF0000"/>
              </a:solidFill>
            </a:endParaRPr>
          </a:p>
        </p:txBody>
      </p:sp>
      <p:sp>
        <p:nvSpPr>
          <p:cNvPr id="10" name="Text Box 62"/>
          <p:cNvSpPr txBox="1">
            <a:spLocks noChangeArrowheads="1"/>
          </p:cNvSpPr>
          <p:nvPr/>
        </p:nvSpPr>
        <p:spPr bwMode="auto">
          <a:xfrm>
            <a:off x="5412724" y="3144984"/>
            <a:ext cx="2952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r</a:t>
            </a:r>
            <a:endParaRPr lang="en-US" altLang="en-US" sz="1800" dirty="0"/>
          </a:p>
        </p:txBody>
      </p:sp>
      <p:sp>
        <p:nvSpPr>
          <p:cNvPr id="11" name="Text Box 62"/>
          <p:cNvSpPr txBox="1">
            <a:spLocks noChangeArrowheads="1"/>
          </p:cNvSpPr>
          <p:nvPr/>
        </p:nvSpPr>
        <p:spPr bwMode="auto">
          <a:xfrm>
            <a:off x="5296967" y="3776509"/>
            <a:ext cx="3305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B</a:t>
            </a:r>
            <a:endParaRPr lang="en-US" altLang="en-US" sz="1800" dirty="0"/>
          </a:p>
        </p:txBody>
      </p:sp>
      <p:sp>
        <p:nvSpPr>
          <p:cNvPr id="12" name="Text Box 62"/>
          <p:cNvSpPr txBox="1">
            <a:spLocks noChangeArrowheads="1"/>
          </p:cNvSpPr>
          <p:nvPr/>
        </p:nvSpPr>
        <p:spPr bwMode="auto">
          <a:xfrm>
            <a:off x="3944369" y="5084355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X</a:t>
            </a:r>
            <a:endParaRPr lang="en-US" altLang="en-US" sz="1800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7366432" y="3021038"/>
            <a:ext cx="2234768" cy="19668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 Box 62"/>
          <p:cNvSpPr txBox="1">
            <a:spLocks noChangeArrowheads="1"/>
          </p:cNvSpPr>
          <p:nvPr/>
        </p:nvSpPr>
        <p:spPr bwMode="auto">
          <a:xfrm>
            <a:off x="8393850" y="3776509"/>
            <a:ext cx="3305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C</a:t>
            </a:r>
            <a:endParaRPr lang="en-US" altLang="en-US" sz="1800" dirty="0"/>
          </a:p>
        </p:txBody>
      </p:sp>
      <p:sp>
        <p:nvSpPr>
          <p:cNvPr id="15" name="Text Box 62"/>
          <p:cNvSpPr txBox="1">
            <a:spLocks noChangeArrowheads="1"/>
          </p:cNvSpPr>
          <p:nvPr/>
        </p:nvSpPr>
        <p:spPr bwMode="auto">
          <a:xfrm>
            <a:off x="7058334" y="3819783"/>
            <a:ext cx="3080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p</a:t>
            </a:r>
            <a:endParaRPr lang="en-US" altLang="en-US" sz="1800" dirty="0"/>
          </a:p>
        </p:txBody>
      </p:sp>
      <p:sp>
        <p:nvSpPr>
          <p:cNvPr id="16" name="Text Box 62"/>
          <p:cNvSpPr txBox="1">
            <a:spLocks noChangeArrowheads="1"/>
          </p:cNvSpPr>
          <p:nvPr/>
        </p:nvSpPr>
        <p:spPr bwMode="auto">
          <a:xfrm>
            <a:off x="8483816" y="2636057"/>
            <a:ext cx="2952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r</a:t>
            </a:r>
            <a:endParaRPr lang="en-US" altLang="en-US" sz="1800" dirty="0"/>
          </a:p>
        </p:txBody>
      </p:sp>
      <p:sp>
        <p:nvSpPr>
          <p:cNvPr id="17" name="Text Box 62"/>
          <p:cNvSpPr txBox="1">
            <a:spLocks noChangeArrowheads="1"/>
          </p:cNvSpPr>
          <p:nvPr/>
        </p:nvSpPr>
        <p:spPr bwMode="auto">
          <a:xfrm>
            <a:off x="2820844" y="5090708"/>
            <a:ext cx="7344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A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(</a:t>
            </a:r>
            <a:r>
              <a:rPr lang="en-US" altLang="en-US" sz="1800" dirty="0" err="1" smtClean="0"/>
              <a:t>px</a:t>
            </a:r>
            <a:r>
              <a:rPr lang="en-US" altLang="en-US" sz="1800" dirty="0" err="1" smtClean="0">
                <a:solidFill>
                  <a:srgbClr val="FF0000"/>
                </a:solidFill>
              </a:rPr>
              <a:t>q</a:t>
            </a:r>
            <a:r>
              <a:rPr lang="en-US" altLang="en-US" sz="1800" dirty="0" smtClean="0"/>
              <a:t>)</a:t>
            </a:r>
            <a:endParaRPr lang="en-US" altLang="en-US" sz="1800" dirty="0"/>
          </a:p>
        </p:txBody>
      </p:sp>
      <p:sp>
        <p:nvSpPr>
          <p:cNvPr id="20" name="Text Box 62"/>
          <p:cNvSpPr txBox="1">
            <a:spLocks noChangeArrowheads="1"/>
          </p:cNvSpPr>
          <p:nvPr/>
        </p:nvSpPr>
        <p:spPr bwMode="auto">
          <a:xfrm>
            <a:off x="6708992" y="5129092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=</a:t>
            </a:r>
            <a:endParaRPr lang="en-US" altLang="en-US" sz="1800" dirty="0"/>
          </a:p>
        </p:txBody>
      </p:sp>
      <p:sp>
        <p:nvSpPr>
          <p:cNvPr id="21" name="Text Box 62"/>
          <p:cNvSpPr txBox="1">
            <a:spLocks noChangeArrowheads="1"/>
          </p:cNvSpPr>
          <p:nvPr/>
        </p:nvSpPr>
        <p:spPr bwMode="auto">
          <a:xfrm>
            <a:off x="5118739" y="5084355"/>
            <a:ext cx="7216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B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(</a:t>
            </a:r>
            <a:r>
              <a:rPr lang="en-US" altLang="en-US" sz="1800" dirty="0" err="1" smtClean="0">
                <a:solidFill>
                  <a:srgbClr val="FF0000"/>
                </a:solidFill>
              </a:rPr>
              <a:t>q</a:t>
            </a:r>
            <a:r>
              <a:rPr lang="en-US" altLang="en-US" sz="1800" dirty="0" err="1" smtClean="0"/>
              <a:t>xr</a:t>
            </a:r>
            <a:r>
              <a:rPr lang="en-US" altLang="en-US" sz="1800" dirty="0" smtClean="0"/>
              <a:t>)</a:t>
            </a:r>
            <a:endParaRPr lang="en-US" altLang="en-US" sz="1800" dirty="0"/>
          </a:p>
        </p:txBody>
      </p:sp>
      <p:sp>
        <p:nvSpPr>
          <p:cNvPr id="22" name="Text Box 62"/>
          <p:cNvSpPr txBox="1">
            <a:spLocks noChangeArrowheads="1"/>
          </p:cNvSpPr>
          <p:nvPr/>
        </p:nvSpPr>
        <p:spPr bwMode="auto">
          <a:xfrm>
            <a:off x="8196681" y="5129092"/>
            <a:ext cx="7248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C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(</a:t>
            </a:r>
            <a:r>
              <a:rPr lang="en-US" altLang="en-US" sz="1800" dirty="0" err="1"/>
              <a:t>p</a:t>
            </a:r>
            <a:r>
              <a:rPr lang="en-US" altLang="en-US" sz="1800" dirty="0" err="1" smtClean="0"/>
              <a:t>xr</a:t>
            </a:r>
            <a:r>
              <a:rPr lang="en-US" altLang="en-US" sz="1800" dirty="0" smtClean="0"/>
              <a:t>)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12966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215661" y="236540"/>
            <a:ext cx="11654286" cy="660608"/>
          </a:xfrm>
        </p:spPr>
        <p:txBody>
          <a:bodyPr/>
          <a:lstStyle/>
          <a:p>
            <a:r>
              <a:rPr lang="en-US" altLang="en-US" sz="3600" dirty="0" smtClean="0"/>
              <a:t>Multiplying two Rectangular </a:t>
            </a:r>
            <a:r>
              <a:rPr lang="en-US" altLang="en-US" sz="3600" dirty="0"/>
              <a:t>M</a:t>
            </a:r>
            <a:r>
              <a:rPr lang="en-US" altLang="en-US" sz="3600" dirty="0" smtClean="0"/>
              <a:t>atrices</a:t>
            </a:r>
            <a:endParaRPr lang="en-US" altLang="en-US" sz="360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2564492" y="1282129"/>
            <a:ext cx="1104182" cy="19668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 Box 62"/>
          <p:cNvSpPr txBox="1">
            <a:spLocks noChangeArrowheads="1"/>
          </p:cNvSpPr>
          <p:nvPr/>
        </p:nvSpPr>
        <p:spPr bwMode="auto">
          <a:xfrm>
            <a:off x="2940092" y="1979042"/>
            <a:ext cx="3529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A</a:t>
            </a:r>
            <a:endParaRPr lang="en-US" altLang="en-US" sz="18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313206" y="1782430"/>
            <a:ext cx="2096219" cy="9005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 Box 62"/>
          <p:cNvSpPr txBox="1">
            <a:spLocks noChangeArrowheads="1"/>
          </p:cNvSpPr>
          <p:nvPr/>
        </p:nvSpPr>
        <p:spPr bwMode="auto">
          <a:xfrm>
            <a:off x="5184824" y="2037600"/>
            <a:ext cx="3305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B</a:t>
            </a:r>
            <a:endParaRPr lang="en-US" altLang="en-US" sz="1800" dirty="0"/>
          </a:p>
        </p:txBody>
      </p:sp>
      <p:sp>
        <p:nvSpPr>
          <p:cNvPr id="12" name="Text Box 62"/>
          <p:cNvSpPr txBox="1">
            <a:spLocks noChangeArrowheads="1"/>
          </p:cNvSpPr>
          <p:nvPr/>
        </p:nvSpPr>
        <p:spPr bwMode="auto">
          <a:xfrm>
            <a:off x="3832226" y="3345446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X</a:t>
            </a:r>
            <a:endParaRPr lang="en-US" altLang="en-US" sz="1800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7254289" y="1282129"/>
            <a:ext cx="2234768" cy="19668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 Box 62"/>
          <p:cNvSpPr txBox="1">
            <a:spLocks noChangeArrowheads="1"/>
          </p:cNvSpPr>
          <p:nvPr/>
        </p:nvSpPr>
        <p:spPr bwMode="auto">
          <a:xfrm>
            <a:off x="8281707" y="2037600"/>
            <a:ext cx="3305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C</a:t>
            </a:r>
            <a:endParaRPr lang="en-US" altLang="en-US" sz="1800" dirty="0"/>
          </a:p>
        </p:txBody>
      </p:sp>
      <p:sp>
        <p:nvSpPr>
          <p:cNvPr id="17" name="Text Box 62"/>
          <p:cNvSpPr txBox="1">
            <a:spLocks noChangeArrowheads="1"/>
          </p:cNvSpPr>
          <p:nvPr/>
        </p:nvSpPr>
        <p:spPr bwMode="auto">
          <a:xfrm>
            <a:off x="2708701" y="3351799"/>
            <a:ext cx="7344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A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(</a:t>
            </a:r>
            <a:r>
              <a:rPr lang="en-US" altLang="en-US" sz="1800" dirty="0" err="1" smtClean="0"/>
              <a:t>pxq</a:t>
            </a:r>
            <a:r>
              <a:rPr lang="en-US" altLang="en-US" sz="1800" dirty="0" smtClean="0"/>
              <a:t>)</a:t>
            </a:r>
            <a:endParaRPr lang="en-US" altLang="en-US" sz="1800" dirty="0"/>
          </a:p>
        </p:txBody>
      </p:sp>
      <p:sp>
        <p:nvSpPr>
          <p:cNvPr id="20" name="Text Box 62"/>
          <p:cNvSpPr txBox="1">
            <a:spLocks noChangeArrowheads="1"/>
          </p:cNvSpPr>
          <p:nvPr/>
        </p:nvSpPr>
        <p:spPr bwMode="auto">
          <a:xfrm>
            <a:off x="6596849" y="339018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=</a:t>
            </a:r>
            <a:endParaRPr lang="en-US" altLang="en-US" sz="1800" dirty="0"/>
          </a:p>
        </p:txBody>
      </p:sp>
      <p:sp>
        <p:nvSpPr>
          <p:cNvPr id="21" name="Text Box 62"/>
          <p:cNvSpPr txBox="1">
            <a:spLocks noChangeArrowheads="1"/>
          </p:cNvSpPr>
          <p:nvPr/>
        </p:nvSpPr>
        <p:spPr bwMode="auto">
          <a:xfrm>
            <a:off x="5006596" y="3345446"/>
            <a:ext cx="7216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B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(</a:t>
            </a:r>
            <a:r>
              <a:rPr lang="en-US" altLang="en-US" sz="1800" dirty="0" err="1" smtClean="0"/>
              <a:t>qxr</a:t>
            </a:r>
            <a:r>
              <a:rPr lang="en-US" altLang="en-US" sz="1800" dirty="0" smtClean="0"/>
              <a:t>)</a:t>
            </a:r>
            <a:endParaRPr lang="en-US" altLang="en-US" sz="1800" dirty="0"/>
          </a:p>
        </p:txBody>
      </p:sp>
      <p:sp>
        <p:nvSpPr>
          <p:cNvPr id="22" name="Text Box 62"/>
          <p:cNvSpPr txBox="1">
            <a:spLocks noChangeArrowheads="1"/>
          </p:cNvSpPr>
          <p:nvPr/>
        </p:nvSpPr>
        <p:spPr bwMode="auto">
          <a:xfrm>
            <a:off x="8084538" y="3390183"/>
            <a:ext cx="7248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C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(</a:t>
            </a:r>
            <a:r>
              <a:rPr lang="en-US" altLang="en-US" sz="1800" dirty="0" err="1"/>
              <a:t>p</a:t>
            </a:r>
            <a:r>
              <a:rPr lang="en-US" altLang="en-US" sz="1800" dirty="0" err="1" smtClean="0"/>
              <a:t>xr</a:t>
            </a:r>
            <a:r>
              <a:rPr lang="en-US" altLang="en-US" sz="1800" dirty="0" smtClean="0"/>
              <a:t>)</a:t>
            </a:r>
            <a:endParaRPr lang="en-US" altLang="en-US" sz="18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564492" y="1716657"/>
            <a:ext cx="1104182" cy="181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Text Box 62"/>
          <p:cNvSpPr txBox="1">
            <a:spLocks noChangeArrowheads="1"/>
          </p:cNvSpPr>
          <p:nvPr/>
        </p:nvSpPr>
        <p:spPr bwMode="auto">
          <a:xfrm>
            <a:off x="2244647" y="1622568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err="1" smtClean="0"/>
              <a:t>i</a:t>
            </a:r>
            <a:endParaRPr lang="en-US" altLang="en-US" sz="18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4826586" y="1773504"/>
            <a:ext cx="191912" cy="909503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Text Box 62"/>
          <p:cNvSpPr txBox="1">
            <a:spLocks noChangeArrowheads="1"/>
          </p:cNvSpPr>
          <p:nvPr/>
        </p:nvSpPr>
        <p:spPr bwMode="auto">
          <a:xfrm>
            <a:off x="4804457" y="1437902"/>
            <a:ext cx="2776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j</a:t>
            </a:r>
            <a:endParaRPr lang="en-US" altLang="en-US" sz="1800" dirty="0"/>
          </a:p>
        </p:txBody>
      </p:sp>
      <p:sp>
        <p:nvSpPr>
          <p:cNvPr id="28" name="Text Box 62"/>
          <p:cNvSpPr txBox="1">
            <a:spLocks noChangeArrowheads="1"/>
          </p:cNvSpPr>
          <p:nvPr/>
        </p:nvSpPr>
        <p:spPr bwMode="auto">
          <a:xfrm>
            <a:off x="2989634" y="970225"/>
            <a:ext cx="3080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solidFill>
                  <a:srgbClr val="FF0000"/>
                </a:solidFill>
              </a:rPr>
              <a:t>q</a:t>
            </a:r>
            <a:endParaRPr lang="en-US" altLang="en-US" sz="1800" dirty="0">
              <a:solidFill>
                <a:srgbClr val="FF0000"/>
              </a:solidFill>
            </a:endParaRPr>
          </a:p>
        </p:txBody>
      </p:sp>
      <p:sp>
        <p:nvSpPr>
          <p:cNvPr id="29" name="Text Box 62"/>
          <p:cNvSpPr txBox="1">
            <a:spLocks noChangeArrowheads="1"/>
          </p:cNvSpPr>
          <p:nvPr/>
        </p:nvSpPr>
        <p:spPr bwMode="auto">
          <a:xfrm>
            <a:off x="4031862" y="1999783"/>
            <a:ext cx="3080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solidFill>
                  <a:srgbClr val="FF0000"/>
                </a:solidFill>
              </a:rPr>
              <a:t>q</a:t>
            </a:r>
            <a:endParaRPr lang="en-US" altLang="en-US" sz="1800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737523" y="1682927"/>
            <a:ext cx="207405" cy="21488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Text Box 62"/>
          <p:cNvSpPr txBox="1">
            <a:spLocks noChangeArrowheads="1"/>
          </p:cNvSpPr>
          <p:nvPr/>
        </p:nvSpPr>
        <p:spPr bwMode="auto">
          <a:xfrm>
            <a:off x="7005503" y="1614744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err="1" smtClean="0"/>
              <a:t>i</a:t>
            </a:r>
            <a:endParaRPr lang="en-US" altLang="en-US" sz="1800" dirty="0"/>
          </a:p>
        </p:txBody>
      </p:sp>
      <p:sp>
        <p:nvSpPr>
          <p:cNvPr id="35" name="Text Box 62"/>
          <p:cNvSpPr txBox="1">
            <a:spLocks noChangeArrowheads="1"/>
          </p:cNvSpPr>
          <p:nvPr/>
        </p:nvSpPr>
        <p:spPr bwMode="auto">
          <a:xfrm>
            <a:off x="7702405" y="970225"/>
            <a:ext cx="2776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j</a:t>
            </a:r>
            <a:endParaRPr lang="en-US" altLang="en-US" sz="1800" dirty="0"/>
          </a:p>
        </p:txBody>
      </p:sp>
      <p:sp>
        <p:nvSpPr>
          <p:cNvPr id="37" name="Text Box 62"/>
          <p:cNvSpPr txBox="1">
            <a:spLocks noChangeArrowheads="1"/>
          </p:cNvSpPr>
          <p:nvPr/>
        </p:nvSpPr>
        <p:spPr bwMode="auto">
          <a:xfrm>
            <a:off x="7036641" y="2184391"/>
            <a:ext cx="3080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p</a:t>
            </a:r>
            <a:endParaRPr lang="en-US" altLang="en-US" sz="1800" dirty="0"/>
          </a:p>
        </p:txBody>
      </p:sp>
      <p:cxnSp>
        <p:nvCxnSpPr>
          <p:cNvPr id="19" name="Straight Arrow Connector 18"/>
          <p:cNvCxnSpPr>
            <a:stCxn id="34" idx="3"/>
            <a:endCxn id="32" idx="1"/>
          </p:cNvCxnSpPr>
          <p:nvPr/>
        </p:nvCxnSpPr>
        <p:spPr bwMode="auto">
          <a:xfrm flipV="1">
            <a:off x="7254289" y="1790369"/>
            <a:ext cx="483234" cy="9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7831730" y="1322679"/>
            <a:ext cx="0" cy="3433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 Box 62"/>
          <p:cNvSpPr txBox="1">
            <a:spLocks noChangeArrowheads="1"/>
          </p:cNvSpPr>
          <p:nvPr/>
        </p:nvSpPr>
        <p:spPr bwMode="auto">
          <a:xfrm>
            <a:off x="8371673" y="1001859"/>
            <a:ext cx="2952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r</a:t>
            </a:r>
            <a:endParaRPr lang="en-US" altLang="en-US" sz="1800" dirty="0"/>
          </a:p>
        </p:txBody>
      </p:sp>
      <p:sp>
        <p:nvSpPr>
          <p:cNvPr id="43" name="Text Box 62"/>
          <p:cNvSpPr txBox="1">
            <a:spLocks noChangeArrowheads="1"/>
          </p:cNvSpPr>
          <p:nvPr/>
        </p:nvSpPr>
        <p:spPr bwMode="auto">
          <a:xfrm>
            <a:off x="2309728" y="2233665"/>
            <a:ext cx="3080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p</a:t>
            </a:r>
            <a:endParaRPr lang="en-US" altLang="en-US" sz="1800" dirty="0"/>
          </a:p>
        </p:txBody>
      </p:sp>
      <p:sp>
        <p:nvSpPr>
          <p:cNvPr id="44" name="Text Box 62"/>
          <p:cNvSpPr txBox="1">
            <a:spLocks noChangeArrowheads="1"/>
          </p:cNvSpPr>
          <p:nvPr/>
        </p:nvSpPr>
        <p:spPr bwMode="auto">
          <a:xfrm>
            <a:off x="5439155" y="1476853"/>
            <a:ext cx="2952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r</a:t>
            </a:r>
            <a:endParaRPr lang="en-US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3"/>
              <p:cNvSpPr txBox="1">
                <a:spLocks noChangeArrowheads="1"/>
              </p:cNvSpPr>
              <p:nvPr/>
            </p:nvSpPr>
            <p:spPr bwMode="auto">
              <a:xfrm>
                <a:off x="207033" y="4139362"/>
                <a:ext cx="11464505" cy="2226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rgbClr val="CC3300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rgbClr val="003399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1"/>
                <a:r>
                  <a:rPr lang="en-US" altLang="en-US" dirty="0"/>
                  <a:t>Here is how we compute C[</a:t>
                </a:r>
                <a:r>
                  <a:rPr lang="en-US" altLang="en-US" dirty="0" err="1"/>
                  <a:t>i</a:t>
                </a:r>
                <a:r>
                  <a:rPr lang="en-US" altLang="en-US" dirty="0"/>
                  <a:t>, j]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𝑥𝐵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en-US" kern="0" dirty="0" smtClean="0"/>
              </a:p>
              <a:p>
                <a:pPr lvl="1"/>
                <a:r>
                  <a:rPr lang="en-US" altLang="en-US" dirty="0"/>
                  <a:t>So, to compute C[</a:t>
                </a:r>
                <a:r>
                  <a:rPr lang="en-US" altLang="en-US" dirty="0" err="1"/>
                  <a:t>i</a:t>
                </a:r>
                <a:r>
                  <a:rPr lang="en-US" altLang="en-US" dirty="0"/>
                  <a:t>, j] we have to perform 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q</a:t>
                </a:r>
                <a:r>
                  <a:rPr lang="en-US" altLang="en-US" dirty="0"/>
                  <a:t> multiplications &amp; 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q</a:t>
                </a:r>
                <a:r>
                  <a:rPr lang="en-US" altLang="en-US" dirty="0"/>
                  <a:t> additions</a:t>
                </a:r>
              </a:p>
              <a:p>
                <a:pPr lvl="1"/>
                <a:r>
                  <a:rPr lang="en-US" altLang="en-US" dirty="0"/>
                  <a:t>How many elements does C have? </a:t>
                </a:r>
                <a:r>
                  <a:rPr lang="en-US" altLang="en-US" dirty="0" err="1">
                    <a:solidFill>
                      <a:srgbClr val="FF0000"/>
                    </a:solidFill>
                  </a:rPr>
                  <a:t>pxr</a:t>
                </a:r>
                <a:endParaRPr lang="en-US" alt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en-US" dirty="0" smtClean="0"/>
                  <a:t>This means that we </a:t>
                </a:r>
                <a:r>
                  <a:rPr lang="en-US" altLang="en-US" dirty="0"/>
                  <a:t>need to </a:t>
                </a:r>
                <a:r>
                  <a:rPr lang="en-US" altLang="en-US" dirty="0" smtClean="0"/>
                  <a:t>perform </a:t>
                </a:r>
                <a:r>
                  <a:rPr lang="en-US" altLang="en-US" dirty="0" err="1" smtClean="0">
                    <a:solidFill>
                      <a:srgbClr val="FF0000"/>
                    </a:solidFill>
                  </a:rPr>
                  <a:t>pxrxq</a:t>
                </a:r>
                <a:r>
                  <a:rPr lang="en-US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= </a:t>
                </a:r>
                <a:r>
                  <a:rPr lang="en-US" altLang="en-US" dirty="0" err="1" smtClean="0">
                    <a:solidFill>
                      <a:srgbClr val="FF0000"/>
                    </a:solidFill>
                  </a:rPr>
                  <a:t>pxqxr</a:t>
                </a:r>
                <a:r>
                  <a:rPr lang="en-US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dirty="0" smtClean="0"/>
                  <a:t>multiplications to compute </a:t>
                </a:r>
                <a:r>
                  <a:rPr lang="en-US" altLang="en-US" dirty="0"/>
                  <a:t>ALL elements of </a:t>
                </a:r>
                <a:r>
                  <a:rPr lang="en-US" altLang="en-US" dirty="0" smtClean="0"/>
                  <a:t>C</a:t>
                </a:r>
                <a:endParaRPr lang="en-US" altLang="en-US" dirty="0"/>
              </a:p>
              <a:p>
                <a:pPr lvl="1"/>
                <a:endParaRPr lang="en-US" altLang="en-US" kern="0" dirty="0" smtClean="0"/>
              </a:p>
              <a:p>
                <a:endParaRPr lang="en-US" altLang="en-US" kern="0" dirty="0" smtClean="0"/>
              </a:p>
            </p:txBody>
          </p:sp>
        </mc:Choice>
        <mc:Fallback xmlns="">
          <p:sp>
            <p:nvSpPr>
              <p:cNvPr id="4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033" y="4139362"/>
                <a:ext cx="11464505" cy="2226931"/>
              </a:xfrm>
              <a:prstGeom prst="rect">
                <a:avLst/>
              </a:prstGeom>
              <a:blipFill rotWithShape="0">
                <a:blip r:embed="rId2"/>
                <a:stretch>
                  <a:fillRect t="-3836" b="-43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4532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215661" y="236540"/>
            <a:ext cx="11654286" cy="660608"/>
          </a:xfrm>
        </p:spPr>
        <p:txBody>
          <a:bodyPr/>
          <a:lstStyle/>
          <a:p>
            <a:r>
              <a:rPr lang="en-US" altLang="en-US" sz="3600" dirty="0" smtClean="0"/>
              <a:t>Matrix Multiplication is Associative</a:t>
            </a:r>
            <a:endParaRPr lang="en-US" altLang="en-US" sz="3600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662" y="897148"/>
            <a:ext cx="11800934" cy="5710686"/>
          </a:xfrm>
        </p:spPr>
        <p:txBody>
          <a:bodyPr/>
          <a:lstStyle/>
          <a:p>
            <a:r>
              <a:rPr lang="en-US" altLang="en-US" dirty="0" smtClean="0"/>
              <a:t>Matrix multiplication is an </a:t>
            </a:r>
            <a:r>
              <a:rPr lang="en-US" altLang="en-US" dirty="0" smtClean="0">
                <a:solidFill>
                  <a:schemeClr val="accent6"/>
                </a:solidFill>
              </a:rPr>
              <a:t>associative operation</a:t>
            </a:r>
          </a:p>
          <a:p>
            <a:pPr lvl="1"/>
            <a:r>
              <a:rPr lang="en-US" altLang="en-US" dirty="0" smtClean="0"/>
              <a:t>We are free to parenthesize the multiplication in any way we like</a:t>
            </a:r>
          </a:p>
          <a:p>
            <a:pPr lvl="1"/>
            <a:r>
              <a:rPr lang="en-US" altLang="en-US" dirty="0" smtClean="0"/>
              <a:t>But we are NOT allowed to change the order of matrices (</a:t>
            </a:r>
            <a:r>
              <a:rPr lang="en-US" altLang="en-US" dirty="0" smtClean="0">
                <a:solidFill>
                  <a:srgbClr val="FF0000"/>
                </a:solidFill>
              </a:rPr>
              <a:t>not commutative</a:t>
            </a:r>
            <a:r>
              <a:rPr lang="en-US" altLang="en-US" dirty="0" smtClean="0"/>
              <a:t>)</a:t>
            </a:r>
          </a:p>
          <a:p>
            <a:pPr lvl="1"/>
            <a:endParaRPr lang="en-US" altLang="en-US" dirty="0"/>
          </a:p>
          <a:p>
            <a:r>
              <a:rPr lang="en-US" altLang="en-US" dirty="0" smtClean="0"/>
              <a:t>Ex: Multiply </a:t>
            </a:r>
            <a:r>
              <a:rPr lang="en-US" altLang="en-US" dirty="0" err="1" smtClean="0"/>
              <a:t>AxBxC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We can parenthesize this multiplication in two ways:</a:t>
            </a:r>
          </a:p>
          <a:p>
            <a:pPr lvl="1"/>
            <a:r>
              <a:rPr lang="en-US" altLang="en-US" dirty="0" smtClean="0">
                <a:solidFill>
                  <a:schemeClr val="accent6"/>
                </a:solidFill>
              </a:rPr>
              <a:t>(</a:t>
            </a:r>
            <a:r>
              <a:rPr lang="en-US" altLang="en-US" dirty="0" err="1" smtClean="0">
                <a:solidFill>
                  <a:schemeClr val="accent6"/>
                </a:solidFill>
              </a:rPr>
              <a:t>AxB</a:t>
            </a:r>
            <a:r>
              <a:rPr lang="en-US" altLang="en-US" dirty="0" smtClean="0">
                <a:solidFill>
                  <a:schemeClr val="accent6"/>
                </a:solidFill>
              </a:rPr>
              <a:t>)</a:t>
            </a:r>
            <a:r>
              <a:rPr lang="en-US" altLang="en-US" dirty="0" err="1" smtClean="0">
                <a:solidFill>
                  <a:schemeClr val="accent6"/>
                </a:solidFill>
              </a:rPr>
              <a:t>xC</a:t>
            </a:r>
            <a:r>
              <a:rPr lang="en-US" altLang="en-US" dirty="0">
                <a:solidFill>
                  <a:schemeClr val="accent6"/>
                </a:solidFill>
              </a:rPr>
              <a:t> </a:t>
            </a:r>
            <a:r>
              <a:rPr lang="en-US" altLang="en-US" dirty="0" smtClean="0">
                <a:solidFill>
                  <a:schemeClr val="accent6"/>
                </a:solidFill>
              </a:rPr>
              <a:t>  </a:t>
            </a:r>
            <a:r>
              <a:rPr lang="en-US" altLang="en-US" dirty="0" smtClean="0">
                <a:sym typeface="Wingdings" panose="05000000000000000000" pitchFamily="2" charset="2"/>
              </a:rPr>
              <a:t> First multiply A with B, then multiply the result with C</a:t>
            </a:r>
            <a:endParaRPr lang="en-US" altLang="en-US" dirty="0"/>
          </a:p>
          <a:p>
            <a:pPr lvl="1"/>
            <a:r>
              <a:rPr lang="en-US" altLang="en-US" dirty="0" smtClean="0">
                <a:solidFill>
                  <a:schemeClr val="accent6"/>
                </a:solidFill>
              </a:rPr>
              <a:t>Ax(</a:t>
            </a:r>
            <a:r>
              <a:rPr lang="en-US" altLang="en-US" dirty="0" err="1" smtClean="0">
                <a:solidFill>
                  <a:schemeClr val="accent6"/>
                </a:solidFill>
              </a:rPr>
              <a:t>BxC</a:t>
            </a:r>
            <a:r>
              <a:rPr lang="en-US" altLang="en-US" dirty="0" smtClean="0">
                <a:solidFill>
                  <a:schemeClr val="accent6"/>
                </a:solidFill>
              </a:rPr>
              <a:t>)   </a:t>
            </a:r>
            <a:r>
              <a:rPr lang="en-US" altLang="en-US" dirty="0" smtClean="0">
                <a:sym typeface="Wingdings" panose="05000000000000000000" pitchFamily="2" charset="2"/>
              </a:rPr>
              <a:t> First multiply B with C, then multiply A with the result</a:t>
            </a:r>
            <a:endParaRPr lang="en-US" altLang="en-US" dirty="0" smtClean="0"/>
          </a:p>
          <a:p>
            <a:pPr lvl="1"/>
            <a:endParaRPr lang="en-US" altLang="en-US" dirty="0"/>
          </a:p>
          <a:p>
            <a:pPr lvl="1"/>
            <a:r>
              <a:rPr lang="en-US" altLang="en-US" dirty="0" smtClean="0"/>
              <a:t>Both of these will give the same final result</a:t>
            </a:r>
          </a:p>
          <a:p>
            <a:pPr lvl="1"/>
            <a:r>
              <a:rPr lang="en-US" altLang="en-US" dirty="0" smtClean="0"/>
              <a:t>But the total number of multiplications required may be different!</a:t>
            </a:r>
          </a:p>
        </p:txBody>
      </p:sp>
    </p:spTree>
    <p:extLst>
      <p:ext uri="{BB962C8B-B14F-4D97-AF65-F5344CB8AC3E}">
        <p14:creationId xmlns:p14="http://schemas.microsoft.com/office/powerpoint/2010/main" val="2032504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215661" y="236540"/>
            <a:ext cx="11654286" cy="660608"/>
          </a:xfrm>
        </p:spPr>
        <p:txBody>
          <a:bodyPr/>
          <a:lstStyle/>
          <a:p>
            <a:r>
              <a:rPr lang="en-US" altLang="en-US" sz="3600" dirty="0" smtClean="0"/>
              <a:t>Chain Matrix Multiplication Example</a:t>
            </a:r>
            <a:endParaRPr lang="en-US" altLang="en-US" sz="3600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662" y="897148"/>
            <a:ext cx="11800934" cy="5710686"/>
          </a:xfrm>
        </p:spPr>
        <p:txBody>
          <a:bodyPr/>
          <a:lstStyle/>
          <a:p>
            <a:r>
              <a:rPr lang="en-US" altLang="en-US" dirty="0" err="1" smtClean="0"/>
              <a:t>MultCost</a:t>
            </a:r>
            <a:r>
              <a:rPr lang="en-US" altLang="en-US" dirty="0"/>
              <a:t>[</a:t>
            </a:r>
            <a:r>
              <a:rPr lang="en-US" altLang="en-US" dirty="0" err="1" smtClean="0"/>
              <a:t>AxBxC</a:t>
            </a:r>
            <a:r>
              <a:rPr lang="en-US" altLang="en-US" dirty="0"/>
              <a:t>]</a:t>
            </a:r>
            <a:r>
              <a:rPr lang="en-US" altLang="en-US" dirty="0" smtClean="0"/>
              <a:t>?</a:t>
            </a:r>
          </a:p>
          <a:p>
            <a:pPr lvl="1"/>
            <a:r>
              <a:rPr lang="en-US" altLang="en-US" dirty="0" smtClean="0"/>
              <a:t>Assume: A: 5x4, B: 4x6, C: 6x2</a:t>
            </a:r>
          </a:p>
          <a:p>
            <a:pPr lvl="1"/>
            <a:endParaRPr lang="en-US" altLang="en-US" dirty="0"/>
          </a:p>
          <a:p>
            <a:r>
              <a:rPr lang="en-US" altLang="en-US" dirty="0" err="1" smtClean="0"/>
              <a:t>MultCost</a:t>
            </a:r>
            <a:r>
              <a:rPr lang="en-US" altLang="en-US" dirty="0"/>
              <a:t>[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AxB</a:t>
            </a:r>
            <a:r>
              <a:rPr lang="en-US" altLang="en-US" dirty="0" smtClean="0"/>
              <a:t>)</a:t>
            </a:r>
            <a:r>
              <a:rPr lang="en-US" altLang="en-US" dirty="0" err="1" smtClean="0"/>
              <a:t>xC</a:t>
            </a:r>
            <a:r>
              <a:rPr lang="en-US" altLang="en-US" dirty="0" smtClean="0"/>
              <a:t>)] = 5x4x6 + 5x6x2 = 180</a:t>
            </a:r>
          </a:p>
          <a:p>
            <a:endParaRPr lang="en-US" altLang="en-US" dirty="0"/>
          </a:p>
          <a:p>
            <a:r>
              <a:rPr lang="en-US" altLang="en-US" dirty="0" err="1" smtClean="0"/>
              <a:t>MultCost</a:t>
            </a:r>
            <a:r>
              <a:rPr lang="en-US" altLang="en-US" dirty="0"/>
              <a:t>[</a:t>
            </a:r>
            <a:r>
              <a:rPr lang="en-US" altLang="en-US" dirty="0" smtClean="0"/>
              <a:t>(Ax(</a:t>
            </a:r>
            <a:r>
              <a:rPr lang="en-US" altLang="en-US" dirty="0" err="1" smtClean="0"/>
              <a:t>BxC</a:t>
            </a:r>
            <a:r>
              <a:rPr lang="en-US" altLang="en-US" dirty="0" smtClean="0"/>
              <a:t>)] = 4x6x2 + 5x4x2 = 84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8644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215661" y="236540"/>
            <a:ext cx="11654286" cy="660608"/>
          </a:xfrm>
        </p:spPr>
        <p:txBody>
          <a:bodyPr/>
          <a:lstStyle/>
          <a:p>
            <a:r>
              <a:rPr lang="en-US" altLang="en-US" sz="3600" dirty="0" smtClean="0"/>
              <a:t>Brute-force Recursive Algorithm</a:t>
            </a:r>
            <a:endParaRPr lang="en-US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15662" y="897148"/>
                <a:ext cx="11800934" cy="5710685"/>
              </a:xfrm>
            </p:spPr>
            <p:txBody>
              <a:bodyPr/>
              <a:lstStyle/>
              <a:p>
                <a:r>
                  <a:rPr lang="en-US" altLang="en-US" dirty="0" smtClean="0"/>
                  <a:t>Simply try all possible </a:t>
                </a:r>
                <a:r>
                  <a:rPr lang="en-US" altLang="en-US" dirty="0" err="1" smtClean="0"/>
                  <a:t>parenthesizations</a:t>
                </a:r>
                <a:r>
                  <a:rPr lang="en-US" altLang="en-US" dirty="0" smtClean="0"/>
                  <a:t> and pick the one that results in the minimum number of operations</a:t>
                </a:r>
              </a:p>
              <a:p>
                <a:pPr lvl="1"/>
                <a:r>
                  <a:rPr lang="en-US" altLang="en-US" dirty="0" smtClean="0"/>
                  <a:t>You have “n” matrices: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en-US" dirty="0" smtClean="0"/>
              </a:p>
              <a:p>
                <a:pPr lvl="1"/>
                <a:r>
                  <a:rPr lang="en-US" altLang="en-US" dirty="0" smtClean="0"/>
                  <a:t>Here are k=n-1 possible alternatives to divide the problem</a:t>
                </a:r>
              </a:p>
              <a:p>
                <a:pPr lvl="1"/>
                <a:endParaRPr lang="en-US" altLang="en-US" dirty="0" smtClean="0"/>
              </a:p>
              <a:p>
                <a:pPr lvl="1"/>
                <a:r>
                  <a:rPr lang="en-US" altLang="en-US" dirty="0" smtClean="0"/>
                  <a:t>k=1: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 (</m:t>
                        </m:r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b="0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en-US" dirty="0"/>
                  <a:t>k</a:t>
                </a:r>
                <a:r>
                  <a:rPr lang="en-US" altLang="en-US" dirty="0" smtClean="0"/>
                  <a:t>=2: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)|(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 smtClean="0"/>
              </a:p>
              <a:p>
                <a:pPr lvl="1"/>
                <a:r>
                  <a:rPr lang="en-US" altLang="en-US" dirty="0" smtClean="0"/>
                  <a:t>k=3: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)|(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r>
                  <a:rPr lang="en-US" altLang="en-US" dirty="0" smtClean="0"/>
                  <a:t>k=j: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)|(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lvl="1"/>
                <a:endParaRPr lang="en-US" altLang="en-US" dirty="0" smtClean="0"/>
              </a:p>
              <a:p>
                <a:pPr lvl="1"/>
                <a:r>
                  <a:rPr lang="en-US" altLang="en-US" dirty="0" smtClean="0"/>
                  <a:t>k=n-1: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)|(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lvl="1"/>
                <a:endParaRPr lang="en-US" altLang="en-US" dirty="0" smtClean="0"/>
              </a:p>
            </p:txBody>
          </p:sp>
        </mc:Choice>
        <mc:Fallback xmlns="">
          <p:sp>
            <p:nvSpPr>
              <p:cNvPr id="205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15662" y="897148"/>
                <a:ext cx="11800934" cy="5710685"/>
              </a:xfrm>
              <a:blipFill rotWithShape="0">
                <a:blip r:embed="rId2"/>
                <a:stretch>
                  <a:fillRect l="-1343" t="-2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Brace 1"/>
          <p:cNvSpPr/>
          <p:nvPr/>
        </p:nvSpPr>
        <p:spPr bwMode="auto">
          <a:xfrm>
            <a:off x="4565472" y="3148640"/>
            <a:ext cx="327804" cy="3269412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 Box 62"/>
          <p:cNvSpPr txBox="1">
            <a:spLocks noChangeArrowheads="1"/>
          </p:cNvSpPr>
          <p:nvPr/>
        </p:nvSpPr>
        <p:spPr bwMode="auto">
          <a:xfrm>
            <a:off x="4988165" y="4183181"/>
            <a:ext cx="595012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Compute the cost of each of these </a:t>
            </a:r>
            <a:r>
              <a:rPr lang="en-US" altLang="en-US" sz="2400" dirty="0" err="1" smtClean="0"/>
              <a:t>parenthesizations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and take the one that gives the minimum number of operations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72688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215661" y="236540"/>
            <a:ext cx="11654286" cy="660608"/>
          </a:xfrm>
        </p:spPr>
        <p:txBody>
          <a:bodyPr/>
          <a:lstStyle/>
          <a:p>
            <a:r>
              <a:rPr lang="en-US" altLang="en-US" sz="3600" dirty="0" smtClean="0"/>
              <a:t>Recursive Formulation</a:t>
            </a:r>
            <a:endParaRPr lang="en-US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15662" y="897148"/>
                <a:ext cx="11800934" cy="5710686"/>
              </a:xfrm>
            </p:spPr>
            <p:txBody>
              <a:bodyPr/>
              <a:lstStyle/>
              <a:p>
                <a:r>
                  <a:rPr lang="en-US" altLang="en-US" dirty="0" smtClean="0"/>
                  <a:t>What is the cost of a certain </a:t>
                </a:r>
                <a:r>
                  <a:rPr lang="en-US" altLang="en-US" dirty="0" err="1" smtClean="0"/>
                  <a:t>parenthesization</a:t>
                </a:r>
                <a:r>
                  <a:rPr lang="en-US" altLang="en-US" dirty="0" smtClean="0"/>
                  <a:t> for 1&lt;=k&lt;=n?</a:t>
                </a:r>
              </a:p>
              <a:p>
                <a:pPr lvl="1"/>
                <a:r>
                  <a:rPr lang="en-US" altLang="en-US" dirty="0"/>
                  <a:t>Base Case: </a:t>
                </a:r>
                <a:r>
                  <a:rPr lang="en-US" altLang="en-US" dirty="0" err="1"/>
                  <a:t>MultCost</a:t>
                </a:r>
                <a:r>
                  <a:rPr lang="en-US" altLang="en-US" dirty="0"/>
                  <a:t>[(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US" altLang="en-US" dirty="0"/>
                  <a:t>)] = 0 for 1&lt;=j&lt;=n</a:t>
                </a:r>
              </a:p>
              <a:p>
                <a:pPr marL="457200" lvl="1" indent="0">
                  <a:buNone/>
                </a:pPr>
                <a:endParaRPr lang="en-US" altLang="en-US" dirty="0"/>
              </a:p>
              <a:p>
                <a:pPr lvl="1"/>
                <a:r>
                  <a:rPr lang="en-US" altLang="en-US" dirty="0" err="1" smtClean="0"/>
                  <a:t>MultCost</a:t>
                </a:r>
                <a:r>
                  <a:rPr lang="en-US" altLang="en-US" dirty="0"/>
                  <a:t>[(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en-US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en-US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en-US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altLang="en-US" dirty="0" smtClean="0"/>
                  <a:t> = </a:t>
                </a:r>
              </a:p>
              <a:p>
                <a:pPr marL="457200" lvl="1" indent="0">
                  <a:buNone/>
                </a:pPr>
                <a:r>
                  <a:rPr lang="en-US" altLang="en-US" dirty="0" smtClean="0"/>
                  <a:t>               </a:t>
                </a:r>
                <a:r>
                  <a:rPr lang="en-US" altLang="en-US" dirty="0" err="1" smtClean="0"/>
                  <a:t>MultCost</a:t>
                </a:r>
                <a:r>
                  <a:rPr lang="en-US" altLang="en-US" dirty="0" smtClean="0"/>
                  <a:t>[(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dirty="0" smtClean="0"/>
                  <a:t>)] + </a:t>
                </a:r>
                <a:r>
                  <a:rPr lang="en-US" altLang="en-US" dirty="0"/>
                  <a:t>MultCost[(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en-US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en-US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dirty="0"/>
                  <a:t>)]</a:t>
                </a:r>
                <a:r>
                  <a:rPr lang="en-US" altLang="en-US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pPr lvl="1"/>
                <a:endParaRPr lang="en-US" altLang="en-US" dirty="0" smtClean="0"/>
              </a:p>
            </p:txBody>
          </p:sp>
        </mc:Choice>
        <mc:Fallback xmlns="">
          <p:sp>
            <p:nvSpPr>
              <p:cNvPr id="205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15662" y="897148"/>
                <a:ext cx="11800934" cy="5710686"/>
              </a:xfrm>
              <a:blipFill rotWithShape="0">
                <a:blip r:embed="rId2"/>
                <a:stretch>
                  <a:fillRect l="-1343" t="-2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7215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215661" y="236540"/>
            <a:ext cx="11654286" cy="660608"/>
          </a:xfrm>
        </p:spPr>
        <p:txBody>
          <a:bodyPr/>
          <a:lstStyle/>
          <a:p>
            <a:r>
              <a:rPr lang="en-US" altLang="en-US" sz="3600" dirty="0" smtClean="0"/>
              <a:t>Chain Matrix Multiplication: Recursive Algorithm</a:t>
            </a:r>
            <a:endParaRPr lang="en-US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3"/>
              <p:cNvSpPr txBox="1">
                <a:spLocks noChangeArrowheads="1"/>
              </p:cNvSpPr>
              <p:nvPr/>
            </p:nvSpPr>
            <p:spPr bwMode="auto">
              <a:xfrm>
                <a:off x="3554336" y="6058390"/>
                <a:ext cx="4831002" cy="5416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dirty="0" smtClean="0"/>
                  <a:t>T(n</a:t>
                </a:r>
                <a:r>
                  <a:rPr lang="en-US" altLang="en-US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nary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7" name="Text 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54336" y="6058390"/>
                <a:ext cx="4831002" cy="541687"/>
              </a:xfrm>
              <a:prstGeom prst="rect">
                <a:avLst/>
              </a:prstGeom>
              <a:blipFill rotWithShape="0">
                <a:blip r:embed="rId2"/>
                <a:stretch>
                  <a:fillRect l="-2522" t="-8989" b="-3033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546" y="1000665"/>
            <a:ext cx="8316583" cy="498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64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14973</TotalTime>
  <Words>872</Words>
  <Application>Microsoft Office PowerPoint</Application>
  <PresentationFormat>Widescreen</PresentationFormat>
  <Paragraphs>228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Cambria Math</vt:lpstr>
      <vt:lpstr>Comic Sans MS</vt:lpstr>
      <vt:lpstr>Times New Roman</vt:lpstr>
      <vt:lpstr>Wingdings</vt:lpstr>
      <vt:lpstr>Blank Presentation</vt:lpstr>
      <vt:lpstr>Today’s Material</vt:lpstr>
      <vt:lpstr>Chain Matrix Multiplication</vt:lpstr>
      <vt:lpstr>Multiplying two Rectangular Matrices</vt:lpstr>
      <vt:lpstr>Multiplying two Rectangular Matrices</vt:lpstr>
      <vt:lpstr>Matrix Multiplication is Associative</vt:lpstr>
      <vt:lpstr>Chain Matrix Multiplication Example</vt:lpstr>
      <vt:lpstr>Brute-force Recursive Algorithm</vt:lpstr>
      <vt:lpstr>Recursive Formulation</vt:lpstr>
      <vt:lpstr>Chain Matrix Multiplication: Recursive Algorithm</vt:lpstr>
      <vt:lpstr>Running Time of Recursive Algorithm</vt:lpstr>
      <vt:lpstr>CMM: Top Down DP Solution</vt:lpstr>
      <vt:lpstr>CMM: Top Down DP Algorithm</vt:lpstr>
      <vt:lpstr>CMM: Bottom Up DP Solution</vt:lpstr>
      <vt:lpstr>CMM: Bottom Up DP Algorithm - Filling the Table</vt:lpstr>
      <vt:lpstr>CMM: Bottom Up DP Algorithm</vt:lpstr>
      <vt:lpstr>CMM Example</vt:lpstr>
      <vt:lpstr>CMM: Extracting the Final Multiplication Sequence (1)</vt:lpstr>
      <vt:lpstr>CMM: Extracting the Final Multiplication Sequence (2)</vt:lpstr>
      <vt:lpstr>CMM Example</vt:lpstr>
      <vt:lpstr>LeetCode Problems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Material</dc:title>
  <dc:creator>CÜNEYT AKINLAR</dc:creator>
  <cp:lastModifiedBy>azra</cp:lastModifiedBy>
  <cp:revision>593</cp:revision>
  <dcterms:created xsi:type="dcterms:W3CDTF">2020-11-16T14:31:24Z</dcterms:created>
  <dcterms:modified xsi:type="dcterms:W3CDTF">2023-07-30T11:11:04Z</dcterms:modified>
</cp:coreProperties>
</file>