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60" r:id="rId23"/>
    <p:sldId id="448" r:id="rId24"/>
    <p:sldId id="449" r:id="rId25"/>
    <p:sldId id="450" r:id="rId26"/>
    <p:sldId id="451" r:id="rId27"/>
    <p:sldId id="452" r:id="rId28"/>
    <p:sldId id="4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xmlns=""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xmlns=""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5183187"/>
          </a:xfrm>
        </p:spPr>
        <p:txBody>
          <a:bodyPr/>
          <a:lstStyle/>
          <a:p>
            <a:r>
              <a:rPr lang="en-US" altLang="en-US" dirty="0" smtClean="0"/>
              <a:t>Graphs</a:t>
            </a:r>
          </a:p>
          <a:p>
            <a:pPr lvl="1"/>
            <a:r>
              <a:rPr lang="en-US" altLang="en-US" dirty="0" smtClean="0"/>
              <a:t>Definition &amp; Properties</a:t>
            </a:r>
          </a:p>
          <a:p>
            <a:pPr lvl="2"/>
            <a:r>
              <a:rPr lang="en-US" altLang="en-US" dirty="0" smtClean="0"/>
              <a:t>Path, Cycle</a:t>
            </a:r>
          </a:p>
          <a:p>
            <a:pPr lvl="1"/>
            <a:r>
              <a:rPr lang="en-US" altLang="en-US" dirty="0" smtClean="0"/>
              <a:t>Representation</a:t>
            </a:r>
          </a:p>
          <a:p>
            <a:pPr lvl="2"/>
            <a:r>
              <a:rPr lang="en-US" altLang="en-US" dirty="0" smtClean="0"/>
              <a:t>Adjacency Matrix</a:t>
            </a:r>
          </a:p>
          <a:p>
            <a:pPr lvl="2"/>
            <a:r>
              <a:rPr lang="en-US" altLang="en-US" dirty="0" smtClean="0"/>
              <a:t>Adjacency List</a:t>
            </a:r>
          </a:p>
          <a:p>
            <a:pPr lvl="3"/>
            <a:endParaRPr lang="en-US" altLang="en-US" dirty="0" smtClean="0"/>
          </a:p>
          <a:p>
            <a:r>
              <a:rPr lang="en-US" altLang="en-US" dirty="0" smtClean="0"/>
              <a:t>Breath First Search (BFS)</a:t>
            </a:r>
          </a:p>
        </p:txBody>
      </p:sp>
    </p:spTree>
    <p:extLst>
      <p:ext uri="{BB962C8B-B14F-4D97-AF65-F5344CB8AC3E}">
        <p14:creationId xmlns:p14="http://schemas.microsoft.com/office/powerpoint/2010/main" val="8854990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800226" y="141288"/>
            <a:ext cx="8723313" cy="698500"/>
          </a:xfrm>
        </p:spPr>
        <p:txBody>
          <a:bodyPr/>
          <a:lstStyle/>
          <a:p>
            <a:r>
              <a:rPr lang="en-US" altLang="en-US" sz="3600" dirty="0" smtClean="0"/>
              <a:t>Adjacency Matrix Representation</a:t>
            </a:r>
          </a:p>
        </p:txBody>
      </p:sp>
      <p:sp>
        <p:nvSpPr>
          <p:cNvPr id="9220" name="Rectangle 3"/>
          <p:cNvSpPr>
            <a:spLocks noGrp="1" noChangeArrowheads="1"/>
          </p:cNvSpPr>
          <p:nvPr>
            <p:ph type="body" idx="1"/>
          </p:nvPr>
        </p:nvSpPr>
        <p:spPr>
          <a:xfrm>
            <a:off x="1717676" y="889001"/>
            <a:ext cx="8734425" cy="1622425"/>
          </a:xfrm>
          <a:noFill/>
        </p:spPr>
        <p:txBody>
          <a:bodyPr/>
          <a:lstStyle/>
          <a:p>
            <a:pPr marL="533400" indent="-533400"/>
            <a:r>
              <a:rPr lang="en-US" altLang="en-US" smtClean="0"/>
              <a:t>Adjacency matrix repr. of a weighted graph:</a:t>
            </a:r>
          </a:p>
          <a:p>
            <a:pPr marL="533400" indent="-533400">
              <a:buNone/>
            </a:pPr>
            <a:r>
              <a:rPr lang="en-US" altLang="en-US" smtClean="0"/>
              <a:t>                           </a:t>
            </a:r>
            <a:r>
              <a:rPr lang="en-US" altLang="en-US" sz="2400"/>
              <a:t>weight(u, v) if (u, v) is in E</a:t>
            </a:r>
          </a:p>
          <a:p>
            <a:pPr marL="533400" indent="-533400">
              <a:buNone/>
            </a:pPr>
            <a:r>
              <a:rPr lang="en-US" altLang="en-US" sz="2400"/>
              <a:t>                               </a:t>
            </a:r>
            <a:r>
              <a:rPr lang="en-US" altLang="en-US" smtClean="0"/>
              <a:t>∞ </a:t>
            </a:r>
            <a:r>
              <a:rPr lang="en-US" altLang="en-US" sz="2400"/>
              <a:t>otherwise</a:t>
            </a:r>
          </a:p>
        </p:txBody>
      </p:sp>
      <p:sp>
        <p:nvSpPr>
          <p:cNvPr id="17" name="TextBox 16"/>
          <p:cNvSpPr txBox="1"/>
          <p:nvPr/>
        </p:nvSpPr>
        <p:spPr>
          <a:xfrm>
            <a:off x="2954339" y="1662114"/>
            <a:ext cx="1531937" cy="460375"/>
          </a:xfrm>
          <a:prstGeom prst="rect">
            <a:avLst/>
          </a:prstGeom>
          <a:noFill/>
        </p:spPr>
        <p:txBody>
          <a:bodyPr>
            <a:spAutoFit/>
          </a:bodyPr>
          <a:lstStyle/>
          <a:p>
            <a:pPr>
              <a:defRPr/>
            </a:pPr>
            <a:r>
              <a:rPr lang="en-US" sz="2400" dirty="0"/>
              <a:t>M(u, v) = </a:t>
            </a:r>
          </a:p>
        </p:txBody>
      </p:sp>
      <p:sp>
        <p:nvSpPr>
          <p:cNvPr id="9222" name="Left Brace 17"/>
          <p:cNvSpPr>
            <a:spLocks/>
          </p:cNvSpPr>
          <p:nvPr/>
        </p:nvSpPr>
        <p:spPr bwMode="auto">
          <a:xfrm>
            <a:off x="4370389" y="1416050"/>
            <a:ext cx="244475" cy="954088"/>
          </a:xfrm>
          <a:prstGeom prst="leftBrace">
            <a:avLst>
              <a:gd name="adj1" fmla="val 8347"/>
              <a:gd name="adj2" fmla="val 5137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9223" name="Group 30"/>
          <p:cNvGrpSpPr>
            <a:grpSpLocks/>
          </p:cNvGrpSpPr>
          <p:nvPr/>
        </p:nvGrpSpPr>
        <p:grpSpPr bwMode="auto">
          <a:xfrm>
            <a:off x="2012951" y="2987676"/>
            <a:ext cx="4340225" cy="2085975"/>
            <a:chOff x="1171977" y="3271235"/>
            <a:chExt cx="4778063" cy="2009104"/>
          </a:xfrm>
        </p:grpSpPr>
        <p:sp>
          <p:nvSpPr>
            <p:cNvPr id="19" name="Oval 18"/>
            <p:cNvSpPr/>
            <p:nvPr/>
          </p:nvSpPr>
          <p:spPr bwMode="auto">
            <a:xfrm>
              <a:off x="1171977" y="4031148"/>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0" name="Oval 19"/>
            <p:cNvSpPr/>
            <p:nvPr/>
          </p:nvSpPr>
          <p:spPr bwMode="auto">
            <a:xfrm>
              <a:off x="2498441" y="3283467"/>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1" name="Oval 20"/>
            <p:cNvSpPr/>
            <p:nvPr/>
          </p:nvSpPr>
          <p:spPr bwMode="auto">
            <a:xfrm>
              <a:off x="4326478" y="3271235"/>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2" name="Oval 21"/>
            <p:cNvSpPr/>
            <p:nvPr/>
          </p:nvSpPr>
          <p:spPr bwMode="auto">
            <a:xfrm>
              <a:off x="2486206" y="4791059"/>
              <a:ext cx="540023"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3" name="Oval 22"/>
            <p:cNvSpPr/>
            <p:nvPr/>
          </p:nvSpPr>
          <p:spPr bwMode="auto">
            <a:xfrm>
              <a:off x="5408270" y="3992922"/>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4" name="Oval 23"/>
            <p:cNvSpPr/>
            <p:nvPr/>
          </p:nvSpPr>
          <p:spPr bwMode="auto">
            <a:xfrm>
              <a:off x="4352692" y="4791059"/>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9302" name="Straight Arrow Connector 24"/>
            <p:cNvCxnSpPr>
              <a:cxnSpLocks noChangeShapeType="1"/>
              <a:stCxn id="19" idx="7"/>
              <a:endCxn id="20" idx="3"/>
            </p:cNvCxnSpPr>
            <p:nvPr/>
          </p:nvCxnSpPr>
          <p:spPr bwMode="auto">
            <a:xfrm rot="5400000" flipH="1" flipV="1">
              <a:off x="1905236" y="3430279"/>
              <a:ext cx="400918" cy="94404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03" name="Straight Arrow Connector 25"/>
            <p:cNvCxnSpPr>
              <a:cxnSpLocks noChangeShapeType="1"/>
              <a:endCxn id="21" idx="2"/>
            </p:cNvCxnSpPr>
            <p:nvPr/>
          </p:nvCxnSpPr>
          <p:spPr bwMode="auto">
            <a:xfrm>
              <a:off x="3050351" y="3497452"/>
              <a:ext cx="1276950" cy="1848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04" name="Straight Arrow Connector 26"/>
            <p:cNvCxnSpPr>
              <a:cxnSpLocks noChangeShapeType="1"/>
              <a:endCxn id="24" idx="0"/>
            </p:cNvCxnSpPr>
            <p:nvPr/>
          </p:nvCxnSpPr>
          <p:spPr bwMode="auto">
            <a:xfrm rot="16200000" flipH="1">
              <a:off x="4098150" y="4265574"/>
              <a:ext cx="1048791" cy="194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05" name="Straight Arrow Connector 27"/>
            <p:cNvCxnSpPr>
              <a:cxnSpLocks noChangeShapeType="1"/>
              <a:stCxn id="19" idx="5"/>
              <a:endCxn id="22" idx="1"/>
            </p:cNvCxnSpPr>
            <p:nvPr/>
          </p:nvCxnSpPr>
          <p:spPr bwMode="auto">
            <a:xfrm rot="16200000" flipH="1">
              <a:off x="1892358" y="4190132"/>
              <a:ext cx="413797" cy="9311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06" name="Straight Arrow Connector 28"/>
            <p:cNvCxnSpPr>
              <a:cxnSpLocks noChangeShapeType="1"/>
              <a:endCxn id="24" idx="2"/>
            </p:cNvCxnSpPr>
            <p:nvPr/>
          </p:nvCxnSpPr>
          <p:spPr bwMode="auto">
            <a:xfrm>
              <a:off x="3011716" y="5015485"/>
              <a:ext cx="1341343" cy="2015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07" name="Straight Arrow Connector 29"/>
            <p:cNvCxnSpPr>
              <a:cxnSpLocks noChangeShapeType="1"/>
              <a:endCxn id="22" idx="7"/>
            </p:cNvCxnSpPr>
            <p:nvPr/>
          </p:nvCxnSpPr>
          <p:spPr bwMode="auto">
            <a:xfrm rot="10800000" flipV="1">
              <a:off x="2947320" y="3677754"/>
              <a:ext cx="1455316" cy="118485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graphicFrame>
        <p:nvGraphicFramePr>
          <p:cNvPr id="34" name="Table 33"/>
          <p:cNvGraphicFramePr>
            <a:graphicFrameLocks noGrp="1"/>
          </p:cNvGraphicFramePr>
          <p:nvPr/>
        </p:nvGraphicFramePr>
        <p:xfrm>
          <a:off x="6783388" y="2414589"/>
          <a:ext cx="3382960" cy="2917824"/>
        </p:xfrm>
        <a:graphic>
          <a:graphicData uri="http://schemas.openxmlformats.org/drawingml/2006/table">
            <a:tbl>
              <a:tblPr firstRow="1" bandRow="1">
                <a:tableStyleId>{00A15C55-8517-42AA-B614-E9B94910E393}</a:tableStyleId>
              </a:tblPr>
              <a:tblGrid>
                <a:gridCol w="483280"/>
                <a:gridCol w="483280"/>
                <a:gridCol w="483280"/>
                <a:gridCol w="483280"/>
                <a:gridCol w="483280"/>
                <a:gridCol w="483280"/>
                <a:gridCol w="483280"/>
              </a:tblGrid>
              <a:tr h="416832">
                <a:tc>
                  <a:txBody>
                    <a:bodyPr/>
                    <a:lstStyle/>
                    <a:p>
                      <a:pPr algn="ctr"/>
                      <a:endParaRPr lang="en-US" sz="1800" dirty="0"/>
                    </a:p>
                  </a:txBody>
                  <a:tcPr marL="91443" marR="91443" marT="45726" marB="45726"/>
                </a:tc>
                <a:tc>
                  <a:txBody>
                    <a:bodyPr/>
                    <a:lstStyle/>
                    <a:p>
                      <a:pPr algn="ctr"/>
                      <a:r>
                        <a:rPr lang="en-US" sz="1800" dirty="0" smtClean="0"/>
                        <a:t>A</a:t>
                      </a:r>
                      <a:endParaRPr lang="en-US" sz="1800" dirty="0"/>
                    </a:p>
                  </a:txBody>
                  <a:tcPr marL="91443" marR="91443" marT="45726" marB="45726"/>
                </a:tc>
                <a:tc>
                  <a:txBody>
                    <a:bodyPr/>
                    <a:lstStyle/>
                    <a:p>
                      <a:pPr algn="ctr"/>
                      <a:r>
                        <a:rPr lang="en-US" sz="1800" dirty="0" smtClean="0"/>
                        <a:t>B</a:t>
                      </a:r>
                      <a:endParaRPr lang="en-US" sz="1800" dirty="0"/>
                    </a:p>
                  </a:txBody>
                  <a:tcPr marL="91443" marR="91443" marT="45726" marB="45726"/>
                </a:tc>
                <a:tc>
                  <a:txBody>
                    <a:bodyPr/>
                    <a:lstStyle/>
                    <a:p>
                      <a:pPr algn="ctr"/>
                      <a:r>
                        <a:rPr lang="en-US" sz="1800" dirty="0" smtClean="0"/>
                        <a:t>C</a:t>
                      </a:r>
                      <a:endParaRPr lang="en-US" sz="1800" dirty="0"/>
                    </a:p>
                  </a:txBody>
                  <a:tcPr marL="91443" marR="91443" marT="45726" marB="45726"/>
                </a:tc>
                <a:tc>
                  <a:txBody>
                    <a:bodyPr/>
                    <a:lstStyle/>
                    <a:p>
                      <a:pPr algn="ctr"/>
                      <a:r>
                        <a:rPr lang="en-US" sz="1800" dirty="0" smtClean="0"/>
                        <a:t>D</a:t>
                      </a:r>
                      <a:endParaRPr lang="en-US" sz="1800" dirty="0"/>
                    </a:p>
                  </a:txBody>
                  <a:tcPr marL="91443" marR="91443" marT="45726" marB="45726"/>
                </a:tc>
                <a:tc>
                  <a:txBody>
                    <a:bodyPr/>
                    <a:lstStyle/>
                    <a:p>
                      <a:pPr algn="ctr"/>
                      <a:r>
                        <a:rPr lang="en-US" sz="1800" dirty="0" smtClean="0"/>
                        <a:t>E</a:t>
                      </a:r>
                      <a:endParaRPr lang="en-US" sz="1800" dirty="0"/>
                    </a:p>
                  </a:txBody>
                  <a:tcPr marL="91443" marR="91443" marT="45726" marB="45726"/>
                </a:tc>
                <a:tc>
                  <a:txBody>
                    <a:bodyPr/>
                    <a:lstStyle/>
                    <a:p>
                      <a:pPr algn="ctr"/>
                      <a:r>
                        <a:rPr lang="en-US" sz="1800" dirty="0" smtClean="0"/>
                        <a:t>F</a:t>
                      </a:r>
                      <a:endParaRPr lang="en-US" sz="1800" dirty="0"/>
                    </a:p>
                  </a:txBody>
                  <a:tcPr marL="91443" marR="91443" marT="45726" marB="45726"/>
                </a:tc>
              </a:tr>
              <a:tr h="416832">
                <a:tc>
                  <a:txBody>
                    <a:bodyPr/>
                    <a:lstStyle/>
                    <a:p>
                      <a:pPr algn="ctr"/>
                      <a:r>
                        <a:rPr lang="en-US" sz="1800" dirty="0" smtClean="0"/>
                        <a:t>A</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10</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5</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r h="416832">
                <a:tc>
                  <a:txBody>
                    <a:bodyPr/>
                    <a:lstStyle/>
                    <a:p>
                      <a:pPr algn="ctr"/>
                      <a:r>
                        <a:rPr lang="en-US" sz="1800" dirty="0" smtClean="0"/>
                        <a:t>B</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20</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r h="416832">
                <a:tc>
                  <a:txBody>
                    <a:bodyPr/>
                    <a:lstStyle/>
                    <a:p>
                      <a:pPr algn="ctr"/>
                      <a:r>
                        <a:rPr lang="en-US" sz="1800" dirty="0" smtClean="0"/>
                        <a:t>C</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30</a:t>
                      </a:r>
                      <a:endParaRPr lang="en-US" sz="1800" dirty="0"/>
                    </a:p>
                  </a:txBody>
                  <a:tcPr marL="91443" marR="91443" marT="45726" marB="45726"/>
                </a:tc>
                <a:tc>
                  <a:txBody>
                    <a:bodyPr/>
                    <a:lstStyle/>
                    <a:p>
                      <a:pPr algn="ctr"/>
                      <a:r>
                        <a:rPr lang="en-US" sz="1800" dirty="0" smtClean="0"/>
                        <a:t>50</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r h="416832">
                <a:tc>
                  <a:txBody>
                    <a:bodyPr/>
                    <a:lstStyle/>
                    <a:p>
                      <a:pPr algn="ctr"/>
                      <a:r>
                        <a:rPr lang="en-US" sz="1800" dirty="0" smtClean="0"/>
                        <a:t>D</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15</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r h="416832">
                <a:tc>
                  <a:txBody>
                    <a:bodyPr/>
                    <a:lstStyle/>
                    <a:p>
                      <a:pPr algn="ctr"/>
                      <a:r>
                        <a:rPr lang="en-US" sz="1800" dirty="0" smtClean="0"/>
                        <a:t>E</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r h="416832">
                <a:tc>
                  <a:txBody>
                    <a:bodyPr/>
                    <a:lstStyle/>
                    <a:p>
                      <a:pPr algn="ctr"/>
                      <a:r>
                        <a:rPr lang="en-US" sz="1800" dirty="0" smtClean="0"/>
                        <a:t>F</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c>
                  <a:txBody>
                    <a:bodyPr/>
                    <a:lstStyle/>
                    <a:p>
                      <a:pPr algn="ctr"/>
                      <a:r>
                        <a:rPr lang="en-US" sz="1800" dirty="0" smtClean="0"/>
                        <a:t>∞ </a:t>
                      </a:r>
                      <a:endParaRPr lang="en-US" sz="1800" dirty="0"/>
                    </a:p>
                  </a:txBody>
                  <a:tcPr marL="91443" marR="91443" marT="45726" marB="45726"/>
                </a:tc>
              </a:tr>
            </a:tbl>
          </a:graphicData>
        </a:graphic>
      </p:graphicFrame>
      <p:sp>
        <p:nvSpPr>
          <p:cNvPr id="25" name="TextBox 24"/>
          <p:cNvSpPr txBox="1"/>
          <p:nvPr/>
        </p:nvSpPr>
        <p:spPr>
          <a:xfrm>
            <a:off x="2528888" y="3348039"/>
            <a:ext cx="430212" cy="369887"/>
          </a:xfrm>
          <a:prstGeom prst="rect">
            <a:avLst/>
          </a:prstGeom>
          <a:noFill/>
        </p:spPr>
        <p:txBody>
          <a:bodyPr wrap="none">
            <a:spAutoFit/>
          </a:bodyPr>
          <a:lstStyle/>
          <a:p>
            <a:pPr>
              <a:defRPr/>
            </a:pPr>
            <a:r>
              <a:rPr lang="en-US" dirty="0"/>
              <a:t>10</a:t>
            </a:r>
          </a:p>
        </p:txBody>
      </p:sp>
      <p:sp>
        <p:nvSpPr>
          <p:cNvPr id="26" name="TextBox 25"/>
          <p:cNvSpPr txBox="1"/>
          <p:nvPr/>
        </p:nvSpPr>
        <p:spPr>
          <a:xfrm>
            <a:off x="4048126" y="2924175"/>
            <a:ext cx="466725" cy="368300"/>
          </a:xfrm>
          <a:prstGeom prst="rect">
            <a:avLst/>
          </a:prstGeom>
          <a:noFill/>
        </p:spPr>
        <p:txBody>
          <a:bodyPr wrap="none">
            <a:spAutoFit/>
          </a:bodyPr>
          <a:lstStyle/>
          <a:p>
            <a:pPr>
              <a:defRPr/>
            </a:pPr>
            <a:r>
              <a:rPr lang="en-US" dirty="0"/>
              <a:t>20</a:t>
            </a:r>
          </a:p>
        </p:txBody>
      </p:sp>
      <p:sp>
        <p:nvSpPr>
          <p:cNvPr id="27" name="TextBox 26"/>
          <p:cNvSpPr txBox="1"/>
          <p:nvPr/>
        </p:nvSpPr>
        <p:spPr>
          <a:xfrm>
            <a:off x="2720976" y="4121150"/>
            <a:ext cx="327025" cy="369888"/>
          </a:xfrm>
          <a:prstGeom prst="rect">
            <a:avLst/>
          </a:prstGeom>
          <a:noFill/>
        </p:spPr>
        <p:txBody>
          <a:bodyPr wrap="none">
            <a:spAutoFit/>
          </a:bodyPr>
          <a:lstStyle/>
          <a:p>
            <a:pPr>
              <a:defRPr/>
            </a:pPr>
            <a:r>
              <a:rPr lang="en-US" dirty="0"/>
              <a:t>5</a:t>
            </a:r>
          </a:p>
        </p:txBody>
      </p:sp>
      <p:sp>
        <p:nvSpPr>
          <p:cNvPr id="28" name="TextBox 27"/>
          <p:cNvSpPr txBox="1"/>
          <p:nvPr/>
        </p:nvSpPr>
        <p:spPr>
          <a:xfrm>
            <a:off x="3944939" y="3708400"/>
            <a:ext cx="466725" cy="369888"/>
          </a:xfrm>
          <a:prstGeom prst="rect">
            <a:avLst/>
          </a:prstGeom>
          <a:noFill/>
        </p:spPr>
        <p:txBody>
          <a:bodyPr wrap="none">
            <a:spAutoFit/>
          </a:bodyPr>
          <a:lstStyle/>
          <a:p>
            <a:pPr>
              <a:defRPr/>
            </a:pPr>
            <a:r>
              <a:rPr lang="en-US" dirty="0"/>
              <a:t>30</a:t>
            </a:r>
          </a:p>
        </p:txBody>
      </p:sp>
      <p:sp>
        <p:nvSpPr>
          <p:cNvPr id="29" name="TextBox 28"/>
          <p:cNvSpPr txBox="1"/>
          <p:nvPr/>
        </p:nvSpPr>
        <p:spPr>
          <a:xfrm>
            <a:off x="5103814" y="3851275"/>
            <a:ext cx="466725" cy="368300"/>
          </a:xfrm>
          <a:prstGeom prst="rect">
            <a:avLst/>
          </a:prstGeom>
          <a:noFill/>
        </p:spPr>
        <p:txBody>
          <a:bodyPr wrap="none">
            <a:spAutoFit/>
          </a:bodyPr>
          <a:lstStyle/>
          <a:p>
            <a:pPr>
              <a:defRPr/>
            </a:pPr>
            <a:r>
              <a:rPr lang="en-US" dirty="0"/>
              <a:t>50</a:t>
            </a:r>
          </a:p>
        </p:txBody>
      </p:sp>
      <p:sp>
        <p:nvSpPr>
          <p:cNvPr id="30" name="TextBox 29"/>
          <p:cNvSpPr txBox="1"/>
          <p:nvPr/>
        </p:nvSpPr>
        <p:spPr>
          <a:xfrm>
            <a:off x="4138613" y="4456114"/>
            <a:ext cx="430212" cy="369887"/>
          </a:xfrm>
          <a:prstGeom prst="rect">
            <a:avLst/>
          </a:prstGeom>
          <a:noFill/>
        </p:spPr>
        <p:txBody>
          <a:bodyPr wrap="none">
            <a:spAutoFit/>
          </a:bodyPr>
          <a:lstStyle/>
          <a:p>
            <a:pPr>
              <a:defRPr/>
            </a:pPr>
            <a:r>
              <a:rPr lang="en-US" dirty="0"/>
              <a:t>15</a:t>
            </a:r>
          </a:p>
        </p:txBody>
      </p:sp>
    </p:spTree>
    <p:extLst>
      <p:ext uri="{BB962C8B-B14F-4D97-AF65-F5344CB8AC3E}">
        <p14:creationId xmlns:p14="http://schemas.microsoft.com/office/powerpoint/2010/main" val="195373890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00226" y="141288"/>
            <a:ext cx="8723313" cy="698500"/>
          </a:xfrm>
        </p:spPr>
        <p:txBody>
          <a:bodyPr/>
          <a:lstStyle/>
          <a:p>
            <a:r>
              <a:rPr lang="en-US" altLang="en-US" sz="3600" dirty="0" smtClean="0"/>
              <a:t>Adjacency List Representation</a:t>
            </a:r>
          </a:p>
        </p:txBody>
      </p:sp>
      <p:sp>
        <p:nvSpPr>
          <p:cNvPr id="7172" name="Rectangle 3"/>
          <p:cNvSpPr>
            <a:spLocks noGrp="1" noChangeArrowheads="1"/>
          </p:cNvSpPr>
          <p:nvPr>
            <p:ph type="body" idx="1"/>
          </p:nvPr>
        </p:nvSpPr>
        <p:spPr>
          <a:xfrm>
            <a:off x="1552756" y="889001"/>
            <a:ext cx="8899346" cy="1146175"/>
          </a:xfrm>
        </p:spPr>
        <p:txBody>
          <a:bodyPr/>
          <a:lstStyle/>
          <a:p>
            <a:pPr>
              <a:defRPr/>
            </a:pPr>
            <a:r>
              <a:rPr lang="en-US" dirty="0" smtClean="0"/>
              <a:t>Adjacency list representation: For each v in V, L(v) = list of w such that (v, w) is in E</a:t>
            </a:r>
          </a:p>
          <a:p>
            <a:pPr marL="533400" indent="-533400">
              <a:buNone/>
              <a:defRPr/>
            </a:pPr>
            <a:r>
              <a:rPr lang="en-US" dirty="0" smtClean="0"/>
              <a:t>                         </a:t>
            </a:r>
            <a:endParaRPr lang="en-US" sz="2400" dirty="0"/>
          </a:p>
        </p:txBody>
      </p:sp>
      <p:grpSp>
        <p:nvGrpSpPr>
          <p:cNvPr id="10245" name="Group 109"/>
          <p:cNvGrpSpPr>
            <a:grpSpLocks/>
          </p:cNvGrpSpPr>
          <p:nvPr/>
        </p:nvGrpSpPr>
        <p:grpSpPr bwMode="auto">
          <a:xfrm>
            <a:off x="1808163" y="2589213"/>
            <a:ext cx="3644900" cy="1776412"/>
            <a:chOff x="218939" y="3065171"/>
            <a:chExt cx="3644723" cy="1777281"/>
          </a:xfrm>
        </p:grpSpPr>
        <p:sp>
          <p:nvSpPr>
            <p:cNvPr id="19" name="Oval 18"/>
            <p:cNvSpPr/>
            <p:nvPr/>
          </p:nvSpPr>
          <p:spPr bwMode="auto">
            <a:xfrm>
              <a:off x="218939" y="3737011"/>
              <a:ext cx="412730" cy="4336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0" name="Oval 19"/>
            <p:cNvSpPr/>
            <p:nvPr/>
          </p:nvSpPr>
          <p:spPr bwMode="auto">
            <a:xfrm>
              <a:off x="1230127" y="3076288"/>
              <a:ext cx="412730" cy="4336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1" name="Oval 20"/>
            <p:cNvSpPr/>
            <p:nvPr/>
          </p:nvSpPr>
          <p:spPr bwMode="auto">
            <a:xfrm>
              <a:off x="2625472" y="3065171"/>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2" name="Oval 21"/>
            <p:cNvSpPr/>
            <p:nvPr/>
          </p:nvSpPr>
          <p:spPr bwMode="auto">
            <a:xfrm>
              <a:off x="1220602" y="4408853"/>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3" name="Oval 22"/>
            <p:cNvSpPr/>
            <p:nvPr/>
          </p:nvSpPr>
          <p:spPr bwMode="auto">
            <a:xfrm>
              <a:off x="3450932" y="3703658"/>
              <a:ext cx="412730" cy="43201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4" name="Oval 23"/>
            <p:cNvSpPr/>
            <p:nvPr/>
          </p:nvSpPr>
          <p:spPr bwMode="auto">
            <a:xfrm>
              <a:off x="2646108" y="4408853"/>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0316" name="Straight Arrow Connector 24"/>
            <p:cNvCxnSpPr>
              <a:cxnSpLocks noChangeShapeType="1"/>
              <a:stCxn id="19" idx="7"/>
              <a:endCxn id="20" idx="3"/>
            </p:cNvCxnSpPr>
            <p:nvPr/>
          </p:nvCxnSpPr>
          <p:spPr bwMode="auto">
            <a:xfrm rot="5400000" flipH="1" flipV="1">
              <a:off x="753854" y="3263360"/>
              <a:ext cx="354658" cy="72011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17" name="Straight Arrow Connector 25"/>
            <p:cNvCxnSpPr>
              <a:cxnSpLocks noChangeShapeType="1"/>
              <a:endCxn id="21" idx="2"/>
            </p:cNvCxnSpPr>
            <p:nvPr/>
          </p:nvCxnSpPr>
          <p:spPr bwMode="auto">
            <a:xfrm>
              <a:off x="1651769" y="3265286"/>
              <a:ext cx="974062" cy="16349"/>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18" name="Straight Arrow Connector 26"/>
            <p:cNvCxnSpPr>
              <a:cxnSpLocks noChangeShapeType="1"/>
              <a:endCxn id="24" idx="0"/>
            </p:cNvCxnSpPr>
            <p:nvPr/>
          </p:nvCxnSpPr>
          <p:spPr bwMode="auto">
            <a:xfrm rot="16200000" flipH="1">
              <a:off x="2387157" y="3944895"/>
              <a:ext cx="927775" cy="1481"/>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19" name="Straight Arrow Connector 27"/>
            <p:cNvCxnSpPr>
              <a:cxnSpLocks noChangeShapeType="1"/>
              <a:stCxn id="19" idx="5"/>
              <a:endCxn id="22" idx="1"/>
            </p:cNvCxnSpPr>
            <p:nvPr/>
          </p:nvCxnSpPr>
          <p:spPr bwMode="auto">
            <a:xfrm rot="16200000" flipH="1">
              <a:off x="743246" y="3934752"/>
              <a:ext cx="366051" cy="710294"/>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20" name="Straight Arrow Connector 28"/>
            <p:cNvCxnSpPr>
              <a:cxnSpLocks noChangeShapeType="1"/>
              <a:endCxn id="24" idx="2"/>
            </p:cNvCxnSpPr>
            <p:nvPr/>
          </p:nvCxnSpPr>
          <p:spPr bwMode="auto">
            <a:xfrm>
              <a:off x="1622298" y="4608159"/>
              <a:ext cx="1023181" cy="17829"/>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21" name="Straight Arrow Connector 29"/>
            <p:cNvCxnSpPr>
              <a:cxnSpLocks noChangeShapeType="1"/>
              <a:endCxn id="22" idx="7"/>
            </p:cNvCxnSpPr>
            <p:nvPr/>
          </p:nvCxnSpPr>
          <p:spPr bwMode="auto">
            <a:xfrm rot="10800000" flipV="1">
              <a:off x="1573177" y="3424783"/>
              <a:ext cx="1110120" cy="1048141"/>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35" name="TextBox 34"/>
          <p:cNvSpPr txBox="1"/>
          <p:nvPr/>
        </p:nvSpPr>
        <p:spPr>
          <a:xfrm>
            <a:off x="5091113" y="5975351"/>
            <a:ext cx="1390650" cy="523875"/>
          </a:xfrm>
          <a:prstGeom prst="rect">
            <a:avLst/>
          </a:prstGeom>
          <a:noFill/>
        </p:spPr>
        <p:txBody>
          <a:bodyPr>
            <a:spAutoFit/>
          </a:bodyPr>
          <a:lstStyle/>
          <a:p>
            <a:pPr>
              <a:defRPr/>
            </a:pPr>
            <a:r>
              <a:rPr lang="en-US" sz="2800" dirty="0">
                <a:solidFill>
                  <a:schemeClr val="accent6"/>
                </a:solidFill>
              </a:rPr>
              <a:t>Space?</a:t>
            </a:r>
          </a:p>
        </p:txBody>
      </p:sp>
      <p:sp>
        <p:nvSpPr>
          <p:cNvPr id="36" name="TextBox 35"/>
          <p:cNvSpPr txBox="1"/>
          <p:nvPr/>
        </p:nvSpPr>
        <p:spPr>
          <a:xfrm>
            <a:off x="6726239" y="5949951"/>
            <a:ext cx="3798887" cy="523875"/>
          </a:xfrm>
          <a:prstGeom prst="rect">
            <a:avLst/>
          </a:prstGeom>
          <a:noFill/>
        </p:spPr>
        <p:txBody>
          <a:bodyPr>
            <a:spAutoFit/>
          </a:bodyPr>
          <a:lstStyle/>
          <a:p>
            <a:pPr>
              <a:defRPr/>
            </a:pPr>
            <a:r>
              <a:rPr lang="en-US" sz="2800" dirty="0">
                <a:solidFill>
                  <a:srgbClr val="C00000"/>
                </a:solidFill>
              </a:rPr>
              <a:t>n*a + b*2*e = O(</a:t>
            </a:r>
            <a:r>
              <a:rPr lang="en-US" sz="2800" dirty="0" err="1">
                <a:solidFill>
                  <a:srgbClr val="C00000"/>
                </a:solidFill>
              </a:rPr>
              <a:t>n+e</a:t>
            </a:r>
            <a:r>
              <a:rPr lang="en-US" sz="2800" dirty="0">
                <a:solidFill>
                  <a:srgbClr val="C00000"/>
                </a:solidFill>
              </a:rPr>
              <a:t>)</a:t>
            </a:r>
          </a:p>
        </p:txBody>
      </p:sp>
      <p:grpSp>
        <p:nvGrpSpPr>
          <p:cNvPr id="10248" name="Group 108"/>
          <p:cNvGrpSpPr>
            <a:grpSpLocks/>
          </p:cNvGrpSpPr>
          <p:nvPr/>
        </p:nvGrpSpPr>
        <p:grpSpPr bwMode="auto">
          <a:xfrm>
            <a:off x="6249989" y="2254251"/>
            <a:ext cx="3851275" cy="3154363"/>
            <a:chOff x="4559123" y="2253798"/>
            <a:chExt cx="3850785" cy="3155328"/>
          </a:xfrm>
        </p:grpSpPr>
        <p:grpSp>
          <p:nvGrpSpPr>
            <p:cNvPr id="10261" name="Group 42"/>
            <p:cNvGrpSpPr>
              <a:grpSpLocks/>
            </p:cNvGrpSpPr>
            <p:nvPr/>
          </p:nvGrpSpPr>
          <p:grpSpPr bwMode="auto">
            <a:xfrm>
              <a:off x="4559123" y="2253798"/>
              <a:ext cx="515873" cy="3129920"/>
              <a:chOff x="4790941" y="2820473"/>
              <a:chExt cx="515873" cy="2550307"/>
            </a:xfrm>
          </p:grpSpPr>
          <p:sp>
            <p:nvSpPr>
              <p:cNvPr id="31" name="Rectangle 30"/>
              <p:cNvSpPr/>
              <p:nvPr/>
            </p:nvSpPr>
            <p:spPr bwMode="auto">
              <a:xfrm>
                <a:off x="4790941" y="2820473"/>
                <a:ext cx="515871" cy="42569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2" name="Rectangle 31"/>
              <p:cNvSpPr/>
              <p:nvPr/>
            </p:nvSpPr>
            <p:spPr bwMode="auto">
              <a:xfrm>
                <a:off x="4790941" y="3246171"/>
                <a:ext cx="515871" cy="424404"/>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3" name="Rectangle 32"/>
              <p:cNvSpPr/>
              <p:nvPr/>
            </p:nvSpPr>
            <p:spPr bwMode="auto">
              <a:xfrm>
                <a:off x="4790941" y="3670576"/>
                <a:ext cx="515871" cy="42569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7" name="Rectangle 36"/>
              <p:cNvSpPr/>
              <p:nvPr/>
            </p:nvSpPr>
            <p:spPr bwMode="auto">
              <a:xfrm>
                <a:off x="4790941" y="4096273"/>
                <a:ext cx="515871" cy="424404"/>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8" name="Rectangle 37"/>
              <p:cNvSpPr/>
              <p:nvPr/>
            </p:nvSpPr>
            <p:spPr bwMode="auto">
              <a:xfrm>
                <a:off x="4790941" y="4520677"/>
                <a:ext cx="515871" cy="42569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9" name="Rectangle 38"/>
              <p:cNvSpPr/>
              <p:nvPr/>
            </p:nvSpPr>
            <p:spPr bwMode="auto">
              <a:xfrm>
                <a:off x="4790941" y="4946376"/>
                <a:ext cx="515871" cy="424404"/>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2" name="Rectangle 41"/>
            <p:cNvSpPr/>
            <p:nvPr/>
          </p:nvSpPr>
          <p:spPr bwMode="auto">
            <a:xfrm>
              <a:off x="5422613" y="2331610"/>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4" name="Rectangle 43"/>
            <p:cNvSpPr/>
            <p:nvPr/>
          </p:nvSpPr>
          <p:spPr bwMode="auto">
            <a:xfrm>
              <a:off x="6568642" y="2344314"/>
              <a:ext cx="39841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5" name="Rectangle 44"/>
            <p:cNvSpPr/>
            <p:nvPr/>
          </p:nvSpPr>
          <p:spPr bwMode="auto">
            <a:xfrm>
              <a:off x="5873406" y="2331610"/>
              <a:ext cx="295237"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6" name="Rectangle 45"/>
            <p:cNvSpPr/>
            <p:nvPr/>
          </p:nvSpPr>
          <p:spPr bwMode="auto">
            <a:xfrm>
              <a:off x="6954355" y="2344314"/>
              <a:ext cx="296825"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66" name="Straight Arrow Connector 47"/>
            <p:cNvCxnSpPr>
              <a:cxnSpLocks noChangeShapeType="1"/>
              <a:endCxn id="42" idx="1"/>
            </p:cNvCxnSpPr>
            <p:nvPr/>
          </p:nvCxnSpPr>
          <p:spPr bwMode="auto">
            <a:xfrm flipV="1">
              <a:off x="5074277" y="2511377"/>
              <a:ext cx="347730" cy="321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67" name="Straight Connector 51"/>
            <p:cNvCxnSpPr>
              <a:cxnSpLocks noChangeShapeType="1"/>
            </p:cNvCxnSpPr>
            <p:nvPr/>
          </p:nvCxnSpPr>
          <p:spPr bwMode="auto">
            <a:xfrm rot="5400000">
              <a:off x="6948155" y="2389027"/>
              <a:ext cx="334850" cy="27045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3" name="Rectangle 52"/>
            <p:cNvSpPr/>
            <p:nvPr/>
          </p:nvSpPr>
          <p:spPr bwMode="auto">
            <a:xfrm>
              <a:off x="5395629" y="2871525"/>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55" name="Rectangle 54"/>
            <p:cNvSpPr/>
            <p:nvPr/>
          </p:nvSpPr>
          <p:spPr bwMode="auto">
            <a:xfrm>
              <a:off x="5846421" y="2871525"/>
              <a:ext cx="296825"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70" name="Straight Arrow Connector 56"/>
            <p:cNvCxnSpPr>
              <a:cxnSpLocks noChangeShapeType="1"/>
              <a:endCxn id="53" idx="1"/>
            </p:cNvCxnSpPr>
            <p:nvPr/>
          </p:nvCxnSpPr>
          <p:spPr bwMode="auto">
            <a:xfrm>
              <a:off x="5074277" y="3036190"/>
              <a:ext cx="321972" cy="1609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Rectangle 59"/>
            <p:cNvSpPr/>
            <p:nvPr/>
          </p:nvSpPr>
          <p:spPr bwMode="auto">
            <a:xfrm>
              <a:off x="6543246" y="3387620"/>
              <a:ext cx="463491" cy="36047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61" name="Rectangle 60"/>
            <p:cNvSpPr/>
            <p:nvPr/>
          </p:nvSpPr>
          <p:spPr bwMode="auto">
            <a:xfrm>
              <a:off x="7689275" y="3374916"/>
              <a:ext cx="398411" cy="36047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62" name="Rectangle 61"/>
            <p:cNvSpPr/>
            <p:nvPr/>
          </p:nvSpPr>
          <p:spPr bwMode="auto">
            <a:xfrm>
              <a:off x="6992450" y="3387620"/>
              <a:ext cx="296825" cy="36047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63" name="Rectangle 62"/>
            <p:cNvSpPr/>
            <p:nvPr/>
          </p:nvSpPr>
          <p:spPr bwMode="auto">
            <a:xfrm>
              <a:off x="8074988" y="3374916"/>
              <a:ext cx="296825" cy="36047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75" name="Straight Arrow Connector 63"/>
            <p:cNvCxnSpPr>
              <a:cxnSpLocks noChangeShapeType="1"/>
            </p:cNvCxnSpPr>
            <p:nvPr/>
          </p:nvCxnSpPr>
          <p:spPr bwMode="auto">
            <a:xfrm flipV="1">
              <a:off x="5074277" y="3541686"/>
              <a:ext cx="347731" cy="1609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76" name="Straight Arrow Connector 64"/>
            <p:cNvCxnSpPr>
              <a:cxnSpLocks noChangeShapeType="1"/>
              <a:endCxn id="61" idx="1"/>
            </p:cNvCxnSpPr>
            <p:nvPr/>
          </p:nvCxnSpPr>
          <p:spPr bwMode="auto">
            <a:xfrm>
              <a:off x="7147776" y="3541686"/>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77" name="Straight Connector 65"/>
            <p:cNvCxnSpPr>
              <a:cxnSpLocks noChangeShapeType="1"/>
            </p:cNvCxnSpPr>
            <p:nvPr/>
          </p:nvCxnSpPr>
          <p:spPr bwMode="auto">
            <a:xfrm rot="5400000">
              <a:off x="8068617" y="3419336"/>
              <a:ext cx="334850" cy="27045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73" name="Rectangle 72"/>
            <p:cNvSpPr/>
            <p:nvPr/>
          </p:nvSpPr>
          <p:spPr bwMode="auto">
            <a:xfrm>
              <a:off x="7662290" y="3954531"/>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74" name="Rectangle 73"/>
            <p:cNvSpPr/>
            <p:nvPr/>
          </p:nvSpPr>
          <p:spPr bwMode="auto">
            <a:xfrm>
              <a:off x="8113083" y="3954531"/>
              <a:ext cx="296825"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80" name="Straight Connector 75"/>
            <p:cNvCxnSpPr>
              <a:cxnSpLocks noChangeShapeType="1"/>
            </p:cNvCxnSpPr>
            <p:nvPr/>
          </p:nvCxnSpPr>
          <p:spPr bwMode="auto">
            <a:xfrm rot="5400000">
              <a:off x="8107254" y="3998887"/>
              <a:ext cx="334850" cy="27045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79" name="Rectangle 78"/>
            <p:cNvSpPr/>
            <p:nvPr/>
          </p:nvSpPr>
          <p:spPr bwMode="auto">
            <a:xfrm>
              <a:off x="6528959" y="2871525"/>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0" name="Rectangle 79"/>
            <p:cNvSpPr/>
            <p:nvPr/>
          </p:nvSpPr>
          <p:spPr bwMode="auto">
            <a:xfrm>
              <a:off x="6979752" y="2871525"/>
              <a:ext cx="296825"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83" name="Straight Connector 80"/>
            <p:cNvCxnSpPr>
              <a:cxnSpLocks noChangeShapeType="1"/>
            </p:cNvCxnSpPr>
            <p:nvPr/>
          </p:nvCxnSpPr>
          <p:spPr bwMode="auto">
            <a:xfrm rot="5400000">
              <a:off x="6973912" y="2917061"/>
              <a:ext cx="334850" cy="27045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84" name="Straight Arrow Connector 81"/>
            <p:cNvCxnSpPr>
              <a:cxnSpLocks noChangeShapeType="1"/>
            </p:cNvCxnSpPr>
            <p:nvPr/>
          </p:nvCxnSpPr>
          <p:spPr bwMode="auto">
            <a:xfrm>
              <a:off x="6014435" y="3052289"/>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85" name="Straight Arrow Connector 82"/>
            <p:cNvCxnSpPr>
              <a:cxnSpLocks noChangeShapeType="1"/>
            </p:cNvCxnSpPr>
            <p:nvPr/>
          </p:nvCxnSpPr>
          <p:spPr bwMode="auto">
            <a:xfrm>
              <a:off x="6027314" y="2537134"/>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7" name="Rectangle 86"/>
            <p:cNvSpPr/>
            <p:nvPr/>
          </p:nvSpPr>
          <p:spPr bwMode="auto">
            <a:xfrm>
              <a:off x="5422613" y="3360625"/>
              <a:ext cx="463491"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88" name="Rectangle 87"/>
            <p:cNvSpPr/>
            <p:nvPr/>
          </p:nvSpPr>
          <p:spPr bwMode="auto">
            <a:xfrm>
              <a:off x="5873406" y="3360625"/>
              <a:ext cx="295237"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88" name="Straight Arrow Connector 88"/>
            <p:cNvCxnSpPr>
              <a:cxnSpLocks noChangeShapeType="1"/>
            </p:cNvCxnSpPr>
            <p:nvPr/>
          </p:nvCxnSpPr>
          <p:spPr bwMode="auto">
            <a:xfrm>
              <a:off x="6040193" y="3541686"/>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89" name="Straight Arrow Connector 89"/>
            <p:cNvCxnSpPr>
              <a:cxnSpLocks noChangeShapeType="1"/>
              <a:endCxn id="91" idx="1"/>
            </p:cNvCxnSpPr>
            <p:nvPr/>
          </p:nvCxnSpPr>
          <p:spPr bwMode="auto">
            <a:xfrm>
              <a:off x="5074277" y="4098699"/>
              <a:ext cx="347730" cy="225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Rectangle 90"/>
            <p:cNvSpPr/>
            <p:nvPr/>
          </p:nvSpPr>
          <p:spPr bwMode="auto">
            <a:xfrm>
              <a:off x="5422613" y="3940239"/>
              <a:ext cx="463491"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92" name="Rectangle 91"/>
            <p:cNvSpPr/>
            <p:nvPr/>
          </p:nvSpPr>
          <p:spPr bwMode="auto">
            <a:xfrm>
              <a:off x="5873406" y="3940239"/>
              <a:ext cx="295237"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92" name="Straight Arrow Connector 92"/>
            <p:cNvCxnSpPr>
              <a:cxnSpLocks noChangeShapeType="1"/>
            </p:cNvCxnSpPr>
            <p:nvPr/>
          </p:nvCxnSpPr>
          <p:spPr bwMode="auto">
            <a:xfrm>
              <a:off x="6040193" y="4082599"/>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5" name="Rectangle 94"/>
            <p:cNvSpPr/>
            <p:nvPr/>
          </p:nvSpPr>
          <p:spPr bwMode="auto">
            <a:xfrm>
              <a:off x="6555944" y="3940239"/>
              <a:ext cx="463491"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96" name="Rectangle 95"/>
            <p:cNvSpPr/>
            <p:nvPr/>
          </p:nvSpPr>
          <p:spPr bwMode="auto">
            <a:xfrm>
              <a:off x="7006737" y="3940239"/>
              <a:ext cx="295237" cy="362061"/>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95" name="Straight Arrow Connector 96"/>
            <p:cNvCxnSpPr>
              <a:cxnSpLocks noChangeShapeType="1"/>
            </p:cNvCxnSpPr>
            <p:nvPr/>
          </p:nvCxnSpPr>
          <p:spPr bwMode="auto">
            <a:xfrm>
              <a:off x="7160655" y="4095477"/>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 name="Rectangle 97"/>
            <p:cNvSpPr/>
            <p:nvPr/>
          </p:nvSpPr>
          <p:spPr bwMode="auto">
            <a:xfrm>
              <a:off x="5422613" y="4443631"/>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99" name="Rectangle 98"/>
            <p:cNvSpPr/>
            <p:nvPr/>
          </p:nvSpPr>
          <p:spPr bwMode="auto">
            <a:xfrm>
              <a:off x="5873406" y="4443631"/>
              <a:ext cx="295237"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298" name="Straight Arrow Connector 99"/>
            <p:cNvCxnSpPr>
              <a:cxnSpLocks noChangeShapeType="1"/>
              <a:endCxn id="98" idx="1"/>
            </p:cNvCxnSpPr>
            <p:nvPr/>
          </p:nvCxnSpPr>
          <p:spPr bwMode="auto">
            <a:xfrm>
              <a:off x="5100034" y="4607412"/>
              <a:ext cx="321972" cy="1609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1" name="Rectangle 100"/>
            <p:cNvSpPr/>
            <p:nvPr/>
          </p:nvSpPr>
          <p:spPr bwMode="auto">
            <a:xfrm>
              <a:off x="6555944" y="4443631"/>
              <a:ext cx="463491"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102" name="Rectangle 101"/>
            <p:cNvSpPr/>
            <p:nvPr/>
          </p:nvSpPr>
          <p:spPr bwMode="auto">
            <a:xfrm>
              <a:off x="7006737" y="4443631"/>
              <a:ext cx="295237" cy="36047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0301" name="Straight Connector 102"/>
            <p:cNvCxnSpPr>
              <a:cxnSpLocks noChangeShapeType="1"/>
            </p:cNvCxnSpPr>
            <p:nvPr/>
          </p:nvCxnSpPr>
          <p:spPr bwMode="auto">
            <a:xfrm rot="5400000">
              <a:off x="6999669" y="4488283"/>
              <a:ext cx="334850" cy="27045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302" name="Straight Arrow Connector 103"/>
            <p:cNvCxnSpPr>
              <a:cxnSpLocks noChangeShapeType="1"/>
            </p:cNvCxnSpPr>
            <p:nvPr/>
          </p:nvCxnSpPr>
          <p:spPr bwMode="auto">
            <a:xfrm>
              <a:off x="6040192" y="4623511"/>
              <a:ext cx="540912" cy="1287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03" name="Straight Connector 104"/>
            <p:cNvCxnSpPr>
              <a:cxnSpLocks noChangeShapeType="1"/>
            </p:cNvCxnSpPr>
            <p:nvPr/>
          </p:nvCxnSpPr>
          <p:spPr bwMode="auto">
            <a:xfrm rot="5400000">
              <a:off x="4559123" y="4893970"/>
              <a:ext cx="515156" cy="51515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grpSp>
        <p:nvGrpSpPr>
          <p:cNvPr id="5" name="Group 114"/>
          <p:cNvGrpSpPr>
            <a:grpSpLocks/>
          </p:cNvGrpSpPr>
          <p:nvPr/>
        </p:nvGrpSpPr>
        <p:grpSpPr bwMode="auto">
          <a:xfrm>
            <a:off x="6237288" y="5395913"/>
            <a:ext cx="501650" cy="627062"/>
            <a:chOff x="4546246" y="5396245"/>
            <a:chExt cx="502275" cy="626253"/>
          </a:xfrm>
        </p:grpSpPr>
        <p:sp>
          <p:nvSpPr>
            <p:cNvPr id="10259" name="Left Brace 110"/>
            <p:cNvSpPr>
              <a:spLocks/>
            </p:cNvSpPr>
            <p:nvPr/>
          </p:nvSpPr>
          <p:spPr bwMode="auto">
            <a:xfrm rot="5400000" flipH="1" flipV="1">
              <a:off x="4668594" y="5273897"/>
              <a:ext cx="257579" cy="502275"/>
            </a:xfrm>
            <a:prstGeom prst="leftBrace">
              <a:avLst>
                <a:gd name="adj1" fmla="val 8333"/>
                <a:gd name="adj2" fmla="val 47366"/>
              </a:avLst>
            </a:prstGeom>
            <a:solidFill>
              <a:schemeClr val="bg1"/>
            </a:solidFill>
            <a:ln w="2857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3" name="TextBox 112"/>
            <p:cNvSpPr txBox="1"/>
            <p:nvPr/>
          </p:nvSpPr>
          <p:spPr>
            <a:xfrm>
              <a:off x="4611414" y="5499299"/>
              <a:ext cx="424391" cy="523199"/>
            </a:xfrm>
            <a:prstGeom prst="rect">
              <a:avLst/>
            </a:prstGeom>
            <a:noFill/>
          </p:spPr>
          <p:txBody>
            <a:bodyPr>
              <a:spAutoFit/>
            </a:bodyPr>
            <a:lstStyle/>
            <a:p>
              <a:pPr>
                <a:defRPr/>
              </a:pPr>
              <a:r>
                <a:rPr lang="en-US" sz="2800" dirty="0">
                  <a:solidFill>
                    <a:srgbClr val="C00000"/>
                  </a:solidFill>
                </a:rPr>
                <a:t>a</a:t>
              </a:r>
            </a:p>
          </p:txBody>
        </p:sp>
      </p:grpSp>
      <p:grpSp>
        <p:nvGrpSpPr>
          <p:cNvPr id="6" name="Group 115"/>
          <p:cNvGrpSpPr>
            <a:grpSpLocks/>
          </p:cNvGrpSpPr>
          <p:nvPr/>
        </p:nvGrpSpPr>
        <p:grpSpPr bwMode="auto">
          <a:xfrm>
            <a:off x="7126289" y="4816475"/>
            <a:ext cx="733425" cy="742950"/>
            <a:chOff x="5434889" y="4816696"/>
            <a:chExt cx="734094" cy="742163"/>
          </a:xfrm>
        </p:grpSpPr>
        <p:sp>
          <p:nvSpPr>
            <p:cNvPr id="10257" name="Left Brace 111"/>
            <p:cNvSpPr>
              <a:spLocks/>
            </p:cNvSpPr>
            <p:nvPr/>
          </p:nvSpPr>
          <p:spPr bwMode="auto">
            <a:xfrm rot="5400000" flipH="1" flipV="1">
              <a:off x="5647388" y="4604197"/>
              <a:ext cx="309095" cy="734094"/>
            </a:xfrm>
            <a:prstGeom prst="leftBrace">
              <a:avLst>
                <a:gd name="adj1" fmla="val 8334"/>
                <a:gd name="adj2" fmla="val 47366"/>
              </a:avLst>
            </a:prstGeom>
            <a:solidFill>
              <a:schemeClr val="bg1"/>
            </a:solidFill>
            <a:ln w="2857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4" name="TextBox 113"/>
            <p:cNvSpPr txBox="1"/>
            <p:nvPr/>
          </p:nvSpPr>
          <p:spPr>
            <a:xfrm>
              <a:off x="5614440" y="5035539"/>
              <a:ext cx="425838" cy="523320"/>
            </a:xfrm>
            <a:prstGeom prst="rect">
              <a:avLst/>
            </a:prstGeom>
            <a:noFill/>
          </p:spPr>
          <p:txBody>
            <a:bodyPr>
              <a:spAutoFit/>
            </a:bodyPr>
            <a:lstStyle/>
            <a:p>
              <a:pPr>
                <a:defRPr/>
              </a:pPr>
              <a:r>
                <a:rPr lang="en-US" sz="2800" dirty="0">
                  <a:solidFill>
                    <a:srgbClr val="C00000"/>
                  </a:solidFill>
                </a:rPr>
                <a:t>b</a:t>
              </a:r>
            </a:p>
          </p:txBody>
        </p:sp>
      </p:grpSp>
      <p:sp>
        <p:nvSpPr>
          <p:cNvPr id="77" name="TextBox 76"/>
          <p:cNvSpPr txBox="1"/>
          <p:nvPr/>
        </p:nvSpPr>
        <p:spPr>
          <a:xfrm>
            <a:off x="5876926" y="2357439"/>
            <a:ext cx="352425" cy="369887"/>
          </a:xfrm>
          <a:prstGeom prst="rect">
            <a:avLst/>
          </a:prstGeom>
          <a:noFill/>
        </p:spPr>
        <p:txBody>
          <a:bodyPr wrap="none">
            <a:spAutoFit/>
          </a:bodyPr>
          <a:lstStyle/>
          <a:p>
            <a:pPr>
              <a:defRPr/>
            </a:pPr>
            <a:r>
              <a:rPr lang="en-US" dirty="0"/>
              <a:t>A</a:t>
            </a:r>
          </a:p>
        </p:txBody>
      </p:sp>
      <p:sp>
        <p:nvSpPr>
          <p:cNvPr id="78" name="TextBox 77"/>
          <p:cNvSpPr txBox="1"/>
          <p:nvPr/>
        </p:nvSpPr>
        <p:spPr>
          <a:xfrm>
            <a:off x="5902325" y="2859089"/>
            <a:ext cx="330200" cy="369887"/>
          </a:xfrm>
          <a:prstGeom prst="rect">
            <a:avLst/>
          </a:prstGeom>
          <a:noFill/>
        </p:spPr>
        <p:txBody>
          <a:bodyPr wrap="none">
            <a:spAutoFit/>
          </a:bodyPr>
          <a:lstStyle/>
          <a:p>
            <a:pPr>
              <a:defRPr/>
            </a:pPr>
            <a:r>
              <a:rPr lang="en-US" dirty="0"/>
              <a:t>B</a:t>
            </a:r>
          </a:p>
        </p:txBody>
      </p:sp>
      <p:sp>
        <p:nvSpPr>
          <p:cNvPr id="81" name="TextBox 80"/>
          <p:cNvSpPr txBox="1"/>
          <p:nvPr/>
        </p:nvSpPr>
        <p:spPr>
          <a:xfrm>
            <a:off x="5902325" y="3387725"/>
            <a:ext cx="330200" cy="369888"/>
          </a:xfrm>
          <a:prstGeom prst="rect">
            <a:avLst/>
          </a:prstGeom>
          <a:noFill/>
        </p:spPr>
        <p:txBody>
          <a:bodyPr wrap="none">
            <a:spAutoFit/>
          </a:bodyPr>
          <a:lstStyle/>
          <a:p>
            <a:pPr>
              <a:defRPr/>
            </a:pPr>
            <a:r>
              <a:rPr lang="en-US" dirty="0"/>
              <a:t>C</a:t>
            </a:r>
          </a:p>
        </p:txBody>
      </p:sp>
      <p:sp>
        <p:nvSpPr>
          <p:cNvPr id="82" name="TextBox 81"/>
          <p:cNvSpPr txBox="1"/>
          <p:nvPr/>
        </p:nvSpPr>
        <p:spPr>
          <a:xfrm>
            <a:off x="5889625" y="3889375"/>
            <a:ext cx="350838" cy="369888"/>
          </a:xfrm>
          <a:prstGeom prst="rect">
            <a:avLst/>
          </a:prstGeom>
          <a:noFill/>
        </p:spPr>
        <p:txBody>
          <a:bodyPr wrap="none">
            <a:spAutoFit/>
          </a:bodyPr>
          <a:lstStyle/>
          <a:p>
            <a:pPr>
              <a:defRPr/>
            </a:pPr>
            <a:r>
              <a:rPr lang="en-US" dirty="0"/>
              <a:t>D</a:t>
            </a:r>
          </a:p>
        </p:txBody>
      </p:sp>
      <p:sp>
        <p:nvSpPr>
          <p:cNvPr id="83" name="TextBox 82"/>
          <p:cNvSpPr txBox="1"/>
          <p:nvPr/>
        </p:nvSpPr>
        <p:spPr>
          <a:xfrm>
            <a:off x="5889626" y="4418014"/>
            <a:ext cx="328613" cy="369887"/>
          </a:xfrm>
          <a:prstGeom prst="rect">
            <a:avLst/>
          </a:prstGeom>
          <a:noFill/>
        </p:spPr>
        <p:txBody>
          <a:bodyPr wrap="none">
            <a:spAutoFit/>
          </a:bodyPr>
          <a:lstStyle/>
          <a:p>
            <a:pPr>
              <a:defRPr/>
            </a:pPr>
            <a:r>
              <a:rPr lang="en-US" dirty="0"/>
              <a:t>E</a:t>
            </a:r>
          </a:p>
        </p:txBody>
      </p:sp>
      <p:sp>
        <p:nvSpPr>
          <p:cNvPr id="84" name="TextBox 83"/>
          <p:cNvSpPr txBox="1"/>
          <p:nvPr/>
        </p:nvSpPr>
        <p:spPr>
          <a:xfrm>
            <a:off x="5902325" y="4959350"/>
            <a:ext cx="323850" cy="368300"/>
          </a:xfrm>
          <a:prstGeom prst="rect">
            <a:avLst/>
          </a:prstGeom>
          <a:noFill/>
        </p:spPr>
        <p:txBody>
          <a:bodyPr wrap="none">
            <a:spAutoFit/>
          </a:bodyPr>
          <a:lstStyle/>
          <a:p>
            <a:pPr>
              <a:defRPr/>
            </a:pPr>
            <a:r>
              <a:rPr lang="en-US" dirty="0"/>
              <a:t>F</a:t>
            </a:r>
          </a:p>
        </p:txBody>
      </p:sp>
    </p:spTree>
    <p:extLst>
      <p:ext uri="{BB962C8B-B14F-4D97-AF65-F5344CB8AC3E}">
        <p14:creationId xmlns:p14="http://schemas.microsoft.com/office/powerpoint/2010/main" val="4280200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1791. Find Center of Star Graph </a:t>
            </a:r>
            <a:endParaRPr lang="en-US" altLang="en-US" sz="3600" dirty="0" smtClean="0"/>
          </a:p>
        </p:txBody>
      </p:sp>
      <p:sp>
        <p:nvSpPr>
          <p:cNvPr id="6148" name="Rectangle 3"/>
          <p:cNvSpPr>
            <a:spLocks noGrp="1" noChangeArrowheads="1"/>
          </p:cNvSpPr>
          <p:nvPr>
            <p:ph type="body" idx="1"/>
          </p:nvPr>
        </p:nvSpPr>
        <p:spPr>
          <a:xfrm>
            <a:off x="405442" y="839788"/>
            <a:ext cx="11637033" cy="2006929"/>
          </a:xfrm>
        </p:spPr>
        <p:txBody>
          <a:bodyPr/>
          <a:lstStyle/>
          <a:p>
            <a:pPr>
              <a:defRPr/>
            </a:pPr>
            <a:r>
              <a:rPr lang="en-US" sz="2400" dirty="0"/>
              <a:t>There is an undirected star graph consisting of n nodes labeled from 1 to </a:t>
            </a:r>
            <a:r>
              <a:rPr lang="en-US" sz="2400" dirty="0" smtClean="0"/>
              <a:t>n</a:t>
            </a:r>
          </a:p>
          <a:p>
            <a:pPr>
              <a:defRPr/>
            </a:pPr>
            <a:r>
              <a:rPr lang="en-US" sz="2400" dirty="0" smtClean="0"/>
              <a:t>A </a:t>
            </a:r>
            <a:r>
              <a:rPr lang="en-US" sz="2400" dirty="0">
                <a:solidFill>
                  <a:srgbClr val="FF0000"/>
                </a:solidFill>
              </a:rPr>
              <a:t>star graph </a:t>
            </a:r>
            <a:r>
              <a:rPr lang="en-US" sz="2400" dirty="0"/>
              <a:t>is a graph where there is one center node and exactly n - 1 edges that connect the center node with every other </a:t>
            </a:r>
            <a:r>
              <a:rPr lang="en-US" sz="2400" dirty="0" smtClean="0"/>
              <a:t>node</a:t>
            </a:r>
            <a:endParaRPr lang="en-US" sz="2400" dirty="0"/>
          </a:p>
          <a:p>
            <a:pPr>
              <a:defRPr/>
            </a:pPr>
            <a:r>
              <a:rPr lang="en-US" sz="2400" dirty="0"/>
              <a:t>You are given a 2D integer array edges where each edges[</a:t>
            </a:r>
            <a:r>
              <a:rPr lang="en-US" sz="2400" dirty="0" err="1"/>
              <a:t>i</a:t>
            </a:r>
            <a:r>
              <a:rPr lang="en-US" sz="2400" dirty="0"/>
              <a:t>] = [</a:t>
            </a:r>
            <a:r>
              <a:rPr lang="en-US" sz="2400" dirty="0" err="1"/>
              <a:t>ui</a:t>
            </a:r>
            <a:r>
              <a:rPr lang="en-US" sz="2400" dirty="0"/>
              <a:t>, vi] indicates that there is an edge between the nodes </a:t>
            </a:r>
            <a:r>
              <a:rPr lang="en-US" sz="2400" dirty="0" err="1"/>
              <a:t>ui</a:t>
            </a:r>
            <a:r>
              <a:rPr lang="en-US" sz="2400" dirty="0"/>
              <a:t> and vi. Return the center of the given star </a:t>
            </a:r>
            <a:r>
              <a:rPr lang="en-US" sz="2400" dirty="0" smtClean="0"/>
              <a:t>graph</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4602192" y="3121155"/>
            <a:ext cx="4421038" cy="3427988"/>
          </a:xfrm>
          <a:prstGeom prst="rect">
            <a:avLst/>
          </a:prstGeom>
        </p:spPr>
      </p:pic>
    </p:spTree>
    <p:extLst>
      <p:ext uri="{BB962C8B-B14F-4D97-AF65-F5344CB8AC3E}">
        <p14:creationId xmlns:p14="http://schemas.microsoft.com/office/powerpoint/2010/main" val="395834109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00226" y="141288"/>
            <a:ext cx="8723313" cy="698500"/>
          </a:xfrm>
        </p:spPr>
        <p:txBody>
          <a:bodyPr/>
          <a:lstStyle/>
          <a:p>
            <a:r>
              <a:rPr lang="en-US" altLang="en-US" sz="3600" dirty="0" smtClean="0"/>
              <a:t>Graph Traversals</a:t>
            </a:r>
          </a:p>
        </p:txBody>
      </p:sp>
      <p:sp>
        <p:nvSpPr>
          <p:cNvPr id="338947" name="Rectangle 3"/>
          <p:cNvSpPr>
            <a:spLocks noGrp="1" noChangeArrowheads="1"/>
          </p:cNvSpPr>
          <p:nvPr>
            <p:ph type="body" idx="1"/>
          </p:nvPr>
        </p:nvSpPr>
        <p:spPr>
          <a:xfrm>
            <a:off x="448574" y="889001"/>
            <a:ext cx="11360988" cy="5737225"/>
          </a:xfrm>
        </p:spPr>
        <p:txBody>
          <a:bodyPr/>
          <a:lstStyle/>
          <a:p>
            <a:pPr marL="514350" indent="-457200">
              <a:defRPr/>
            </a:pPr>
            <a:r>
              <a:rPr lang="en-US" altLang="en-US" dirty="0"/>
              <a:t>In many graph problems, we need to traverse the vertices of the graph in some </a:t>
            </a:r>
            <a:r>
              <a:rPr lang="en-US" altLang="en-US" dirty="0" smtClean="0"/>
              <a:t>order</a:t>
            </a:r>
          </a:p>
          <a:p>
            <a:pPr marL="914400" lvl="1" indent="-457200">
              <a:defRPr/>
            </a:pPr>
            <a:r>
              <a:rPr lang="en-US" dirty="0" smtClean="0"/>
              <a:t>Recall tree traversals</a:t>
            </a:r>
          </a:p>
          <a:p>
            <a:pPr marL="514350" indent="-457200">
              <a:defRPr/>
            </a:pPr>
            <a:r>
              <a:rPr lang="en-US" dirty="0" smtClean="0"/>
              <a:t>2 graph traversal methods</a:t>
            </a:r>
          </a:p>
          <a:p>
            <a:pPr marL="895350" lvl="1" indent="-381000">
              <a:defRPr/>
            </a:pPr>
            <a:r>
              <a:rPr lang="en-US" dirty="0" smtClean="0">
                <a:solidFill>
                  <a:srgbClr val="C00000"/>
                </a:solidFill>
              </a:rPr>
              <a:t>Breath-First Search (BFS): </a:t>
            </a:r>
          </a:p>
          <a:p>
            <a:pPr marL="1257300" lvl="2" indent="-342900">
              <a:defRPr/>
            </a:pPr>
            <a:r>
              <a:rPr lang="en-US" dirty="0" smtClean="0">
                <a:solidFill>
                  <a:schemeClr val="accent6"/>
                </a:solidFill>
              </a:rPr>
              <a:t>Starting at a node visit ALL of your neighbors</a:t>
            </a:r>
          </a:p>
          <a:p>
            <a:pPr marL="1257300" lvl="2" indent="-342900">
              <a:defRPr/>
            </a:pPr>
            <a:r>
              <a:rPr lang="en-US" dirty="0" smtClean="0">
                <a:solidFill>
                  <a:schemeClr val="accent6"/>
                </a:solidFill>
              </a:rPr>
              <a:t>Then visit the neighbors of your neighbors and so on</a:t>
            </a:r>
          </a:p>
          <a:p>
            <a:pPr marL="1257300" lvl="2" indent="-342900">
              <a:defRPr/>
            </a:pPr>
            <a:r>
              <a:rPr lang="en-US" dirty="0" smtClean="0">
                <a:solidFill>
                  <a:schemeClr val="accent6"/>
                </a:solidFill>
              </a:rPr>
              <a:t>Like a wave-front expanding outwards from a source node </a:t>
            </a:r>
          </a:p>
          <a:p>
            <a:pPr marL="895350" lvl="1" indent="-381000">
              <a:defRPr/>
            </a:pPr>
            <a:endParaRPr lang="en-US" dirty="0" smtClean="0"/>
          </a:p>
          <a:p>
            <a:pPr marL="895350" lvl="1" indent="-381000">
              <a:defRPr/>
            </a:pPr>
            <a:r>
              <a:rPr lang="en-US" dirty="0" smtClean="0">
                <a:solidFill>
                  <a:srgbClr val="C00000"/>
                </a:solidFill>
              </a:rPr>
              <a:t>Depth-First Search (DFS)</a:t>
            </a:r>
          </a:p>
          <a:p>
            <a:pPr marL="1257300" lvl="2" indent="-342900">
              <a:defRPr/>
            </a:pPr>
            <a:r>
              <a:rPr lang="en-US" dirty="0" smtClean="0">
                <a:solidFill>
                  <a:schemeClr val="accent6"/>
                </a:solidFill>
              </a:rPr>
              <a:t>Starting at a node, follow a path all the way until you cannot move any further</a:t>
            </a:r>
          </a:p>
          <a:p>
            <a:pPr marL="1257300" lvl="2" indent="-342900">
              <a:defRPr/>
            </a:pPr>
            <a:r>
              <a:rPr lang="en-US" dirty="0" smtClean="0">
                <a:solidFill>
                  <a:schemeClr val="accent6"/>
                </a:solidFill>
              </a:rPr>
              <a:t>Then backtrack and try another branch</a:t>
            </a:r>
          </a:p>
          <a:p>
            <a:pPr marL="1257300" lvl="2" indent="-342900">
              <a:defRPr/>
            </a:pPr>
            <a:r>
              <a:rPr lang="en-US" dirty="0" smtClean="0">
                <a:solidFill>
                  <a:schemeClr val="accent6"/>
                </a:solidFill>
              </a:rPr>
              <a:t>Do this until all nodes have been visited</a:t>
            </a:r>
          </a:p>
        </p:txBody>
      </p:sp>
    </p:spTree>
    <p:extLst>
      <p:ext uri="{BB962C8B-B14F-4D97-AF65-F5344CB8AC3E}">
        <p14:creationId xmlns:p14="http://schemas.microsoft.com/office/powerpoint/2010/main" val="36364233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90701" y="171450"/>
            <a:ext cx="8723313" cy="698500"/>
          </a:xfrm>
        </p:spPr>
        <p:txBody>
          <a:bodyPr/>
          <a:lstStyle/>
          <a:p>
            <a:r>
              <a:rPr lang="en-US" altLang="en-US" sz="3600" dirty="0" smtClean="0"/>
              <a:t>Breath-First Search - Idea</a:t>
            </a:r>
          </a:p>
        </p:txBody>
      </p:sp>
      <p:sp>
        <p:nvSpPr>
          <p:cNvPr id="343043" name="Rectangle 3"/>
          <p:cNvSpPr>
            <a:spLocks noGrp="1" noChangeArrowheads="1"/>
          </p:cNvSpPr>
          <p:nvPr>
            <p:ph type="body" idx="1"/>
          </p:nvPr>
        </p:nvSpPr>
        <p:spPr>
          <a:xfrm>
            <a:off x="319177" y="3830639"/>
            <a:ext cx="11473132" cy="2795587"/>
          </a:xfrm>
        </p:spPr>
        <p:txBody>
          <a:bodyPr/>
          <a:lstStyle/>
          <a:p>
            <a:pPr marL="533400" indent="-533400">
              <a:lnSpc>
                <a:spcPct val="90000"/>
              </a:lnSpc>
              <a:defRPr/>
            </a:pPr>
            <a:r>
              <a:rPr lang="en-US" sz="2400" dirty="0"/>
              <a:t>Given a graph G = (V, E), start at the source vertex “s” and </a:t>
            </a:r>
            <a:r>
              <a:rPr lang="en-US" sz="2400" dirty="0">
                <a:solidFill>
                  <a:schemeClr val="accent2"/>
                </a:solidFill>
              </a:rPr>
              <a:t>discover</a:t>
            </a:r>
            <a:r>
              <a:rPr lang="en-US" sz="2400" dirty="0"/>
              <a:t> which vertices are reachable from s</a:t>
            </a:r>
          </a:p>
          <a:p>
            <a:pPr marL="914400" lvl="1" indent="-457200">
              <a:lnSpc>
                <a:spcPct val="90000"/>
              </a:lnSpc>
              <a:defRPr/>
            </a:pPr>
            <a:r>
              <a:rPr lang="en-US" sz="2000" dirty="0"/>
              <a:t>At any time there is a “frontier” of vertices that have been </a:t>
            </a:r>
            <a:r>
              <a:rPr lang="en-US" sz="2000" dirty="0">
                <a:solidFill>
                  <a:schemeClr val="accent6"/>
                </a:solidFill>
              </a:rPr>
              <a:t>discovered</a:t>
            </a:r>
            <a:r>
              <a:rPr lang="en-US" sz="2000" dirty="0"/>
              <a:t>, but </a:t>
            </a:r>
            <a:r>
              <a:rPr lang="en-US" sz="2000" dirty="0">
                <a:solidFill>
                  <a:schemeClr val="accent6"/>
                </a:solidFill>
              </a:rPr>
              <a:t>not yet processed </a:t>
            </a:r>
            <a:r>
              <a:rPr lang="en-US" sz="2000" dirty="0"/>
              <a:t>(</a:t>
            </a:r>
            <a:r>
              <a:rPr lang="en-US" sz="2000" dirty="0">
                <a:solidFill>
                  <a:srgbClr val="C00000"/>
                </a:solidFill>
              </a:rPr>
              <a:t>gray</a:t>
            </a:r>
            <a:r>
              <a:rPr lang="en-US" sz="2000" dirty="0"/>
              <a:t> </a:t>
            </a:r>
            <a:r>
              <a:rPr lang="en-US" sz="2000" dirty="0">
                <a:solidFill>
                  <a:srgbClr val="C00000"/>
                </a:solidFill>
              </a:rPr>
              <a:t>vertices</a:t>
            </a:r>
            <a:r>
              <a:rPr lang="en-US" sz="2000" dirty="0"/>
              <a:t>)</a:t>
            </a:r>
          </a:p>
          <a:p>
            <a:pPr marL="533400" indent="-533400">
              <a:lnSpc>
                <a:spcPct val="90000"/>
              </a:lnSpc>
              <a:defRPr/>
            </a:pPr>
            <a:r>
              <a:rPr lang="en-US" sz="2400" dirty="0"/>
              <a:t>Next pick the nodes in the frontier in sequence and discover their neighbors, forming a new “frontier”</a:t>
            </a:r>
          </a:p>
          <a:p>
            <a:pPr marL="914400" lvl="1" indent="-457200">
              <a:lnSpc>
                <a:spcPct val="90000"/>
              </a:lnSpc>
              <a:defRPr/>
            </a:pPr>
            <a:r>
              <a:rPr lang="en-US" sz="2000" dirty="0"/>
              <a:t>Breadth-first search is so named because it visits vertices across the entire breadth of this frontier before moving on</a:t>
            </a:r>
          </a:p>
        </p:txBody>
      </p:sp>
      <p:sp>
        <p:nvSpPr>
          <p:cNvPr id="4101" name="Oval 4"/>
          <p:cNvSpPr>
            <a:spLocks noChangeArrowheads="1"/>
          </p:cNvSpPr>
          <p:nvPr/>
        </p:nvSpPr>
        <p:spPr bwMode="auto">
          <a:xfrm>
            <a:off x="4975226" y="114776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2" name="Oval 5"/>
          <p:cNvSpPr>
            <a:spLocks noChangeArrowheads="1"/>
          </p:cNvSpPr>
          <p:nvPr/>
        </p:nvSpPr>
        <p:spPr bwMode="auto">
          <a:xfrm>
            <a:off x="6556376" y="112553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3" name="Oval 6"/>
          <p:cNvSpPr>
            <a:spLocks noChangeArrowheads="1"/>
          </p:cNvSpPr>
          <p:nvPr/>
        </p:nvSpPr>
        <p:spPr bwMode="auto">
          <a:xfrm>
            <a:off x="5748338" y="112553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4" name="Oval 7"/>
          <p:cNvSpPr>
            <a:spLocks noChangeArrowheads="1"/>
          </p:cNvSpPr>
          <p:nvPr/>
        </p:nvSpPr>
        <p:spPr bwMode="auto">
          <a:xfrm>
            <a:off x="5772151" y="1711326"/>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5" name="Oval 8"/>
          <p:cNvSpPr>
            <a:spLocks noChangeArrowheads="1"/>
          </p:cNvSpPr>
          <p:nvPr/>
        </p:nvSpPr>
        <p:spPr bwMode="auto">
          <a:xfrm>
            <a:off x="5033963" y="201612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6" name="Oval 9"/>
          <p:cNvSpPr>
            <a:spLocks noChangeArrowheads="1"/>
          </p:cNvSpPr>
          <p:nvPr/>
        </p:nvSpPr>
        <p:spPr bwMode="auto">
          <a:xfrm>
            <a:off x="6545263" y="19573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43050" name="Oval 10"/>
          <p:cNvSpPr>
            <a:spLocks noChangeArrowheads="1"/>
          </p:cNvSpPr>
          <p:nvPr/>
        </p:nvSpPr>
        <p:spPr bwMode="auto">
          <a:xfrm>
            <a:off x="5864226" y="2306638"/>
            <a:ext cx="163513" cy="163512"/>
          </a:xfrm>
          <a:prstGeom prst="ellipse">
            <a:avLst/>
          </a:prstGeom>
          <a:solidFill>
            <a:schemeClr val="bg1">
              <a:lumMod val="85000"/>
            </a:schemeClr>
          </a:solidFill>
          <a:ln w="9525">
            <a:solidFill>
              <a:schemeClr val="tx1"/>
            </a:solidFill>
            <a:round/>
            <a:headEnd/>
            <a:tailEnd/>
          </a:ln>
          <a:effectLst/>
        </p:spPr>
        <p:txBody>
          <a:bodyPr wrap="none" anchor="ctr"/>
          <a:lstStyle/>
          <a:p>
            <a:pPr>
              <a:defRPr/>
            </a:pPr>
            <a:endParaRPr lang="en-US"/>
          </a:p>
        </p:txBody>
      </p:sp>
      <p:sp>
        <p:nvSpPr>
          <p:cNvPr id="4108" name="Oval 11"/>
          <p:cNvSpPr>
            <a:spLocks noChangeArrowheads="1"/>
          </p:cNvSpPr>
          <p:nvPr/>
        </p:nvSpPr>
        <p:spPr bwMode="auto">
          <a:xfrm>
            <a:off x="5080001" y="26733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9" name="Oval 12"/>
          <p:cNvSpPr>
            <a:spLocks noChangeArrowheads="1"/>
          </p:cNvSpPr>
          <p:nvPr/>
        </p:nvSpPr>
        <p:spPr bwMode="auto">
          <a:xfrm>
            <a:off x="5465763" y="34559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0" name="Oval 13"/>
          <p:cNvSpPr>
            <a:spLocks noChangeArrowheads="1"/>
          </p:cNvSpPr>
          <p:nvPr/>
        </p:nvSpPr>
        <p:spPr bwMode="auto">
          <a:xfrm>
            <a:off x="5737226" y="298926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1" name="Oval 14"/>
          <p:cNvSpPr>
            <a:spLocks noChangeArrowheads="1"/>
          </p:cNvSpPr>
          <p:nvPr/>
        </p:nvSpPr>
        <p:spPr bwMode="auto">
          <a:xfrm>
            <a:off x="6534151" y="32004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2" name="Oval 15"/>
          <p:cNvSpPr>
            <a:spLocks noChangeArrowheads="1"/>
          </p:cNvSpPr>
          <p:nvPr/>
        </p:nvSpPr>
        <p:spPr bwMode="auto">
          <a:xfrm>
            <a:off x="6545263" y="25304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3" name="Oval 16"/>
          <p:cNvSpPr>
            <a:spLocks noChangeArrowheads="1"/>
          </p:cNvSpPr>
          <p:nvPr/>
        </p:nvSpPr>
        <p:spPr bwMode="auto">
          <a:xfrm>
            <a:off x="7389813" y="232092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4" name="Oval 17"/>
          <p:cNvSpPr>
            <a:spLocks noChangeArrowheads="1"/>
          </p:cNvSpPr>
          <p:nvPr/>
        </p:nvSpPr>
        <p:spPr bwMode="auto">
          <a:xfrm>
            <a:off x="7375526" y="285908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5" name="Oval 18"/>
          <p:cNvSpPr>
            <a:spLocks noChangeArrowheads="1"/>
          </p:cNvSpPr>
          <p:nvPr/>
        </p:nvSpPr>
        <p:spPr bwMode="auto">
          <a:xfrm>
            <a:off x="7108826" y="343376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16" name="Line 19"/>
          <p:cNvSpPr>
            <a:spLocks noChangeShapeType="1"/>
          </p:cNvSpPr>
          <p:nvPr/>
        </p:nvSpPr>
        <p:spPr bwMode="auto">
          <a:xfrm flipV="1">
            <a:off x="5127626" y="1219201"/>
            <a:ext cx="620713"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Line 20"/>
          <p:cNvSpPr>
            <a:spLocks noChangeShapeType="1"/>
          </p:cNvSpPr>
          <p:nvPr/>
        </p:nvSpPr>
        <p:spPr bwMode="auto">
          <a:xfrm flipV="1">
            <a:off x="5924551" y="119538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Line 21"/>
          <p:cNvSpPr>
            <a:spLocks noChangeShapeType="1"/>
          </p:cNvSpPr>
          <p:nvPr/>
        </p:nvSpPr>
        <p:spPr bwMode="auto">
          <a:xfrm flipH="1">
            <a:off x="6638926" y="1300163"/>
            <a:ext cx="23813" cy="646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Line 22"/>
          <p:cNvSpPr>
            <a:spLocks noChangeShapeType="1"/>
          </p:cNvSpPr>
          <p:nvPr/>
        </p:nvSpPr>
        <p:spPr bwMode="auto">
          <a:xfrm>
            <a:off x="5829301" y="1300163"/>
            <a:ext cx="22225" cy="411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Line 23"/>
          <p:cNvSpPr>
            <a:spLocks noChangeShapeType="1"/>
          </p:cNvSpPr>
          <p:nvPr/>
        </p:nvSpPr>
        <p:spPr bwMode="auto">
          <a:xfrm>
            <a:off x="5067301" y="1335089"/>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Line 24"/>
          <p:cNvSpPr>
            <a:spLocks noChangeShapeType="1"/>
          </p:cNvSpPr>
          <p:nvPr/>
        </p:nvSpPr>
        <p:spPr bwMode="auto">
          <a:xfrm flipV="1">
            <a:off x="5184775" y="1841501"/>
            <a:ext cx="598488" cy="220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Line 25"/>
          <p:cNvSpPr>
            <a:spLocks noChangeShapeType="1"/>
          </p:cNvSpPr>
          <p:nvPr/>
        </p:nvSpPr>
        <p:spPr bwMode="auto">
          <a:xfrm>
            <a:off x="5935663" y="1816101"/>
            <a:ext cx="622300" cy="188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Line 26"/>
          <p:cNvSpPr>
            <a:spLocks noChangeShapeType="1"/>
          </p:cNvSpPr>
          <p:nvPr/>
        </p:nvSpPr>
        <p:spPr bwMode="auto">
          <a:xfrm>
            <a:off x="5876926" y="1873251"/>
            <a:ext cx="36513"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Line 27"/>
          <p:cNvSpPr>
            <a:spLocks noChangeShapeType="1"/>
          </p:cNvSpPr>
          <p:nvPr/>
        </p:nvSpPr>
        <p:spPr bwMode="auto">
          <a:xfrm>
            <a:off x="5127625" y="2165350"/>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Line 28"/>
          <p:cNvSpPr>
            <a:spLocks noChangeShapeType="1"/>
          </p:cNvSpPr>
          <p:nvPr/>
        </p:nvSpPr>
        <p:spPr bwMode="auto">
          <a:xfrm flipH="1">
            <a:off x="5819776" y="2470151"/>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Line 29"/>
          <p:cNvSpPr>
            <a:spLocks noChangeShapeType="1"/>
          </p:cNvSpPr>
          <p:nvPr/>
        </p:nvSpPr>
        <p:spPr bwMode="auto">
          <a:xfrm>
            <a:off x="5243513" y="2778126"/>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Line 30"/>
          <p:cNvSpPr>
            <a:spLocks noChangeShapeType="1"/>
          </p:cNvSpPr>
          <p:nvPr/>
        </p:nvSpPr>
        <p:spPr bwMode="auto">
          <a:xfrm>
            <a:off x="6029325" y="2414589"/>
            <a:ext cx="515938"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Line 31"/>
          <p:cNvSpPr>
            <a:spLocks noChangeShapeType="1"/>
          </p:cNvSpPr>
          <p:nvPr/>
        </p:nvSpPr>
        <p:spPr bwMode="auto">
          <a:xfrm flipH="1">
            <a:off x="6627813" y="2144714"/>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Line 32"/>
          <p:cNvSpPr>
            <a:spLocks noChangeShapeType="1"/>
          </p:cNvSpPr>
          <p:nvPr/>
        </p:nvSpPr>
        <p:spPr bwMode="auto">
          <a:xfrm>
            <a:off x="6697663" y="2049464"/>
            <a:ext cx="66675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Line 33"/>
          <p:cNvSpPr>
            <a:spLocks noChangeShapeType="1"/>
          </p:cNvSpPr>
          <p:nvPr/>
        </p:nvSpPr>
        <p:spPr bwMode="auto">
          <a:xfrm>
            <a:off x="6684963" y="2627313"/>
            <a:ext cx="704850" cy="284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Line 34"/>
          <p:cNvSpPr>
            <a:spLocks noChangeShapeType="1"/>
          </p:cNvSpPr>
          <p:nvPr/>
        </p:nvSpPr>
        <p:spPr bwMode="auto">
          <a:xfrm flipH="1">
            <a:off x="7448551" y="2484439"/>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Line 35"/>
          <p:cNvSpPr>
            <a:spLocks noChangeShapeType="1"/>
          </p:cNvSpPr>
          <p:nvPr/>
        </p:nvSpPr>
        <p:spPr bwMode="auto">
          <a:xfrm flipH="1">
            <a:off x="7226300" y="3035300"/>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Line 36"/>
          <p:cNvSpPr>
            <a:spLocks noChangeShapeType="1"/>
          </p:cNvSpPr>
          <p:nvPr/>
        </p:nvSpPr>
        <p:spPr bwMode="auto">
          <a:xfrm flipH="1">
            <a:off x="6616701" y="2697163"/>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Line 37"/>
          <p:cNvSpPr>
            <a:spLocks noChangeShapeType="1"/>
          </p:cNvSpPr>
          <p:nvPr/>
        </p:nvSpPr>
        <p:spPr bwMode="auto">
          <a:xfrm>
            <a:off x="5164138" y="2857500"/>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Line 38"/>
          <p:cNvSpPr>
            <a:spLocks noChangeShapeType="1"/>
          </p:cNvSpPr>
          <p:nvPr/>
        </p:nvSpPr>
        <p:spPr bwMode="auto">
          <a:xfrm flipH="1">
            <a:off x="5643564" y="3336926"/>
            <a:ext cx="903287"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Line 39"/>
          <p:cNvSpPr>
            <a:spLocks noChangeShapeType="1"/>
          </p:cNvSpPr>
          <p:nvPr/>
        </p:nvSpPr>
        <p:spPr bwMode="auto">
          <a:xfrm>
            <a:off x="5911851" y="3119439"/>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Line 40"/>
          <p:cNvSpPr>
            <a:spLocks noChangeShapeType="1"/>
          </p:cNvSpPr>
          <p:nvPr/>
        </p:nvSpPr>
        <p:spPr bwMode="auto">
          <a:xfrm>
            <a:off x="6708776" y="3328989"/>
            <a:ext cx="411163"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Text Box 41"/>
          <p:cNvSpPr txBox="1">
            <a:spLocks noChangeArrowheads="1"/>
          </p:cNvSpPr>
          <p:nvPr/>
        </p:nvSpPr>
        <p:spPr bwMode="auto">
          <a:xfrm>
            <a:off x="5611814" y="218598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343163" name="Freeform 123"/>
          <p:cNvSpPr>
            <a:spLocks/>
          </p:cNvSpPr>
          <p:nvPr/>
        </p:nvSpPr>
        <p:spPr bwMode="auto">
          <a:xfrm>
            <a:off x="5389563" y="1539875"/>
            <a:ext cx="1566862" cy="1881188"/>
          </a:xfrm>
          <a:custGeom>
            <a:avLst/>
            <a:gdLst>
              <a:gd name="T0" fmla="*/ 101600 w 987"/>
              <a:gd name="T1" fmla="*/ 119063 h 1185"/>
              <a:gd name="T2" fmla="*/ 112712 w 987"/>
              <a:gd name="T3" fmla="*/ 833438 h 1185"/>
              <a:gd name="T4" fmla="*/ 125412 w 987"/>
              <a:gd name="T5" fmla="*/ 1690688 h 1185"/>
              <a:gd name="T6" fmla="*/ 617537 w 987"/>
              <a:gd name="T7" fmla="*/ 1830388 h 1185"/>
              <a:gd name="T8" fmla="*/ 1120775 w 987"/>
              <a:gd name="T9" fmla="*/ 1385888 h 1185"/>
              <a:gd name="T10" fmla="*/ 1555750 w 987"/>
              <a:gd name="T11" fmla="*/ 1022350 h 1185"/>
              <a:gd name="T12" fmla="*/ 1050925 w 987"/>
              <a:gd name="T13" fmla="*/ 717550 h 1185"/>
              <a:gd name="T14" fmla="*/ 722312 w 987"/>
              <a:gd name="T15" fmla="*/ 119063 h 1185"/>
              <a:gd name="T16" fmla="*/ 101600 w 987"/>
              <a:gd name="T17" fmla="*/ 119063 h 1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7"/>
              <a:gd name="T28" fmla="*/ 0 h 1185"/>
              <a:gd name="T29" fmla="*/ 987 w 987"/>
              <a:gd name="T30" fmla="*/ 1185 h 1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7" h="1185">
                <a:moveTo>
                  <a:pt x="64" y="75"/>
                </a:moveTo>
                <a:cubicBezTo>
                  <a:pt x="0" y="150"/>
                  <a:pt x="69" y="360"/>
                  <a:pt x="71" y="525"/>
                </a:cubicBezTo>
                <a:cubicBezTo>
                  <a:pt x="73" y="690"/>
                  <a:pt x="26" y="960"/>
                  <a:pt x="79" y="1065"/>
                </a:cubicBezTo>
                <a:cubicBezTo>
                  <a:pt x="132" y="1170"/>
                  <a:pt x="285" y="1185"/>
                  <a:pt x="389" y="1153"/>
                </a:cubicBezTo>
                <a:cubicBezTo>
                  <a:pt x="493" y="1121"/>
                  <a:pt x="608" y="958"/>
                  <a:pt x="706" y="873"/>
                </a:cubicBezTo>
                <a:cubicBezTo>
                  <a:pt x="804" y="788"/>
                  <a:pt x="987" y="714"/>
                  <a:pt x="980" y="644"/>
                </a:cubicBezTo>
                <a:cubicBezTo>
                  <a:pt x="973" y="574"/>
                  <a:pt x="749" y="547"/>
                  <a:pt x="662" y="452"/>
                </a:cubicBezTo>
                <a:cubicBezTo>
                  <a:pt x="575" y="357"/>
                  <a:pt x="558" y="142"/>
                  <a:pt x="455" y="75"/>
                </a:cubicBezTo>
                <a:cubicBezTo>
                  <a:pt x="352" y="8"/>
                  <a:pt x="128" y="0"/>
                  <a:pt x="64" y="75"/>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2" name="Group 186"/>
          <p:cNvGrpSpPr>
            <a:grpSpLocks/>
          </p:cNvGrpSpPr>
          <p:nvPr/>
        </p:nvGrpSpPr>
        <p:grpSpPr bwMode="auto">
          <a:xfrm>
            <a:off x="5475288" y="1635126"/>
            <a:ext cx="1143000" cy="1622425"/>
            <a:chOff x="3951592" y="1634588"/>
            <a:chExt cx="1143000" cy="1622425"/>
          </a:xfrm>
        </p:grpSpPr>
        <p:sp>
          <p:nvSpPr>
            <p:cNvPr id="4184" name="Text Box 124"/>
            <p:cNvSpPr txBox="1">
              <a:spLocks noChangeArrowheads="1"/>
            </p:cNvSpPr>
            <p:nvPr/>
          </p:nvSpPr>
          <p:spPr bwMode="auto">
            <a:xfrm>
              <a:off x="3951592" y="1634588"/>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4185" name="Text Box 125"/>
            <p:cNvSpPr txBox="1">
              <a:spLocks noChangeArrowheads="1"/>
            </p:cNvSpPr>
            <p:nvPr/>
          </p:nvSpPr>
          <p:spPr bwMode="auto">
            <a:xfrm>
              <a:off x="4315130" y="2890301"/>
              <a:ext cx="28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4186" name="Text Box 126"/>
            <p:cNvSpPr txBox="1">
              <a:spLocks noChangeArrowheads="1"/>
            </p:cNvSpPr>
            <p:nvPr/>
          </p:nvSpPr>
          <p:spPr bwMode="auto">
            <a:xfrm>
              <a:off x="4807255" y="2548988"/>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grpSp>
      <p:grpSp>
        <p:nvGrpSpPr>
          <p:cNvPr id="3" name="Group 185"/>
          <p:cNvGrpSpPr>
            <a:grpSpLocks/>
          </p:cNvGrpSpPr>
          <p:nvPr/>
        </p:nvGrpSpPr>
        <p:grpSpPr bwMode="auto">
          <a:xfrm>
            <a:off x="5721350" y="1698626"/>
            <a:ext cx="985838" cy="1457325"/>
            <a:chOff x="4197957" y="1699160"/>
            <a:chExt cx="985446" cy="1457539"/>
          </a:xfrm>
        </p:grpSpPr>
        <p:sp>
          <p:nvSpPr>
            <p:cNvPr id="133" name="Oval 7"/>
            <p:cNvSpPr>
              <a:spLocks noChangeArrowheads="1"/>
            </p:cNvSpPr>
            <p:nvPr/>
          </p:nvSpPr>
          <p:spPr bwMode="auto">
            <a:xfrm>
              <a:off x="4247150" y="1699160"/>
              <a:ext cx="163447" cy="163537"/>
            </a:xfrm>
            <a:prstGeom prst="ellipse">
              <a:avLst/>
            </a:prstGeom>
            <a:solidFill>
              <a:schemeClr val="bg1">
                <a:lumMod val="85000"/>
              </a:schemeClr>
            </a:solidFill>
            <a:ln w="9525">
              <a:solidFill>
                <a:schemeClr val="tx1"/>
              </a:solidFill>
              <a:round/>
              <a:headEnd/>
              <a:tailEnd/>
            </a:ln>
            <a:effectLst/>
          </p:spPr>
          <p:txBody>
            <a:bodyPr wrap="none" anchor="ctr"/>
            <a:lstStyle/>
            <a:p>
              <a:pPr>
                <a:defRPr/>
              </a:pPr>
              <a:endParaRPr lang="en-US"/>
            </a:p>
          </p:txBody>
        </p:sp>
        <p:sp>
          <p:nvSpPr>
            <p:cNvPr id="134" name="Oval 9"/>
            <p:cNvSpPr>
              <a:spLocks noChangeArrowheads="1"/>
            </p:cNvSpPr>
            <p:nvPr/>
          </p:nvSpPr>
          <p:spPr bwMode="auto">
            <a:xfrm>
              <a:off x="4197957" y="2993163"/>
              <a:ext cx="163448" cy="163536"/>
            </a:xfrm>
            <a:prstGeom prst="ellipse">
              <a:avLst/>
            </a:prstGeom>
            <a:solidFill>
              <a:schemeClr val="bg1">
                <a:lumMod val="85000"/>
              </a:schemeClr>
            </a:solidFill>
            <a:ln w="9525">
              <a:solidFill>
                <a:schemeClr val="tx1"/>
              </a:solidFill>
              <a:round/>
              <a:headEnd/>
              <a:tailEnd/>
            </a:ln>
            <a:effectLst/>
          </p:spPr>
          <p:txBody>
            <a:bodyPr wrap="none" anchor="ctr"/>
            <a:lstStyle/>
            <a:p>
              <a:pPr>
                <a:defRPr/>
              </a:pPr>
              <a:endParaRPr lang="en-US"/>
            </a:p>
          </p:txBody>
        </p:sp>
        <p:sp>
          <p:nvSpPr>
            <p:cNvPr id="135" name="Oval 15"/>
            <p:cNvSpPr>
              <a:spLocks noChangeArrowheads="1"/>
            </p:cNvSpPr>
            <p:nvPr/>
          </p:nvSpPr>
          <p:spPr bwMode="auto">
            <a:xfrm>
              <a:off x="5019955" y="2518430"/>
              <a:ext cx="163448" cy="163537"/>
            </a:xfrm>
            <a:prstGeom prst="ellipse">
              <a:avLst/>
            </a:prstGeom>
            <a:solidFill>
              <a:schemeClr val="bg1">
                <a:lumMod val="85000"/>
              </a:schemeClr>
            </a:solidFill>
            <a:ln w="9525">
              <a:solidFill>
                <a:schemeClr val="tx1"/>
              </a:solidFill>
              <a:round/>
              <a:headEnd/>
              <a:tailEnd/>
            </a:ln>
            <a:effectLst/>
          </p:spPr>
          <p:txBody>
            <a:bodyPr wrap="none" anchor="ctr"/>
            <a:lstStyle/>
            <a:p>
              <a:pPr>
                <a:defRPr/>
              </a:pPr>
              <a:endParaRPr lang="en-US"/>
            </a:p>
          </p:txBody>
        </p:sp>
      </p:grpSp>
      <p:sp>
        <p:nvSpPr>
          <p:cNvPr id="144" name="Freeform 128"/>
          <p:cNvSpPr>
            <a:spLocks/>
          </p:cNvSpPr>
          <p:nvPr/>
        </p:nvSpPr>
        <p:spPr bwMode="auto">
          <a:xfrm>
            <a:off x="4799013" y="849314"/>
            <a:ext cx="2894012" cy="2676525"/>
          </a:xfrm>
          <a:custGeom>
            <a:avLst/>
            <a:gdLst>
              <a:gd name="T0" fmla="*/ 728662 w 1823"/>
              <a:gd name="T1" fmla="*/ 169862 h 1686"/>
              <a:gd name="T2" fmla="*/ 49212 w 1823"/>
              <a:gd name="T3" fmla="*/ 1154113 h 1686"/>
              <a:gd name="T4" fmla="*/ 436563 w 1823"/>
              <a:gd name="T5" fmla="*/ 2432050 h 1686"/>
              <a:gd name="T6" fmla="*/ 1947862 w 1823"/>
              <a:gd name="T7" fmla="*/ 2619375 h 1686"/>
              <a:gd name="T8" fmla="*/ 2300287 w 1823"/>
              <a:gd name="T9" fmla="*/ 2209800 h 1686"/>
              <a:gd name="T10" fmla="*/ 2803525 w 1823"/>
              <a:gd name="T11" fmla="*/ 2351088 h 1686"/>
              <a:gd name="T12" fmla="*/ 2816225 w 1823"/>
              <a:gd name="T13" fmla="*/ 1811338 h 1686"/>
              <a:gd name="T14" fmla="*/ 2335212 w 1823"/>
              <a:gd name="T15" fmla="*/ 1682750 h 1686"/>
              <a:gd name="T16" fmla="*/ 2030412 w 1823"/>
              <a:gd name="T17" fmla="*/ 884238 h 1686"/>
              <a:gd name="T18" fmla="*/ 1608137 w 1823"/>
              <a:gd name="T19" fmla="*/ 615950 h 1686"/>
              <a:gd name="T20" fmla="*/ 1292225 w 1823"/>
              <a:gd name="T21" fmla="*/ 134938 h 1686"/>
              <a:gd name="T22" fmla="*/ 728662 w 1823"/>
              <a:gd name="T23" fmla="*/ 169862 h 1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23"/>
              <a:gd name="T37" fmla="*/ 0 h 1686"/>
              <a:gd name="T38" fmla="*/ 1823 w 1823"/>
              <a:gd name="T39" fmla="*/ 1686 h 1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23" h="1686">
                <a:moveTo>
                  <a:pt x="459" y="107"/>
                </a:moveTo>
                <a:cubicBezTo>
                  <a:pt x="329" y="214"/>
                  <a:pt x="62" y="490"/>
                  <a:pt x="31" y="727"/>
                </a:cubicBezTo>
                <a:cubicBezTo>
                  <a:pt x="0" y="964"/>
                  <a:pt x="76" y="1378"/>
                  <a:pt x="275" y="1532"/>
                </a:cubicBezTo>
                <a:cubicBezTo>
                  <a:pt x="474" y="1686"/>
                  <a:pt x="1031" y="1673"/>
                  <a:pt x="1227" y="1650"/>
                </a:cubicBezTo>
                <a:cubicBezTo>
                  <a:pt x="1423" y="1627"/>
                  <a:pt x="1359" y="1420"/>
                  <a:pt x="1449" y="1392"/>
                </a:cubicBezTo>
                <a:cubicBezTo>
                  <a:pt x="1539" y="1364"/>
                  <a:pt x="1712" y="1523"/>
                  <a:pt x="1766" y="1481"/>
                </a:cubicBezTo>
                <a:cubicBezTo>
                  <a:pt x="1820" y="1439"/>
                  <a:pt x="1823" y="1211"/>
                  <a:pt x="1774" y="1141"/>
                </a:cubicBezTo>
                <a:cubicBezTo>
                  <a:pt x="1725" y="1071"/>
                  <a:pt x="1554" y="1157"/>
                  <a:pt x="1471" y="1060"/>
                </a:cubicBezTo>
                <a:cubicBezTo>
                  <a:pt x="1388" y="963"/>
                  <a:pt x="1355" y="669"/>
                  <a:pt x="1279" y="557"/>
                </a:cubicBezTo>
                <a:cubicBezTo>
                  <a:pt x="1203" y="445"/>
                  <a:pt x="1090" y="467"/>
                  <a:pt x="1013" y="388"/>
                </a:cubicBezTo>
                <a:cubicBezTo>
                  <a:pt x="936" y="309"/>
                  <a:pt x="909" y="134"/>
                  <a:pt x="814" y="85"/>
                </a:cubicBezTo>
                <a:cubicBezTo>
                  <a:pt x="719" y="36"/>
                  <a:pt x="589" y="0"/>
                  <a:pt x="459" y="107"/>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4" name="Group 188"/>
          <p:cNvGrpSpPr>
            <a:grpSpLocks/>
          </p:cNvGrpSpPr>
          <p:nvPr/>
        </p:nvGrpSpPr>
        <p:grpSpPr bwMode="auto">
          <a:xfrm>
            <a:off x="4819650" y="1025525"/>
            <a:ext cx="2717800" cy="2336800"/>
            <a:chOff x="3295919" y="1025346"/>
            <a:chExt cx="2717800" cy="2336800"/>
          </a:xfrm>
        </p:grpSpPr>
        <p:sp>
          <p:nvSpPr>
            <p:cNvPr id="4169" name="Oval 85"/>
            <p:cNvSpPr>
              <a:spLocks noChangeArrowheads="1"/>
            </p:cNvSpPr>
            <p:nvPr/>
          </p:nvSpPr>
          <p:spPr bwMode="auto">
            <a:xfrm>
              <a:off x="4223019" y="1123771"/>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0" name="Oval 87"/>
            <p:cNvSpPr>
              <a:spLocks noChangeArrowheads="1"/>
            </p:cNvSpPr>
            <p:nvPr/>
          </p:nvSpPr>
          <p:spPr bwMode="auto">
            <a:xfrm>
              <a:off x="3508644" y="2014359"/>
              <a:ext cx="163512"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1" name="Oval 88"/>
            <p:cNvSpPr>
              <a:spLocks noChangeArrowheads="1"/>
            </p:cNvSpPr>
            <p:nvPr/>
          </p:nvSpPr>
          <p:spPr bwMode="auto">
            <a:xfrm>
              <a:off x="5019944" y="1955621"/>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2" name="Oval 90"/>
            <p:cNvSpPr>
              <a:spLocks noChangeArrowheads="1"/>
            </p:cNvSpPr>
            <p:nvPr/>
          </p:nvSpPr>
          <p:spPr bwMode="auto">
            <a:xfrm>
              <a:off x="3554681" y="2671584"/>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3" name="Oval 93"/>
            <p:cNvSpPr>
              <a:spLocks noChangeArrowheads="1"/>
            </p:cNvSpPr>
            <p:nvPr/>
          </p:nvSpPr>
          <p:spPr bwMode="auto">
            <a:xfrm>
              <a:off x="5008831" y="3198634"/>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4" name="Oval 96"/>
            <p:cNvSpPr>
              <a:spLocks noChangeArrowheads="1"/>
            </p:cNvSpPr>
            <p:nvPr/>
          </p:nvSpPr>
          <p:spPr bwMode="auto">
            <a:xfrm>
              <a:off x="5850206" y="2857321"/>
              <a:ext cx="163513"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75" name="Text Box 129"/>
            <p:cNvSpPr txBox="1">
              <a:spLocks noChangeArrowheads="1"/>
            </p:cNvSpPr>
            <p:nvPr/>
          </p:nvSpPr>
          <p:spPr bwMode="auto">
            <a:xfrm>
              <a:off x="4377006" y="102534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76" name="Text Box 130"/>
            <p:cNvSpPr txBox="1">
              <a:spLocks noChangeArrowheads="1"/>
            </p:cNvSpPr>
            <p:nvPr/>
          </p:nvSpPr>
          <p:spPr bwMode="auto">
            <a:xfrm>
              <a:off x="3295919" y="204293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77" name="Text Box 131"/>
            <p:cNvSpPr txBox="1">
              <a:spLocks noChangeArrowheads="1"/>
            </p:cNvSpPr>
            <p:nvPr/>
          </p:nvSpPr>
          <p:spPr bwMode="auto">
            <a:xfrm>
              <a:off x="3308619" y="2617609"/>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78" name="Text Box 139"/>
            <p:cNvSpPr txBox="1">
              <a:spLocks noChangeArrowheads="1"/>
            </p:cNvSpPr>
            <p:nvPr/>
          </p:nvSpPr>
          <p:spPr bwMode="auto">
            <a:xfrm>
              <a:off x="5102494" y="2992259"/>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79" name="Text Box 140"/>
            <p:cNvSpPr txBox="1">
              <a:spLocks noChangeArrowheads="1"/>
            </p:cNvSpPr>
            <p:nvPr/>
          </p:nvSpPr>
          <p:spPr bwMode="auto">
            <a:xfrm>
              <a:off x="5570806" y="266364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80" name="Text Box 141"/>
            <p:cNvSpPr txBox="1">
              <a:spLocks noChangeArrowheads="1"/>
            </p:cNvSpPr>
            <p:nvPr/>
          </p:nvSpPr>
          <p:spPr bwMode="auto">
            <a:xfrm>
              <a:off x="5137419" y="190164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grpSp>
      <p:grpSp>
        <p:nvGrpSpPr>
          <p:cNvPr id="5" name="Group 154"/>
          <p:cNvGrpSpPr>
            <a:grpSpLocks/>
          </p:cNvGrpSpPr>
          <p:nvPr/>
        </p:nvGrpSpPr>
        <p:grpSpPr bwMode="auto">
          <a:xfrm>
            <a:off x="5735639" y="1689100"/>
            <a:ext cx="962025" cy="1441450"/>
            <a:chOff x="2290639" y="1658189"/>
            <a:chExt cx="961276" cy="1441450"/>
          </a:xfrm>
        </p:grpSpPr>
        <p:sp>
          <p:nvSpPr>
            <p:cNvPr id="4166" name="Oval 86"/>
            <p:cNvSpPr>
              <a:spLocks noChangeArrowheads="1"/>
            </p:cNvSpPr>
            <p:nvPr/>
          </p:nvSpPr>
          <p:spPr bwMode="auto">
            <a:xfrm>
              <a:off x="2335838" y="1658189"/>
              <a:ext cx="163513"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7" name="Oval 92"/>
            <p:cNvSpPr>
              <a:spLocks noChangeArrowheads="1"/>
            </p:cNvSpPr>
            <p:nvPr/>
          </p:nvSpPr>
          <p:spPr bwMode="auto">
            <a:xfrm>
              <a:off x="2290639" y="2936126"/>
              <a:ext cx="163513" cy="163513"/>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8" name="Oval 94"/>
            <p:cNvSpPr>
              <a:spLocks noChangeArrowheads="1"/>
            </p:cNvSpPr>
            <p:nvPr/>
          </p:nvSpPr>
          <p:spPr bwMode="auto">
            <a:xfrm>
              <a:off x="3088403" y="2487613"/>
              <a:ext cx="163512"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157" name="Oval 10"/>
          <p:cNvSpPr>
            <a:spLocks noChangeArrowheads="1"/>
          </p:cNvSpPr>
          <p:nvPr/>
        </p:nvSpPr>
        <p:spPr bwMode="auto">
          <a:xfrm>
            <a:off x="5851526" y="2305051"/>
            <a:ext cx="163513"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6" name="Group 187"/>
          <p:cNvGrpSpPr>
            <a:grpSpLocks/>
          </p:cNvGrpSpPr>
          <p:nvPr/>
        </p:nvGrpSpPr>
        <p:grpSpPr bwMode="auto">
          <a:xfrm>
            <a:off x="5027614" y="1123951"/>
            <a:ext cx="2505075" cy="2238375"/>
            <a:chOff x="3503844" y="1123770"/>
            <a:chExt cx="2505075" cy="2238375"/>
          </a:xfrm>
        </p:grpSpPr>
        <p:sp>
          <p:nvSpPr>
            <p:cNvPr id="4160" name="Oval 85"/>
            <p:cNvSpPr>
              <a:spLocks noChangeArrowheads="1"/>
            </p:cNvSpPr>
            <p:nvPr/>
          </p:nvSpPr>
          <p:spPr bwMode="auto">
            <a:xfrm>
              <a:off x="4218219" y="1123770"/>
              <a:ext cx="163512"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1" name="Oval 87"/>
            <p:cNvSpPr>
              <a:spLocks noChangeArrowheads="1"/>
            </p:cNvSpPr>
            <p:nvPr/>
          </p:nvSpPr>
          <p:spPr bwMode="auto">
            <a:xfrm>
              <a:off x="3503844" y="2014358"/>
              <a:ext cx="163512" cy="1635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2" name="Oval 88"/>
            <p:cNvSpPr>
              <a:spLocks noChangeArrowheads="1"/>
            </p:cNvSpPr>
            <p:nvPr/>
          </p:nvSpPr>
          <p:spPr bwMode="auto">
            <a:xfrm>
              <a:off x="5015144" y="1955620"/>
              <a:ext cx="163512"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3" name="Oval 90"/>
            <p:cNvSpPr>
              <a:spLocks noChangeArrowheads="1"/>
            </p:cNvSpPr>
            <p:nvPr/>
          </p:nvSpPr>
          <p:spPr bwMode="auto">
            <a:xfrm>
              <a:off x="3549881" y="2671583"/>
              <a:ext cx="163513" cy="1635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4" name="Oval 93"/>
            <p:cNvSpPr>
              <a:spLocks noChangeArrowheads="1"/>
            </p:cNvSpPr>
            <p:nvPr/>
          </p:nvSpPr>
          <p:spPr bwMode="auto">
            <a:xfrm>
              <a:off x="5004031" y="3198633"/>
              <a:ext cx="163513" cy="1635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65" name="Oval 96"/>
            <p:cNvSpPr>
              <a:spLocks noChangeArrowheads="1"/>
            </p:cNvSpPr>
            <p:nvPr/>
          </p:nvSpPr>
          <p:spPr bwMode="auto">
            <a:xfrm>
              <a:off x="5845406" y="2857320"/>
              <a:ext cx="163513"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173" name="Freeform 172"/>
          <p:cNvSpPr>
            <a:spLocks noChangeArrowheads="1"/>
          </p:cNvSpPr>
          <p:nvPr/>
        </p:nvSpPr>
        <p:spPr bwMode="auto">
          <a:xfrm>
            <a:off x="4630739" y="836614"/>
            <a:ext cx="3254375" cy="3165475"/>
          </a:xfrm>
          <a:custGeom>
            <a:avLst/>
            <a:gdLst>
              <a:gd name="T0" fmla="*/ 47934 w 3255196"/>
              <a:gd name="T1" fmla="*/ 755398 h 3164442"/>
              <a:gd name="T2" fmla="*/ 212279 w 3255196"/>
              <a:gd name="T3" fmla="*/ 200412 h 3164442"/>
              <a:gd name="T4" fmla="*/ 1095634 w 3255196"/>
              <a:gd name="T5" fmla="*/ 25694 h 3164442"/>
              <a:gd name="T6" fmla="*/ 2194691 w 3255196"/>
              <a:gd name="T7" fmla="*/ 169579 h 3164442"/>
              <a:gd name="T8" fmla="*/ 2430937 w 3255196"/>
              <a:gd name="T9" fmla="*/ 1043168 h 3164442"/>
              <a:gd name="T10" fmla="*/ 3139676 w 3255196"/>
              <a:gd name="T11" fmla="*/ 1433714 h 3164442"/>
              <a:gd name="T12" fmla="*/ 3119131 w 3255196"/>
              <a:gd name="T13" fmla="*/ 2358690 h 3164442"/>
              <a:gd name="T14" fmla="*/ 2677455 w 3255196"/>
              <a:gd name="T15" fmla="*/ 2893120 h 3164442"/>
              <a:gd name="T16" fmla="*/ 1321609 w 3255196"/>
              <a:gd name="T17" fmla="*/ 2923952 h 3164442"/>
              <a:gd name="T18" fmla="*/ 499883 w 3255196"/>
              <a:gd name="T19" fmla="*/ 2800622 h 3164442"/>
              <a:gd name="T20" fmla="*/ 47934 w 3255196"/>
              <a:gd name="T21" fmla="*/ 755398 h 3164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5196"/>
              <a:gd name="T34" fmla="*/ 0 h 3164442"/>
              <a:gd name="T35" fmla="*/ 3255196 w 3255196"/>
              <a:gd name="T36" fmla="*/ 3164442 h 3164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5196" h="3164442">
                <a:moveTo>
                  <a:pt x="47946" y="755151"/>
                </a:moveTo>
                <a:cubicBezTo>
                  <a:pt x="0" y="321924"/>
                  <a:pt x="37672" y="321924"/>
                  <a:pt x="212333" y="200347"/>
                </a:cubicBezTo>
                <a:cubicBezTo>
                  <a:pt x="386994" y="78770"/>
                  <a:pt x="765425" y="30823"/>
                  <a:pt x="1095910" y="25686"/>
                </a:cubicBezTo>
                <a:cubicBezTo>
                  <a:pt x="1426395" y="20549"/>
                  <a:pt x="1972638" y="0"/>
                  <a:pt x="2195245" y="169524"/>
                </a:cubicBezTo>
                <a:cubicBezTo>
                  <a:pt x="2417852" y="339048"/>
                  <a:pt x="2274014" y="832208"/>
                  <a:pt x="2431551" y="1042828"/>
                </a:cubicBezTo>
                <a:cubicBezTo>
                  <a:pt x="2589088" y="1253448"/>
                  <a:pt x="3025740" y="1214064"/>
                  <a:pt x="3140468" y="1433246"/>
                </a:cubicBezTo>
                <a:cubicBezTo>
                  <a:pt x="3255196" y="1652428"/>
                  <a:pt x="3196975" y="2114765"/>
                  <a:pt x="3119919" y="2357920"/>
                </a:cubicBezTo>
                <a:cubicBezTo>
                  <a:pt x="3042863" y="2601075"/>
                  <a:pt x="2977794" y="2797996"/>
                  <a:pt x="2678131" y="2892176"/>
                </a:cubicBezTo>
                <a:cubicBezTo>
                  <a:pt x="2378468" y="2986356"/>
                  <a:pt x="1684962" y="2938410"/>
                  <a:pt x="1321942" y="2922999"/>
                </a:cubicBezTo>
                <a:cubicBezTo>
                  <a:pt x="958922" y="2907588"/>
                  <a:pt x="712342" y="3164442"/>
                  <a:pt x="500009" y="2799709"/>
                </a:cubicBezTo>
                <a:cubicBezTo>
                  <a:pt x="287676" y="2434976"/>
                  <a:pt x="95892" y="1188378"/>
                  <a:pt x="47946" y="755151"/>
                </a:cubicBezTo>
                <a:close/>
              </a:path>
            </a:pathLst>
          </a:custGeom>
          <a:noFill/>
          <a:ln w="12700" algn="ctr">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7" name="Group 178"/>
          <p:cNvGrpSpPr>
            <a:grpSpLocks/>
          </p:cNvGrpSpPr>
          <p:nvPr/>
        </p:nvGrpSpPr>
        <p:grpSpPr bwMode="auto">
          <a:xfrm>
            <a:off x="4984750" y="1112838"/>
            <a:ext cx="2578100" cy="2493962"/>
            <a:chOff x="3460129" y="1113375"/>
            <a:chExt cx="2578100" cy="2493962"/>
          </a:xfrm>
        </p:grpSpPr>
        <p:sp>
          <p:nvSpPr>
            <p:cNvPr id="174" name="Oval 4"/>
            <p:cNvSpPr>
              <a:spLocks noChangeArrowheads="1"/>
            </p:cNvSpPr>
            <p:nvPr/>
          </p:nvSpPr>
          <p:spPr bwMode="auto">
            <a:xfrm>
              <a:off x="3460129" y="1135600"/>
              <a:ext cx="163513" cy="16351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defRPr/>
              </a:pPr>
              <a:endParaRPr lang="en-US"/>
            </a:p>
          </p:txBody>
        </p:sp>
        <p:sp>
          <p:nvSpPr>
            <p:cNvPr id="175" name="Oval 5"/>
            <p:cNvSpPr>
              <a:spLocks noChangeArrowheads="1"/>
            </p:cNvSpPr>
            <p:nvPr/>
          </p:nvSpPr>
          <p:spPr bwMode="auto">
            <a:xfrm>
              <a:off x="5041279" y="1113375"/>
              <a:ext cx="163513" cy="16351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defRPr/>
              </a:pPr>
              <a:endParaRPr lang="en-US"/>
            </a:p>
          </p:txBody>
        </p:sp>
        <p:sp>
          <p:nvSpPr>
            <p:cNvPr id="176" name="Oval 12"/>
            <p:cNvSpPr>
              <a:spLocks noChangeArrowheads="1"/>
            </p:cNvSpPr>
            <p:nvPr/>
          </p:nvSpPr>
          <p:spPr bwMode="auto">
            <a:xfrm>
              <a:off x="3950667" y="3443825"/>
              <a:ext cx="163512" cy="16351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defRPr/>
              </a:pPr>
              <a:endParaRPr lang="en-US"/>
            </a:p>
          </p:txBody>
        </p:sp>
        <p:sp>
          <p:nvSpPr>
            <p:cNvPr id="177" name="Oval 16"/>
            <p:cNvSpPr>
              <a:spLocks noChangeArrowheads="1"/>
            </p:cNvSpPr>
            <p:nvPr/>
          </p:nvSpPr>
          <p:spPr bwMode="auto">
            <a:xfrm>
              <a:off x="5874717" y="2308762"/>
              <a:ext cx="163512" cy="16351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defRPr/>
              </a:pPr>
              <a:endParaRPr lang="en-US"/>
            </a:p>
          </p:txBody>
        </p:sp>
        <p:sp>
          <p:nvSpPr>
            <p:cNvPr id="178" name="Oval 18"/>
            <p:cNvSpPr>
              <a:spLocks noChangeArrowheads="1"/>
            </p:cNvSpPr>
            <p:nvPr/>
          </p:nvSpPr>
          <p:spPr bwMode="auto">
            <a:xfrm>
              <a:off x="5593729" y="3421600"/>
              <a:ext cx="163513" cy="16351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defRPr/>
              </a:pPr>
              <a:endParaRPr lang="en-US"/>
            </a:p>
          </p:txBody>
        </p:sp>
      </p:grpSp>
      <p:grpSp>
        <p:nvGrpSpPr>
          <p:cNvPr id="8" name="Group 184"/>
          <p:cNvGrpSpPr>
            <a:grpSpLocks/>
          </p:cNvGrpSpPr>
          <p:nvPr/>
        </p:nvGrpSpPr>
        <p:grpSpPr bwMode="auto">
          <a:xfrm>
            <a:off x="4740276" y="1017588"/>
            <a:ext cx="3089275" cy="2711450"/>
            <a:chOff x="3215810" y="1017142"/>
            <a:chExt cx="3089480" cy="2711839"/>
          </a:xfrm>
        </p:grpSpPr>
        <p:sp>
          <p:nvSpPr>
            <p:cNvPr id="180" name="TextBox 179"/>
            <p:cNvSpPr txBox="1"/>
            <p:nvPr/>
          </p:nvSpPr>
          <p:spPr>
            <a:xfrm>
              <a:off x="3215810" y="1047308"/>
              <a:ext cx="325460" cy="369941"/>
            </a:xfrm>
            <a:prstGeom prst="rect">
              <a:avLst/>
            </a:prstGeom>
            <a:noFill/>
          </p:spPr>
          <p:txBody>
            <a:bodyPr wrap="none">
              <a:spAutoFit/>
            </a:bodyPr>
            <a:lstStyle/>
            <a:p>
              <a:pPr>
                <a:defRPr/>
              </a:pPr>
              <a:r>
                <a:rPr lang="en-US" dirty="0"/>
                <a:t>3</a:t>
              </a:r>
            </a:p>
          </p:txBody>
        </p:sp>
        <p:sp>
          <p:nvSpPr>
            <p:cNvPr id="181" name="TextBox 180"/>
            <p:cNvSpPr txBox="1"/>
            <p:nvPr/>
          </p:nvSpPr>
          <p:spPr>
            <a:xfrm>
              <a:off x="5147926" y="1017142"/>
              <a:ext cx="325459" cy="369940"/>
            </a:xfrm>
            <a:prstGeom prst="rect">
              <a:avLst/>
            </a:prstGeom>
            <a:noFill/>
          </p:spPr>
          <p:txBody>
            <a:bodyPr wrap="none">
              <a:spAutoFit/>
            </a:bodyPr>
            <a:lstStyle/>
            <a:p>
              <a:pPr>
                <a:defRPr/>
              </a:pPr>
              <a:r>
                <a:rPr lang="en-US" dirty="0"/>
                <a:t>3</a:t>
              </a:r>
            </a:p>
          </p:txBody>
        </p:sp>
        <p:sp>
          <p:nvSpPr>
            <p:cNvPr id="182" name="TextBox 181"/>
            <p:cNvSpPr txBox="1"/>
            <p:nvPr/>
          </p:nvSpPr>
          <p:spPr>
            <a:xfrm>
              <a:off x="5979831" y="2219051"/>
              <a:ext cx="325459" cy="369941"/>
            </a:xfrm>
            <a:prstGeom prst="rect">
              <a:avLst/>
            </a:prstGeom>
            <a:noFill/>
          </p:spPr>
          <p:txBody>
            <a:bodyPr wrap="none">
              <a:spAutoFit/>
            </a:bodyPr>
            <a:lstStyle/>
            <a:p>
              <a:pPr>
                <a:defRPr/>
              </a:pPr>
              <a:r>
                <a:rPr lang="en-US" dirty="0"/>
                <a:t>3</a:t>
              </a:r>
            </a:p>
          </p:txBody>
        </p:sp>
        <p:sp>
          <p:nvSpPr>
            <p:cNvPr id="183" name="TextBox 182"/>
            <p:cNvSpPr txBox="1"/>
            <p:nvPr/>
          </p:nvSpPr>
          <p:spPr>
            <a:xfrm>
              <a:off x="5702000" y="3349514"/>
              <a:ext cx="325460" cy="369941"/>
            </a:xfrm>
            <a:prstGeom prst="rect">
              <a:avLst/>
            </a:prstGeom>
            <a:noFill/>
          </p:spPr>
          <p:txBody>
            <a:bodyPr wrap="none">
              <a:spAutoFit/>
            </a:bodyPr>
            <a:lstStyle/>
            <a:p>
              <a:pPr>
                <a:defRPr/>
              </a:pPr>
              <a:r>
                <a:rPr lang="en-US" dirty="0"/>
                <a:t>3</a:t>
              </a:r>
            </a:p>
          </p:txBody>
        </p:sp>
        <p:sp>
          <p:nvSpPr>
            <p:cNvPr id="184" name="TextBox 183"/>
            <p:cNvSpPr txBox="1"/>
            <p:nvPr/>
          </p:nvSpPr>
          <p:spPr>
            <a:xfrm>
              <a:off x="3668278" y="3359040"/>
              <a:ext cx="325459" cy="369941"/>
            </a:xfrm>
            <a:prstGeom prst="rect">
              <a:avLst/>
            </a:prstGeom>
            <a:noFill/>
          </p:spPr>
          <p:txBody>
            <a:bodyPr wrap="none">
              <a:spAutoFit/>
            </a:bodyPr>
            <a:lstStyle/>
            <a:p>
              <a:pPr>
                <a:defRPr/>
              </a:pPr>
              <a:r>
                <a:rPr lang="en-US" dirty="0"/>
                <a:t>3</a:t>
              </a:r>
            </a:p>
          </p:txBody>
        </p:sp>
      </p:grpSp>
    </p:spTree>
    <p:extLst>
      <p:ext uri="{BB962C8B-B14F-4D97-AF65-F5344CB8AC3E}">
        <p14:creationId xmlns:p14="http://schemas.microsoft.com/office/powerpoint/2010/main" val="3875920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dissolve">
                                      <p:cBhvr>
                                        <p:cTn id="7" dur="500"/>
                                        <p:tgtEl>
                                          <p:spTgt spid="157"/>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3163"/>
                                        </p:tgtEl>
                                        <p:attrNameLst>
                                          <p:attrName>style.visibility</p:attrName>
                                        </p:attrNameLst>
                                      </p:cBhvr>
                                      <p:to>
                                        <p:strVal val="visible"/>
                                      </p:to>
                                    </p:set>
                                    <p:animEffect transition="in" filter="dissolve">
                                      <p:cBhvr>
                                        <p:cTn id="13" dur="500"/>
                                        <p:tgtEl>
                                          <p:spTgt spid="343163"/>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43043">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43043">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1" nodeType="clickEffect">
                                  <p:stCondLst>
                                    <p:cond delay="0"/>
                                  </p:stCondLst>
                                  <p:childTnLst>
                                    <p:animEffect transition="out" filter="dissolve">
                                      <p:cBhvr>
                                        <p:cTn id="29" dur="500"/>
                                        <p:tgtEl>
                                          <p:spTgt spid="343163"/>
                                        </p:tgtEl>
                                      </p:cBhvr>
                                    </p:animEffect>
                                    <p:set>
                                      <p:cBhvr>
                                        <p:cTn id="30" dur="1" fill="hold">
                                          <p:stCondLst>
                                            <p:cond delay="499"/>
                                          </p:stCondLst>
                                        </p:cTn>
                                        <p:tgtEl>
                                          <p:spTgt spid="343163"/>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9"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dissolve">
                                      <p:cBhvr>
                                        <p:cTn id="39" dur="500"/>
                                        <p:tgtEl>
                                          <p:spTgt spid="1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grpId="1" nodeType="clickEffect">
                                  <p:stCondLst>
                                    <p:cond delay="0"/>
                                  </p:stCondLst>
                                  <p:childTnLst>
                                    <p:animEffect transition="out" filter="dissolve">
                                      <p:cBhvr>
                                        <p:cTn id="43" dur="500"/>
                                        <p:tgtEl>
                                          <p:spTgt spid="144"/>
                                        </p:tgtEl>
                                      </p:cBhvr>
                                    </p:animEffect>
                                    <p:set>
                                      <p:cBhvr>
                                        <p:cTn id="44" dur="1" fill="hold">
                                          <p:stCondLst>
                                            <p:cond delay="499"/>
                                          </p:stCondLst>
                                        </p:cTn>
                                        <p:tgtEl>
                                          <p:spTgt spid="144"/>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par>
                                <p:cTn id="48" presetID="9"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par>
                                <p:cTn id="51" presetID="9"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dissolve">
                                      <p:cBhvr>
                                        <p:cTn id="53" dur="500"/>
                                        <p:tgtEl>
                                          <p:spTgt spid="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dissolve">
                                      <p:cBhvr>
                                        <p:cTn id="56" dur="500"/>
                                        <p:tgtEl>
                                          <p:spTgt spid="17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343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163" grpId="0" animBg="1"/>
      <p:bldP spid="343163" grpId="1" animBg="1"/>
      <p:bldP spid="144" grpId="0" animBg="1"/>
      <p:bldP spid="144" grpId="1" animBg="1"/>
      <p:bldP spid="157" grpId="0" animBg="1"/>
      <p:bldP spid="1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00226" y="141288"/>
            <a:ext cx="8723313" cy="698500"/>
          </a:xfrm>
        </p:spPr>
        <p:txBody>
          <a:bodyPr/>
          <a:lstStyle/>
          <a:p>
            <a:r>
              <a:rPr lang="en-US" altLang="en-US" sz="3600" dirty="0" smtClean="0"/>
              <a:t>BFS - Continued</a:t>
            </a:r>
          </a:p>
        </p:txBody>
      </p:sp>
      <p:sp>
        <p:nvSpPr>
          <p:cNvPr id="5124" name="Rectangle 3"/>
          <p:cNvSpPr>
            <a:spLocks noGrp="1" noChangeArrowheads="1"/>
          </p:cNvSpPr>
          <p:nvPr>
            <p:ph type="body" idx="1"/>
          </p:nvPr>
        </p:nvSpPr>
        <p:spPr>
          <a:xfrm>
            <a:off x="370936" y="889001"/>
            <a:ext cx="11404121" cy="5737225"/>
          </a:xfrm>
          <a:noFill/>
        </p:spPr>
        <p:txBody>
          <a:bodyPr/>
          <a:lstStyle/>
          <a:p>
            <a:pPr marL="533400" indent="-533400"/>
            <a:r>
              <a:rPr lang="en-US" altLang="en-US" dirty="0" smtClean="0"/>
              <a:t>Represent the final result as follows:</a:t>
            </a:r>
          </a:p>
          <a:p>
            <a:pPr marL="914400" lvl="1" indent="-457200"/>
            <a:r>
              <a:rPr lang="en-US" altLang="en-US" dirty="0" smtClean="0"/>
              <a:t>For each vertex v </a:t>
            </a:r>
            <a:r>
              <a:rPr lang="en-US" altLang="en-US" dirty="0" smtClean="0">
                <a:latin typeface="Symbol" panose="05050102010706020507" pitchFamily="18" charset="2"/>
              </a:rPr>
              <a:t>e </a:t>
            </a:r>
            <a:r>
              <a:rPr lang="en-US" altLang="en-US" dirty="0" smtClean="0"/>
              <a:t>V, we will store d[v] which is the distance (length of shortest path) from s to v</a:t>
            </a:r>
          </a:p>
          <a:p>
            <a:pPr marL="1295400" lvl="2" indent="-381000"/>
            <a:r>
              <a:rPr lang="en-US" altLang="en-US" dirty="0" smtClean="0"/>
              <a:t>Distance between a vertex “v” and “s” is defined to be the minimum number of edges on a path from “s” to “v”</a:t>
            </a:r>
          </a:p>
          <a:p>
            <a:pPr marL="1295400" lvl="2" indent="-381000"/>
            <a:r>
              <a:rPr lang="en-US" altLang="en-US" dirty="0" smtClean="0"/>
              <a:t>Note that d[s] = 0</a:t>
            </a:r>
          </a:p>
          <a:p>
            <a:pPr marL="1295400" lvl="2" indent="-381000"/>
            <a:endParaRPr lang="en-US" altLang="en-US" dirty="0" smtClean="0"/>
          </a:p>
          <a:p>
            <a:pPr marL="914400" lvl="1" indent="-457200"/>
            <a:r>
              <a:rPr lang="en-US" altLang="en-US" dirty="0" smtClean="0"/>
              <a:t>We will also store a predecessor (or parent) pointer </a:t>
            </a:r>
            <a:r>
              <a:rPr lang="en-US" altLang="en-US" dirty="0" err="1" smtClean="0"/>
              <a:t>pred</a:t>
            </a:r>
            <a:r>
              <a:rPr lang="en-US" altLang="en-US" dirty="0" smtClean="0"/>
              <a:t>[v], which indicates the first vertex along the shortest path if we walk from v backwards to s</a:t>
            </a:r>
          </a:p>
          <a:p>
            <a:pPr marL="1295400" lvl="2" indent="-381000"/>
            <a:r>
              <a:rPr lang="en-US" altLang="en-US" dirty="0" smtClean="0"/>
              <a:t>We will let </a:t>
            </a:r>
            <a:r>
              <a:rPr lang="en-US" altLang="en-US" dirty="0" err="1" smtClean="0"/>
              <a:t>pred</a:t>
            </a:r>
            <a:r>
              <a:rPr lang="en-US" altLang="en-US" dirty="0" smtClean="0"/>
              <a:t>[s] = 0</a:t>
            </a:r>
          </a:p>
          <a:p>
            <a:pPr marL="1295400" lvl="2" indent="-381000"/>
            <a:r>
              <a:rPr lang="en-US" altLang="en-US" dirty="0" smtClean="0"/>
              <a:t>Notice that these predecessor pointers are sufficient to reconstruct the shortest path to any vertex</a:t>
            </a:r>
          </a:p>
          <a:p>
            <a:pPr marL="1295400" lvl="2" indent="-381000">
              <a:buNone/>
            </a:pPr>
            <a:endParaRPr lang="en-US" altLang="en-US" dirty="0" smtClean="0"/>
          </a:p>
        </p:txBody>
      </p:sp>
    </p:spTree>
    <p:extLst>
      <p:ext uri="{BB962C8B-B14F-4D97-AF65-F5344CB8AC3E}">
        <p14:creationId xmlns:p14="http://schemas.microsoft.com/office/powerpoint/2010/main" val="29141144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00226" y="141288"/>
            <a:ext cx="8723313" cy="698500"/>
          </a:xfrm>
        </p:spPr>
        <p:txBody>
          <a:bodyPr/>
          <a:lstStyle/>
          <a:p>
            <a:r>
              <a:rPr lang="en-US" altLang="en-US" sz="3600" dirty="0" smtClean="0"/>
              <a:t>BFS – Implementation</a:t>
            </a:r>
          </a:p>
        </p:txBody>
      </p:sp>
      <p:sp>
        <p:nvSpPr>
          <p:cNvPr id="6148" name="Rectangle 3"/>
          <p:cNvSpPr>
            <a:spLocks noGrp="1" noChangeArrowheads="1"/>
          </p:cNvSpPr>
          <p:nvPr>
            <p:ph type="body" idx="1"/>
          </p:nvPr>
        </p:nvSpPr>
        <p:spPr>
          <a:xfrm>
            <a:off x="345057" y="3995739"/>
            <a:ext cx="11490385" cy="2630487"/>
          </a:xfrm>
          <a:noFill/>
        </p:spPr>
        <p:txBody>
          <a:bodyPr/>
          <a:lstStyle/>
          <a:p>
            <a:pPr marL="533400" indent="-533400"/>
            <a:r>
              <a:rPr lang="en-US" altLang="en-US" sz="2400" dirty="0"/>
              <a:t>Initially all vertices (except the source) is colored </a:t>
            </a:r>
            <a:r>
              <a:rPr lang="en-US" altLang="en-US" sz="2400" dirty="0">
                <a:solidFill>
                  <a:schemeClr val="accent2"/>
                </a:solidFill>
              </a:rPr>
              <a:t>white</a:t>
            </a:r>
            <a:r>
              <a:rPr lang="en-US" altLang="en-US" sz="2400" dirty="0"/>
              <a:t>, meaning they have not been discovered just yet</a:t>
            </a:r>
          </a:p>
          <a:p>
            <a:pPr marL="533400" indent="-533400"/>
            <a:r>
              <a:rPr lang="en-US" altLang="en-US" sz="2400" dirty="0"/>
              <a:t>When a vertex is first discovered, it is colored </a:t>
            </a:r>
            <a:r>
              <a:rPr lang="en-US" altLang="en-US" sz="2400" dirty="0">
                <a:solidFill>
                  <a:schemeClr val="accent2"/>
                </a:solidFill>
              </a:rPr>
              <a:t>gray</a:t>
            </a:r>
            <a:r>
              <a:rPr lang="en-US" altLang="en-US" sz="2400" dirty="0"/>
              <a:t> (and is part of the frontier)</a:t>
            </a:r>
          </a:p>
          <a:p>
            <a:pPr marL="533400" indent="-533400"/>
            <a:r>
              <a:rPr lang="en-US" altLang="en-US" sz="2400" dirty="0"/>
              <a:t>When a gray vertex is processed, it becomes </a:t>
            </a:r>
            <a:r>
              <a:rPr lang="en-US" altLang="en-US" sz="2400" dirty="0">
                <a:solidFill>
                  <a:schemeClr val="accent2"/>
                </a:solidFill>
              </a:rPr>
              <a:t>black</a:t>
            </a:r>
          </a:p>
        </p:txBody>
      </p:sp>
      <p:sp>
        <p:nvSpPr>
          <p:cNvPr id="6149" name="Oval 4"/>
          <p:cNvSpPr>
            <a:spLocks noChangeArrowheads="1"/>
          </p:cNvSpPr>
          <p:nvPr/>
        </p:nvSpPr>
        <p:spPr bwMode="auto">
          <a:xfrm>
            <a:off x="1944688" y="11064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0" name="Oval 5"/>
          <p:cNvSpPr>
            <a:spLocks noChangeArrowheads="1"/>
          </p:cNvSpPr>
          <p:nvPr/>
        </p:nvSpPr>
        <p:spPr bwMode="auto">
          <a:xfrm>
            <a:off x="3525838" y="10842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1" name="Oval 6"/>
          <p:cNvSpPr>
            <a:spLocks noChangeArrowheads="1"/>
          </p:cNvSpPr>
          <p:nvPr/>
        </p:nvSpPr>
        <p:spPr bwMode="auto">
          <a:xfrm>
            <a:off x="2717801" y="108426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2" name="Oval 7"/>
          <p:cNvSpPr>
            <a:spLocks noChangeArrowheads="1"/>
          </p:cNvSpPr>
          <p:nvPr/>
        </p:nvSpPr>
        <p:spPr bwMode="auto">
          <a:xfrm>
            <a:off x="2741613" y="167005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3" name="Oval 8"/>
          <p:cNvSpPr>
            <a:spLocks noChangeArrowheads="1"/>
          </p:cNvSpPr>
          <p:nvPr/>
        </p:nvSpPr>
        <p:spPr bwMode="auto">
          <a:xfrm>
            <a:off x="2003426" y="19748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4" name="Oval 9"/>
          <p:cNvSpPr>
            <a:spLocks noChangeArrowheads="1"/>
          </p:cNvSpPr>
          <p:nvPr/>
        </p:nvSpPr>
        <p:spPr bwMode="auto">
          <a:xfrm>
            <a:off x="3514726" y="191611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5" name="Oval 10"/>
          <p:cNvSpPr>
            <a:spLocks noChangeArrowheads="1"/>
          </p:cNvSpPr>
          <p:nvPr/>
        </p:nvSpPr>
        <p:spPr bwMode="auto">
          <a:xfrm>
            <a:off x="2822576" y="2255838"/>
            <a:ext cx="163513" cy="1635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6" name="Oval 11"/>
          <p:cNvSpPr>
            <a:spLocks noChangeArrowheads="1"/>
          </p:cNvSpPr>
          <p:nvPr/>
        </p:nvSpPr>
        <p:spPr bwMode="auto">
          <a:xfrm>
            <a:off x="2049463" y="26320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7" name="Oval 12"/>
          <p:cNvSpPr>
            <a:spLocks noChangeArrowheads="1"/>
          </p:cNvSpPr>
          <p:nvPr/>
        </p:nvSpPr>
        <p:spPr bwMode="auto">
          <a:xfrm>
            <a:off x="2435226" y="341471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8" name="Oval 13"/>
          <p:cNvSpPr>
            <a:spLocks noChangeArrowheads="1"/>
          </p:cNvSpPr>
          <p:nvPr/>
        </p:nvSpPr>
        <p:spPr bwMode="auto">
          <a:xfrm>
            <a:off x="2706688" y="29479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59" name="Oval 14"/>
          <p:cNvSpPr>
            <a:spLocks noChangeArrowheads="1"/>
          </p:cNvSpPr>
          <p:nvPr/>
        </p:nvSpPr>
        <p:spPr bwMode="auto">
          <a:xfrm>
            <a:off x="3503613" y="315912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60" name="Oval 15"/>
          <p:cNvSpPr>
            <a:spLocks noChangeArrowheads="1"/>
          </p:cNvSpPr>
          <p:nvPr/>
        </p:nvSpPr>
        <p:spPr bwMode="auto">
          <a:xfrm>
            <a:off x="3514726" y="24892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61" name="Oval 16"/>
          <p:cNvSpPr>
            <a:spLocks noChangeArrowheads="1"/>
          </p:cNvSpPr>
          <p:nvPr/>
        </p:nvSpPr>
        <p:spPr bwMode="auto">
          <a:xfrm>
            <a:off x="4359276" y="22796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62" name="Oval 17"/>
          <p:cNvSpPr>
            <a:spLocks noChangeArrowheads="1"/>
          </p:cNvSpPr>
          <p:nvPr/>
        </p:nvSpPr>
        <p:spPr bwMode="auto">
          <a:xfrm>
            <a:off x="4344988" y="281781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63" name="Oval 18"/>
          <p:cNvSpPr>
            <a:spLocks noChangeArrowheads="1"/>
          </p:cNvSpPr>
          <p:nvPr/>
        </p:nvSpPr>
        <p:spPr bwMode="auto">
          <a:xfrm>
            <a:off x="4078288" y="33924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64" name="Line 19"/>
          <p:cNvSpPr>
            <a:spLocks noChangeShapeType="1"/>
          </p:cNvSpPr>
          <p:nvPr/>
        </p:nvSpPr>
        <p:spPr bwMode="auto">
          <a:xfrm flipV="1">
            <a:off x="2097088" y="1177926"/>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20"/>
          <p:cNvSpPr>
            <a:spLocks noChangeShapeType="1"/>
          </p:cNvSpPr>
          <p:nvPr/>
        </p:nvSpPr>
        <p:spPr bwMode="auto">
          <a:xfrm flipV="1">
            <a:off x="2894013" y="1154113"/>
            <a:ext cx="620712"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21"/>
          <p:cNvSpPr>
            <a:spLocks noChangeShapeType="1"/>
          </p:cNvSpPr>
          <p:nvPr/>
        </p:nvSpPr>
        <p:spPr bwMode="auto">
          <a:xfrm flipH="1">
            <a:off x="3608388" y="1258888"/>
            <a:ext cx="23812" cy="646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2"/>
          <p:cNvSpPr>
            <a:spLocks noChangeShapeType="1"/>
          </p:cNvSpPr>
          <p:nvPr/>
        </p:nvSpPr>
        <p:spPr bwMode="auto">
          <a:xfrm>
            <a:off x="2798764" y="1258888"/>
            <a:ext cx="22225" cy="411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3"/>
          <p:cNvSpPr>
            <a:spLocks noChangeShapeType="1"/>
          </p:cNvSpPr>
          <p:nvPr/>
        </p:nvSpPr>
        <p:spPr bwMode="auto">
          <a:xfrm>
            <a:off x="2036764" y="1293814"/>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
          <p:cNvSpPr>
            <a:spLocks noChangeShapeType="1"/>
          </p:cNvSpPr>
          <p:nvPr/>
        </p:nvSpPr>
        <p:spPr bwMode="auto">
          <a:xfrm flipV="1">
            <a:off x="2154239" y="1800226"/>
            <a:ext cx="598487" cy="220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5"/>
          <p:cNvSpPr>
            <a:spLocks noChangeShapeType="1"/>
          </p:cNvSpPr>
          <p:nvPr/>
        </p:nvSpPr>
        <p:spPr bwMode="auto">
          <a:xfrm>
            <a:off x="2905125" y="1774826"/>
            <a:ext cx="622300" cy="188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Line 26"/>
          <p:cNvSpPr>
            <a:spLocks noChangeShapeType="1"/>
          </p:cNvSpPr>
          <p:nvPr/>
        </p:nvSpPr>
        <p:spPr bwMode="auto">
          <a:xfrm>
            <a:off x="2846388" y="1831976"/>
            <a:ext cx="36512"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2" name="Line 27"/>
          <p:cNvSpPr>
            <a:spLocks noChangeShapeType="1"/>
          </p:cNvSpPr>
          <p:nvPr/>
        </p:nvSpPr>
        <p:spPr bwMode="auto">
          <a:xfrm>
            <a:off x="2097088" y="2124075"/>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flipH="1">
            <a:off x="2789239" y="2428876"/>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2212975" y="2736851"/>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a:off x="2998789" y="2373314"/>
            <a:ext cx="515937"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1"/>
          <p:cNvSpPr>
            <a:spLocks noChangeShapeType="1"/>
          </p:cNvSpPr>
          <p:nvPr/>
        </p:nvSpPr>
        <p:spPr bwMode="auto">
          <a:xfrm flipH="1">
            <a:off x="3597276" y="2103439"/>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32"/>
          <p:cNvSpPr>
            <a:spLocks noChangeShapeType="1"/>
          </p:cNvSpPr>
          <p:nvPr/>
        </p:nvSpPr>
        <p:spPr bwMode="auto">
          <a:xfrm>
            <a:off x="3667125" y="2008189"/>
            <a:ext cx="66675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Line 33"/>
          <p:cNvSpPr>
            <a:spLocks noChangeShapeType="1"/>
          </p:cNvSpPr>
          <p:nvPr/>
        </p:nvSpPr>
        <p:spPr bwMode="auto">
          <a:xfrm>
            <a:off x="3654425" y="2586038"/>
            <a:ext cx="704850" cy="284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4"/>
          <p:cNvSpPr>
            <a:spLocks noChangeShapeType="1"/>
          </p:cNvSpPr>
          <p:nvPr/>
        </p:nvSpPr>
        <p:spPr bwMode="auto">
          <a:xfrm flipH="1">
            <a:off x="4418013" y="2443164"/>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35"/>
          <p:cNvSpPr>
            <a:spLocks noChangeShapeType="1"/>
          </p:cNvSpPr>
          <p:nvPr/>
        </p:nvSpPr>
        <p:spPr bwMode="auto">
          <a:xfrm flipH="1">
            <a:off x="4195763" y="2994025"/>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36"/>
          <p:cNvSpPr>
            <a:spLocks noChangeShapeType="1"/>
          </p:cNvSpPr>
          <p:nvPr/>
        </p:nvSpPr>
        <p:spPr bwMode="auto">
          <a:xfrm flipH="1">
            <a:off x="3586164" y="2655888"/>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7"/>
          <p:cNvSpPr>
            <a:spLocks noChangeShapeType="1"/>
          </p:cNvSpPr>
          <p:nvPr/>
        </p:nvSpPr>
        <p:spPr bwMode="auto">
          <a:xfrm>
            <a:off x="2133600" y="2816225"/>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Line 38"/>
          <p:cNvSpPr>
            <a:spLocks noChangeShapeType="1"/>
          </p:cNvSpPr>
          <p:nvPr/>
        </p:nvSpPr>
        <p:spPr bwMode="auto">
          <a:xfrm flipH="1">
            <a:off x="2613025" y="3295651"/>
            <a:ext cx="903288"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4" name="Line 39"/>
          <p:cNvSpPr>
            <a:spLocks noChangeShapeType="1"/>
          </p:cNvSpPr>
          <p:nvPr/>
        </p:nvSpPr>
        <p:spPr bwMode="auto">
          <a:xfrm>
            <a:off x="2881314" y="3078164"/>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5" name="Line 40"/>
          <p:cNvSpPr>
            <a:spLocks noChangeShapeType="1"/>
          </p:cNvSpPr>
          <p:nvPr/>
        </p:nvSpPr>
        <p:spPr bwMode="auto">
          <a:xfrm>
            <a:off x="3678238" y="3287714"/>
            <a:ext cx="411162"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Text Box 41"/>
          <p:cNvSpPr txBox="1">
            <a:spLocks noChangeArrowheads="1"/>
          </p:cNvSpPr>
          <p:nvPr/>
        </p:nvSpPr>
        <p:spPr bwMode="auto">
          <a:xfrm>
            <a:off x="2581276" y="2144713"/>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6187" name="Oval 42"/>
          <p:cNvSpPr>
            <a:spLocks noChangeArrowheads="1"/>
          </p:cNvSpPr>
          <p:nvPr/>
        </p:nvSpPr>
        <p:spPr bwMode="auto">
          <a:xfrm>
            <a:off x="4830763" y="10826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88" name="Oval 43"/>
          <p:cNvSpPr>
            <a:spLocks noChangeArrowheads="1"/>
          </p:cNvSpPr>
          <p:nvPr/>
        </p:nvSpPr>
        <p:spPr bwMode="auto">
          <a:xfrm>
            <a:off x="6411913" y="106045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89" name="Oval 44"/>
          <p:cNvSpPr>
            <a:spLocks noChangeArrowheads="1"/>
          </p:cNvSpPr>
          <p:nvPr/>
        </p:nvSpPr>
        <p:spPr bwMode="auto">
          <a:xfrm>
            <a:off x="5603876" y="10604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0" name="Oval 45"/>
          <p:cNvSpPr>
            <a:spLocks noChangeArrowheads="1"/>
          </p:cNvSpPr>
          <p:nvPr/>
        </p:nvSpPr>
        <p:spPr bwMode="auto">
          <a:xfrm>
            <a:off x="5627688" y="1646238"/>
            <a:ext cx="163512"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1" name="Oval 46"/>
          <p:cNvSpPr>
            <a:spLocks noChangeArrowheads="1"/>
          </p:cNvSpPr>
          <p:nvPr/>
        </p:nvSpPr>
        <p:spPr bwMode="auto">
          <a:xfrm>
            <a:off x="4889501" y="195103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2" name="Oval 47"/>
          <p:cNvSpPr>
            <a:spLocks noChangeArrowheads="1"/>
          </p:cNvSpPr>
          <p:nvPr/>
        </p:nvSpPr>
        <p:spPr bwMode="auto">
          <a:xfrm>
            <a:off x="6400801" y="18923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3" name="Oval 48"/>
          <p:cNvSpPr>
            <a:spLocks noChangeArrowheads="1"/>
          </p:cNvSpPr>
          <p:nvPr/>
        </p:nvSpPr>
        <p:spPr bwMode="auto">
          <a:xfrm>
            <a:off x="5708651" y="2232026"/>
            <a:ext cx="163513"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4" name="Oval 49"/>
          <p:cNvSpPr>
            <a:spLocks noChangeArrowheads="1"/>
          </p:cNvSpPr>
          <p:nvPr/>
        </p:nvSpPr>
        <p:spPr bwMode="auto">
          <a:xfrm>
            <a:off x="4935538" y="26082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5" name="Oval 50"/>
          <p:cNvSpPr>
            <a:spLocks noChangeArrowheads="1"/>
          </p:cNvSpPr>
          <p:nvPr/>
        </p:nvSpPr>
        <p:spPr bwMode="auto">
          <a:xfrm>
            <a:off x="5592763" y="292417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6" name="Oval 51"/>
          <p:cNvSpPr>
            <a:spLocks noChangeArrowheads="1"/>
          </p:cNvSpPr>
          <p:nvPr/>
        </p:nvSpPr>
        <p:spPr bwMode="auto">
          <a:xfrm>
            <a:off x="6389688" y="313531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7" name="Oval 52"/>
          <p:cNvSpPr>
            <a:spLocks noChangeArrowheads="1"/>
          </p:cNvSpPr>
          <p:nvPr/>
        </p:nvSpPr>
        <p:spPr bwMode="auto">
          <a:xfrm>
            <a:off x="6400801" y="246538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8" name="Oval 53"/>
          <p:cNvSpPr>
            <a:spLocks noChangeArrowheads="1"/>
          </p:cNvSpPr>
          <p:nvPr/>
        </p:nvSpPr>
        <p:spPr bwMode="auto">
          <a:xfrm>
            <a:off x="7245351" y="225583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199" name="Oval 54"/>
          <p:cNvSpPr>
            <a:spLocks noChangeArrowheads="1"/>
          </p:cNvSpPr>
          <p:nvPr/>
        </p:nvSpPr>
        <p:spPr bwMode="auto">
          <a:xfrm>
            <a:off x="7231063" y="279400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00" name="Oval 55"/>
          <p:cNvSpPr>
            <a:spLocks noChangeArrowheads="1"/>
          </p:cNvSpPr>
          <p:nvPr/>
        </p:nvSpPr>
        <p:spPr bwMode="auto">
          <a:xfrm>
            <a:off x="6964363" y="33686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01" name="Line 56"/>
          <p:cNvSpPr>
            <a:spLocks noChangeShapeType="1"/>
          </p:cNvSpPr>
          <p:nvPr/>
        </p:nvSpPr>
        <p:spPr bwMode="auto">
          <a:xfrm flipV="1">
            <a:off x="4983163" y="1154113"/>
            <a:ext cx="620712"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2" name="Line 57"/>
          <p:cNvSpPr>
            <a:spLocks noChangeShapeType="1"/>
          </p:cNvSpPr>
          <p:nvPr/>
        </p:nvSpPr>
        <p:spPr bwMode="auto">
          <a:xfrm flipV="1">
            <a:off x="5780088" y="1130301"/>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3" name="Line 58"/>
          <p:cNvSpPr>
            <a:spLocks noChangeShapeType="1"/>
          </p:cNvSpPr>
          <p:nvPr/>
        </p:nvSpPr>
        <p:spPr bwMode="auto">
          <a:xfrm flipH="1">
            <a:off x="6494463" y="1235076"/>
            <a:ext cx="23812" cy="646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4" name="Line 59"/>
          <p:cNvSpPr>
            <a:spLocks noChangeShapeType="1"/>
          </p:cNvSpPr>
          <p:nvPr/>
        </p:nvSpPr>
        <p:spPr bwMode="auto">
          <a:xfrm>
            <a:off x="5684839" y="1235076"/>
            <a:ext cx="22225" cy="411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 name="Line 60"/>
          <p:cNvSpPr>
            <a:spLocks noChangeShapeType="1"/>
          </p:cNvSpPr>
          <p:nvPr/>
        </p:nvSpPr>
        <p:spPr bwMode="auto">
          <a:xfrm>
            <a:off x="4922839" y="1270001"/>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6" name="Line 61"/>
          <p:cNvSpPr>
            <a:spLocks noChangeShapeType="1"/>
          </p:cNvSpPr>
          <p:nvPr/>
        </p:nvSpPr>
        <p:spPr bwMode="auto">
          <a:xfrm flipV="1">
            <a:off x="5040314" y="1776413"/>
            <a:ext cx="598487" cy="2206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7" name="Line 62"/>
          <p:cNvSpPr>
            <a:spLocks noChangeShapeType="1"/>
          </p:cNvSpPr>
          <p:nvPr/>
        </p:nvSpPr>
        <p:spPr bwMode="auto">
          <a:xfrm>
            <a:off x="5791200" y="1751013"/>
            <a:ext cx="622300" cy="188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8" name="Line 63"/>
          <p:cNvSpPr>
            <a:spLocks noChangeShapeType="1"/>
          </p:cNvSpPr>
          <p:nvPr/>
        </p:nvSpPr>
        <p:spPr bwMode="auto">
          <a:xfrm>
            <a:off x="5732463" y="1808164"/>
            <a:ext cx="36512"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9" name="Line 64"/>
          <p:cNvSpPr>
            <a:spLocks noChangeShapeType="1"/>
          </p:cNvSpPr>
          <p:nvPr/>
        </p:nvSpPr>
        <p:spPr bwMode="auto">
          <a:xfrm>
            <a:off x="4983163" y="2100263"/>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0" name="Line 65"/>
          <p:cNvSpPr>
            <a:spLocks noChangeShapeType="1"/>
          </p:cNvSpPr>
          <p:nvPr/>
        </p:nvSpPr>
        <p:spPr bwMode="auto">
          <a:xfrm flipH="1">
            <a:off x="5675314" y="2405064"/>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1" name="Line 66"/>
          <p:cNvSpPr>
            <a:spLocks noChangeShapeType="1"/>
          </p:cNvSpPr>
          <p:nvPr/>
        </p:nvSpPr>
        <p:spPr bwMode="auto">
          <a:xfrm>
            <a:off x="5099050" y="2713039"/>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2" name="Line 67"/>
          <p:cNvSpPr>
            <a:spLocks noChangeShapeType="1"/>
          </p:cNvSpPr>
          <p:nvPr/>
        </p:nvSpPr>
        <p:spPr bwMode="auto">
          <a:xfrm>
            <a:off x="5884864" y="2349501"/>
            <a:ext cx="515937"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3" name="Line 68"/>
          <p:cNvSpPr>
            <a:spLocks noChangeShapeType="1"/>
          </p:cNvSpPr>
          <p:nvPr/>
        </p:nvSpPr>
        <p:spPr bwMode="auto">
          <a:xfrm flipH="1">
            <a:off x="6483351" y="2079626"/>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4" name="Line 69"/>
          <p:cNvSpPr>
            <a:spLocks noChangeShapeType="1"/>
          </p:cNvSpPr>
          <p:nvPr/>
        </p:nvSpPr>
        <p:spPr bwMode="auto">
          <a:xfrm>
            <a:off x="6553200" y="1984375"/>
            <a:ext cx="66675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5" name="Line 70"/>
          <p:cNvSpPr>
            <a:spLocks noChangeShapeType="1"/>
          </p:cNvSpPr>
          <p:nvPr/>
        </p:nvSpPr>
        <p:spPr bwMode="auto">
          <a:xfrm>
            <a:off x="6540500" y="2562226"/>
            <a:ext cx="704850" cy="284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6" name="Line 71"/>
          <p:cNvSpPr>
            <a:spLocks noChangeShapeType="1"/>
          </p:cNvSpPr>
          <p:nvPr/>
        </p:nvSpPr>
        <p:spPr bwMode="auto">
          <a:xfrm flipH="1">
            <a:off x="7304088" y="2419351"/>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7" name="Line 72"/>
          <p:cNvSpPr>
            <a:spLocks noChangeShapeType="1"/>
          </p:cNvSpPr>
          <p:nvPr/>
        </p:nvSpPr>
        <p:spPr bwMode="auto">
          <a:xfrm flipH="1">
            <a:off x="7081838" y="2970213"/>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8" name="Line 73"/>
          <p:cNvSpPr>
            <a:spLocks noChangeShapeType="1"/>
          </p:cNvSpPr>
          <p:nvPr/>
        </p:nvSpPr>
        <p:spPr bwMode="auto">
          <a:xfrm flipH="1">
            <a:off x="6472239" y="2632075"/>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9" name="Line 74"/>
          <p:cNvSpPr>
            <a:spLocks noChangeShapeType="1"/>
          </p:cNvSpPr>
          <p:nvPr/>
        </p:nvSpPr>
        <p:spPr bwMode="auto">
          <a:xfrm>
            <a:off x="5767389" y="3054351"/>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0" name="Line 75"/>
          <p:cNvSpPr>
            <a:spLocks noChangeShapeType="1"/>
          </p:cNvSpPr>
          <p:nvPr/>
        </p:nvSpPr>
        <p:spPr bwMode="auto">
          <a:xfrm>
            <a:off x="6564313" y="3263901"/>
            <a:ext cx="411162"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1" name="Text Box 76"/>
          <p:cNvSpPr txBox="1">
            <a:spLocks noChangeArrowheads="1"/>
          </p:cNvSpPr>
          <p:nvPr/>
        </p:nvSpPr>
        <p:spPr bwMode="auto">
          <a:xfrm>
            <a:off x="5467351" y="2120901"/>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6222" name="Oval 77"/>
          <p:cNvSpPr>
            <a:spLocks noChangeArrowheads="1"/>
          </p:cNvSpPr>
          <p:nvPr/>
        </p:nvSpPr>
        <p:spPr bwMode="auto">
          <a:xfrm>
            <a:off x="7778751" y="11049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3" name="Oval 78"/>
          <p:cNvSpPr>
            <a:spLocks noChangeArrowheads="1"/>
          </p:cNvSpPr>
          <p:nvPr/>
        </p:nvSpPr>
        <p:spPr bwMode="auto">
          <a:xfrm>
            <a:off x="9359901" y="1082676"/>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4" name="Oval 79"/>
          <p:cNvSpPr>
            <a:spLocks noChangeArrowheads="1"/>
          </p:cNvSpPr>
          <p:nvPr/>
        </p:nvSpPr>
        <p:spPr bwMode="auto">
          <a:xfrm>
            <a:off x="8551863" y="108267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5" name="Oval 80"/>
          <p:cNvSpPr>
            <a:spLocks noChangeArrowheads="1"/>
          </p:cNvSpPr>
          <p:nvPr/>
        </p:nvSpPr>
        <p:spPr bwMode="auto">
          <a:xfrm>
            <a:off x="8575676" y="1668463"/>
            <a:ext cx="163513"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6" name="Oval 81"/>
          <p:cNvSpPr>
            <a:spLocks noChangeArrowheads="1"/>
          </p:cNvSpPr>
          <p:nvPr/>
        </p:nvSpPr>
        <p:spPr bwMode="auto">
          <a:xfrm>
            <a:off x="7837488" y="1973263"/>
            <a:ext cx="163512"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7" name="Oval 82"/>
          <p:cNvSpPr>
            <a:spLocks noChangeArrowheads="1"/>
          </p:cNvSpPr>
          <p:nvPr/>
        </p:nvSpPr>
        <p:spPr bwMode="auto">
          <a:xfrm>
            <a:off x="9348788" y="191452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8" name="Oval 83"/>
          <p:cNvSpPr>
            <a:spLocks noChangeArrowheads="1"/>
          </p:cNvSpPr>
          <p:nvPr/>
        </p:nvSpPr>
        <p:spPr bwMode="auto">
          <a:xfrm>
            <a:off x="8656638" y="2254251"/>
            <a:ext cx="163512"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29" name="Oval 84"/>
          <p:cNvSpPr>
            <a:spLocks noChangeArrowheads="1"/>
          </p:cNvSpPr>
          <p:nvPr/>
        </p:nvSpPr>
        <p:spPr bwMode="auto">
          <a:xfrm>
            <a:off x="7883526" y="263048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0" name="Oval 85"/>
          <p:cNvSpPr>
            <a:spLocks noChangeArrowheads="1"/>
          </p:cNvSpPr>
          <p:nvPr/>
        </p:nvSpPr>
        <p:spPr bwMode="auto">
          <a:xfrm>
            <a:off x="8540751" y="2946401"/>
            <a:ext cx="163513" cy="163513"/>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1" name="Oval 86"/>
          <p:cNvSpPr>
            <a:spLocks noChangeArrowheads="1"/>
          </p:cNvSpPr>
          <p:nvPr/>
        </p:nvSpPr>
        <p:spPr bwMode="auto">
          <a:xfrm>
            <a:off x="9337676" y="315753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2" name="Oval 87"/>
          <p:cNvSpPr>
            <a:spLocks noChangeArrowheads="1"/>
          </p:cNvSpPr>
          <p:nvPr/>
        </p:nvSpPr>
        <p:spPr bwMode="auto">
          <a:xfrm>
            <a:off x="9348788" y="2487613"/>
            <a:ext cx="163512"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3" name="Oval 88"/>
          <p:cNvSpPr>
            <a:spLocks noChangeArrowheads="1"/>
          </p:cNvSpPr>
          <p:nvPr/>
        </p:nvSpPr>
        <p:spPr bwMode="auto">
          <a:xfrm>
            <a:off x="10193338" y="22780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4" name="Oval 89"/>
          <p:cNvSpPr>
            <a:spLocks noChangeArrowheads="1"/>
          </p:cNvSpPr>
          <p:nvPr/>
        </p:nvSpPr>
        <p:spPr bwMode="auto">
          <a:xfrm>
            <a:off x="10179051" y="2816226"/>
            <a:ext cx="163513"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5" name="Oval 90"/>
          <p:cNvSpPr>
            <a:spLocks noChangeArrowheads="1"/>
          </p:cNvSpPr>
          <p:nvPr/>
        </p:nvSpPr>
        <p:spPr bwMode="auto">
          <a:xfrm>
            <a:off x="9912351" y="33909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36" name="Line 91"/>
          <p:cNvSpPr>
            <a:spLocks noChangeShapeType="1"/>
          </p:cNvSpPr>
          <p:nvPr/>
        </p:nvSpPr>
        <p:spPr bwMode="auto">
          <a:xfrm flipV="1">
            <a:off x="7931151" y="117633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7" name="Line 92"/>
          <p:cNvSpPr>
            <a:spLocks noChangeShapeType="1"/>
          </p:cNvSpPr>
          <p:nvPr/>
        </p:nvSpPr>
        <p:spPr bwMode="auto">
          <a:xfrm flipV="1">
            <a:off x="8728076" y="1152526"/>
            <a:ext cx="620713"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8" name="Line 93"/>
          <p:cNvSpPr>
            <a:spLocks noChangeShapeType="1"/>
          </p:cNvSpPr>
          <p:nvPr/>
        </p:nvSpPr>
        <p:spPr bwMode="auto">
          <a:xfrm flipH="1">
            <a:off x="9442451" y="1257301"/>
            <a:ext cx="23813" cy="646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9" name="Line 94"/>
          <p:cNvSpPr>
            <a:spLocks noChangeShapeType="1"/>
          </p:cNvSpPr>
          <p:nvPr/>
        </p:nvSpPr>
        <p:spPr bwMode="auto">
          <a:xfrm>
            <a:off x="8632826" y="1257301"/>
            <a:ext cx="22225" cy="411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0" name="Line 95"/>
          <p:cNvSpPr>
            <a:spLocks noChangeShapeType="1"/>
          </p:cNvSpPr>
          <p:nvPr/>
        </p:nvSpPr>
        <p:spPr bwMode="auto">
          <a:xfrm>
            <a:off x="7870826" y="1292226"/>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1" name="Line 96"/>
          <p:cNvSpPr>
            <a:spLocks noChangeShapeType="1"/>
          </p:cNvSpPr>
          <p:nvPr/>
        </p:nvSpPr>
        <p:spPr bwMode="auto">
          <a:xfrm flipV="1">
            <a:off x="7988300" y="1798638"/>
            <a:ext cx="598488" cy="2206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2" name="Line 97"/>
          <p:cNvSpPr>
            <a:spLocks noChangeShapeType="1"/>
          </p:cNvSpPr>
          <p:nvPr/>
        </p:nvSpPr>
        <p:spPr bwMode="auto">
          <a:xfrm>
            <a:off x="8739188" y="1773238"/>
            <a:ext cx="622300" cy="188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3" name="Line 98"/>
          <p:cNvSpPr>
            <a:spLocks noChangeShapeType="1"/>
          </p:cNvSpPr>
          <p:nvPr/>
        </p:nvSpPr>
        <p:spPr bwMode="auto">
          <a:xfrm>
            <a:off x="8680451" y="1830389"/>
            <a:ext cx="36513"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4" name="Line 99"/>
          <p:cNvSpPr>
            <a:spLocks noChangeShapeType="1"/>
          </p:cNvSpPr>
          <p:nvPr/>
        </p:nvSpPr>
        <p:spPr bwMode="auto">
          <a:xfrm>
            <a:off x="7931150" y="2122488"/>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5" name="Line 100"/>
          <p:cNvSpPr>
            <a:spLocks noChangeShapeType="1"/>
          </p:cNvSpPr>
          <p:nvPr/>
        </p:nvSpPr>
        <p:spPr bwMode="auto">
          <a:xfrm flipH="1">
            <a:off x="8623301" y="2427289"/>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 name="Line 101"/>
          <p:cNvSpPr>
            <a:spLocks noChangeShapeType="1"/>
          </p:cNvSpPr>
          <p:nvPr/>
        </p:nvSpPr>
        <p:spPr bwMode="auto">
          <a:xfrm>
            <a:off x="8047038" y="2735264"/>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 name="Line 102"/>
          <p:cNvSpPr>
            <a:spLocks noChangeShapeType="1"/>
          </p:cNvSpPr>
          <p:nvPr/>
        </p:nvSpPr>
        <p:spPr bwMode="auto">
          <a:xfrm>
            <a:off x="8832850" y="2371726"/>
            <a:ext cx="515938"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 name="Line 103"/>
          <p:cNvSpPr>
            <a:spLocks noChangeShapeType="1"/>
          </p:cNvSpPr>
          <p:nvPr/>
        </p:nvSpPr>
        <p:spPr bwMode="auto">
          <a:xfrm flipH="1">
            <a:off x="9431338" y="2101851"/>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 name="Line 104"/>
          <p:cNvSpPr>
            <a:spLocks noChangeShapeType="1"/>
          </p:cNvSpPr>
          <p:nvPr/>
        </p:nvSpPr>
        <p:spPr bwMode="auto">
          <a:xfrm>
            <a:off x="9501188" y="2006600"/>
            <a:ext cx="66675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 name="Line 105"/>
          <p:cNvSpPr>
            <a:spLocks noChangeShapeType="1"/>
          </p:cNvSpPr>
          <p:nvPr/>
        </p:nvSpPr>
        <p:spPr bwMode="auto">
          <a:xfrm>
            <a:off x="9488488" y="2584451"/>
            <a:ext cx="704850" cy="284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 name="Line 106"/>
          <p:cNvSpPr>
            <a:spLocks noChangeShapeType="1"/>
          </p:cNvSpPr>
          <p:nvPr/>
        </p:nvSpPr>
        <p:spPr bwMode="auto">
          <a:xfrm flipH="1">
            <a:off x="10252076" y="2441576"/>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 name="Line 107"/>
          <p:cNvSpPr>
            <a:spLocks noChangeShapeType="1"/>
          </p:cNvSpPr>
          <p:nvPr/>
        </p:nvSpPr>
        <p:spPr bwMode="auto">
          <a:xfrm flipH="1">
            <a:off x="10029825" y="2992438"/>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3" name="Line 108"/>
          <p:cNvSpPr>
            <a:spLocks noChangeShapeType="1"/>
          </p:cNvSpPr>
          <p:nvPr/>
        </p:nvSpPr>
        <p:spPr bwMode="auto">
          <a:xfrm flipH="1">
            <a:off x="9420226" y="2654300"/>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 name="Line 109"/>
          <p:cNvSpPr>
            <a:spLocks noChangeShapeType="1"/>
          </p:cNvSpPr>
          <p:nvPr/>
        </p:nvSpPr>
        <p:spPr bwMode="auto">
          <a:xfrm>
            <a:off x="8715376" y="3076576"/>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5" name="Line 110"/>
          <p:cNvSpPr>
            <a:spLocks noChangeShapeType="1"/>
          </p:cNvSpPr>
          <p:nvPr/>
        </p:nvSpPr>
        <p:spPr bwMode="auto">
          <a:xfrm>
            <a:off x="9512301" y="3286126"/>
            <a:ext cx="411163"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 name="Text Box 111"/>
          <p:cNvSpPr txBox="1">
            <a:spLocks noChangeArrowheads="1"/>
          </p:cNvSpPr>
          <p:nvPr/>
        </p:nvSpPr>
        <p:spPr bwMode="auto">
          <a:xfrm>
            <a:off x="8415339" y="2143126"/>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6257" name="Freeform 112"/>
          <p:cNvSpPr>
            <a:spLocks/>
          </p:cNvSpPr>
          <p:nvPr/>
        </p:nvSpPr>
        <p:spPr bwMode="auto">
          <a:xfrm>
            <a:off x="5265738" y="1468439"/>
            <a:ext cx="1566862" cy="1881187"/>
          </a:xfrm>
          <a:custGeom>
            <a:avLst/>
            <a:gdLst>
              <a:gd name="T0" fmla="*/ 101600 w 987"/>
              <a:gd name="T1" fmla="*/ 119062 h 1185"/>
              <a:gd name="T2" fmla="*/ 112712 w 987"/>
              <a:gd name="T3" fmla="*/ 833437 h 1185"/>
              <a:gd name="T4" fmla="*/ 125412 w 987"/>
              <a:gd name="T5" fmla="*/ 1690687 h 1185"/>
              <a:gd name="T6" fmla="*/ 617537 w 987"/>
              <a:gd name="T7" fmla="*/ 1830387 h 1185"/>
              <a:gd name="T8" fmla="*/ 1120775 w 987"/>
              <a:gd name="T9" fmla="*/ 1385887 h 1185"/>
              <a:gd name="T10" fmla="*/ 1555750 w 987"/>
              <a:gd name="T11" fmla="*/ 1022350 h 1185"/>
              <a:gd name="T12" fmla="*/ 1050925 w 987"/>
              <a:gd name="T13" fmla="*/ 717550 h 1185"/>
              <a:gd name="T14" fmla="*/ 722312 w 987"/>
              <a:gd name="T15" fmla="*/ 119062 h 1185"/>
              <a:gd name="T16" fmla="*/ 101600 w 987"/>
              <a:gd name="T17" fmla="*/ 119062 h 1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7"/>
              <a:gd name="T28" fmla="*/ 0 h 1185"/>
              <a:gd name="T29" fmla="*/ 987 w 987"/>
              <a:gd name="T30" fmla="*/ 1185 h 1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7" h="1185">
                <a:moveTo>
                  <a:pt x="64" y="75"/>
                </a:moveTo>
                <a:cubicBezTo>
                  <a:pt x="0" y="150"/>
                  <a:pt x="69" y="360"/>
                  <a:pt x="71" y="525"/>
                </a:cubicBezTo>
                <a:cubicBezTo>
                  <a:pt x="73" y="690"/>
                  <a:pt x="26" y="960"/>
                  <a:pt x="79" y="1065"/>
                </a:cubicBezTo>
                <a:cubicBezTo>
                  <a:pt x="132" y="1170"/>
                  <a:pt x="285" y="1185"/>
                  <a:pt x="389" y="1153"/>
                </a:cubicBezTo>
                <a:cubicBezTo>
                  <a:pt x="493" y="1121"/>
                  <a:pt x="608" y="958"/>
                  <a:pt x="706" y="873"/>
                </a:cubicBezTo>
                <a:cubicBezTo>
                  <a:pt x="804" y="788"/>
                  <a:pt x="987" y="714"/>
                  <a:pt x="980" y="644"/>
                </a:cubicBezTo>
                <a:cubicBezTo>
                  <a:pt x="973" y="574"/>
                  <a:pt x="749" y="547"/>
                  <a:pt x="662" y="452"/>
                </a:cubicBezTo>
                <a:cubicBezTo>
                  <a:pt x="575" y="357"/>
                  <a:pt x="558" y="142"/>
                  <a:pt x="455" y="75"/>
                </a:cubicBezTo>
                <a:cubicBezTo>
                  <a:pt x="352" y="8"/>
                  <a:pt x="128" y="0"/>
                  <a:pt x="64" y="75"/>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58" name="Text Box 113"/>
          <p:cNvSpPr txBox="1">
            <a:spLocks noChangeArrowheads="1"/>
          </p:cNvSpPr>
          <p:nvPr/>
        </p:nvSpPr>
        <p:spPr bwMode="auto">
          <a:xfrm>
            <a:off x="5362575" y="1511301"/>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6259" name="Text Box 114"/>
          <p:cNvSpPr txBox="1">
            <a:spLocks noChangeArrowheads="1"/>
          </p:cNvSpPr>
          <p:nvPr/>
        </p:nvSpPr>
        <p:spPr bwMode="auto">
          <a:xfrm>
            <a:off x="5726114" y="2767013"/>
            <a:ext cx="28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6260" name="Text Box 115"/>
          <p:cNvSpPr txBox="1">
            <a:spLocks noChangeArrowheads="1"/>
          </p:cNvSpPr>
          <p:nvPr/>
        </p:nvSpPr>
        <p:spPr bwMode="auto">
          <a:xfrm>
            <a:off x="6218239" y="2425701"/>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6261" name="Freeform 116"/>
          <p:cNvSpPr>
            <a:spLocks/>
          </p:cNvSpPr>
          <p:nvPr/>
        </p:nvSpPr>
        <p:spPr bwMode="auto">
          <a:xfrm>
            <a:off x="8185151" y="1492251"/>
            <a:ext cx="1566863" cy="1763713"/>
          </a:xfrm>
          <a:custGeom>
            <a:avLst/>
            <a:gdLst>
              <a:gd name="T0" fmla="*/ 101600 w 987"/>
              <a:gd name="T1" fmla="*/ 117475 h 1111"/>
              <a:gd name="T2" fmla="*/ 112713 w 987"/>
              <a:gd name="T3" fmla="*/ 823913 h 1111"/>
              <a:gd name="T4" fmla="*/ 206375 w 987"/>
              <a:gd name="T5" fmla="*/ 1619250 h 1111"/>
              <a:gd name="T6" fmla="*/ 711200 w 987"/>
              <a:gd name="T7" fmla="*/ 1689101 h 1111"/>
              <a:gd name="T8" fmla="*/ 1120775 w 987"/>
              <a:gd name="T9" fmla="*/ 1370013 h 1111"/>
              <a:gd name="T10" fmla="*/ 1555750 w 987"/>
              <a:gd name="T11" fmla="*/ 1009650 h 1111"/>
              <a:gd name="T12" fmla="*/ 1050925 w 987"/>
              <a:gd name="T13" fmla="*/ 709613 h 1111"/>
              <a:gd name="T14" fmla="*/ 722313 w 987"/>
              <a:gd name="T15" fmla="*/ 117475 h 1111"/>
              <a:gd name="T16" fmla="*/ 101600 w 987"/>
              <a:gd name="T17" fmla="*/ 117475 h 1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7"/>
              <a:gd name="T28" fmla="*/ 0 h 1111"/>
              <a:gd name="T29" fmla="*/ 987 w 987"/>
              <a:gd name="T30" fmla="*/ 1111 h 1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7" h="1111">
                <a:moveTo>
                  <a:pt x="64" y="74"/>
                </a:moveTo>
                <a:cubicBezTo>
                  <a:pt x="0" y="148"/>
                  <a:pt x="60" y="361"/>
                  <a:pt x="71" y="519"/>
                </a:cubicBezTo>
                <a:cubicBezTo>
                  <a:pt x="82" y="677"/>
                  <a:pt x="67" y="929"/>
                  <a:pt x="130" y="1020"/>
                </a:cubicBezTo>
                <a:cubicBezTo>
                  <a:pt x="193" y="1111"/>
                  <a:pt x="352" y="1090"/>
                  <a:pt x="448" y="1064"/>
                </a:cubicBezTo>
                <a:cubicBezTo>
                  <a:pt x="544" y="1038"/>
                  <a:pt x="617" y="934"/>
                  <a:pt x="706" y="863"/>
                </a:cubicBezTo>
                <a:cubicBezTo>
                  <a:pt x="795" y="792"/>
                  <a:pt x="987" y="706"/>
                  <a:pt x="980" y="636"/>
                </a:cubicBezTo>
                <a:cubicBezTo>
                  <a:pt x="973" y="567"/>
                  <a:pt x="749" y="541"/>
                  <a:pt x="662" y="447"/>
                </a:cubicBezTo>
                <a:cubicBezTo>
                  <a:pt x="575" y="353"/>
                  <a:pt x="558" y="140"/>
                  <a:pt x="455" y="74"/>
                </a:cubicBezTo>
                <a:cubicBezTo>
                  <a:pt x="352" y="8"/>
                  <a:pt x="128" y="0"/>
                  <a:pt x="64" y="74"/>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62" name="Freeform 117"/>
          <p:cNvSpPr>
            <a:spLocks/>
          </p:cNvSpPr>
          <p:nvPr/>
        </p:nvSpPr>
        <p:spPr bwMode="auto">
          <a:xfrm>
            <a:off x="7604126" y="808039"/>
            <a:ext cx="2894013" cy="2676525"/>
          </a:xfrm>
          <a:custGeom>
            <a:avLst/>
            <a:gdLst>
              <a:gd name="T0" fmla="*/ 728663 w 1823"/>
              <a:gd name="T1" fmla="*/ 169862 h 1686"/>
              <a:gd name="T2" fmla="*/ 49213 w 1823"/>
              <a:gd name="T3" fmla="*/ 1154113 h 1686"/>
              <a:gd name="T4" fmla="*/ 436563 w 1823"/>
              <a:gd name="T5" fmla="*/ 2432050 h 1686"/>
              <a:gd name="T6" fmla="*/ 1947863 w 1823"/>
              <a:gd name="T7" fmla="*/ 2619375 h 1686"/>
              <a:gd name="T8" fmla="*/ 2300288 w 1823"/>
              <a:gd name="T9" fmla="*/ 2209800 h 1686"/>
              <a:gd name="T10" fmla="*/ 2803526 w 1823"/>
              <a:gd name="T11" fmla="*/ 2351088 h 1686"/>
              <a:gd name="T12" fmla="*/ 2816226 w 1823"/>
              <a:gd name="T13" fmla="*/ 1811338 h 1686"/>
              <a:gd name="T14" fmla="*/ 2335213 w 1823"/>
              <a:gd name="T15" fmla="*/ 1682750 h 1686"/>
              <a:gd name="T16" fmla="*/ 2030413 w 1823"/>
              <a:gd name="T17" fmla="*/ 884238 h 1686"/>
              <a:gd name="T18" fmla="*/ 1608138 w 1823"/>
              <a:gd name="T19" fmla="*/ 615950 h 1686"/>
              <a:gd name="T20" fmla="*/ 1292225 w 1823"/>
              <a:gd name="T21" fmla="*/ 134938 h 1686"/>
              <a:gd name="T22" fmla="*/ 728663 w 1823"/>
              <a:gd name="T23" fmla="*/ 169862 h 1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23"/>
              <a:gd name="T37" fmla="*/ 0 h 1686"/>
              <a:gd name="T38" fmla="*/ 1823 w 1823"/>
              <a:gd name="T39" fmla="*/ 1686 h 1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23" h="1686">
                <a:moveTo>
                  <a:pt x="459" y="107"/>
                </a:moveTo>
                <a:cubicBezTo>
                  <a:pt x="329" y="214"/>
                  <a:pt x="62" y="490"/>
                  <a:pt x="31" y="727"/>
                </a:cubicBezTo>
                <a:cubicBezTo>
                  <a:pt x="0" y="964"/>
                  <a:pt x="76" y="1378"/>
                  <a:pt x="275" y="1532"/>
                </a:cubicBezTo>
                <a:cubicBezTo>
                  <a:pt x="474" y="1686"/>
                  <a:pt x="1031" y="1673"/>
                  <a:pt x="1227" y="1650"/>
                </a:cubicBezTo>
                <a:cubicBezTo>
                  <a:pt x="1423" y="1627"/>
                  <a:pt x="1359" y="1420"/>
                  <a:pt x="1449" y="1392"/>
                </a:cubicBezTo>
                <a:cubicBezTo>
                  <a:pt x="1539" y="1364"/>
                  <a:pt x="1712" y="1523"/>
                  <a:pt x="1766" y="1481"/>
                </a:cubicBezTo>
                <a:cubicBezTo>
                  <a:pt x="1820" y="1439"/>
                  <a:pt x="1823" y="1211"/>
                  <a:pt x="1774" y="1141"/>
                </a:cubicBezTo>
                <a:cubicBezTo>
                  <a:pt x="1725" y="1071"/>
                  <a:pt x="1554" y="1157"/>
                  <a:pt x="1471" y="1060"/>
                </a:cubicBezTo>
                <a:cubicBezTo>
                  <a:pt x="1388" y="963"/>
                  <a:pt x="1355" y="669"/>
                  <a:pt x="1279" y="557"/>
                </a:cubicBezTo>
                <a:cubicBezTo>
                  <a:pt x="1203" y="445"/>
                  <a:pt x="1090" y="467"/>
                  <a:pt x="1013" y="388"/>
                </a:cubicBezTo>
                <a:cubicBezTo>
                  <a:pt x="936" y="309"/>
                  <a:pt x="909" y="134"/>
                  <a:pt x="814" y="85"/>
                </a:cubicBezTo>
                <a:cubicBezTo>
                  <a:pt x="719" y="36"/>
                  <a:pt x="589" y="0"/>
                  <a:pt x="459" y="107"/>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63" name="Text Box 118"/>
          <p:cNvSpPr txBox="1">
            <a:spLocks noChangeArrowheads="1"/>
          </p:cNvSpPr>
          <p:nvPr/>
        </p:nvSpPr>
        <p:spPr bwMode="auto">
          <a:xfrm>
            <a:off x="8705850" y="9842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6264" name="Text Box 119"/>
          <p:cNvSpPr txBox="1">
            <a:spLocks noChangeArrowheads="1"/>
          </p:cNvSpPr>
          <p:nvPr/>
        </p:nvSpPr>
        <p:spPr bwMode="auto">
          <a:xfrm>
            <a:off x="7624763" y="20018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6265" name="Text Box 120"/>
          <p:cNvSpPr txBox="1">
            <a:spLocks noChangeArrowheads="1"/>
          </p:cNvSpPr>
          <p:nvPr/>
        </p:nvSpPr>
        <p:spPr bwMode="auto">
          <a:xfrm>
            <a:off x="7637463" y="2576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6266" name="Oval 121"/>
          <p:cNvSpPr>
            <a:spLocks noChangeArrowheads="1"/>
          </p:cNvSpPr>
          <p:nvPr/>
        </p:nvSpPr>
        <p:spPr bwMode="auto">
          <a:xfrm>
            <a:off x="5340351" y="336708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67" name="Line 122"/>
          <p:cNvSpPr>
            <a:spLocks noChangeShapeType="1"/>
          </p:cNvSpPr>
          <p:nvPr/>
        </p:nvSpPr>
        <p:spPr bwMode="auto">
          <a:xfrm>
            <a:off x="5038725" y="2768600"/>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8" name="Line 123"/>
          <p:cNvSpPr>
            <a:spLocks noChangeShapeType="1"/>
          </p:cNvSpPr>
          <p:nvPr/>
        </p:nvSpPr>
        <p:spPr bwMode="auto">
          <a:xfrm flipH="1">
            <a:off x="5518150" y="3248026"/>
            <a:ext cx="903288"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9" name="Oval 124"/>
          <p:cNvSpPr>
            <a:spLocks noChangeArrowheads="1"/>
          </p:cNvSpPr>
          <p:nvPr/>
        </p:nvSpPr>
        <p:spPr bwMode="auto">
          <a:xfrm>
            <a:off x="8281988" y="34051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270" name="Line 125"/>
          <p:cNvSpPr>
            <a:spLocks noChangeShapeType="1"/>
          </p:cNvSpPr>
          <p:nvPr/>
        </p:nvSpPr>
        <p:spPr bwMode="auto">
          <a:xfrm>
            <a:off x="7980363" y="2806700"/>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1" name="Line 126"/>
          <p:cNvSpPr>
            <a:spLocks noChangeShapeType="1"/>
          </p:cNvSpPr>
          <p:nvPr/>
        </p:nvSpPr>
        <p:spPr bwMode="auto">
          <a:xfrm flipH="1">
            <a:off x="8459789" y="3286126"/>
            <a:ext cx="903287"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2" name="Text Box 127"/>
          <p:cNvSpPr txBox="1">
            <a:spLocks noChangeArrowheads="1"/>
          </p:cNvSpPr>
          <p:nvPr/>
        </p:nvSpPr>
        <p:spPr bwMode="auto">
          <a:xfrm>
            <a:off x="9431338" y="295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6273" name="Text Box 128"/>
          <p:cNvSpPr txBox="1">
            <a:spLocks noChangeArrowheads="1"/>
          </p:cNvSpPr>
          <p:nvPr/>
        </p:nvSpPr>
        <p:spPr bwMode="auto">
          <a:xfrm>
            <a:off x="9899650" y="26225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6274" name="Text Box 129"/>
          <p:cNvSpPr txBox="1">
            <a:spLocks noChangeArrowheads="1"/>
          </p:cNvSpPr>
          <p:nvPr/>
        </p:nvSpPr>
        <p:spPr bwMode="auto">
          <a:xfrm>
            <a:off x="9466263" y="18605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Tree>
    <p:extLst>
      <p:ext uri="{BB962C8B-B14F-4D97-AF65-F5344CB8AC3E}">
        <p14:creationId xmlns:p14="http://schemas.microsoft.com/office/powerpoint/2010/main" val="25573907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800226" y="141288"/>
            <a:ext cx="8723313" cy="698500"/>
          </a:xfrm>
        </p:spPr>
        <p:txBody>
          <a:bodyPr/>
          <a:lstStyle/>
          <a:p>
            <a:r>
              <a:rPr lang="en-US" altLang="en-US" sz="3600" dirty="0" smtClean="0"/>
              <a:t>BFS - Implementation</a:t>
            </a:r>
          </a:p>
        </p:txBody>
      </p:sp>
      <p:sp>
        <p:nvSpPr>
          <p:cNvPr id="7172" name="Rectangle 3"/>
          <p:cNvSpPr>
            <a:spLocks noGrp="1" noChangeArrowheads="1"/>
          </p:cNvSpPr>
          <p:nvPr>
            <p:ph type="body" idx="1"/>
          </p:nvPr>
        </p:nvSpPr>
        <p:spPr>
          <a:xfrm>
            <a:off x="388189" y="3995739"/>
            <a:ext cx="11490385" cy="2630487"/>
          </a:xfrm>
          <a:noFill/>
        </p:spPr>
        <p:txBody>
          <a:bodyPr/>
          <a:lstStyle/>
          <a:p>
            <a:pPr marL="533400" indent="-533400">
              <a:lnSpc>
                <a:spcPct val="90000"/>
              </a:lnSpc>
            </a:pPr>
            <a:r>
              <a:rPr lang="en-US" altLang="en-US" sz="2400" dirty="0"/>
              <a:t>The search makes use of a FIFO queue, Q</a:t>
            </a:r>
          </a:p>
          <a:p>
            <a:pPr marL="533400" indent="-533400">
              <a:lnSpc>
                <a:spcPct val="90000"/>
              </a:lnSpc>
            </a:pPr>
            <a:r>
              <a:rPr lang="en-US" altLang="en-US" sz="2400" dirty="0"/>
              <a:t>We also maintain arrays </a:t>
            </a:r>
          </a:p>
          <a:p>
            <a:pPr marL="914400" lvl="1" indent="-457200">
              <a:lnSpc>
                <a:spcPct val="90000"/>
              </a:lnSpc>
            </a:pPr>
            <a:r>
              <a:rPr lang="en-US" altLang="en-US" sz="2000" dirty="0"/>
              <a:t>color[u], which holds the color of vertex u</a:t>
            </a:r>
          </a:p>
          <a:p>
            <a:pPr marL="1295400" lvl="2" indent="-381000">
              <a:lnSpc>
                <a:spcPct val="90000"/>
              </a:lnSpc>
            </a:pPr>
            <a:r>
              <a:rPr lang="en-US" altLang="en-US" sz="1800" dirty="0"/>
              <a:t>either white, gray, black</a:t>
            </a:r>
          </a:p>
          <a:p>
            <a:pPr marL="914400" lvl="1" indent="-457200">
              <a:lnSpc>
                <a:spcPct val="90000"/>
              </a:lnSpc>
            </a:pPr>
            <a:r>
              <a:rPr lang="en-US" altLang="en-US" sz="2000" dirty="0" err="1"/>
              <a:t>pred</a:t>
            </a:r>
            <a:r>
              <a:rPr lang="en-US" altLang="en-US" sz="2000" dirty="0"/>
              <a:t>[u], which points to the predecessor of u	</a:t>
            </a:r>
          </a:p>
          <a:p>
            <a:pPr marL="1295400" lvl="2" indent="-381000">
              <a:lnSpc>
                <a:spcPct val="90000"/>
              </a:lnSpc>
            </a:pPr>
            <a:r>
              <a:rPr lang="en-US" altLang="en-US" sz="1800" dirty="0"/>
              <a:t>The vertex that discovered u</a:t>
            </a:r>
          </a:p>
          <a:p>
            <a:pPr marL="914400" lvl="1" indent="-457200">
              <a:lnSpc>
                <a:spcPct val="90000"/>
              </a:lnSpc>
            </a:pPr>
            <a:r>
              <a:rPr lang="en-US" altLang="en-US" sz="2000" dirty="0"/>
              <a:t>d[u],  the distance from s to u</a:t>
            </a:r>
          </a:p>
        </p:txBody>
      </p:sp>
      <p:sp>
        <p:nvSpPr>
          <p:cNvPr id="7173" name="Oval 4"/>
          <p:cNvSpPr>
            <a:spLocks noChangeArrowheads="1"/>
          </p:cNvSpPr>
          <p:nvPr/>
        </p:nvSpPr>
        <p:spPr bwMode="auto">
          <a:xfrm>
            <a:off x="1944688" y="11064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4" name="Oval 5"/>
          <p:cNvSpPr>
            <a:spLocks noChangeArrowheads="1"/>
          </p:cNvSpPr>
          <p:nvPr/>
        </p:nvSpPr>
        <p:spPr bwMode="auto">
          <a:xfrm>
            <a:off x="3525838" y="10842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5" name="Oval 6"/>
          <p:cNvSpPr>
            <a:spLocks noChangeArrowheads="1"/>
          </p:cNvSpPr>
          <p:nvPr/>
        </p:nvSpPr>
        <p:spPr bwMode="auto">
          <a:xfrm>
            <a:off x="2717801" y="108426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6" name="Oval 7"/>
          <p:cNvSpPr>
            <a:spLocks noChangeArrowheads="1"/>
          </p:cNvSpPr>
          <p:nvPr/>
        </p:nvSpPr>
        <p:spPr bwMode="auto">
          <a:xfrm>
            <a:off x="2741613" y="167005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7" name="Oval 8"/>
          <p:cNvSpPr>
            <a:spLocks noChangeArrowheads="1"/>
          </p:cNvSpPr>
          <p:nvPr/>
        </p:nvSpPr>
        <p:spPr bwMode="auto">
          <a:xfrm>
            <a:off x="2003426" y="19748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8" name="Oval 9"/>
          <p:cNvSpPr>
            <a:spLocks noChangeArrowheads="1"/>
          </p:cNvSpPr>
          <p:nvPr/>
        </p:nvSpPr>
        <p:spPr bwMode="auto">
          <a:xfrm>
            <a:off x="3514726" y="191611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79" name="Oval 10"/>
          <p:cNvSpPr>
            <a:spLocks noChangeArrowheads="1"/>
          </p:cNvSpPr>
          <p:nvPr/>
        </p:nvSpPr>
        <p:spPr bwMode="auto">
          <a:xfrm>
            <a:off x="2822576" y="2255838"/>
            <a:ext cx="163513" cy="163512"/>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0" name="Oval 11"/>
          <p:cNvSpPr>
            <a:spLocks noChangeArrowheads="1"/>
          </p:cNvSpPr>
          <p:nvPr/>
        </p:nvSpPr>
        <p:spPr bwMode="auto">
          <a:xfrm>
            <a:off x="2049463" y="26320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1" name="Oval 12"/>
          <p:cNvSpPr>
            <a:spLocks noChangeArrowheads="1"/>
          </p:cNvSpPr>
          <p:nvPr/>
        </p:nvSpPr>
        <p:spPr bwMode="auto">
          <a:xfrm>
            <a:off x="2435226" y="3414713"/>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2" name="Oval 13"/>
          <p:cNvSpPr>
            <a:spLocks noChangeArrowheads="1"/>
          </p:cNvSpPr>
          <p:nvPr/>
        </p:nvSpPr>
        <p:spPr bwMode="auto">
          <a:xfrm>
            <a:off x="2706688" y="29479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3" name="Oval 14"/>
          <p:cNvSpPr>
            <a:spLocks noChangeArrowheads="1"/>
          </p:cNvSpPr>
          <p:nvPr/>
        </p:nvSpPr>
        <p:spPr bwMode="auto">
          <a:xfrm>
            <a:off x="3503613" y="315912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4" name="Oval 15"/>
          <p:cNvSpPr>
            <a:spLocks noChangeArrowheads="1"/>
          </p:cNvSpPr>
          <p:nvPr/>
        </p:nvSpPr>
        <p:spPr bwMode="auto">
          <a:xfrm>
            <a:off x="3514726" y="24892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5" name="Oval 16"/>
          <p:cNvSpPr>
            <a:spLocks noChangeArrowheads="1"/>
          </p:cNvSpPr>
          <p:nvPr/>
        </p:nvSpPr>
        <p:spPr bwMode="auto">
          <a:xfrm>
            <a:off x="4359276" y="22796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6" name="Oval 17"/>
          <p:cNvSpPr>
            <a:spLocks noChangeArrowheads="1"/>
          </p:cNvSpPr>
          <p:nvPr/>
        </p:nvSpPr>
        <p:spPr bwMode="auto">
          <a:xfrm>
            <a:off x="4344988" y="281781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7" name="Oval 18"/>
          <p:cNvSpPr>
            <a:spLocks noChangeArrowheads="1"/>
          </p:cNvSpPr>
          <p:nvPr/>
        </p:nvSpPr>
        <p:spPr bwMode="auto">
          <a:xfrm>
            <a:off x="4078288" y="33924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188" name="Line 19"/>
          <p:cNvSpPr>
            <a:spLocks noChangeShapeType="1"/>
          </p:cNvSpPr>
          <p:nvPr/>
        </p:nvSpPr>
        <p:spPr bwMode="auto">
          <a:xfrm flipV="1">
            <a:off x="2097088" y="1177926"/>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20"/>
          <p:cNvSpPr>
            <a:spLocks noChangeShapeType="1"/>
          </p:cNvSpPr>
          <p:nvPr/>
        </p:nvSpPr>
        <p:spPr bwMode="auto">
          <a:xfrm flipV="1">
            <a:off x="2894013" y="1154113"/>
            <a:ext cx="620712"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21"/>
          <p:cNvSpPr>
            <a:spLocks noChangeShapeType="1"/>
          </p:cNvSpPr>
          <p:nvPr/>
        </p:nvSpPr>
        <p:spPr bwMode="auto">
          <a:xfrm flipH="1">
            <a:off x="3608388" y="1258888"/>
            <a:ext cx="23812" cy="646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Line 22"/>
          <p:cNvSpPr>
            <a:spLocks noChangeShapeType="1"/>
          </p:cNvSpPr>
          <p:nvPr/>
        </p:nvSpPr>
        <p:spPr bwMode="auto">
          <a:xfrm>
            <a:off x="2798764" y="1258888"/>
            <a:ext cx="22225" cy="411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Line 23"/>
          <p:cNvSpPr>
            <a:spLocks noChangeShapeType="1"/>
          </p:cNvSpPr>
          <p:nvPr/>
        </p:nvSpPr>
        <p:spPr bwMode="auto">
          <a:xfrm>
            <a:off x="2036764" y="1293814"/>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 name="Line 24"/>
          <p:cNvSpPr>
            <a:spLocks noChangeShapeType="1"/>
          </p:cNvSpPr>
          <p:nvPr/>
        </p:nvSpPr>
        <p:spPr bwMode="auto">
          <a:xfrm flipV="1">
            <a:off x="2154239" y="1800226"/>
            <a:ext cx="598487" cy="220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25"/>
          <p:cNvSpPr>
            <a:spLocks noChangeShapeType="1"/>
          </p:cNvSpPr>
          <p:nvPr/>
        </p:nvSpPr>
        <p:spPr bwMode="auto">
          <a:xfrm>
            <a:off x="2905125" y="1774826"/>
            <a:ext cx="622300" cy="188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 name="Line 26"/>
          <p:cNvSpPr>
            <a:spLocks noChangeShapeType="1"/>
          </p:cNvSpPr>
          <p:nvPr/>
        </p:nvSpPr>
        <p:spPr bwMode="auto">
          <a:xfrm>
            <a:off x="2846388" y="1831976"/>
            <a:ext cx="36512"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 name="Line 27"/>
          <p:cNvSpPr>
            <a:spLocks noChangeShapeType="1"/>
          </p:cNvSpPr>
          <p:nvPr/>
        </p:nvSpPr>
        <p:spPr bwMode="auto">
          <a:xfrm>
            <a:off x="2097088" y="2124075"/>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Line 28"/>
          <p:cNvSpPr>
            <a:spLocks noChangeShapeType="1"/>
          </p:cNvSpPr>
          <p:nvPr/>
        </p:nvSpPr>
        <p:spPr bwMode="auto">
          <a:xfrm flipH="1">
            <a:off x="2789239" y="2428876"/>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 name="Line 29"/>
          <p:cNvSpPr>
            <a:spLocks noChangeShapeType="1"/>
          </p:cNvSpPr>
          <p:nvPr/>
        </p:nvSpPr>
        <p:spPr bwMode="auto">
          <a:xfrm>
            <a:off x="2212975" y="2736851"/>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Line 30"/>
          <p:cNvSpPr>
            <a:spLocks noChangeShapeType="1"/>
          </p:cNvSpPr>
          <p:nvPr/>
        </p:nvSpPr>
        <p:spPr bwMode="auto">
          <a:xfrm>
            <a:off x="2998789" y="2373314"/>
            <a:ext cx="515937"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 name="Line 31"/>
          <p:cNvSpPr>
            <a:spLocks noChangeShapeType="1"/>
          </p:cNvSpPr>
          <p:nvPr/>
        </p:nvSpPr>
        <p:spPr bwMode="auto">
          <a:xfrm flipH="1">
            <a:off x="3597276" y="2103439"/>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 name="Line 32"/>
          <p:cNvSpPr>
            <a:spLocks noChangeShapeType="1"/>
          </p:cNvSpPr>
          <p:nvPr/>
        </p:nvSpPr>
        <p:spPr bwMode="auto">
          <a:xfrm>
            <a:off x="3667125" y="2008189"/>
            <a:ext cx="66675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 name="Line 33"/>
          <p:cNvSpPr>
            <a:spLocks noChangeShapeType="1"/>
          </p:cNvSpPr>
          <p:nvPr/>
        </p:nvSpPr>
        <p:spPr bwMode="auto">
          <a:xfrm>
            <a:off x="3654425" y="2586038"/>
            <a:ext cx="704850" cy="2841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 name="Line 34"/>
          <p:cNvSpPr>
            <a:spLocks noChangeShapeType="1"/>
          </p:cNvSpPr>
          <p:nvPr/>
        </p:nvSpPr>
        <p:spPr bwMode="auto">
          <a:xfrm flipH="1">
            <a:off x="4418013" y="2443164"/>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 name="Line 35"/>
          <p:cNvSpPr>
            <a:spLocks noChangeShapeType="1"/>
          </p:cNvSpPr>
          <p:nvPr/>
        </p:nvSpPr>
        <p:spPr bwMode="auto">
          <a:xfrm flipH="1">
            <a:off x="4195763" y="2994025"/>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Line 36"/>
          <p:cNvSpPr>
            <a:spLocks noChangeShapeType="1"/>
          </p:cNvSpPr>
          <p:nvPr/>
        </p:nvSpPr>
        <p:spPr bwMode="auto">
          <a:xfrm flipH="1">
            <a:off x="3586164" y="2655888"/>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 name="Line 37"/>
          <p:cNvSpPr>
            <a:spLocks noChangeShapeType="1"/>
          </p:cNvSpPr>
          <p:nvPr/>
        </p:nvSpPr>
        <p:spPr bwMode="auto">
          <a:xfrm>
            <a:off x="2133600" y="2816225"/>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 name="Line 38"/>
          <p:cNvSpPr>
            <a:spLocks noChangeShapeType="1"/>
          </p:cNvSpPr>
          <p:nvPr/>
        </p:nvSpPr>
        <p:spPr bwMode="auto">
          <a:xfrm flipH="1">
            <a:off x="2613025" y="3295651"/>
            <a:ext cx="903288"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 name="Line 39"/>
          <p:cNvSpPr>
            <a:spLocks noChangeShapeType="1"/>
          </p:cNvSpPr>
          <p:nvPr/>
        </p:nvSpPr>
        <p:spPr bwMode="auto">
          <a:xfrm>
            <a:off x="2881314" y="3078164"/>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 name="Line 40"/>
          <p:cNvSpPr>
            <a:spLocks noChangeShapeType="1"/>
          </p:cNvSpPr>
          <p:nvPr/>
        </p:nvSpPr>
        <p:spPr bwMode="auto">
          <a:xfrm>
            <a:off x="3678238" y="3287714"/>
            <a:ext cx="411162"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Text Box 41"/>
          <p:cNvSpPr txBox="1">
            <a:spLocks noChangeArrowheads="1"/>
          </p:cNvSpPr>
          <p:nvPr/>
        </p:nvSpPr>
        <p:spPr bwMode="auto">
          <a:xfrm>
            <a:off x="2581276" y="2144713"/>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7211" name="Oval 42"/>
          <p:cNvSpPr>
            <a:spLocks noChangeArrowheads="1"/>
          </p:cNvSpPr>
          <p:nvPr/>
        </p:nvSpPr>
        <p:spPr bwMode="auto">
          <a:xfrm>
            <a:off x="4830763" y="10826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2" name="Oval 43"/>
          <p:cNvSpPr>
            <a:spLocks noChangeArrowheads="1"/>
          </p:cNvSpPr>
          <p:nvPr/>
        </p:nvSpPr>
        <p:spPr bwMode="auto">
          <a:xfrm>
            <a:off x="6411913" y="106045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3" name="Oval 44"/>
          <p:cNvSpPr>
            <a:spLocks noChangeArrowheads="1"/>
          </p:cNvSpPr>
          <p:nvPr/>
        </p:nvSpPr>
        <p:spPr bwMode="auto">
          <a:xfrm>
            <a:off x="5603876" y="106045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4" name="Oval 45"/>
          <p:cNvSpPr>
            <a:spLocks noChangeArrowheads="1"/>
          </p:cNvSpPr>
          <p:nvPr/>
        </p:nvSpPr>
        <p:spPr bwMode="auto">
          <a:xfrm>
            <a:off x="5627688" y="1646238"/>
            <a:ext cx="163512"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5" name="Oval 46"/>
          <p:cNvSpPr>
            <a:spLocks noChangeArrowheads="1"/>
          </p:cNvSpPr>
          <p:nvPr/>
        </p:nvSpPr>
        <p:spPr bwMode="auto">
          <a:xfrm>
            <a:off x="4889501" y="195103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6" name="Oval 47"/>
          <p:cNvSpPr>
            <a:spLocks noChangeArrowheads="1"/>
          </p:cNvSpPr>
          <p:nvPr/>
        </p:nvSpPr>
        <p:spPr bwMode="auto">
          <a:xfrm>
            <a:off x="6400801" y="18923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7" name="Oval 48"/>
          <p:cNvSpPr>
            <a:spLocks noChangeArrowheads="1"/>
          </p:cNvSpPr>
          <p:nvPr/>
        </p:nvSpPr>
        <p:spPr bwMode="auto">
          <a:xfrm>
            <a:off x="5708651" y="2232026"/>
            <a:ext cx="163513"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8" name="Oval 49"/>
          <p:cNvSpPr>
            <a:spLocks noChangeArrowheads="1"/>
          </p:cNvSpPr>
          <p:nvPr/>
        </p:nvSpPr>
        <p:spPr bwMode="auto">
          <a:xfrm>
            <a:off x="4935538" y="26082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19" name="Oval 50"/>
          <p:cNvSpPr>
            <a:spLocks noChangeArrowheads="1"/>
          </p:cNvSpPr>
          <p:nvPr/>
        </p:nvSpPr>
        <p:spPr bwMode="auto">
          <a:xfrm>
            <a:off x="5592763" y="292417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0" name="Oval 51"/>
          <p:cNvSpPr>
            <a:spLocks noChangeArrowheads="1"/>
          </p:cNvSpPr>
          <p:nvPr/>
        </p:nvSpPr>
        <p:spPr bwMode="auto">
          <a:xfrm>
            <a:off x="6389688" y="313531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1" name="Oval 52"/>
          <p:cNvSpPr>
            <a:spLocks noChangeArrowheads="1"/>
          </p:cNvSpPr>
          <p:nvPr/>
        </p:nvSpPr>
        <p:spPr bwMode="auto">
          <a:xfrm>
            <a:off x="6400801" y="246538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2" name="Oval 53"/>
          <p:cNvSpPr>
            <a:spLocks noChangeArrowheads="1"/>
          </p:cNvSpPr>
          <p:nvPr/>
        </p:nvSpPr>
        <p:spPr bwMode="auto">
          <a:xfrm>
            <a:off x="7245351" y="225583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3" name="Oval 54"/>
          <p:cNvSpPr>
            <a:spLocks noChangeArrowheads="1"/>
          </p:cNvSpPr>
          <p:nvPr/>
        </p:nvSpPr>
        <p:spPr bwMode="auto">
          <a:xfrm>
            <a:off x="7231063" y="2794001"/>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4" name="Oval 55"/>
          <p:cNvSpPr>
            <a:spLocks noChangeArrowheads="1"/>
          </p:cNvSpPr>
          <p:nvPr/>
        </p:nvSpPr>
        <p:spPr bwMode="auto">
          <a:xfrm>
            <a:off x="6964363" y="3368676"/>
            <a:ext cx="163512"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25" name="Line 56"/>
          <p:cNvSpPr>
            <a:spLocks noChangeShapeType="1"/>
          </p:cNvSpPr>
          <p:nvPr/>
        </p:nvSpPr>
        <p:spPr bwMode="auto">
          <a:xfrm flipV="1">
            <a:off x="4983163" y="1154113"/>
            <a:ext cx="620712"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6" name="Line 57"/>
          <p:cNvSpPr>
            <a:spLocks noChangeShapeType="1"/>
          </p:cNvSpPr>
          <p:nvPr/>
        </p:nvSpPr>
        <p:spPr bwMode="auto">
          <a:xfrm flipV="1">
            <a:off x="5780088" y="1130301"/>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 name="Line 58"/>
          <p:cNvSpPr>
            <a:spLocks noChangeShapeType="1"/>
          </p:cNvSpPr>
          <p:nvPr/>
        </p:nvSpPr>
        <p:spPr bwMode="auto">
          <a:xfrm flipH="1">
            <a:off x="6494463" y="1235076"/>
            <a:ext cx="23812" cy="646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 name="Line 59"/>
          <p:cNvSpPr>
            <a:spLocks noChangeShapeType="1"/>
          </p:cNvSpPr>
          <p:nvPr/>
        </p:nvSpPr>
        <p:spPr bwMode="auto">
          <a:xfrm>
            <a:off x="5684839" y="1235076"/>
            <a:ext cx="22225" cy="411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 name="Line 60"/>
          <p:cNvSpPr>
            <a:spLocks noChangeShapeType="1"/>
          </p:cNvSpPr>
          <p:nvPr/>
        </p:nvSpPr>
        <p:spPr bwMode="auto">
          <a:xfrm>
            <a:off x="4922839" y="1270001"/>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 name="Line 61"/>
          <p:cNvSpPr>
            <a:spLocks noChangeShapeType="1"/>
          </p:cNvSpPr>
          <p:nvPr/>
        </p:nvSpPr>
        <p:spPr bwMode="auto">
          <a:xfrm flipV="1">
            <a:off x="5040314" y="1776413"/>
            <a:ext cx="598487" cy="2206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 name="Line 62"/>
          <p:cNvSpPr>
            <a:spLocks noChangeShapeType="1"/>
          </p:cNvSpPr>
          <p:nvPr/>
        </p:nvSpPr>
        <p:spPr bwMode="auto">
          <a:xfrm>
            <a:off x="5791200" y="1751013"/>
            <a:ext cx="622300" cy="188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 name="Line 63"/>
          <p:cNvSpPr>
            <a:spLocks noChangeShapeType="1"/>
          </p:cNvSpPr>
          <p:nvPr/>
        </p:nvSpPr>
        <p:spPr bwMode="auto">
          <a:xfrm>
            <a:off x="5732463" y="1808164"/>
            <a:ext cx="36512"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 name="Line 64"/>
          <p:cNvSpPr>
            <a:spLocks noChangeShapeType="1"/>
          </p:cNvSpPr>
          <p:nvPr/>
        </p:nvSpPr>
        <p:spPr bwMode="auto">
          <a:xfrm>
            <a:off x="4983163" y="2100263"/>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4" name="Line 65"/>
          <p:cNvSpPr>
            <a:spLocks noChangeShapeType="1"/>
          </p:cNvSpPr>
          <p:nvPr/>
        </p:nvSpPr>
        <p:spPr bwMode="auto">
          <a:xfrm flipH="1">
            <a:off x="5675314" y="2405064"/>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 name="Line 66"/>
          <p:cNvSpPr>
            <a:spLocks noChangeShapeType="1"/>
          </p:cNvSpPr>
          <p:nvPr/>
        </p:nvSpPr>
        <p:spPr bwMode="auto">
          <a:xfrm>
            <a:off x="5099050" y="2713039"/>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 name="Line 67"/>
          <p:cNvSpPr>
            <a:spLocks noChangeShapeType="1"/>
          </p:cNvSpPr>
          <p:nvPr/>
        </p:nvSpPr>
        <p:spPr bwMode="auto">
          <a:xfrm>
            <a:off x="5884864" y="2349501"/>
            <a:ext cx="515937"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 name="Line 68"/>
          <p:cNvSpPr>
            <a:spLocks noChangeShapeType="1"/>
          </p:cNvSpPr>
          <p:nvPr/>
        </p:nvSpPr>
        <p:spPr bwMode="auto">
          <a:xfrm flipH="1">
            <a:off x="6483351" y="2079626"/>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 name="Line 69"/>
          <p:cNvSpPr>
            <a:spLocks noChangeShapeType="1"/>
          </p:cNvSpPr>
          <p:nvPr/>
        </p:nvSpPr>
        <p:spPr bwMode="auto">
          <a:xfrm>
            <a:off x="6553200" y="1984375"/>
            <a:ext cx="66675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 name="Line 70"/>
          <p:cNvSpPr>
            <a:spLocks noChangeShapeType="1"/>
          </p:cNvSpPr>
          <p:nvPr/>
        </p:nvSpPr>
        <p:spPr bwMode="auto">
          <a:xfrm>
            <a:off x="6540500" y="2562226"/>
            <a:ext cx="704850" cy="284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 name="Line 71"/>
          <p:cNvSpPr>
            <a:spLocks noChangeShapeType="1"/>
          </p:cNvSpPr>
          <p:nvPr/>
        </p:nvSpPr>
        <p:spPr bwMode="auto">
          <a:xfrm flipH="1">
            <a:off x="7304088" y="2419351"/>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 name="Line 72"/>
          <p:cNvSpPr>
            <a:spLocks noChangeShapeType="1"/>
          </p:cNvSpPr>
          <p:nvPr/>
        </p:nvSpPr>
        <p:spPr bwMode="auto">
          <a:xfrm flipH="1">
            <a:off x="7081838" y="2970213"/>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2" name="Line 73"/>
          <p:cNvSpPr>
            <a:spLocks noChangeShapeType="1"/>
          </p:cNvSpPr>
          <p:nvPr/>
        </p:nvSpPr>
        <p:spPr bwMode="auto">
          <a:xfrm flipH="1">
            <a:off x="6472239" y="2632075"/>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 name="Line 74"/>
          <p:cNvSpPr>
            <a:spLocks noChangeShapeType="1"/>
          </p:cNvSpPr>
          <p:nvPr/>
        </p:nvSpPr>
        <p:spPr bwMode="auto">
          <a:xfrm>
            <a:off x="5767389" y="3054351"/>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 name="Line 75"/>
          <p:cNvSpPr>
            <a:spLocks noChangeShapeType="1"/>
          </p:cNvSpPr>
          <p:nvPr/>
        </p:nvSpPr>
        <p:spPr bwMode="auto">
          <a:xfrm>
            <a:off x="6564313" y="3263901"/>
            <a:ext cx="411162"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5" name="Text Box 76"/>
          <p:cNvSpPr txBox="1">
            <a:spLocks noChangeArrowheads="1"/>
          </p:cNvSpPr>
          <p:nvPr/>
        </p:nvSpPr>
        <p:spPr bwMode="auto">
          <a:xfrm>
            <a:off x="5467351" y="2120901"/>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7246" name="Oval 77"/>
          <p:cNvSpPr>
            <a:spLocks noChangeArrowheads="1"/>
          </p:cNvSpPr>
          <p:nvPr/>
        </p:nvSpPr>
        <p:spPr bwMode="auto">
          <a:xfrm>
            <a:off x="7778751" y="11049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47" name="Oval 78"/>
          <p:cNvSpPr>
            <a:spLocks noChangeArrowheads="1"/>
          </p:cNvSpPr>
          <p:nvPr/>
        </p:nvSpPr>
        <p:spPr bwMode="auto">
          <a:xfrm>
            <a:off x="9359901" y="1082676"/>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48" name="Oval 79"/>
          <p:cNvSpPr>
            <a:spLocks noChangeArrowheads="1"/>
          </p:cNvSpPr>
          <p:nvPr/>
        </p:nvSpPr>
        <p:spPr bwMode="auto">
          <a:xfrm>
            <a:off x="8551863" y="108267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49" name="Oval 80"/>
          <p:cNvSpPr>
            <a:spLocks noChangeArrowheads="1"/>
          </p:cNvSpPr>
          <p:nvPr/>
        </p:nvSpPr>
        <p:spPr bwMode="auto">
          <a:xfrm>
            <a:off x="8575676" y="1668463"/>
            <a:ext cx="163513"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0" name="Oval 81"/>
          <p:cNvSpPr>
            <a:spLocks noChangeArrowheads="1"/>
          </p:cNvSpPr>
          <p:nvPr/>
        </p:nvSpPr>
        <p:spPr bwMode="auto">
          <a:xfrm>
            <a:off x="7837488" y="1973263"/>
            <a:ext cx="163512"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1" name="Oval 82"/>
          <p:cNvSpPr>
            <a:spLocks noChangeArrowheads="1"/>
          </p:cNvSpPr>
          <p:nvPr/>
        </p:nvSpPr>
        <p:spPr bwMode="auto">
          <a:xfrm>
            <a:off x="9348788" y="1914526"/>
            <a:ext cx="163512"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2" name="Oval 83"/>
          <p:cNvSpPr>
            <a:spLocks noChangeArrowheads="1"/>
          </p:cNvSpPr>
          <p:nvPr/>
        </p:nvSpPr>
        <p:spPr bwMode="auto">
          <a:xfrm>
            <a:off x="8656638" y="2254251"/>
            <a:ext cx="163512" cy="163513"/>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3" name="Oval 84"/>
          <p:cNvSpPr>
            <a:spLocks noChangeArrowheads="1"/>
          </p:cNvSpPr>
          <p:nvPr/>
        </p:nvSpPr>
        <p:spPr bwMode="auto">
          <a:xfrm>
            <a:off x="7883526" y="263048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4" name="Oval 85"/>
          <p:cNvSpPr>
            <a:spLocks noChangeArrowheads="1"/>
          </p:cNvSpPr>
          <p:nvPr/>
        </p:nvSpPr>
        <p:spPr bwMode="auto">
          <a:xfrm>
            <a:off x="8540751" y="2946401"/>
            <a:ext cx="163513" cy="163513"/>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5" name="Oval 86"/>
          <p:cNvSpPr>
            <a:spLocks noChangeArrowheads="1"/>
          </p:cNvSpPr>
          <p:nvPr/>
        </p:nvSpPr>
        <p:spPr bwMode="auto">
          <a:xfrm>
            <a:off x="9337676" y="3157538"/>
            <a:ext cx="163513" cy="163512"/>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6" name="Oval 87"/>
          <p:cNvSpPr>
            <a:spLocks noChangeArrowheads="1"/>
          </p:cNvSpPr>
          <p:nvPr/>
        </p:nvSpPr>
        <p:spPr bwMode="auto">
          <a:xfrm>
            <a:off x="9348788" y="2487613"/>
            <a:ext cx="163512" cy="163512"/>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7" name="Oval 88"/>
          <p:cNvSpPr>
            <a:spLocks noChangeArrowheads="1"/>
          </p:cNvSpPr>
          <p:nvPr/>
        </p:nvSpPr>
        <p:spPr bwMode="auto">
          <a:xfrm>
            <a:off x="10193338" y="2278063"/>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8" name="Oval 89"/>
          <p:cNvSpPr>
            <a:spLocks noChangeArrowheads="1"/>
          </p:cNvSpPr>
          <p:nvPr/>
        </p:nvSpPr>
        <p:spPr bwMode="auto">
          <a:xfrm>
            <a:off x="10179051" y="2816226"/>
            <a:ext cx="163513" cy="163513"/>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59" name="Oval 90"/>
          <p:cNvSpPr>
            <a:spLocks noChangeArrowheads="1"/>
          </p:cNvSpPr>
          <p:nvPr/>
        </p:nvSpPr>
        <p:spPr bwMode="auto">
          <a:xfrm>
            <a:off x="9912351" y="3390901"/>
            <a:ext cx="163513" cy="163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60" name="Line 91"/>
          <p:cNvSpPr>
            <a:spLocks noChangeShapeType="1"/>
          </p:cNvSpPr>
          <p:nvPr/>
        </p:nvSpPr>
        <p:spPr bwMode="auto">
          <a:xfrm flipV="1">
            <a:off x="7931151" y="117633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1" name="Line 92"/>
          <p:cNvSpPr>
            <a:spLocks noChangeShapeType="1"/>
          </p:cNvSpPr>
          <p:nvPr/>
        </p:nvSpPr>
        <p:spPr bwMode="auto">
          <a:xfrm flipV="1">
            <a:off x="8728076" y="1152526"/>
            <a:ext cx="620713"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2" name="Line 93"/>
          <p:cNvSpPr>
            <a:spLocks noChangeShapeType="1"/>
          </p:cNvSpPr>
          <p:nvPr/>
        </p:nvSpPr>
        <p:spPr bwMode="auto">
          <a:xfrm flipH="1">
            <a:off x="9442451" y="1257301"/>
            <a:ext cx="23813" cy="646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3" name="Line 94"/>
          <p:cNvSpPr>
            <a:spLocks noChangeShapeType="1"/>
          </p:cNvSpPr>
          <p:nvPr/>
        </p:nvSpPr>
        <p:spPr bwMode="auto">
          <a:xfrm>
            <a:off x="8632826" y="1257301"/>
            <a:ext cx="22225" cy="411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4" name="Line 95"/>
          <p:cNvSpPr>
            <a:spLocks noChangeShapeType="1"/>
          </p:cNvSpPr>
          <p:nvPr/>
        </p:nvSpPr>
        <p:spPr bwMode="auto">
          <a:xfrm>
            <a:off x="7870826" y="1292226"/>
            <a:ext cx="22225" cy="669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5" name="Line 96"/>
          <p:cNvSpPr>
            <a:spLocks noChangeShapeType="1"/>
          </p:cNvSpPr>
          <p:nvPr/>
        </p:nvSpPr>
        <p:spPr bwMode="auto">
          <a:xfrm flipV="1">
            <a:off x="7988300" y="1798638"/>
            <a:ext cx="598488" cy="2206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6" name="Line 97"/>
          <p:cNvSpPr>
            <a:spLocks noChangeShapeType="1"/>
          </p:cNvSpPr>
          <p:nvPr/>
        </p:nvSpPr>
        <p:spPr bwMode="auto">
          <a:xfrm>
            <a:off x="8739188" y="1773238"/>
            <a:ext cx="622300" cy="188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7" name="Line 98"/>
          <p:cNvSpPr>
            <a:spLocks noChangeShapeType="1"/>
          </p:cNvSpPr>
          <p:nvPr/>
        </p:nvSpPr>
        <p:spPr bwMode="auto">
          <a:xfrm>
            <a:off x="8680451" y="1830389"/>
            <a:ext cx="36513" cy="460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8" name="Line 99"/>
          <p:cNvSpPr>
            <a:spLocks noChangeShapeType="1"/>
          </p:cNvSpPr>
          <p:nvPr/>
        </p:nvSpPr>
        <p:spPr bwMode="auto">
          <a:xfrm>
            <a:off x="7931150" y="2122488"/>
            <a:ext cx="12700" cy="50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9" name="Line 100"/>
          <p:cNvSpPr>
            <a:spLocks noChangeShapeType="1"/>
          </p:cNvSpPr>
          <p:nvPr/>
        </p:nvSpPr>
        <p:spPr bwMode="auto">
          <a:xfrm flipH="1">
            <a:off x="8623301" y="2427289"/>
            <a:ext cx="117475" cy="542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0" name="Line 101"/>
          <p:cNvSpPr>
            <a:spLocks noChangeShapeType="1"/>
          </p:cNvSpPr>
          <p:nvPr/>
        </p:nvSpPr>
        <p:spPr bwMode="auto">
          <a:xfrm>
            <a:off x="8047038" y="2735264"/>
            <a:ext cx="52705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 name="Line 102"/>
          <p:cNvSpPr>
            <a:spLocks noChangeShapeType="1"/>
          </p:cNvSpPr>
          <p:nvPr/>
        </p:nvSpPr>
        <p:spPr bwMode="auto">
          <a:xfrm>
            <a:off x="8832850" y="2371726"/>
            <a:ext cx="515938"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 name="Line 103"/>
          <p:cNvSpPr>
            <a:spLocks noChangeShapeType="1"/>
          </p:cNvSpPr>
          <p:nvPr/>
        </p:nvSpPr>
        <p:spPr bwMode="auto">
          <a:xfrm flipH="1">
            <a:off x="9431338" y="2101851"/>
            <a:ext cx="11112"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 name="Line 104"/>
          <p:cNvSpPr>
            <a:spLocks noChangeShapeType="1"/>
          </p:cNvSpPr>
          <p:nvPr/>
        </p:nvSpPr>
        <p:spPr bwMode="auto">
          <a:xfrm>
            <a:off x="9501188" y="2006600"/>
            <a:ext cx="666750" cy="2936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 name="Line 105"/>
          <p:cNvSpPr>
            <a:spLocks noChangeShapeType="1"/>
          </p:cNvSpPr>
          <p:nvPr/>
        </p:nvSpPr>
        <p:spPr bwMode="auto">
          <a:xfrm>
            <a:off x="9488488" y="2584451"/>
            <a:ext cx="704850" cy="284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 name="Line 106"/>
          <p:cNvSpPr>
            <a:spLocks noChangeShapeType="1"/>
          </p:cNvSpPr>
          <p:nvPr/>
        </p:nvSpPr>
        <p:spPr bwMode="auto">
          <a:xfrm flipH="1">
            <a:off x="10252076" y="2441576"/>
            <a:ext cx="111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 name="Line 107"/>
          <p:cNvSpPr>
            <a:spLocks noChangeShapeType="1"/>
          </p:cNvSpPr>
          <p:nvPr/>
        </p:nvSpPr>
        <p:spPr bwMode="auto">
          <a:xfrm flipH="1">
            <a:off x="10029825" y="2992438"/>
            <a:ext cx="222250" cy="387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 name="Line 108"/>
          <p:cNvSpPr>
            <a:spLocks noChangeShapeType="1"/>
          </p:cNvSpPr>
          <p:nvPr/>
        </p:nvSpPr>
        <p:spPr bwMode="auto">
          <a:xfrm flipH="1">
            <a:off x="9420226" y="2654300"/>
            <a:ext cx="22225" cy="48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 name="Line 109"/>
          <p:cNvSpPr>
            <a:spLocks noChangeShapeType="1"/>
          </p:cNvSpPr>
          <p:nvPr/>
        </p:nvSpPr>
        <p:spPr bwMode="auto">
          <a:xfrm>
            <a:off x="8715376" y="3076576"/>
            <a:ext cx="574675"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 name="Line 110"/>
          <p:cNvSpPr>
            <a:spLocks noChangeShapeType="1"/>
          </p:cNvSpPr>
          <p:nvPr/>
        </p:nvSpPr>
        <p:spPr bwMode="auto">
          <a:xfrm>
            <a:off x="9512301" y="3286126"/>
            <a:ext cx="411163" cy="14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0" name="Text Box 111"/>
          <p:cNvSpPr txBox="1">
            <a:spLocks noChangeArrowheads="1"/>
          </p:cNvSpPr>
          <p:nvPr/>
        </p:nvSpPr>
        <p:spPr bwMode="auto">
          <a:xfrm>
            <a:off x="8415339" y="2143126"/>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7281" name="Freeform 112"/>
          <p:cNvSpPr>
            <a:spLocks/>
          </p:cNvSpPr>
          <p:nvPr/>
        </p:nvSpPr>
        <p:spPr bwMode="auto">
          <a:xfrm>
            <a:off x="5265738" y="1468439"/>
            <a:ext cx="1566862" cy="1881187"/>
          </a:xfrm>
          <a:custGeom>
            <a:avLst/>
            <a:gdLst>
              <a:gd name="T0" fmla="*/ 101600 w 987"/>
              <a:gd name="T1" fmla="*/ 119062 h 1185"/>
              <a:gd name="T2" fmla="*/ 112712 w 987"/>
              <a:gd name="T3" fmla="*/ 833437 h 1185"/>
              <a:gd name="T4" fmla="*/ 125412 w 987"/>
              <a:gd name="T5" fmla="*/ 1690687 h 1185"/>
              <a:gd name="T6" fmla="*/ 617537 w 987"/>
              <a:gd name="T7" fmla="*/ 1830387 h 1185"/>
              <a:gd name="T8" fmla="*/ 1120775 w 987"/>
              <a:gd name="T9" fmla="*/ 1385887 h 1185"/>
              <a:gd name="T10" fmla="*/ 1555750 w 987"/>
              <a:gd name="T11" fmla="*/ 1022350 h 1185"/>
              <a:gd name="T12" fmla="*/ 1050925 w 987"/>
              <a:gd name="T13" fmla="*/ 717550 h 1185"/>
              <a:gd name="T14" fmla="*/ 722312 w 987"/>
              <a:gd name="T15" fmla="*/ 119062 h 1185"/>
              <a:gd name="T16" fmla="*/ 101600 w 987"/>
              <a:gd name="T17" fmla="*/ 119062 h 1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7"/>
              <a:gd name="T28" fmla="*/ 0 h 1185"/>
              <a:gd name="T29" fmla="*/ 987 w 987"/>
              <a:gd name="T30" fmla="*/ 1185 h 1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7" h="1185">
                <a:moveTo>
                  <a:pt x="64" y="75"/>
                </a:moveTo>
                <a:cubicBezTo>
                  <a:pt x="0" y="150"/>
                  <a:pt x="69" y="360"/>
                  <a:pt x="71" y="525"/>
                </a:cubicBezTo>
                <a:cubicBezTo>
                  <a:pt x="73" y="690"/>
                  <a:pt x="26" y="960"/>
                  <a:pt x="79" y="1065"/>
                </a:cubicBezTo>
                <a:cubicBezTo>
                  <a:pt x="132" y="1170"/>
                  <a:pt x="285" y="1185"/>
                  <a:pt x="389" y="1153"/>
                </a:cubicBezTo>
                <a:cubicBezTo>
                  <a:pt x="493" y="1121"/>
                  <a:pt x="608" y="958"/>
                  <a:pt x="706" y="873"/>
                </a:cubicBezTo>
                <a:cubicBezTo>
                  <a:pt x="804" y="788"/>
                  <a:pt x="987" y="714"/>
                  <a:pt x="980" y="644"/>
                </a:cubicBezTo>
                <a:cubicBezTo>
                  <a:pt x="973" y="574"/>
                  <a:pt x="749" y="547"/>
                  <a:pt x="662" y="452"/>
                </a:cubicBezTo>
                <a:cubicBezTo>
                  <a:pt x="575" y="357"/>
                  <a:pt x="558" y="142"/>
                  <a:pt x="455" y="75"/>
                </a:cubicBezTo>
                <a:cubicBezTo>
                  <a:pt x="352" y="8"/>
                  <a:pt x="128" y="0"/>
                  <a:pt x="64" y="75"/>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82" name="Text Box 113"/>
          <p:cNvSpPr txBox="1">
            <a:spLocks noChangeArrowheads="1"/>
          </p:cNvSpPr>
          <p:nvPr/>
        </p:nvSpPr>
        <p:spPr bwMode="auto">
          <a:xfrm>
            <a:off x="5362575" y="1511301"/>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7283" name="Text Box 114"/>
          <p:cNvSpPr txBox="1">
            <a:spLocks noChangeArrowheads="1"/>
          </p:cNvSpPr>
          <p:nvPr/>
        </p:nvSpPr>
        <p:spPr bwMode="auto">
          <a:xfrm>
            <a:off x="5726114" y="2767013"/>
            <a:ext cx="28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7284" name="Text Box 115"/>
          <p:cNvSpPr txBox="1">
            <a:spLocks noChangeArrowheads="1"/>
          </p:cNvSpPr>
          <p:nvPr/>
        </p:nvSpPr>
        <p:spPr bwMode="auto">
          <a:xfrm>
            <a:off x="6218239" y="2425701"/>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7285" name="Freeform 116"/>
          <p:cNvSpPr>
            <a:spLocks/>
          </p:cNvSpPr>
          <p:nvPr/>
        </p:nvSpPr>
        <p:spPr bwMode="auto">
          <a:xfrm>
            <a:off x="8185151" y="1492251"/>
            <a:ext cx="1566863" cy="1763713"/>
          </a:xfrm>
          <a:custGeom>
            <a:avLst/>
            <a:gdLst>
              <a:gd name="T0" fmla="*/ 101600 w 987"/>
              <a:gd name="T1" fmla="*/ 117475 h 1111"/>
              <a:gd name="T2" fmla="*/ 112713 w 987"/>
              <a:gd name="T3" fmla="*/ 823913 h 1111"/>
              <a:gd name="T4" fmla="*/ 206375 w 987"/>
              <a:gd name="T5" fmla="*/ 1619250 h 1111"/>
              <a:gd name="T6" fmla="*/ 711200 w 987"/>
              <a:gd name="T7" fmla="*/ 1689101 h 1111"/>
              <a:gd name="T8" fmla="*/ 1120775 w 987"/>
              <a:gd name="T9" fmla="*/ 1370013 h 1111"/>
              <a:gd name="T10" fmla="*/ 1555750 w 987"/>
              <a:gd name="T11" fmla="*/ 1009650 h 1111"/>
              <a:gd name="T12" fmla="*/ 1050925 w 987"/>
              <a:gd name="T13" fmla="*/ 709613 h 1111"/>
              <a:gd name="T14" fmla="*/ 722313 w 987"/>
              <a:gd name="T15" fmla="*/ 117475 h 1111"/>
              <a:gd name="T16" fmla="*/ 101600 w 987"/>
              <a:gd name="T17" fmla="*/ 117475 h 1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7"/>
              <a:gd name="T28" fmla="*/ 0 h 1111"/>
              <a:gd name="T29" fmla="*/ 987 w 987"/>
              <a:gd name="T30" fmla="*/ 1111 h 1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7" h="1111">
                <a:moveTo>
                  <a:pt x="64" y="74"/>
                </a:moveTo>
                <a:cubicBezTo>
                  <a:pt x="0" y="148"/>
                  <a:pt x="60" y="361"/>
                  <a:pt x="71" y="519"/>
                </a:cubicBezTo>
                <a:cubicBezTo>
                  <a:pt x="82" y="677"/>
                  <a:pt x="67" y="929"/>
                  <a:pt x="130" y="1020"/>
                </a:cubicBezTo>
                <a:cubicBezTo>
                  <a:pt x="193" y="1111"/>
                  <a:pt x="352" y="1090"/>
                  <a:pt x="448" y="1064"/>
                </a:cubicBezTo>
                <a:cubicBezTo>
                  <a:pt x="544" y="1038"/>
                  <a:pt x="617" y="934"/>
                  <a:pt x="706" y="863"/>
                </a:cubicBezTo>
                <a:cubicBezTo>
                  <a:pt x="795" y="792"/>
                  <a:pt x="987" y="706"/>
                  <a:pt x="980" y="636"/>
                </a:cubicBezTo>
                <a:cubicBezTo>
                  <a:pt x="973" y="567"/>
                  <a:pt x="749" y="541"/>
                  <a:pt x="662" y="447"/>
                </a:cubicBezTo>
                <a:cubicBezTo>
                  <a:pt x="575" y="353"/>
                  <a:pt x="558" y="140"/>
                  <a:pt x="455" y="74"/>
                </a:cubicBezTo>
                <a:cubicBezTo>
                  <a:pt x="352" y="8"/>
                  <a:pt x="128" y="0"/>
                  <a:pt x="64" y="74"/>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86" name="Freeform 117"/>
          <p:cNvSpPr>
            <a:spLocks/>
          </p:cNvSpPr>
          <p:nvPr/>
        </p:nvSpPr>
        <p:spPr bwMode="auto">
          <a:xfrm>
            <a:off x="7604126" y="808039"/>
            <a:ext cx="2894013" cy="2676525"/>
          </a:xfrm>
          <a:custGeom>
            <a:avLst/>
            <a:gdLst>
              <a:gd name="T0" fmla="*/ 728663 w 1823"/>
              <a:gd name="T1" fmla="*/ 169862 h 1686"/>
              <a:gd name="T2" fmla="*/ 49213 w 1823"/>
              <a:gd name="T3" fmla="*/ 1154113 h 1686"/>
              <a:gd name="T4" fmla="*/ 436563 w 1823"/>
              <a:gd name="T5" fmla="*/ 2432050 h 1686"/>
              <a:gd name="T6" fmla="*/ 1947863 w 1823"/>
              <a:gd name="T7" fmla="*/ 2619375 h 1686"/>
              <a:gd name="T8" fmla="*/ 2300288 w 1823"/>
              <a:gd name="T9" fmla="*/ 2209800 h 1686"/>
              <a:gd name="T10" fmla="*/ 2803526 w 1823"/>
              <a:gd name="T11" fmla="*/ 2351088 h 1686"/>
              <a:gd name="T12" fmla="*/ 2816226 w 1823"/>
              <a:gd name="T13" fmla="*/ 1811338 h 1686"/>
              <a:gd name="T14" fmla="*/ 2335213 w 1823"/>
              <a:gd name="T15" fmla="*/ 1682750 h 1686"/>
              <a:gd name="T16" fmla="*/ 2030413 w 1823"/>
              <a:gd name="T17" fmla="*/ 884238 h 1686"/>
              <a:gd name="T18" fmla="*/ 1608138 w 1823"/>
              <a:gd name="T19" fmla="*/ 615950 h 1686"/>
              <a:gd name="T20" fmla="*/ 1292225 w 1823"/>
              <a:gd name="T21" fmla="*/ 134938 h 1686"/>
              <a:gd name="T22" fmla="*/ 728663 w 1823"/>
              <a:gd name="T23" fmla="*/ 169862 h 1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23"/>
              <a:gd name="T37" fmla="*/ 0 h 1686"/>
              <a:gd name="T38" fmla="*/ 1823 w 1823"/>
              <a:gd name="T39" fmla="*/ 1686 h 1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23" h="1686">
                <a:moveTo>
                  <a:pt x="459" y="107"/>
                </a:moveTo>
                <a:cubicBezTo>
                  <a:pt x="329" y="214"/>
                  <a:pt x="62" y="490"/>
                  <a:pt x="31" y="727"/>
                </a:cubicBezTo>
                <a:cubicBezTo>
                  <a:pt x="0" y="964"/>
                  <a:pt x="76" y="1378"/>
                  <a:pt x="275" y="1532"/>
                </a:cubicBezTo>
                <a:cubicBezTo>
                  <a:pt x="474" y="1686"/>
                  <a:pt x="1031" y="1673"/>
                  <a:pt x="1227" y="1650"/>
                </a:cubicBezTo>
                <a:cubicBezTo>
                  <a:pt x="1423" y="1627"/>
                  <a:pt x="1359" y="1420"/>
                  <a:pt x="1449" y="1392"/>
                </a:cubicBezTo>
                <a:cubicBezTo>
                  <a:pt x="1539" y="1364"/>
                  <a:pt x="1712" y="1523"/>
                  <a:pt x="1766" y="1481"/>
                </a:cubicBezTo>
                <a:cubicBezTo>
                  <a:pt x="1820" y="1439"/>
                  <a:pt x="1823" y="1211"/>
                  <a:pt x="1774" y="1141"/>
                </a:cubicBezTo>
                <a:cubicBezTo>
                  <a:pt x="1725" y="1071"/>
                  <a:pt x="1554" y="1157"/>
                  <a:pt x="1471" y="1060"/>
                </a:cubicBezTo>
                <a:cubicBezTo>
                  <a:pt x="1388" y="963"/>
                  <a:pt x="1355" y="669"/>
                  <a:pt x="1279" y="557"/>
                </a:cubicBezTo>
                <a:cubicBezTo>
                  <a:pt x="1203" y="445"/>
                  <a:pt x="1090" y="467"/>
                  <a:pt x="1013" y="388"/>
                </a:cubicBezTo>
                <a:cubicBezTo>
                  <a:pt x="936" y="309"/>
                  <a:pt x="909" y="134"/>
                  <a:pt x="814" y="85"/>
                </a:cubicBezTo>
                <a:cubicBezTo>
                  <a:pt x="719" y="36"/>
                  <a:pt x="589" y="0"/>
                  <a:pt x="459" y="107"/>
                </a:cubicBezTo>
                <a:close/>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87" name="Text Box 118"/>
          <p:cNvSpPr txBox="1">
            <a:spLocks noChangeArrowheads="1"/>
          </p:cNvSpPr>
          <p:nvPr/>
        </p:nvSpPr>
        <p:spPr bwMode="auto">
          <a:xfrm>
            <a:off x="8705850" y="9842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7288" name="Text Box 119"/>
          <p:cNvSpPr txBox="1">
            <a:spLocks noChangeArrowheads="1"/>
          </p:cNvSpPr>
          <p:nvPr/>
        </p:nvSpPr>
        <p:spPr bwMode="auto">
          <a:xfrm>
            <a:off x="7624763" y="20018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7289" name="Text Box 120"/>
          <p:cNvSpPr txBox="1">
            <a:spLocks noChangeArrowheads="1"/>
          </p:cNvSpPr>
          <p:nvPr/>
        </p:nvSpPr>
        <p:spPr bwMode="auto">
          <a:xfrm>
            <a:off x="7637463" y="2576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7290" name="Oval 121"/>
          <p:cNvSpPr>
            <a:spLocks noChangeArrowheads="1"/>
          </p:cNvSpPr>
          <p:nvPr/>
        </p:nvSpPr>
        <p:spPr bwMode="auto">
          <a:xfrm>
            <a:off x="5340351" y="3367088"/>
            <a:ext cx="163513"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91" name="Line 122"/>
          <p:cNvSpPr>
            <a:spLocks noChangeShapeType="1"/>
          </p:cNvSpPr>
          <p:nvPr/>
        </p:nvSpPr>
        <p:spPr bwMode="auto">
          <a:xfrm>
            <a:off x="5038725" y="2768600"/>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 name="Line 123"/>
          <p:cNvSpPr>
            <a:spLocks noChangeShapeType="1"/>
          </p:cNvSpPr>
          <p:nvPr/>
        </p:nvSpPr>
        <p:spPr bwMode="auto">
          <a:xfrm flipH="1">
            <a:off x="5518150" y="3248026"/>
            <a:ext cx="903288"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 name="Oval 124"/>
          <p:cNvSpPr>
            <a:spLocks noChangeArrowheads="1"/>
          </p:cNvSpPr>
          <p:nvPr/>
        </p:nvSpPr>
        <p:spPr bwMode="auto">
          <a:xfrm>
            <a:off x="8281988" y="3405188"/>
            <a:ext cx="163512" cy="1635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294" name="Line 125"/>
          <p:cNvSpPr>
            <a:spLocks noChangeShapeType="1"/>
          </p:cNvSpPr>
          <p:nvPr/>
        </p:nvSpPr>
        <p:spPr bwMode="auto">
          <a:xfrm>
            <a:off x="7980363" y="2806700"/>
            <a:ext cx="317500" cy="603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 name="Line 126"/>
          <p:cNvSpPr>
            <a:spLocks noChangeShapeType="1"/>
          </p:cNvSpPr>
          <p:nvPr/>
        </p:nvSpPr>
        <p:spPr bwMode="auto">
          <a:xfrm flipH="1">
            <a:off x="8459789" y="3286126"/>
            <a:ext cx="903287" cy="2143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6" name="Text Box 127"/>
          <p:cNvSpPr txBox="1">
            <a:spLocks noChangeArrowheads="1"/>
          </p:cNvSpPr>
          <p:nvPr/>
        </p:nvSpPr>
        <p:spPr bwMode="auto">
          <a:xfrm>
            <a:off x="9431338" y="295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7297" name="Text Box 128"/>
          <p:cNvSpPr txBox="1">
            <a:spLocks noChangeArrowheads="1"/>
          </p:cNvSpPr>
          <p:nvPr/>
        </p:nvSpPr>
        <p:spPr bwMode="auto">
          <a:xfrm>
            <a:off x="9899650" y="26225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7298" name="Text Box 129"/>
          <p:cNvSpPr txBox="1">
            <a:spLocks noChangeArrowheads="1"/>
          </p:cNvSpPr>
          <p:nvPr/>
        </p:nvSpPr>
        <p:spPr bwMode="auto">
          <a:xfrm>
            <a:off x="9466263" y="18605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Tree>
    <p:extLst>
      <p:ext uri="{BB962C8B-B14F-4D97-AF65-F5344CB8AC3E}">
        <p14:creationId xmlns:p14="http://schemas.microsoft.com/office/powerpoint/2010/main" val="1669057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00226" y="141288"/>
            <a:ext cx="8723313" cy="698500"/>
          </a:xfrm>
        </p:spPr>
        <p:txBody>
          <a:bodyPr/>
          <a:lstStyle/>
          <a:p>
            <a:r>
              <a:rPr lang="en-US" altLang="en-US" sz="3600" dirty="0" smtClean="0"/>
              <a:t>BFS – Implementation</a:t>
            </a:r>
          </a:p>
        </p:txBody>
      </p:sp>
      <p:sp>
        <p:nvSpPr>
          <p:cNvPr id="346115" name="Rectangle 3"/>
          <p:cNvSpPr>
            <a:spLocks noGrp="1" noChangeArrowheads="1"/>
          </p:cNvSpPr>
          <p:nvPr>
            <p:ph type="body" idx="1"/>
          </p:nvPr>
        </p:nvSpPr>
        <p:spPr>
          <a:xfrm>
            <a:off x="1873251" y="911226"/>
            <a:ext cx="5859463" cy="5622925"/>
          </a:xfrm>
          <a:solidFill>
            <a:schemeClr val="bg1">
              <a:lumMod val="95000"/>
            </a:schemeClr>
          </a:solidFill>
          <a:ln>
            <a:solidFill>
              <a:schemeClr val="tx1"/>
            </a:solidFill>
          </a:ln>
        </p:spPr>
        <p:txBody>
          <a:bodyPr/>
          <a:lstStyle/>
          <a:p>
            <a:pPr marL="533400" indent="-533400">
              <a:lnSpc>
                <a:spcPct val="80000"/>
              </a:lnSpc>
              <a:buNone/>
              <a:defRPr/>
            </a:pPr>
            <a:r>
              <a:rPr lang="en-US" sz="1400" dirty="0">
                <a:solidFill>
                  <a:schemeClr val="accent2"/>
                </a:solidFill>
              </a:rPr>
              <a:t>BFS(G, s){</a:t>
            </a:r>
          </a:p>
          <a:p>
            <a:pPr marL="533400" indent="-533400">
              <a:lnSpc>
                <a:spcPct val="80000"/>
              </a:lnSpc>
              <a:buNone/>
              <a:defRPr/>
            </a:pPr>
            <a:r>
              <a:rPr lang="en-US" sz="1400" dirty="0"/>
              <a:t>    for each u in V- {s} {                       // Initialization</a:t>
            </a:r>
          </a:p>
          <a:p>
            <a:pPr marL="533400" indent="-533400">
              <a:lnSpc>
                <a:spcPct val="80000"/>
              </a:lnSpc>
              <a:buNone/>
              <a:defRPr/>
            </a:pPr>
            <a:r>
              <a:rPr lang="en-US" sz="1400" dirty="0"/>
              <a:t>         color[u] = white;</a:t>
            </a:r>
          </a:p>
          <a:p>
            <a:pPr marL="533400" indent="-533400">
              <a:lnSpc>
                <a:spcPct val="80000"/>
              </a:lnSpc>
              <a:buNone/>
              <a:defRPr/>
            </a:pPr>
            <a:r>
              <a:rPr lang="en-US" sz="1400" dirty="0"/>
              <a:t>         d[u] = INFINITY;</a:t>
            </a:r>
          </a:p>
          <a:p>
            <a:pPr marL="533400" indent="-533400">
              <a:lnSpc>
                <a:spcPct val="80000"/>
              </a:lnSpc>
              <a:buNone/>
              <a:defRPr/>
            </a:pPr>
            <a:r>
              <a:rPr lang="en-US" sz="1400" dirty="0"/>
              <a:t>        </a:t>
            </a:r>
            <a:r>
              <a:rPr lang="en-US" sz="1400" dirty="0" err="1"/>
              <a:t>pred</a:t>
            </a:r>
            <a:r>
              <a:rPr lang="en-US" sz="1400" dirty="0"/>
              <a:t>[u] = NULL;</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t>    color[s] = GRAY;                            // initialize source s</a:t>
            </a:r>
          </a:p>
          <a:p>
            <a:pPr marL="533400" indent="-533400">
              <a:lnSpc>
                <a:spcPct val="80000"/>
              </a:lnSpc>
              <a:buNone/>
              <a:defRPr/>
            </a:pPr>
            <a:r>
              <a:rPr lang="en-US" sz="1400" dirty="0"/>
              <a:t>    d[s] = 0;</a:t>
            </a:r>
          </a:p>
          <a:p>
            <a:pPr marL="533400" indent="-533400">
              <a:lnSpc>
                <a:spcPct val="80000"/>
              </a:lnSpc>
              <a:buNone/>
              <a:defRPr/>
            </a:pPr>
            <a:r>
              <a:rPr lang="en-US" sz="1400" dirty="0"/>
              <a:t>    </a:t>
            </a:r>
            <a:r>
              <a:rPr lang="en-US" sz="1400" dirty="0" err="1"/>
              <a:t>pred</a:t>
            </a:r>
            <a:r>
              <a:rPr lang="en-US" sz="1400" dirty="0"/>
              <a:t>[s] = NULL;</a:t>
            </a:r>
          </a:p>
          <a:p>
            <a:pPr marL="533400" indent="-533400">
              <a:lnSpc>
                <a:spcPct val="80000"/>
              </a:lnSpc>
              <a:buNone/>
              <a:defRPr/>
            </a:pPr>
            <a:r>
              <a:rPr lang="en-US" sz="1400" dirty="0"/>
              <a:t>    Q = {s};                                          // Put s in the queue</a:t>
            </a:r>
          </a:p>
          <a:p>
            <a:pPr marL="533400" indent="-533400">
              <a:lnSpc>
                <a:spcPct val="80000"/>
              </a:lnSpc>
              <a:buNone/>
              <a:defRPr/>
            </a:pPr>
            <a:r>
              <a:rPr lang="en-US" sz="1400" dirty="0">
                <a:solidFill>
                  <a:schemeClr val="tx2"/>
                </a:solidFill>
              </a:rPr>
              <a:t>    while (Q is nonempty){</a:t>
            </a:r>
          </a:p>
          <a:p>
            <a:pPr marL="533400" indent="-533400">
              <a:lnSpc>
                <a:spcPct val="80000"/>
              </a:lnSpc>
              <a:buNone/>
              <a:defRPr/>
            </a:pPr>
            <a:r>
              <a:rPr lang="en-US" sz="1400" dirty="0"/>
              <a:t>        u = </a:t>
            </a:r>
            <a:r>
              <a:rPr lang="en-US" sz="1400" dirty="0" err="1"/>
              <a:t>Dequeue</a:t>
            </a:r>
            <a:r>
              <a:rPr lang="en-US" sz="1400" dirty="0"/>
              <a:t>(Q);                         // u is the next vertex to visit</a:t>
            </a:r>
          </a:p>
          <a:p>
            <a:pPr marL="533400" indent="-533400">
              <a:lnSpc>
                <a:spcPct val="80000"/>
              </a:lnSpc>
              <a:buNone/>
              <a:defRPr/>
            </a:pPr>
            <a:endParaRPr lang="en-US" sz="1400" dirty="0"/>
          </a:p>
          <a:p>
            <a:pPr marL="533400" indent="-533400">
              <a:lnSpc>
                <a:spcPct val="80000"/>
              </a:lnSpc>
              <a:buNone/>
              <a:defRPr/>
            </a:pPr>
            <a:r>
              <a:rPr lang="en-US" sz="1400" dirty="0"/>
              <a:t>        for each v in </a:t>
            </a:r>
            <a:r>
              <a:rPr lang="en-US" sz="1400" dirty="0" err="1"/>
              <a:t>Adj</a:t>
            </a:r>
            <a:r>
              <a:rPr lang="en-US" sz="1400" dirty="0"/>
              <a:t>[u] {                </a:t>
            </a:r>
          </a:p>
          <a:p>
            <a:pPr marL="533400" indent="-533400">
              <a:lnSpc>
                <a:spcPct val="80000"/>
              </a:lnSpc>
              <a:buNone/>
              <a:defRPr/>
            </a:pPr>
            <a:r>
              <a:rPr lang="en-US" sz="1400" dirty="0"/>
              <a:t>            if (color[v] == white){             // if neighbor v undiscovered</a:t>
            </a:r>
          </a:p>
          <a:p>
            <a:pPr marL="533400" indent="-533400">
              <a:lnSpc>
                <a:spcPct val="80000"/>
              </a:lnSpc>
              <a:buNone/>
              <a:defRPr/>
            </a:pPr>
            <a:r>
              <a:rPr lang="en-US" sz="1400" dirty="0"/>
              <a:t>                    color[v] = gray;               // … mark is discovered</a:t>
            </a:r>
          </a:p>
          <a:p>
            <a:pPr marL="533400" indent="-533400">
              <a:lnSpc>
                <a:spcPct val="80000"/>
              </a:lnSpc>
              <a:buNone/>
              <a:defRPr/>
            </a:pPr>
            <a:r>
              <a:rPr lang="en-US" sz="1400" dirty="0"/>
              <a:t>                    d[v] = d[u] + 1;                // … set its distance</a:t>
            </a:r>
          </a:p>
          <a:p>
            <a:pPr marL="533400" indent="-533400">
              <a:lnSpc>
                <a:spcPct val="80000"/>
              </a:lnSpc>
              <a:buNone/>
              <a:defRPr/>
            </a:pPr>
            <a:r>
              <a:rPr lang="en-US" sz="1400" dirty="0"/>
              <a:t>                    </a:t>
            </a:r>
            <a:r>
              <a:rPr lang="en-US" sz="1400" dirty="0" err="1"/>
              <a:t>pred</a:t>
            </a:r>
            <a:r>
              <a:rPr lang="en-US" sz="1400" dirty="0"/>
              <a:t>[v] = u;                    // … set its predecessor</a:t>
            </a:r>
          </a:p>
          <a:p>
            <a:pPr marL="533400" indent="-533400">
              <a:lnSpc>
                <a:spcPct val="80000"/>
              </a:lnSpc>
              <a:buNone/>
              <a:defRPr/>
            </a:pPr>
            <a:r>
              <a:rPr lang="en-US" sz="1400" dirty="0"/>
              <a:t>                    </a:t>
            </a:r>
            <a:r>
              <a:rPr lang="en-US" sz="1400" dirty="0" err="1"/>
              <a:t>Enqueue</a:t>
            </a:r>
            <a:r>
              <a:rPr lang="en-US" sz="1400" dirty="0"/>
              <a:t>(</a:t>
            </a:r>
            <a:r>
              <a:rPr lang="tr-TR" sz="1400" dirty="0"/>
              <a:t>v</a:t>
            </a:r>
            <a:r>
              <a:rPr lang="en-US" sz="1400" dirty="0"/>
              <a:t>);                    //… put it in the queue</a:t>
            </a:r>
          </a:p>
          <a:p>
            <a:pPr marL="533400" indent="-533400">
              <a:lnSpc>
                <a:spcPct val="80000"/>
              </a:lnSpc>
              <a:buNone/>
              <a:defRPr/>
            </a:pPr>
            <a:r>
              <a:rPr lang="en-US" sz="1400" dirty="0"/>
              <a:t>            } //end-if</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t>        color[u] = black;                         // we are done with u</a:t>
            </a:r>
          </a:p>
          <a:p>
            <a:pPr marL="533400" indent="-533400">
              <a:lnSpc>
                <a:spcPct val="80000"/>
              </a:lnSpc>
              <a:buNone/>
              <a:defRPr/>
            </a:pPr>
            <a:r>
              <a:rPr lang="en-US" sz="1400" dirty="0"/>
              <a:t>    } //end-while</a:t>
            </a:r>
          </a:p>
          <a:p>
            <a:pPr marL="533400" indent="-533400">
              <a:lnSpc>
                <a:spcPct val="80000"/>
              </a:lnSpc>
              <a:buNone/>
              <a:defRPr/>
            </a:pPr>
            <a:r>
              <a:rPr lang="en-US" sz="1400" dirty="0">
                <a:solidFill>
                  <a:schemeClr val="accent2"/>
                </a:solidFill>
              </a:rPr>
              <a:t>} //end-BFS</a:t>
            </a:r>
          </a:p>
        </p:txBody>
      </p:sp>
      <p:sp>
        <p:nvSpPr>
          <p:cNvPr id="10" name="TextBox 9"/>
          <p:cNvSpPr txBox="1"/>
          <p:nvPr/>
        </p:nvSpPr>
        <p:spPr>
          <a:xfrm>
            <a:off x="7975601" y="1665288"/>
            <a:ext cx="2322513" cy="461962"/>
          </a:xfrm>
          <a:prstGeom prst="rect">
            <a:avLst/>
          </a:prstGeom>
          <a:solidFill>
            <a:schemeClr val="accent1">
              <a:lumMod val="60000"/>
              <a:lumOff val="40000"/>
            </a:schemeClr>
          </a:solidFill>
        </p:spPr>
        <p:txBody>
          <a:bodyPr wrap="none">
            <a:spAutoFit/>
          </a:bodyPr>
          <a:lstStyle/>
          <a:p>
            <a:pPr>
              <a:defRPr/>
            </a:pPr>
            <a:r>
              <a:rPr lang="en-US" sz="2400" dirty="0"/>
              <a:t>Running Time? </a:t>
            </a:r>
          </a:p>
        </p:txBody>
      </p:sp>
      <p:sp>
        <p:nvSpPr>
          <p:cNvPr id="11" name="TextBox 10"/>
          <p:cNvSpPr txBox="1"/>
          <p:nvPr/>
        </p:nvSpPr>
        <p:spPr>
          <a:xfrm>
            <a:off x="8370888" y="2144713"/>
            <a:ext cx="1382712" cy="461962"/>
          </a:xfrm>
          <a:prstGeom prst="rect">
            <a:avLst/>
          </a:prstGeom>
          <a:solidFill>
            <a:srgbClr val="FFC000"/>
          </a:solidFill>
        </p:spPr>
        <p:txBody>
          <a:bodyPr>
            <a:spAutoFit/>
          </a:bodyPr>
          <a:lstStyle/>
          <a:p>
            <a:pPr>
              <a:defRPr/>
            </a:pPr>
            <a:r>
              <a:rPr lang="en-US" sz="2400" dirty="0"/>
              <a:t>O(n + e)</a:t>
            </a:r>
          </a:p>
        </p:txBody>
      </p:sp>
      <p:grpSp>
        <p:nvGrpSpPr>
          <p:cNvPr id="2" name="Group 23"/>
          <p:cNvGrpSpPr>
            <a:grpSpLocks/>
          </p:cNvGrpSpPr>
          <p:nvPr/>
        </p:nvGrpSpPr>
        <p:grpSpPr bwMode="auto">
          <a:xfrm>
            <a:off x="3649664" y="3195639"/>
            <a:ext cx="1716087" cy="461665"/>
            <a:chOff x="2125663" y="3195638"/>
            <a:chExt cx="1716087" cy="461665"/>
          </a:xfrm>
        </p:grpSpPr>
        <p:cxnSp>
          <p:nvCxnSpPr>
            <p:cNvPr id="8211" name="Straight Arrow Connector 16"/>
            <p:cNvCxnSpPr>
              <a:cxnSpLocks noChangeShapeType="1"/>
            </p:cNvCxnSpPr>
            <p:nvPr/>
          </p:nvCxnSpPr>
          <p:spPr bwMode="auto">
            <a:xfrm rot="10800000" flipV="1">
              <a:off x="2125663" y="3352101"/>
              <a:ext cx="875332" cy="24199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TextBox 13"/>
            <p:cNvSpPr txBox="1"/>
            <p:nvPr/>
          </p:nvSpPr>
          <p:spPr bwMode="auto">
            <a:xfrm>
              <a:off x="2855913" y="3195638"/>
              <a:ext cx="985837" cy="461665"/>
            </a:xfrm>
            <a:prstGeom prst="rect">
              <a:avLst/>
            </a:prstGeom>
            <a:solidFill>
              <a:srgbClr val="FFC000"/>
            </a:solidFill>
          </p:spPr>
          <p:txBody>
            <a:bodyPr>
              <a:spAutoFit/>
            </a:bodyPr>
            <a:lstStyle/>
            <a:p>
              <a:pPr algn="ctr">
                <a:defRPr/>
              </a:pPr>
              <a:r>
                <a:rPr lang="en-US" sz="2400" dirty="0"/>
                <a:t>O(1)</a:t>
              </a:r>
            </a:p>
          </p:txBody>
        </p:sp>
      </p:grpSp>
      <p:grpSp>
        <p:nvGrpSpPr>
          <p:cNvPr id="3" name="Group 17"/>
          <p:cNvGrpSpPr>
            <a:grpSpLocks/>
          </p:cNvGrpSpPr>
          <p:nvPr/>
        </p:nvGrpSpPr>
        <p:grpSpPr bwMode="auto">
          <a:xfrm>
            <a:off x="3846514" y="1098551"/>
            <a:ext cx="1190625" cy="955675"/>
            <a:chOff x="2321960" y="1099334"/>
            <a:chExt cx="1191800" cy="955497"/>
          </a:xfrm>
        </p:grpSpPr>
        <p:sp>
          <p:nvSpPr>
            <p:cNvPr id="8209" name="Right Brace 14"/>
            <p:cNvSpPr>
              <a:spLocks/>
            </p:cNvSpPr>
            <p:nvPr/>
          </p:nvSpPr>
          <p:spPr bwMode="auto">
            <a:xfrm>
              <a:off x="2321960" y="1099334"/>
              <a:ext cx="452063" cy="955497"/>
            </a:xfrm>
            <a:prstGeom prst="rightBrace">
              <a:avLst>
                <a:gd name="adj1" fmla="val 8337"/>
                <a:gd name="adj2" fmla="val 500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6" name="TextBox 15"/>
            <p:cNvSpPr txBox="1"/>
            <p:nvPr/>
          </p:nvSpPr>
          <p:spPr>
            <a:xfrm>
              <a:off x="2635006" y="1362810"/>
              <a:ext cx="878754" cy="461877"/>
            </a:xfrm>
            <a:prstGeom prst="rect">
              <a:avLst/>
            </a:prstGeom>
            <a:solidFill>
              <a:srgbClr val="FFC000"/>
            </a:solidFill>
          </p:spPr>
          <p:txBody>
            <a:bodyPr>
              <a:spAutoFit/>
            </a:bodyPr>
            <a:lstStyle/>
            <a:p>
              <a:pPr>
                <a:defRPr/>
              </a:pPr>
              <a:r>
                <a:rPr lang="en-US" sz="2400" dirty="0"/>
                <a:t>O(n)</a:t>
              </a:r>
            </a:p>
          </p:txBody>
        </p:sp>
      </p:grpSp>
      <p:grpSp>
        <p:nvGrpSpPr>
          <p:cNvPr id="4" name="Group 21"/>
          <p:cNvGrpSpPr>
            <a:grpSpLocks/>
          </p:cNvGrpSpPr>
          <p:nvPr/>
        </p:nvGrpSpPr>
        <p:grpSpPr bwMode="auto">
          <a:xfrm>
            <a:off x="4246563" y="3873500"/>
            <a:ext cx="1212850" cy="1612900"/>
            <a:chOff x="2722652" y="3873356"/>
            <a:chExt cx="1212348" cy="1613044"/>
          </a:xfrm>
        </p:grpSpPr>
        <p:sp>
          <p:nvSpPr>
            <p:cNvPr id="8207" name="Right Brace 19"/>
            <p:cNvSpPr>
              <a:spLocks/>
            </p:cNvSpPr>
            <p:nvPr/>
          </p:nvSpPr>
          <p:spPr bwMode="auto">
            <a:xfrm>
              <a:off x="2722652" y="3873356"/>
              <a:ext cx="452063" cy="1613044"/>
            </a:xfrm>
            <a:prstGeom prst="rightBrace">
              <a:avLst>
                <a:gd name="adj1" fmla="val 8326"/>
                <a:gd name="adj2" fmla="val 500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1" name="TextBox 20"/>
            <p:cNvSpPr txBox="1"/>
            <p:nvPr/>
          </p:nvSpPr>
          <p:spPr>
            <a:xfrm>
              <a:off x="3055889" y="4424268"/>
              <a:ext cx="879111" cy="462003"/>
            </a:xfrm>
            <a:prstGeom prst="rect">
              <a:avLst/>
            </a:prstGeom>
            <a:solidFill>
              <a:srgbClr val="FFC000"/>
            </a:solidFill>
          </p:spPr>
          <p:txBody>
            <a:bodyPr>
              <a:spAutoFit/>
            </a:bodyPr>
            <a:lstStyle/>
            <a:p>
              <a:pPr>
                <a:defRPr/>
              </a:pPr>
              <a:r>
                <a:rPr lang="en-US" sz="2400" dirty="0"/>
                <a:t>O(e)</a:t>
              </a:r>
            </a:p>
          </p:txBody>
        </p:sp>
      </p:grpSp>
      <p:grpSp>
        <p:nvGrpSpPr>
          <p:cNvPr id="5" name="Group 22"/>
          <p:cNvGrpSpPr>
            <a:grpSpLocks/>
          </p:cNvGrpSpPr>
          <p:nvPr/>
        </p:nvGrpSpPr>
        <p:grpSpPr bwMode="auto">
          <a:xfrm>
            <a:off x="3219450" y="2589214"/>
            <a:ext cx="1530350" cy="757237"/>
            <a:chOff x="1695237" y="2589213"/>
            <a:chExt cx="1530563" cy="757237"/>
          </a:xfrm>
        </p:grpSpPr>
        <p:grpSp>
          <p:nvGrpSpPr>
            <p:cNvPr id="8203" name="Group 25"/>
            <p:cNvGrpSpPr>
              <a:grpSpLocks/>
            </p:cNvGrpSpPr>
            <p:nvPr/>
          </p:nvGrpSpPr>
          <p:grpSpPr bwMode="auto">
            <a:xfrm>
              <a:off x="1979613" y="2589213"/>
              <a:ext cx="1246187" cy="757237"/>
              <a:chOff x="7109718" y="1471292"/>
              <a:chExt cx="1247130" cy="758200"/>
            </a:xfrm>
          </p:grpSpPr>
          <p:cxnSp>
            <p:nvCxnSpPr>
              <p:cNvPr id="8205" name="Straight Arrow Connector 16"/>
              <p:cNvCxnSpPr>
                <a:cxnSpLocks noChangeShapeType="1"/>
              </p:cNvCxnSpPr>
              <p:nvPr/>
            </p:nvCxnSpPr>
            <p:spPr bwMode="auto">
              <a:xfrm rot="10800000" flipV="1">
                <a:off x="7109718" y="1921266"/>
                <a:ext cx="565081" cy="308226"/>
              </a:xfrm>
              <a:prstGeom prst="straightConnector1">
                <a:avLst/>
              </a:prstGeom>
              <a:noFill/>
              <a:ln>
                <a:noFill/>
              </a:ln>
              <a:extLst>
                <a:ext uri="{91240B29-F687-4F45-9708-019B960494DF}">
                  <a14:hiddenLine xmlns:a14="http://schemas.microsoft.com/office/drawing/2010/main" w="9525">
                    <a:solidFill>
                      <a:srgbClr val="000000"/>
                    </a:solidFill>
                    <a:round/>
                    <a:headEnd/>
                    <a:tailEnd/>
                  </a14:hiddenLine>
                </a:ext>
              </a:extLst>
            </p:spPr>
          </p:cxnSp>
          <p:sp>
            <p:nvSpPr>
              <p:cNvPr id="9" name="TextBox 8"/>
              <p:cNvSpPr txBox="1"/>
              <p:nvPr/>
            </p:nvSpPr>
            <p:spPr>
              <a:xfrm>
                <a:off x="7131790" y="1471292"/>
                <a:ext cx="1225058" cy="460960"/>
              </a:xfrm>
              <a:prstGeom prst="rect">
                <a:avLst/>
              </a:prstGeom>
              <a:solidFill>
                <a:srgbClr val="FFC000"/>
              </a:solidFill>
            </p:spPr>
            <p:txBody>
              <a:bodyPr>
                <a:spAutoFit/>
              </a:bodyPr>
              <a:lstStyle/>
              <a:p>
                <a:pPr>
                  <a:defRPr/>
                </a:pPr>
                <a:r>
                  <a:rPr lang="en-US" sz="2400" dirty="0"/>
                  <a:t>n times</a:t>
                </a:r>
              </a:p>
            </p:txBody>
          </p:sp>
        </p:grpSp>
        <p:cxnSp>
          <p:nvCxnSpPr>
            <p:cNvPr id="8204" name="Straight Arrow Connector 16"/>
            <p:cNvCxnSpPr>
              <a:cxnSpLocks noChangeShapeType="1"/>
            </p:cNvCxnSpPr>
            <p:nvPr/>
          </p:nvCxnSpPr>
          <p:spPr bwMode="auto">
            <a:xfrm rot="10800000" flipV="1">
              <a:off x="1695237" y="2948682"/>
              <a:ext cx="616451" cy="339047"/>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300428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800226" y="141288"/>
            <a:ext cx="8723313" cy="698500"/>
          </a:xfrm>
        </p:spPr>
        <p:txBody>
          <a:bodyPr/>
          <a:lstStyle/>
          <a:p>
            <a:r>
              <a:rPr lang="en-US" altLang="en-US" sz="3600" dirty="0" smtClean="0"/>
              <a:t>BFS - Example</a:t>
            </a:r>
          </a:p>
        </p:txBody>
      </p:sp>
      <p:sp>
        <p:nvSpPr>
          <p:cNvPr id="9220" name="Line 145"/>
          <p:cNvSpPr>
            <a:spLocks noChangeShapeType="1"/>
          </p:cNvSpPr>
          <p:nvPr/>
        </p:nvSpPr>
        <p:spPr bwMode="auto">
          <a:xfrm flipV="1">
            <a:off x="2249488" y="1660526"/>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146"/>
          <p:cNvSpPr>
            <a:spLocks noChangeShapeType="1"/>
          </p:cNvSpPr>
          <p:nvPr/>
        </p:nvSpPr>
        <p:spPr bwMode="auto">
          <a:xfrm flipV="1">
            <a:off x="3092451" y="1636713"/>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147"/>
          <p:cNvSpPr>
            <a:spLocks noChangeShapeType="1"/>
          </p:cNvSpPr>
          <p:nvPr/>
        </p:nvSpPr>
        <p:spPr bwMode="auto">
          <a:xfrm>
            <a:off x="3033713" y="2386014"/>
            <a:ext cx="6905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148"/>
          <p:cNvSpPr>
            <a:spLocks noChangeShapeType="1"/>
          </p:cNvSpPr>
          <p:nvPr/>
        </p:nvSpPr>
        <p:spPr bwMode="auto">
          <a:xfrm flipH="1">
            <a:off x="2166938" y="1765301"/>
            <a:ext cx="11112"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149"/>
          <p:cNvSpPr>
            <a:spLocks noChangeShapeType="1"/>
          </p:cNvSpPr>
          <p:nvPr/>
        </p:nvSpPr>
        <p:spPr bwMode="auto">
          <a:xfrm>
            <a:off x="3771901" y="1741489"/>
            <a:ext cx="22225" cy="56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172"/>
          <p:cNvSpPr>
            <a:spLocks noChangeShapeType="1"/>
          </p:cNvSpPr>
          <p:nvPr/>
        </p:nvSpPr>
        <p:spPr bwMode="auto">
          <a:xfrm flipH="1">
            <a:off x="2951164" y="1739900"/>
            <a:ext cx="1587"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Text Box 173"/>
          <p:cNvSpPr txBox="1">
            <a:spLocks noChangeArrowheads="1"/>
          </p:cNvSpPr>
          <p:nvPr/>
        </p:nvSpPr>
        <p:spPr bwMode="auto">
          <a:xfrm>
            <a:off x="2028825" y="2381251"/>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227" name="Text Box 174"/>
          <p:cNvSpPr txBox="1">
            <a:spLocks noChangeArrowheads="1"/>
          </p:cNvSpPr>
          <p:nvPr/>
        </p:nvSpPr>
        <p:spPr bwMode="auto">
          <a:xfrm>
            <a:off x="2805114" y="238283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228" name="Text Box 175"/>
          <p:cNvSpPr txBox="1">
            <a:spLocks noChangeArrowheads="1"/>
          </p:cNvSpPr>
          <p:nvPr/>
        </p:nvSpPr>
        <p:spPr bwMode="auto">
          <a:xfrm>
            <a:off x="3671889" y="2428876"/>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229" name="Text Box 176"/>
          <p:cNvSpPr txBox="1">
            <a:spLocks noChangeArrowheads="1"/>
          </p:cNvSpPr>
          <p:nvPr/>
        </p:nvSpPr>
        <p:spPr bwMode="auto">
          <a:xfrm>
            <a:off x="3638551" y="1204913"/>
            <a:ext cx="34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230" name="Text Box 177"/>
          <p:cNvSpPr txBox="1">
            <a:spLocks noChangeArrowheads="1"/>
          </p:cNvSpPr>
          <p:nvPr/>
        </p:nvSpPr>
        <p:spPr bwMode="auto">
          <a:xfrm>
            <a:off x="2805114" y="122078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231" name="Text Box 178"/>
          <p:cNvSpPr txBox="1">
            <a:spLocks noChangeArrowheads="1"/>
          </p:cNvSpPr>
          <p:nvPr/>
        </p:nvSpPr>
        <p:spPr bwMode="auto">
          <a:xfrm>
            <a:off x="1949451" y="1209676"/>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232" name="Oval 180"/>
          <p:cNvSpPr>
            <a:spLocks noChangeArrowheads="1"/>
          </p:cNvSpPr>
          <p:nvPr/>
        </p:nvSpPr>
        <p:spPr bwMode="auto">
          <a:xfrm>
            <a:off x="2039938" y="2252663"/>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233" name="Oval 182"/>
          <p:cNvSpPr>
            <a:spLocks noChangeArrowheads="1"/>
          </p:cNvSpPr>
          <p:nvPr/>
        </p:nvSpPr>
        <p:spPr bwMode="auto">
          <a:xfrm>
            <a:off x="2860676" y="1527175"/>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234" name="Oval 183"/>
          <p:cNvSpPr>
            <a:spLocks noChangeArrowheads="1"/>
          </p:cNvSpPr>
          <p:nvPr/>
        </p:nvSpPr>
        <p:spPr bwMode="auto">
          <a:xfrm>
            <a:off x="2017713" y="1549400"/>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235" name="Oval 184"/>
          <p:cNvSpPr>
            <a:spLocks noChangeArrowheads="1"/>
          </p:cNvSpPr>
          <p:nvPr/>
        </p:nvSpPr>
        <p:spPr bwMode="auto">
          <a:xfrm>
            <a:off x="3681413" y="1503363"/>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236" name="Oval 186"/>
          <p:cNvSpPr>
            <a:spLocks noChangeArrowheads="1"/>
          </p:cNvSpPr>
          <p:nvPr/>
        </p:nvSpPr>
        <p:spPr bwMode="auto">
          <a:xfrm>
            <a:off x="2790826" y="2265363"/>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0</a:t>
            </a:r>
          </a:p>
        </p:txBody>
      </p:sp>
      <p:sp>
        <p:nvSpPr>
          <p:cNvPr id="9237" name="Text Box 187"/>
          <p:cNvSpPr txBox="1">
            <a:spLocks noChangeArrowheads="1"/>
          </p:cNvSpPr>
          <p:nvPr/>
        </p:nvSpPr>
        <p:spPr bwMode="auto">
          <a:xfrm>
            <a:off x="2735264" y="2732088"/>
            <a:ext cx="631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 s</a:t>
            </a:r>
          </a:p>
        </p:txBody>
      </p:sp>
      <p:grpSp>
        <p:nvGrpSpPr>
          <p:cNvPr id="2" name="Group 152"/>
          <p:cNvGrpSpPr>
            <a:grpSpLocks/>
          </p:cNvGrpSpPr>
          <p:nvPr/>
        </p:nvGrpSpPr>
        <p:grpSpPr bwMode="auto">
          <a:xfrm>
            <a:off x="4959350" y="1101726"/>
            <a:ext cx="2008188" cy="1990725"/>
            <a:chOff x="3435350" y="1101725"/>
            <a:chExt cx="2008188" cy="1990725"/>
          </a:xfrm>
        </p:grpSpPr>
        <p:sp>
          <p:nvSpPr>
            <p:cNvPr id="9358" name="Line 188"/>
            <p:cNvSpPr>
              <a:spLocks noChangeShapeType="1"/>
            </p:cNvSpPr>
            <p:nvPr/>
          </p:nvSpPr>
          <p:spPr bwMode="auto">
            <a:xfrm flipV="1">
              <a:off x="3667125" y="163988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9" name="Line 189"/>
            <p:cNvSpPr>
              <a:spLocks noChangeShapeType="1"/>
            </p:cNvSpPr>
            <p:nvPr/>
          </p:nvSpPr>
          <p:spPr bwMode="auto">
            <a:xfrm flipV="1">
              <a:off x="4510088" y="1616075"/>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0" name="Line 190"/>
            <p:cNvSpPr>
              <a:spLocks noChangeShapeType="1"/>
            </p:cNvSpPr>
            <p:nvPr/>
          </p:nvSpPr>
          <p:spPr bwMode="auto">
            <a:xfrm>
              <a:off x="4451350" y="2365375"/>
              <a:ext cx="69056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1" name="Line 191"/>
            <p:cNvSpPr>
              <a:spLocks noChangeShapeType="1"/>
            </p:cNvSpPr>
            <p:nvPr/>
          </p:nvSpPr>
          <p:spPr bwMode="auto">
            <a:xfrm flipH="1">
              <a:off x="3584575" y="1744663"/>
              <a:ext cx="11113"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2" name="Line 192"/>
            <p:cNvSpPr>
              <a:spLocks noChangeShapeType="1"/>
            </p:cNvSpPr>
            <p:nvPr/>
          </p:nvSpPr>
          <p:spPr bwMode="auto">
            <a:xfrm>
              <a:off x="5189538" y="1720850"/>
              <a:ext cx="22225" cy="566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3" name="Line 193"/>
            <p:cNvSpPr>
              <a:spLocks noChangeShapeType="1"/>
            </p:cNvSpPr>
            <p:nvPr/>
          </p:nvSpPr>
          <p:spPr bwMode="auto">
            <a:xfrm flipH="1">
              <a:off x="4368800" y="1719263"/>
              <a:ext cx="1588"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4" name="Text Box 194"/>
            <p:cNvSpPr txBox="1">
              <a:spLocks noChangeArrowheads="1"/>
            </p:cNvSpPr>
            <p:nvPr/>
          </p:nvSpPr>
          <p:spPr bwMode="auto">
            <a:xfrm>
              <a:off x="3446463" y="2360613"/>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365" name="Text Box 195"/>
            <p:cNvSpPr txBox="1">
              <a:spLocks noChangeArrowheads="1"/>
            </p:cNvSpPr>
            <p:nvPr/>
          </p:nvSpPr>
          <p:spPr bwMode="auto">
            <a:xfrm>
              <a:off x="4222750" y="2362200"/>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366" name="Text Box 196"/>
            <p:cNvSpPr txBox="1">
              <a:spLocks noChangeArrowheads="1"/>
            </p:cNvSpPr>
            <p:nvPr/>
          </p:nvSpPr>
          <p:spPr bwMode="auto">
            <a:xfrm>
              <a:off x="5089525" y="2408238"/>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367" name="Text Box 197"/>
            <p:cNvSpPr txBox="1">
              <a:spLocks noChangeArrowheads="1"/>
            </p:cNvSpPr>
            <p:nvPr/>
          </p:nvSpPr>
          <p:spPr bwMode="auto">
            <a:xfrm>
              <a:off x="5102225" y="1101725"/>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368" name="Text Box 198"/>
            <p:cNvSpPr txBox="1">
              <a:spLocks noChangeArrowheads="1"/>
            </p:cNvSpPr>
            <p:nvPr/>
          </p:nvSpPr>
          <p:spPr bwMode="auto">
            <a:xfrm>
              <a:off x="4222750" y="111283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369" name="Text Box 199"/>
            <p:cNvSpPr txBox="1">
              <a:spLocks noChangeArrowheads="1"/>
            </p:cNvSpPr>
            <p:nvPr/>
          </p:nvSpPr>
          <p:spPr bwMode="auto">
            <a:xfrm>
              <a:off x="3460750" y="1112838"/>
              <a:ext cx="30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370" name="Oval 200"/>
            <p:cNvSpPr>
              <a:spLocks noChangeArrowheads="1"/>
            </p:cNvSpPr>
            <p:nvPr/>
          </p:nvSpPr>
          <p:spPr bwMode="auto">
            <a:xfrm>
              <a:off x="3457575" y="2232025"/>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371" name="Oval 201"/>
            <p:cNvSpPr>
              <a:spLocks noChangeArrowheads="1"/>
            </p:cNvSpPr>
            <p:nvPr/>
          </p:nvSpPr>
          <p:spPr bwMode="auto">
            <a:xfrm>
              <a:off x="4278313" y="1506538"/>
              <a:ext cx="233362"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1</a:t>
              </a:r>
            </a:p>
          </p:txBody>
        </p:sp>
        <p:sp>
          <p:nvSpPr>
            <p:cNvPr id="9372" name="Oval 202"/>
            <p:cNvSpPr>
              <a:spLocks noChangeArrowheads="1"/>
            </p:cNvSpPr>
            <p:nvPr/>
          </p:nvSpPr>
          <p:spPr bwMode="auto">
            <a:xfrm>
              <a:off x="3435350" y="1528763"/>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373" name="Oval 203"/>
            <p:cNvSpPr>
              <a:spLocks noChangeArrowheads="1"/>
            </p:cNvSpPr>
            <p:nvPr/>
          </p:nvSpPr>
          <p:spPr bwMode="auto">
            <a:xfrm>
              <a:off x="5099050" y="1482725"/>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374" name="Oval 204"/>
            <p:cNvSpPr>
              <a:spLocks noChangeArrowheads="1"/>
            </p:cNvSpPr>
            <p:nvPr/>
          </p:nvSpPr>
          <p:spPr bwMode="auto">
            <a:xfrm>
              <a:off x="5146675" y="2268538"/>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1</a:t>
              </a:r>
            </a:p>
          </p:txBody>
        </p:sp>
        <p:sp>
          <p:nvSpPr>
            <p:cNvPr id="9375" name="Oval 205"/>
            <p:cNvSpPr>
              <a:spLocks noChangeArrowheads="1"/>
            </p:cNvSpPr>
            <p:nvPr/>
          </p:nvSpPr>
          <p:spPr bwMode="auto">
            <a:xfrm>
              <a:off x="4208463" y="2244725"/>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9376" name="Text Box 206"/>
            <p:cNvSpPr txBox="1">
              <a:spLocks noChangeArrowheads="1"/>
            </p:cNvSpPr>
            <p:nvPr/>
          </p:nvSpPr>
          <p:spPr bwMode="auto">
            <a:xfrm>
              <a:off x="3976688" y="2725738"/>
              <a:ext cx="898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 v, x</a:t>
              </a:r>
            </a:p>
          </p:txBody>
        </p:sp>
        <p:sp>
          <p:nvSpPr>
            <p:cNvPr id="9377" name="Line 208"/>
            <p:cNvSpPr>
              <a:spLocks noChangeShapeType="1"/>
            </p:cNvSpPr>
            <p:nvPr/>
          </p:nvSpPr>
          <p:spPr bwMode="auto">
            <a:xfrm flipH="1">
              <a:off x="4451350" y="1719263"/>
              <a:ext cx="1588"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78" name="Line 209"/>
            <p:cNvSpPr>
              <a:spLocks noChangeShapeType="1"/>
            </p:cNvSpPr>
            <p:nvPr/>
          </p:nvSpPr>
          <p:spPr bwMode="auto">
            <a:xfrm>
              <a:off x="4451350" y="2284413"/>
              <a:ext cx="690563" cy="1587"/>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60"/>
          <p:cNvGrpSpPr>
            <a:grpSpLocks/>
          </p:cNvGrpSpPr>
          <p:nvPr/>
        </p:nvGrpSpPr>
        <p:grpSpPr bwMode="auto">
          <a:xfrm>
            <a:off x="8172450" y="1101726"/>
            <a:ext cx="2008188" cy="1990725"/>
            <a:chOff x="6648450" y="1101725"/>
            <a:chExt cx="2008188" cy="1990725"/>
          </a:xfrm>
        </p:grpSpPr>
        <p:sp>
          <p:nvSpPr>
            <p:cNvPr id="9335" name="Line 210"/>
            <p:cNvSpPr>
              <a:spLocks noChangeShapeType="1"/>
            </p:cNvSpPr>
            <p:nvPr/>
          </p:nvSpPr>
          <p:spPr bwMode="auto">
            <a:xfrm flipV="1">
              <a:off x="6880225" y="163988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6" name="Line 211"/>
            <p:cNvSpPr>
              <a:spLocks noChangeShapeType="1"/>
            </p:cNvSpPr>
            <p:nvPr/>
          </p:nvSpPr>
          <p:spPr bwMode="auto">
            <a:xfrm flipV="1">
              <a:off x="7723188" y="1616075"/>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7" name="Line 212"/>
            <p:cNvSpPr>
              <a:spLocks noChangeShapeType="1"/>
            </p:cNvSpPr>
            <p:nvPr/>
          </p:nvSpPr>
          <p:spPr bwMode="auto">
            <a:xfrm>
              <a:off x="7664450" y="2365375"/>
              <a:ext cx="69056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8" name="Line 213"/>
            <p:cNvSpPr>
              <a:spLocks noChangeShapeType="1"/>
            </p:cNvSpPr>
            <p:nvPr/>
          </p:nvSpPr>
          <p:spPr bwMode="auto">
            <a:xfrm flipH="1">
              <a:off x="6797675" y="1744663"/>
              <a:ext cx="11113"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9" name="Line 214"/>
            <p:cNvSpPr>
              <a:spLocks noChangeShapeType="1"/>
            </p:cNvSpPr>
            <p:nvPr/>
          </p:nvSpPr>
          <p:spPr bwMode="auto">
            <a:xfrm>
              <a:off x="8402638" y="1720850"/>
              <a:ext cx="22225" cy="566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0" name="Line 215"/>
            <p:cNvSpPr>
              <a:spLocks noChangeShapeType="1"/>
            </p:cNvSpPr>
            <p:nvPr/>
          </p:nvSpPr>
          <p:spPr bwMode="auto">
            <a:xfrm flipH="1">
              <a:off x="7581900" y="1719263"/>
              <a:ext cx="1588"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1" name="Text Box 216"/>
            <p:cNvSpPr txBox="1">
              <a:spLocks noChangeArrowheads="1"/>
            </p:cNvSpPr>
            <p:nvPr/>
          </p:nvSpPr>
          <p:spPr bwMode="auto">
            <a:xfrm>
              <a:off x="6659563" y="2360613"/>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342" name="Text Box 217"/>
            <p:cNvSpPr txBox="1">
              <a:spLocks noChangeArrowheads="1"/>
            </p:cNvSpPr>
            <p:nvPr/>
          </p:nvSpPr>
          <p:spPr bwMode="auto">
            <a:xfrm>
              <a:off x="7435850" y="2362200"/>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343" name="Text Box 218"/>
            <p:cNvSpPr txBox="1">
              <a:spLocks noChangeArrowheads="1"/>
            </p:cNvSpPr>
            <p:nvPr/>
          </p:nvSpPr>
          <p:spPr bwMode="auto">
            <a:xfrm>
              <a:off x="8302625" y="2408238"/>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344" name="Text Box 219"/>
            <p:cNvSpPr txBox="1">
              <a:spLocks noChangeArrowheads="1"/>
            </p:cNvSpPr>
            <p:nvPr/>
          </p:nvSpPr>
          <p:spPr bwMode="auto">
            <a:xfrm>
              <a:off x="8315325" y="1101725"/>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345" name="Text Box 220"/>
            <p:cNvSpPr txBox="1">
              <a:spLocks noChangeArrowheads="1"/>
            </p:cNvSpPr>
            <p:nvPr/>
          </p:nvSpPr>
          <p:spPr bwMode="auto">
            <a:xfrm>
              <a:off x="7435850" y="111283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346" name="Text Box 221"/>
            <p:cNvSpPr txBox="1">
              <a:spLocks noChangeArrowheads="1"/>
            </p:cNvSpPr>
            <p:nvPr/>
          </p:nvSpPr>
          <p:spPr bwMode="auto">
            <a:xfrm>
              <a:off x="6673850" y="1112838"/>
              <a:ext cx="30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347" name="Oval 222"/>
            <p:cNvSpPr>
              <a:spLocks noChangeArrowheads="1"/>
            </p:cNvSpPr>
            <p:nvPr/>
          </p:nvSpPr>
          <p:spPr bwMode="auto">
            <a:xfrm>
              <a:off x="6670675" y="2232025"/>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348" name="Oval 223"/>
            <p:cNvSpPr>
              <a:spLocks noChangeArrowheads="1"/>
            </p:cNvSpPr>
            <p:nvPr/>
          </p:nvSpPr>
          <p:spPr bwMode="auto">
            <a:xfrm>
              <a:off x="7491413" y="1506538"/>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349" name="Oval 224"/>
            <p:cNvSpPr>
              <a:spLocks noChangeArrowheads="1"/>
            </p:cNvSpPr>
            <p:nvPr/>
          </p:nvSpPr>
          <p:spPr bwMode="auto">
            <a:xfrm>
              <a:off x="6648450" y="1528763"/>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350" name="Oval 225"/>
            <p:cNvSpPr>
              <a:spLocks noChangeArrowheads="1"/>
            </p:cNvSpPr>
            <p:nvPr/>
          </p:nvSpPr>
          <p:spPr bwMode="auto">
            <a:xfrm>
              <a:off x="8312150" y="1482725"/>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351" name="Oval 226"/>
            <p:cNvSpPr>
              <a:spLocks noChangeArrowheads="1"/>
            </p:cNvSpPr>
            <p:nvPr/>
          </p:nvSpPr>
          <p:spPr bwMode="auto">
            <a:xfrm>
              <a:off x="8359775" y="2268538"/>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1</a:t>
              </a:r>
            </a:p>
          </p:txBody>
        </p:sp>
        <p:sp>
          <p:nvSpPr>
            <p:cNvPr id="9352" name="Oval 227"/>
            <p:cNvSpPr>
              <a:spLocks noChangeArrowheads="1"/>
            </p:cNvSpPr>
            <p:nvPr/>
          </p:nvSpPr>
          <p:spPr bwMode="auto">
            <a:xfrm>
              <a:off x="7421563" y="2244725"/>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9353" name="Text Box 228"/>
            <p:cNvSpPr txBox="1">
              <a:spLocks noChangeArrowheads="1"/>
            </p:cNvSpPr>
            <p:nvPr/>
          </p:nvSpPr>
          <p:spPr bwMode="auto">
            <a:xfrm>
              <a:off x="7189788" y="2725738"/>
              <a:ext cx="1195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 x, u, w</a:t>
              </a:r>
            </a:p>
          </p:txBody>
        </p:sp>
        <p:sp>
          <p:nvSpPr>
            <p:cNvPr id="9354" name="Line 230"/>
            <p:cNvSpPr>
              <a:spLocks noChangeShapeType="1"/>
            </p:cNvSpPr>
            <p:nvPr/>
          </p:nvSpPr>
          <p:spPr bwMode="auto">
            <a:xfrm flipH="1">
              <a:off x="7664450" y="1719263"/>
              <a:ext cx="1588"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55" name="Line 231"/>
            <p:cNvSpPr>
              <a:spLocks noChangeShapeType="1"/>
            </p:cNvSpPr>
            <p:nvPr/>
          </p:nvSpPr>
          <p:spPr bwMode="auto">
            <a:xfrm>
              <a:off x="7664450" y="2284413"/>
              <a:ext cx="690563" cy="1587"/>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356" name="Line 232"/>
            <p:cNvSpPr>
              <a:spLocks noChangeShapeType="1"/>
            </p:cNvSpPr>
            <p:nvPr/>
          </p:nvSpPr>
          <p:spPr bwMode="auto">
            <a:xfrm flipV="1">
              <a:off x="6902450" y="1709738"/>
              <a:ext cx="620713" cy="11112"/>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57" name="Line 233"/>
            <p:cNvSpPr>
              <a:spLocks noChangeShapeType="1"/>
            </p:cNvSpPr>
            <p:nvPr/>
          </p:nvSpPr>
          <p:spPr bwMode="auto">
            <a:xfrm flipV="1">
              <a:off x="7723188" y="1685925"/>
              <a:ext cx="620712" cy="11113"/>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62"/>
          <p:cNvGrpSpPr>
            <a:grpSpLocks/>
          </p:cNvGrpSpPr>
          <p:nvPr/>
        </p:nvGrpSpPr>
        <p:grpSpPr bwMode="auto">
          <a:xfrm>
            <a:off x="8161339" y="3916363"/>
            <a:ext cx="2008187" cy="1879600"/>
            <a:chOff x="6637338" y="3916363"/>
            <a:chExt cx="2008187" cy="1879600"/>
          </a:xfrm>
        </p:grpSpPr>
        <p:sp>
          <p:nvSpPr>
            <p:cNvPr id="9312" name="Line 234"/>
            <p:cNvSpPr>
              <a:spLocks noChangeShapeType="1"/>
            </p:cNvSpPr>
            <p:nvPr/>
          </p:nvSpPr>
          <p:spPr bwMode="auto">
            <a:xfrm flipV="1">
              <a:off x="6869113" y="4343400"/>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3" name="Line 235"/>
            <p:cNvSpPr>
              <a:spLocks noChangeShapeType="1"/>
            </p:cNvSpPr>
            <p:nvPr/>
          </p:nvSpPr>
          <p:spPr bwMode="auto">
            <a:xfrm flipV="1">
              <a:off x="7712075" y="4319588"/>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4" name="Line 236"/>
            <p:cNvSpPr>
              <a:spLocks noChangeShapeType="1"/>
            </p:cNvSpPr>
            <p:nvPr/>
          </p:nvSpPr>
          <p:spPr bwMode="auto">
            <a:xfrm>
              <a:off x="7653338" y="5068888"/>
              <a:ext cx="6905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5" name="Line 237"/>
            <p:cNvSpPr>
              <a:spLocks noChangeShapeType="1"/>
            </p:cNvSpPr>
            <p:nvPr/>
          </p:nvSpPr>
          <p:spPr bwMode="auto">
            <a:xfrm flipH="1">
              <a:off x="6786563" y="4448175"/>
              <a:ext cx="11112"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6" name="Line 238"/>
            <p:cNvSpPr>
              <a:spLocks noChangeShapeType="1"/>
            </p:cNvSpPr>
            <p:nvPr/>
          </p:nvSpPr>
          <p:spPr bwMode="auto">
            <a:xfrm>
              <a:off x="8391525" y="4424363"/>
              <a:ext cx="22225" cy="56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7" name="Line 239"/>
            <p:cNvSpPr>
              <a:spLocks noChangeShapeType="1"/>
            </p:cNvSpPr>
            <p:nvPr/>
          </p:nvSpPr>
          <p:spPr bwMode="auto">
            <a:xfrm flipH="1">
              <a:off x="7570788" y="4422775"/>
              <a:ext cx="1587"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 name="Text Box 240"/>
            <p:cNvSpPr txBox="1">
              <a:spLocks noChangeArrowheads="1"/>
            </p:cNvSpPr>
            <p:nvPr/>
          </p:nvSpPr>
          <p:spPr bwMode="auto">
            <a:xfrm>
              <a:off x="6648450" y="5064125"/>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319" name="Text Box 241"/>
            <p:cNvSpPr txBox="1">
              <a:spLocks noChangeArrowheads="1"/>
            </p:cNvSpPr>
            <p:nvPr/>
          </p:nvSpPr>
          <p:spPr bwMode="auto">
            <a:xfrm>
              <a:off x="7424738" y="5065713"/>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320" name="Text Box 242"/>
            <p:cNvSpPr txBox="1">
              <a:spLocks noChangeArrowheads="1"/>
            </p:cNvSpPr>
            <p:nvPr/>
          </p:nvSpPr>
          <p:spPr bwMode="auto">
            <a:xfrm>
              <a:off x="8291513" y="511175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321" name="Text Box 243"/>
            <p:cNvSpPr txBox="1">
              <a:spLocks noChangeArrowheads="1"/>
            </p:cNvSpPr>
            <p:nvPr/>
          </p:nvSpPr>
          <p:spPr bwMode="auto">
            <a:xfrm>
              <a:off x="8304213" y="3916363"/>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322" name="Text Box 244"/>
            <p:cNvSpPr txBox="1">
              <a:spLocks noChangeArrowheads="1"/>
            </p:cNvSpPr>
            <p:nvPr/>
          </p:nvSpPr>
          <p:spPr bwMode="auto">
            <a:xfrm>
              <a:off x="7424738" y="3927475"/>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323" name="Text Box 245"/>
            <p:cNvSpPr txBox="1">
              <a:spLocks noChangeArrowheads="1"/>
            </p:cNvSpPr>
            <p:nvPr/>
          </p:nvSpPr>
          <p:spPr bwMode="auto">
            <a:xfrm>
              <a:off x="6662738" y="3927475"/>
              <a:ext cx="303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324" name="Oval 246"/>
            <p:cNvSpPr>
              <a:spLocks noChangeArrowheads="1"/>
            </p:cNvSpPr>
            <p:nvPr/>
          </p:nvSpPr>
          <p:spPr bwMode="auto">
            <a:xfrm>
              <a:off x="6659563" y="4935538"/>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sp>
          <p:nvSpPr>
            <p:cNvPr id="9325" name="Oval 247"/>
            <p:cNvSpPr>
              <a:spLocks noChangeArrowheads="1"/>
            </p:cNvSpPr>
            <p:nvPr/>
          </p:nvSpPr>
          <p:spPr bwMode="auto">
            <a:xfrm>
              <a:off x="7480300" y="4210050"/>
              <a:ext cx="233363"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326" name="Oval 248"/>
            <p:cNvSpPr>
              <a:spLocks noChangeArrowheads="1"/>
            </p:cNvSpPr>
            <p:nvPr/>
          </p:nvSpPr>
          <p:spPr bwMode="auto">
            <a:xfrm>
              <a:off x="6637338" y="4232275"/>
              <a:ext cx="233362"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327" name="Oval 249"/>
            <p:cNvSpPr>
              <a:spLocks noChangeArrowheads="1"/>
            </p:cNvSpPr>
            <p:nvPr/>
          </p:nvSpPr>
          <p:spPr bwMode="auto">
            <a:xfrm>
              <a:off x="8301038" y="4186238"/>
              <a:ext cx="233362"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328" name="Oval 250"/>
            <p:cNvSpPr>
              <a:spLocks noChangeArrowheads="1"/>
            </p:cNvSpPr>
            <p:nvPr/>
          </p:nvSpPr>
          <p:spPr bwMode="auto">
            <a:xfrm>
              <a:off x="8348663" y="4972050"/>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329" name="Oval 251"/>
            <p:cNvSpPr>
              <a:spLocks noChangeArrowheads="1"/>
            </p:cNvSpPr>
            <p:nvPr/>
          </p:nvSpPr>
          <p:spPr bwMode="auto">
            <a:xfrm>
              <a:off x="7410450" y="4948238"/>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9330" name="Text Box 252"/>
            <p:cNvSpPr txBox="1">
              <a:spLocks noChangeArrowheads="1"/>
            </p:cNvSpPr>
            <p:nvPr/>
          </p:nvSpPr>
          <p:spPr bwMode="auto">
            <a:xfrm>
              <a:off x="7178675" y="5429250"/>
              <a:ext cx="928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 u, w</a:t>
              </a:r>
            </a:p>
          </p:txBody>
        </p:sp>
        <p:sp>
          <p:nvSpPr>
            <p:cNvPr id="9331" name="Line 253"/>
            <p:cNvSpPr>
              <a:spLocks noChangeShapeType="1"/>
            </p:cNvSpPr>
            <p:nvPr/>
          </p:nvSpPr>
          <p:spPr bwMode="auto">
            <a:xfrm flipH="1">
              <a:off x="7653338" y="4422775"/>
              <a:ext cx="1587"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32" name="Line 254"/>
            <p:cNvSpPr>
              <a:spLocks noChangeShapeType="1"/>
            </p:cNvSpPr>
            <p:nvPr/>
          </p:nvSpPr>
          <p:spPr bwMode="auto">
            <a:xfrm>
              <a:off x="7653338" y="4987925"/>
              <a:ext cx="690562" cy="1588"/>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333" name="Line 255"/>
            <p:cNvSpPr>
              <a:spLocks noChangeShapeType="1"/>
            </p:cNvSpPr>
            <p:nvPr/>
          </p:nvSpPr>
          <p:spPr bwMode="auto">
            <a:xfrm flipV="1">
              <a:off x="6891338" y="4413250"/>
              <a:ext cx="620712" cy="11113"/>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34" name="Line 256"/>
            <p:cNvSpPr>
              <a:spLocks noChangeShapeType="1"/>
            </p:cNvSpPr>
            <p:nvPr/>
          </p:nvSpPr>
          <p:spPr bwMode="auto">
            <a:xfrm flipV="1">
              <a:off x="7712075" y="4389438"/>
              <a:ext cx="620713" cy="11112"/>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67"/>
          <p:cNvGrpSpPr>
            <a:grpSpLocks/>
          </p:cNvGrpSpPr>
          <p:nvPr/>
        </p:nvGrpSpPr>
        <p:grpSpPr bwMode="auto">
          <a:xfrm>
            <a:off x="5324475" y="4010025"/>
            <a:ext cx="2008188" cy="1879600"/>
            <a:chOff x="3800475" y="4010025"/>
            <a:chExt cx="2008188" cy="1879600"/>
          </a:xfrm>
        </p:grpSpPr>
        <p:sp>
          <p:nvSpPr>
            <p:cNvPr id="9288" name="Line 258"/>
            <p:cNvSpPr>
              <a:spLocks noChangeShapeType="1"/>
            </p:cNvSpPr>
            <p:nvPr/>
          </p:nvSpPr>
          <p:spPr bwMode="auto">
            <a:xfrm flipV="1">
              <a:off x="4032250" y="4437063"/>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9" name="Line 259"/>
            <p:cNvSpPr>
              <a:spLocks noChangeShapeType="1"/>
            </p:cNvSpPr>
            <p:nvPr/>
          </p:nvSpPr>
          <p:spPr bwMode="auto">
            <a:xfrm flipV="1">
              <a:off x="4875213" y="4413250"/>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0" name="Line 260"/>
            <p:cNvSpPr>
              <a:spLocks noChangeShapeType="1"/>
            </p:cNvSpPr>
            <p:nvPr/>
          </p:nvSpPr>
          <p:spPr bwMode="auto">
            <a:xfrm>
              <a:off x="4816475" y="5162550"/>
              <a:ext cx="69056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1" name="Line 261"/>
            <p:cNvSpPr>
              <a:spLocks noChangeShapeType="1"/>
            </p:cNvSpPr>
            <p:nvPr/>
          </p:nvSpPr>
          <p:spPr bwMode="auto">
            <a:xfrm flipH="1">
              <a:off x="3902075" y="4564063"/>
              <a:ext cx="11113"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2" name="Line 262"/>
            <p:cNvSpPr>
              <a:spLocks noChangeShapeType="1"/>
            </p:cNvSpPr>
            <p:nvPr/>
          </p:nvSpPr>
          <p:spPr bwMode="auto">
            <a:xfrm>
              <a:off x="5554663" y="4518025"/>
              <a:ext cx="22225" cy="566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3" name="Line 263"/>
            <p:cNvSpPr>
              <a:spLocks noChangeShapeType="1"/>
            </p:cNvSpPr>
            <p:nvPr/>
          </p:nvSpPr>
          <p:spPr bwMode="auto">
            <a:xfrm flipH="1">
              <a:off x="4733925" y="4516438"/>
              <a:ext cx="1588"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4" name="Text Box 264"/>
            <p:cNvSpPr txBox="1">
              <a:spLocks noChangeArrowheads="1"/>
            </p:cNvSpPr>
            <p:nvPr/>
          </p:nvSpPr>
          <p:spPr bwMode="auto">
            <a:xfrm>
              <a:off x="3811588" y="5157788"/>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295" name="Text Box 265"/>
            <p:cNvSpPr txBox="1">
              <a:spLocks noChangeArrowheads="1"/>
            </p:cNvSpPr>
            <p:nvPr/>
          </p:nvSpPr>
          <p:spPr bwMode="auto">
            <a:xfrm>
              <a:off x="4587875" y="5159375"/>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296" name="Text Box 266"/>
            <p:cNvSpPr txBox="1">
              <a:spLocks noChangeArrowheads="1"/>
            </p:cNvSpPr>
            <p:nvPr/>
          </p:nvSpPr>
          <p:spPr bwMode="auto">
            <a:xfrm>
              <a:off x="5454650" y="5205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297" name="Text Box 267"/>
            <p:cNvSpPr txBox="1">
              <a:spLocks noChangeArrowheads="1"/>
            </p:cNvSpPr>
            <p:nvPr/>
          </p:nvSpPr>
          <p:spPr bwMode="auto">
            <a:xfrm>
              <a:off x="5467350" y="4010025"/>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298" name="Text Box 268"/>
            <p:cNvSpPr txBox="1">
              <a:spLocks noChangeArrowheads="1"/>
            </p:cNvSpPr>
            <p:nvPr/>
          </p:nvSpPr>
          <p:spPr bwMode="auto">
            <a:xfrm>
              <a:off x="4587875" y="4021138"/>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299" name="Text Box 269"/>
            <p:cNvSpPr txBox="1">
              <a:spLocks noChangeArrowheads="1"/>
            </p:cNvSpPr>
            <p:nvPr/>
          </p:nvSpPr>
          <p:spPr bwMode="auto">
            <a:xfrm>
              <a:off x="3825875" y="4021138"/>
              <a:ext cx="30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300" name="Oval 270"/>
            <p:cNvSpPr>
              <a:spLocks noChangeArrowheads="1"/>
            </p:cNvSpPr>
            <p:nvPr/>
          </p:nvSpPr>
          <p:spPr bwMode="auto">
            <a:xfrm>
              <a:off x="3822700" y="5029200"/>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3</a:t>
              </a:r>
            </a:p>
          </p:txBody>
        </p:sp>
        <p:sp>
          <p:nvSpPr>
            <p:cNvPr id="9301" name="Oval 271"/>
            <p:cNvSpPr>
              <a:spLocks noChangeArrowheads="1"/>
            </p:cNvSpPr>
            <p:nvPr/>
          </p:nvSpPr>
          <p:spPr bwMode="auto">
            <a:xfrm>
              <a:off x="4643438" y="4303713"/>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302" name="Oval 272"/>
            <p:cNvSpPr>
              <a:spLocks noChangeArrowheads="1"/>
            </p:cNvSpPr>
            <p:nvPr/>
          </p:nvSpPr>
          <p:spPr bwMode="auto">
            <a:xfrm>
              <a:off x="3800475" y="4325938"/>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9303" name="Oval 273"/>
            <p:cNvSpPr>
              <a:spLocks noChangeArrowheads="1"/>
            </p:cNvSpPr>
            <p:nvPr/>
          </p:nvSpPr>
          <p:spPr bwMode="auto">
            <a:xfrm>
              <a:off x="5464175" y="4279900"/>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304" name="Oval 274"/>
            <p:cNvSpPr>
              <a:spLocks noChangeArrowheads="1"/>
            </p:cNvSpPr>
            <p:nvPr/>
          </p:nvSpPr>
          <p:spPr bwMode="auto">
            <a:xfrm>
              <a:off x="5511800" y="5065713"/>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305" name="Oval 275"/>
            <p:cNvSpPr>
              <a:spLocks noChangeArrowheads="1"/>
            </p:cNvSpPr>
            <p:nvPr/>
          </p:nvSpPr>
          <p:spPr bwMode="auto">
            <a:xfrm>
              <a:off x="4573588" y="5041900"/>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9306" name="Text Box 276"/>
            <p:cNvSpPr txBox="1">
              <a:spLocks noChangeArrowheads="1"/>
            </p:cNvSpPr>
            <p:nvPr/>
          </p:nvSpPr>
          <p:spPr bwMode="auto">
            <a:xfrm>
              <a:off x="4341813" y="55229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 w, t</a:t>
              </a:r>
            </a:p>
          </p:txBody>
        </p:sp>
        <p:sp>
          <p:nvSpPr>
            <p:cNvPr id="9307" name="Line 277"/>
            <p:cNvSpPr>
              <a:spLocks noChangeShapeType="1"/>
            </p:cNvSpPr>
            <p:nvPr/>
          </p:nvSpPr>
          <p:spPr bwMode="auto">
            <a:xfrm flipH="1">
              <a:off x="4816475" y="4516438"/>
              <a:ext cx="1588"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08" name="Line 278"/>
            <p:cNvSpPr>
              <a:spLocks noChangeShapeType="1"/>
            </p:cNvSpPr>
            <p:nvPr/>
          </p:nvSpPr>
          <p:spPr bwMode="auto">
            <a:xfrm>
              <a:off x="4816475" y="5081588"/>
              <a:ext cx="690563" cy="1587"/>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309" name="Line 279"/>
            <p:cNvSpPr>
              <a:spLocks noChangeShapeType="1"/>
            </p:cNvSpPr>
            <p:nvPr/>
          </p:nvSpPr>
          <p:spPr bwMode="auto">
            <a:xfrm flipV="1">
              <a:off x="4054475" y="4506913"/>
              <a:ext cx="620713" cy="11112"/>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0" name="Line 280"/>
            <p:cNvSpPr>
              <a:spLocks noChangeShapeType="1"/>
            </p:cNvSpPr>
            <p:nvPr/>
          </p:nvSpPr>
          <p:spPr bwMode="auto">
            <a:xfrm flipV="1">
              <a:off x="4875213" y="4483100"/>
              <a:ext cx="620712" cy="11113"/>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311" name="Line 281"/>
            <p:cNvSpPr>
              <a:spLocks noChangeShapeType="1"/>
            </p:cNvSpPr>
            <p:nvPr/>
          </p:nvSpPr>
          <p:spPr bwMode="auto">
            <a:xfrm flipH="1">
              <a:off x="3984625" y="4564063"/>
              <a:ext cx="11113" cy="5048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69"/>
          <p:cNvGrpSpPr>
            <a:grpSpLocks/>
          </p:cNvGrpSpPr>
          <p:nvPr/>
        </p:nvGrpSpPr>
        <p:grpSpPr bwMode="auto">
          <a:xfrm>
            <a:off x="2289175" y="4081463"/>
            <a:ext cx="2008188" cy="1879600"/>
            <a:chOff x="765175" y="4081463"/>
            <a:chExt cx="2008188" cy="1879600"/>
          </a:xfrm>
        </p:grpSpPr>
        <p:sp>
          <p:nvSpPr>
            <p:cNvPr id="9264" name="Line 284"/>
            <p:cNvSpPr>
              <a:spLocks noChangeShapeType="1"/>
            </p:cNvSpPr>
            <p:nvPr/>
          </p:nvSpPr>
          <p:spPr bwMode="auto">
            <a:xfrm flipV="1">
              <a:off x="996950" y="4508500"/>
              <a:ext cx="620713"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Line 285"/>
            <p:cNvSpPr>
              <a:spLocks noChangeShapeType="1"/>
            </p:cNvSpPr>
            <p:nvPr/>
          </p:nvSpPr>
          <p:spPr bwMode="auto">
            <a:xfrm flipV="1">
              <a:off x="1839913" y="4484688"/>
              <a:ext cx="620712"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286"/>
            <p:cNvSpPr>
              <a:spLocks noChangeShapeType="1"/>
            </p:cNvSpPr>
            <p:nvPr/>
          </p:nvSpPr>
          <p:spPr bwMode="auto">
            <a:xfrm>
              <a:off x="1781175" y="5233988"/>
              <a:ext cx="6905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287"/>
            <p:cNvSpPr>
              <a:spLocks noChangeShapeType="1"/>
            </p:cNvSpPr>
            <p:nvPr/>
          </p:nvSpPr>
          <p:spPr bwMode="auto">
            <a:xfrm flipH="1">
              <a:off x="866775" y="4635500"/>
              <a:ext cx="11113"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Line 288"/>
            <p:cNvSpPr>
              <a:spLocks noChangeShapeType="1"/>
            </p:cNvSpPr>
            <p:nvPr/>
          </p:nvSpPr>
          <p:spPr bwMode="auto">
            <a:xfrm>
              <a:off x="2519363" y="4589463"/>
              <a:ext cx="22225" cy="56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9" name="Line 289"/>
            <p:cNvSpPr>
              <a:spLocks noChangeShapeType="1"/>
            </p:cNvSpPr>
            <p:nvPr/>
          </p:nvSpPr>
          <p:spPr bwMode="auto">
            <a:xfrm flipH="1">
              <a:off x="1698625" y="4587875"/>
              <a:ext cx="1588"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0" name="Text Box 290"/>
            <p:cNvSpPr txBox="1">
              <a:spLocks noChangeArrowheads="1"/>
            </p:cNvSpPr>
            <p:nvPr/>
          </p:nvSpPr>
          <p:spPr bwMode="auto">
            <a:xfrm>
              <a:off x="776288" y="5229225"/>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9271" name="Text Box 291"/>
            <p:cNvSpPr txBox="1">
              <a:spLocks noChangeArrowheads="1"/>
            </p:cNvSpPr>
            <p:nvPr/>
          </p:nvSpPr>
          <p:spPr bwMode="auto">
            <a:xfrm>
              <a:off x="1552575" y="5230813"/>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9272" name="Text Box 292"/>
            <p:cNvSpPr txBox="1">
              <a:spLocks noChangeArrowheads="1"/>
            </p:cNvSpPr>
            <p:nvPr/>
          </p:nvSpPr>
          <p:spPr bwMode="auto">
            <a:xfrm>
              <a:off x="2419350" y="52768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9273" name="Text Box 293"/>
            <p:cNvSpPr txBox="1">
              <a:spLocks noChangeArrowheads="1"/>
            </p:cNvSpPr>
            <p:nvPr/>
          </p:nvSpPr>
          <p:spPr bwMode="auto">
            <a:xfrm>
              <a:off x="2432050" y="4081463"/>
              <a:ext cx="34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9274" name="Text Box 294"/>
            <p:cNvSpPr txBox="1">
              <a:spLocks noChangeArrowheads="1"/>
            </p:cNvSpPr>
            <p:nvPr/>
          </p:nvSpPr>
          <p:spPr bwMode="auto">
            <a:xfrm>
              <a:off x="1552575" y="4092575"/>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9275" name="Text Box 295"/>
            <p:cNvSpPr txBox="1">
              <a:spLocks noChangeArrowheads="1"/>
            </p:cNvSpPr>
            <p:nvPr/>
          </p:nvSpPr>
          <p:spPr bwMode="auto">
            <a:xfrm>
              <a:off x="790575" y="4092575"/>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9276" name="Oval 296"/>
            <p:cNvSpPr>
              <a:spLocks noChangeArrowheads="1"/>
            </p:cNvSpPr>
            <p:nvPr/>
          </p:nvSpPr>
          <p:spPr bwMode="auto">
            <a:xfrm>
              <a:off x="787400" y="5100638"/>
              <a:ext cx="233363"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3</a:t>
              </a:r>
            </a:p>
          </p:txBody>
        </p:sp>
        <p:sp>
          <p:nvSpPr>
            <p:cNvPr id="9277" name="Oval 297"/>
            <p:cNvSpPr>
              <a:spLocks noChangeArrowheads="1"/>
            </p:cNvSpPr>
            <p:nvPr/>
          </p:nvSpPr>
          <p:spPr bwMode="auto">
            <a:xfrm>
              <a:off x="1608138" y="4375150"/>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278" name="Oval 298"/>
            <p:cNvSpPr>
              <a:spLocks noChangeArrowheads="1"/>
            </p:cNvSpPr>
            <p:nvPr/>
          </p:nvSpPr>
          <p:spPr bwMode="auto">
            <a:xfrm>
              <a:off x="765175" y="4397375"/>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9279" name="Oval 299"/>
            <p:cNvSpPr>
              <a:spLocks noChangeArrowheads="1"/>
            </p:cNvSpPr>
            <p:nvPr/>
          </p:nvSpPr>
          <p:spPr bwMode="auto">
            <a:xfrm>
              <a:off x="2428875" y="4351338"/>
              <a:ext cx="233363"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9280" name="Oval 300"/>
            <p:cNvSpPr>
              <a:spLocks noChangeArrowheads="1"/>
            </p:cNvSpPr>
            <p:nvPr/>
          </p:nvSpPr>
          <p:spPr bwMode="auto">
            <a:xfrm>
              <a:off x="2476500" y="5137150"/>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9281" name="Oval 301"/>
            <p:cNvSpPr>
              <a:spLocks noChangeArrowheads="1"/>
            </p:cNvSpPr>
            <p:nvPr/>
          </p:nvSpPr>
          <p:spPr bwMode="auto">
            <a:xfrm>
              <a:off x="1538288" y="5113338"/>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9282" name="Text Box 302"/>
            <p:cNvSpPr txBox="1">
              <a:spLocks noChangeArrowheads="1"/>
            </p:cNvSpPr>
            <p:nvPr/>
          </p:nvSpPr>
          <p:spPr bwMode="auto">
            <a:xfrm>
              <a:off x="1306513" y="5594350"/>
              <a:ext cx="452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Q:</a:t>
              </a:r>
            </a:p>
          </p:txBody>
        </p:sp>
        <p:sp>
          <p:nvSpPr>
            <p:cNvPr id="9283" name="Line 303"/>
            <p:cNvSpPr>
              <a:spLocks noChangeShapeType="1"/>
            </p:cNvSpPr>
            <p:nvPr/>
          </p:nvSpPr>
          <p:spPr bwMode="auto">
            <a:xfrm flipH="1">
              <a:off x="1781175" y="4587875"/>
              <a:ext cx="1588"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84" name="Line 304"/>
            <p:cNvSpPr>
              <a:spLocks noChangeShapeType="1"/>
            </p:cNvSpPr>
            <p:nvPr/>
          </p:nvSpPr>
          <p:spPr bwMode="auto">
            <a:xfrm>
              <a:off x="1781175" y="5153025"/>
              <a:ext cx="690563" cy="1588"/>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85" name="Line 305"/>
            <p:cNvSpPr>
              <a:spLocks noChangeShapeType="1"/>
            </p:cNvSpPr>
            <p:nvPr/>
          </p:nvSpPr>
          <p:spPr bwMode="auto">
            <a:xfrm flipV="1">
              <a:off x="1019175" y="4578350"/>
              <a:ext cx="620713" cy="11113"/>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86" name="Line 306"/>
            <p:cNvSpPr>
              <a:spLocks noChangeShapeType="1"/>
            </p:cNvSpPr>
            <p:nvPr/>
          </p:nvSpPr>
          <p:spPr bwMode="auto">
            <a:xfrm flipV="1">
              <a:off x="1839913" y="4554538"/>
              <a:ext cx="620712" cy="11112"/>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87" name="Line 307"/>
            <p:cNvSpPr>
              <a:spLocks noChangeShapeType="1"/>
            </p:cNvSpPr>
            <p:nvPr/>
          </p:nvSpPr>
          <p:spPr bwMode="auto">
            <a:xfrm flipH="1">
              <a:off x="949325" y="4635500"/>
              <a:ext cx="11113" cy="5048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9243" name="Oval 185"/>
          <p:cNvSpPr>
            <a:spLocks noChangeArrowheads="1"/>
          </p:cNvSpPr>
          <p:nvPr/>
        </p:nvSpPr>
        <p:spPr bwMode="auto">
          <a:xfrm>
            <a:off x="3729038" y="2289175"/>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t>
            </a:r>
          </a:p>
        </p:txBody>
      </p:sp>
      <p:grpSp>
        <p:nvGrpSpPr>
          <p:cNvPr id="7" name="Group 149"/>
          <p:cNvGrpSpPr>
            <a:grpSpLocks/>
          </p:cNvGrpSpPr>
          <p:nvPr/>
        </p:nvGrpSpPr>
        <p:grpSpPr bwMode="auto">
          <a:xfrm>
            <a:off x="2847976" y="1525588"/>
            <a:ext cx="233363" cy="787400"/>
            <a:chOff x="1324691" y="1525465"/>
            <a:chExt cx="233363" cy="787344"/>
          </a:xfrm>
        </p:grpSpPr>
        <p:sp>
          <p:nvSpPr>
            <p:cNvPr id="145" name="Oval 182"/>
            <p:cNvSpPr>
              <a:spLocks noChangeArrowheads="1"/>
            </p:cNvSpPr>
            <p:nvPr/>
          </p:nvSpPr>
          <p:spPr bwMode="auto">
            <a:xfrm>
              <a:off x="1324691" y="1525465"/>
              <a:ext cx="233363" cy="23493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1</a:t>
              </a:r>
            </a:p>
          </p:txBody>
        </p:sp>
        <p:sp>
          <p:nvSpPr>
            <p:cNvPr id="9263" name="Line 208"/>
            <p:cNvSpPr>
              <a:spLocks noChangeShapeType="1"/>
            </p:cNvSpPr>
            <p:nvPr/>
          </p:nvSpPr>
          <p:spPr bwMode="auto">
            <a:xfrm flipH="1">
              <a:off x="1492393" y="1760359"/>
              <a:ext cx="1588"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150"/>
          <p:cNvGrpSpPr>
            <a:grpSpLocks/>
          </p:cNvGrpSpPr>
          <p:nvPr/>
        </p:nvGrpSpPr>
        <p:grpSpPr bwMode="auto">
          <a:xfrm>
            <a:off x="3016250" y="2287588"/>
            <a:ext cx="933450" cy="234950"/>
            <a:chOff x="1492393" y="2287465"/>
            <a:chExt cx="934023" cy="234950"/>
          </a:xfrm>
        </p:grpSpPr>
        <p:sp>
          <p:nvSpPr>
            <p:cNvPr id="146" name="Oval 185"/>
            <p:cNvSpPr>
              <a:spLocks noChangeArrowheads="1"/>
            </p:cNvSpPr>
            <p:nvPr/>
          </p:nvSpPr>
          <p:spPr bwMode="auto">
            <a:xfrm>
              <a:off x="2192911" y="2287465"/>
              <a:ext cx="233505" cy="23495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1</a:t>
              </a:r>
            </a:p>
          </p:txBody>
        </p:sp>
        <p:sp>
          <p:nvSpPr>
            <p:cNvPr id="9261" name="Line 209"/>
            <p:cNvSpPr>
              <a:spLocks noChangeShapeType="1"/>
            </p:cNvSpPr>
            <p:nvPr/>
          </p:nvSpPr>
          <p:spPr bwMode="auto">
            <a:xfrm>
              <a:off x="1492393" y="2325509"/>
              <a:ext cx="690563" cy="1587"/>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52" name="Right Arrow 151"/>
          <p:cNvSpPr>
            <a:spLocks noChangeArrowheads="1"/>
          </p:cNvSpPr>
          <p:nvPr/>
        </p:nvSpPr>
        <p:spPr bwMode="auto">
          <a:xfrm>
            <a:off x="4164014" y="1911351"/>
            <a:ext cx="617537" cy="225425"/>
          </a:xfrm>
          <a:prstGeom prst="rightArrow">
            <a:avLst>
              <a:gd name="adj1" fmla="val 50000"/>
              <a:gd name="adj2" fmla="val 50223"/>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9" name="Group 155"/>
          <p:cNvGrpSpPr>
            <a:grpSpLocks/>
          </p:cNvGrpSpPr>
          <p:nvPr/>
        </p:nvGrpSpPr>
        <p:grpSpPr bwMode="auto">
          <a:xfrm>
            <a:off x="4956176" y="1538288"/>
            <a:ext cx="874713" cy="234950"/>
            <a:chOff x="3432639" y="1539037"/>
            <a:chExt cx="874713" cy="234950"/>
          </a:xfrm>
        </p:grpSpPr>
        <p:sp>
          <p:nvSpPr>
            <p:cNvPr id="9258" name="Oval 224"/>
            <p:cNvSpPr>
              <a:spLocks noChangeArrowheads="1"/>
            </p:cNvSpPr>
            <p:nvPr/>
          </p:nvSpPr>
          <p:spPr bwMode="auto">
            <a:xfrm>
              <a:off x="3432639" y="1539037"/>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259" name="Line 232"/>
            <p:cNvSpPr>
              <a:spLocks noChangeShapeType="1"/>
            </p:cNvSpPr>
            <p:nvPr/>
          </p:nvSpPr>
          <p:spPr bwMode="auto">
            <a:xfrm flipV="1">
              <a:off x="3686639" y="1720012"/>
              <a:ext cx="620713" cy="11112"/>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158"/>
          <p:cNvGrpSpPr>
            <a:grpSpLocks/>
          </p:cNvGrpSpPr>
          <p:nvPr/>
        </p:nvGrpSpPr>
        <p:grpSpPr bwMode="auto">
          <a:xfrm>
            <a:off x="6021389" y="1473200"/>
            <a:ext cx="822325" cy="234950"/>
            <a:chOff x="4497102" y="1472450"/>
            <a:chExt cx="822325" cy="234950"/>
          </a:xfrm>
        </p:grpSpPr>
        <p:sp>
          <p:nvSpPr>
            <p:cNvPr id="9256" name="Oval 225"/>
            <p:cNvSpPr>
              <a:spLocks noChangeArrowheads="1"/>
            </p:cNvSpPr>
            <p:nvPr/>
          </p:nvSpPr>
          <p:spPr bwMode="auto">
            <a:xfrm>
              <a:off x="5086064" y="1472450"/>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2</a:t>
              </a:r>
            </a:p>
          </p:txBody>
        </p:sp>
        <p:sp>
          <p:nvSpPr>
            <p:cNvPr id="9257" name="Line 233"/>
            <p:cNvSpPr>
              <a:spLocks noChangeShapeType="1"/>
            </p:cNvSpPr>
            <p:nvPr/>
          </p:nvSpPr>
          <p:spPr bwMode="auto">
            <a:xfrm flipV="1">
              <a:off x="4497102" y="1675650"/>
              <a:ext cx="620712" cy="11113"/>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grpSp>
      <p:sp>
        <p:nvSpPr>
          <p:cNvPr id="160" name="Right Arrow 159"/>
          <p:cNvSpPr>
            <a:spLocks noChangeArrowheads="1"/>
          </p:cNvSpPr>
          <p:nvPr/>
        </p:nvSpPr>
        <p:spPr bwMode="auto">
          <a:xfrm>
            <a:off x="7226300" y="1879601"/>
            <a:ext cx="615950" cy="227013"/>
          </a:xfrm>
          <a:prstGeom prst="rightArrow">
            <a:avLst>
              <a:gd name="adj1" fmla="val 50000"/>
              <a:gd name="adj2" fmla="val 49743"/>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62" name="Down Arrow 161"/>
          <p:cNvSpPr>
            <a:spLocks noChangeArrowheads="1"/>
          </p:cNvSpPr>
          <p:nvPr/>
        </p:nvSpPr>
        <p:spPr bwMode="auto">
          <a:xfrm>
            <a:off x="9105901" y="3184525"/>
            <a:ext cx="277813" cy="565150"/>
          </a:xfrm>
          <a:prstGeom prst="downArrow">
            <a:avLst>
              <a:gd name="adj1" fmla="val 50000"/>
              <a:gd name="adj2" fmla="val 49934"/>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64" name="Right Arrow 163"/>
          <p:cNvSpPr>
            <a:spLocks noChangeArrowheads="1"/>
          </p:cNvSpPr>
          <p:nvPr/>
        </p:nvSpPr>
        <p:spPr bwMode="auto">
          <a:xfrm rot="10800000">
            <a:off x="7421563" y="4622801"/>
            <a:ext cx="615950" cy="227013"/>
          </a:xfrm>
          <a:prstGeom prst="rightArrow">
            <a:avLst>
              <a:gd name="adj1" fmla="val 50000"/>
              <a:gd name="adj2" fmla="val 49743"/>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11" name="Group 166"/>
          <p:cNvGrpSpPr>
            <a:grpSpLocks/>
          </p:cNvGrpSpPr>
          <p:nvPr/>
        </p:nvGrpSpPr>
        <p:grpSpPr bwMode="auto">
          <a:xfrm>
            <a:off x="8181976" y="4460875"/>
            <a:ext cx="233363" cy="700088"/>
            <a:chOff x="6658368" y="4461321"/>
            <a:chExt cx="233363" cy="700087"/>
          </a:xfrm>
        </p:grpSpPr>
        <p:sp>
          <p:nvSpPr>
            <p:cNvPr id="9254" name="Oval 270"/>
            <p:cNvSpPr>
              <a:spLocks noChangeArrowheads="1"/>
            </p:cNvSpPr>
            <p:nvPr/>
          </p:nvSpPr>
          <p:spPr bwMode="auto">
            <a:xfrm>
              <a:off x="6658368" y="4926458"/>
              <a:ext cx="233363" cy="234950"/>
            </a:xfrm>
            <a:prstGeom prst="ellipse">
              <a:avLst/>
            </a:prstGeom>
            <a:solidFill>
              <a:srgbClr val="DDDDDD"/>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3</a:t>
              </a:r>
            </a:p>
          </p:txBody>
        </p:sp>
        <p:sp>
          <p:nvSpPr>
            <p:cNvPr id="9255" name="Line 281"/>
            <p:cNvSpPr>
              <a:spLocks noChangeShapeType="1"/>
            </p:cNvSpPr>
            <p:nvPr/>
          </p:nvSpPr>
          <p:spPr bwMode="auto">
            <a:xfrm flipH="1">
              <a:off x="6738099" y="4461321"/>
              <a:ext cx="11113" cy="5048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69" name="Right Arrow 168"/>
          <p:cNvSpPr>
            <a:spLocks noChangeArrowheads="1"/>
          </p:cNvSpPr>
          <p:nvPr/>
        </p:nvSpPr>
        <p:spPr bwMode="auto">
          <a:xfrm rot="10800000">
            <a:off x="4451350" y="4746626"/>
            <a:ext cx="617538" cy="225425"/>
          </a:xfrm>
          <a:prstGeom prst="rightArrow">
            <a:avLst>
              <a:gd name="adj1" fmla="val 50000"/>
              <a:gd name="adj2" fmla="val 50223"/>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7515665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0"/>
                                        </p:tgtEl>
                                        <p:attrNameLst>
                                          <p:attrName>style.visibility</p:attrName>
                                        </p:attrNameLst>
                                      </p:cBhvr>
                                      <p:to>
                                        <p:strVal val="visible"/>
                                      </p:to>
                                    </p:set>
                                  </p:childTnLst>
                                </p:cTn>
                              </p:par>
                              <p:par>
                                <p:cTn id="34" presetID="9"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dissolve">
                                      <p:cBhvr>
                                        <p:cTn id="41" dur="500"/>
                                        <p:tgtEl>
                                          <p:spTgt spid="162"/>
                                        </p:tgtEl>
                                      </p:cBhvr>
                                    </p:animEffect>
                                  </p:childTnLst>
                                </p:cTn>
                              </p:par>
                              <p:par>
                                <p:cTn id="42" presetID="9"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64"/>
                                        </p:tgtEl>
                                        <p:attrNameLst>
                                          <p:attrName>style.visibility</p:attrName>
                                        </p:attrNameLst>
                                      </p:cBhvr>
                                      <p:to>
                                        <p:strVal val="visible"/>
                                      </p:to>
                                    </p:set>
                                    <p:animEffect transition="in" filter="dissolve">
                                      <p:cBhvr>
                                        <p:cTn id="54" dur="500"/>
                                        <p:tgtEl>
                                          <p:spTgt spid="164"/>
                                        </p:tgtEl>
                                      </p:cBhvr>
                                    </p:animEffect>
                                  </p:childTnLst>
                                </p:cTn>
                              </p:par>
                              <p:par>
                                <p:cTn id="55" presetID="9"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dissolve">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69"/>
                                        </p:tgtEl>
                                        <p:attrNameLst>
                                          <p:attrName>style.visibility</p:attrName>
                                        </p:attrNameLst>
                                      </p:cBhvr>
                                      <p:to>
                                        <p:strVal val="visible"/>
                                      </p:to>
                                    </p:set>
                                    <p:animEffect transition="in" filter="dissolve">
                                      <p:cBhvr>
                                        <p:cTn id="62" dur="500"/>
                                        <p:tgtEl>
                                          <p:spTgt spid="169"/>
                                        </p:tgtEl>
                                      </p:cBhvr>
                                    </p:animEffect>
                                  </p:childTnLst>
                                </p:cTn>
                              </p:par>
                              <p:par>
                                <p:cTn id="63" presetID="9"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dissolv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60" grpId="0" animBg="1"/>
      <p:bldP spid="162" grpId="0" animBg="1"/>
      <p:bldP spid="164" grpId="0" animBg="1"/>
      <p:bldP spid="1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00226" y="141288"/>
            <a:ext cx="8723313" cy="698500"/>
          </a:xfrm>
        </p:spPr>
        <p:txBody>
          <a:bodyPr/>
          <a:lstStyle/>
          <a:p>
            <a:r>
              <a:rPr lang="en-US" altLang="en-US" sz="3600" dirty="0" smtClean="0"/>
              <a:t>Graphs - Definition</a:t>
            </a:r>
          </a:p>
        </p:txBody>
      </p:sp>
      <p:sp>
        <p:nvSpPr>
          <p:cNvPr id="3076" name="Rectangle 3"/>
          <p:cNvSpPr>
            <a:spLocks noGrp="1" noChangeArrowheads="1"/>
          </p:cNvSpPr>
          <p:nvPr>
            <p:ph type="body" idx="1"/>
          </p:nvPr>
        </p:nvSpPr>
        <p:spPr>
          <a:xfrm>
            <a:off x="379563" y="839788"/>
            <a:ext cx="11499012" cy="5737225"/>
          </a:xfrm>
        </p:spPr>
        <p:txBody>
          <a:bodyPr/>
          <a:lstStyle/>
          <a:p>
            <a:pPr>
              <a:defRPr/>
            </a:pPr>
            <a:r>
              <a:rPr lang="en-US" sz="2700" dirty="0"/>
              <a:t>A graph is simply a collection of </a:t>
            </a:r>
            <a:r>
              <a:rPr lang="en-US" sz="2700" dirty="0">
                <a:solidFill>
                  <a:schemeClr val="accent6"/>
                </a:solidFill>
              </a:rPr>
              <a:t>nodes</a:t>
            </a:r>
            <a:r>
              <a:rPr lang="en-US" sz="2700" dirty="0"/>
              <a:t> plus </a:t>
            </a:r>
            <a:r>
              <a:rPr lang="en-US" sz="2700" dirty="0">
                <a:solidFill>
                  <a:schemeClr val="accent6"/>
                </a:solidFill>
              </a:rPr>
              <a:t>edges</a:t>
            </a:r>
          </a:p>
          <a:p>
            <a:pPr lvl="1">
              <a:defRPr/>
            </a:pPr>
            <a:r>
              <a:rPr lang="en-US" dirty="0" smtClean="0">
                <a:solidFill>
                  <a:schemeClr val="accent6"/>
                </a:solidFill>
                <a:ea typeface="+mn-ea"/>
                <a:cs typeface="+mn-cs"/>
              </a:rPr>
              <a:t>Linked lists, trees, and heaps </a:t>
            </a:r>
            <a:r>
              <a:rPr lang="en-US" dirty="0" smtClean="0">
                <a:ea typeface="+mn-ea"/>
                <a:cs typeface="+mn-cs"/>
              </a:rPr>
              <a:t>are all </a:t>
            </a:r>
            <a:r>
              <a:rPr lang="en-US" dirty="0" smtClean="0">
                <a:solidFill>
                  <a:srgbClr val="C00000"/>
                </a:solidFill>
                <a:ea typeface="+mn-ea"/>
                <a:cs typeface="+mn-cs"/>
              </a:rPr>
              <a:t>special cases of graphs</a:t>
            </a:r>
          </a:p>
          <a:p>
            <a:pPr>
              <a:defRPr/>
            </a:pPr>
            <a:endParaRPr lang="en-US" sz="2600" dirty="0"/>
          </a:p>
          <a:p>
            <a:pPr>
              <a:defRPr/>
            </a:pPr>
            <a:r>
              <a:rPr lang="en-US" sz="2600" dirty="0"/>
              <a:t>The </a:t>
            </a:r>
            <a:r>
              <a:rPr lang="en-US" sz="2600" dirty="0">
                <a:solidFill>
                  <a:srgbClr val="C00000"/>
                </a:solidFill>
              </a:rPr>
              <a:t>nodes</a:t>
            </a:r>
            <a:r>
              <a:rPr lang="en-US" sz="2600" dirty="0"/>
              <a:t> are known as </a:t>
            </a:r>
            <a:r>
              <a:rPr lang="en-US" sz="2600" dirty="0">
                <a:solidFill>
                  <a:srgbClr val="C00000"/>
                </a:solidFill>
              </a:rPr>
              <a:t>vertices</a:t>
            </a:r>
            <a:r>
              <a:rPr lang="en-US" sz="2600" dirty="0"/>
              <a:t> (</a:t>
            </a:r>
            <a:r>
              <a:rPr lang="en-US" sz="2600" dirty="0">
                <a:solidFill>
                  <a:schemeClr val="accent6"/>
                </a:solidFill>
              </a:rPr>
              <a:t>node = “vertex”</a:t>
            </a:r>
            <a:r>
              <a:rPr lang="en-US" sz="2600" dirty="0"/>
              <a:t>)</a:t>
            </a:r>
          </a:p>
          <a:p>
            <a:pPr>
              <a:defRPr/>
            </a:pPr>
            <a:endParaRPr lang="en-US" sz="2600" dirty="0"/>
          </a:p>
          <a:p>
            <a:pPr>
              <a:defRPr/>
            </a:pPr>
            <a:r>
              <a:rPr lang="en-US" sz="2600" dirty="0">
                <a:solidFill>
                  <a:srgbClr val="C00000"/>
                </a:solidFill>
              </a:rPr>
              <a:t>Formal Definition: </a:t>
            </a:r>
            <a:r>
              <a:rPr lang="en-US" sz="2600" dirty="0"/>
              <a:t>A graph </a:t>
            </a:r>
            <a:r>
              <a:rPr lang="en-US" sz="2600" dirty="0">
                <a:solidFill>
                  <a:srgbClr val="C00000"/>
                </a:solidFill>
              </a:rPr>
              <a:t>G </a:t>
            </a:r>
            <a:r>
              <a:rPr lang="en-US" sz="2600" dirty="0"/>
              <a:t>is a pair </a:t>
            </a:r>
            <a:r>
              <a:rPr lang="en-US" sz="2600" dirty="0">
                <a:solidFill>
                  <a:schemeClr val="accent6"/>
                </a:solidFill>
              </a:rPr>
              <a:t>(V, E) </a:t>
            </a:r>
            <a:r>
              <a:rPr lang="en-US" sz="2600" dirty="0"/>
              <a:t>where</a:t>
            </a:r>
          </a:p>
          <a:p>
            <a:pPr lvl="1">
              <a:defRPr/>
            </a:pPr>
            <a:r>
              <a:rPr lang="en-US" dirty="0" smtClean="0">
                <a:solidFill>
                  <a:schemeClr val="accent6"/>
                </a:solidFill>
                <a:ea typeface="+mn-ea"/>
                <a:cs typeface="+mn-cs"/>
              </a:rPr>
              <a:t>V </a:t>
            </a:r>
            <a:r>
              <a:rPr lang="en-US" dirty="0" smtClean="0">
                <a:ea typeface="+mn-ea"/>
                <a:cs typeface="+mn-cs"/>
              </a:rPr>
              <a:t>is a set of </a:t>
            </a:r>
            <a:r>
              <a:rPr lang="en-US" dirty="0" smtClean="0">
                <a:solidFill>
                  <a:schemeClr val="accent6"/>
                </a:solidFill>
                <a:ea typeface="+mn-ea"/>
                <a:cs typeface="+mn-cs"/>
              </a:rPr>
              <a:t>vertices</a:t>
            </a:r>
            <a:r>
              <a:rPr lang="en-US" dirty="0" smtClean="0">
                <a:ea typeface="+mn-ea"/>
                <a:cs typeface="+mn-cs"/>
              </a:rPr>
              <a:t> or nodes</a:t>
            </a:r>
          </a:p>
          <a:p>
            <a:pPr lvl="1">
              <a:defRPr/>
            </a:pPr>
            <a:r>
              <a:rPr lang="en-US" dirty="0" smtClean="0">
                <a:solidFill>
                  <a:schemeClr val="accent6"/>
                </a:solidFill>
                <a:ea typeface="+mn-ea"/>
                <a:cs typeface="+mn-cs"/>
              </a:rPr>
              <a:t>E </a:t>
            </a:r>
            <a:r>
              <a:rPr lang="en-US" dirty="0" smtClean="0">
                <a:ea typeface="+mn-ea"/>
                <a:cs typeface="+mn-cs"/>
              </a:rPr>
              <a:t>is a set of </a:t>
            </a:r>
            <a:r>
              <a:rPr lang="en-US" dirty="0" smtClean="0">
                <a:solidFill>
                  <a:schemeClr val="accent6"/>
                </a:solidFill>
                <a:ea typeface="+mn-ea"/>
                <a:cs typeface="+mn-cs"/>
              </a:rPr>
              <a:t>edges</a:t>
            </a:r>
            <a:r>
              <a:rPr lang="en-US" dirty="0" smtClean="0">
                <a:ea typeface="+mn-ea"/>
                <a:cs typeface="+mn-cs"/>
              </a:rPr>
              <a:t> that connect vertices</a:t>
            </a:r>
            <a:endParaRPr lang="en-US" dirty="0" smtClean="0"/>
          </a:p>
        </p:txBody>
      </p:sp>
    </p:spTree>
    <p:extLst>
      <p:ext uri="{BB962C8B-B14F-4D97-AF65-F5344CB8AC3E}">
        <p14:creationId xmlns:p14="http://schemas.microsoft.com/office/powerpoint/2010/main" val="272227750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00226" y="141288"/>
            <a:ext cx="8723313" cy="698500"/>
          </a:xfrm>
        </p:spPr>
        <p:txBody>
          <a:bodyPr/>
          <a:lstStyle/>
          <a:p>
            <a:r>
              <a:rPr lang="en-US" altLang="en-US" sz="3600" dirty="0" smtClean="0"/>
              <a:t>BFS Tree</a:t>
            </a:r>
          </a:p>
        </p:txBody>
      </p:sp>
      <p:sp>
        <p:nvSpPr>
          <p:cNvPr id="10244" name="Line 117"/>
          <p:cNvSpPr>
            <a:spLocks noChangeShapeType="1"/>
          </p:cNvSpPr>
          <p:nvPr/>
        </p:nvSpPr>
        <p:spPr bwMode="auto">
          <a:xfrm flipV="1">
            <a:off x="3925888" y="1520826"/>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118"/>
          <p:cNvSpPr>
            <a:spLocks noChangeShapeType="1"/>
          </p:cNvSpPr>
          <p:nvPr/>
        </p:nvSpPr>
        <p:spPr bwMode="auto">
          <a:xfrm flipV="1">
            <a:off x="4768851" y="1497013"/>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119"/>
          <p:cNvSpPr>
            <a:spLocks noChangeShapeType="1"/>
          </p:cNvSpPr>
          <p:nvPr/>
        </p:nvSpPr>
        <p:spPr bwMode="auto">
          <a:xfrm>
            <a:off x="4710113" y="2246314"/>
            <a:ext cx="6905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120"/>
          <p:cNvSpPr>
            <a:spLocks noChangeShapeType="1"/>
          </p:cNvSpPr>
          <p:nvPr/>
        </p:nvSpPr>
        <p:spPr bwMode="auto">
          <a:xfrm flipH="1">
            <a:off x="3795713" y="1647826"/>
            <a:ext cx="11112"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121"/>
          <p:cNvSpPr>
            <a:spLocks noChangeShapeType="1"/>
          </p:cNvSpPr>
          <p:nvPr/>
        </p:nvSpPr>
        <p:spPr bwMode="auto">
          <a:xfrm>
            <a:off x="5448301" y="1601789"/>
            <a:ext cx="22225" cy="56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122"/>
          <p:cNvSpPr>
            <a:spLocks noChangeShapeType="1"/>
          </p:cNvSpPr>
          <p:nvPr/>
        </p:nvSpPr>
        <p:spPr bwMode="auto">
          <a:xfrm flipH="1">
            <a:off x="4627564" y="1600200"/>
            <a:ext cx="1587"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Text Box 123"/>
          <p:cNvSpPr txBox="1">
            <a:spLocks noChangeArrowheads="1"/>
          </p:cNvSpPr>
          <p:nvPr/>
        </p:nvSpPr>
        <p:spPr bwMode="auto">
          <a:xfrm>
            <a:off x="3705225" y="2241551"/>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10251" name="Text Box 124"/>
          <p:cNvSpPr txBox="1">
            <a:spLocks noChangeArrowheads="1"/>
          </p:cNvSpPr>
          <p:nvPr/>
        </p:nvSpPr>
        <p:spPr bwMode="auto">
          <a:xfrm>
            <a:off x="7729119" y="781050"/>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10252" name="Text Box 125"/>
          <p:cNvSpPr txBox="1">
            <a:spLocks noChangeArrowheads="1"/>
          </p:cNvSpPr>
          <p:nvPr/>
        </p:nvSpPr>
        <p:spPr bwMode="auto">
          <a:xfrm>
            <a:off x="5348289" y="2289176"/>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10253" name="Text Box 126"/>
          <p:cNvSpPr txBox="1">
            <a:spLocks noChangeArrowheads="1"/>
          </p:cNvSpPr>
          <p:nvPr/>
        </p:nvSpPr>
        <p:spPr bwMode="auto">
          <a:xfrm>
            <a:off x="5360988" y="1093788"/>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10254" name="Text Box 127"/>
          <p:cNvSpPr txBox="1">
            <a:spLocks noChangeArrowheads="1"/>
          </p:cNvSpPr>
          <p:nvPr/>
        </p:nvSpPr>
        <p:spPr bwMode="auto">
          <a:xfrm>
            <a:off x="4481514" y="1104901"/>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10255" name="Text Box 128"/>
          <p:cNvSpPr txBox="1">
            <a:spLocks noChangeArrowheads="1"/>
          </p:cNvSpPr>
          <p:nvPr/>
        </p:nvSpPr>
        <p:spPr bwMode="auto">
          <a:xfrm>
            <a:off x="3719513" y="1104901"/>
            <a:ext cx="303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10256" name="Oval 129"/>
          <p:cNvSpPr>
            <a:spLocks noChangeArrowheads="1"/>
          </p:cNvSpPr>
          <p:nvPr/>
        </p:nvSpPr>
        <p:spPr bwMode="auto">
          <a:xfrm>
            <a:off x="3716338" y="2112963"/>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3</a:t>
            </a:r>
          </a:p>
        </p:txBody>
      </p:sp>
      <p:sp>
        <p:nvSpPr>
          <p:cNvPr id="10257" name="Oval 130"/>
          <p:cNvSpPr>
            <a:spLocks noChangeArrowheads="1"/>
          </p:cNvSpPr>
          <p:nvPr/>
        </p:nvSpPr>
        <p:spPr bwMode="auto">
          <a:xfrm>
            <a:off x="4537076" y="1387475"/>
            <a:ext cx="233363"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10258" name="Oval 131"/>
          <p:cNvSpPr>
            <a:spLocks noChangeArrowheads="1"/>
          </p:cNvSpPr>
          <p:nvPr/>
        </p:nvSpPr>
        <p:spPr bwMode="auto">
          <a:xfrm>
            <a:off x="3694113" y="1409700"/>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10259" name="Oval 132"/>
          <p:cNvSpPr>
            <a:spLocks noChangeArrowheads="1"/>
          </p:cNvSpPr>
          <p:nvPr/>
        </p:nvSpPr>
        <p:spPr bwMode="auto">
          <a:xfrm>
            <a:off x="5357813" y="1363663"/>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10260" name="Oval 133"/>
          <p:cNvSpPr>
            <a:spLocks noChangeArrowheads="1"/>
          </p:cNvSpPr>
          <p:nvPr/>
        </p:nvSpPr>
        <p:spPr bwMode="auto">
          <a:xfrm>
            <a:off x="5405438" y="2149475"/>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10261" name="Oval 134"/>
          <p:cNvSpPr>
            <a:spLocks noChangeArrowheads="1"/>
          </p:cNvSpPr>
          <p:nvPr/>
        </p:nvSpPr>
        <p:spPr bwMode="auto">
          <a:xfrm>
            <a:off x="4467226" y="2125663"/>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10262" name="Line 136"/>
          <p:cNvSpPr>
            <a:spLocks noChangeShapeType="1"/>
          </p:cNvSpPr>
          <p:nvPr/>
        </p:nvSpPr>
        <p:spPr bwMode="auto">
          <a:xfrm flipH="1">
            <a:off x="4710114" y="1600200"/>
            <a:ext cx="1587"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Line 137"/>
          <p:cNvSpPr>
            <a:spLocks noChangeShapeType="1"/>
          </p:cNvSpPr>
          <p:nvPr/>
        </p:nvSpPr>
        <p:spPr bwMode="auto">
          <a:xfrm>
            <a:off x="4710113" y="2165350"/>
            <a:ext cx="690562" cy="1588"/>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64" name="Line 138"/>
          <p:cNvSpPr>
            <a:spLocks noChangeShapeType="1"/>
          </p:cNvSpPr>
          <p:nvPr/>
        </p:nvSpPr>
        <p:spPr bwMode="auto">
          <a:xfrm flipV="1">
            <a:off x="3948113" y="1590676"/>
            <a:ext cx="620712" cy="11113"/>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39"/>
          <p:cNvSpPr>
            <a:spLocks noChangeShapeType="1"/>
          </p:cNvSpPr>
          <p:nvPr/>
        </p:nvSpPr>
        <p:spPr bwMode="auto">
          <a:xfrm flipV="1">
            <a:off x="4768851" y="1566863"/>
            <a:ext cx="620713" cy="11112"/>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0266" name="Line 140"/>
          <p:cNvSpPr>
            <a:spLocks noChangeShapeType="1"/>
          </p:cNvSpPr>
          <p:nvPr/>
        </p:nvSpPr>
        <p:spPr bwMode="auto">
          <a:xfrm flipH="1">
            <a:off x="3878263" y="1647826"/>
            <a:ext cx="11112" cy="5048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67" name="Oval 141"/>
          <p:cNvSpPr>
            <a:spLocks noChangeArrowheads="1"/>
          </p:cNvSpPr>
          <p:nvPr/>
        </p:nvSpPr>
        <p:spPr bwMode="auto">
          <a:xfrm>
            <a:off x="7748168" y="1120775"/>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0</a:t>
            </a:r>
          </a:p>
        </p:txBody>
      </p:sp>
      <p:sp>
        <p:nvSpPr>
          <p:cNvPr id="10268" name="Oval 142"/>
          <p:cNvSpPr>
            <a:spLocks noChangeArrowheads="1"/>
          </p:cNvSpPr>
          <p:nvPr/>
        </p:nvSpPr>
        <p:spPr bwMode="auto">
          <a:xfrm>
            <a:off x="7244931" y="1695450"/>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1</a:t>
            </a:r>
          </a:p>
        </p:txBody>
      </p:sp>
      <p:sp>
        <p:nvSpPr>
          <p:cNvPr id="10269" name="Oval 143"/>
          <p:cNvSpPr>
            <a:spLocks noChangeArrowheads="1"/>
          </p:cNvSpPr>
          <p:nvPr/>
        </p:nvSpPr>
        <p:spPr bwMode="auto">
          <a:xfrm>
            <a:off x="8206956" y="1719262"/>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1</a:t>
            </a:r>
          </a:p>
        </p:txBody>
      </p:sp>
      <p:sp>
        <p:nvSpPr>
          <p:cNvPr id="10270" name="Oval 144"/>
          <p:cNvSpPr>
            <a:spLocks noChangeArrowheads="1"/>
          </p:cNvSpPr>
          <p:nvPr/>
        </p:nvSpPr>
        <p:spPr bwMode="auto">
          <a:xfrm>
            <a:off x="7667206" y="2398712"/>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2</a:t>
            </a:r>
          </a:p>
        </p:txBody>
      </p:sp>
      <p:sp>
        <p:nvSpPr>
          <p:cNvPr id="10271" name="Oval 145"/>
          <p:cNvSpPr>
            <a:spLocks noChangeArrowheads="1"/>
          </p:cNvSpPr>
          <p:nvPr/>
        </p:nvSpPr>
        <p:spPr bwMode="auto">
          <a:xfrm>
            <a:off x="6800431" y="2400300"/>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2</a:t>
            </a:r>
          </a:p>
        </p:txBody>
      </p:sp>
      <p:sp>
        <p:nvSpPr>
          <p:cNvPr id="10272" name="Oval 146"/>
          <p:cNvSpPr>
            <a:spLocks noChangeArrowheads="1"/>
          </p:cNvSpPr>
          <p:nvPr/>
        </p:nvSpPr>
        <p:spPr bwMode="auto">
          <a:xfrm>
            <a:off x="6811543" y="3116262"/>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3</a:t>
            </a:r>
          </a:p>
        </p:txBody>
      </p:sp>
      <p:sp>
        <p:nvSpPr>
          <p:cNvPr id="10273" name="Line 147"/>
          <p:cNvSpPr>
            <a:spLocks noChangeShapeType="1"/>
          </p:cNvSpPr>
          <p:nvPr/>
        </p:nvSpPr>
        <p:spPr bwMode="auto">
          <a:xfrm flipV="1">
            <a:off x="7440193" y="1335088"/>
            <a:ext cx="38576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148"/>
          <p:cNvSpPr>
            <a:spLocks noChangeShapeType="1"/>
          </p:cNvSpPr>
          <p:nvPr/>
        </p:nvSpPr>
        <p:spPr bwMode="auto">
          <a:xfrm flipV="1">
            <a:off x="6924255" y="1920876"/>
            <a:ext cx="374650" cy="490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149"/>
          <p:cNvSpPr>
            <a:spLocks noChangeShapeType="1"/>
          </p:cNvSpPr>
          <p:nvPr/>
        </p:nvSpPr>
        <p:spPr bwMode="auto">
          <a:xfrm flipH="1" flipV="1">
            <a:off x="7475119" y="1862137"/>
            <a:ext cx="280987" cy="527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150"/>
          <p:cNvSpPr>
            <a:spLocks noChangeShapeType="1"/>
          </p:cNvSpPr>
          <p:nvPr/>
        </p:nvSpPr>
        <p:spPr bwMode="auto">
          <a:xfrm flipH="1" flipV="1">
            <a:off x="6924255" y="2625725"/>
            <a:ext cx="0" cy="501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151"/>
          <p:cNvSpPr>
            <a:spLocks noChangeShapeType="1"/>
          </p:cNvSpPr>
          <p:nvPr/>
        </p:nvSpPr>
        <p:spPr bwMode="auto">
          <a:xfrm flipH="1" flipV="1">
            <a:off x="7954544" y="1322388"/>
            <a:ext cx="293687" cy="396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Text Box 152"/>
          <p:cNvSpPr txBox="1">
            <a:spLocks noChangeArrowheads="1"/>
          </p:cNvSpPr>
          <p:nvPr/>
        </p:nvSpPr>
        <p:spPr bwMode="auto">
          <a:xfrm>
            <a:off x="6968706" y="1601788"/>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10279" name="Text Box 153"/>
          <p:cNvSpPr txBox="1">
            <a:spLocks noChangeArrowheads="1"/>
          </p:cNvSpPr>
          <p:nvPr/>
        </p:nvSpPr>
        <p:spPr bwMode="auto">
          <a:xfrm>
            <a:off x="8411744" y="1660525"/>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10280" name="Text Box 154"/>
          <p:cNvSpPr txBox="1">
            <a:spLocks noChangeArrowheads="1"/>
          </p:cNvSpPr>
          <p:nvPr/>
        </p:nvSpPr>
        <p:spPr bwMode="auto">
          <a:xfrm>
            <a:off x="6511506" y="2305050"/>
            <a:ext cx="30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10281" name="Text Box 155"/>
          <p:cNvSpPr txBox="1">
            <a:spLocks noChangeArrowheads="1"/>
          </p:cNvSpPr>
          <p:nvPr/>
        </p:nvSpPr>
        <p:spPr bwMode="auto">
          <a:xfrm>
            <a:off x="6522618" y="3054350"/>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10282" name="Text Box 156"/>
          <p:cNvSpPr txBox="1">
            <a:spLocks noChangeArrowheads="1"/>
          </p:cNvSpPr>
          <p:nvPr/>
        </p:nvSpPr>
        <p:spPr bwMode="auto">
          <a:xfrm>
            <a:off x="7894218" y="2327275"/>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10283" name="Line 157"/>
          <p:cNvSpPr>
            <a:spLocks noChangeShapeType="1"/>
          </p:cNvSpPr>
          <p:nvPr/>
        </p:nvSpPr>
        <p:spPr bwMode="auto">
          <a:xfrm flipV="1">
            <a:off x="7873581" y="1920876"/>
            <a:ext cx="385763" cy="49212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Rectangle 158"/>
          <p:cNvSpPr>
            <a:spLocks noGrp="1" noChangeArrowheads="1"/>
          </p:cNvSpPr>
          <p:nvPr>
            <p:ph type="body" idx="1"/>
          </p:nvPr>
        </p:nvSpPr>
        <p:spPr>
          <a:xfrm>
            <a:off x="301925" y="3554413"/>
            <a:ext cx="11533517" cy="3071811"/>
          </a:xfrm>
          <a:noFill/>
        </p:spPr>
        <p:txBody>
          <a:bodyPr/>
          <a:lstStyle/>
          <a:p>
            <a:pPr marL="533400" indent="-533400">
              <a:lnSpc>
                <a:spcPct val="90000"/>
              </a:lnSpc>
            </a:pPr>
            <a:r>
              <a:rPr lang="en-US" altLang="en-US" dirty="0"/>
              <a:t>The predecessor pointers of the BFS define an inverted tree</a:t>
            </a:r>
          </a:p>
          <a:p>
            <a:pPr marL="533400" indent="-533400">
              <a:lnSpc>
                <a:spcPct val="90000"/>
              </a:lnSpc>
            </a:pPr>
            <a:r>
              <a:rPr lang="en-US" altLang="en-US" dirty="0"/>
              <a:t>If we reverse these edges, we get a rooted, unordered tree called a BFS tree for G</a:t>
            </a:r>
          </a:p>
          <a:p>
            <a:pPr marL="914400" lvl="1" indent="-457200">
              <a:lnSpc>
                <a:spcPct val="90000"/>
              </a:lnSpc>
            </a:pPr>
            <a:r>
              <a:rPr lang="en-US" altLang="en-US" dirty="0"/>
              <a:t>There are many potential BFS trees for a graph depending on where the search starts and in what order vertices are placed on the queue</a:t>
            </a:r>
          </a:p>
          <a:p>
            <a:pPr marL="533400" indent="-533400">
              <a:lnSpc>
                <a:spcPct val="90000"/>
              </a:lnSpc>
            </a:pPr>
            <a:r>
              <a:rPr lang="en-US" altLang="en-US" dirty="0"/>
              <a:t>These edges of G are called the </a:t>
            </a:r>
            <a:r>
              <a:rPr lang="en-US" altLang="en-US" dirty="0">
                <a:solidFill>
                  <a:schemeClr val="accent2"/>
                </a:solidFill>
              </a:rPr>
              <a:t>tree edges</a:t>
            </a:r>
            <a:r>
              <a:rPr lang="en-US" altLang="en-US" dirty="0"/>
              <a:t>, and the remaining edges are called the </a:t>
            </a:r>
            <a:r>
              <a:rPr lang="en-US" altLang="en-US" dirty="0">
                <a:solidFill>
                  <a:schemeClr val="accent2"/>
                </a:solidFill>
              </a:rPr>
              <a:t>cross edges</a:t>
            </a:r>
          </a:p>
        </p:txBody>
      </p:sp>
    </p:spTree>
    <p:extLst>
      <p:ext uri="{BB962C8B-B14F-4D97-AF65-F5344CB8AC3E}">
        <p14:creationId xmlns:p14="http://schemas.microsoft.com/office/powerpoint/2010/main" val="19077977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smtClean="0"/>
              <a:t>BFS Tree</a:t>
            </a:r>
          </a:p>
        </p:txBody>
      </p:sp>
      <p:sp>
        <p:nvSpPr>
          <p:cNvPr id="11268" name="Line 3"/>
          <p:cNvSpPr>
            <a:spLocks noChangeShapeType="1"/>
          </p:cNvSpPr>
          <p:nvPr/>
        </p:nvSpPr>
        <p:spPr bwMode="auto">
          <a:xfrm flipV="1">
            <a:off x="3925888" y="1520826"/>
            <a:ext cx="620712" cy="11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4"/>
          <p:cNvSpPr>
            <a:spLocks noChangeShapeType="1"/>
          </p:cNvSpPr>
          <p:nvPr/>
        </p:nvSpPr>
        <p:spPr bwMode="auto">
          <a:xfrm flipV="1">
            <a:off x="4768851" y="1497013"/>
            <a:ext cx="620713"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5"/>
          <p:cNvSpPr>
            <a:spLocks noChangeShapeType="1"/>
          </p:cNvSpPr>
          <p:nvPr/>
        </p:nvSpPr>
        <p:spPr bwMode="auto">
          <a:xfrm>
            <a:off x="4710113" y="2246314"/>
            <a:ext cx="6905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6"/>
          <p:cNvSpPr>
            <a:spLocks noChangeShapeType="1"/>
          </p:cNvSpPr>
          <p:nvPr/>
        </p:nvSpPr>
        <p:spPr bwMode="auto">
          <a:xfrm flipH="1">
            <a:off x="3795713" y="1647826"/>
            <a:ext cx="11112"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7"/>
          <p:cNvSpPr>
            <a:spLocks noChangeShapeType="1"/>
          </p:cNvSpPr>
          <p:nvPr/>
        </p:nvSpPr>
        <p:spPr bwMode="auto">
          <a:xfrm>
            <a:off x="5448301" y="1601789"/>
            <a:ext cx="22225" cy="56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8"/>
          <p:cNvSpPr>
            <a:spLocks noChangeShapeType="1"/>
          </p:cNvSpPr>
          <p:nvPr/>
        </p:nvSpPr>
        <p:spPr bwMode="auto">
          <a:xfrm flipH="1">
            <a:off x="4627564" y="1600200"/>
            <a:ext cx="1587" cy="552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Text Box 9"/>
          <p:cNvSpPr txBox="1">
            <a:spLocks noChangeArrowheads="1"/>
          </p:cNvSpPr>
          <p:nvPr/>
        </p:nvSpPr>
        <p:spPr bwMode="auto">
          <a:xfrm>
            <a:off x="3705225" y="2241551"/>
            <a:ext cx="29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11275" name="Text Box 10"/>
          <p:cNvSpPr txBox="1">
            <a:spLocks noChangeArrowheads="1"/>
          </p:cNvSpPr>
          <p:nvPr/>
        </p:nvSpPr>
        <p:spPr bwMode="auto">
          <a:xfrm>
            <a:off x="7754999" y="619126"/>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s</a:t>
            </a:r>
          </a:p>
        </p:txBody>
      </p:sp>
      <p:sp>
        <p:nvSpPr>
          <p:cNvPr id="11276" name="Text Box 11"/>
          <p:cNvSpPr txBox="1">
            <a:spLocks noChangeArrowheads="1"/>
          </p:cNvSpPr>
          <p:nvPr/>
        </p:nvSpPr>
        <p:spPr bwMode="auto">
          <a:xfrm>
            <a:off x="5348289" y="2289176"/>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11277" name="Text Box 12"/>
          <p:cNvSpPr txBox="1">
            <a:spLocks noChangeArrowheads="1"/>
          </p:cNvSpPr>
          <p:nvPr/>
        </p:nvSpPr>
        <p:spPr bwMode="auto">
          <a:xfrm>
            <a:off x="5360988" y="1093788"/>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11278" name="Text Box 13"/>
          <p:cNvSpPr txBox="1">
            <a:spLocks noChangeArrowheads="1"/>
          </p:cNvSpPr>
          <p:nvPr/>
        </p:nvSpPr>
        <p:spPr bwMode="auto">
          <a:xfrm>
            <a:off x="4481514" y="1104901"/>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11279" name="Text Box 14"/>
          <p:cNvSpPr txBox="1">
            <a:spLocks noChangeArrowheads="1"/>
          </p:cNvSpPr>
          <p:nvPr/>
        </p:nvSpPr>
        <p:spPr bwMode="auto">
          <a:xfrm>
            <a:off x="3719513" y="1104901"/>
            <a:ext cx="303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11280" name="Oval 15"/>
          <p:cNvSpPr>
            <a:spLocks noChangeArrowheads="1"/>
          </p:cNvSpPr>
          <p:nvPr/>
        </p:nvSpPr>
        <p:spPr bwMode="auto">
          <a:xfrm>
            <a:off x="3716338" y="2112963"/>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3</a:t>
            </a:r>
          </a:p>
        </p:txBody>
      </p:sp>
      <p:sp>
        <p:nvSpPr>
          <p:cNvPr id="11281" name="Oval 16"/>
          <p:cNvSpPr>
            <a:spLocks noChangeArrowheads="1"/>
          </p:cNvSpPr>
          <p:nvPr/>
        </p:nvSpPr>
        <p:spPr bwMode="auto">
          <a:xfrm>
            <a:off x="4537076" y="1387475"/>
            <a:ext cx="233363"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11282" name="Oval 17"/>
          <p:cNvSpPr>
            <a:spLocks noChangeArrowheads="1"/>
          </p:cNvSpPr>
          <p:nvPr/>
        </p:nvSpPr>
        <p:spPr bwMode="auto">
          <a:xfrm>
            <a:off x="3694113" y="1409700"/>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11283" name="Oval 18"/>
          <p:cNvSpPr>
            <a:spLocks noChangeArrowheads="1"/>
          </p:cNvSpPr>
          <p:nvPr/>
        </p:nvSpPr>
        <p:spPr bwMode="auto">
          <a:xfrm>
            <a:off x="5357813" y="1363663"/>
            <a:ext cx="233362" cy="23495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2</a:t>
            </a:r>
          </a:p>
        </p:txBody>
      </p:sp>
      <p:sp>
        <p:nvSpPr>
          <p:cNvPr id="11284" name="Oval 19"/>
          <p:cNvSpPr>
            <a:spLocks noChangeArrowheads="1"/>
          </p:cNvSpPr>
          <p:nvPr/>
        </p:nvSpPr>
        <p:spPr bwMode="auto">
          <a:xfrm>
            <a:off x="5405438" y="2149475"/>
            <a:ext cx="233362"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solidFill>
                  <a:schemeClr val="bg1"/>
                </a:solidFill>
                <a:latin typeface="Comic Sans MS" panose="030F0702030302020204" pitchFamily="66" charset="0"/>
              </a:rPr>
              <a:t>1</a:t>
            </a:r>
          </a:p>
        </p:txBody>
      </p:sp>
      <p:sp>
        <p:nvSpPr>
          <p:cNvPr id="11285" name="Oval 20"/>
          <p:cNvSpPr>
            <a:spLocks noChangeArrowheads="1"/>
          </p:cNvSpPr>
          <p:nvPr/>
        </p:nvSpPr>
        <p:spPr bwMode="auto">
          <a:xfrm>
            <a:off x="4467226" y="2125663"/>
            <a:ext cx="233363" cy="23495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bg1"/>
                </a:solidFill>
                <a:latin typeface="Comic Sans MS" panose="030F0702030302020204" pitchFamily="66" charset="0"/>
              </a:rPr>
              <a:t>0</a:t>
            </a:r>
          </a:p>
        </p:txBody>
      </p:sp>
      <p:sp>
        <p:nvSpPr>
          <p:cNvPr id="11286" name="Line 21"/>
          <p:cNvSpPr>
            <a:spLocks noChangeShapeType="1"/>
          </p:cNvSpPr>
          <p:nvPr/>
        </p:nvSpPr>
        <p:spPr bwMode="auto">
          <a:xfrm flipH="1">
            <a:off x="4710114" y="1600200"/>
            <a:ext cx="1587" cy="55245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7" name="Line 22"/>
          <p:cNvSpPr>
            <a:spLocks noChangeShapeType="1"/>
          </p:cNvSpPr>
          <p:nvPr/>
        </p:nvSpPr>
        <p:spPr bwMode="auto">
          <a:xfrm>
            <a:off x="4710113" y="2165350"/>
            <a:ext cx="690562" cy="1588"/>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88" name="Line 23"/>
          <p:cNvSpPr>
            <a:spLocks noChangeShapeType="1"/>
          </p:cNvSpPr>
          <p:nvPr/>
        </p:nvSpPr>
        <p:spPr bwMode="auto">
          <a:xfrm flipV="1">
            <a:off x="3948113" y="1590676"/>
            <a:ext cx="620712" cy="11113"/>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9" name="Line 24"/>
          <p:cNvSpPr>
            <a:spLocks noChangeShapeType="1"/>
          </p:cNvSpPr>
          <p:nvPr/>
        </p:nvSpPr>
        <p:spPr bwMode="auto">
          <a:xfrm flipV="1">
            <a:off x="4768851" y="1566863"/>
            <a:ext cx="620713" cy="11112"/>
          </a:xfrm>
          <a:prstGeom prst="line">
            <a:avLst/>
          </a:prstGeom>
          <a:noFill/>
          <a:ln w="19050">
            <a:solidFill>
              <a:schemeClr val="tx1"/>
            </a:solidFill>
            <a:prstDash val="sys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11290" name="Line 25"/>
          <p:cNvSpPr>
            <a:spLocks noChangeShapeType="1"/>
          </p:cNvSpPr>
          <p:nvPr/>
        </p:nvSpPr>
        <p:spPr bwMode="auto">
          <a:xfrm flipH="1">
            <a:off x="3878263" y="1647826"/>
            <a:ext cx="11112" cy="504825"/>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91" name="Oval 26"/>
          <p:cNvSpPr>
            <a:spLocks noChangeArrowheads="1"/>
          </p:cNvSpPr>
          <p:nvPr/>
        </p:nvSpPr>
        <p:spPr bwMode="auto">
          <a:xfrm>
            <a:off x="7774048" y="958851"/>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0</a:t>
            </a:r>
          </a:p>
        </p:txBody>
      </p:sp>
      <p:sp>
        <p:nvSpPr>
          <p:cNvPr id="11292" name="Oval 27"/>
          <p:cNvSpPr>
            <a:spLocks noChangeArrowheads="1"/>
          </p:cNvSpPr>
          <p:nvPr/>
        </p:nvSpPr>
        <p:spPr bwMode="auto">
          <a:xfrm>
            <a:off x="7270811" y="1533526"/>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1</a:t>
            </a:r>
          </a:p>
        </p:txBody>
      </p:sp>
      <p:sp>
        <p:nvSpPr>
          <p:cNvPr id="11293" name="Oval 28"/>
          <p:cNvSpPr>
            <a:spLocks noChangeArrowheads="1"/>
          </p:cNvSpPr>
          <p:nvPr/>
        </p:nvSpPr>
        <p:spPr bwMode="auto">
          <a:xfrm>
            <a:off x="8232836" y="1557338"/>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1</a:t>
            </a:r>
          </a:p>
        </p:txBody>
      </p:sp>
      <p:sp>
        <p:nvSpPr>
          <p:cNvPr id="11294" name="Oval 29"/>
          <p:cNvSpPr>
            <a:spLocks noChangeArrowheads="1"/>
          </p:cNvSpPr>
          <p:nvPr/>
        </p:nvSpPr>
        <p:spPr bwMode="auto">
          <a:xfrm>
            <a:off x="7693086" y="2236788"/>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2</a:t>
            </a:r>
          </a:p>
        </p:txBody>
      </p:sp>
      <p:sp>
        <p:nvSpPr>
          <p:cNvPr id="11295" name="Oval 30"/>
          <p:cNvSpPr>
            <a:spLocks noChangeArrowheads="1"/>
          </p:cNvSpPr>
          <p:nvPr/>
        </p:nvSpPr>
        <p:spPr bwMode="auto">
          <a:xfrm>
            <a:off x="6826311" y="2238376"/>
            <a:ext cx="233363"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2</a:t>
            </a:r>
          </a:p>
        </p:txBody>
      </p:sp>
      <p:sp>
        <p:nvSpPr>
          <p:cNvPr id="11296" name="Oval 31"/>
          <p:cNvSpPr>
            <a:spLocks noChangeArrowheads="1"/>
          </p:cNvSpPr>
          <p:nvPr/>
        </p:nvSpPr>
        <p:spPr bwMode="auto">
          <a:xfrm>
            <a:off x="6837423" y="2954338"/>
            <a:ext cx="233362" cy="2349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solidFill>
                  <a:schemeClr val="tx2"/>
                </a:solidFill>
                <a:latin typeface="Comic Sans MS" panose="030F0702030302020204" pitchFamily="66" charset="0"/>
              </a:rPr>
              <a:t>3</a:t>
            </a:r>
          </a:p>
        </p:txBody>
      </p:sp>
      <p:sp>
        <p:nvSpPr>
          <p:cNvPr id="11297" name="Line 32"/>
          <p:cNvSpPr>
            <a:spLocks noChangeShapeType="1"/>
          </p:cNvSpPr>
          <p:nvPr/>
        </p:nvSpPr>
        <p:spPr bwMode="auto">
          <a:xfrm flipV="1">
            <a:off x="7466073" y="1173164"/>
            <a:ext cx="38576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33"/>
          <p:cNvSpPr>
            <a:spLocks noChangeShapeType="1"/>
          </p:cNvSpPr>
          <p:nvPr/>
        </p:nvSpPr>
        <p:spPr bwMode="auto">
          <a:xfrm flipV="1">
            <a:off x="6950135" y="1758952"/>
            <a:ext cx="374650" cy="490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34"/>
          <p:cNvSpPr>
            <a:spLocks noChangeShapeType="1"/>
          </p:cNvSpPr>
          <p:nvPr/>
        </p:nvSpPr>
        <p:spPr bwMode="auto">
          <a:xfrm flipH="1" flipV="1">
            <a:off x="7500999" y="1700213"/>
            <a:ext cx="280987" cy="527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35"/>
          <p:cNvSpPr>
            <a:spLocks noChangeShapeType="1"/>
          </p:cNvSpPr>
          <p:nvPr/>
        </p:nvSpPr>
        <p:spPr bwMode="auto">
          <a:xfrm flipH="1" flipV="1">
            <a:off x="6950135" y="2463801"/>
            <a:ext cx="0" cy="501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36"/>
          <p:cNvSpPr>
            <a:spLocks noChangeShapeType="1"/>
          </p:cNvSpPr>
          <p:nvPr/>
        </p:nvSpPr>
        <p:spPr bwMode="auto">
          <a:xfrm flipH="1" flipV="1">
            <a:off x="7980424" y="1160464"/>
            <a:ext cx="293687" cy="396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2" name="Text Box 37"/>
          <p:cNvSpPr txBox="1">
            <a:spLocks noChangeArrowheads="1"/>
          </p:cNvSpPr>
          <p:nvPr/>
        </p:nvSpPr>
        <p:spPr bwMode="auto">
          <a:xfrm>
            <a:off x="6994586" y="1439864"/>
            <a:ext cx="29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v</a:t>
            </a:r>
          </a:p>
        </p:txBody>
      </p:sp>
      <p:sp>
        <p:nvSpPr>
          <p:cNvPr id="11303" name="Text Box 38"/>
          <p:cNvSpPr txBox="1">
            <a:spLocks noChangeArrowheads="1"/>
          </p:cNvSpPr>
          <p:nvPr/>
        </p:nvSpPr>
        <p:spPr bwMode="auto">
          <a:xfrm>
            <a:off x="8437624" y="1498601"/>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x</a:t>
            </a:r>
          </a:p>
        </p:txBody>
      </p:sp>
      <p:sp>
        <p:nvSpPr>
          <p:cNvPr id="11304" name="Text Box 39"/>
          <p:cNvSpPr txBox="1">
            <a:spLocks noChangeArrowheads="1"/>
          </p:cNvSpPr>
          <p:nvPr/>
        </p:nvSpPr>
        <p:spPr bwMode="auto">
          <a:xfrm>
            <a:off x="6537386" y="2143126"/>
            <a:ext cx="30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u</a:t>
            </a:r>
          </a:p>
        </p:txBody>
      </p:sp>
      <p:sp>
        <p:nvSpPr>
          <p:cNvPr id="11305" name="Text Box 40"/>
          <p:cNvSpPr txBox="1">
            <a:spLocks noChangeArrowheads="1"/>
          </p:cNvSpPr>
          <p:nvPr/>
        </p:nvSpPr>
        <p:spPr bwMode="auto">
          <a:xfrm>
            <a:off x="6548498" y="2892426"/>
            <a:ext cx="29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a:t>
            </a:r>
          </a:p>
        </p:txBody>
      </p:sp>
      <p:sp>
        <p:nvSpPr>
          <p:cNvPr id="11306" name="Text Box 41"/>
          <p:cNvSpPr txBox="1">
            <a:spLocks noChangeArrowheads="1"/>
          </p:cNvSpPr>
          <p:nvPr/>
        </p:nvSpPr>
        <p:spPr bwMode="auto">
          <a:xfrm>
            <a:off x="7920098" y="2165351"/>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w</a:t>
            </a:r>
          </a:p>
        </p:txBody>
      </p:sp>
      <p:sp>
        <p:nvSpPr>
          <p:cNvPr id="11307" name="Line 42"/>
          <p:cNvSpPr>
            <a:spLocks noChangeShapeType="1"/>
          </p:cNvSpPr>
          <p:nvPr/>
        </p:nvSpPr>
        <p:spPr bwMode="auto">
          <a:xfrm flipV="1">
            <a:off x="7899461" y="1758952"/>
            <a:ext cx="385763" cy="49212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Rectangle 43"/>
          <p:cNvSpPr>
            <a:spLocks noGrp="1" noChangeArrowheads="1"/>
          </p:cNvSpPr>
          <p:nvPr>
            <p:ph type="body" idx="1"/>
          </p:nvPr>
        </p:nvSpPr>
        <p:spPr>
          <a:xfrm>
            <a:off x="396815" y="3205165"/>
            <a:ext cx="11352362" cy="3421060"/>
          </a:xfrm>
          <a:noFill/>
        </p:spPr>
        <p:txBody>
          <a:bodyPr/>
          <a:lstStyle/>
          <a:p>
            <a:pPr marL="533400" indent="-533400">
              <a:lnSpc>
                <a:spcPct val="90000"/>
              </a:lnSpc>
            </a:pPr>
            <a:r>
              <a:rPr lang="en-US" altLang="en-US" dirty="0"/>
              <a:t>It is not hard to prove that if G is an undirected graph, then cross edges always go between two nodes that are at most ONE level apart in the BFS tree</a:t>
            </a:r>
          </a:p>
          <a:p>
            <a:pPr marL="914400" lvl="1" indent="-457200">
              <a:lnSpc>
                <a:spcPct val="90000"/>
              </a:lnSpc>
            </a:pPr>
            <a:r>
              <a:rPr lang="en-US" altLang="en-US" dirty="0">
                <a:solidFill>
                  <a:schemeClr val="accent2"/>
                </a:solidFill>
              </a:rPr>
              <a:t>The reason is that if any cross edge spanned two or more levels, then when the vertex at the higher level (closer to the root) was being processed, it would have discovered the other vertex, implying that the other vertex would appear on the next level of the tree, a contradiction</a:t>
            </a:r>
          </a:p>
          <a:p>
            <a:pPr marL="533400" indent="-533400">
              <a:lnSpc>
                <a:spcPct val="90000"/>
              </a:lnSpc>
            </a:pPr>
            <a:r>
              <a:rPr lang="en-US" altLang="en-US" dirty="0"/>
              <a:t>In a directed graph, cross edges may come up at an arbitrary number of levels</a:t>
            </a:r>
          </a:p>
        </p:txBody>
      </p:sp>
    </p:spTree>
    <p:extLst>
      <p:ext uri="{BB962C8B-B14F-4D97-AF65-F5344CB8AC3E}">
        <p14:creationId xmlns:p14="http://schemas.microsoft.com/office/powerpoint/2010/main" val="16231725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smtClean="0"/>
              <a:t>BFS Traversal Example</a:t>
            </a:r>
          </a:p>
        </p:txBody>
      </p:sp>
      <p:sp>
        <p:nvSpPr>
          <p:cNvPr id="11282" name="Oval 17"/>
          <p:cNvSpPr>
            <a:spLocks noChangeArrowheads="1"/>
          </p:cNvSpPr>
          <p:nvPr/>
        </p:nvSpPr>
        <p:spPr bwMode="auto">
          <a:xfrm>
            <a:off x="2768620" y="1075527"/>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0</a:t>
            </a:r>
            <a:endParaRPr lang="en-US" altLang="en-US" dirty="0">
              <a:solidFill>
                <a:schemeClr val="bg1"/>
              </a:solidFill>
              <a:latin typeface="Comic Sans MS" panose="030F0702030302020204" pitchFamily="66" charset="0"/>
            </a:endParaRPr>
          </a:p>
        </p:txBody>
      </p:sp>
      <p:sp>
        <p:nvSpPr>
          <p:cNvPr id="45" name="Oval 17"/>
          <p:cNvSpPr>
            <a:spLocks noChangeArrowheads="1"/>
          </p:cNvSpPr>
          <p:nvPr/>
        </p:nvSpPr>
        <p:spPr bwMode="auto">
          <a:xfrm>
            <a:off x="2768620" y="2667916"/>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2</a:t>
            </a:r>
            <a:endParaRPr lang="en-US" altLang="en-US" dirty="0">
              <a:solidFill>
                <a:schemeClr val="bg1"/>
              </a:solidFill>
              <a:latin typeface="Comic Sans MS" panose="030F0702030302020204" pitchFamily="66" charset="0"/>
            </a:endParaRPr>
          </a:p>
        </p:txBody>
      </p:sp>
      <p:sp>
        <p:nvSpPr>
          <p:cNvPr id="46" name="Oval 17"/>
          <p:cNvSpPr>
            <a:spLocks noChangeArrowheads="1"/>
          </p:cNvSpPr>
          <p:nvPr/>
        </p:nvSpPr>
        <p:spPr bwMode="auto">
          <a:xfrm>
            <a:off x="4499519" y="2230972"/>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3</a:t>
            </a:r>
            <a:endParaRPr lang="en-US" altLang="en-US" dirty="0">
              <a:solidFill>
                <a:schemeClr val="bg1"/>
              </a:solidFill>
              <a:latin typeface="Comic Sans MS" panose="030F0702030302020204" pitchFamily="66" charset="0"/>
            </a:endParaRPr>
          </a:p>
        </p:txBody>
      </p:sp>
      <p:sp>
        <p:nvSpPr>
          <p:cNvPr id="47" name="Oval 17"/>
          <p:cNvSpPr>
            <a:spLocks noChangeArrowheads="1"/>
          </p:cNvSpPr>
          <p:nvPr/>
        </p:nvSpPr>
        <p:spPr bwMode="auto">
          <a:xfrm>
            <a:off x="687646" y="2230972"/>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1</a:t>
            </a:r>
            <a:endParaRPr lang="en-US" altLang="en-US" dirty="0">
              <a:solidFill>
                <a:schemeClr val="bg1"/>
              </a:solidFill>
              <a:latin typeface="Comic Sans MS" panose="030F0702030302020204" pitchFamily="66" charset="0"/>
            </a:endParaRPr>
          </a:p>
        </p:txBody>
      </p:sp>
      <p:sp>
        <p:nvSpPr>
          <p:cNvPr id="48" name="Oval 17"/>
          <p:cNvSpPr>
            <a:spLocks noChangeArrowheads="1"/>
          </p:cNvSpPr>
          <p:nvPr/>
        </p:nvSpPr>
        <p:spPr bwMode="auto">
          <a:xfrm>
            <a:off x="710461" y="3730427"/>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4</a:t>
            </a:r>
            <a:endParaRPr lang="en-US" altLang="en-US" dirty="0">
              <a:solidFill>
                <a:schemeClr val="bg1"/>
              </a:solidFill>
              <a:latin typeface="Comic Sans MS" panose="030F0702030302020204" pitchFamily="66" charset="0"/>
            </a:endParaRPr>
          </a:p>
        </p:txBody>
      </p:sp>
      <p:sp>
        <p:nvSpPr>
          <p:cNvPr id="49" name="Oval 17"/>
          <p:cNvSpPr>
            <a:spLocks noChangeArrowheads="1"/>
          </p:cNvSpPr>
          <p:nvPr/>
        </p:nvSpPr>
        <p:spPr bwMode="auto">
          <a:xfrm>
            <a:off x="2068877" y="3730427"/>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5</a:t>
            </a:r>
            <a:endParaRPr lang="en-US" altLang="en-US" dirty="0">
              <a:solidFill>
                <a:schemeClr val="bg1"/>
              </a:solidFill>
              <a:latin typeface="Comic Sans MS" panose="030F0702030302020204" pitchFamily="66" charset="0"/>
            </a:endParaRPr>
          </a:p>
        </p:txBody>
      </p:sp>
      <p:sp>
        <p:nvSpPr>
          <p:cNvPr id="50" name="Oval 17"/>
          <p:cNvSpPr>
            <a:spLocks noChangeArrowheads="1"/>
          </p:cNvSpPr>
          <p:nvPr/>
        </p:nvSpPr>
        <p:spPr bwMode="auto">
          <a:xfrm>
            <a:off x="3201843" y="3834217"/>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6</a:t>
            </a:r>
            <a:endParaRPr lang="en-US" altLang="en-US" dirty="0">
              <a:solidFill>
                <a:schemeClr val="bg1"/>
              </a:solidFill>
              <a:latin typeface="Comic Sans MS" panose="030F0702030302020204" pitchFamily="66" charset="0"/>
            </a:endParaRPr>
          </a:p>
        </p:txBody>
      </p:sp>
      <p:sp>
        <p:nvSpPr>
          <p:cNvPr id="51" name="Oval 17"/>
          <p:cNvSpPr>
            <a:spLocks noChangeArrowheads="1"/>
          </p:cNvSpPr>
          <p:nvPr/>
        </p:nvSpPr>
        <p:spPr bwMode="auto">
          <a:xfrm>
            <a:off x="4233103" y="3821043"/>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7</a:t>
            </a:r>
            <a:endParaRPr lang="en-US" altLang="en-US" dirty="0">
              <a:solidFill>
                <a:schemeClr val="bg1"/>
              </a:solidFill>
              <a:latin typeface="Comic Sans MS" panose="030F0702030302020204" pitchFamily="66" charset="0"/>
            </a:endParaRPr>
          </a:p>
        </p:txBody>
      </p:sp>
      <p:sp>
        <p:nvSpPr>
          <p:cNvPr id="52" name="Oval 17"/>
          <p:cNvSpPr>
            <a:spLocks noChangeArrowheads="1"/>
          </p:cNvSpPr>
          <p:nvPr/>
        </p:nvSpPr>
        <p:spPr bwMode="auto">
          <a:xfrm>
            <a:off x="3291463" y="6063095"/>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9</a:t>
            </a:r>
            <a:endParaRPr lang="en-US" altLang="en-US" dirty="0">
              <a:solidFill>
                <a:schemeClr val="bg1"/>
              </a:solidFill>
              <a:latin typeface="Comic Sans MS" panose="030F0702030302020204" pitchFamily="66" charset="0"/>
            </a:endParaRPr>
          </a:p>
        </p:txBody>
      </p:sp>
      <p:sp>
        <p:nvSpPr>
          <p:cNvPr id="54" name="Oval 17"/>
          <p:cNvSpPr>
            <a:spLocks noChangeArrowheads="1"/>
          </p:cNvSpPr>
          <p:nvPr/>
        </p:nvSpPr>
        <p:spPr bwMode="auto">
          <a:xfrm>
            <a:off x="3264071" y="5277015"/>
            <a:ext cx="532831" cy="446594"/>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smtClean="0">
                <a:solidFill>
                  <a:schemeClr val="bg1"/>
                </a:solidFill>
                <a:latin typeface="Comic Sans MS" panose="030F0702030302020204" pitchFamily="66" charset="0"/>
              </a:rPr>
              <a:t>8</a:t>
            </a:r>
            <a:endParaRPr lang="en-US" altLang="en-US" dirty="0">
              <a:solidFill>
                <a:schemeClr val="bg1"/>
              </a:solidFill>
              <a:latin typeface="Comic Sans MS" panose="030F0702030302020204" pitchFamily="66" charset="0"/>
            </a:endParaRPr>
          </a:p>
        </p:txBody>
      </p:sp>
      <p:sp>
        <p:nvSpPr>
          <p:cNvPr id="55" name="Line 33"/>
          <p:cNvSpPr>
            <a:spLocks noChangeShapeType="1"/>
          </p:cNvSpPr>
          <p:nvPr/>
        </p:nvSpPr>
        <p:spPr bwMode="auto">
          <a:xfrm flipV="1">
            <a:off x="1033152" y="1371356"/>
            <a:ext cx="1735468" cy="961469"/>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3"/>
          <p:cNvSpPr>
            <a:spLocks noChangeShapeType="1"/>
          </p:cNvSpPr>
          <p:nvPr/>
        </p:nvSpPr>
        <p:spPr bwMode="auto">
          <a:xfrm flipV="1">
            <a:off x="918552" y="2677565"/>
            <a:ext cx="37793" cy="107356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33"/>
          <p:cNvSpPr>
            <a:spLocks noChangeShapeType="1"/>
          </p:cNvSpPr>
          <p:nvPr/>
        </p:nvSpPr>
        <p:spPr bwMode="auto">
          <a:xfrm flipH="1" flipV="1">
            <a:off x="1147996" y="2577728"/>
            <a:ext cx="1006417" cy="122171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3"/>
          <p:cNvSpPr>
            <a:spLocks noChangeShapeType="1"/>
          </p:cNvSpPr>
          <p:nvPr/>
        </p:nvSpPr>
        <p:spPr bwMode="auto">
          <a:xfrm flipV="1">
            <a:off x="2960270" y="1484164"/>
            <a:ext cx="102103" cy="1193401"/>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33"/>
          <p:cNvSpPr>
            <a:spLocks noChangeShapeType="1"/>
          </p:cNvSpPr>
          <p:nvPr/>
        </p:nvSpPr>
        <p:spPr bwMode="auto">
          <a:xfrm flipH="1" flipV="1">
            <a:off x="3257205" y="1384327"/>
            <a:ext cx="1309617" cy="9441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3"/>
          <p:cNvSpPr>
            <a:spLocks noChangeShapeType="1"/>
          </p:cNvSpPr>
          <p:nvPr/>
        </p:nvSpPr>
        <p:spPr bwMode="auto">
          <a:xfrm flipH="1" flipV="1">
            <a:off x="3146695" y="3025928"/>
            <a:ext cx="236407" cy="84627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3"/>
          <p:cNvSpPr>
            <a:spLocks noChangeShapeType="1"/>
          </p:cNvSpPr>
          <p:nvPr/>
        </p:nvSpPr>
        <p:spPr bwMode="auto">
          <a:xfrm flipH="1" flipV="1">
            <a:off x="3301449" y="2926959"/>
            <a:ext cx="1033360" cy="94524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3"/>
          <p:cNvSpPr>
            <a:spLocks noChangeShapeType="1"/>
          </p:cNvSpPr>
          <p:nvPr/>
        </p:nvSpPr>
        <p:spPr bwMode="auto">
          <a:xfrm flipV="1">
            <a:off x="4581170" y="2627809"/>
            <a:ext cx="229059" cy="1206407"/>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3"/>
          <p:cNvSpPr>
            <a:spLocks noChangeShapeType="1"/>
          </p:cNvSpPr>
          <p:nvPr/>
        </p:nvSpPr>
        <p:spPr bwMode="auto">
          <a:xfrm flipH="1" flipV="1">
            <a:off x="3526969" y="4233471"/>
            <a:ext cx="0" cy="109624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3"/>
          <p:cNvSpPr>
            <a:spLocks noChangeShapeType="1"/>
          </p:cNvSpPr>
          <p:nvPr/>
        </p:nvSpPr>
        <p:spPr bwMode="auto">
          <a:xfrm flipV="1">
            <a:off x="2465122" y="3114509"/>
            <a:ext cx="447295" cy="636619"/>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3"/>
          <p:cNvSpPr>
            <a:spLocks noChangeShapeType="1"/>
          </p:cNvSpPr>
          <p:nvPr/>
        </p:nvSpPr>
        <p:spPr bwMode="auto">
          <a:xfrm flipH="1" flipV="1">
            <a:off x="2439985" y="4097045"/>
            <a:ext cx="943118" cy="123267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3"/>
          <p:cNvSpPr>
            <a:spLocks noChangeShapeType="1"/>
          </p:cNvSpPr>
          <p:nvPr/>
        </p:nvSpPr>
        <p:spPr bwMode="auto">
          <a:xfrm flipH="1" flipV="1">
            <a:off x="1136583" y="4044340"/>
            <a:ext cx="2136808" cy="138607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3"/>
          <p:cNvSpPr>
            <a:spLocks noChangeShapeType="1"/>
          </p:cNvSpPr>
          <p:nvPr/>
        </p:nvSpPr>
        <p:spPr bwMode="auto">
          <a:xfrm flipH="1" flipV="1">
            <a:off x="3526969" y="5723609"/>
            <a:ext cx="0" cy="33974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Rectangle 43"/>
          <p:cNvSpPr txBox="1">
            <a:spLocks noChangeArrowheads="1"/>
          </p:cNvSpPr>
          <p:nvPr/>
        </p:nvSpPr>
        <p:spPr bwMode="auto">
          <a:xfrm>
            <a:off x="5532877" y="1045694"/>
            <a:ext cx="5880483" cy="526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533400" indent="-533400">
              <a:lnSpc>
                <a:spcPct val="90000"/>
              </a:lnSpc>
            </a:pPr>
            <a:r>
              <a:rPr lang="en-US" altLang="en-US" kern="0" dirty="0" smtClean="0"/>
              <a:t>Run BFS for this </a:t>
            </a:r>
            <a:r>
              <a:rPr lang="en-US" altLang="en-US" kern="0" dirty="0" smtClean="0">
                <a:solidFill>
                  <a:srgbClr val="FF0000"/>
                </a:solidFill>
              </a:rPr>
              <a:t>undirected graph</a:t>
            </a:r>
            <a:r>
              <a:rPr lang="en-US" altLang="en-US" kern="0" dirty="0" smtClean="0"/>
              <a:t> starting at vertex 0</a:t>
            </a:r>
          </a:p>
          <a:p>
            <a:pPr marL="533400" indent="-533400">
              <a:lnSpc>
                <a:spcPct val="90000"/>
              </a:lnSpc>
            </a:pPr>
            <a:endParaRPr lang="en-US" altLang="en-US" kern="0" dirty="0"/>
          </a:p>
          <a:p>
            <a:pPr marL="533400" indent="-533400">
              <a:lnSpc>
                <a:spcPct val="90000"/>
              </a:lnSpc>
            </a:pPr>
            <a:r>
              <a:rPr lang="en-US" altLang="en-US" kern="0" dirty="0" smtClean="0"/>
              <a:t>Compute</a:t>
            </a:r>
            <a:r>
              <a:rPr lang="en-US" altLang="en-US" kern="0" dirty="0"/>
              <a:t> </a:t>
            </a:r>
            <a:r>
              <a:rPr lang="en-US" altLang="en-US" kern="0" dirty="0" smtClean="0"/>
              <a:t>d[u] &amp; </a:t>
            </a:r>
            <a:r>
              <a:rPr lang="en-US" altLang="en-US" kern="0" dirty="0" err="1" smtClean="0"/>
              <a:t>pred</a:t>
            </a:r>
            <a:r>
              <a:rPr lang="en-US" altLang="en-US" kern="0" dirty="0" smtClean="0"/>
              <a:t>[u] for each vertex</a:t>
            </a:r>
          </a:p>
          <a:p>
            <a:pPr marL="533400" indent="-533400">
              <a:lnSpc>
                <a:spcPct val="90000"/>
              </a:lnSpc>
            </a:pPr>
            <a:endParaRPr lang="en-US" altLang="en-US" kern="0" dirty="0"/>
          </a:p>
          <a:p>
            <a:pPr marL="533400" indent="-533400">
              <a:lnSpc>
                <a:spcPct val="90000"/>
              </a:lnSpc>
            </a:pPr>
            <a:r>
              <a:rPr lang="en-US" altLang="en-US" kern="0" dirty="0" smtClean="0">
                <a:solidFill>
                  <a:schemeClr val="accent6"/>
                </a:solidFill>
              </a:rPr>
              <a:t>Look at the example C++ code</a:t>
            </a:r>
          </a:p>
        </p:txBody>
      </p:sp>
    </p:spTree>
    <p:extLst>
      <p:ext uri="{BB962C8B-B14F-4D97-AF65-F5344CB8AC3E}">
        <p14:creationId xmlns:p14="http://schemas.microsoft.com/office/powerpoint/2010/main" val="214546556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1091. Shortest Path in Binary Matrix </a:t>
            </a:r>
            <a:endParaRPr lang="en-US" altLang="en-US" sz="3600" dirty="0" smtClean="0"/>
          </a:p>
        </p:txBody>
      </p:sp>
      <p:sp>
        <p:nvSpPr>
          <p:cNvPr id="6148" name="Rectangle 3"/>
          <p:cNvSpPr>
            <a:spLocks noGrp="1" noChangeArrowheads="1"/>
          </p:cNvSpPr>
          <p:nvPr>
            <p:ph type="body" idx="1"/>
          </p:nvPr>
        </p:nvSpPr>
        <p:spPr>
          <a:xfrm>
            <a:off x="405443" y="839788"/>
            <a:ext cx="11404120" cy="2878197"/>
          </a:xfrm>
        </p:spPr>
        <p:txBody>
          <a:bodyPr/>
          <a:lstStyle/>
          <a:p>
            <a:pPr>
              <a:defRPr/>
            </a:pPr>
            <a:r>
              <a:rPr lang="en-US" sz="2400" dirty="0"/>
              <a:t>Given an n x n binary matrix grid, return the length of the shortest clear path in the matrix. If there is no clear path, return -</a:t>
            </a:r>
            <a:r>
              <a:rPr lang="en-US" sz="2400" dirty="0" smtClean="0"/>
              <a:t>1</a:t>
            </a:r>
            <a:endParaRPr lang="en-US" sz="2400" dirty="0"/>
          </a:p>
          <a:p>
            <a:pPr lvl="1">
              <a:defRPr/>
            </a:pPr>
            <a:r>
              <a:rPr lang="en-US" sz="2000" dirty="0"/>
              <a:t>A clear path in a binary matrix is a path from the top-left cell (i.e., (0, 0)) to the bottom-right cell (i.e., (n - 1, n - 1)) such that:</a:t>
            </a:r>
          </a:p>
          <a:p>
            <a:pPr lvl="1">
              <a:defRPr/>
            </a:pPr>
            <a:r>
              <a:rPr lang="en-US" sz="2000" dirty="0" smtClean="0"/>
              <a:t>All </a:t>
            </a:r>
            <a:r>
              <a:rPr lang="en-US" sz="2000" dirty="0"/>
              <a:t>the visited cells of the path are </a:t>
            </a:r>
            <a:r>
              <a:rPr lang="en-US" sz="2000" dirty="0" smtClean="0"/>
              <a:t>0</a:t>
            </a:r>
            <a:endParaRPr lang="en-US" sz="2000" dirty="0"/>
          </a:p>
          <a:p>
            <a:pPr lvl="1">
              <a:defRPr/>
            </a:pPr>
            <a:r>
              <a:rPr lang="en-US" sz="2000" dirty="0"/>
              <a:t>All the adjacent cells of the path are 8-directionally connected (i.e., they are different and they share an edge or a corner</a:t>
            </a:r>
            <a:r>
              <a:rPr lang="en-US" sz="2000" dirty="0" smtClean="0"/>
              <a:t>)</a:t>
            </a:r>
            <a:endParaRPr lang="en-US" sz="2000" dirty="0"/>
          </a:p>
          <a:p>
            <a:pPr lvl="1">
              <a:defRPr/>
            </a:pPr>
            <a:r>
              <a:rPr lang="en-US" sz="2000" dirty="0"/>
              <a:t>The length of a clear path is the number of visited cells of this </a:t>
            </a:r>
            <a:r>
              <a:rPr lang="en-US" sz="2000" dirty="0" smtClean="0"/>
              <a:t>path</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743235" y="3925018"/>
            <a:ext cx="4572180" cy="2813650"/>
          </a:xfrm>
          <a:prstGeom prst="rect">
            <a:avLst/>
          </a:prstGeom>
        </p:spPr>
      </p:pic>
    </p:spTree>
    <p:extLst>
      <p:ext uri="{BB962C8B-B14F-4D97-AF65-F5344CB8AC3E}">
        <p14:creationId xmlns:p14="http://schemas.microsoft.com/office/powerpoint/2010/main" val="32682849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547. Number of Provinces</a:t>
            </a:r>
            <a:endParaRPr lang="en-US" altLang="en-US" sz="3600" dirty="0" smtClean="0"/>
          </a:p>
        </p:txBody>
      </p:sp>
      <p:sp>
        <p:nvSpPr>
          <p:cNvPr id="6148" name="Rectangle 3"/>
          <p:cNvSpPr>
            <a:spLocks noGrp="1" noChangeArrowheads="1"/>
          </p:cNvSpPr>
          <p:nvPr>
            <p:ph type="body" idx="1"/>
          </p:nvPr>
        </p:nvSpPr>
        <p:spPr>
          <a:xfrm>
            <a:off x="405443" y="839788"/>
            <a:ext cx="11404120" cy="2878197"/>
          </a:xfrm>
        </p:spPr>
        <p:txBody>
          <a:bodyPr/>
          <a:lstStyle/>
          <a:p>
            <a:pPr>
              <a:defRPr/>
            </a:pPr>
            <a:r>
              <a:rPr lang="en-US" sz="2400" dirty="0"/>
              <a:t>There are n cities. Some of them are connected, while some are not. If city a is connected directly with city b, and city b is connected directly with city c, then city a is connected indirectly with city c.</a:t>
            </a:r>
          </a:p>
          <a:p>
            <a:pPr lvl="1">
              <a:defRPr/>
            </a:pPr>
            <a:r>
              <a:rPr lang="en-US" sz="2000" dirty="0" smtClean="0"/>
              <a:t>A </a:t>
            </a:r>
            <a:r>
              <a:rPr lang="en-US" sz="2000" dirty="0"/>
              <a:t>province is a group of directly or indirectly connected cities and no other cities outside of the group.</a:t>
            </a:r>
          </a:p>
          <a:p>
            <a:pPr lvl="1">
              <a:defRPr/>
            </a:pPr>
            <a:r>
              <a:rPr lang="en-US" sz="2000" dirty="0" smtClean="0"/>
              <a:t>You </a:t>
            </a:r>
            <a:r>
              <a:rPr lang="en-US" sz="2000" dirty="0"/>
              <a:t>are given an n x n matrix </a:t>
            </a:r>
            <a:r>
              <a:rPr lang="en-US" sz="2000" dirty="0" err="1"/>
              <a:t>isConnected</a:t>
            </a:r>
            <a:r>
              <a:rPr lang="en-US" sz="2000" dirty="0"/>
              <a:t> where </a:t>
            </a:r>
            <a:r>
              <a:rPr lang="en-US" sz="2000" dirty="0" err="1"/>
              <a:t>isConnected</a:t>
            </a:r>
            <a:r>
              <a:rPr lang="en-US" sz="2000" dirty="0"/>
              <a:t>[</a:t>
            </a:r>
            <a:r>
              <a:rPr lang="en-US" sz="2000" dirty="0" err="1"/>
              <a:t>i</a:t>
            </a:r>
            <a:r>
              <a:rPr lang="en-US" sz="2000" dirty="0"/>
              <a:t>][j] = 1 if the </a:t>
            </a:r>
            <a:r>
              <a:rPr lang="en-US" sz="2000" dirty="0" err="1"/>
              <a:t>ith</a:t>
            </a:r>
            <a:r>
              <a:rPr lang="en-US" sz="2000" dirty="0"/>
              <a:t> city and the </a:t>
            </a:r>
            <a:r>
              <a:rPr lang="en-US" sz="2000" dirty="0" err="1"/>
              <a:t>jth</a:t>
            </a:r>
            <a:r>
              <a:rPr lang="en-US" sz="2000" dirty="0"/>
              <a:t> city are directly connected, and </a:t>
            </a:r>
            <a:r>
              <a:rPr lang="en-US" sz="2000" dirty="0" err="1"/>
              <a:t>isConnected</a:t>
            </a:r>
            <a:r>
              <a:rPr lang="en-US" sz="2000" dirty="0"/>
              <a:t>[</a:t>
            </a:r>
            <a:r>
              <a:rPr lang="en-US" sz="2000" dirty="0" err="1"/>
              <a:t>i</a:t>
            </a:r>
            <a:r>
              <a:rPr lang="en-US" sz="2000" dirty="0"/>
              <a:t>][j] = 0 otherwise.</a:t>
            </a:r>
          </a:p>
          <a:p>
            <a:pPr lvl="1">
              <a:defRPr/>
            </a:pPr>
            <a:r>
              <a:rPr lang="en-US" sz="2000" dirty="0" smtClean="0"/>
              <a:t>Return </a:t>
            </a:r>
            <a:r>
              <a:rPr lang="en-US" sz="2000" dirty="0"/>
              <a:t>the total number of provinces.</a:t>
            </a:r>
            <a:endParaRPr lang="en-US" sz="16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1621766" y="3875682"/>
            <a:ext cx="4289554" cy="2809790"/>
          </a:xfrm>
          <a:prstGeom prst="rect">
            <a:avLst/>
          </a:prstGeom>
        </p:spPr>
      </p:pic>
      <p:pic>
        <p:nvPicPr>
          <p:cNvPr id="4" name="Picture 3"/>
          <p:cNvPicPr>
            <a:picLocks noChangeAspect="1"/>
          </p:cNvPicPr>
          <p:nvPr/>
        </p:nvPicPr>
        <p:blipFill>
          <a:blip r:embed="rId3"/>
          <a:stretch>
            <a:fillRect/>
          </a:stretch>
        </p:blipFill>
        <p:spPr>
          <a:xfrm>
            <a:off x="6599207" y="3871981"/>
            <a:ext cx="4331179" cy="2813491"/>
          </a:xfrm>
          <a:prstGeom prst="rect">
            <a:avLst/>
          </a:prstGeom>
        </p:spPr>
      </p:pic>
    </p:spTree>
    <p:extLst>
      <p:ext uri="{BB962C8B-B14F-4D97-AF65-F5344CB8AC3E}">
        <p14:creationId xmlns:p14="http://schemas.microsoft.com/office/powerpoint/2010/main" val="32708511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733. Flood Fill</a:t>
            </a:r>
            <a:endParaRPr lang="en-US" altLang="en-US" sz="3600" dirty="0" smtClean="0"/>
          </a:p>
        </p:txBody>
      </p:sp>
      <p:sp>
        <p:nvSpPr>
          <p:cNvPr id="6148" name="Rectangle 3"/>
          <p:cNvSpPr>
            <a:spLocks noGrp="1" noChangeArrowheads="1"/>
          </p:cNvSpPr>
          <p:nvPr>
            <p:ph type="body" idx="1"/>
          </p:nvPr>
        </p:nvSpPr>
        <p:spPr>
          <a:xfrm>
            <a:off x="405443" y="839788"/>
            <a:ext cx="11404120" cy="3257759"/>
          </a:xfrm>
        </p:spPr>
        <p:txBody>
          <a:bodyPr/>
          <a:lstStyle/>
          <a:p>
            <a:pPr>
              <a:defRPr/>
            </a:pPr>
            <a:r>
              <a:rPr lang="en-US" sz="2400" dirty="0"/>
              <a:t>An image is represented by an m x n integer grid image where image[</a:t>
            </a:r>
            <a:r>
              <a:rPr lang="en-US" sz="2400" dirty="0" err="1"/>
              <a:t>i</a:t>
            </a:r>
            <a:r>
              <a:rPr lang="en-US" sz="2400" dirty="0"/>
              <a:t>][j] represents the pixel value of the </a:t>
            </a:r>
            <a:r>
              <a:rPr lang="en-US" sz="2400" dirty="0" smtClean="0"/>
              <a:t>image</a:t>
            </a:r>
          </a:p>
          <a:p>
            <a:pPr lvl="1">
              <a:defRPr/>
            </a:pPr>
            <a:r>
              <a:rPr lang="en-US" sz="2000" dirty="0" smtClean="0"/>
              <a:t>You </a:t>
            </a:r>
            <a:r>
              <a:rPr lang="en-US" sz="2000" dirty="0"/>
              <a:t>are also given three integers </a:t>
            </a:r>
            <a:r>
              <a:rPr lang="en-US" sz="2000" dirty="0" err="1"/>
              <a:t>sr</a:t>
            </a:r>
            <a:r>
              <a:rPr lang="en-US" sz="2000" dirty="0"/>
              <a:t>, </a:t>
            </a:r>
            <a:r>
              <a:rPr lang="en-US" sz="2000" dirty="0" err="1"/>
              <a:t>sc</a:t>
            </a:r>
            <a:r>
              <a:rPr lang="en-US" sz="2000" dirty="0"/>
              <a:t>, and </a:t>
            </a:r>
            <a:r>
              <a:rPr lang="en-US" sz="2000" dirty="0" err="1"/>
              <a:t>newColor</a:t>
            </a:r>
            <a:r>
              <a:rPr lang="en-US" sz="2000" dirty="0"/>
              <a:t>. You should perform a flood fill on the image starting from the pixel image[</a:t>
            </a:r>
            <a:r>
              <a:rPr lang="en-US" sz="2000" dirty="0" err="1"/>
              <a:t>sr</a:t>
            </a:r>
            <a:r>
              <a:rPr lang="en-US" sz="2000" dirty="0"/>
              <a:t>][</a:t>
            </a:r>
            <a:r>
              <a:rPr lang="en-US" sz="2000" dirty="0" err="1"/>
              <a:t>sc</a:t>
            </a:r>
            <a:r>
              <a:rPr lang="en-US" sz="2000" dirty="0" smtClean="0"/>
              <a:t>]</a:t>
            </a:r>
          </a:p>
          <a:p>
            <a:pPr lvl="1">
              <a:defRPr/>
            </a:pPr>
            <a:r>
              <a:rPr lang="en-US" sz="2000" dirty="0"/>
              <a:t>To perform a flood fill, consider the starting pixel, plus any pixels connected 4-directionally to the starting pixel of the same color as the starting pixel, plus any pixels connected 4-directionally to those pixels (also with the same color), and so on. Replace the color of all of the aforementioned pixels with </a:t>
            </a:r>
            <a:r>
              <a:rPr lang="en-US" sz="2000" dirty="0" err="1" smtClean="0"/>
              <a:t>newColor</a:t>
            </a:r>
            <a:endParaRPr lang="en-US" sz="2000" dirty="0"/>
          </a:p>
          <a:p>
            <a:pPr lvl="1">
              <a:defRPr/>
            </a:pPr>
            <a:r>
              <a:rPr lang="en-US" sz="2000" dirty="0"/>
              <a:t>Return the modified image after performing the flood </a:t>
            </a:r>
            <a:r>
              <a:rPr lang="en-US" sz="2000" dirty="0" smtClean="0"/>
              <a:t>fill</a:t>
            </a:r>
            <a:endParaRPr lang="en-US" sz="12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302478" y="4097547"/>
            <a:ext cx="5599982" cy="2624991"/>
          </a:xfrm>
          <a:prstGeom prst="rect">
            <a:avLst/>
          </a:prstGeom>
        </p:spPr>
      </p:pic>
    </p:spTree>
    <p:extLst>
      <p:ext uri="{BB962C8B-B14F-4D97-AF65-F5344CB8AC3E}">
        <p14:creationId xmlns:p14="http://schemas.microsoft.com/office/powerpoint/2010/main" val="101525261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785. Is Graph </a:t>
            </a:r>
            <a:r>
              <a:rPr lang="en-US" altLang="en-US" sz="3600" dirty="0" smtClean="0"/>
              <a:t>Bipartite? </a:t>
            </a:r>
          </a:p>
        </p:txBody>
      </p:sp>
      <p:sp>
        <p:nvSpPr>
          <p:cNvPr id="6148" name="Rectangle 3"/>
          <p:cNvSpPr>
            <a:spLocks noGrp="1" noChangeArrowheads="1"/>
          </p:cNvSpPr>
          <p:nvPr>
            <p:ph type="body" idx="1"/>
          </p:nvPr>
        </p:nvSpPr>
        <p:spPr>
          <a:xfrm>
            <a:off x="405443" y="839788"/>
            <a:ext cx="11404120" cy="5581651"/>
          </a:xfrm>
        </p:spPr>
        <p:txBody>
          <a:bodyPr/>
          <a:lstStyle/>
          <a:p>
            <a:pPr>
              <a:defRPr/>
            </a:pPr>
            <a:r>
              <a:rPr lang="en-US" sz="2400" dirty="0" smtClean="0"/>
              <a:t>There </a:t>
            </a:r>
            <a:r>
              <a:rPr lang="en-US" sz="2400" dirty="0"/>
              <a:t>is an undirected graph with n nodes, where each node is numbered between 0 and n - 1. You are given a 2D array graph, where graph[u] is an array of nodes that node u is adjacent to. More formally, for each v in graph[u], there is an undirected edge between node u and node v. The graph has the following properties</a:t>
            </a:r>
            <a:r>
              <a:rPr lang="en-US" sz="2400" dirty="0" smtClean="0"/>
              <a:t>:</a:t>
            </a:r>
            <a:endParaRPr lang="en-US" sz="2400" dirty="0"/>
          </a:p>
          <a:p>
            <a:pPr lvl="1">
              <a:defRPr/>
            </a:pPr>
            <a:r>
              <a:rPr lang="en-US" sz="2000" dirty="0"/>
              <a:t>There are no self-edges (graph[u] does not contain u</a:t>
            </a:r>
            <a:r>
              <a:rPr lang="en-US" sz="2000" dirty="0" smtClean="0"/>
              <a:t>)</a:t>
            </a:r>
            <a:endParaRPr lang="en-US" sz="2000" dirty="0"/>
          </a:p>
          <a:p>
            <a:pPr lvl="1">
              <a:defRPr/>
            </a:pPr>
            <a:r>
              <a:rPr lang="en-US" sz="2000" dirty="0"/>
              <a:t>There are no parallel edges (graph[u] does not contain duplicate values</a:t>
            </a:r>
            <a:r>
              <a:rPr lang="en-US" sz="2000" dirty="0" smtClean="0"/>
              <a:t>)</a:t>
            </a:r>
            <a:endParaRPr lang="en-US" sz="2000" dirty="0"/>
          </a:p>
          <a:p>
            <a:pPr lvl="1">
              <a:defRPr/>
            </a:pPr>
            <a:r>
              <a:rPr lang="en-US" sz="2000" dirty="0"/>
              <a:t>If v is in graph[u], then u is in graph[v] (the graph is undirected</a:t>
            </a:r>
            <a:r>
              <a:rPr lang="en-US" sz="2000" dirty="0" smtClean="0"/>
              <a:t>)</a:t>
            </a:r>
            <a:endParaRPr lang="en-US" sz="2000" dirty="0"/>
          </a:p>
          <a:p>
            <a:pPr lvl="1">
              <a:defRPr/>
            </a:pPr>
            <a:r>
              <a:rPr lang="en-US" sz="2000" dirty="0"/>
              <a:t>The graph may not be connected, meaning there may be two nodes u and v such that there is no path between </a:t>
            </a:r>
            <a:r>
              <a:rPr lang="en-US" sz="2000" dirty="0" smtClean="0"/>
              <a:t>them</a:t>
            </a:r>
            <a:endParaRPr lang="en-US" sz="2000" dirty="0"/>
          </a:p>
          <a:p>
            <a:pPr lvl="1">
              <a:defRPr/>
            </a:pPr>
            <a:r>
              <a:rPr lang="en-US" sz="2000" dirty="0"/>
              <a:t>A graph is bipartite if the nodes can be partitioned into two independent sets A and B such that every edge in the graph connects a node in set A and a node in set </a:t>
            </a:r>
            <a:r>
              <a:rPr lang="en-US" sz="2000" dirty="0" smtClean="0"/>
              <a:t>B</a:t>
            </a:r>
            <a:endParaRPr lang="en-US" sz="2000" dirty="0"/>
          </a:p>
          <a:p>
            <a:pPr>
              <a:defRPr/>
            </a:pPr>
            <a:endParaRPr lang="en-US" sz="2400" dirty="0"/>
          </a:p>
          <a:p>
            <a:pPr>
              <a:defRPr/>
            </a:pPr>
            <a:r>
              <a:rPr lang="en-US" sz="2400" dirty="0"/>
              <a:t>Return true if and only if it is </a:t>
            </a:r>
            <a:r>
              <a:rPr lang="en-US" sz="2400" dirty="0" smtClean="0"/>
              <a:t>bipartite</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19334358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dirty="0" err="1" smtClean="0"/>
              <a:t>LeetCode</a:t>
            </a:r>
            <a:r>
              <a:rPr lang="en-US" altLang="en-US" dirty="0" smtClean="0"/>
              <a:t> </a:t>
            </a:r>
            <a:r>
              <a:rPr lang="en-US" dirty="0"/>
              <a:t>637. Average of Levels in Binary Tree</a:t>
            </a:r>
            <a:r>
              <a:rPr lang="en-US" altLang="en-US" dirty="0" smtClean="0"/>
              <a:t> </a:t>
            </a:r>
          </a:p>
        </p:txBody>
      </p:sp>
      <p:sp>
        <p:nvSpPr>
          <p:cNvPr id="6148" name="Rectangle 3"/>
          <p:cNvSpPr>
            <a:spLocks noGrp="1" noChangeArrowheads="1"/>
          </p:cNvSpPr>
          <p:nvPr>
            <p:ph type="body" idx="1"/>
          </p:nvPr>
        </p:nvSpPr>
        <p:spPr>
          <a:xfrm>
            <a:off x="405443" y="839788"/>
            <a:ext cx="11404120" cy="1342695"/>
          </a:xfrm>
        </p:spPr>
        <p:txBody>
          <a:bodyPr/>
          <a:lstStyle/>
          <a:p>
            <a:pPr>
              <a:defRPr/>
            </a:pPr>
            <a:r>
              <a:rPr lang="en-US" sz="2400" dirty="0"/>
              <a:t>Given the root of a binary tree, return the average value of the nodes on each level in the form of an array. </a:t>
            </a:r>
            <a:endParaRPr lang="en-US" sz="2400" dirty="0" smtClean="0"/>
          </a:p>
          <a:p>
            <a:pPr lvl="1">
              <a:defRPr/>
            </a:pPr>
            <a:r>
              <a:rPr lang="en-US" sz="2000" dirty="0" smtClean="0"/>
              <a:t>Answers </a:t>
            </a:r>
            <a:r>
              <a:rPr lang="en-US" sz="2000" dirty="0"/>
              <a:t>within </a:t>
            </a:r>
            <a:r>
              <a:rPr lang="en-US" sz="2000" dirty="0" smtClean="0"/>
              <a:t>10</a:t>
            </a:r>
            <a:r>
              <a:rPr lang="en-US" sz="2000" baseline="30000" dirty="0" smtClean="0"/>
              <a:t>-5</a:t>
            </a:r>
            <a:r>
              <a:rPr lang="en-US" sz="2000" dirty="0" smtClean="0"/>
              <a:t> of </a:t>
            </a:r>
            <a:r>
              <a:rPr lang="en-US" sz="2000" dirty="0"/>
              <a:t>the actual answer will </a:t>
            </a:r>
            <a:r>
              <a:rPr lang="en-US" sz="2000"/>
              <a:t>be </a:t>
            </a:r>
            <a:r>
              <a:rPr lang="en-US" sz="2000" smtClean="0"/>
              <a:t>accepted</a:t>
            </a:r>
            <a:endParaRPr lang="en-US" sz="20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3838754" y="2225712"/>
            <a:ext cx="4836947" cy="4436845"/>
          </a:xfrm>
          <a:prstGeom prst="rect">
            <a:avLst/>
          </a:prstGeom>
        </p:spPr>
      </p:pic>
    </p:spTree>
    <p:extLst>
      <p:ext uri="{BB962C8B-B14F-4D97-AF65-F5344CB8AC3E}">
        <p14:creationId xmlns:p14="http://schemas.microsoft.com/office/powerpoint/2010/main" val="23709003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smtClean="0"/>
              <a:t>LC </a:t>
            </a:r>
            <a:r>
              <a:rPr lang="en-US" sz="3600" dirty="0"/>
              <a:t>102. Binary Tree Level Order Traversal</a:t>
            </a:r>
            <a:endParaRPr lang="en-US" altLang="en-US" sz="3600" dirty="0" smtClean="0"/>
          </a:p>
        </p:txBody>
      </p:sp>
      <p:sp>
        <p:nvSpPr>
          <p:cNvPr id="6148" name="Rectangle 3"/>
          <p:cNvSpPr>
            <a:spLocks noGrp="1" noChangeArrowheads="1"/>
          </p:cNvSpPr>
          <p:nvPr>
            <p:ph type="body" idx="1"/>
          </p:nvPr>
        </p:nvSpPr>
        <p:spPr>
          <a:xfrm>
            <a:off x="405443" y="839788"/>
            <a:ext cx="11404120" cy="1135661"/>
          </a:xfrm>
        </p:spPr>
        <p:txBody>
          <a:bodyPr/>
          <a:lstStyle/>
          <a:p>
            <a:pPr>
              <a:defRPr/>
            </a:pPr>
            <a:r>
              <a:rPr lang="en-US" dirty="0"/>
              <a:t>Given the root of a binary tree, return the level order traversal of its nodes' values. (i.e., from left to right, level by level).</a:t>
            </a:r>
            <a:endParaRPr lang="en-US"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4390845" y="2087803"/>
            <a:ext cx="3510951" cy="4572800"/>
          </a:xfrm>
          <a:prstGeom prst="rect">
            <a:avLst/>
          </a:prstGeom>
        </p:spPr>
      </p:pic>
    </p:spTree>
    <p:extLst>
      <p:ext uri="{BB962C8B-B14F-4D97-AF65-F5344CB8AC3E}">
        <p14:creationId xmlns:p14="http://schemas.microsoft.com/office/powerpoint/2010/main" val="28433899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00226" y="141288"/>
            <a:ext cx="8723313" cy="698500"/>
          </a:xfrm>
        </p:spPr>
        <p:txBody>
          <a:bodyPr/>
          <a:lstStyle/>
          <a:p>
            <a:r>
              <a:rPr lang="en-US" altLang="en-US" sz="3600" dirty="0" smtClean="0"/>
              <a:t>Graphs – An Example</a:t>
            </a:r>
          </a:p>
        </p:txBody>
      </p:sp>
      <p:sp>
        <p:nvSpPr>
          <p:cNvPr id="4100" name="Rectangle 3"/>
          <p:cNvSpPr>
            <a:spLocks noGrp="1" noChangeArrowheads="1"/>
          </p:cNvSpPr>
          <p:nvPr>
            <p:ph type="body" idx="1"/>
          </p:nvPr>
        </p:nvSpPr>
        <p:spPr>
          <a:xfrm>
            <a:off x="1847850" y="889000"/>
            <a:ext cx="8604250" cy="1919288"/>
          </a:xfrm>
        </p:spPr>
        <p:txBody>
          <a:bodyPr/>
          <a:lstStyle/>
          <a:p>
            <a:pPr>
              <a:defRPr/>
            </a:pPr>
            <a:r>
              <a:rPr lang="en-US" dirty="0" smtClean="0"/>
              <a:t>Here is a graph G = (V, E)</a:t>
            </a:r>
          </a:p>
          <a:p>
            <a:pPr lvl="1">
              <a:defRPr/>
            </a:pPr>
            <a:r>
              <a:rPr lang="en-US" sz="2200" dirty="0">
                <a:ea typeface="+mn-ea"/>
                <a:cs typeface="+mn-cs"/>
              </a:rPr>
              <a:t>Each </a:t>
            </a:r>
            <a:r>
              <a:rPr lang="en-US" sz="2200" dirty="0">
                <a:solidFill>
                  <a:schemeClr val="accent6"/>
                </a:solidFill>
                <a:ea typeface="+mn-ea"/>
                <a:cs typeface="+mn-cs"/>
              </a:rPr>
              <a:t>edge</a:t>
            </a:r>
            <a:r>
              <a:rPr lang="en-US" sz="2200" dirty="0">
                <a:ea typeface="+mn-ea"/>
                <a:cs typeface="+mn-cs"/>
              </a:rPr>
              <a:t> is a pair (v1, v2), where v1, v2 are vertices in V</a:t>
            </a:r>
          </a:p>
          <a:p>
            <a:pPr lvl="1">
              <a:defRPr/>
            </a:pPr>
            <a:r>
              <a:rPr lang="en-US" dirty="0" smtClean="0">
                <a:ea typeface="+mn-ea"/>
                <a:cs typeface="+mn-cs"/>
              </a:rPr>
              <a:t>V = {A, B, C, D, E, F}</a:t>
            </a:r>
          </a:p>
          <a:p>
            <a:pPr lvl="1">
              <a:defRPr/>
            </a:pPr>
            <a:r>
              <a:rPr lang="en-US" dirty="0" smtClean="0">
                <a:ea typeface="+mn-ea"/>
                <a:cs typeface="+mn-cs"/>
              </a:rPr>
              <a:t>E = {(A,B), (A,D), (B,C), (C,D), (C,E), (D,E)}</a:t>
            </a:r>
            <a:endParaRPr lang="en-US" dirty="0" smtClean="0"/>
          </a:p>
        </p:txBody>
      </p:sp>
      <p:sp>
        <p:nvSpPr>
          <p:cNvPr id="5" name="Oval 4"/>
          <p:cNvSpPr/>
          <p:nvPr/>
        </p:nvSpPr>
        <p:spPr bwMode="auto">
          <a:xfrm>
            <a:off x="2695575" y="4030664"/>
            <a:ext cx="541338" cy="4905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022725" y="3284538"/>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5851525" y="3271838"/>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010025" y="4791075"/>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23150" y="3992563"/>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5876925" y="4791075"/>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4107" name="Straight Arrow Connector 11"/>
          <p:cNvCxnSpPr>
            <a:cxnSpLocks noChangeShapeType="1"/>
            <a:stCxn id="5" idx="7"/>
            <a:endCxn id="6" idx="3"/>
          </p:cNvCxnSpPr>
          <p:nvPr/>
        </p:nvCxnSpPr>
        <p:spPr bwMode="auto">
          <a:xfrm rot="5400000" flipH="1" flipV="1">
            <a:off x="3429794" y="3429794"/>
            <a:ext cx="400050" cy="9445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8" name="Straight Arrow Connector 12"/>
          <p:cNvCxnSpPr>
            <a:cxnSpLocks noChangeShapeType="1"/>
            <a:endCxn id="7" idx="2"/>
          </p:cNvCxnSpPr>
          <p:nvPr/>
        </p:nvCxnSpPr>
        <p:spPr bwMode="auto">
          <a:xfrm>
            <a:off x="4573589" y="3497263"/>
            <a:ext cx="1277937"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9" name="Straight Arrow Connector 14"/>
          <p:cNvCxnSpPr>
            <a:cxnSpLocks noChangeShapeType="1"/>
            <a:endCxn id="10" idx="0"/>
          </p:cNvCxnSpPr>
          <p:nvPr/>
        </p:nvCxnSpPr>
        <p:spPr bwMode="auto">
          <a:xfrm rot="16200000" flipH="1">
            <a:off x="5621339" y="4265614"/>
            <a:ext cx="10493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10" name="Straight Arrow Connector 17"/>
          <p:cNvCxnSpPr>
            <a:cxnSpLocks noChangeShapeType="1"/>
            <a:stCxn id="5" idx="5"/>
            <a:endCxn id="8" idx="1"/>
          </p:cNvCxnSpPr>
          <p:nvPr/>
        </p:nvCxnSpPr>
        <p:spPr bwMode="auto">
          <a:xfrm rot="16200000" flipH="1">
            <a:off x="3416300" y="4189413"/>
            <a:ext cx="414338" cy="9318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11" name="Straight Arrow Connector 18"/>
          <p:cNvCxnSpPr>
            <a:cxnSpLocks noChangeShapeType="1"/>
            <a:endCxn id="10" idx="2"/>
          </p:cNvCxnSpPr>
          <p:nvPr/>
        </p:nvCxnSpPr>
        <p:spPr bwMode="auto">
          <a:xfrm>
            <a:off x="4535489" y="5014914"/>
            <a:ext cx="1341437" cy="206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12" name="Straight Arrow Connector 20"/>
          <p:cNvCxnSpPr>
            <a:cxnSpLocks noChangeShapeType="1"/>
            <a:endCxn id="8" idx="7"/>
          </p:cNvCxnSpPr>
          <p:nvPr/>
        </p:nvCxnSpPr>
        <p:spPr bwMode="auto">
          <a:xfrm rot="10800000" flipV="1">
            <a:off x="4471988" y="3678239"/>
            <a:ext cx="1454150" cy="11842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13" name="Straight Arrow Connector 25"/>
          <p:cNvCxnSpPr>
            <a:cxnSpLocks noChangeShapeType="1"/>
          </p:cNvCxnSpPr>
          <p:nvPr/>
        </p:nvCxnSpPr>
        <p:spPr bwMode="auto">
          <a:xfrm rot="5400000">
            <a:off x="4903788" y="2955926"/>
            <a:ext cx="850900" cy="24447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4114" name="Straight Arrow Connector 26"/>
          <p:cNvCxnSpPr>
            <a:cxnSpLocks noChangeShapeType="1"/>
          </p:cNvCxnSpPr>
          <p:nvPr/>
        </p:nvCxnSpPr>
        <p:spPr bwMode="auto">
          <a:xfrm rot="5400000">
            <a:off x="2954338" y="3206750"/>
            <a:ext cx="1274762" cy="1158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072210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00226" y="141288"/>
            <a:ext cx="8723313" cy="698500"/>
          </a:xfrm>
        </p:spPr>
        <p:txBody>
          <a:bodyPr/>
          <a:lstStyle/>
          <a:p>
            <a:r>
              <a:rPr lang="en-US" altLang="en-US" sz="3600" dirty="0" smtClean="0"/>
              <a:t>Directed vs Undirected Graphs</a:t>
            </a:r>
          </a:p>
        </p:txBody>
      </p:sp>
      <p:sp>
        <p:nvSpPr>
          <p:cNvPr id="5124" name="Rectangle 3"/>
          <p:cNvSpPr>
            <a:spLocks noGrp="1" noChangeArrowheads="1"/>
          </p:cNvSpPr>
          <p:nvPr>
            <p:ph type="body" idx="1"/>
          </p:nvPr>
        </p:nvSpPr>
        <p:spPr>
          <a:xfrm>
            <a:off x="1800226" y="929483"/>
            <a:ext cx="8169215" cy="952500"/>
          </a:xfrm>
        </p:spPr>
        <p:txBody>
          <a:bodyPr/>
          <a:lstStyle/>
          <a:p>
            <a:pPr>
              <a:defRPr/>
            </a:pPr>
            <a:r>
              <a:rPr lang="en-US" sz="2400" dirty="0"/>
              <a:t>If the </a:t>
            </a:r>
            <a:r>
              <a:rPr lang="en-US" sz="2400" dirty="0">
                <a:solidFill>
                  <a:schemeClr val="accent6"/>
                </a:solidFill>
              </a:rPr>
              <a:t>order of edge pairs </a:t>
            </a:r>
            <a:r>
              <a:rPr lang="en-US" sz="2400" dirty="0"/>
              <a:t>(v1, v2) matters, the graph is </a:t>
            </a:r>
            <a:r>
              <a:rPr lang="en-US" sz="2400" dirty="0">
                <a:solidFill>
                  <a:schemeClr val="accent6"/>
                </a:solidFill>
              </a:rPr>
              <a:t>directed</a:t>
            </a:r>
            <a:r>
              <a:rPr lang="en-US" sz="2400" dirty="0"/>
              <a:t> (also called a </a:t>
            </a:r>
            <a:r>
              <a:rPr lang="en-US" sz="2400" dirty="0">
                <a:solidFill>
                  <a:srgbClr val="C00000"/>
                </a:solidFill>
              </a:rPr>
              <a:t>digraph</a:t>
            </a:r>
            <a:r>
              <a:rPr lang="en-US" sz="2400" dirty="0"/>
              <a:t>): </a:t>
            </a:r>
            <a:r>
              <a:rPr lang="en-US" sz="2400" dirty="0">
                <a:solidFill>
                  <a:srgbClr val="FF0000"/>
                </a:solidFill>
              </a:rPr>
              <a:t>(v1, v2) ≠ (v2, v1)</a:t>
            </a:r>
          </a:p>
        </p:txBody>
      </p:sp>
      <p:sp>
        <p:nvSpPr>
          <p:cNvPr id="5" name="Oval 4"/>
          <p:cNvSpPr/>
          <p:nvPr/>
        </p:nvSpPr>
        <p:spPr bwMode="auto">
          <a:xfrm>
            <a:off x="4679950" y="2357438"/>
            <a:ext cx="6302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v1</a:t>
            </a:r>
          </a:p>
        </p:txBody>
      </p:sp>
      <p:sp>
        <p:nvSpPr>
          <p:cNvPr id="6" name="Oval 5"/>
          <p:cNvSpPr/>
          <p:nvPr/>
        </p:nvSpPr>
        <p:spPr bwMode="auto">
          <a:xfrm>
            <a:off x="6289675" y="2330450"/>
            <a:ext cx="642938" cy="4905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v2</a:t>
            </a:r>
          </a:p>
        </p:txBody>
      </p:sp>
      <p:sp>
        <p:nvSpPr>
          <p:cNvPr id="5127" name="Freeform 6"/>
          <p:cNvSpPr>
            <a:spLocks noChangeArrowheads="1"/>
          </p:cNvSpPr>
          <p:nvPr/>
        </p:nvSpPr>
        <p:spPr bwMode="auto">
          <a:xfrm>
            <a:off x="5181601" y="2151064"/>
            <a:ext cx="1223963" cy="269875"/>
          </a:xfrm>
          <a:custGeom>
            <a:avLst/>
            <a:gdLst>
              <a:gd name="T0" fmla="*/ 0 w 1223493"/>
              <a:gd name="T1" fmla="*/ 236629 h 279042"/>
              <a:gd name="T2" fmla="*/ 515947 w 1223493"/>
              <a:gd name="T3" fmla="*/ 7282 h 279042"/>
              <a:gd name="T4" fmla="*/ 1225374 w 1223493"/>
              <a:gd name="T5" fmla="*/ 192944 h 279042"/>
              <a:gd name="T6" fmla="*/ 0 60000 65536"/>
              <a:gd name="T7" fmla="*/ 0 60000 65536"/>
              <a:gd name="T8" fmla="*/ 0 60000 65536"/>
              <a:gd name="T9" fmla="*/ 0 w 1223493"/>
              <a:gd name="T10" fmla="*/ 0 h 279042"/>
              <a:gd name="T11" fmla="*/ 1223493 w 1223493"/>
              <a:gd name="T12" fmla="*/ 279042 h 279042"/>
            </a:gdLst>
            <a:ahLst/>
            <a:cxnLst>
              <a:cxn ang="T6">
                <a:pos x="T0" y="T1"/>
              </a:cxn>
              <a:cxn ang="T7">
                <a:pos x="T2" y="T3"/>
              </a:cxn>
              <a:cxn ang="T8">
                <a:pos x="T4" y="T5"/>
              </a:cxn>
            </a:cxnLst>
            <a:rect l="T9" t="T10" r="T11" b="T12"/>
            <a:pathLst>
              <a:path w="1223493" h="279042">
                <a:moveTo>
                  <a:pt x="0" y="279042"/>
                </a:moveTo>
                <a:cubicBezTo>
                  <a:pt x="155620" y="148107"/>
                  <a:pt x="311240" y="17172"/>
                  <a:pt x="515155" y="8586"/>
                </a:cubicBezTo>
                <a:cubicBezTo>
                  <a:pt x="719070" y="0"/>
                  <a:pt x="971281" y="113763"/>
                  <a:pt x="1223493" y="227527"/>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8" name="Freeform 7"/>
          <p:cNvSpPr>
            <a:spLocks noChangeArrowheads="1"/>
          </p:cNvSpPr>
          <p:nvPr/>
        </p:nvSpPr>
        <p:spPr bwMode="auto">
          <a:xfrm flipH="1" flipV="1">
            <a:off x="5168901" y="2794001"/>
            <a:ext cx="1287463" cy="258763"/>
          </a:xfrm>
          <a:custGeom>
            <a:avLst/>
            <a:gdLst>
              <a:gd name="T0" fmla="*/ 0 w 1223493"/>
              <a:gd name="T1" fmla="*/ 190475 h 279042"/>
              <a:gd name="T2" fmla="*/ 664885 w 1223493"/>
              <a:gd name="T3" fmla="*/ 5862 h 279042"/>
              <a:gd name="T4" fmla="*/ 1579101 w 1223493"/>
              <a:gd name="T5" fmla="*/ 155311 h 279042"/>
              <a:gd name="T6" fmla="*/ 0 60000 65536"/>
              <a:gd name="T7" fmla="*/ 0 60000 65536"/>
              <a:gd name="T8" fmla="*/ 0 60000 65536"/>
              <a:gd name="T9" fmla="*/ 0 w 1223493"/>
              <a:gd name="T10" fmla="*/ 0 h 279042"/>
              <a:gd name="T11" fmla="*/ 1223493 w 1223493"/>
              <a:gd name="T12" fmla="*/ 279042 h 279042"/>
            </a:gdLst>
            <a:ahLst/>
            <a:cxnLst>
              <a:cxn ang="T6">
                <a:pos x="T0" y="T1"/>
              </a:cxn>
              <a:cxn ang="T7">
                <a:pos x="T2" y="T3"/>
              </a:cxn>
              <a:cxn ang="T8">
                <a:pos x="T4" y="T5"/>
              </a:cxn>
            </a:cxnLst>
            <a:rect l="T9" t="T10" r="T11" b="T12"/>
            <a:pathLst>
              <a:path w="1223493" h="279042">
                <a:moveTo>
                  <a:pt x="0" y="279042"/>
                </a:moveTo>
                <a:cubicBezTo>
                  <a:pt x="155620" y="148107"/>
                  <a:pt x="311240" y="17172"/>
                  <a:pt x="515155" y="8586"/>
                </a:cubicBezTo>
                <a:cubicBezTo>
                  <a:pt x="719070" y="0"/>
                  <a:pt x="971281" y="113763"/>
                  <a:pt x="1223493" y="227527"/>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3"/>
          <p:cNvSpPr txBox="1">
            <a:spLocks noChangeArrowheads="1"/>
          </p:cNvSpPr>
          <p:nvPr/>
        </p:nvSpPr>
        <p:spPr bwMode="auto">
          <a:xfrm>
            <a:off x="1800225" y="3930650"/>
            <a:ext cx="8169215" cy="95250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t>If the </a:t>
            </a:r>
            <a:r>
              <a:rPr lang="en-US" sz="2400" kern="0" dirty="0">
                <a:solidFill>
                  <a:schemeClr val="accent6"/>
                </a:solidFill>
              </a:rPr>
              <a:t>order of edge pairs </a:t>
            </a:r>
            <a:r>
              <a:rPr lang="en-US" sz="2400" kern="0" dirty="0"/>
              <a:t>(v1, v2) does not matter, the graph is </a:t>
            </a:r>
            <a:r>
              <a:rPr lang="en-US" sz="2400" kern="0" dirty="0">
                <a:solidFill>
                  <a:schemeClr val="accent6"/>
                </a:solidFill>
              </a:rPr>
              <a:t>undirected</a:t>
            </a:r>
            <a:r>
              <a:rPr lang="en-US" sz="2400" kern="0" dirty="0"/>
              <a:t>  </a:t>
            </a:r>
            <a:r>
              <a:rPr lang="en-US" sz="2400" kern="0" dirty="0">
                <a:solidFill>
                  <a:srgbClr val="FF0000"/>
                </a:solidFill>
              </a:rPr>
              <a:t>(v1, v2) = (v2, v1)</a:t>
            </a:r>
          </a:p>
        </p:txBody>
      </p:sp>
      <p:grpSp>
        <p:nvGrpSpPr>
          <p:cNvPr id="2" name="Group 12"/>
          <p:cNvGrpSpPr>
            <a:grpSpLocks/>
          </p:cNvGrpSpPr>
          <p:nvPr/>
        </p:nvGrpSpPr>
        <p:grpSpPr bwMode="auto">
          <a:xfrm>
            <a:off x="4692651" y="5126038"/>
            <a:ext cx="2252663" cy="488950"/>
            <a:chOff x="3168650" y="5126038"/>
            <a:chExt cx="2252663" cy="488950"/>
          </a:xfrm>
        </p:grpSpPr>
        <p:sp>
          <p:nvSpPr>
            <p:cNvPr id="10" name="Oval 9"/>
            <p:cNvSpPr/>
            <p:nvPr/>
          </p:nvSpPr>
          <p:spPr bwMode="auto">
            <a:xfrm>
              <a:off x="3168650" y="5126038"/>
              <a:ext cx="6302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v1</a:t>
              </a:r>
            </a:p>
          </p:txBody>
        </p:sp>
        <p:sp>
          <p:nvSpPr>
            <p:cNvPr id="11" name="Oval 10"/>
            <p:cNvSpPr/>
            <p:nvPr/>
          </p:nvSpPr>
          <p:spPr bwMode="auto">
            <a:xfrm>
              <a:off x="4778375" y="5126038"/>
              <a:ext cx="6429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v2</a:t>
              </a:r>
            </a:p>
          </p:txBody>
        </p:sp>
        <p:cxnSp>
          <p:nvCxnSpPr>
            <p:cNvPr id="5133" name="Straight Connector 14"/>
            <p:cNvCxnSpPr>
              <a:cxnSpLocks noChangeShapeType="1"/>
              <a:stCxn id="10" idx="6"/>
              <a:endCxn id="11" idx="2"/>
            </p:cNvCxnSpPr>
            <p:nvPr/>
          </p:nvCxnSpPr>
          <p:spPr bwMode="auto">
            <a:xfrm>
              <a:off x="3798888" y="5370513"/>
              <a:ext cx="979487" cy="15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72728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00226" y="141288"/>
            <a:ext cx="8723313" cy="698500"/>
          </a:xfrm>
        </p:spPr>
        <p:txBody>
          <a:bodyPr/>
          <a:lstStyle/>
          <a:p>
            <a:r>
              <a:rPr lang="en-US" altLang="en-US" sz="3600" dirty="0" smtClean="0"/>
              <a:t>Weighted Graphs – An Example</a:t>
            </a:r>
          </a:p>
        </p:txBody>
      </p:sp>
      <p:sp>
        <p:nvSpPr>
          <p:cNvPr id="6148" name="Rectangle 3"/>
          <p:cNvSpPr>
            <a:spLocks noGrp="1" noChangeArrowheads="1"/>
          </p:cNvSpPr>
          <p:nvPr>
            <p:ph type="body" idx="1"/>
          </p:nvPr>
        </p:nvSpPr>
        <p:spPr>
          <a:xfrm>
            <a:off x="526211" y="889000"/>
            <a:ext cx="11136702" cy="1919288"/>
          </a:xfrm>
        </p:spPr>
        <p:txBody>
          <a:bodyPr/>
          <a:lstStyle/>
          <a:p>
            <a:r>
              <a:rPr lang="en-US" altLang="en-US" dirty="0" smtClean="0"/>
              <a:t>Graph edges may have weights on them</a:t>
            </a:r>
          </a:p>
          <a:p>
            <a:pPr lvl="1"/>
            <a:r>
              <a:rPr lang="en-US" altLang="en-US" dirty="0" smtClean="0"/>
              <a:t>The meaning of the weight is application dependent</a:t>
            </a:r>
          </a:p>
          <a:p>
            <a:pPr lvl="1"/>
            <a:r>
              <a:rPr lang="en-US" altLang="en-US" dirty="0" smtClean="0"/>
              <a:t>E.g., Distance between cities</a:t>
            </a:r>
          </a:p>
          <a:p>
            <a:pPr lvl="1"/>
            <a:r>
              <a:rPr lang="en-US" altLang="en-US" dirty="0" smtClean="0"/>
              <a:t>Bandwidth between routers etc.</a:t>
            </a:r>
          </a:p>
        </p:txBody>
      </p:sp>
      <p:sp>
        <p:nvSpPr>
          <p:cNvPr id="5" name="Oval 4"/>
          <p:cNvSpPr/>
          <p:nvPr/>
        </p:nvSpPr>
        <p:spPr bwMode="auto">
          <a:xfrm>
            <a:off x="2695575" y="4030664"/>
            <a:ext cx="541338" cy="4905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022725" y="3284538"/>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5851525" y="3271838"/>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010025" y="4791075"/>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23150" y="3992563"/>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5876925" y="4791075"/>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6155" name="Straight Arrow Connector 11"/>
          <p:cNvCxnSpPr>
            <a:cxnSpLocks noChangeShapeType="1"/>
            <a:stCxn id="5" idx="7"/>
            <a:endCxn id="6" idx="3"/>
          </p:cNvCxnSpPr>
          <p:nvPr/>
        </p:nvCxnSpPr>
        <p:spPr bwMode="auto">
          <a:xfrm rot="5400000" flipH="1" flipV="1">
            <a:off x="3429794" y="3429794"/>
            <a:ext cx="400050" cy="9445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6" name="Straight Arrow Connector 12"/>
          <p:cNvCxnSpPr>
            <a:cxnSpLocks noChangeShapeType="1"/>
            <a:endCxn id="7" idx="2"/>
          </p:cNvCxnSpPr>
          <p:nvPr/>
        </p:nvCxnSpPr>
        <p:spPr bwMode="auto">
          <a:xfrm>
            <a:off x="4573589" y="3497263"/>
            <a:ext cx="1277937"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7" name="Straight Arrow Connector 14"/>
          <p:cNvCxnSpPr>
            <a:cxnSpLocks noChangeShapeType="1"/>
            <a:endCxn id="10" idx="0"/>
          </p:cNvCxnSpPr>
          <p:nvPr/>
        </p:nvCxnSpPr>
        <p:spPr bwMode="auto">
          <a:xfrm rot="16200000" flipH="1">
            <a:off x="5621339" y="4265614"/>
            <a:ext cx="10493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8" name="Straight Arrow Connector 17"/>
          <p:cNvCxnSpPr>
            <a:cxnSpLocks noChangeShapeType="1"/>
            <a:stCxn id="5" idx="5"/>
            <a:endCxn id="8" idx="1"/>
          </p:cNvCxnSpPr>
          <p:nvPr/>
        </p:nvCxnSpPr>
        <p:spPr bwMode="auto">
          <a:xfrm rot="16200000" flipH="1">
            <a:off x="3416300" y="4189413"/>
            <a:ext cx="414338" cy="9318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9" name="Straight Arrow Connector 18"/>
          <p:cNvCxnSpPr>
            <a:cxnSpLocks noChangeShapeType="1"/>
            <a:endCxn id="10" idx="2"/>
          </p:cNvCxnSpPr>
          <p:nvPr/>
        </p:nvCxnSpPr>
        <p:spPr bwMode="auto">
          <a:xfrm>
            <a:off x="4535489" y="5014914"/>
            <a:ext cx="1341437" cy="206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0" name="Straight Arrow Connector 20"/>
          <p:cNvCxnSpPr>
            <a:cxnSpLocks noChangeShapeType="1"/>
            <a:endCxn id="8" idx="7"/>
          </p:cNvCxnSpPr>
          <p:nvPr/>
        </p:nvCxnSpPr>
        <p:spPr bwMode="auto">
          <a:xfrm rot="10800000" flipV="1">
            <a:off x="4471988" y="3678239"/>
            <a:ext cx="1454150" cy="11842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TextBox 18"/>
          <p:cNvSpPr txBox="1"/>
          <p:nvPr/>
        </p:nvSpPr>
        <p:spPr>
          <a:xfrm>
            <a:off x="3314701" y="3541714"/>
            <a:ext cx="428625" cy="369887"/>
          </a:xfrm>
          <a:prstGeom prst="rect">
            <a:avLst/>
          </a:prstGeom>
          <a:noFill/>
        </p:spPr>
        <p:txBody>
          <a:bodyPr wrap="none">
            <a:spAutoFit/>
          </a:bodyPr>
          <a:lstStyle/>
          <a:p>
            <a:pPr>
              <a:defRPr/>
            </a:pPr>
            <a:r>
              <a:rPr lang="en-US" dirty="0"/>
              <a:t>10</a:t>
            </a:r>
          </a:p>
        </p:txBody>
      </p:sp>
      <p:sp>
        <p:nvSpPr>
          <p:cNvPr id="20" name="TextBox 19"/>
          <p:cNvSpPr txBox="1"/>
          <p:nvPr/>
        </p:nvSpPr>
        <p:spPr>
          <a:xfrm>
            <a:off x="5040314" y="3128964"/>
            <a:ext cx="466725" cy="369887"/>
          </a:xfrm>
          <a:prstGeom prst="rect">
            <a:avLst/>
          </a:prstGeom>
          <a:noFill/>
        </p:spPr>
        <p:txBody>
          <a:bodyPr wrap="none">
            <a:spAutoFit/>
          </a:bodyPr>
          <a:lstStyle/>
          <a:p>
            <a:pPr>
              <a:defRPr/>
            </a:pPr>
            <a:r>
              <a:rPr lang="en-US" dirty="0"/>
              <a:t>20</a:t>
            </a:r>
          </a:p>
        </p:txBody>
      </p:sp>
      <p:sp>
        <p:nvSpPr>
          <p:cNvPr id="21" name="TextBox 20"/>
          <p:cNvSpPr txBox="1"/>
          <p:nvPr/>
        </p:nvSpPr>
        <p:spPr>
          <a:xfrm>
            <a:off x="3506789" y="4314825"/>
            <a:ext cx="327025" cy="368300"/>
          </a:xfrm>
          <a:prstGeom prst="rect">
            <a:avLst/>
          </a:prstGeom>
          <a:noFill/>
        </p:spPr>
        <p:txBody>
          <a:bodyPr wrap="none">
            <a:spAutoFit/>
          </a:bodyPr>
          <a:lstStyle/>
          <a:p>
            <a:pPr>
              <a:defRPr/>
            </a:pPr>
            <a:r>
              <a:rPr lang="en-US" dirty="0"/>
              <a:t>5</a:t>
            </a:r>
          </a:p>
        </p:txBody>
      </p:sp>
      <p:sp>
        <p:nvSpPr>
          <p:cNvPr id="22" name="TextBox 21"/>
          <p:cNvSpPr txBox="1"/>
          <p:nvPr/>
        </p:nvSpPr>
        <p:spPr>
          <a:xfrm>
            <a:off x="4911726" y="3940175"/>
            <a:ext cx="466725" cy="369888"/>
          </a:xfrm>
          <a:prstGeom prst="rect">
            <a:avLst/>
          </a:prstGeom>
          <a:noFill/>
        </p:spPr>
        <p:txBody>
          <a:bodyPr wrap="none">
            <a:spAutoFit/>
          </a:bodyPr>
          <a:lstStyle/>
          <a:p>
            <a:pPr>
              <a:defRPr/>
            </a:pPr>
            <a:r>
              <a:rPr lang="en-US" dirty="0"/>
              <a:t>30</a:t>
            </a:r>
          </a:p>
        </p:txBody>
      </p:sp>
      <p:sp>
        <p:nvSpPr>
          <p:cNvPr id="23" name="TextBox 22"/>
          <p:cNvSpPr txBox="1"/>
          <p:nvPr/>
        </p:nvSpPr>
        <p:spPr>
          <a:xfrm>
            <a:off x="6146801" y="4083050"/>
            <a:ext cx="466725" cy="368300"/>
          </a:xfrm>
          <a:prstGeom prst="rect">
            <a:avLst/>
          </a:prstGeom>
          <a:noFill/>
        </p:spPr>
        <p:txBody>
          <a:bodyPr wrap="none">
            <a:spAutoFit/>
          </a:bodyPr>
          <a:lstStyle/>
          <a:p>
            <a:pPr>
              <a:defRPr/>
            </a:pPr>
            <a:r>
              <a:rPr lang="en-US" dirty="0"/>
              <a:t>50</a:t>
            </a:r>
          </a:p>
        </p:txBody>
      </p:sp>
      <p:sp>
        <p:nvSpPr>
          <p:cNvPr id="24" name="TextBox 23"/>
          <p:cNvSpPr txBox="1"/>
          <p:nvPr/>
        </p:nvSpPr>
        <p:spPr>
          <a:xfrm>
            <a:off x="5091113" y="4649788"/>
            <a:ext cx="430212" cy="368300"/>
          </a:xfrm>
          <a:prstGeom prst="rect">
            <a:avLst/>
          </a:prstGeom>
          <a:noFill/>
        </p:spPr>
        <p:txBody>
          <a:bodyPr wrap="none">
            <a:spAutoFit/>
          </a:bodyPr>
          <a:lstStyle/>
          <a:p>
            <a:pPr>
              <a:defRPr/>
            </a:pPr>
            <a:r>
              <a:rPr lang="en-US" dirty="0"/>
              <a:t>15</a:t>
            </a:r>
          </a:p>
        </p:txBody>
      </p:sp>
    </p:spTree>
    <p:extLst>
      <p:ext uri="{BB962C8B-B14F-4D97-AF65-F5344CB8AC3E}">
        <p14:creationId xmlns:p14="http://schemas.microsoft.com/office/powerpoint/2010/main" val="1985802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19178" y="141288"/>
            <a:ext cx="11524890" cy="698500"/>
          </a:xfrm>
        </p:spPr>
        <p:txBody>
          <a:bodyPr/>
          <a:lstStyle/>
          <a:p>
            <a:r>
              <a:rPr lang="en-US" altLang="en-US" sz="3600" dirty="0" smtClean="0"/>
              <a:t>Degree of a vertex</a:t>
            </a:r>
          </a:p>
        </p:txBody>
      </p:sp>
      <p:sp>
        <p:nvSpPr>
          <p:cNvPr id="6148" name="Rectangle 3"/>
          <p:cNvSpPr>
            <a:spLocks noGrp="1" noChangeArrowheads="1"/>
          </p:cNvSpPr>
          <p:nvPr>
            <p:ph type="body" idx="1"/>
          </p:nvPr>
        </p:nvSpPr>
        <p:spPr>
          <a:xfrm>
            <a:off x="526211" y="889000"/>
            <a:ext cx="11136702" cy="1150937"/>
          </a:xfrm>
        </p:spPr>
        <p:txBody>
          <a:bodyPr/>
          <a:lstStyle/>
          <a:p>
            <a:r>
              <a:rPr lang="en-US" altLang="en-US" dirty="0" smtClean="0"/>
              <a:t>In an </a:t>
            </a:r>
            <a:r>
              <a:rPr lang="en-US" altLang="en-US" dirty="0" smtClean="0">
                <a:solidFill>
                  <a:schemeClr val="accent6"/>
                </a:solidFill>
              </a:rPr>
              <a:t>undirected graph</a:t>
            </a:r>
            <a:r>
              <a:rPr lang="en-US" altLang="en-US" dirty="0" smtClean="0"/>
              <a:t>, the </a:t>
            </a:r>
            <a:r>
              <a:rPr lang="en-US" altLang="en-US" dirty="0" smtClean="0">
                <a:solidFill>
                  <a:srgbClr val="C00000"/>
                </a:solidFill>
              </a:rPr>
              <a:t>degree of a vertex </a:t>
            </a:r>
            <a:r>
              <a:rPr lang="en-US" altLang="en-US" dirty="0" smtClean="0"/>
              <a:t>is the number of edges incident to it</a:t>
            </a:r>
          </a:p>
        </p:txBody>
      </p:sp>
      <p:grpSp>
        <p:nvGrpSpPr>
          <p:cNvPr id="25" name="Group 109"/>
          <p:cNvGrpSpPr>
            <a:grpSpLocks/>
          </p:cNvGrpSpPr>
          <p:nvPr/>
        </p:nvGrpSpPr>
        <p:grpSpPr bwMode="auto">
          <a:xfrm>
            <a:off x="2104844" y="2701357"/>
            <a:ext cx="4287329" cy="2336470"/>
            <a:chOff x="218939" y="3065171"/>
            <a:chExt cx="3644723" cy="1777281"/>
          </a:xfrm>
        </p:grpSpPr>
        <p:sp>
          <p:nvSpPr>
            <p:cNvPr id="26" name="Oval 25"/>
            <p:cNvSpPr/>
            <p:nvPr/>
          </p:nvSpPr>
          <p:spPr bwMode="auto">
            <a:xfrm>
              <a:off x="218939" y="3737011"/>
              <a:ext cx="412730" cy="4336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7" name="Oval 26"/>
            <p:cNvSpPr/>
            <p:nvPr/>
          </p:nvSpPr>
          <p:spPr bwMode="auto">
            <a:xfrm>
              <a:off x="1230127" y="3076288"/>
              <a:ext cx="412730" cy="4336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8" name="Oval 27"/>
            <p:cNvSpPr/>
            <p:nvPr/>
          </p:nvSpPr>
          <p:spPr bwMode="auto">
            <a:xfrm>
              <a:off x="2625472" y="3065171"/>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220602" y="4408853"/>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3450932" y="3703658"/>
              <a:ext cx="412730" cy="43201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1" name="Oval 30"/>
            <p:cNvSpPr/>
            <p:nvPr/>
          </p:nvSpPr>
          <p:spPr bwMode="auto">
            <a:xfrm>
              <a:off x="2646108" y="4408853"/>
              <a:ext cx="412730" cy="43359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32" name="Straight Arrow Connector 24"/>
            <p:cNvCxnSpPr>
              <a:cxnSpLocks noChangeShapeType="1"/>
              <a:stCxn id="26" idx="7"/>
              <a:endCxn id="27" idx="3"/>
            </p:cNvCxnSpPr>
            <p:nvPr/>
          </p:nvCxnSpPr>
          <p:spPr bwMode="auto">
            <a:xfrm rot="5400000" flipH="1" flipV="1">
              <a:off x="753854" y="3263360"/>
              <a:ext cx="354658" cy="72011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Arrow Connector 25"/>
            <p:cNvCxnSpPr>
              <a:cxnSpLocks noChangeShapeType="1"/>
              <a:endCxn id="28" idx="2"/>
            </p:cNvCxnSpPr>
            <p:nvPr/>
          </p:nvCxnSpPr>
          <p:spPr bwMode="auto">
            <a:xfrm>
              <a:off x="1651769" y="3265286"/>
              <a:ext cx="974062" cy="16349"/>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4" name="Straight Arrow Connector 26"/>
            <p:cNvCxnSpPr>
              <a:cxnSpLocks noChangeShapeType="1"/>
              <a:endCxn id="31" idx="0"/>
            </p:cNvCxnSpPr>
            <p:nvPr/>
          </p:nvCxnSpPr>
          <p:spPr bwMode="auto">
            <a:xfrm rot="16200000" flipH="1">
              <a:off x="2387157" y="3944895"/>
              <a:ext cx="927775" cy="1481"/>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5" name="Straight Arrow Connector 27"/>
            <p:cNvCxnSpPr>
              <a:cxnSpLocks noChangeShapeType="1"/>
              <a:stCxn id="26" idx="5"/>
              <a:endCxn id="29" idx="1"/>
            </p:cNvCxnSpPr>
            <p:nvPr/>
          </p:nvCxnSpPr>
          <p:spPr bwMode="auto">
            <a:xfrm rot="16200000" flipH="1">
              <a:off x="743246" y="3934752"/>
              <a:ext cx="366051" cy="710294"/>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 name="Straight Arrow Connector 28"/>
            <p:cNvCxnSpPr>
              <a:cxnSpLocks noChangeShapeType="1"/>
              <a:endCxn id="31" idx="2"/>
            </p:cNvCxnSpPr>
            <p:nvPr/>
          </p:nvCxnSpPr>
          <p:spPr bwMode="auto">
            <a:xfrm>
              <a:off x="1622298" y="4608159"/>
              <a:ext cx="1023181" cy="17829"/>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7" name="Straight Arrow Connector 29"/>
            <p:cNvCxnSpPr>
              <a:cxnSpLocks noChangeShapeType="1"/>
              <a:endCxn id="29" idx="7"/>
            </p:cNvCxnSpPr>
            <p:nvPr/>
          </p:nvCxnSpPr>
          <p:spPr bwMode="auto">
            <a:xfrm rot="10800000" flipV="1">
              <a:off x="1573177" y="3424783"/>
              <a:ext cx="1110120" cy="1048141"/>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38" name="Rectangle 3"/>
          <p:cNvSpPr txBox="1">
            <a:spLocks noChangeArrowheads="1"/>
          </p:cNvSpPr>
          <p:nvPr/>
        </p:nvSpPr>
        <p:spPr bwMode="auto">
          <a:xfrm>
            <a:off x="7487730" y="2502645"/>
            <a:ext cx="2251494" cy="274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buNone/>
              <a:defRPr/>
            </a:pPr>
            <a:r>
              <a:rPr lang="en-US" sz="2400" kern="0" dirty="0"/>
              <a:t>d</a:t>
            </a:r>
            <a:r>
              <a:rPr lang="en-US" sz="2400" kern="0" dirty="0" smtClean="0"/>
              <a:t>egree(A) = 2</a:t>
            </a:r>
          </a:p>
          <a:p>
            <a:pPr marL="0" indent="0">
              <a:buNone/>
              <a:defRPr/>
            </a:pPr>
            <a:r>
              <a:rPr lang="en-US" sz="2400" kern="0" dirty="0" smtClean="0"/>
              <a:t>degree(B) </a:t>
            </a:r>
            <a:r>
              <a:rPr lang="en-US" sz="2400" kern="0" dirty="0"/>
              <a:t>= </a:t>
            </a:r>
            <a:r>
              <a:rPr lang="en-US" sz="2400" kern="0" dirty="0" smtClean="0"/>
              <a:t>2</a:t>
            </a:r>
            <a:endParaRPr lang="en-US" sz="2400" kern="0" dirty="0"/>
          </a:p>
          <a:p>
            <a:pPr marL="0" indent="0">
              <a:buNone/>
              <a:defRPr/>
            </a:pPr>
            <a:r>
              <a:rPr lang="en-US" sz="2400" kern="0" dirty="0" smtClean="0"/>
              <a:t>degree(C) </a:t>
            </a:r>
            <a:r>
              <a:rPr lang="en-US" sz="2400" kern="0" dirty="0"/>
              <a:t>= </a:t>
            </a:r>
            <a:r>
              <a:rPr lang="en-US" sz="2400" kern="0" dirty="0" smtClean="0"/>
              <a:t>3</a:t>
            </a:r>
            <a:endParaRPr lang="en-US" sz="2400" kern="0" dirty="0"/>
          </a:p>
          <a:p>
            <a:pPr marL="0" indent="0">
              <a:buNone/>
              <a:defRPr/>
            </a:pPr>
            <a:r>
              <a:rPr lang="en-US" sz="2400" kern="0" dirty="0" smtClean="0"/>
              <a:t>degree(D) </a:t>
            </a:r>
            <a:r>
              <a:rPr lang="en-US" sz="2400" kern="0" dirty="0"/>
              <a:t>= 3</a:t>
            </a:r>
          </a:p>
          <a:p>
            <a:pPr marL="0" indent="0">
              <a:buNone/>
              <a:defRPr/>
            </a:pPr>
            <a:r>
              <a:rPr lang="en-US" sz="2400" kern="0" dirty="0" smtClean="0"/>
              <a:t>degree(E) </a:t>
            </a:r>
            <a:r>
              <a:rPr lang="en-US" sz="2400" kern="0" dirty="0"/>
              <a:t>= 2</a:t>
            </a:r>
          </a:p>
          <a:p>
            <a:pPr marL="0" indent="0">
              <a:buNone/>
              <a:defRPr/>
            </a:pPr>
            <a:r>
              <a:rPr lang="en-US" sz="2400" kern="0" dirty="0" smtClean="0"/>
              <a:t>degree(F) </a:t>
            </a:r>
            <a:r>
              <a:rPr lang="en-US" sz="2400" kern="0" dirty="0"/>
              <a:t>= </a:t>
            </a:r>
            <a:r>
              <a:rPr lang="en-US" sz="2400" kern="0" dirty="0" smtClean="0"/>
              <a:t>0</a:t>
            </a:r>
            <a:endParaRPr lang="en-US" sz="2400" kern="0" dirty="0"/>
          </a:p>
          <a:p>
            <a:pPr>
              <a:defRPr/>
            </a:pPr>
            <a:endParaRPr lang="en-US" kern="0" dirty="0" smtClean="0"/>
          </a:p>
        </p:txBody>
      </p:sp>
    </p:spTree>
    <p:extLst>
      <p:ext uri="{BB962C8B-B14F-4D97-AF65-F5344CB8AC3E}">
        <p14:creationId xmlns:p14="http://schemas.microsoft.com/office/powerpoint/2010/main" val="38986084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26211" y="141288"/>
            <a:ext cx="11136701" cy="698500"/>
          </a:xfrm>
        </p:spPr>
        <p:txBody>
          <a:bodyPr/>
          <a:lstStyle/>
          <a:p>
            <a:r>
              <a:rPr lang="en-US" altLang="en-US" sz="3600" dirty="0" smtClean="0"/>
              <a:t>In-Degree, Out-Degree of a vertex</a:t>
            </a:r>
          </a:p>
        </p:txBody>
      </p:sp>
      <p:sp>
        <p:nvSpPr>
          <p:cNvPr id="6148" name="Rectangle 3"/>
          <p:cNvSpPr>
            <a:spLocks noGrp="1" noChangeArrowheads="1"/>
          </p:cNvSpPr>
          <p:nvPr>
            <p:ph type="body" idx="1"/>
          </p:nvPr>
        </p:nvSpPr>
        <p:spPr>
          <a:xfrm>
            <a:off x="526211" y="889000"/>
            <a:ext cx="11136702" cy="1550989"/>
          </a:xfrm>
        </p:spPr>
        <p:txBody>
          <a:bodyPr/>
          <a:lstStyle/>
          <a:p>
            <a:r>
              <a:rPr lang="en-US" altLang="en-US" dirty="0" smtClean="0"/>
              <a:t>For a </a:t>
            </a:r>
            <a:r>
              <a:rPr lang="en-US" altLang="en-US" dirty="0" smtClean="0">
                <a:solidFill>
                  <a:schemeClr val="accent6"/>
                </a:solidFill>
              </a:rPr>
              <a:t>directed graph</a:t>
            </a:r>
            <a:r>
              <a:rPr lang="en-US" altLang="en-US" dirty="0" smtClean="0"/>
              <a:t>, we talk about </a:t>
            </a:r>
          </a:p>
          <a:p>
            <a:pPr lvl="1"/>
            <a:r>
              <a:rPr lang="en-US" altLang="en-US" dirty="0" smtClean="0">
                <a:solidFill>
                  <a:srgbClr val="C00000"/>
                </a:solidFill>
              </a:rPr>
              <a:t>in-degree</a:t>
            </a:r>
            <a:r>
              <a:rPr lang="en-US" altLang="en-US" dirty="0" smtClean="0"/>
              <a:t>: the number of incoming edges</a:t>
            </a:r>
          </a:p>
          <a:p>
            <a:pPr lvl="1"/>
            <a:r>
              <a:rPr lang="en-US" altLang="en-US" dirty="0">
                <a:solidFill>
                  <a:srgbClr val="C00000"/>
                </a:solidFill>
              </a:rPr>
              <a:t>o</a:t>
            </a:r>
            <a:r>
              <a:rPr lang="en-US" altLang="en-US" dirty="0" smtClean="0">
                <a:solidFill>
                  <a:srgbClr val="C00000"/>
                </a:solidFill>
              </a:rPr>
              <a:t>ut-degree</a:t>
            </a:r>
            <a:r>
              <a:rPr lang="en-US" altLang="en-US" dirty="0" smtClean="0"/>
              <a:t>: the number of outgoing edges</a:t>
            </a:r>
          </a:p>
        </p:txBody>
      </p:sp>
      <p:sp>
        <p:nvSpPr>
          <p:cNvPr id="5" name="Oval 4"/>
          <p:cNvSpPr/>
          <p:nvPr/>
        </p:nvSpPr>
        <p:spPr bwMode="auto">
          <a:xfrm>
            <a:off x="759125" y="4293530"/>
            <a:ext cx="541338" cy="4905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2086275" y="3547404"/>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3915075" y="3534704"/>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2073575" y="5053941"/>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106974" y="4256537"/>
            <a:ext cx="539750"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3940475" y="5053941"/>
            <a:ext cx="541338" cy="4889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6155" name="Straight Arrow Connector 11"/>
          <p:cNvCxnSpPr>
            <a:cxnSpLocks noChangeShapeType="1"/>
            <a:stCxn id="5" idx="7"/>
            <a:endCxn id="6" idx="3"/>
          </p:cNvCxnSpPr>
          <p:nvPr/>
        </p:nvCxnSpPr>
        <p:spPr bwMode="auto">
          <a:xfrm rot="5400000" flipH="1" flipV="1">
            <a:off x="1493344" y="3692660"/>
            <a:ext cx="400050" cy="9445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6" name="Straight Arrow Connector 12"/>
          <p:cNvCxnSpPr>
            <a:cxnSpLocks noChangeShapeType="1"/>
            <a:endCxn id="7" idx="2"/>
          </p:cNvCxnSpPr>
          <p:nvPr/>
        </p:nvCxnSpPr>
        <p:spPr bwMode="auto">
          <a:xfrm>
            <a:off x="2637139" y="3760129"/>
            <a:ext cx="1277937"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7" name="Straight Arrow Connector 14"/>
          <p:cNvCxnSpPr>
            <a:cxnSpLocks noChangeShapeType="1"/>
            <a:endCxn id="10" idx="0"/>
          </p:cNvCxnSpPr>
          <p:nvPr/>
        </p:nvCxnSpPr>
        <p:spPr bwMode="auto">
          <a:xfrm rot="16200000" flipH="1">
            <a:off x="3684889" y="4528480"/>
            <a:ext cx="10493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8" name="Straight Arrow Connector 17"/>
          <p:cNvCxnSpPr>
            <a:cxnSpLocks noChangeShapeType="1"/>
            <a:stCxn id="5" idx="5"/>
            <a:endCxn id="8" idx="1"/>
          </p:cNvCxnSpPr>
          <p:nvPr/>
        </p:nvCxnSpPr>
        <p:spPr bwMode="auto">
          <a:xfrm rot="16200000" flipH="1">
            <a:off x="1479850" y="4452279"/>
            <a:ext cx="414338" cy="9318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9" name="Straight Arrow Connector 18"/>
          <p:cNvCxnSpPr>
            <a:cxnSpLocks noChangeShapeType="1"/>
            <a:endCxn id="10" idx="2"/>
          </p:cNvCxnSpPr>
          <p:nvPr/>
        </p:nvCxnSpPr>
        <p:spPr bwMode="auto">
          <a:xfrm>
            <a:off x="2599039" y="5277780"/>
            <a:ext cx="1341437" cy="206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0" name="Straight Arrow Connector 20"/>
          <p:cNvCxnSpPr>
            <a:cxnSpLocks noChangeShapeType="1"/>
            <a:endCxn id="8" idx="7"/>
          </p:cNvCxnSpPr>
          <p:nvPr/>
        </p:nvCxnSpPr>
        <p:spPr bwMode="auto">
          <a:xfrm rot="10800000" flipV="1">
            <a:off x="2535538" y="3941105"/>
            <a:ext cx="1454150" cy="11842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Rectangle 3"/>
          <p:cNvSpPr txBox="1">
            <a:spLocks noChangeArrowheads="1"/>
          </p:cNvSpPr>
          <p:nvPr/>
        </p:nvSpPr>
        <p:spPr bwMode="auto">
          <a:xfrm>
            <a:off x="6254151" y="3303258"/>
            <a:ext cx="5331125" cy="281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buNone/>
              <a:defRPr/>
            </a:pPr>
            <a:r>
              <a:rPr lang="en-US" sz="2400" kern="0" dirty="0"/>
              <a:t>i</a:t>
            </a:r>
            <a:r>
              <a:rPr lang="en-US" sz="2400" kern="0" dirty="0" smtClean="0"/>
              <a:t>n-degree(A) = 0, out-degree(A) = 2</a:t>
            </a:r>
          </a:p>
          <a:p>
            <a:pPr marL="0" indent="0">
              <a:buNone/>
              <a:defRPr/>
            </a:pPr>
            <a:r>
              <a:rPr lang="en-US" sz="2400" kern="0" dirty="0" smtClean="0"/>
              <a:t>in-degree(B) </a:t>
            </a:r>
            <a:r>
              <a:rPr lang="en-US" sz="2400" kern="0" dirty="0"/>
              <a:t>= </a:t>
            </a:r>
            <a:r>
              <a:rPr lang="en-US" sz="2400" kern="0" dirty="0" smtClean="0"/>
              <a:t>1, out-degree(B) </a:t>
            </a:r>
            <a:r>
              <a:rPr lang="en-US" sz="2400" kern="0" dirty="0"/>
              <a:t>= </a:t>
            </a:r>
            <a:r>
              <a:rPr lang="en-US" sz="2400" kern="0" dirty="0" smtClean="0"/>
              <a:t>1</a:t>
            </a:r>
            <a:endParaRPr lang="en-US" sz="2400" kern="0" dirty="0"/>
          </a:p>
          <a:p>
            <a:pPr marL="0" indent="0">
              <a:buNone/>
              <a:defRPr/>
            </a:pPr>
            <a:r>
              <a:rPr lang="en-US" sz="2400" kern="0" dirty="0" smtClean="0"/>
              <a:t>in-degree(C) </a:t>
            </a:r>
            <a:r>
              <a:rPr lang="en-US" sz="2400" kern="0" dirty="0"/>
              <a:t>= </a:t>
            </a:r>
            <a:r>
              <a:rPr lang="en-US" sz="2400" kern="0" dirty="0" smtClean="0"/>
              <a:t>1, out-degree(C) </a:t>
            </a:r>
            <a:r>
              <a:rPr lang="en-US" sz="2400" kern="0" dirty="0"/>
              <a:t>= </a:t>
            </a:r>
            <a:r>
              <a:rPr lang="en-US" sz="2400" kern="0" dirty="0" smtClean="0"/>
              <a:t>2</a:t>
            </a:r>
            <a:endParaRPr lang="en-US" sz="2400" kern="0" dirty="0"/>
          </a:p>
          <a:p>
            <a:pPr marL="0" indent="0">
              <a:buNone/>
              <a:defRPr/>
            </a:pPr>
            <a:r>
              <a:rPr lang="en-US" sz="2400" kern="0" dirty="0" smtClean="0"/>
              <a:t>in-degree(D) </a:t>
            </a:r>
            <a:r>
              <a:rPr lang="en-US" sz="2400" kern="0" dirty="0"/>
              <a:t>= </a:t>
            </a:r>
            <a:r>
              <a:rPr lang="en-US" sz="2400" kern="0" dirty="0" smtClean="0"/>
              <a:t>2, out-degree(D) </a:t>
            </a:r>
            <a:r>
              <a:rPr lang="en-US" sz="2400" kern="0" dirty="0"/>
              <a:t>= </a:t>
            </a:r>
            <a:r>
              <a:rPr lang="en-US" sz="2400" kern="0" dirty="0" smtClean="0"/>
              <a:t>1</a:t>
            </a:r>
            <a:endParaRPr lang="en-US" sz="2400" kern="0" dirty="0"/>
          </a:p>
          <a:p>
            <a:pPr marL="0" indent="0">
              <a:buNone/>
              <a:defRPr/>
            </a:pPr>
            <a:r>
              <a:rPr lang="en-US" sz="2400" kern="0" dirty="0" smtClean="0"/>
              <a:t>in-degree(E) </a:t>
            </a:r>
            <a:r>
              <a:rPr lang="en-US" sz="2400" kern="0" dirty="0"/>
              <a:t>= </a:t>
            </a:r>
            <a:r>
              <a:rPr lang="en-US" sz="2400" kern="0" dirty="0" smtClean="0"/>
              <a:t>2, out-degree(E) </a:t>
            </a:r>
            <a:r>
              <a:rPr lang="en-US" sz="2400" kern="0" dirty="0"/>
              <a:t>= </a:t>
            </a:r>
            <a:r>
              <a:rPr lang="en-US" sz="2400" kern="0" dirty="0" smtClean="0"/>
              <a:t>0</a:t>
            </a:r>
            <a:endParaRPr lang="en-US" sz="2400" kern="0" dirty="0"/>
          </a:p>
          <a:p>
            <a:pPr marL="0" indent="0">
              <a:buNone/>
              <a:defRPr/>
            </a:pPr>
            <a:r>
              <a:rPr lang="en-US" sz="2400" kern="0" dirty="0" smtClean="0"/>
              <a:t>in-degree(F) </a:t>
            </a:r>
            <a:r>
              <a:rPr lang="en-US" sz="2400" kern="0" dirty="0"/>
              <a:t>= </a:t>
            </a:r>
            <a:r>
              <a:rPr lang="en-US" sz="2400" kern="0" dirty="0" smtClean="0"/>
              <a:t>0, out-degree(F) </a:t>
            </a:r>
            <a:r>
              <a:rPr lang="en-US" sz="2400" kern="0" dirty="0"/>
              <a:t>= </a:t>
            </a:r>
            <a:r>
              <a:rPr lang="en-US" sz="2400" kern="0" dirty="0" smtClean="0"/>
              <a:t>0</a:t>
            </a:r>
            <a:endParaRPr lang="en-US" kern="0" dirty="0"/>
          </a:p>
          <a:p>
            <a:pPr marL="0" indent="0">
              <a:buNone/>
              <a:defRPr/>
            </a:pPr>
            <a:endParaRPr lang="en-US" kern="0" dirty="0" smtClean="0"/>
          </a:p>
        </p:txBody>
      </p:sp>
    </p:spTree>
    <p:extLst>
      <p:ext uri="{BB962C8B-B14F-4D97-AF65-F5344CB8AC3E}">
        <p14:creationId xmlns:p14="http://schemas.microsoft.com/office/powerpoint/2010/main" val="18673750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800226" y="141288"/>
            <a:ext cx="8723313" cy="698500"/>
          </a:xfrm>
        </p:spPr>
        <p:txBody>
          <a:bodyPr/>
          <a:lstStyle/>
          <a:p>
            <a:r>
              <a:rPr lang="en-US" altLang="en-US" sz="3600" dirty="0" smtClean="0"/>
              <a:t>Graph Representations</a:t>
            </a:r>
          </a:p>
        </p:txBody>
      </p:sp>
      <p:sp>
        <p:nvSpPr>
          <p:cNvPr id="6148" name="Rectangle 3"/>
          <p:cNvSpPr>
            <a:spLocks noGrp="1" noChangeArrowheads="1"/>
          </p:cNvSpPr>
          <p:nvPr>
            <p:ph type="body" idx="1"/>
          </p:nvPr>
        </p:nvSpPr>
        <p:spPr>
          <a:xfrm>
            <a:off x="500331" y="889001"/>
            <a:ext cx="11291977" cy="5370513"/>
          </a:xfrm>
        </p:spPr>
        <p:txBody>
          <a:bodyPr/>
          <a:lstStyle/>
          <a:p>
            <a:pPr>
              <a:defRPr/>
            </a:pPr>
            <a:r>
              <a:rPr lang="en-US" dirty="0" smtClean="0"/>
              <a:t>Space and time are measured in terms of both:</a:t>
            </a:r>
          </a:p>
          <a:p>
            <a:pPr lvl="1">
              <a:defRPr/>
            </a:pPr>
            <a:r>
              <a:rPr lang="en-US" dirty="0" smtClean="0">
                <a:ea typeface="+mn-ea"/>
                <a:cs typeface="+mn-cs"/>
              </a:rPr>
              <a:t>Number of vertices = |V| = n</a:t>
            </a:r>
          </a:p>
          <a:p>
            <a:pPr lvl="1">
              <a:defRPr/>
            </a:pPr>
            <a:r>
              <a:rPr lang="en-US" dirty="0" smtClean="0">
                <a:ea typeface="+mn-ea"/>
                <a:cs typeface="+mn-cs"/>
              </a:rPr>
              <a:t>Number of edges = |E| = e</a:t>
            </a:r>
          </a:p>
          <a:p>
            <a:pPr lvl="1">
              <a:defRPr/>
            </a:pPr>
            <a:endParaRPr lang="en-US" dirty="0" smtClean="0">
              <a:ea typeface="+mn-ea"/>
              <a:cs typeface="+mn-cs"/>
            </a:endParaRPr>
          </a:p>
          <a:p>
            <a:pPr>
              <a:defRPr/>
            </a:pPr>
            <a:r>
              <a:rPr lang="en-US" dirty="0" smtClean="0"/>
              <a:t>There are two ways of representing graphs:</a:t>
            </a:r>
          </a:p>
          <a:p>
            <a:pPr lvl="1">
              <a:defRPr/>
            </a:pPr>
            <a:r>
              <a:rPr lang="en-US" dirty="0" smtClean="0">
                <a:ea typeface="+mn-ea"/>
                <a:cs typeface="+mn-cs"/>
              </a:rPr>
              <a:t>The </a:t>
            </a:r>
            <a:r>
              <a:rPr lang="en-US" dirty="0" smtClean="0">
                <a:solidFill>
                  <a:schemeClr val="accent6"/>
                </a:solidFill>
                <a:ea typeface="+mn-ea"/>
                <a:cs typeface="+mn-cs"/>
              </a:rPr>
              <a:t>adjacency matrix </a:t>
            </a:r>
            <a:r>
              <a:rPr lang="en-US" dirty="0" smtClean="0">
                <a:ea typeface="+mn-ea"/>
                <a:cs typeface="+mn-cs"/>
              </a:rPr>
              <a:t>representation</a:t>
            </a:r>
          </a:p>
          <a:p>
            <a:pPr lvl="1">
              <a:defRPr/>
            </a:pPr>
            <a:r>
              <a:rPr lang="en-US" dirty="0" smtClean="0">
                <a:ea typeface="+mn-ea"/>
                <a:cs typeface="+mn-cs"/>
              </a:rPr>
              <a:t>The </a:t>
            </a:r>
            <a:r>
              <a:rPr lang="en-US" dirty="0" smtClean="0">
                <a:solidFill>
                  <a:schemeClr val="accent6"/>
                </a:solidFill>
                <a:ea typeface="+mn-ea"/>
                <a:cs typeface="+mn-cs"/>
              </a:rPr>
              <a:t>adjacency list </a:t>
            </a:r>
            <a:r>
              <a:rPr lang="en-US" dirty="0" smtClean="0">
                <a:ea typeface="+mn-ea"/>
                <a:cs typeface="+mn-cs"/>
              </a:rPr>
              <a:t>representation</a:t>
            </a:r>
            <a:endParaRPr lang="en-US"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4333484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00226" y="141288"/>
            <a:ext cx="8723313" cy="698500"/>
          </a:xfrm>
        </p:spPr>
        <p:txBody>
          <a:bodyPr/>
          <a:lstStyle/>
          <a:p>
            <a:r>
              <a:rPr lang="en-US" altLang="en-US" sz="3600" dirty="0" smtClean="0"/>
              <a:t>Adjacency Matrix Representation</a:t>
            </a:r>
          </a:p>
        </p:txBody>
      </p:sp>
      <p:sp>
        <p:nvSpPr>
          <p:cNvPr id="8196" name="Rectangle 3"/>
          <p:cNvSpPr>
            <a:spLocks noGrp="1" noChangeArrowheads="1"/>
          </p:cNvSpPr>
          <p:nvPr>
            <p:ph type="body" idx="1"/>
          </p:nvPr>
        </p:nvSpPr>
        <p:spPr>
          <a:xfrm>
            <a:off x="1717676" y="889001"/>
            <a:ext cx="8734425" cy="1622425"/>
          </a:xfrm>
          <a:noFill/>
        </p:spPr>
        <p:txBody>
          <a:bodyPr/>
          <a:lstStyle/>
          <a:p>
            <a:pPr marL="533400" indent="-533400"/>
            <a:r>
              <a:rPr lang="en-US" altLang="en-US" smtClean="0"/>
              <a:t>Adjacency matrix representation:</a:t>
            </a:r>
          </a:p>
          <a:p>
            <a:pPr marL="533400" indent="-533400">
              <a:buNone/>
            </a:pPr>
            <a:r>
              <a:rPr lang="en-US" altLang="en-US" smtClean="0"/>
              <a:t>                           </a:t>
            </a:r>
            <a:r>
              <a:rPr lang="en-US" altLang="en-US" sz="2400"/>
              <a:t>1 if (u, v) is in E</a:t>
            </a:r>
          </a:p>
          <a:p>
            <a:pPr marL="533400" indent="-533400">
              <a:buNone/>
            </a:pPr>
            <a:r>
              <a:rPr lang="en-US" altLang="en-US" sz="2400"/>
              <a:t>                               0 otherwise</a:t>
            </a:r>
          </a:p>
        </p:txBody>
      </p:sp>
      <p:sp>
        <p:nvSpPr>
          <p:cNvPr id="17" name="TextBox 16"/>
          <p:cNvSpPr txBox="1"/>
          <p:nvPr/>
        </p:nvSpPr>
        <p:spPr>
          <a:xfrm>
            <a:off x="2954339" y="1662114"/>
            <a:ext cx="1531937" cy="460375"/>
          </a:xfrm>
          <a:prstGeom prst="rect">
            <a:avLst/>
          </a:prstGeom>
          <a:noFill/>
        </p:spPr>
        <p:txBody>
          <a:bodyPr>
            <a:spAutoFit/>
          </a:bodyPr>
          <a:lstStyle/>
          <a:p>
            <a:pPr>
              <a:defRPr/>
            </a:pPr>
            <a:r>
              <a:rPr lang="en-US" sz="2400" dirty="0"/>
              <a:t>M(u, v) = </a:t>
            </a:r>
          </a:p>
        </p:txBody>
      </p:sp>
      <p:sp>
        <p:nvSpPr>
          <p:cNvPr id="8198" name="Left Brace 17"/>
          <p:cNvSpPr>
            <a:spLocks/>
          </p:cNvSpPr>
          <p:nvPr/>
        </p:nvSpPr>
        <p:spPr bwMode="auto">
          <a:xfrm>
            <a:off x="4370389" y="1416050"/>
            <a:ext cx="244475" cy="954088"/>
          </a:xfrm>
          <a:prstGeom prst="leftBrace">
            <a:avLst>
              <a:gd name="adj1" fmla="val 8347"/>
              <a:gd name="adj2" fmla="val 5137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8199" name="Group 30"/>
          <p:cNvGrpSpPr>
            <a:grpSpLocks/>
          </p:cNvGrpSpPr>
          <p:nvPr/>
        </p:nvGrpSpPr>
        <p:grpSpPr bwMode="auto">
          <a:xfrm>
            <a:off x="2012951" y="2987676"/>
            <a:ext cx="4340225" cy="2085975"/>
            <a:chOff x="1171977" y="3271235"/>
            <a:chExt cx="4778063" cy="2009104"/>
          </a:xfrm>
        </p:grpSpPr>
        <p:sp>
          <p:nvSpPr>
            <p:cNvPr id="19" name="Oval 18"/>
            <p:cNvSpPr/>
            <p:nvPr/>
          </p:nvSpPr>
          <p:spPr bwMode="auto">
            <a:xfrm>
              <a:off x="1171977" y="4031148"/>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0" name="Oval 19"/>
            <p:cNvSpPr/>
            <p:nvPr/>
          </p:nvSpPr>
          <p:spPr bwMode="auto">
            <a:xfrm>
              <a:off x="2498441" y="3283467"/>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1" name="Oval 20"/>
            <p:cNvSpPr/>
            <p:nvPr/>
          </p:nvSpPr>
          <p:spPr bwMode="auto">
            <a:xfrm>
              <a:off x="4326478" y="3271235"/>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2" name="Oval 21"/>
            <p:cNvSpPr/>
            <p:nvPr/>
          </p:nvSpPr>
          <p:spPr bwMode="auto">
            <a:xfrm>
              <a:off x="2486206" y="4791059"/>
              <a:ext cx="540023"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3" name="Oval 22"/>
            <p:cNvSpPr/>
            <p:nvPr/>
          </p:nvSpPr>
          <p:spPr bwMode="auto">
            <a:xfrm>
              <a:off x="5408270" y="3992922"/>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4" name="Oval 23"/>
            <p:cNvSpPr/>
            <p:nvPr/>
          </p:nvSpPr>
          <p:spPr bwMode="auto">
            <a:xfrm>
              <a:off x="4352692" y="4791059"/>
              <a:ext cx="541770" cy="48928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8274" name="Straight Arrow Connector 24"/>
            <p:cNvCxnSpPr>
              <a:cxnSpLocks noChangeShapeType="1"/>
              <a:stCxn id="19" idx="7"/>
              <a:endCxn id="20" idx="3"/>
            </p:cNvCxnSpPr>
            <p:nvPr/>
          </p:nvCxnSpPr>
          <p:spPr bwMode="auto">
            <a:xfrm rot="5400000" flipH="1" flipV="1">
              <a:off x="1905236" y="3430279"/>
              <a:ext cx="400918" cy="94404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75" name="Straight Arrow Connector 25"/>
            <p:cNvCxnSpPr>
              <a:cxnSpLocks noChangeShapeType="1"/>
              <a:endCxn id="21" idx="2"/>
            </p:cNvCxnSpPr>
            <p:nvPr/>
          </p:nvCxnSpPr>
          <p:spPr bwMode="auto">
            <a:xfrm>
              <a:off x="3050351" y="3497452"/>
              <a:ext cx="1276950" cy="1848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76" name="Straight Arrow Connector 26"/>
            <p:cNvCxnSpPr>
              <a:cxnSpLocks noChangeShapeType="1"/>
              <a:endCxn id="24" idx="0"/>
            </p:cNvCxnSpPr>
            <p:nvPr/>
          </p:nvCxnSpPr>
          <p:spPr bwMode="auto">
            <a:xfrm rot="16200000" flipH="1">
              <a:off x="4098150" y="4265574"/>
              <a:ext cx="1048791" cy="194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77" name="Straight Arrow Connector 27"/>
            <p:cNvCxnSpPr>
              <a:cxnSpLocks noChangeShapeType="1"/>
              <a:stCxn id="19" idx="5"/>
              <a:endCxn id="22" idx="1"/>
            </p:cNvCxnSpPr>
            <p:nvPr/>
          </p:nvCxnSpPr>
          <p:spPr bwMode="auto">
            <a:xfrm rot="16200000" flipH="1">
              <a:off x="1892358" y="4190132"/>
              <a:ext cx="413797" cy="9311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78" name="Straight Arrow Connector 28"/>
            <p:cNvCxnSpPr>
              <a:cxnSpLocks noChangeShapeType="1"/>
              <a:endCxn id="24" idx="2"/>
            </p:cNvCxnSpPr>
            <p:nvPr/>
          </p:nvCxnSpPr>
          <p:spPr bwMode="auto">
            <a:xfrm>
              <a:off x="3011716" y="5015485"/>
              <a:ext cx="1341343" cy="2015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79" name="Straight Arrow Connector 29"/>
            <p:cNvCxnSpPr>
              <a:cxnSpLocks noChangeShapeType="1"/>
              <a:endCxn id="22" idx="7"/>
            </p:cNvCxnSpPr>
            <p:nvPr/>
          </p:nvCxnSpPr>
          <p:spPr bwMode="auto">
            <a:xfrm rot="10800000" flipV="1">
              <a:off x="2947320" y="3677754"/>
              <a:ext cx="1455316" cy="118485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graphicFrame>
        <p:nvGraphicFramePr>
          <p:cNvPr id="34" name="Table 33"/>
          <p:cNvGraphicFramePr>
            <a:graphicFrameLocks noGrp="1"/>
          </p:cNvGraphicFramePr>
          <p:nvPr/>
        </p:nvGraphicFramePr>
        <p:xfrm>
          <a:off x="6783388" y="2414589"/>
          <a:ext cx="3382960" cy="2917824"/>
        </p:xfrm>
        <a:graphic>
          <a:graphicData uri="http://schemas.openxmlformats.org/drawingml/2006/table">
            <a:tbl>
              <a:tblPr firstRow="1" bandRow="1">
                <a:tableStyleId>{00A15C55-8517-42AA-B614-E9B94910E393}</a:tableStyleId>
              </a:tblPr>
              <a:tblGrid>
                <a:gridCol w="483280"/>
                <a:gridCol w="483280"/>
                <a:gridCol w="483280"/>
                <a:gridCol w="483280"/>
                <a:gridCol w="483280"/>
                <a:gridCol w="483280"/>
                <a:gridCol w="483280"/>
              </a:tblGrid>
              <a:tr h="416832">
                <a:tc>
                  <a:txBody>
                    <a:bodyPr/>
                    <a:lstStyle/>
                    <a:p>
                      <a:pPr algn="ctr"/>
                      <a:endParaRPr lang="en-US" sz="1800" dirty="0"/>
                    </a:p>
                  </a:txBody>
                  <a:tcPr marL="91443" marR="91443" marT="45726" marB="45726"/>
                </a:tc>
                <a:tc>
                  <a:txBody>
                    <a:bodyPr/>
                    <a:lstStyle/>
                    <a:p>
                      <a:pPr algn="ctr"/>
                      <a:r>
                        <a:rPr lang="en-US" sz="1800" dirty="0" smtClean="0"/>
                        <a:t>A</a:t>
                      </a:r>
                      <a:endParaRPr lang="en-US" sz="1800" dirty="0"/>
                    </a:p>
                  </a:txBody>
                  <a:tcPr marL="91443" marR="91443" marT="45726" marB="45726"/>
                </a:tc>
                <a:tc>
                  <a:txBody>
                    <a:bodyPr/>
                    <a:lstStyle/>
                    <a:p>
                      <a:pPr algn="ctr"/>
                      <a:r>
                        <a:rPr lang="en-US" sz="1800" dirty="0" smtClean="0"/>
                        <a:t>B</a:t>
                      </a:r>
                      <a:endParaRPr lang="en-US" sz="1800" dirty="0"/>
                    </a:p>
                  </a:txBody>
                  <a:tcPr marL="91443" marR="91443" marT="45726" marB="45726"/>
                </a:tc>
                <a:tc>
                  <a:txBody>
                    <a:bodyPr/>
                    <a:lstStyle/>
                    <a:p>
                      <a:pPr algn="ctr"/>
                      <a:r>
                        <a:rPr lang="en-US" sz="1800" dirty="0" smtClean="0"/>
                        <a:t>C</a:t>
                      </a:r>
                      <a:endParaRPr lang="en-US" sz="1800" dirty="0"/>
                    </a:p>
                  </a:txBody>
                  <a:tcPr marL="91443" marR="91443" marT="45726" marB="45726"/>
                </a:tc>
                <a:tc>
                  <a:txBody>
                    <a:bodyPr/>
                    <a:lstStyle/>
                    <a:p>
                      <a:pPr algn="ctr"/>
                      <a:r>
                        <a:rPr lang="en-US" sz="1800" dirty="0" smtClean="0"/>
                        <a:t>D</a:t>
                      </a:r>
                      <a:endParaRPr lang="en-US" sz="1800" dirty="0"/>
                    </a:p>
                  </a:txBody>
                  <a:tcPr marL="91443" marR="91443" marT="45726" marB="45726"/>
                </a:tc>
                <a:tc>
                  <a:txBody>
                    <a:bodyPr/>
                    <a:lstStyle/>
                    <a:p>
                      <a:pPr algn="ctr"/>
                      <a:r>
                        <a:rPr lang="en-US" sz="1800" dirty="0" smtClean="0"/>
                        <a:t>E</a:t>
                      </a:r>
                      <a:endParaRPr lang="en-US" sz="1800" dirty="0"/>
                    </a:p>
                  </a:txBody>
                  <a:tcPr marL="91443" marR="91443" marT="45726" marB="45726"/>
                </a:tc>
                <a:tc>
                  <a:txBody>
                    <a:bodyPr/>
                    <a:lstStyle/>
                    <a:p>
                      <a:pPr algn="ctr"/>
                      <a:r>
                        <a:rPr lang="en-US" sz="1800" dirty="0" smtClean="0"/>
                        <a:t>F</a:t>
                      </a:r>
                      <a:endParaRPr lang="en-US" sz="1800" dirty="0"/>
                    </a:p>
                  </a:txBody>
                  <a:tcPr marL="91443" marR="91443" marT="45726" marB="45726"/>
                </a:tc>
              </a:tr>
              <a:tr h="416832">
                <a:tc>
                  <a:txBody>
                    <a:bodyPr/>
                    <a:lstStyle/>
                    <a:p>
                      <a:pPr algn="ctr"/>
                      <a:r>
                        <a:rPr lang="en-US" sz="1800" dirty="0" smtClean="0"/>
                        <a:t>A</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r h="416832">
                <a:tc>
                  <a:txBody>
                    <a:bodyPr/>
                    <a:lstStyle/>
                    <a:p>
                      <a:pPr algn="ctr"/>
                      <a:r>
                        <a:rPr lang="en-US" sz="1800" dirty="0" smtClean="0"/>
                        <a:t>B</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r h="416832">
                <a:tc>
                  <a:txBody>
                    <a:bodyPr/>
                    <a:lstStyle/>
                    <a:p>
                      <a:pPr algn="ctr"/>
                      <a:r>
                        <a:rPr lang="en-US" sz="1800" dirty="0" smtClean="0"/>
                        <a:t>C</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r h="416832">
                <a:tc>
                  <a:txBody>
                    <a:bodyPr/>
                    <a:lstStyle/>
                    <a:p>
                      <a:pPr algn="ctr"/>
                      <a:r>
                        <a:rPr lang="en-US" sz="1800" dirty="0" smtClean="0"/>
                        <a:t>D</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1</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r h="416832">
                <a:tc>
                  <a:txBody>
                    <a:bodyPr/>
                    <a:lstStyle/>
                    <a:p>
                      <a:pPr algn="ctr"/>
                      <a:r>
                        <a:rPr lang="en-US" sz="1800" dirty="0" smtClean="0"/>
                        <a:t>E</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r h="416832">
                <a:tc>
                  <a:txBody>
                    <a:bodyPr/>
                    <a:lstStyle/>
                    <a:p>
                      <a:pPr algn="ctr"/>
                      <a:r>
                        <a:rPr lang="en-US" sz="1800" dirty="0" smtClean="0"/>
                        <a:t>F</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c>
                  <a:txBody>
                    <a:bodyPr/>
                    <a:lstStyle/>
                    <a:p>
                      <a:pPr algn="ctr"/>
                      <a:r>
                        <a:rPr lang="en-US" sz="1800" dirty="0" smtClean="0"/>
                        <a:t>0</a:t>
                      </a:r>
                      <a:endParaRPr lang="en-US" sz="1800" dirty="0"/>
                    </a:p>
                  </a:txBody>
                  <a:tcPr marL="91443" marR="91443" marT="45726" marB="45726"/>
                </a:tc>
              </a:tr>
            </a:tbl>
          </a:graphicData>
        </a:graphic>
      </p:graphicFrame>
      <p:sp>
        <p:nvSpPr>
          <p:cNvPr id="35" name="TextBox 34"/>
          <p:cNvSpPr txBox="1"/>
          <p:nvPr/>
        </p:nvSpPr>
        <p:spPr>
          <a:xfrm>
            <a:off x="7358063" y="5499101"/>
            <a:ext cx="1390650" cy="523875"/>
          </a:xfrm>
          <a:prstGeom prst="rect">
            <a:avLst/>
          </a:prstGeom>
          <a:noFill/>
        </p:spPr>
        <p:txBody>
          <a:bodyPr>
            <a:spAutoFit/>
          </a:bodyPr>
          <a:lstStyle/>
          <a:p>
            <a:pPr>
              <a:defRPr/>
            </a:pPr>
            <a:r>
              <a:rPr lang="en-US" sz="2800" dirty="0">
                <a:solidFill>
                  <a:schemeClr val="accent6"/>
                </a:solidFill>
              </a:rPr>
              <a:t>Space?</a:t>
            </a:r>
          </a:p>
        </p:txBody>
      </p:sp>
      <p:sp>
        <p:nvSpPr>
          <p:cNvPr id="36" name="TextBox 35"/>
          <p:cNvSpPr txBox="1"/>
          <p:nvPr/>
        </p:nvSpPr>
        <p:spPr>
          <a:xfrm>
            <a:off x="8645526" y="5511801"/>
            <a:ext cx="1158875" cy="523875"/>
          </a:xfrm>
          <a:prstGeom prst="rect">
            <a:avLst/>
          </a:prstGeom>
          <a:noFill/>
        </p:spPr>
        <p:txBody>
          <a:bodyPr>
            <a:spAutoFit/>
          </a:bodyPr>
          <a:lstStyle/>
          <a:p>
            <a:pPr>
              <a:defRPr/>
            </a:pPr>
            <a:r>
              <a:rPr lang="en-US" sz="2800" dirty="0">
                <a:solidFill>
                  <a:srgbClr val="C00000"/>
                </a:solidFill>
              </a:rPr>
              <a:t>O(n</a:t>
            </a:r>
            <a:r>
              <a:rPr lang="en-US" sz="2800" baseline="30000" dirty="0">
                <a:solidFill>
                  <a:srgbClr val="C00000"/>
                </a:solidFill>
              </a:rPr>
              <a:t>2</a:t>
            </a:r>
            <a:r>
              <a:rPr lang="en-US" sz="2800" dirty="0">
                <a:solidFill>
                  <a:srgbClr val="C00000"/>
                </a:solidFill>
              </a:rPr>
              <a:t>)</a:t>
            </a:r>
          </a:p>
        </p:txBody>
      </p:sp>
    </p:spTree>
    <p:extLst>
      <p:ext uri="{BB962C8B-B14F-4D97-AF65-F5344CB8AC3E}">
        <p14:creationId xmlns:p14="http://schemas.microsoft.com/office/powerpoint/2010/main" val="2412171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14624</TotalTime>
  <Words>2460</Words>
  <Application>Microsoft Office PowerPoint</Application>
  <PresentationFormat>Widescreen</PresentationFormat>
  <Paragraphs>548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Comic Sans MS</vt:lpstr>
      <vt:lpstr>Symbol</vt:lpstr>
      <vt:lpstr>Times New Roman</vt:lpstr>
      <vt:lpstr>Blank Presentation</vt:lpstr>
      <vt:lpstr>Today’s Material</vt:lpstr>
      <vt:lpstr>Graphs - Definition</vt:lpstr>
      <vt:lpstr>Graphs – An Example</vt:lpstr>
      <vt:lpstr>Directed vs Undirected Graphs</vt:lpstr>
      <vt:lpstr>Weighted Graphs – An Example</vt:lpstr>
      <vt:lpstr>Degree of a vertex</vt:lpstr>
      <vt:lpstr>In-Degree, Out-Degree of a vertex</vt:lpstr>
      <vt:lpstr>Graph Representations</vt:lpstr>
      <vt:lpstr>Adjacency Matrix Representation</vt:lpstr>
      <vt:lpstr>Adjacency Matrix Representation</vt:lpstr>
      <vt:lpstr>Adjacency List Representation</vt:lpstr>
      <vt:lpstr>LeetCode 1791. Find Center of Star Graph </vt:lpstr>
      <vt:lpstr>Graph Traversals</vt:lpstr>
      <vt:lpstr>Breath-First Search - Idea</vt:lpstr>
      <vt:lpstr>BFS - Continued</vt:lpstr>
      <vt:lpstr>BFS – Implementation</vt:lpstr>
      <vt:lpstr>BFS - Implementation</vt:lpstr>
      <vt:lpstr>BFS – Implementation</vt:lpstr>
      <vt:lpstr>BFS - Example</vt:lpstr>
      <vt:lpstr>BFS Tree</vt:lpstr>
      <vt:lpstr>BFS Tree</vt:lpstr>
      <vt:lpstr>BFS Traversal Example</vt:lpstr>
      <vt:lpstr>LeetCode 1091. Shortest Path in Binary Matrix </vt:lpstr>
      <vt:lpstr>LeetCode 547. Number of Provinces</vt:lpstr>
      <vt:lpstr>LeetCode 733. Flood Fill</vt:lpstr>
      <vt:lpstr>LeetCode 785. Is Graph Bipartite? </vt:lpstr>
      <vt:lpstr>LeetCode 637. Average of Levels in Binary Tree </vt:lpstr>
      <vt:lpstr>LC 102. Binary Tree Level Order Traversal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541</cp:revision>
  <dcterms:created xsi:type="dcterms:W3CDTF">2020-11-16T14:31:24Z</dcterms:created>
  <dcterms:modified xsi:type="dcterms:W3CDTF">2023-08-25T10:26:44Z</dcterms:modified>
</cp:coreProperties>
</file>