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27" r:id="rId2"/>
    <p:sldId id="428" r:id="rId3"/>
    <p:sldId id="429" r:id="rId4"/>
    <p:sldId id="430" r:id="rId5"/>
    <p:sldId id="431" r:id="rId6"/>
    <p:sldId id="453" r:id="rId7"/>
    <p:sldId id="454" r:id="rId8"/>
    <p:sldId id="432" r:id="rId9"/>
    <p:sldId id="433" r:id="rId10"/>
    <p:sldId id="434" r:id="rId11"/>
    <p:sldId id="435" r:id="rId12"/>
    <p:sldId id="437" r:id="rId13"/>
    <p:sldId id="436" r:id="rId14"/>
    <p:sldId id="438" r:id="rId15"/>
    <p:sldId id="439" r:id="rId16"/>
    <p:sldId id="440" r:id="rId17"/>
    <p:sldId id="441" r:id="rId18"/>
    <p:sldId id="442" r:id="rId19"/>
    <p:sldId id="443" r:id="rId20"/>
    <p:sldId id="444" r:id="rId21"/>
    <p:sldId id="445" r:id="rId22"/>
    <p:sldId id="447" r:id="rId23"/>
    <p:sldId id="448" r:id="rId24"/>
    <p:sldId id="449" r:id="rId25"/>
    <p:sldId id="450" r:id="rId26"/>
    <p:sldId id="45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95400" autoAdjust="0"/>
  </p:normalViewPr>
  <p:slideViewPr>
    <p:cSldViewPr snapToGrid="0">
      <p:cViewPr varScale="1">
        <p:scale>
          <a:sx n="89" d="100"/>
          <a:sy n="89" d="100"/>
        </p:scale>
        <p:origin x="5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 xmlns:a16="http://schemas.microsoft.com/office/drawing/2014/main" id="{E478CE9F-FCF8-41BE-BCDF-25622BB584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D154772A-912A-4C3E-9956-BDCB36B550F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42928603-CA59-4E80-B400-897CC2CCD4A9}"/>
              </a:ext>
            </a:extLst>
          </p:cNvPr>
          <p:cNvSpPr>
            <a:spLocks noGrp="1" noChangeArrowheads="1"/>
          </p:cNvSpPr>
          <p:nvPr>
            <p:ph type="sldNum" sz="quarter" idx="12"/>
          </p:nvPr>
        </p:nvSpPr>
        <p:spPr>
          <a:ln/>
        </p:spPr>
        <p:txBody>
          <a:bodyPr/>
          <a:lstStyle>
            <a:lvl1pPr>
              <a:defRPr/>
            </a:lvl1pPr>
          </a:lstStyle>
          <a:p>
            <a:pPr>
              <a:defRPr/>
            </a:pPr>
            <a:fld id="{3677FB87-3ECF-41EA-B2DF-595821437FB8}" type="slidenum">
              <a:rPr lang="en-US" altLang="en-US"/>
              <a:pPr>
                <a:defRPr/>
              </a:pPr>
              <a:t>‹#›</a:t>
            </a:fld>
            <a:endParaRPr lang="en-US" altLang="en-US"/>
          </a:p>
        </p:txBody>
      </p:sp>
    </p:spTree>
    <p:extLst>
      <p:ext uri="{BB962C8B-B14F-4D97-AF65-F5344CB8AC3E}">
        <p14:creationId xmlns:p14="http://schemas.microsoft.com/office/powerpoint/2010/main" val="336869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EE55FFBC-AF58-4CE3-BE8D-0BB9BF998AA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F33E0CD8-9B39-4213-8518-C52BAB9975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B088ABB6-715F-4E91-BB7C-04E8CB0176DC}"/>
              </a:ext>
            </a:extLst>
          </p:cNvPr>
          <p:cNvSpPr>
            <a:spLocks noGrp="1" noChangeArrowheads="1"/>
          </p:cNvSpPr>
          <p:nvPr>
            <p:ph type="sldNum" sz="quarter" idx="12"/>
          </p:nvPr>
        </p:nvSpPr>
        <p:spPr>
          <a:ln/>
        </p:spPr>
        <p:txBody>
          <a:bodyPr/>
          <a:lstStyle>
            <a:lvl1pPr>
              <a:defRPr/>
            </a:lvl1pPr>
          </a:lstStyle>
          <a:p>
            <a:pPr>
              <a:defRPr/>
            </a:pPr>
            <a:fld id="{DFEEF1C4-1A64-4BE9-9553-8A680BDE8AD8}" type="slidenum">
              <a:rPr lang="en-US" altLang="en-US"/>
              <a:pPr>
                <a:defRPr/>
              </a:pPr>
              <a:t>‹#›</a:t>
            </a:fld>
            <a:endParaRPr lang="en-US" altLang="en-US"/>
          </a:p>
        </p:txBody>
      </p:sp>
    </p:spTree>
    <p:extLst>
      <p:ext uri="{BB962C8B-B14F-4D97-AF65-F5344CB8AC3E}">
        <p14:creationId xmlns:p14="http://schemas.microsoft.com/office/powerpoint/2010/main" val="56344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0451" y="141288"/>
            <a:ext cx="2597149" cy="59547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2651" y="141288"/>
            <a:ext cx="7594600" cy="59547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487934CC-10AF-475E-9382-9BE723CD627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76159187-C7D1-48AA-AB62-5C60E55A8CA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4CA2FC11-9D3D-40DA-8CF9-8606DDD6776F}"/>
              </a:ext>
            </a:extLst>
          </p:cNvPr>
          <p:cNvSpPr>
            <a:spLocks noGrp="1" noChangeArrowheads="1"/>
          </p:cNvSpPr>
          <p:nvPr>
            <p:ph type="sldNum" sz="quarter" idx="12"/>
          </p:nvPr>
        </p:nvSpPr>
        <p:spPr>
          <a:ln/>
        </p:spPr>
        <p:txBody>
          <a:bodyPr/>
          <a:lstStyle>
            <a:lvl1pPr>
              <a:defRPr/>
            </a:lvl1pPr>
          </a:lstStyle>
          <a:p>
            <a:pPr>
              <a:defRPr/>
            </a:pPr>
            <a:fld id="{8A6D5C97-98B6-4511-95DA-5A790D2D76E2}" type="slidenum">
              <a:rPr lang="en-US" altLang="en-US"/>
              <a:pPr>
                <a:defRPr/>
              </a:pPr>
              <a:t>‹#›</a:t>
            </a:fld>
            <a:endParaRPr lang="en-US" altLang="en-US"/>
          </a:p>
        </p:txBody>
      </p:sp>
    </p:spTree>
    <p:extLst>
      <p:ext uri="{BB962C8B-B14F-4D97-AF65-F5344CB8AC3E}">
        <p14:creationId xmlns:p14="http://schemas.microsoft.com/office/powerpoint/2010/main" val="49225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E9D8FC63-5957-495B-AB21-AEB88D14E9F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8C8F2179-8AD5-4D25-8178-A04A789C848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2F2E59F7-4DD2-4A1B-AFC2-DA8D0B9867CD}"/>
              </a:ext>
            </a:extLst>
          </p:cNvPr>
          <p:cNvSpPr>
            <a:spLocks noGrp="1" noChangeArrowheads="1"/>
          </p:cNvSpPr>
          <p:nvPr>
            <p:ph type="sldNum" sz="quarter" idx="12"/>
          </p:nvPr>
        </p:nvSpPr>
        <p:spPr>
          <a:ln/>
        </p:spPr>
        <p:txBody>
          <a:bodyPr/>
          <a:lstStyle>
            <a:lvl1pPr>
              <a:defRPr/>
            </a:lvl1pPr>
          </a:lstStyle>
          <a:p>
            <a:pPr>
              <a:defRPr/>
            </a:pPr>
            <a:fld id="{37A2021A-CF8F-4438-BC6D-96A5E5E99E9A}" type="slidenum">
              <a:rPr lang="en-US" altLang="en-US"/>
              <a:pPr>
                <a:defRPr/>
              </a:pPr>
              <a:t>‹#›</a:t>
            </a:fld>
            <a:endParaRPr lang="en-US" altLang="en-US"/>
          </a:p>
        </p:txBody>
      </p:sp>
    </p:spTree>
    <p:extLst>
      <p:ext uri="{BB962C8B-B14F-4D97-AF65-F5344CB8AC3E}">
        <p14:creationId xmlns:p14="http://schemas.microsoft.com/office/powerpoint/2010/main" val="187458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 xmlns:a16="http://schemas.microsoft.com/office/drawing/2014/main" id="{228A0E92-2DE0-4D7F-8C2B-87A147726EC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06F9C0D0-3453-4B1E-8280-2875FA67DAC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67663CE4-BB53-438C-8DB5-B69C92C5563D}"/>
              </a:ext>
            </a:extLst>
          </p:cNvPr>
          <p:cNvSpPr>
            <a:spLocks noGrp="1" noChangeArrowheads="1"/>
          </p:cNvSpPr>
          <p:nvPr>
            <p:ph type="sldNum" sz="quarter" idx="12"/>
          </p:nvPr>
        </p:nvSpPr>
        <p:spPr>
          <a:ln/>
        </p:spPr>
        <p:txBody>
          <a:bodyPr/>
          <a:lstStyle>
            <a:lvl1pPr>
              <a:defRPr/>
            </a:lvl1pPr>
          </a:lstStyle>
          <a:p>
            <a:pPr>
              <a:defRPr/>
            </a:pPr>
            <a:fld id="{EA624A63-21F9-4F9B-AC82-4EC3FFED294A}" type="slidenum">
              <a:rPr lang="en-US" altLang="en-US"/>
              <a:pPr>
                <a:defRPr/>
              </a:pPr>
              <a:t>‹#›</a:t>
            </a:fld>
            <a:endParaRPr lang="en-US" altLang="en-US"/>
          </a:p>
        </p:txBody>
      </p:sp>
    </p:spTree>
    <p:extLst>
      <p:ext uri="{BB962C8B-B14F-4D97-AF65-F5344CB8AC3E}">
        <p14:creationId xmlns:p14="http://schemas.microsoft.com/office/powerpoint/2010/main" val="19545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949326"/>
            <a:ext cx="5080000" cy="514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49326"/>
            <a:ext cx="5080000" cy="514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 xmlns:a16="http://schemas.microsoft.com/office/drawing/2014/main" id="{5E213B4C-0915-499A-9E71-98F0BB06691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FA89E0CF-1C47-4AAC-9CBF-028AB72E98C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F147076A-1EC8-427C-8422-6B4B6E7C7942}"/>
              </a:ext>
            </a:extLst>
          </p:cNvPr>
          <p:cNvSpPr>
            <a:spLocks noGrp="1" noChangeArrowheads="1"/>
          </p:cNvSpPr>
          <p:nvPr>
            <p:ph type="sldNum" sz="quarter" idx="12"/>
          </p:nvPr>
        </p:nvSpPr>
        <p:spPr>
          <a:ln/>
        </p:spPr>
        <p:txBody>
          <a:bodyPr/>
          <a:lstStyle>
            <a:lvl1pPr>
              <a:defRPr/>
            </a:lvl1pPr>
          </a:lstStyle>
          <a:p>
            <a:pPr>
              <a:defRPr/>
            </a:pPr>
            <a:fld id="{EA692DD0-6D6D-469C-BB1D-1612F118B454}" type="slidenum">
              <a:rPr lang="en-US" altLang="en-US"/>
              <a:pPr>
                <a:defRPr/>
              </a:pPr>
              <a:t>‹#›</a:t>
            </a:fld>
            <a:endParaRPr lang="en-US" altLang="en-US"/>
          </a:p>
        </p:txBody>
      </p:sp>
    </p:spTree>
    <p:extLst>
      <p:ext uri="{BB962C8B-B14F-4D97-AF65-F5344CB8AC3E}">
        <p14:creationId xmlns:p14="http://schemas.microsoft.com/office/powerpoint/2010/main" val="1638393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 xmlns:a16="http://schemas.microsoft.com/office/drawing/2014/main" id="{B89CFFA5-D334-4B1D-92CE-9A1968AEAC3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 xmlns:a16="http://schemas.microsoft.com/office/drawing/2014/main" id="{D3735A80-CFCB-46E3-B0EB-424EDB5F66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 xmlns:a16="http://schemas.microsoft.com/office/drawing/2014/main" id="{AA753FA5-9916-4825-B121-352DCAB36C2E}"/>
              </a:ext>
            </a:extLst>
          </p:cNvPr>
          <p:cNvSpPr>
            <a:spLocks noGrp="1" noChangeArrowheads="1"/>
          </p:cNvSpPr>
          <p:nvPr>
            <p:ph type="sldNum" sz="quarter" idx="12"/>
          </p:nvPr>
        </p:nvSpPr>
        <p:spPr>
          <a:ln/>
        </p:spPr>
        <p:txBody>
          <a:bodyPr/>
          <a:lstStyle>
            <a:lvl1pPr>
              <a:defRPr/>
            </a:lvl1pPr>
          </a:lstStyle>
          <a:p>
            <a:pPr>
              <a:defRPr/>
            </a:pPr>
            <a:fld id="{EECB268C-17CE-4317-83EB-3C14BE1C3225}" type="slidenum">
              <a:rPr lang="en-US" altLang="en-US"/>
              <a:pPr>
                <a:defRPr/>
              </a:pPr>
              <a:t>‹#›</a:t>
            </a:fld>
            <a:endParaRPr lang="en-US" altLang="en-US"/>
          </a:p>
        </p:txBody>
      </p:sp>
    </p:spTree>
    <p:extLst>
      <p:ext uri="{BB962C8B-B14F-4D97-AF65-F5344CB8AC3E}">
        <p14:creationId xmlns:p14="http://schemas.microsoft.com/office/powerpoint/2010/main" val="252892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 xmlns:a16="http://schemas.microsoft.com/office/drawing/2014/main" id="{C7E1CDC0-CE22-42F6-BBFC-C4B7D05E997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 xmlns:a16="http://schemas.microsoft.com/office/drawing/2014/main" id="{2EFA1096-C689-4404-B320-F748CDBF899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 xmlns:a16="http://schemas.microsoft.com/office/drawing/2014/main" id="{172C32F9-FBD1-4C83-87F7-E866B96D19E6}"/>
              </a:ext>
            </a:extLst>
          </p:cNvPr>
          <p:cNvSpPr>
            <a:spLocks noGrp="1" noChangeArrowheads="1"/>
          </p:cNvSpPr>
          <p:nvPr>
            <p:ph type="sldNum" sz="quarter" idx="12"/>
          </p:nvPr>
        </p:nvSpPr>
        <p:spPr>
          <a:ln/>
        </p:spPr>
        <p:txBody>
          <a:bodyPr/>
          <a:lstStyle>
            <a:lvl1pPr>
              <a:defRPr/>
            </a:lvl1pPr>
          </a:lstStyle>
          <a:p>
            <a:pPr>
              <a:defRPr/>
            </a:pPr>
            <a:fld id="{A3446206-5067-4271-90F5-ABD53393AD60}" type="slidenum">
              <a:rPr lang="en-US" altLang="en-US"/>
              <a:pPr>
                <a:defRPr/>
              </a:pPr>
              <a:t>‹#›</a:t>
            </a:fld>
            <a:endParaRPr lang="en-US" altLang="en-US"/>
          </a:p>
        </p:txBody>
      </p:sp>
    </p:spTree>
    <p:extLst>
      <p:ext uri="{BB962C8B-B14F-4D97-AF65-F5344CB8AC3E}">
        <p14:creationId xmlns:p14="http://schemas.microsoft.com/office/powerpoint/2010/main" val="99147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1EF20787-0CA8-4F8C-B9F8-E22FA12DBF2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 xmlns:a16="http://schemas.microsoft.com/office/drawing/2014/main" id="{D1341BE5-F5D1-4EC9-A825-936CE2C5E0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 xmlns:a16="http://schemas.microsoft.com/office/drawing/2014/main" id="{8641BAD9-F994-4882-902D-F91C3AA0AC62}"/>
              </a:ext>
            </a:extLst>
          </p:cNvPr>
          <p:cNvSpPr>
            <a:spLocks noGrp="1" noChangeArrowheads="1"/>
          </p:cNvSpPr>
          <p:nvPr>
            <p:ph type="sldNum" sz="quarter" idx="12"/>
          </p:nvPr>
        </p:nvSpPr>
        <p:spPr>
          <a:ln/>
        </p:spPr>
        <p:txBody>
          <a:bodyPr/>
          <a:lstStyle>
            <a:lvl1pPr>
              <a:defRPr/>
            </a:lvl1pPr>
          </a:lstStyle>
          <a:p>
            <a:pPr>
              <a:defRPr/>
            </a:pPr>
            <a:fld id="{73730192-98A9-4E98-AE46-899CD65F5904}" type="slidenum">
              <a:rPr lang="en-US" altLang="en-US"/>
              <a:pPr>
                <a:defRPr/>
              </a:pPr>
              <a:t>‹#›</a:t>
            </a:fld>
            <a:endParaRPr lang="en-US" altLang="en-US"/>
          </a:p>
        </p:txBody>
      </p:sp>
    </p:spTree>
    <p:extLst>
      <p:ext uri="{BB962C8B-B14F-4D97-AF65-F5344CB8AC3E}">
        <p14:creationId xmlns:p14="http://schemas.microsoft.com/office/powerpoint/2010/main" val="206232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E83A6D5B-A344-4007-8B51-095F1CCCC1E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EF9EAC73-3015-4C3A-AF10-01DD468A5DC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99EC6758-8282-4520-ADDA-31B1488C39DC}"/>
              </a:ext>
            </a:extLst>
          </p:cNvPr>
          <p:cNvSpPr>
            <a:spLocks noGrp="1" noChangeArrowheads="1"/>
          </p:cNvSpPr>
          <p:nvPr>
            <p:ph type="sldNum" sz="quarter" idx="12"/>
          </p:nvPr>
        </p:nvSpPr>
        <p:spPr>
          <a:ln/>
        </p:spPr>
        <p:txBody>
          <a:bodyPr/>
          <a:lstStyle>
            <a:lvl1pPr>
              <a:defRPr/>
            </a:lvl1pPr>
          </a:lstStyle>
          <a:p>
            <a:pPr>
              <a:defRPr/>
            </a:pPr>
            <a:fld id="{A3ADAB4F-2D47-4C13-AA13-8EAC4F83BC18}" type="slidenum">
              <a:rPr lang="en-US" altLang="en-US"/>
              <a:pPr>
                <a:defRPr/>
              </a:pPr>
              <a:t>‹#›</a:t>
            </a:fld>
            <a:endParaRPr lang="en-US" altLang="en-US"/>
          </a:p>
        </p:txBody>
      </p:sp>
    </p:spTree>
    <p:extLst>
      <p:ext uri="{BB962C8B-B14F-4D97-AF65-F5344CB8AC3E}">
        <p14:creationId xmlns:p14="http://schemas.microsoft.com/office/powerpoint/2010/main" val="353170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3EF78A9E-53C4-4C4D-823F-B13809120B1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E1581D23-A874-43BE-A76F-7E44F409F5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A02BBD43-9998-49E7-893F-ADB200937D79}"/>
              </a:ext>
            </a:extLst>
          </p:cNvPr>
          <p:cNvSpPr>
            <a:spLocks noGrp="1" noChangeArrowheads="1"/>
          </p:cNvSpPr>
          <p:nvPr>
            <p:ph type="sldNum" sz="quarter" idx="12"/>
          </p:nvPr>
        </p:nvSpPr>
        <p:spPr>
          <a:ln/>
        </p:spPr>
        <p:txBody>
          <a:bodyPr/>
          <a:lstStyle>
            <a:lvl1pPr>
              <a:defRPr/>
            </a:lvl1pPr>
          </a:lstStyle>
          <a:p>
            <a:pPr>
              <a:defRPr/>
            </a:pPr>
            <a:fld id="{989B61DC-17F3-4A1B-AAB2-FE7F271DF547}" type="slidenum">
              <a:rPr lang="en-US" altLang="en-US"/>
              <a:pPr>
                <a:defRPr/>
              </a:pPr>
              <a:t>‹#›</a:t>
            </a:fld>
            <a:endParaRPr lang="en-US" altLang="en-US"/>
          </a:p>
        </p:txBody>
      </p:sp>
    </p:spTree>
    <p:extLst>
      <p:ext uri="{BB962C8B-B14F-4D97-AF65-F5344CB8AC3E}">
        <p14:creationId xmlns:p14="http://schemas.microsoft.com/office/powerpoint/2010/main" val="332635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83D015AE-701E-4F78-9351-781756384683}"/>
              </a:ext>
            </a:extLst>
          </p:cNvPr>
          <p:cNvSpPr>
            <a:spLocks noGrp="1" noChangeArrowheads="1"/>
          </p:cNvSpPr>
          <p:nvPr>
            <p:ph type="title"/>
          </p:nvPr>
        </p:nvSpPr>
        <p:spPr bwMode="auto">
          <a:xfrm>
            <a:off x="882651" y="141288"/>
            <a:ext cx="103632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 xmlns:a16="http://schemas.microsoft.com/office/drawing/2014/main" id="{9CAFDCF8-DA89-4176-BD45-32EF3D5D2B49}"/>
              </a:ext>
            </a:extLst>
          </p:cNvPr>
          <p:cNvSpPr>
            <a:spLocks noGrp="1" noChangeArrowheads="1"/>
          </p:cNvSpPr>
          <p:nvPr>
            <p:ph type="body" idx="1"/>
          </p:nvPr>
        </p:nvSpPr>
        <p:spPr bwMode="auto">
          <a:xfrm>
            <a:off x="914400" y="949326"/>
            <a:ext cx="10363200" cy="514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 xmlns:a16="http://schemas.microsoft.com/office/drawing/2014/main" id="{2BDA23E6-862C-4D3C-9F78-5FCBFFAE757B}"/>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 xmlns:a16="http://schemas.microsoft.com/office/drawing/2014/main" id="{4AB6001C-2171-4E81-B610-D9844809EAA4}"/>
              </a:ext>
            </a:extLst>
          </p:cNvPr>
          <p:cNvSpPr>
            <a:spLocks noGrp="1" noChangeArrowheads="1"/>
          </p:cNvSpPr>
          <p:nvPr>
            <p:ph type="ftr" sz="quarter" idx="3"/>
          </p:nvPr>
        </p:nvSpPr>
        <p:spPr bwMode="auto">
          <a:xfrm>
            <a:off x="3659718" y="6248400"/>
            <a:ext cx="500803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a:extLst>
              <a:ext uri="{FF2B5EF4-FFF2-40B4-BE49-F238E27FC236}">
                <a16:creationId xmlns="" xmlns:a16="http://schemas.microsoft.com/office/drawing/2014/main" id="{14CD32D0-71F5-4F9C-BD8B-1A69173AE623}"/>
              </a:ext>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148F986-2530-4EE6-9EAF-DD2B8D2138A9}" type="slidenum">
              <a:rPr lang="en-US" altLang="en-US"/>
              <a:pPr>
                <a:defRPr/>
              </a:pPr>
              <a:t>‹#›</a:t>
            </a:fld>
            <a:endParaRPr lang="en-US" altLang="en-US"/>
          </a:p>
        </p:txBody>
      </p:sp>
    </p:spTree>
    <p:extLst>
      <p:ext uri="{BB962C8B-B14F-4D97-AF65-F5344CB8AC3E}">
        <p14:creationId xmlns:p14="http://schemas.microsoft.com/office/powerpoint/2010/main" val="3637725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000">
          <a:solidFill>
            <a:schemeClr val="accent2"/>
          </a:solidFill>
          <a:latin typeface="+mj-lt"/>
          <a:ea typeface="+mj-ea"/>
          <a:cs typeface="+mj-cs"/>
        </a:defRPr>
      </a:lvl1pPr>
      <a:lvl2pPr algn="ctr" rtl="0" eaLnBrk="0" fontAlgn="base" hangingPunct="0">
        <a:spcBef>
          <a:spcPct val="0"/>
        </a:spcBef>
        <a:spcAft>
          <a:spcPct val="0"/>
        </a:spcAft>
        <a:defRPr sz="4000">
          <a:solidFill>
            <a:schemeClr val="accent2"/>
          </a:solidFill>
          <a:latin typeface="Comic Sans MS" pitchFamily="66" charset="0"/>
        </a:defRPr>
      </a:lvl2pPr>
      <a:lvl3pPr algn="ctr" rtl="0" eaLnBrk="0" fontAlgn="base" hangingPunct="0">
        <a:spcBef>
          <a:spcPct val="0"/>
        </a:spcBef>
        <a:spcAft>
          <a:spcPct val="0"/>
        </a:spcAft>
        <a:defRPr sz="4000">
          <a:solidFill>
            <a:schemeClr val="accent2"/>
          </a:solidFill>
          <a:latin typeface="Comic Sans MS" pitchFamily="66" charset="0"/>
        </a:defRPr>
      </a:lvl3pPr>
      <a:lvl4pPr algn="ctr" rtl="0" eaLnBrk="0" fontAlgn="base" hangingPunct="0">
        <a:spcBef>
          <a:spcPct val="0"/>
        </a:spcBef>
        <a:spcAft>
          <a:spcPct val="0"/>
        </a:spcAft>
        <a:defRPr sz="4000">
          <a:solidFill>
            <a:schemeClr val="accent2"/>
          </a:solidFill>
          <a:latin typeface="Comic Sans MS" pitchFamily="66" charset="0"/>
        </a:defRPr>
      </a:lvl4pPr>
      <a:lvl5pPr algn="ctr" rtl="0" eaLnBrk="0" fontAlgn="base" hangingPunct="0">
        <a:spcBef>
          <a:spcPct val="0"/>
        </a:spcBef>
        <a:spcAft>
          <a:spcPct val="0"/>
        </a:spcAft>
        <a:defRPr sz="4000">
          <a:solidFill>
            <a:schemeClr val="accent2"/>
          </a:solidFill>
          <a:latin typeface="Comic Sans MS" pitchFamily="66" charset="0"/>
        </a:defRPr>
      </a:lvl5pPr>
      <a:lvl6pPr marL="457200" algn="ctr" rtl="0" eaLnBrk="0" fontAlgn="base" hangingPunct="0">
        <a:spcBef>
          <a:spcPct val="0"/>
        </a:spcBef>
        <a:spcAft>
          <a:spcPct val="0"/>
        </a:spcAft>
        <a:defRPr sz="4000">
          <a:solidFill>
            <a:schemeClr val="accent2"/>
          </a:solidFill>
          <a:latin typeface="Comic Sans MS" pitchFamily="66" charset="0"/>
        </a:defRPr>
      </a:lvl6pPr>
      <a:lvl7pPr marL="914400" algn="ctr" rtl="0" eaLnBrk="0" fontAlgn="base" hangingPunct="0">
        <a:spcBef>
          <a:spcPct val="0"/>
        </a:spcBef>
        <a:spcAft>
          <a:spcPct val="0"/>
        </a:spcAft>
        <a:defRPr sz="4000">
          <a:solidFill>
            <a:schemeClr val="accent2"/>
          </a:solidFill>
          <a:latin typeface="Comic Sans MS" pitchFamily="66" charset="0"/>
        </a:defRPr>
      </a:lvl7pPr>
      <a:lvl8pPr marL="1371600" algn="ctr" rtl="0" eaLnBrk="0" fontAlgn="base" hangingPunct="0">
        <a:spcBef>
          <a:spcPct val="0"/>
        </a:spcBef>
        <a:spcAft>
          <a:spcPct val="0"/>
        </a:spcAft>
        <a:defRPr sz="4000">
          <a:solidFill>
            <a:schemeClr val="accent2"/>
          </a:solidFill>
          <a:latin typeface="Comic Sans MS" pitchFamily="66" charset="0"/>
        </a:defRPr>
      </a:lvl8pPr>
      <a:lvl9pPr marL="1828800" algn="ctr" rtl="0" eaLnBrk="0" fontAlgn="base" hangingPunct="0">
        <a:spcBef>
          <a:spcPct val="0"/>
        </a:spcBef>
        <a:spcAft>
          <a:spcPct val="0"/>
        </a:spcAft>
        <a:defRPr sz="4000">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rgbClr val="CC3300"/>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862138" y="236539"/>
            <a:ext cx="8191500" cy="769937"/>
          </a:xfrm>
        </p:spPr>
        <p:txBody>
          <a:bodyPr/>
          <a:lstStyle/>
          <a:p>
            <a:r>
              <a:rPr lang="en-US" altLang="en-US" sz="3600" dirty="0"/>
              <a:t>Today’s </a:t>
            </a:r>
            <a:r>
              <a:rPr lang="en-US" altLang="en-US" sz="3600" dirty="0" smtClean="0"/>
              <a:t>Material</a:t>
            </a:r>
            <a:endParaRPr lang="en-US" altLang="en-US" sz="3600" dirty="0"/>
          </a:p>
        </p:txBody>
      </p:sp>
      <p:sp>
        <p:nvSpPr>
          <p:cNvPr id="2052" name="Rectangle 3"/>
          <p:cNvSpPr>
            <a:spLocks noGrp="1" noChangeArrowheads="1"/>
          </p:cNvSpPr>
          <p:nvPr>
            <p:ph type="body" idx="1"/>
          </p:nvPr>
        </p:nvSpPr>
        <p:spPr>
          <a:xfrm>
            <a:off x="672860" y="1093789"/>
            <a:ext cx="11024559" cy="4996460"/>
          </a:xfrm>
        </p:spPr>
        <p:txBody>
          <a:bodyPr/>
          <a:lstStyle/>
          <a:p>
            <a:r>
              <a:rPr lang="en-US" altLang="en-US" dirty="0" smtClean="0"/>
              <a:t>Depth-First Search (DFS</a:t>
            </a:r>
            <a:r>
              <a:rPr lang="en-US" altLang="en-US" dirty="0"/>
              <a:t>)</a:t>
            </a:r>
            <a:endParaRPr lang="en-US" altLang="en-US" dirty="0" smtClean="0"/>
          </a:p>
        </p:txBody>
      </p:sp>
    </p:spTree>
    <p:extLst>
      <p:ext uri="{BB962C8B-B14F-4D97-AF65-F5344CB8AC3E}">
        <p14:creationId xmlns:p14="http://schemas.microsoft.com/office/powerpoint/2010/main" val="374011845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800226" y="141288"/>
            <a:ext cx="8723313" cy="698500"/>
          </a:xfrm>
        </p:spPr>
        <p:txBody>
          <a:bodyPr/>
          <a:lstStyle/>
          <a:p>
            <a:r>
              <a:rPr lang="en-US" altLang="en-US" sz="3600" dirty="0" smtClean="0"/>
              <a:t>Parenthesis Structure</a:t>
            </a:r>
          </a:p>
        </p:txBody>
      </p:sp>
      <p:sp>
        <p:nvSpPr>
          <p:cNvPr id="8225" name="Text Box 32"/>
          <p:cNvSpPr txBox="1">
            <a:spLocks noChangeArrowheads="1"/>
          </p:cNvSpPr>
          <p:nvPr/>
        </p:nvSpPr>
        <p:spPr bwMode="auto">
          <a:xfrm>
            <a:off x="5883275" y="3584576"/>
            <a:ext cx="287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a:t>
            </a:r>
          </a:p>
        </p:txBody>
      </p:sp>
      <p:sp>
        <p:nvSpPr>
          <p:cNvPr id="8226" name="Text Box 33"/>
          <p:cNvSpPr txBox="1">
            <a:spLocks noChangeArrowheads="1"/>
          </p:cNvSpPr>
          <p:nvPr/>
        </p:nvSpPr>
        <p:spPr bwMode="auto">
          <a:xfrm>
            <a:off x="6234113" y="35607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8227" name="Text Box 34"/>
          <p:cNvSpPr txBox="1">
            <a:spLocks noChangeArrowheads="1"/>
          </p:cNvSpPr>
          <p:nvPr/>
        </p:nvSpPr>
        <p:spPr bwMode="auto">
          <a:xfrm>
            <a:off x="6561138" y="35607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3</a:t>
            </a:r>
          </a:p>
        </p:txBody>
      </p:sp>
      <p:sp>
        <p:nvSpPr>
          <p:cNvPr id="8228" name="Text Box 35"/>
          <p:cNvSpPr txBox="1">
            <a:spLocks noChangeArrowheads="1"/>
          </p:cNvSpPr>
          <p:nvPr/>
        </p:nvSpPr>
        <p:spPr bwMode="auto">
          <a:xfrm>
            <a:off x="6902450" y="355917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4</a:t>
            </a:r>
          </a:p>
        </p:txBody>
      </p:sp>
      <p:sp>
        <p:nvSpPr>
          <p:cNvPr id="8229" name="Text Box 36"/>
          <p:cNvSpPr txBox="1">
            <a:spLocks noChangeArrowheads="1"/>
          </p:cNvSpPr>
          <p:nvPr/>
        </p:nvSpPr>
        <p:spPr bwMode="auto">
          <a:xfrm>
            <a:off x="7231063" y="35575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5</a:t>
            </a:r>
          </a:p>
        </p:txBody>
      </p:sp>
      <p:sp>
        <p:nvSpPr>
          <p:cNvPr id="8230" name="Text Box 37"/>
          <p:cNvSpPr txBox="1">
            <a:spLocks noChangeArrowheads="1"/>
          </p:cNvSpPr>
          <p:nvPr/>
        </p:nvSpPr>
        <p:spPr bwMode="auto">
          <a:xfrm>
            <a:off x="7581900" y="35448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6</a:t>
            </a:r>
          </a:p>
        </p:txBody>
      </p:sp>
      <p:sp>
        <p:nvSpPr>
          <p:cNvPr id="8231" name="Text Box 38"/>
          <p:cNvSpPr txBox="1">
            <a:spLocks noChangeArrowheads="1"/>
          </p:cNvSpPr>
          <p:nvPr/>
        </p:nvSpPr>
        <p:spPr bwMode="auto">
          <a:xfrm>
            <a:off x="7886700" y="35671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7</a:t>
            </a:r>
          </a:p>
        </p:txBody>
      </p:sp>
      <p:sp>
        <p:nvSpPr>
          <p:cNvPr id="8232" name="Text Box 39"/>
          <p:cNvSpPr txBox="1">
            <a:spLocks noChangeArrowheads="1"/>
          </p:cNvSpPr>
          <p:nvPr/>
        </p:nvSpPr>
        <p:spPr bwMode="auto">
          <a:xfrm>
            <a:off x="8228013" y="35671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8</a:t>
            </a:r>
          </a:p>
        </p:txBody>
      </p:sp>
      <p:sp>
        <p:nvSpPr>
          <p:cNvPr id="8233" name="Text Box 40"/>
          <p:cNvSpPr txBox="1">
            <a:spLocks noChangeArrowheads="1"/>
          </p:cNvSpPr>
          <p:nvPr/>
        </p:nvSpPr>
        <p:spPr bwMode="auto">
          <a:xfrm>
            <a:off x="8569325" y="354330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9</a:t>
            </a:r>
          </a:p>
        </p:txBody>
      </p:sp>
      <p:sp>
        <p:nvSpPr>
          <p:cNvPr id="8234" name="Text Box 41"/>
          <p:cNvSpPr txBox="1">
            <a:spLocks noChangeArrowheads="1"/>
          </p:cNvSpPr>
          <p:nvPr/>
        </p:nvSpPr>
        <p:spPr bwMode="auto">
          <a:xfrm>
            <a:off x="8863014" y="3556001"/>
            <a:ext cx="427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10</a:t>
            </a:r>
          </a:p>
        </p:txBody>
      </p:sp>
      <p:sp>
        <p:nvSpPr>
          <p:cNvPr id="8235" name="Text Box 42"/>
          <p:cNvSpPr txBox="1">
            <a:spLocks noChangeArrowheads="1"/>
          </p:cNvSpPr>
          <p:nvPr/>
        </p:nvSpPr>
        <p:spPr bwMode="auto">
          <a:xfrm>
            <a:off x="9213851" y="3567113"/>
            <a:ext cx="390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11</a:t>
            </a:r>
          </a:p>
        </p:txBody>
      </p:sp>
      <p:sp>
        <p:nvSpPr>
          <p:cNvPr id="8236" name="Text Box 43"/>
          <p:cNvSpPr txBox="1">
            <a:spLocks noChangeArrowheads="1"/>
          </p:cNvSpPr>
          <p:nvPr/>
        </p:nvSpPr>
        <p:spPr bwMode="auto">
          <a:xfrm>
            <a:off x="9529764" y="3567113"/>
            <a:ext cx="427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12</a:t>
            </a:r>
          </a:p>
        </p:txBody>
      </p:sp>
      <p:grpSp>
        <p:nvGrpSpPr>
          <p:cNvPr id="8237" name="Group 44"/>
          <p:cNvGrpSpPr>
            <a:grpSpLocks/>
          </p:cNvGrpSpPr>
          <p:nvPr/>
        </p:nvGrpSpPr>
        <p:grpSpPr bwMode="auto">
          <a:xfrm>
            <a:off x="6040439" y="996951"/>
            <a:ext cx="4371975" cy="2613025"/>
            <a:chOff x="2845" y="628"/>
            <a:chExt cx="2754" cy="3027"/>
          </a:xfrm>
        </p:grpSpPr>
        <p:sp>
          <p:nvSpPr>
            <p:cNvPr id="8253" name="Line 45"/>
            <p:cNvSpPr>
              <a:spLocks noChangeShapeType="1"/>
            </p:cNvSpPr>
            <p:nvPr/>
          </p:nvSpPr>
          <p:spPr bwMode="auto">
            <a:xfrm>
              <a:off x="2845" y="628"/>
              <a:ext cx="0" cy="302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54" name="Line 46"/>
            <p:cNvSpPr>
              <a:spLocks noChangeShapeType="1"/>
            </p:cNvSpPr>
            <p:nvPr/>
          </p:nvSpPr>
          <p:spPr bwMode="auto">
            <a:xfrm>
              <a:off x="3059" y="628"/>
              <a:ext cx="0" cy="302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55" name="Line 47"/>
            <p:cNvSpPr>
              <a:spLocks noChangeShapeType="1"/>
            </p:cNvSpPr>
            <p:nvPr/>
          </p:nvSpPr>
          <p:spPr bwMode="auto">
            <a:xfrm>
              <a:off x="3273" y="628"/>
              <a:ext cx="0" cy="302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56" name="Line 48"/>
            <p:cNvSpPr>
              <a:spLocks noChangeShapeType="1"/>
            </p:cNvSpPr>
            <p:nvPr/>
          </p:nvSpPr>
          <p:spPr bwMode="auto">
            <a:xfrm>
              <a:off x="3487" y="628"/>
              <a:ext cx="0" cy="302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57" name="Line 49"/>
            <p:cNvSpPr>
              <a:spLocks noChangeShapeType="1"/>
            </p:cNvSpPr>
            <p:nvPr/>
          </p:nvSpPr>
          <p:spPr bwMode="auto">
            <a:xfrm>
              <a:off x="3695" y="628"/>
              <a:ext cx="0" cy="302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58" name="Line 50"/>
            <p:cNvSpPr>
              <a:spLocks noChangeShapeType="1"/>
            </p:cNvSpPr>
            <p:nvPr/>
          </p:nvSpPr>
          <p:spPr bwMode="auto">
            <a:xfrm>
              <a:off x="3909" y="628"/>
              <a:ext cx="0" cy="302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59" name="Line 51"/>
            <p:cNvSpPr>
              <a:spLocks noChangeShapeType="1"/>
            </p:cNvSpPr>
            <p:nvPr/>
          </p:nvSpPr>
          <p:spPr bwMode="auto">
            <a:xfrm>
              <a:off x="4123" y="628"/>
              <a:ext cx="0" cy="302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60" name="Line 52"/>
            <p:cNvSpPr>
              <a:spLocks noChangeShapeType="1"/>
            </p:cNvSpPr>
            <p:nvPr/>
          </p:nvSpPr>
          <p:spPr bwMode="auto">
            <a:xfrm>
              <a:off x="4337" y="628"/>
              <a:ext cx="0" cy="302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61" name="Line 53"/>
            <p:cNvSpPr>
              <a:spLocks noChangeShapeType="1"/>
            </p:cNvSpPr>
            <p:nvPr/>
          </p:nvSpPr>
          <p:spPr bwMode="auto">
            <a:xfrm>
              <a:off x="4558" y="635"/>
              <a:ext cx="0" cy="302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62" name="Line 54"/>
            <p:cNvSpPr>
              <a:spLocks noChangeShapeType="1"/>
            </p:cNvSpPr>
            <p:nvPr/>
          </p:nvSpPr>
          <p:spPr bwMode="auto">
            <a:xfrm>
              <a:off x="4772" y="635"/>
              <a:ext cx="0" cy="302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63" name="Line 55"/>
            <p:cNvSpPr>
              <a:spLocks noChangeShapeType="1"/>
            </p:cNvSpPr>
            <p:nvPr/>
          </p:nvSpPr>
          <p:spPr bwMode="auto">
            <a:xfrm>
              <a:off x="4986" y="635"/>
              <a:ext cx="0" cy="302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64" name="Line 56"/>
            <p:cNvSpPr>
              <a:spLocks noChangeShapeType="1"/>
            </p:cNvSpPr>
            <p:nvPr/>
          </p:nvSpPr>
          <p:spPr bwMode="auto">
            <a:xfrm>
              <a:off x="5200" y="635"/>
              <a:ext cx="0" cy="302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65" name="Line 57"/>
            <p:cNvSpPr>
              <a:spLocks noChangeShapeType="1"/>
            </p:cNvSpPr>
            <p:nvPr/>
          </p:nvSpPr>
          <p:spPr bwMode="auto">
            <a:xfrm>
              <a:off x="5385" y="635"/>
              <a:ext cx="0" cy="302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66" name="Line 58"/>
            <p:cNvSpPr>
              <a:spLocks noChangeShapeType="1"/>
            </p:cNvSpPr>
            <p:nvPr/>
          </p:nvSpPr>
          <p:spPr bwMode="auto">
            <a:xfrm>
              <a:off x="5599" y="635"/>
              <a:ext cx="0" cy="302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38" name="Text Box 59"/>
          <p:cNvSpPr txBox="1">
            <a:spLocks noChangeArrowheads="1"/>
          </p:cNvSpPr>
          <p:nvPr/>
        </p:nvSpPr>
        <p:spPr bwMode="auto">
          <a:xfrm>
            <a:off x="9847264" y="3567113"/>
            <a:ext cx="427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13</a:t>
            </a:r>
          </a:p>
        </p:txBody>
      </p:sp>
      <p:sp>
        <p:nvSpPr>
          <p:cNvPr id="8239" name="Text Box 60"/>
          <p:cNvSpPr txBox="1">
            <a:spLocks noChangeArrowheads="1"/>
          </p:cNvSpPr>
          <p:nvPr/>
        </p:nvSpPr>
        <p:spPr bwMode="auto">
          <a:xfrm>
            <a:off x="10163175" y="3567113"/>
            <a:ext cx="427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14</a:t>
            </a:r>
          </a:p>
        </p:txBody>
      </p:sp>
      <p:sp>
        <p:nvSpPr>
          <p:cNvPr id="8240" name="Rectangle 61"/>
          <p:cNvSpPr>
            <a:spLocks noChangeArrowheads="1"/>
          </p:cNvSpPr>
          <p:nvPr/>
        </p:nvSpPr>
        <p:spPr bwMode="auto">
          <a:xfrm>
            <a:off x="6024563" y="1230313"/>
            <a:ext cx="3071812" cy="304800"/>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a</a:t>
            </a:r>
          </a:p>
        </p:txBody>
      </p:sp>
      <p:sp>
        <p:nvSpPr>
          <p:cNvPr id="8241" name="Rectangle 62"/>
          <p:cNvSpPr>
            <a:spLocks noChangeArrowheads="1"/>
          </p:cNvSpPr>
          <p:nvPr/>
        </p:nvSpPr>
        <p:spPr bwMode="auto">
          <a:xfrm>
            <a:off x="9436100" y="1219201"/>
            <a:ext cx="996950" cy="269875"/>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d</a:t>
            </a:r>
          </a:p>
        </p:txBody>
      </p:sp>
      <p:sp>
        <p:nvSpPr>
          <p:cNvPr id="8242" name="Rectangle 63"/>
          <p:cNvSpPr>
            <a:spLocks noChangeArrowheads="1"/>
          </p:cNvSpPr>
          <p:nvPr/>
        </p:nvSpPr>
        <p:spPr bwMode="auto">
          <a:xfrm>
            <a:off x="6375400" y="2214564"/>
            <a:ext cx="996950" cy="269875"/>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b</a:t>
            </a:r>
          </a:p>
        </p:txBody>
      </p:sp>
      <p:sp>
        <p:nvSpPr>
          <p:cNvPr id="8243" name="Rectangle 64"/>
          <p:cNvSpPr>
            <a:spLocks noChangeArrowheads="1"/>
          </p:cNvSpPr>
          <p:nvPr/>
        </p:nvSpPr>
        <p:spPr bwMode="auto">
          <a:xfrm>
            <a:off x="6716714" y="3000376"/>
            <a:ext cx="352425" cy="269875"/>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c</a:t>
            </a:r>
          </a:p>
        </p:txBody>
      </p:sp>
      <p:sp>
        <p:nvSpPr>
          <p:cNvPr id="8244" name="Rectangle 65"/>
          <p:cNvSpPr>
            <a:spLocks noChangeArrowheads="1"/>
          </p:cNvSpPr>
          <p:nvPr/>
        </p:nvSpPr>
        <p:spPr bwMode="auto">
          <a:xfrm>
            <a:off x="7724775" y="2225676"/>
            <a:ext cx="1054100" cy="269875"/>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f</a:t>
            </a:r>
          </a:p>
        </p:txBody>
      </p:sp>
      <p:sp>
        <p:nvSpPr>
          <p:cNvPr id="8245" name="Rectangle 66"/>
          <p:cNvSpPr>
            <a:spLocks noChangeArrowheads="1"/>
          </p:cNvSpPr>
          <p:nvPr/>
        </p:nvSpPr>
        <p:spPr bwMode="auto">
          <a:xfrm>
            <a:off x="8077201" y="3001964"/>
            <a:ext cx="352425" cy="269875"/>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g</a:t>
            </a:r>
          </a:p>
        </p:txBody>
      </p:sp>
      <p:sp>
        <p:nvSpPr>
          <p:cNvPr id="8246" name="Rectangle 67"/>
          <p:cNvSpPr>
            <a:spLocks noChangeArrowheads="1"/>
          </p:cNvSpPr>
          <p:nvPr/>
        </p:nvSpPr>
        <p:spPr bwMode="auto">
          <a:xfrm>
            <a:off x="9753601" y="2216151"/>
            <a:ext cx="352425" cy="269875"/>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e</a:t>
            </a:r>
          </a:p>
        </p:txBody>
      </p:sp>
      <p:sp>
        <p:nvSpPr>
          <p:cNvPr id="8247" name="Line 68"/>
          <p:cNvSpPr>
            <a:spLocks noChangeShapeType="1"/>
          </p:cNvSpPr>
          <p:nvPr/>
        </p:nvSpPr>
        <p:spPr bwMode="auto">
          <a:xfrm flipH="1">
            <a:off x="6846889" y="1512888"/>
            <a:ext cx="725487" cy="6794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48" name="Line 69"/>
          <p:cNvSpPr>
            <a:spLocks noChangeShapeType="1"/>
          </p:cNvSpPr>
          <p:nvPr/>
        </p:nvSpPr>
        <p:spPr bwMode="auto">
          <a:xfrm>
            <a:off x="7607301" y="1512889"/>
            <a:ext cx="633413" cy="7143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49" name="Line 70"/>
          <p:cNvSpPr>
            <a:spLocks noChangeShapeType="1"/>
          </p:cNvSpPr>
          <p:nvPr/>
        </p:nvSpPr>
        <p:spPr bwMode="auto">
          <a:xfrm>
            <a:off x="6867525" y="2486025"/>
            <a:ext cx="1588" cy="5032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50" name="Line 71"/>
          <p:cNvSpPr>
            <a:spLocks noChangeShapeType="1"/>
          </p:cNvSpPr>
          <p:nvPr/>
        </p:nvSpPr>
        <p:spPr bwMode="auto">
          <a:xfrm>
            <a:off x="8251825" y="2497139"/>
            <a:ext cx="1588" cy="5032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51" name="Line 72"/>
          <p:cNvSpPr>
            <a:spLocks noChangeShapeType="1"/>
          </p:cNvSpPr>
          <p:nvPr/>
        </p:nvSpPr>
        <p:spPr bwMode="auto">
          <a:xfrm flipH="1">
            <a:off x="9942514" y="1511301"/>
            <a:ext cx="9525" cy="6905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52" name="Rectangle 73"/>
          <p:cNvSpPr>
            <a:spLocks noGrp="1" noChangeArrowheads="1"/>
          </p:cNvSpPr>
          <p:nvPr>
            <p:ph type="body" idx="1"/>
          </p:nvPr>
        </p:nvSpPr>
        <p:spPr>
          <a:xfrm>
            <a:off x="422693" y="3984625"/>
            <a:ext cx="11404121" cy="2641600"/>
          </a:xfrm>
          <a:noFill/>
        </p:spPr>
        <p:txBody>
          <a:bodyPr/>
          <a:lstStyle/>
          <a:p>
            <a:pPr marL="533400" indent="-533400"/>
            <a:r>
              <a:rPr lang="en-US" altLang="en-US" dirty="0"/>
              <a:t>There is also a nice structure to the timestamps. In CLRS this is referred to as the </a:t>
            </a:r>
            <a:r>
              <a:rPr lang="en-US" altLang="en-US" dirty="0">
                <a:solidFill>
                  <a:schemeClr val="accent2"/>
                </a:solidFill>
              </a:rPr>
              <a:t>parenthesis structure</a:t>
            </a:r>
          </a:p>
          <a:p>
            <a:pPr marL="914400" lvl="1" indent="-457200"/>
            <a:r>
              <a:rPr lang="en-US" altLang="en-US" dirty="0"/>
              <a:t>If we represent d[u] with a left </a:t>
            </a:r>
            <a:r>
              <a:rPr lang="en-US" altLang="en-US" dirty="0" err="1"/>
              <a:t>parethesis</a:t>
            </a:r>
            <a:r>
              <a:rPr lang="en-US" altLang="en-US" dirty="0"/>
              <a:t> “(“ and f[u] with a right parenthesis “)”, then the history of discoveries and </a:t>
            </a:r>
            <a:r>
              <a:rPr lang="en-US" altLang="en-US" dirty="0" err="1"/>
              <a:t>finishings</a:t>
            </a:r>
            <a:r>
              <a:rPr lang="en-US" altLang="en-US" dirty="0"/>
              <a:t> makes a well-formed expression in the sense that the parentheses are properly nested</a:t>
            </a:r>
          </a:p>
        </p:txBody>
      </p:sp>
      <p:grpSp>
        <p:nvGrpSpPr>
          <p:cNvPr id="74" name="Group 73"/>
          <p:cNvGrpSpPr/>
          <p:nvPr/>
        </p:nvGrpSpPr>
        <p:grpSpPr>
          <a:xfrm>
            <a:off x="1212325" y="1021401"/>
            <a:ext cx="4311382" cy="2781611"/>
            <a:chOff x="6458275" y="926863"/>
            <a:chExt cx="4311382" cy="2781611"/>
          </a:xfrm>
        </p:grpSpPr>
        <p:sp>
          <p:nvSpPr>
            <p:cNvPr id="75" name="Oval 168"/>
            <p:cNvSpPr>
              <a:spLocks noChangeArrowheads="1"/>
            </p:cNvSpPr>
            <p:nvPr/>
          </p:nvSpPr>
          <p:spPr bwMode="auto">
            <a:xfrm>
              <a:off x="7289800" y="1220788"/>
              <a:ext cx="477838" cy="398462"/>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a</a:t>
              </a:r>
              <a:endParaRPr lang="en-US" dirty="0">
                <a:latin typeface="Comic Sans MS" pitchFamily="66" charset="0"/>
              </a:endParaRPr>
            </a:p>
          </p:txBody>
        </p:sp>
        <p:sp>
          <p:nvSpPr>
            <p:cNvPr id="76" name="Line 177"/>
            <p:cNvSpPr>
              <a:spLocks noChangeShapeType="1"/>
            </p:cNvSpPr>
            <p:nvPr/>
          </p:nvSpPr>
          <p:spPr bwMode="auto">
            <a:xfrm flipH="1">
              <a:off x="6838950" y="1597026"/>
              <a:ext cx="541338" cy="4238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 name="Oval 190"/>
            <p:cNvSpPr>
              <a:spLocks noChangeArrowheads="1"/>
            </p:cNvSpPr>
            <p:nvPr/>
          </p:nvSpPr>
          <p:spPr bwMode="auto">
            <a:xfrm>
              <a:off x="6515100" y="1982788"/>
              <a:ext cx="477838" cy="398462"/>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b</a:t>
              </a:r>
              <a:endParaRPr lang="en-US" dirty="0">
                <a:latin typeface="Comic Sans MS" pitchFamily="66" charset="0"/>
              </a:endParaRPr>
            </a:p>
          </p:txBody>
        </p:sp>
        <p:sp>
          <p:nvSpPr>
            <p:cNvPr id="78" name="Oval 192"/>
            <p:cNvSpPr>
              <a:spLocks noChangeArrowheads="1"/>
            </p:cNvSpPr>
            <p:nvPr/>
          </p:nvSpPr>
          <p:spPr bwMode="auto">
            <a:xfrm>
              <a:off x="7945439" y="2030413"/>
              <a:ext cx="477837" cy="398462"/>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f</a:t>
              </a:r>
              <a:endParaRPr lang="en-US" dirty="0">
                <a:latin typeface="Comic Sans MS" pitchFamily="66" charset="0"/>
              </a:endParaRPr>
            </a:p>
          </p:txBody>
        </p:sp>
        <p:sp>
          <p:nvSpPr>
            <p:cNvPr id="79" name="Oval 193"/>
            <p:cNvSpPr>
              <a:spLocks noChangeArrowheads="1"/>
            </p:cNvSpPr>
            <p:nvPr/>
          </p:nvSpPr>
          <p:spPr bwMode="auto">
            <a:xfrm>
              <a:off x="9432926" y="2065338"/>
              <a:ext cx="595313" cy="398462"/>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e</a:t>
              </a:r>
              <a:endParaRPr lang="en-US" dirty="0">
                <a:latin typeface="Comic Sans MS" pitchFamily="66" charset="0"/>
              </a:endParaRPr>
            </a:p>
          </p:txBody>
        </p:sp>
        <p:sp>
          <p:nvSpPr>
            <p:cNvPr id="80" name="Oval 194"/>
            <p:cNvSpPr>
              <a:spLocks noChangeArrowheads="1"/>
            </p:cNvSpPr>
            <p:nvPr/>
          </p:nvSpPr>
          <p:spPr bwMode="auto">
            <a:xfrm>
              <a:off x="9351964" y="1116013"/>
              <a:ext cx="606425" cy="398462"/>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d</a:t>
              </a:r>
              <a:endParaRPr lang="en-US" dirty="0">
                <a:latin typeface="Comic Sans MS" pitchFamily="66" charset="0"/>
              </a:endParaRPr>
            </a:p>
          </p:txBody>
        </p:sp>
        <p:sp>
          <p:nvSpPr>
            <p:cNvPr id="81" name="Oval 195"/>
            <p:cNvSpPr>
              <a:spLocks noChangeArrowheads="1"/>
            </p:cNvSpPr>
            <p:nvPr/>
          </p:nvSpPr>
          <p:spPr bwMode="auto">
            <a:xfrm>
              <a:off x="6550025" y="2944813"/>
              <a:ext cx="477838" cy="398462"/>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c</a:t>
              </a:r>
              <a:endParaRPr lang="en-US" dirty="0">
                <a:latin typeface="Comic Sans MS" pitchFamily="66" charset="0"/>
              </a:endParaRPr>
            </a:p>
          </p:txBody>
        </p:sp>
        <p:sp>
          <p:nvSpPr>
            <p:cNvPr id="82" name="Oval 197"/>
            <p:cNvSpPr>
              <a:spLocks noChangeArrowheads="1"/>
            </p:cNvSpPr>
            <p:nvPr/>
          </p:nvSpPr>
          <p:spPr bwMode="auto">
            <a:xfrm>
              <a:off x="8004175" y="3003551"/>
              <a:ext cx="477838" cy="398463"/>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g</a:t>
              </a:r>
              <a:endParaRPr lang="en-US" dirty="0">
                <a:latin typeface="Comic Sans MS" pitchFamily="66" charset="0"/>
              </a:endParaRPr>
            </a:p>
          </p:txBody>
        </p:sp>
        <p:sp>
          <p:nvSpPr>
            <p:cNvPr id="83" name="Line 199"/>
            <p:cNvSpPr>
              <a:spLocks noChangeShapeType="1"/>
            </p:cNvSpPr>
            <p:nvPr/>
          </p:nvSpPr>
          <p:spPr bwMode="auto">
            <a:xfrm>
              <a:off x="6746876" y="2406651"/>
              <a:ext cx="9525" cy="530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 name="Line 201"/>
            <p:cNvSpPr>
              <a:spLocks noChangeShapeType="1"/>
            </p:cNvSpPr>
            <p:nvPr/>
          </p:nvSpPr>
          <p:spPr bwMode="auto">
            <a:xfrm>
              <a:off x="7707313" y="1549400"/>
              <a:ext cx="373062" cy="4953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 name="Line 204"/>
            <p:cNvSpPr>
              <a:spLocks noChangeShapeType="1"/>
            </p:cNvSpPr>
            <p:nvPr/>
          </p:nvSpPr>
          <p:spPr bwMode="auto">
            <a:xfrm>
              <a:off x="8223251" y="2454276"/>
              <a:ext cx="9525" cy="530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 name="Line 205"/>
            <p:cNvSpPr>
              <a:spLocks noChangeShapeType="1"/>
            </p:cNvSpPr>
            <p:nvPr/>
          </p:nvSpPr>
          <p:spPr bwMode="auto">
            <a:xfrm>
              <a:off x="7578726" y="1577976"/>
              <a:ext cx="479425" cy="1465263"/>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87" name="Line 206"/>
            <p:cNvSpPr>
              <a:spLocks noChangeShapeType="1"/>
            </p:cNvSpPr>
            <p:nvPr/>
          </p:nvSpPr>
          <p:spPr bwMode="auto">
            <a:xfrm>
              <a:off x="7050088" y="3194051"/>
              <a:ext cx="925512" cy="34925"/>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88" name="Line 207"/>
            <p:cNvSpPr>
              <a:spLocks noChangeShapeType="1"/>
            </p:cNvSpPr>
            <p:nvPr/>
          </p:nvSpPr>
          <p:spPr bwMode="auto">
            <a:xfrm flipV="1">
              <a:off x="6967538" y="1611313"/>
              <a:ext cx="514350" cy="1395412"/>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89" name="Text Box 208"/>
            <p:cNvSpPr txBox="1">
              <a:spLocks noChangeArrowheads="1"/>
            </p:cNvSpPr>
            <p:nvPr/>
          </p:nvSpPr>
          <p:spPr bwMode="auto">
            <a:xfrm>
              <a:off x="7454901" y="3152776"/>
              <a:ext cx="322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latin typeface="Comic Sans MS" panose="030F0702030302020204" pitchFamily="66" charset="0"/>
                </a:rPr>
                <a:t>C</a:t>
              </a:r>
            </a:p>
          </p:txBody>
        </p:sp>
        <p:sp>
          <p:nvSpPr>
            <p:cNvPr id="90" name="Text Box 209"/>
            <p:cNvSpPr txBox="1">
              <a:spLocks noChangeArrowheads="1"/>
            </p:cNvSpPr>
            <p:nvPr/>
          </p:nvSpPr>
          <p:spPr bwMode="auto">
            <a:xfrm>
              <a:off x="7150101" y="2166938"/>
              <a:ext cx="322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F</a:t>
              </a:r>
            </a:p>
          </p:txBody>
        </p:sp>
        <p:sp>
          <p:nvSpPr>
            <p:cNvPr id="91" name="Text Box 210"/>
            <p:cNvSpPr txBox="1">
              <a:spLocks noChangeArrowheads="1"/>
            </p:cNvSpPr>
            <p:nvPr/>
          </p:nvSpPr>
          <p:spPr bwMode="auto">
            <a:xfrm>
              <a:off x="7642226" y="2413001"/>
              <a:ext cx="328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latin typeface="Comic Sans MS" panose="030F0702030302020204" pitchFamily="66" charset="0"/>
                </a:rPr>
                <a:t>B</a:t>
              </a:r>
            </a:p>
          </p:txBody>
        </p:sp>
        <p:sp>
          <p:nvSpPr>
            <p:cNvPr id="92" name="Line 211"/>
            <p:cNvSpPr>
              <a:spLocks noChangeShapeType="1"/>
            </p:cNvSpPr>
            <p:nvPr/>
          </p:nvSpPr>
          <p:spPr bwMode="auto">
            <a:xfrm>
              <a:off x="8445501" y="2220914"/>
              <a:ext cx="925513" cy="34925"/>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3" name="Line 212"/>
            <p:cNvSpPr>
              <a:spLocks noChangeShapeType="1"/>
            </p:cNvSpPr>
            <p:nvPr/>
          </p:nvSpPr>
          <p:spPr bwMode="auto">
            <a:xfrm>
              <a:off x="9642476" y="1514476"/>
              <a:ext cx="9525" cy="530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4" name="Line 215"/>
            <p:cNvSpPr>
              <a:spLocks noChangeShapeType="1"/>
            </p:cNvSpPr>
            <p:nvPr/>
          </p:nvSpPr>
          <p:spPr bwMode="auto">
            <a:xfrm>
              <a:off x="7788276" y="1376363"/>
              <a:ext cx="1522413" cy="0"/>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 name="Text Box 216"/>
            <p:cNvSpPr txBox="1">
              <a:spLocks noChangeArrowheads="1"/>
            </p:cNvSpPr>
            <p:nvPr/>
          </p:nvSpPr>
          <p:spPr bwMode="auto">
            <a:xfrm>
              <a:off x="8885238" y="1957388"/>
              <a:ext cx="322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C</a:t>
              </a:r>
            </a:p>
          </p:txBody>
        </p:sp>
        <p:sp>
          <p:nvSpPr>
            <p:cNvPr id="96" name="Text Box 217"/>
            <p:cNvSpPr txBox="1">
              <a:spLocks noChangeArrowheads="1"/>
            </p:cNvSpPr>
            <p:nvPr/>
          </p:nvSpPr>
          <p:spPr bwMode="auto">
            <a:xfrm>
              <a:off x="8580438" y="1123951"/>
              <a:ext cx="322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C</a:t>
              </a:r>
            </a:p>
          </p:txBody>
        </p:sp>
        <p:sp>
          <p:nvSpPr>
            <p:cNvPr id="97" name="Text Box 185"/>
            <p:cNvSpPr txBox="1">
              <a:spLocks noChangeArrowheads="1"/>
            </p:cNvSpPr>
            <p:nvPr/>
          </p:nvSpPr>
          <p:spPr bwMode="auto">
            <a:xfrm>
              <a:off x="9975850" y="2104511"/>
              <a:ext cx="7938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12/13</a:t>
              </a:r>
              <a:endParaRPr lang="en-US" altLang="en-US" dirty="0">
                <a:solidFill>
                  <a:srgbClr val="FF0000"/>
                </a:solidFill>
                <a:latin typeface="Comic Sans MS" panose="030F0702030302020204" pitchFamily="66" charset="0"/>
              </a:endParaRPr>
            </a:p>
          </p:txBody>
        </p:sp>
        <p:sp>
          <p:nvSpPr>
            <p:cNvPr id="98" name="Text Box 185"/>
            <p:cNvSpPr txBox="1">
              <a:spLocks noChangeArrowheads="1"/>
            </p:cNvSpPr>
            <p:nvPr/>
          </p:nvSpPr>
          <p:spPr bwMode="auto">
            <a:xfrm>
              <a:off x="7224713" y="926863"/>
              <a:ext cx="652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1/10</a:t>
              </a:r>
              <a:endParaRPr lang="en-US" altLang="en-US" dirty="0">
                <a:solidFill>
                  <a:srgbClr val="FF0000"/>
                </a:solidFill>
                <a:latin typeface="Comic Sans MS" panose="030F0702030302020204" pitchFamily="66" charset="0"/>
              </a:endParaRPr>
            </a:p>
          </p:txBody>
        </p:sp>
        <p:sp>
          <p:nvSpPr>
            <p:cNvPr id="99" name="Text Box 185"/>
            <p:cNvSpPr txBox="1">
              <a:spLocks noChangeArrowheads="1"/>
            </p:cNvSpPr>
            <p:nvPr/>
          </p:nvSpPr>
          <p:spPr bwMode="auto">
            <a:xfrm>
              <a:off x="6458275" y="1669469"/>
              <a:ext cx="5854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2</a:t>
              </a:r>
              <a:r>
                <a:rPr lang="en-US" altLang="en-US" dirty="0" smtClean="0">
                  <a:solidFill>
                    <a:srgbClr val="FF0000"/>
                  </a:solidFill>
                  <a:latin typeface="Comic Sans MS" panose="030F0702030302020204" pitchFamily="66" charset="0"/>
                </a:rPr>
                <a:t>/5</a:t>
              </a:r>
              <a:endParaRPr lang="en-US" altLang="en-US" dirty="0">
                <a:solidFill>
                  <a:srgbClr val="FF0000"/>
                </a:solidFill>
                <a:latin typeface="Comic Sans MS" panose="030F0702030302020204" pitchFamily="66" charset="0"/>
              </a:endParaRPr>
            </a:p>
          </p:txBody>
        </p:sp>
        <p:sp>
          <p:nvSpPr>
            <p:cNvPr id="100" name="Text Box 185"/>
            <p:cNvSpPr txBox="1">
              <a:spLocks noChangeArrowheads="1"/>
            </p:cNvSpPr>
            <p:nvPr/>
          </p:nvSpPr>
          <p:spPr bwMode="auto">
            <a:xfrm>
              <a:off x="6467680" y="3339142"/>
              <a:ext cx="5854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3/4</a:t>
              </a:r>
              <a:endParaRPr lang="en-US" altLang="en-US" dirty="0">
                <a:solidFill>
                  <a:srgbClr val="FF0000"/>
                </a:solidFill>
                <a:latin typeface="Comic Sans MS" panose="030F0702030302020204" pitchFamily="66" charset="0"/>
              </a:endParaRPr>
            </a:p>
          </p:txBody>
        </p:sp>
        <p:sp>
          <p:nvSpPr>
            <p:cNvPr id="101" name="Text Box 185"/>
            <p:cNvSpPr txBox="1">
              <a:spLocks noChangeArrowheads="1"/>
            </p:cNvSpPr>
            <p:nvPr/>
          </p:nvSpPr>
          <p:spPr bwMode="auto">
            <a:xfrm>
              <a:off x="8082333" y="1723810"/>
              <a:ext cx="5854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6/9</a:t>
              </a:r>
              <a:endParaRPr lang="en-US" altLang="en-US" dirty="0">
                <a:solidFill>
                  <a:srgbClr val="FF0000"/>
                </a:solidFill>
                <a:latin typeface="Comic Sans MS" panose="030F0702030302020204" pitchFamily="66" charset="0"/>
              </a:endParaRPr>
            </a:p>
          </p:txBody>
        </p:sp>
        <p:sp>
          <p:nvSpPr>
            <p:cNvPr id="102" name="Text Box 185"/>
            <p:cNvSpPr txBox="1">
              <a:spLocks noChangeArrowheads="1"/>
            </p:cNvSpPr>
            <p:nvPr/>
          </p:nvSpPr>
          <p:spPr bwMode="auto">
            <a:xfrm>
              <a:off x="8486848" y="3051732"/>
              <a:ext cx="5854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7/8</a:t>
              </a:r>
              <a:endParaRPr lang="en-US" altLang="en-US" dirty="0">
                <a:solidFill>
                  <a:srgbClr val="FF0000"/>
                </a:solidFill>
                <a:latin typeface="Comic Sans MS" panose="030F0702030302020204" pitchFamily="66" charset="0"/>
              </a:endParaRPr>
            </a:p>
          </p:txBody>
        </p:sp>
        <p:sp>
          <p:nvSpPr>
            <p:cNvPr id="103" name="Text Box 185"/>
            <p:cNvSpPr txBox="1">
              <a:spLocks noChangeArrowheads="1"/>
            </p:cNvSpPr>
            <p:nvPr/>
          </p:nvSpPr>
          <p:spPr bwMode="auto">
            <a:xfrm>
              <a:off x="9958389" y="1110218"/>
              <a:ext cx="756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11/14</a:t>
              </a:r>
              <a:endParaRPr lang="en-US" altLang="en-US" dirty="0">
                <a:solidFill>
                  <a:srgbClr val="FF0000"/>
                </a:solidFill>
                <a:latin typeface="Comic Sans MS" panose="030F0702030302020204" pitchFamily="66" charset="0"/>
              </a:endParaRPr>
            </a:p>
          </p:txBody>
        </p:sp>
      </p:grpSp>
    </p:spTree>
    <p:extLst>
      <p:ext uri="{BB962C8B-B14F-4D97-AF65-F5344CB8AC3E}">
        <p14:creationId xmlns:p14="http://schemas.microsoft.com/office/powerpoint/2010/main" val="413056127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800226" y="141288"/>
            <a:ext cx="8723313" cy="698500"/>
          </a:xfrm>
        </p:spPr>
        <p:txBody>
          <a:bodyPr/>
          <a:lstStyle/>
          <a:p>
            <a:r>
              <a:rPr lang="en-US" altLang="en-US" sz="3600" dirty="0" smtClean="0"/>
              <a:t>Parenthesis Lemma</a:t>
            </a:r>
          </a:p>
        </p:txBody>
      </p:sp>
      <p:sp>
        <p:nvSpPr>
          <p:cNvPr id="9220" name="Rectangle 3"/>
          <p:cNvSpPr>
            <a:spLocks noGrp="1" noChangeArrowheads="1"/>
          </p:cNvSpPr>
          <p:nvPr>
            <p:ph type="body" idx="1"/>
          </p:nvPr>
        </p:nvSpPr>
        <p:spPr>
          <a:xfrm>
            <a:off x="362309" y="839788"/>
            <a:ext cx="11542144" cy="5786437"/>
          </a:xfrm>
          <a:noFill/>
        </p:spPr>
        <p:txBody>
          <a:bodyPr/>
          <a:lstStyle/>
          <a:p>
            <a:pPr marL="533400" indent="-533400"/>
            <a:r>
              <a:rPr lang="en-US" altLang="en-US" dirty="0"/>
              <a:t>Another way stating the parenthesis structure is with the following lemma:</a:t>
            </a:r>
          </a:p>
          <a:p>
            <a:pPr marL="533400" indent="-533400"/>
            <a:r>
              <a:rPr lang="en-US" altLang="en-US" dirty="0">
                <a:solidFill>
                  <a:schemeClr val="accent2"/>
                </a:solidFill>
              </a:rPr>
              <a:t>Parenthesis Lemma:</a:t>
            </a:r>
            <a:r>
              <a:rPr lang="en-US" altLang="en-US" dirty="0"/>
              <a:t> Given a digraph G = (V, E), and any DFS tree for G and any two vertices u, v </a:t>
            </a:r>
            <a:r>
              <a:rPr lang="en-US" altLang="en-US" dirty="0">
                <a:latin typeface="Symbol" panose="05050102010706020507" pitchFamily="18" charset="2"/>
              </a:rPr>
              <a:t>e</a:t>
            </a:r>
            <a:r>
              <a:rPr lang="en-US" altLang="en-US" dirty="0"/>
              <a:t> V, exactly one of the following conditions hold:</a:t>
            </a:r>
          </a:p>
          <a:p>
            <a:pPr marL="914400" lvl="1" indent="-457200"/>
            <a:r>
              <a:rPr lang="en-US" altLang="en-US" dirty="0"/>
              <a:t>The intervals [d[u], f[u]] and [d[v], f[v]] are entirely disjoint</a:t>
            </a:r>
          </a:p>
          <a:p>
            <a:pPr marL="1295400" lvl="2" indent="-381000"/>
            <a:r>
              <a:rPr lang="en-US" altLang="en-US" dirty="0"/>
              <a:t>Neither u nor v is a descendent of the other in the DFS forest</a:t>
            </a:r>
          </a:p>
          <a:p>
            <a:pPr marL="914400" lvl="1" indent="-457200"/>
            <a:r>
              <a:rPr lang="en-US" altLang="en-US" dirty="0"/>
              <a:t>The interval [d[u], f[u]] is contained entirely within [d[v], f[v]]</a:t>
            </a:r>
          </a:p>
          <a:p>
            <a:pPr marL="1295400" lvl="2" indent="-381000"/>
            <a:r>
              <a:rPr lang="en-US" altLang="en-US" dirty="0"/>
              <a:t>u is a descendent of v in a DFS tree, or put another way, v is an ancestor of u in a DFS tree</a:t>
            </a:r>
          </a:p>
          <a:p>
            <a:pPr marL="914400" lvl="1" indent="-457200"/>
            <a:r>
              <a:rPr lang="en-US" altLang="en-US" dirty="0"/>
              <a:t>The interval [d[v], f[v]] is contained entirely within [d[u], f[u]]</a:t>
            </a:r>
          </a:p>
          <a:p>
            <a:pPr marL="1295400" lvl="2" indent="-381000"/>
            <a:r>
              <a:rPr lang="en-US" altLang="en-US" dirty="0"/>
              <a:t>v is a descendent of u in a DFS tree, or put another way, u is an ancestor of v in a DFS tree</a:t>
            </a:r>
          </a:p>
        </p:txBody>
      </p:sp>
    </p:spTree>
    <p:extLst>
      <p:ext uri="{BB962C8B-B14F-4D97-AF65-F5344CB8AC3E}">
        <p14:creationId xmlns:p14="http://schemas.microsoft.com/office/powerpoint/2010/main" val="3091078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800226" y="141288"/>
            <a:ext cx="8723313" cy="698500"/>
          </a:xfrm>
        </p:spPr>
        <p:txBody>
          <a:bodyPr/>
          <a:lstStyle/>
          <a:p>
            <a:r>
              <a:rPr lang="en-US" altLang="en-US" sz="3600" dirty="0" smtClean="0"/>
              <a:t>Timestamp Structure Lemma</a:t>
            </a:r>
          </a:p>
        </p:txBody>
      </p:sp>
      <p:sp>
        <p:nvSpPr>
          <p:cNvPr id="11268" name="Rectangle 3"/>
          <p:cNvSpPr>
            <a:spLocks noGrp="1" noChangeArrowheads="1"/>
          </p:cNvSpPr>
          <p:nvPr>
            <p:ph type="body" idx="1"/>
          </p:nvPr>
        </p:nvSpPr>
        <p:spPr>
          <a:xfrm>
            <a:off x="336430" y="984251"/>
            <a:ext cx="11464506" cy="5641975"/>
          </a:xfrm>
          <a:noFill/>
        </p:spPr>
        <p:txBody>
          <a:bodyPr/>
          <a:lstStyle/>
          <a:p>
            <a:pPr marL="533400" indent="-533400"/>
            <a:r>
              <a:rPr lang="en-US" altLang="en-US" dirty="0">
                <a:solidFill>
                  <a:schemeClr val="accent6"/>
                </a:solidFill>
              </a:rPr>
              <a:t>Lemma</a:t>
            </a:r>
            <a:r>
              <a:rPr lang="en-US" altLang="en-US" dirty="0"/>
              <a:t>: Given a digraph G = (V, E), consider any DFS forest of G, and consider any edge (u, v) </a:t>
            </a:r>
            <a:r>
              <a:rPr lang="en-US" altLang="en-US" dirty="0">
                <a:latin typeface="Symbol" panose="05050102010706020507" pitchFamily="18" charset="2"/>
              </a:rPr>
              <a:t>e</a:t>
            </a:r>
            <a:r>
              <a:rPr lang="en-US" altLang="en-US" dirty="0"/>
              <a:t> </a:t>
            </a:r>
            <a:r>
              <a:rPr lang="en-US" altLang="en-US" dirty="0" err="1"/>
              <a:t>E</a:t>
            </a:r>
            <a:r>
              <a:rPr lang="en-US" altLang="en-US" dirty="0"/>
              <a:t>. </a:t>
            </a:r>
          </a:p>
          <a:p>
            <a:pPr marL="914400" lvl="1" indent="-457200"/>
            <a:r>
              <a:rPr lang="en-US" altLang="en-US" dirty="0"/>
              <a:t>If this edge is a tree, forward, or cross edge, then f[u] &gt; f[v]. </a:t>
            </a:r>
          </a:p>
          <a:p>
            <a:pPr marL="914400" lvl="1" indent="-457200"/>
            <a:r>
              <a:rPr lang="en-US" altLang="en-US" dirty="0"/>
              <a:t>If the edge is a back edge, then f[u] &lt; f[v]</a:t>
            </a:r>
          </a:p>
          <a:p>
            <a:pPr marL="533400" indent="-533400"/>
            <a:r>
              <a:rPr lang="en-US" altLang="en-US" dirty="0">
                <a:solidFill>
                  <a:schemeClr val="accent6"/>
                </a:solidFill>
              </a:rPr>
              <a:t>Proof</a:t>
            </a:r>
            <a:r>
              <a:rPr lang="en-US" altLang="en-US" dirty="0"/>
              <a:t>: </a:t>
            </a:r>
          </a:p>
          <a:p>
            <a:pPr marL="914400" lvl="1" indent="-457200"/>
            <a:r>
              <a:rPr lang="en-US" altLang="en-US" dirty="0"/>
              <a:t>For tree, forward, and back edges the proof follows directly from the parenthesis lemma</a:t>
            </a:r>
          </a:p>
          <a:p>
            <a:pPr marL="1295400" lvl="2" indent="-381000"/>
            <a:r>
              <a:rPr lang="en-US" altLang="en-US" dirty="0"/>
              <a:t>E.g., for a forward edge (u, v), v is a descendant of u, and so v’s start finish interval is contained within u’s, implying that v has an earlier finish time</a:t>
            </a:r>
          </a:p>
          <a:p>
            <a:pPr marL="914400" lvl="1" indent="-457200"/>
            <a:r>
              <a:rPr lang="en-US" altLang="en-US" dirty="0"/>
              <a:t>For a cross edge (u, v) we know that the two time intervals are disjoint. When we were processing u, v was not white (otherwise (u, v) would be a tree edge), implying that v was started before u. Because the intervals are disjoint, v must have also finished before u</a:t>
            </a:r>
          </a:p>
        </p:txBody>
      </p:sp>
    </p:spTree>
    <p:extLst>
      <p:ext uri="{BB962C8B-B14F-4D97-AF65-F5344CB8AC3E}">
        <p14:creationId xmlns:p14="http://schemas.microsoft.com/office/powerpoint/2010/main" val="239639013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800226" y="141288"/>
            <a:ext cx="8723313" cy="698500"/>
          </a:xfrm>
        </p:spPr>
        <p:txBody>
          <a:bodyPr/>
          <a:lstStyle/>
          <a:p>
            <a:r>
              <a:rPr lang="en-US" altLang="en-US" sz="3600" dirty="0" smtClean="0"/>
              <a:t>Cycles</a:t>
            </a:r>
          </a:p>
        </p:txBody>
      </p:sp>
      <p:sp>
        <p:nvSpPr>
          <p:cNvPr id="10244" name="Rectangle 3"/>
          <p:cNvSpPr>
            <a:spLocks noGrp="1" noChangeArrowheads="1"/>
          </p:cNvSpPr>
          <p:nvPr>
            <p:ph type="body" idx="1"/>
          </p:nvPr>
        </p:nvSpPr>
        <p:spPr>
          <a:xfrm>
            <a:off x="396815" y="1077913"/>
            <a:ext cx="11395494" cy="5548312"/>
          </a:xfrm>
          <a:noFill/>
        </p:spPr>
        <p:txBody>
          <a:bodyPr/>
          <a:lstStyle/>
          <a:p>
            <a:pPr marL="533400" indent="-533400"/>
            <a:r>
              <a:rPr lang="en-US" altLang="en-US" dirty="0" smtClean="0"/>
              <a:t>Timestamps given by DFS allow us to determine a number of things about a graph or digraph. </a:t>
            </a:r>
          </a:p>
          <a:p>
            <a:pPr marL="533400" indent="-533400"/>
            <a:endParaRPr lang="en-US" altLang="en-US" dirty="0" smtClean="0"/>
          </a:p>
          <a:p>
            <a:pPr marL="533400" indent="-533400"/>
            <a:r>
              <a:rPr lang="en-US" altLang="en-US" dirty="0" smtClean="0"/>
              <a:t>For </a:t>
            </a:r>
            <a:r>
              <a:rPr lang="en-US" altLang="en-US" dirty="0" smtClean="0"/>
              <a:t>example, suppose you are given a graph or digraph. You run DFS. </a:t>
            </a:r>
          </a:p>
          <a:p>
            <a:pPr marL="533400" indent="-533400"/>
            <a:endParaRPr lang="en-US" altLang="en-US" dirty="0" smtClean="0"/>
          </a:p>
          <a:p>
            <a:pPr marL="533400" indent="-533400"/>
            <a:r>
              <a:rPr lang="en-US" altLang="en-US" dirty="0" smtClean="0"/>
              <a:t>You </a:t>
            </a:r>
            <a:r>
              <a:rPr lang="en-US" altLang="en-US" dirty="0" smtClean="0"/>
              <a:t>can determine whether the graph contains any cycles very easily.</a:t>
            </a:r>
          </a:p>
          <a:p>
            <a:pPr marL="533400" indent="-533400"/>
            <a:endParaRPr lang="en-US" altLang="en-US" dirty="0" smtClean="0"/>
          </a:p>
          <a:p>
            <a:pPr marL="533400" indent="-533400"/>
            <a:r>
              <a:rPr lang="en-US" altLang="en-US" dirty="0" smtClean="0"/>
              <a:t>We </a:t>
            </a:r>
            <a:r>
              <a:rPr lang="en-US" altLang="en-US" dirty="0" smtClean="0"/>
              <a:t>will do this with the help of the following lemma—next slide</a:t>
            </a:r>
          </a:p>
        </p:txBody>
      </p:sp>
    </p:spTree>
    <p:extLst>
      <p:ext uri="{BB962C8B-B14F-4D97-AF65-F5344CB8AC3E}">
        <p14:creationId xmlns:p14="http://schemas.microsoft.com/office/powerpoint/2010/main" val="233197848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800226" y="141288"/>
            <a:ext cx="8723313" cy="698500"/>
          </a:xfrm>
        </p:spPr>
        <p:txBody>
          <a:bodyPr/>
          <a:lstStyle/>
          <a:p>
            <a:r>
              <a:rPr lang="en-US" altLang="en-US" sz="3600" dirty="0" smtClean="0"/>
              <a:t>Cycles</a:t>
            </a:r>
          </a:p>
        </p:txBody>
      </p:sp>
      <p:sp>
        <p:nvSpPr>
          <p:cNvPr id="12292" name="Rectangle 3"/>
          <p:cNvSpPr>
            <a:spLocks noGrp="1" noChangeArrowheads="1"/>
          </p:cNvSpPr>
          <p:nvPr>
            <p:ph type="body" idx="1"/>
          </p:nvPr>
        </p:nvSpPr>
        <p:spPr>
          <a:xfrm>
            <a:off x="319177" y="949325"/>
            <a:ext cx="11447253" cy="5676900"/>
          </a:xfrm>
          <a:noFill/>
        </p:spPr>
        <p:txBody>
          <a:bodyPr/>
          <a:lstStyle/>
          <a:p>
            <a:pPr marL="533400" indent="-533400">
              <a:lnSpc>
                <a:spcPct val="90000"/>
              </a:lnSpc>
            </a:pPr>
            <a:r>
              <a:rPr lang="en-US" altLang="en-US" dirty="0" smtClean="0">
                <a:solidFill>
                  <a:schemeClr val="accent6"/>
                </a:solidFill>
              </a:rPr>
              <a:t>Lemma</a:t>
            </a:r>
            <a:r>
              <a:rPr lang="en-US" altLang="en-US" dirty="0" smtClean="0"/>
              <a:t>: Consider a digraph G = (V, E) and any DFS forest for G. G has a cycle </a:t>
            </a:r>
            <a:r>
              <a:rPr lang="en-US" altLang="en-US" dirty="0" err="1" smtClean="0"/>
              <a:t>iff</a:t>
            </a:r>
            <a:r>
              <a:rPr lang="en-US" altLang="en-US" dirty="0" smtClean="0"/>
              <a:t> DFS forest has a back edge</a:t>
            </a:r>
          </a:p>
          <a:p>
            <a:pPr marL="533400" indent="-533400">
              <a:lnSpc>
                <a:spcPct val="90000"/>
              </a:lnSpc>
            </a:pPr>
            <a:endParaRPr lang="en-US" altLang="en-US" dirty="0" smtClean="0"/>
          </a:p>
          <a:p>
            <a:pPr marL="533400" indent="-533400">
              <a:lnSpc>
                <a:spcPct val="90000"/>
              </a:lnSpc>
            </a:pPr>
            <a:r>
              <a:rPr lang="en-US" altLang="en-US" dirty="0" smtClean="0">
                <a:solidFill>
                  <a:schemeClr val="accent6"/>
                </a:solidFill>
              </a:rPr>
              <a:t>Proof</a:t>
            </a:r>
            <a:r>
              <a:rPr lang="en-US" altLang="en-US" dirty="0" smtClean="0"/>
              <a:t>: </a:t>
            </a:r>
          </a:p>
          <a:p>
            <a:pPr lvl="1">
              <a:lnSpc>
                <a:spcPct val="90000"/>
              </a:lnSpc>
              <a:buFont typeface="Wingdings" panose="05000000000000000000" pitchFamily="2" charset="2"/>
              <a:buChar char="ß"/>
            </a:pPr>
            <a:r>
              <a:rPr lang="en-US" altLang="en-US" dirty="0" smtClean="0">
                <a:sym typeface="Wingdings" panose="05000000000000000000" pitchFamily="2" charset="2"/>
              </a:rPr>
              <a:t>If there is a back edge (u, v), then v is an ancestor of u. By following tree edges from v to u, we get a cycle</a:t>
            </a:r>
          </a:p>
          <a:p>
            <a:pPr lvl="1">
              <a:lnSpc>
                <a:spcPct val="90000"/>
              </a:lnSpc>
              <a:buFont typeface="Wingdings" panose="05000000000000000000" pitchFamily="2" charset="2"/>
              <a:buChar char="ß"/>
            </a:pPr>
            <a:endParaRPr lang="en-US" altLang="en-US" dirty="0" smtClean="0">
              <a:sym typeface="Wingdings" panose="05000000000000000000" pitchFamily="2" charset="2"/>
            </a:endParaRPr>
          </a:p>
          <a:p>
            <a:pPr marL="914400" lvl="1" indent="-457200">
              <a:lnSpc>
                <a:spcPct val="90000"/>
              </a:lnSpc>
              <a:buNone/>
            </a:pPr>
            <a:r>
              <a:rPr lang="en-US" altLang="en-US" dirty="0" smtClean="0">
                <a:sym typeface="Wingdings" panose="05000000000000000000" pitchFamily="2" charset="2"/>
              </a:rPr>
              <a:t> We show the contrapositive. Assume that there are no back edges. By the lemma in the previous slide, each of the remaining types of edges, tree, forward and cross, all have the property that they go from vertices with higher finishing time to vertices with lower finishing time. Thus along any path, finish times decrease monotonically, implying there can be no cycles</a:t>
            </a:r>
            <a:endParaRPr lang="en-US" altLang="en-US" dirty="0" smtClean="0"/>
          </a:p>
        </p:txBody>
      </p:sp>
    </p:spTree>
    <p:extLst>
      <p:ext uri="{BB962C8B-B14F-4D97-AF65-F5344CB8AC3E}">
        <p14:creationId xmlns:p14="http://schemas.microsoft.com/office/powerpoint/2010/main" val="112382755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800226" y="141288"/>
            <a:ext cx="8723313" cy="698500"/>
          </a:xfrm>
        </p:spPr>
        <p:txBody>
          <a:bodyPr/>
          <a:lstStyle/>
          <a:p>
            <a:r>
              <a:rPr lang="en-US" altLang="en-US" sz="3600" dirty="0" smtClean="0"/>
              <a:t>Cycles &amp; Back Edges</a:t>
            </a:r>
          </a:p>
        </p:txBody>
      </p:sp>
      <p:sp>
        <p:nvSpPr>
          <p:cNvPr id="13316" name="Rectangle 3"/>
          <p:cNvSpPr>
            <a:spLocks noGrp="1" noChangeArrowheads="1"/>
          </p:cNvSpPr>
          <p:nvPr>
            <p:ph type="body" idx="1"/>
          </p:nvPr>
        </p:nvSpPr>
        <p:spPr>
          <a:xfrm>
            <a:off x="327803" y="949325"/>
            <a:ext cx="11499011" cy="5676900"/>
          </a:xfrm>
          <a:noFill/>
        </p:spPr>
        <p:txBody>
          <a:bodyPr/>
          <a:lstStyle/>
          <a:p>
            <a:pPr marL="533400" indent="-533400"/>
            <a:r>
              <a:rPr lang="en-US" altLang="en-US" dirty="0" smtClean="0"/>
              <a:t>There is no simple relationship between the number of back edges and the number of cycles.</a:t>
            </a:r>
          </a:p>
          <a:p>
            <a:pPr marL="533400" indent="-533400"/>
            <a:r>
              <a:rPr lang="en-US" altLang="en-US" dirty="0" smtClean="0"/>
              <a:t>For example, DFS may only have a single back edge, but there may be an </a:t>
            </a:r>
            <a:r>
              <a:rPr lang="en-US" altLang="en-US" dirty="0" smtClean="0">
                <a:solidFill>
                  <a:schemeClr val="accent2"/>
                </a:solidFill>
              </a:rPr>
              <a:t>exponential</a:t>
            </a:r>
            <a:r>
              <a:rPr lang="en-US" altLang="en-US" dirty="0" smtClean="0"/>
              <a:t> number of simple cycles in the graph</a:t>
            </a:r>
          </a:p>
          <a:p>
            <a:pPr marL="533400" indent="-533400"/>
            <a:r>
              <a:rPr lang="en-US" altLang="en-US" dirty="0" smtClean="0"/>
              <a:t>A similar theorem applies to undirected graphs</a:t>
            </a:r>
          </a:p>
        </p:txBody>
      </p:sp>
    </p:spTree>
    <p:extLst>
      <p:ext uri="{BB962C8B-B14F-4D97-AF65-F5344CB8AC3E}">
        <p14:creationId xmlns:p14="http://schemas.microsoft.com/office/powerpoint/2010/main" val="410768582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800226" y="141288"/>
            <a:ext cx="8723313" cy="698500"/>
          </a:xfrm>
        </p:spPr>
        <p:txBody>
          <a:bodyPr/>
          <a:lstStyle/>
          <a:p>
            <a:r>
              <a:rPr lang="en-US" altLang="en-US" sz="3600" dirty="0" smtClean="0"/>
              <a:t>DFS Tree – Undirected Graphs</a:t>
            </a:r>
          </a:p>
        </p:txBody>
      </p:sp>
      <p:sp>
        <p:nvSpPr>
          <p:cNvPr id="14340" name="Rectangle 3"/>
          <p:cNvSpPr>
            <a:spLocks noGrp="1" noChangeArrowheads="1"/>
          </p:cNvSpPr>
          <p:nvPr>
            <p:ph type="body" idx="1"/>
          </p:nvPr>
        </p:nvSpPr>
        <p:spPr>
          <a:xfrm>
            <a:off x="319177" y="1077913"/>
            <a:ext cx="11464505" cy="5548312"/>
          </a:xfrm>
          <a:noFill/>
        </p:spPr>
        <p:txBody>
          <a:bodyPr/>
          <a:lstStyle/>
          <a:p>
            <a:pPr marL="533400" indent="-533400"/>
            <a:r>
              <a:rPr lang="en-US" altLang="en-US" dirty="0" smtClean="0"/>
              <a:t>For undirected graphs, there are some important differences in the structure of the DFS tree</a:t>
            </a:r>
          </a:p>
          <a:p>
            <a:pPr marL="914400" lvl="1" indent="-457200"/>
            <a:r>
              <a:rPr lang="en-US" altLang="en-US" dirty="0" smtClean="0"/>
              <a:t>There is really no distinction between forward and back edges. So by convention, they are all called </a:t>
            </a:r>
            <a:r>
              <a:rPr lang="en-US" altLang="en-US" dirty="0" smtClean="0">
                <a:solidFill>
                  <a:schemeClr val="accent6"/>
                </a:solidFill>
              </a:rPr>
              <a:t>back edges</a:t>
            </a:r>
          </a:p>
          <a:p>
            <a:pPr marL="914400" lvl="1" indent="-457200"/>
            <a:r>
              <a:rPr lang="en-US" altLang="en-US" dirty="0" smtClean="0"/>
              <a:t>Furthermore it can be shown that there can be NO cross edges</a:t>
            </a:r>
          </a:p>
        </p:txBody>
      </p:sp>
    </p:spTree>
    <p:extLst>
      <p:ext uri="{BB962C8B-B14F-4D97-AF65-F5344CB8AC3E}">
        <p14:creationId xmlns:p14="http://schemas.microsoft.com/office/powerpoint/2010/main" val="226409662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LeetCode</a:t>
            </a:r>
            <a:r>
              <a:rPr lang="en-US" altLang="en-US" sz="3600" dirty="0"/>
              <a:t> 547. Number of Provinces</a:t>
            </a:r>
            <a:endParaRPr lang="en-US" altLang="en-US" sz="3600" dirty="0" smtClean="0"/>
          </a:p>
        </p:txBody>
      </p:sp>
      <p:sp>
        <p:nvSpPr>
          <p:cNvPr id="6148" name="Rectangle 3"/>
          <p:cNvSpPr>
            <a:spLocks noGrp="1" noChangeArrowheads="1"/>
          </p:cNvSpPr>
          <p:nvPr>
            <p:ph type="body" idx="1"/>
          </p:nvPr>
        </p:nvSpPr>
        <p:spPr>
          <a:xfrm>
            <a:off x="405443" y="839788"/>
            <a:ext cx="11404120" cy="2878197"/>
          </a:xfrm>
        </p:spPr>
        <p:txBody>
          <a:bodyPr/>
          <a:lstStyle/>
          <a:p>
            <a:pPr>
              <a:defRPr/>
            </a:pPr>
            <a:r>
              <a:rPr lang="en-US" sz="2400" dirty="0"/>
              <a:t>There are n cities. Some of them are connected, while some are not. If city a is connected directly with city b, and city b is connected directly with city c, then city a is connected indirectly with city c.</a:t>
            </a:r>
          </a:p>
          <a:p>
            <a:pPr lvl="1">
              <a:defRPr/>
            </a:pPr>
            <a:r>
              <a:rPr lang="en-US" sz="2000" dirty="0" smtClean="0"/>
              <a:t>A </a:t>
            </a:r>
            <a:r>
              <a:rPr lang="en-US" sz="2000" dirty="0"/>
              <a:t>province is a group of directly or indirectly connected cities and no other cities outside of the group.</a:t>
            </a:r>
          </a:p>
          <a:p>
            <a:pPr lvl="1">
              <a:defRPr/>
            </a:pPr>
            <a:r>
              <a:rPr lang="en-US" sz="2000" dirty="0" smtClean="0"/>
              <a:t>You </a:t>
            </a:r>
            <a:r>
              <a:rPr lang="en-US" sz="2000" dirty="0"/>
              <a:t>are given an n x n matrix </a:t>
            </a:r>
            <a:r>
              <a:rPr lang="en-US" sz="2000" dirty="0" err="1"/>
              <a:t>isConnected</a:t>
            </a:r>
            <a:r>
              <a:rPr lang="en-US" sz="2000" dirty="0"/>
              <a:t> where </a:t>
            </a:r>
            <a:r>
              <a:rPr lang="en-US" sz="2000" dirty="0" err="1"/>
              <a:t>isConnected</a:t>
            </a:r>
            <a:r>
              <a:rPr lang="en-US" sz="2000" dirty="0"/>
              <a:t>[</a:t>
            </a:r>
            <a:r>
              <a:rPr lang="en-US" sz="2000" dirty="0" err="1"/>
              <a:t>i</a:t>
            </a:r>
            <a:r>
              <a:rPr lang="en-US" sz="2000" dirty="0"/>
              <a:t>][j] = 1 if the </a:t>
            </a:r>
            <a:r>
              <a:rPr lang="en-US" sz="2000" dirty="0" err="1"/>
              <a:t>ith</a:t>
            </a:r>
            <a:r>
              <a:rPr lang="en-US" sz="2000" dirty="0"/>
              <a:t> city and the </a:t>
            </a:r>
            <a:r>
              <a:rPr lang="en-US" sz="2000" dirty="0" err="1"/>
              <a:t>jth</a:t>
            </a:r>
            <a:r>
              <a:rPr lang="en-US" sz="2000" dirty="0"/>
              <a:t> city are directly connected, and </a:t>
            </a:r>
            <a:r>
              <a:rPr lang="en-US" sz="2000" dirty="0" err="1"/>
              <a:t>isConnected</a:t>
            </a:r>
            <a:r>
              <a:rPr lang="en-US" sz="2000" dirty="0"/>
              <a:t>[</a:t>
            </a:r>
            <a:r>
              <a:rPr lang="en-US" sz="2000" dirty="0" err="1"/>
              <a:t>i</a:t>
            </a:r>
            <a:r>
              <a:rPr lang="en-US" sz="2000" dirty="0"/>
              <a:t>][j] = 0 otherwise.</a:t>
            </a:r>
          </a:p>
          <a:p>
            <a:pPr lvl="1">
              <a:defRPr/>
            </a:pPr>
            <a:r>
              <a:rPr lang="en-US" sz="2000" dirty="0" smtClean="0"/>
              <a:t>Return </a:t>
            </a:r>
            <a:r>
              <a:rPr lang="en-US" sz="2000" dirty="0"/>
              <a:t>the total number of provinces.</a:t>
            </a:r>
            <a:endParaRPr lang="en-US" sz="1600" dirty="0" smtClean="0"/>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pic>
        <p:nvPicPr>
          <p:cNvPr id="3" name="Picture 2"/>
          <p:cNvPicPr>
            <a:picLocks noChangeAspect="1"/>
          </p:cNvPicPr>
          <p:nvPr/>
        </p:nvPicPr>
        <p:blipFill>
          <a:blip r:embed="rId2"/>
          <a:stretch>
            <a:fillRect/>
          </a:stretch>
        </p:blipFill>
        <p:spPr>
          <a:xfrm>
            <a:off x="1621766" y="3875682"/>
            <a:ext cx="4289554" cy="2809790"/>
          </a:xfrm>
          <a:prstGeom prst="rect">
            <a:avLst/>
          </a:prstGeom>
        </p:spPr>
      </p:pic>
      <p:pic>
        <p:nvPicPr>
          <p:cNvPr id="4" name="Picture 3"/>
          <p:cNvPicPr>
            <a:picLocks noChangeAspect="1"/>
          </p:cNvPicPr>
          <p:nvPr/>
        </p:nvPicPr>
        <p:blipFill>
          <a:blip r:embed="rId3"/>
          <a:stretch>
            <a:fillRect/>
          </a:stretch>
        </p:blipFill>
        <p:spPr>
          <a:xfrm>
            <a:off x="6599207" y="3871981"/>
            <a:ext cx="4331179" cy="2813491"/>
          </a:xfrm>
          <a:prstGeom prst="rect">
            <a:avLst/>
          </a:prstGeom>
        </p:spPr>
      </p:pic>
    </p:spTree>
    <p:extLst>
      <p:ext uri="{BB962C8B-B14F-4D97-AF65-F5344CB8AC3E}">
        <p14:creationId xmlns:p14="http://schemas.microsoft.com/office/powerpoint/2010/main" val="404246663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LeetCode</a:t>
            </a:r>
            <a:r>
              <a:rPr lang="en-US" altLang="en-US" sz="3600" dirty="0"/>
              <a:t> 733. Flood Fill</a:t>
            </a:r>
            <a:endParaRPr lang="en-US" altLang="en-US" sz="3600" dirty="0" smtClean="0"/>
          </a:p>
        </p:txBody>
      </p:sp>
      <p:sp>
        <p:nvSpPr>
          <p:cNvPr id="6148" name="Rectangle 3"/>
          <p:cNvSpPr>
            <a:spLocks noGrp="1" noChangeArrowheads="1"/>
          </p:cNvSpPr>
          <p:nvPr>
            <p:ph type="body" idx="1"/>
          </p:nvPr>
        </p:nvSpPr>
        <p:spPr>
          <a:xfrm>
            <a:off x="405443" y="839789"/>
            <a:ext cx="11404120" cy="2403744"/>
          </a:xfrm>
        </p:spPr>
        <p:txBody>
          <a:bodyPr/>
          <a:lstStyle/>
          <a:p>
            <a:pPr>
              <a:defRPr/>
            </a:pPr>
            <a:r>
              <a:rPr lang="en-US" dirty="0"/>
              <a:t>An image is represented by an m x n integer grid image where image[</a:t>
            </a:r>
            <a:r>
              <a:rPr lang="en-US" dirty="0" err="1"/>
              <a:t>i</a:t>
            </a:r>
            <a:r>
              <a:rPr lang="en-US" dirty="0"/>
              <a:t>][j] represents the pixel value of the </a:t>
            </a:r>
            <a:r>
              <a:rPr lang="en-US" dirty="0" smtClean="0"/>
              <a:t>image</a:t>
            </a:r>
          </a:p>
          <a:p>
            <a:pPr lvl="1">
              <a:defRPr/>
            </a:pPr>
            <a:r>
              <a:rPr lang="en-US" dirty="0" smtClean="0"/>
              <a:t>You </a:t>
            </a:r>
            <a:r>
              <a:rPr lang="en-US" dirty="0"/>
              <a:t>are also given three integers </a:t>
            </a:r>
            <a:r>
              <a:rPr lang="en-US" dirty="0" err="1"/>
              <a:t>sr</a:t>
            </a:r>
            <a:r>
              <a:rPr lang="en-US" dirty="0"/>
              <a:t>, </a:t>
            </a:r>
            <a:r>
              <a:rPr lang="en-US" dirty="0" err="1"/>
              <a:t>sc</a:t>
            </a:r>
            <a:r>
              <a:rPr lang="en-US" dirty="0"/>
              <a:t>, and </a:t>
            </a:r>
            <a:r>
              <a:rPr lang="en-US" dirty="0" err="1"/>
              <a:t>newColor</a:t>
            </a:r>
            <a:r>
              <a:rPr lang="en-US" dirty="0"/>
              <a:t>. You should perform a flood fill on the image starting from the pixel image[</a:t>
            </a:r>
            <a:r>
              <a:rPr lang="en-US" dirty="0" err="1"/>
              <a:t>sr</a:t>
            </a:r>
            <a:r>
              <a:rPr lang="en-US" dirty="0"/>
              <a:t>][</a:t>
            </a:r>
            <a:r>
              <a:rPr lang="en-US" dirty="0" err="1"/>
              <a:t>sc</a:t>
            </a:r>
            <a:r>
              <a:rPr lang="en-US" dirty="0" smtClean="0"/>
              <a:t>]</a:t>
            </a:r>
          </a:p>
          <a:p>
            <a:pPr lvl="1">
              <a:defRPr/>
            </a:pPr>
            <a:endParaRPr lang="en-US" dirty="0"/>
          </a:p>
          <a:p>
            <a:pPr lvl="1">
              <a:defRPr/>
            </a:pPr>
            <a:r>
              <a:rPr lang="en-US" dirty="0" smtClean="0"/>
              <a:t>2 solutions by DFS: (1) Using recursion, (2) Iteratively using a stack</a:t>
            </a:r>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pic>
        <p:nvPicPr>
          <p:cNvPr id="2" name="Picture 1"/>
          <p:cNvPicPr>
            <a:picLocks noChangeAspect="1"/>
          </p:cNvPicPr>
          <p:nvPr/>
        </p:nvPicPr>
        <p:blipFill>
          <a:blip r:embed="rId2"/>
          <a:stretch>
            <a:fillRect/>
          </a:stretch>
        </p:blipFill>
        <p:spPr>
          <a:xfrm>
            <a:off x="3376522" y="3796448"/>
            <a:ext cx="5599982" cy="2624991"/>
          </a:xfrm>
          <a:prstGeom prst="rect">
            <a:avLst/>
          </a:prstGeom>
        </p:spPr>
      </p:pic>
    </p:spTree>
    <p:extLst>
      <p:ext uri="{BB962C8B-B14F-4D97-AF65-F5344CB8AC3E}">
        <p14:creationId xmlns:p14="http://schemas.microsoft.com/office/powerpoint/2010/main" val="168190014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LeetCode</a:t>
            </a:r>
            <a:r>
              <a:rPr lang="en-US" altLang="en-US" sz="3600" dirty="0"/>
              <a:t> 785. Is Graph </a:t>
            </a:r>
            <a:r>
              <a:rPr lang="en-US" altLang="en-US" sz="3600" dirty="0" smtClean="0"/>
              <a:t>Bipartite? </a:t>
            </a:r>
          </a:p>
        </p:txBody>
      </p:sp>
      <p:sp>
        <p:nvSpPr>
          <p:cNvPr id="6148" name="Rectangle 3"/>
          <p:cNvSpPr>
            <a:spLocks noGrp="1" noChangeArrowheads="1"/>
          </p:cNvSpPr>
          <p:nvPr>
            <p:ph type="body" idx="1"/>
          </p:nvPr>
        </p:nvSpPr>
        <p:spPr>
          <a:xfrm>
            <a:off x="405443" y="839788"/>
            <a:ext cx="11404120" cy="5581651"/>
          </a:xfrm>
        </p:spPr>
        <p:txBody>
          <a:bodyPr/>
          <a:lstStyle/>
          <a:p>
            <a:pPr>
              <a:defRPr/>
            </a:pPr>
            <a:r>
              <a:rPr lang="en-US" sz="2400" dirty="0" smtClean="0"/>
              <a:t>There </a:t>
            </a:r>
            <a:r>
              <a:rPr lang="en-US" sz="2400" dirty="0"/>
              <a:t>is an undirected graph with n nodes, where each node is numbered between 0 and n - 1. You are given a 2D array graph, where graph[u] is an array of nodes that node u is adjacent to. More formally, for each v in graph[u], there is an undirected edge between node u and node v. The graph has the following properties</a:t>
            </a:r>
            <a:r>
              <a:rPr lang="en-US" sz="2400" dirty="0" smtClean="0"/>
              <a:t>:</a:t>
            </a:r>
            <a:endParaRPr lang="en-US" sz="2400" dirty="0"/>
          </a:p>
          <a:p>
            <a:pPr lvl="1">
              <a:defRPr/>
            </a:pPr>
            <a:r>
              <a:rPr lang="en-US" sz="2000" dirty="0"/>
              <a:t>There are no self-edges (graph[u] does not contain u</a:t>
            </a:r>
            <a:r>
              <a:rPr lang="en-US" sz="2000" dirty="0" smtClean="0"/>
              <a:t>)</a:t>
            </a:r>
            <a:endParaRPr lang="en-US" sz="2000" dirty="0"/>
          </a:p>
          <a:p>
            <a:pPr lvl="1">
              <a:defRPr/>
            </a:pPr>
            <a:r>
              <a:rPr lang="en-US" sz="2000" dirty="0"/>
              <a:t>There are no parallel edges (graph[u] does not contain duplicate values</a:t>
            </a:r>
            <a:r>
              <a:rPr lang="en-US" sz="2000" dirty="0" smtClean="0"/>
              <a:t>)</a:t>
            </a:r>
            <a:endParaRPr lang="en-US" sz="2000" dirty="0"/>
          </a:p>
          <a:p>
            <a:pPr lvl="1">
              <a:defRPr/>
            </a:pPr>
            <a:r>
              <a:rPr lang="en-US" sz="2000" dirty="0"/>
              <a:t>If v is in graph[u], then u is in graph[v] (the graph is undirected</a:t>
            </a:r>
            <a:r>
              <a:rPr lang="en-US" sz="2000" dirty="0" smtClean="0"/>
              <a:t>)</a:t>
            </a:r>
            <a:endParaRPr lang="en-US" sz="2000" dirty="0"/>
          </a:p>
          <a:p>
            <a:pPr lvl="1">
              <a:defRPr/>
            </a:pPr>
            <a:r>
              <a:rPr lang="en-US" sz="2000" dirty="0"/>
              <a:t>The graph may not be connected, meaning there may be two nodes u and v such that there is no path between </a:t>
            </a:r>
            <a:r>
              <a:rPr lang="en-US" sz="2000" dirty="0" smtClean="0"/>
              <a:t>them</a:t>
            </a:r>
            <a:endParaRPr lang="en-US" sz="2000" dirty="0"/>
          </a:p>
          <a:p>
            <a:pPr lvl="1">
              <a:defRPr/>
            </a:pPr>
            <a:r>
              <a:rPr lang="en-US" sz="2000" dirty="0"/>
              <a:t>A graph is bipartite if the nodes can be partitioned into two independent sets A and B such that every edge in the graph connects a node in set A and a node in set </a:t>
            </a:r>
            <a:r>
              <a:rPr lang="en-US" sz="2000" dirty="0" smtClean="0"/>
              <a:t>B</a:t>
            </a:r>
            <a:endParaRPr lang="en-US" sz="2000" dirty="0"/>
          </a:p>
          <a:p>
            <a:pPr>
              <a:defRPr/>
            </a:pPr>
            <a:endParaRPr lang="en-US" sz="2400" dirty="0"/>
          </a:p>
          <a:p>
            <a:pPr>
              <a:defRPr/>
            </a:pPr>
            <a:r>
              <a:rPr lang="en-US" sz="2400" dirty="0"/>
              <a:t>Return true if and only if it is </a:t>
            </a:r>
            <a:r>
              <a:rPr lang="en-US" sz="2400" dirty="0" smtClean="0"/>
              <a:t>bipartite</a:t>
            </a:r>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spTree>
    <p:extLst>
      <p:ext uri="{BB962C8B-B14F-4D97-AF65-F5344CB8AC3E}">
        <p14:creationId xmlns:p14="http://schemas.microsoft.com/office/powerpoint/2010/main" val="90239990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800226" y="141288"/>
            <a:ext cx="8723313" cy="698500"/>
          </a:xfrm>
        </p:spPr>
        <p:txBody>
          <a:bodyPr/>
          <a:lstStyle/>
          <a:p>
            <a:r>
              <a:rPr lang="en-US" altLang="en-US" sz="3600" dirty="0" smtClean="0"/>
              <a:t>Depth-First Search</a:t>
            </a:r>
          </a:p>
        </p:txBody>
      </p:sp>
      <p:sp>
        <p:nvSpPr>
          <p:cNvPr id="2052" name="Rectangle 3"/>
          <p:cNvSpPr>
            <a:spLocks noGrp="1" noChangeArrowheads="1"/>
          </p:cNvSpPr>
          <p:nvPr>
            <p:ph type="body" idx="1"/>
          </p:nvPr>
        </p:nvSpPr>
        <p:spPr>
          <a:xfrm>
            <a:off x="336431" y="946151"/>
            <a:ext cx="11637034" cy="5680075"/>
          </a:xfrm>
          <a:noFill/>
        </p:spPr>
        <p:txBody>
          <a:bodyPr/>
          <a:lstStyle/>
          <a:p>
            <a:pPr marL="457200"/>
            <a:r>
              <a:rPr lang="en-US" altLang="en-US" dirty="0" smtClean="0">
                <a:solidFill>
                  <a:srgbClr val="FF0000"/>
                </a:solidFill>
              </a:rPr>
              <a:t>Idea</a:t>
            </a:r>
            <a:r>
              <a:rPr lang="en-US" altLang="en-US" dirty="0" smtClean="0"/>
              <a:t>:</a:t>
            </a:r>
          </a:p>
          <a:p>
            <a:pPr marL="857250" lvl="1"/>
            <a:r>
              <a:rPr lang="en-US" altLang="en-US" dirty="0" smtClean="0"/>
              <a:t>Starting at a node, follow a path all the way </a:t>
            </a:r>
            <a:r>
              <a:rPr lang="en-US" altLang="en-US" dirty="0" smtClean="0"/>
              <a:t>down </a:t>
            </a:r>
            <a:r>
              <a:rPr lang="en-US" altLang="en-US" smtClean="0"/>
              <a:t>the tree </a:t>
            </a:r>
            <a:r>
              <a:rPr lang="en-US" altLang="en-US" smtClean="0"/>
              <a:t>until </a:t>
            </a:r>
            <a:r>
              <a:rPr lang="en-US" altLang="en-US" dirty="0" smtClean="0"/>
              <a:t>you cannot move any further</a:t>
            </a:r>
          </a:p>
          <a:p>
            <a:pPr marL="857250" lvl="1"/>
            <a:r>
              <a:rPr lang="en-US" altLang="en-US" dirty="0" smtClean="0"/>
              <a:t>Then backtrack and try another branch</a:t>
            </a:r>
          </a:p>
          <a:p>
            <a:pPr marL="857250" lvl="1"/>
            <a:r>
              <a:rPr lang="en-US" altLang="en-US" dirty="0" smtClean="0"/>
              <a:t>Do this until all nodes have been visited</a:t>
            </a:r>
          </a:p>
          <a:p>
            <a:pPr marL="857250" lvl="1"/>
            <a:endParaRPr lang="en-US" altLang="en-US" dirty="0" smtClean="0"/>
          </a:p>
          <a:p>
            <a:pPr marL="857250" lvl="1"/>
            <a:r>
              <a:rPr lang="en-US" altLang="en-US" dirty="0" smtClean="0"/>
              <a:t>Similar to finding a route in a maze</a:t>
            </a:r>
          </a:p>
        </p:txBody>
      </p:sp>
    </p:spTree>
    <p:extLst>
      <p:ext uri="{BB962C8B-B14F-4D97-AF65-F5344CB8AC3E}">
        <p14:creationId xmlns:p14="http://schemas.microsoft.com/office/powerpoint/2010/main" val="202347807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LeetCode</a:t>
            </a:r>
            <a:r>
              <a:rPr lang="en-US" altLang="en-US" sz="3600" dirty="0"/>
              <a:t> 1559. Detect Cycles in 2D </a:t>
            </a:r>
            <a:r>
              <a:rPr lang="en-US" altLang="en-US" sz="3600" dirty="0" smtClean="0"/>
              <a:t>Grid </a:t>
            </a:r>
          </a:p>
        </p:txBody>
      </p:sp>
      <p:sp>
        <p:nvSpPr>
          <p:cNvPr id="6148" name="Rectangle 3"/>
          <p:cNvSpPr>
            <a:spLocks noGrp="1" noChangeArrowheads="1"/>
          </p:cNvSpPr>
          <p:nvPr>
            <p:ph type="body" idx="1"/>
          </p:nvPr>
        </p:nvSpPr>
        <p:spPr>
          <a:xfrm>
            <a:off x="405443" y="839788"/>
            <a:ext cx="11404120" cy="3214627"/>
          </a:xfrm>
        </p:spPr>
        <p:txBody>
          <a:bodyPr/>
          <a:lstStyle/>
          <a:p>
            <a:pPr>
              <a:defRPr/>
            </a:pPr>
            <a:r>
              <a:rPr lang="en-US" sz="2400" dirty="0"/>
              <a:t>Given a 2D array of characters grid of size m x n, you need to find if there exists any cycle consisting of the same value in </a:t>
            </a:r>
            <a:r>
              <a:rPr lang="en-US" sz="2400" dirty="0" smtClean="0"/>
              <a:t>grid</a:t>
            </a:r>
          </a:p>
          <a:p>
            <a:pPr lvl="1">
              <a:defRPr/>
            </a:pPr>
            <a:r>
              <a:rPr lang="en-US" sz="2000" dirty="0" smtClean="0"/>
              <a:t>A </a:t>
            </a:r>
            <a:r>
              <a:rPr lang="en-US" sz="2000" dirty="0"/>
              <a:t>cycle is a path of length 4 or more in the grid that starts and ends at the same cell. From a given cell, you can move to one of the cells adjacent to it - in one of the four directions (up, down, left, or right), if it has the same value of the current </a:t>
            </a:r>
            <a:r>
              <a:rPr lang="en-US" sz="2000" dirty="0" smtClean="0"/>
              <a:t>cell</a:t>
            </a:r>
          </a:p>
          <a:p>
            <a:pPr lvl="1">
              <a:defRPr/>
            </a:pPr>
            <a:r>
              <a:rPr lang="en-US" sz="2000" dirty="0" smtClean="0"/>
              <a:t>Also</a:t>
            </a:r>
            <a:r>
              <a:rPr lang="en-US" sz="2000" dirty="0"/>
              <a:t>, you cannot move to the cell that you visited in your last move. For example, the cycle (1, 1) -&gt; (1, 2) -&gt; (1, 1) is invalid because from (1, 2) we visited (1, 1) which was the last visited </a:t>
            </a:r>
            <a:r>
              <a:rPr lang="en-US" sz="2000" dirty="0" smtClean="0"/>
              <a:t>cell</a:t>
            </a:r>
          </a:p>
          <a:p>
            <a:pPr lvl="1">
              <a:defRPr/>
            </a:pPr>
            <a:r>
              <a:rPr lang="en-US" sz="2000" dirty="0" smtClean="0"/>
              <a:t>Return </a:t>
            </a:r>
            <a:r>
              <a:rPr lang="en-US" sz="2000" dirty="0"/>
              <a:t>true if any cycle of the same value exists in grid, otherwise, return </a:t>
            </a:r>
            <a:r>
              <a:rPr lang="en-US" sz="2000" dirty="0" smtClean="0"/>
              <a:t>false</a:t>
            </a:r>
          </a:p>
        </p:txBody>
      </p:sp>
      <p:pic>
        <p:nvPicPr>
          <p:cNvPr id="2" name="Picture 1"/>
          <p:cNvPicPr>
            <a:picLocks noChangeAspect="1"/>
          </p:cNvPicPr>
          <p:nvPr/>
        </p:nvPicPr>
        <p:blipFill>
          <a:blip r:embed="rId2"/>
          <a:stretch>
            <a:fillRect/>
          </a:stretch>
        </p:blipFill>
        <p:spPr>
          <a:xfrm>
            <a:off x="958969" y="4306889"/>
            <a:ext cx="3200400" cy="2114550"/>
          </a:xfrm>
          <a:prstGeom prst="rect">
            <a:avLst/>
          </a:prstGeom>
        </p:spPr>
      </p:pic>
      <p:pic>
        <p:nvPicPr>
          <p:cNvPr id="3" name="Picture 2"/>
          <p:cNvPicPr>
            <a:picLocks noChangeAspect="1"/>
          </p:cNvPicPr>
          <p:nvPr/>
        </p:nvPicPr>
        <p:blipFill>
          <a:blip r:embed="rId3"/>
          <a:stretch>
            <a:fillRect/>
          </a:stretch>
        </p:blipFill>
        <p:spPr>
          <a:xfrm>
            <a:off x="5102882" y="4306889"/>
            <a:ext cx="3009900" cy="2038350"/>
          </a:xfrm>
          <a:prstGeom prst="rect">
            <a:avLst/>
          </a:prstGeom>
        </p:spPr>
      </p:pic>
      <p:pic>
        <p:nvPicPr>
          <p:cNvPr id="4" name="Picture 3"/>
          <p:cNvPicPr>
            <a:picLocks noChangeAspect="1"/>
          </p:cNvPicPr>
          <p:nvPr/>
        </p:nvPicPr>
        <p:blipFill>
          <a:blip r:embed="rId4"/>
          <a:stretch>
            <a:fillRect/>
          </a:stretch>
        </p:blipFill>
        <p:spPr>
          <a:xfrm>
            <a:off x="9056296" y="4306889"/>
            <a:ext cx="2219325" cy="1533525"/>
          </a:xfrm>
          <a:prstGeom prst="rect">
            <a:avLst/>
          </a:prstGeom>
        </p:spPr>
      </p:pic>
    </p:spTree>
    <p:extLst>
      <p:ext uri="{BB962C8B-B14F-4D97-AF65-F5344CB8AC3E}">
        <p14:creationId xmlns:p14="http://schemas.microsoft.com/office/powerpoint/2010/main" val="337552541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862138" y="236539"/>
            <a:ext cx="8191500" cy="769937"/>
          </a:xfrm>
        </p:spPr>
        <p:txBody>
          <a:bodyPr/>
          <a:lstStyle/>
          <a:p>
            <a:r>
              <a:rPr lang="en-US" altLang="en-US" sz="3600" dirty="0" smtClean="0"/>
              <a:t>Trees &amp; DFS</a:t>
            </a:r>
            <a:endParaRPr lang="en-US" altLang="en-US" sz="3600" dirty="0"/>
          </a:p>
        </p:txBody>
      </p:sp>
      <p:sp>
        <p:nvSpPr>
          <p:cNvPr id="4" name="Oval 3"/>
          <p:cNvSpPr/>
          <p:nvPr/>
        </p:nvSpPr>
        <p:spPr bwMode="auto">
          <a:xfrm>
            <a:off x="2073153" y="1338684"/>
            <a:ext cx="5413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smtClean="0"/>
              <a:t>A</a:t>
            </a:r>
            <a:endParaRPr lang="en-US" dirty="0"/>
          </a:p>
        </p:txBody>
      </p:sp>
      <p:sp>
        <p:nvSpPr>
          <p:cNvPr id="5" name="Oval 4"/>
          <p:cNvSpPr/>
          <p:nvPr/>
        </p:nvSpPr>
        <p:spPr bwMode="auto">
          <a:xfrm>
            <a:off x="1250518" y="2302602"/>
            <a:ext cx="5413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smtClean="0"/>
              <a:t>B</a:t>
            </a:r>
            <a:endParaRPr lang="en-US" dirty="0"/>
          </a:p>
        </p:txBody>
      </p:sp>
      <p:sp>
        <p:nvSpPr>
          <p:cNvPr id="6" name="Oval 5"/>
          <p:cNvSpPr/>
          <p:nvPr/>
        </p:nvSpPr>
        <p:spPr bwMode="auto">
          <a:xfrm>
            <a:off x="2668811" y="2384384"/>
            <a:ext cx="5413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smtClean="0"/>
              <a:t>C</a:t>
            </a:r>
            <a:endParaRPr lang="en-US" dirty="0"/>
          </a:p>
        </p:txBody>
      </p:sp>
      <p:sp>
        <p:nvSpPr>
          <p:cNvPr id="7" name="Oval 6"/>
          <p:cNvSpPr/>
          <p:nvPr/>
        </p:nvSpPr>
        <p:spPr bwMode="auto">
          <a:xfrm>
            <a:off x="2538148" y="4387660"/>
            <a:ext cx="5413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smtClean="0"/>
              <a:t>H</a:t>
            </a:r>
            <a:endParaRPr lang="en-US" dirty="0"/>
          </a:p>
        </p:txBody>
      </p:sp>
      <p:sp>
        <p:nvSpPr>
          <p:cNvPr id="8" name="Oval 7"/>
          <p:cNvSpPr/>
          <p:nvPr/>
        </p:nvSpPr>
        <p:spPr bwMode="auto">
          <a:xfrm>
            <a:off x="468448" y="3630544"/>
            <a:ext cx="5413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smtClean="0"/>
              <a:t>D</a:t>
            </a:r>
            <a:endParaRPr lang="en-US" dirty="0"/>
          </a:p>
        </p:txBody>
      </p:sp>
      <p:sp>
        <p:nvSpPr>
          <p:cNvPr id="9" name="Oval 8"/>
          <p:cNvSpPr/>
          <p:nvPr/>
        </p:nvSpPr>
        <p:spPr bwMode="auto">
          <a:xfrm>
            <a:off x="2127473" y="3434006"/>
            <a:ext cx="5413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smtClean="0"/>
              <a:t>E</a:t>
            </a:r>
            <a:endParaRPr lang="en-US" dirty="0"/>
          </a:p>
        </p:txBody>
      </p:sp>
      <p:sp>
        <p:nvSpPr>
          <p:cNvPr id="10" name="Oval 9"/>
          <p:cNvSpPr/>
          <p:nvPr/>
        </p:nvSpPr>
        <p:spPr bwMode="auto">
          <a:xfrm>
            <a:off x="3432142" y="3386069"/>
            <a:ext cx="5413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smtClean="0"/>
              <a:t>F</a:t>
            </a:r>
            <a:endParaRPr lang="en-US" dirty="0"/>
          </a:p>
        </p:txBody>
      </p:sp>
      <p:sp>
        <p:nvSpPr>
          <p:cNvPr id="11" name="Oval 10"/>
          <p:cNvSpPr/>
          <p:nvPr/>
        </p:nvSpPr>
        <p:spPr bwMode="auto">
          <a:xfrm>
            <a:off x="3017000" y="5400988"/>
            <a:ext cx="5413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smtClean="0"/>
              <a:t>J</a:t>
            </a:r>
            <a:endParaRPr lang="en-US" dirty="0"/>
          </a:p>
        </p:txBody>
      </p:sp>
      <p:cxnSp>
        <p:nvCxnSpPr>
          <p:cNvPr id="12" name="Straight Arrow Connector 17"/>
          <p:cNvCxnSpPr>
            <a:cxnSpLocks noChangeShapeType="1"/>
            <a:stCxn id="4" idx="3"/>
            <a:endCxn id="5" idx="7"/>
          </p:cNvCxnSpPr>
          <p:nvPr/>
        </p:nvCxnSpPr>
        <p:spPr bwMode="auto">
          <a:xfrm flipH="1">
            <a:off x="1712579" y="1756029"/>
            <a:ext cx="439851" cy="61817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7"/>
          <p:cNvCxnSpPr>
            <a:cxnSpLocks noChangeShapeType="1"/>
            <a:stCxn id="4" idx="5"/>
            <a:endCxn id="6" idx="0"/>
          </p:cNvCxnSpPr>
          <p:nvPr/>
        </p:nvCxnSpPr>
        <p:spPr bwMode="auto">
          <a:xfrm>
            <a:off x="2535214" y="1756029"/>
            <a:ext cx="404266" cy="62835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7"/>
          <p:cNvCxnSpPr>
            <a:cxnSpLocks noChangeShapeType="1"/>
            <a:stCxn id="9" idx="5"/>
            <a:endCxn id="7" idx="0"/>
          </p:cNvCxnSpPr>
          <p:nvPr/>
        </p:nvCxnSpPr>
        <p:spPr bwMode="auto">
          <a:xfrm>
            <a:off x="2589534" y="3851351"/>
            <a:ext cx="219283" cy="536309"/>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7"/>
          <p:cNvCxnSpPr>
            <a:cxnSpLocks noChangeShapeType="1"/>
          </p:cNvCxnSpPr>
          <p:nvPr/>
        </p:nvCxnSpPr>
        <p:spPr bwMode="auto">
          <a:xfrm flipH="1">
            <a:off x="788457" y="2769645"/>
            <a:ext cx="593962" cy="860899"/>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17"/>
          <p:cNvCxnSpPr>
            <a:cxnSpLocks noChangeShapeType="1"/>
            <a:stCxn id="6" idx="3"/>
            <a:endCxn id="9" idx="0"/>
          </p:cNvCxnSpPr>
          <p:nvPr/>
        </p:nvCxnSpPr>
        <p:spPr bwMode="auto">
          <a:xfrm flipH="1">
            <a:off x="2398142" y="2801729"/>
            <a:ext cx="349946" cy="63227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 name="Straight Arrow Connector 17"/>
          <p:cNvCxnSpPr>
            <a:cxnSpLocks noChangeShapeType="1"/>
            <a:stCxn id="6" idx="5"/>
            <a:endCxn id="10" idx="1"/>
          </p:cNvCxnSpPr>
          <p:nvPr/>
        </p:nvCxnSpPr>
        <p:spPr bwMode="auto">
          <a:xfrm>
            <a:off x="3130872" y="2801729"/>
            <a:ext cx="380547" cy="65594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4" name="Straight Arrow Connector 17"/>
          <p:cNvCxnSpPr>
            <a:cxnSpLocks noChangeShapeType="1"/>
            <a:stCxn id="7" idx="5"/>
            <a:endCxn id="11" idx="0"/>
          </p:cNvCxnSpPr>
          <p:nvPr/>
        </p:nvCxnSpPr>
        <p:spPr bwMode="auto">
          <a:xfrm>
            <a:off x="3000209" y="4805005"/>
            <a:ext cx="287460" cy="59598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6" name="Oval 25"/>
          <p:cNvSpPr/>
          <p:nvPr/>
        </p:nvSpPr>
        <p:spPr bwMode="auto">
          <a:xfrm>
            <a:off x="2030899" y="5399896"/>
            <a:ext cx="5413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smtClean="0"/>
              <a:t>I</a:t>
            </a:r>
            <a:endParaRPr lang="en-US" dirty="0"/>
          </a:p>
        </p:txBody>
      </p:sp>
      <p:cxnSp>
        <p:nvCxnSpPr>
          <p:cNvPr id="30" name="Straight Arrow Connector 17"/>
          <p:cNvCxnSpPr>
            <a:cxnSpLocks noChangeShapeType="1"/>
            <a:stCxn id="7" idx="3"/>
            <a:endCxn id="26" idx="0"/>
          </p:cNvCxnSpPr>
          <p:nvPr/>
        </p:nvCxnSpPr>
        <p:spPr bwMode="auto">
          <a:xfrm flipH="1">
            <a:off x="2301568" y="4805005"/>
            <a:ext cx="315857" cy="594891"/>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5" name="Oval 44"/>
          <p:cNvSpPr/>
          <p:nvPr/>
        </p:nvSpPr>
        <p:spPr bwMode="auto">
          <a:xfrm>
            <a:off x="1332764" y="4387660"/>
            <a:ext cx="5413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smtClean="0"/>
              <a:t>G</a:t>
            </a:r>
            <a:endParaRPr lang="en-US" dirty="0"/>
          </a:p>
        </p:txBody>
      </p:sp>
      <p:cxnSp>
        <p:nvCxnSpPr>
          <p:cNvPr id="47" name="Straight Arrow Connector 17"/>
          <p:cNvCxnSpPr>
            <a:cxnSpLocks noChangeShapeType="1"/>
            <a:stCxn id="9" idx="3"/>
            <a:endCxn id="45" idx="7"/>
          </p:cNvCxnSpPr>
          <p:nvPr/>
        </p:nvCxnSpPr>
        <p:spPr bwMode="auto">
          <a:xfrm flipH="1">
            <a:off x="1794825" y="3851351"/>
            <a:ext cx="411925" cy="607914"/>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5" name="Rectangle 3"/>
          <p:cNvSpPr txBox="1">
            <a:spLocks noChangeArrowheads="1"/>
          </p:cNvSpPr>
          <p:nvPr/>
        </p:nvSpPr>
        <p:spPr bwMode="auto">
          <a:xfrm>
            <a:off x="4989203" y="3741939"/>
            <a:ext cx="6949391" cy="204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rgbClr val="CC3300"/>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r>
              <a:rPr lang="en-US" altLang="en-US" kern="0" dirty="0"/>
              <a:t>D</a:t>
            </a:r>
            <a:r>
              <a:rPr lang="en-US" altLang="en-US" kern="0" dirty="0" smtClean="0"/>
              <a:t>FS walk order over this tree (assuming we follow the left link first)</a:t>
            </a:r>
          </a:p>
          <a:p>
            <a:pPr lvl="1"/>
            <a:r>
              <a:rPr lang="en-US" altLang="en-US" kern="0" dirty="0" smtClean="0"/>
              <a:t>A, B, D, C, E, G, H, I, J, F</a:t>
            </a:r>
          </a:p>
        </p:txBody>
      </p:sp>
      <p:sp>
        <p:nvSpPr>
          <p:cNvPr id="25" name="Rectangle 24"/>
          <p:cNvSpPr>
            <a:spLocks noChangeArrowheads="1"/>
          </p:cNvSpPr>
          <p:nvPr/>
        </p:nvSpPr>
        <p:spPr bwMode="auto">
          <a:xfrm>
            <a:off x="5222942" y="1391691"/>
            <a:ext cx="3765783" cy="1965033"/>
          </a:xfrm>
          <a:prstGeom prst="rect">
            <a:avLst/>
          </a:prstGeom>
          <a:solidFill>
            <a:schemeClr val="bg2">
              <a:lumMod val="20000"/>
              <a:lumOff val="80000"/>
            </a:schemeClr>
          </a:solidFill>
          <a:ln w="9525">
            <a:solidFill>
              <a:schemeClr val="tx1"/>
            </a:solidFill>
            <a:miter lim="800000"/>
            <a:headEnd/>
            <a:tailEnd/>
          </a:ln>
        </p:spPr>
        <p:txBody>
          <a:bodyPr/>
          <a:lstStyle/>
          <a:p>
            <a:pPr marL="533400" indent="-533400">
              <a:spcBef>
                <a:spcPct val="20000"/>
              </a:spcBef>
              <a:defRPr/>
            </a:pPr>
            <a:r>
              <a:rPr lang="en-US" sz="2000" dirty="0" err="1" smtClean="0">
                <a:solidFill>
                  <a:srgbClr val="C00000"/>
                </a:solidFill>
                <a:latin typeface="Comic Sans MS" pitchFamily="66" charset="0"/>
              </a:rPr>
              <a:t>dfs</a:t>
            </a:r>
            <a:r>
              <a:rPr lang="en-US" sz="2000" dirty="0" smtClean="0">
                <a:solidFill>
                  <a:schemeClr val="accent2"/>
                </a:solidFill>
                <a:latin typeface="Comic Sans MS" pitchFamily="66" charset="0"/>
              </a:rPr>
              <a:t>(</a:t>
            </a:r>
            <a:r>
              <a:rPr lang="en-US" sz="2000" dirty="0" err="1" smtClean="0">
                <a:solidFill>
                  <a:schemeClr val="accent2"/>
                </a:solidFill>
                <a:latin typeface="Comic Sans MS" pitchFamily="66" charset="0"/>
              </a:rPr>
              <a:t>BinaryTreeNode</a:t>
            </a:r>
            <a:r>
              <a:rPr lang="en-US" sz="2000" dirty="0" smtClean="0">
                <a:solidFill>
                  <a:schemeClr val="accent2"/>
                </a:solidFill>
                <a:latin typeface="Comic Sans MS" pitchFamily="66" charset="0"/>
              </a:rPr>
              <a:t>  </a:t>
            </a:r>
            <a:r>
              <a:rPr lang="en-US" sz="2000" dirty="0">
                <a:solidFill>
                  <a:schemeClr val="accent2"/>
                </a:solidFill>
                <a:latin typeface="Comic Sans MS" pitchFamily="66" charset="0"/>
              </a:rPr>
              <a:t>*root){</a:t>
            </a:r>
          </a:p>
          <a:p>
            <a:pPr marL="533400" indent="-533400">
              <a:spcBef>
                <a:spcPct val="20000"/>
              </a:spcBef>
              <a:defRPr/>
            </a:pPr>
            <a:r>
              <a:rPr lang="en-US" sz="2000" dirty="0">
                <a:solidFill>
                  <a:srgbClr val="CC3300"/>
                </a:solidFill>
                <a:latin typeface="Comic Sans MS" pitchFamily="66" charset="0"/>
              </a:rPr>
              <a:t>    </a:t>
            </a:r>
            <a:r>
              <a:rPr lang="en-US" sz="2000" dirty="0">
                <a:latin typeface="Comic Sans MS" pitchFamily="66" charset="0"/>
              </a:rPr>
              <a:t>if (root == NULL) return;</a:t>
            </a:r>
          </a:p>
          <a:p>
            <a:pPr marL="533400" indent="-533400">
              <a:spcBef>
                <a:spcPct val="20000"/>
              </a:spcBef>
              <a:defRPr/>
            </a:pPr>
            <a:r>
              <a:rPr lang="en-US" sz="2000" dirty="0" smtClean="0">
                <a:solidFill>
                  <a:srgbClr val="C00000"/>
                </a:solidFill>
                <a:latin typeface="Comic Sans MS" pitchFamily="66" charset="0"/>
              </a:rPr>
              <a:t>    </a:t>
            </a:r>
            <a:r>
              <a:rPr lang="en-US" sz="2000" dirty="0" err="1" smtClean="0">
                <a:solidFill>
                  <a:srgbClr val="C00000"/>
                </a:solidFill>
                <a:latin typeface="Comic Sans MS" pitchFamily="66" charset="0"/>
              </a:rPr>
              <a:t>dfs</a:t>
            </a:r>
            <a:r>
              <a:rPr lang="en-US" sz="2000" dirty="0" smtClean="0">
                <a:latin typeface="Comic Sans MS" pitchFamily="66" charset="0"/>
              </a:rPr>
              <a:t>(root-</a:t>
            </a:r>
            <a:r>
              <a:rPr lang="en-US" sz="2000" dirty="0">
                <a:latin typeface="Comic Sans MS" pitchFamily="66" charset="0"/>
              </a:rPr>
              <a:t>&gt;left);</a:t>
            </a:r>
          </a:p>
          <a:p>
            <a:pPr marL="533400" indent="-533400">
              <a:spcBef>
                <a:spcPct val="20000"/>
              </a:spcBef>
              <a:defRPr/>
            </a:pPr>
            <a:r>
              <a:rPr lang="en-US" sz="2000" dirty="0">
                <a:latin typeface="Comic Sans MS" pitchFamily="66" charset="0"/>
              </a:rPr>
              <a:t>    </a:t>
            </a:r>
            <a:r>
              <a:rPr lang="en-US" sz="2000" dirty="0" err="1" smtClean="0">
                <a:solidFill>
                  <a:srgbClr val="C00000"/>
                </a:solidFill>
                <a:latin typeface="Comic Sans MS" pitchFamily="66" charset="0"/>
              </a:rPr>
              <a:t>dfs</a:t>
            </a:r>
            <a:r>
              <a:rPr lang="en-US" sz="2000" dirty="0" smtClean="0">
                <a:latin typeface="Comic Sans MS" pitchFamily="66" charset="0"/>
              </a:rPr>
              <a:t>(root-</a:t>
            </a:r>
            <a:r>
              <a:rPr lang="en-US" sz="2000" dirty="0">
                <a:latin typeface="Comic Sans MS" pitchFamily="66" charset="0"/>
              </a:rPr>
              <a:t>&gt;right);</a:t>
            </a:r>
          </a:p>
          <a:p>
            <a:pPr marL="533400" indent="-533400">
              <a:spcBef>
                <a:spcPct val="20000"/>
              </a:spcBef>
              <a:defRPr/>
            </a:pPr>
            <a:r>
              <a:rPr lang="en-US" sz="2000" dirty="0">
                <a:solidFill>
                  <a:schemeClr val="accent2"/>
                </a:solidFill>
                <a:latin typeface="Comic Sans MS" pitchFamily="66" charset="0"/>
              </a:rPr>
              <a:t>} //</a:t>
            </a:r>
            <a:r>
              <a:rPr lang="en-US" sz="2000" dirty="0" smtClean="0">
                <a:solidFill>
                  <a:schemeClr val="accent2"/>
                </a:solidFill>
                <a:latin typeface="Comic Sans MS" pitchFamily="66" charset="0"/>
              </a:rPr>
              <a:t>end-</a:t>
            </a:r>
            <a:r>
              <a:rPr lang="en-US" sz="2000" dirty="0" err="1" smtClean="0">
                <a:solidFill>
                  <a:schemeClr val="accent2"/>
                </a:solidFill>
                <a:latin typeface="Comic Sans MS" pitchFamily="66" charset="0"/>
              </a:rPr>
              <a:t>dfs</a:t>
            </a:r>
            <a:endParaRPr lang="en-US" sz="2000" dirty="0">
              <a:solidFill>
                <a:schemeClr val="accent2"/>
              </a:solidFill>
              <a:latin typeface="Comic Sans MS" pitchFamily="66" charset="0"/>
            </a:endParaRPr>
          </a:p>
        </p:txBody>
      </p:sp>
    </p:spTree>
    <p:extLst>
      <p:ext uri="{BB962C8B-B14F-4D97-AF65-F5344CB8AC3E}">
        <p14:creationId xmlns:p14="http://schemas.microsoft.com/office/powerpoint/2010/main" val="136996515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LeetCode</a:t>
            </a:r>
            <a:r>
              <a:rPr lang="en-US" altLang="en-US" sz="3600" dirty="0" smtClean="0"/>
              <a:t> 257</a:t>
            </a:r>
            <a:r>
              <a:rPr lang="en-US" altLang="en-US" sz="3600" dirty="0"/>
              <a:t>. Binary Tree Paths</a:t>
            </a:r>
            <a:endParaRPr lang="en-US" altLang="en-US" sz="3600" dirty="0" smtClean="0"/>
          </a:p>
        </p:txBody>
      </p:sp>
      <p:sp>
        <p:nvSpPr>
          <p:cNvPr id="6148" name="Rectangle 3"/>
          <p:cNvSpPr>
            <a:spLocks noGrp="1" noChangeArrowheads="1"/>
          </p:cNvSpPr>
          <p:nvPr>
            <p:ph type="body" idx="1"/>
          </p:nvPr>
        </p:nvSpPr>
        <p:spPr>
          <a:xfrm>
            <a:off x="405443" y="839789"/>
            <a:ext cx="11404120" cy="1368574"/>
          </a:xfrm>
        </p:spPr>
        <p:txBody>
          <a:bodyPr/>
          <a:lstStyle/>
          <a:p>
            <a:pPr>
              <a:defRPr/>
            </a:pPr>
            <a:r>
              <a:rPr lang="en-US" dirty="0"/>
              <a:t>Given the root of a binary tree, return all root-to-leaf paths in any </a:t>
            </a:r>
            <a:r>
              <a:rPr lang="en-US" dirty="0" smtClean="0"/>
              <a:t>order.</a:t>
            </a:r>
          </a:p>
          <a:p>
            <a:pPr lvl="1">
              <a:defRPr/>
            </a:pPr>
            <a:r>
              <a:rPr lang="en-US" dirty="0" smtClean="0"/>
              <a:t>A </a:t>
            </a:r>
            <a:r>
              <a:rPr lang="en-US" dirty="0"/>
              <a:t>leaf is a node with no </a:t>
            </a:r>
            <a:r>
              <a:rPr lang="en-US" dirty="0" smtClean="0"/>
              <a:t>children</a:t>
            </a:r>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pic>
        <p:nvPicPr>
          <p:cNvPr id="3" name="Picture 2"/>
          <p:cNvPicPr>
            <a:picLocks noChangeAspect="1"/>
          </p:cNvPicPr>
          <p:nvPr/>
        </p:nvPicPr>
        <p:blipFill>
          <a:blip r:embed="rId2"/>
          <a:stretch>
            <a:fillRect/>
          </a:stretch>
        </p:blipFill>
        <p:spPr>
          <a:xfrm>
            <a:off x="7527416" y="1639034"/>
            <a:ext cx="3039942" cy="5060217"/>
          </a:xfrm>
          <a:prstGeom prst="rect">
            <a:avLst/>
          </a:prstGeom>
        </p:spPr>
      </p:pic>
    </p:spTree>
    <p:extLst>
      <p:ext uri="{BB962C8B-B14F-4D97-AF65-F5344CB8AC3E}">
        <p14:creationId xmlns:p14="http://schemas.microsoft.com/office/powerpoint/2010/main" val="258817334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LeetCode</a:t>
            </a:r>
            <a:r>
              <a:rPr lang="en-US" altLang="en-US" sz="3600" dirty="0" smtClean="0"/>
              <a:t> 112. Path Sum</a:t>
            </a:r>
          </a:p>
        </p:txBody>
      </p:sp>
      <p:sp>
        <p:nvSpPr>
          <p:cNvPr id="6148" name="Rectangle 3"/>
          <p:cNvSpPr>
            <a:spLocks noGrp="1" noChangeArrowheads="1"/>
          </p:cNvSpPr>
          <p:nvPr>
            <p:ph type="body" idx="1"/>
          </p:nvPr>
        </p:nvSpPr>
        <p:spPr>
          <a:xfrm>
            <a:off x="405443" y="839788"/>
            <a:ext cx="11404120" cy="1515223"/>
          </a:xfrm>
        </p:spPr>
        <p:txBody>
          <a:bodyPr/>
          <a:lstStyle/>
          <a:p>
            <a:pPr>
              <a:defRPr/>
            </a:pPr>
            <a:r>
              <a:rPr lang="en-US" dirty="0"/>
              <a:t>Given the root of a binary tree and an integer </a:t>
            </a:r>
            <a:r>
              <a:rPr lang="en-US" dirty="0" err="1"/>
              <a:t>targetSum</a:t>
            </a:r>
            <a:r>
              <a:rPr lang="en-US" dirty="0"/>
              <a:t>, return true if the tree has a root-to-leaf path such that adding up all the values along the path equals </a:t>
            </a:r>
            <a:r>
              <a:rPr lang="en-US" dirty="0" err="1" smtClean="0"/>
              <a:t>targetSum</a:t>
            </a:r>
            <a:endParaRPr lang="en-US" dirty="0" smtClean="0"/>
          </a:p>
          <a:p>
            <a:pPr lvl="1">
              <a:defRPr/>
            </a:pPr>
            <a:r>
              <a:rPr lang="en-US" dirty="0" smtClean="0"/>
              <a:t>A </a:t>
            </a:r>
            <a:r>
              <a:rPr lang="en-US" dirty="0"/>
              <a:t>leaf is a node with no children.</a:t>
            </a:r>
            <a:endParaRPr lang="en-US" dirty="0" smtClean="0"/>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pic>
        <p:nvPicPr>
          <p:cNvPr id="2" name="Picture 1"/>
          <p:cNvPicPr>
            <a:picLocks noChangeAspect="1"/>
          </p:cNvPicPr>
          <p:nvPr/>
        </p:nvPicPr>
        <p:blipFill>
          <a:blip r:embed="rId2"/>
          <a:stretch>
            <a:fillRect/>
          </a:stretch>
        </p:blipFill>
        <p:spPr>
          <a:xfrm>
            <a:off x="3930025" y="2743200"/>
            <a:ext cx="4388175" cy="3966712"/>
          </a:xfrm>
          <a:prstGeom prst="rect">
            <a:avLst/>
          </a:prstGeom>
        </p:spPr>
      </p:pic>
    </p:spTree>
    <p:extLst>
      <p:ext uri="{BB962C8B-B14F-4D97-AF65-F5344CB8AC3E}">
        <p14:creationId xmlns:p14="http://schemas.microsoft.com/office/powerpoint/2010/main" val="426906130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smtClean="0"/>
              <a:t>LC </a:t>
            </a:r>
            <a:r>
              <a:rPr lang="en-US" sz="3600" dirty="0"/>
              <a:t>102. Binary Tree Level Order Traversal</a:t>
            </a:r>
            <a:endParaRPr lang="en-US" altLang="en-US" sz="3600" dirty="0" smtClean="0"/>
          </a:p>
        </p:txBody>
      </p:sp>
      <p:sp>
        <p:nvSpPr>
          <p:cNvPr id="6148" name="Rectangle 3"/>
          <p:cNvSpPr>
            <a:spLocks noGrp="1" noChangeArrowheads="1"/>
          </p:cNvSpPr>
          <p:nvPr>
            <p:ph type="body" idx="1"/>
          </p:nvPr>
        </p:nvSpPr>
        <p:spPr>
          <a:xfrm>
            <a:off x="405443" y="839788"/>
            <a:ext cx="11404120" cy="1135661"/>
          </a:xfrm>
        </p:spPr>
        <p:txBody>
          <a:bodyPr/>
          <a:lstStyle/>
          <a:p>
            <a:pPr>
              <a:defRPr/>
            </a:pPr>
            <a:r>
              <a:rPr lang="en-US" dirty="0"/>
              <a:t>Given the root of a binary tree, return the level order traversal of its nodes' values. (i.e., from left to right, level by level).</a:t>
            </a:r>
            <a:endParaRPr lang="en-US" dirty="0" smtClean="0"/>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pic>
        <p:nvPicPr>
          <p:cNvPr id="3" name="Picture 2"/>
          <p:cNvPicPr>
            <a:picLocks noChangeAspect="1"/>
          </p:cNvPicPr>
          <p:nvPr/>
        </p:nvPicPr>
        <p:blipFill>
          <a:blip r:embed="rId2"/>
          <a:stretch>
            <a:fillRect/>
          </a:stretch>
        </p:blipFill>
        <p:spPr>
          <a:xfrm>
            <a:off x="4390845" y="2087803"/>
            <a:ext cx="3510951" cy="4572800"/>
          </a:xfrm>
          <a:prstGeom prst="rect">
            <a:avLst/>
          </a:prstGeom>
        </p:spPr>
      </p:pic>
    </p:spTree>
    <p:extLst>
      <p:ext uri="{BB962C8B-B14F-4D97-AF65-F5344CB8AC3E}">
        <p14:creationId xmlns:p14="http://schemas.microsoft.com/office/powerpoint/2010/main" val="333752640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smtClean="0"/>
              <a:t>DFS &amp; </a:t>
            </a:r>
            <a:r>
              <a:rPr lang="en-US" altLang="en-US" sz="3600" dirty="0" err="1" smtClean="0"/>
              <a:t>MiniMax</a:t>
            </a:r>
            <a:r>
              <a:rPr lang="en-US" altLang="en-US" sz="3600" dirty="0" smtClean="0"/>
              <a:t> Game Trees</a:t>
            </a:r>
          </a:p>
        </p:txBody>
      </p:sp>
      <p:sp>
        <p:nvSpPr>
          <p:cNvPr id="6148" name="Rectangle 3"/>
          <p:cNvSpPr>
            <a:spLocks noGrp="1" noChangeArrowheads="1"/>
          </p:cNvSpPr>
          <p:nvPr>
            <p:ph type="body" idx="1"/>
          </p:nvPr>
        </p:nvSpPr>
        <p:spPr>
          <a:xfrm>
            <a:off x="405443" y="839788"/>
            <a:ext cx="11404120" cy="5581651"/>
          </a:xfrm>
        </p:spPr>
        <p:txBody>
          <a:bodyPr/>
          <a:lstStyle/>
          <a:p>
            <a:pPr>
              <a:defRPr/>
            </a:pPr>
            <a:r>
              <a:rPr lang="en-US" dirty="0" smtClean="0"/>
              <a:t>DFS is also widely employed in game tree search in AI</a:t>
            </a:r>
          </a:p>
          <a:p>
            <a:pPr>
              <a:defRPr/>
            </a:pPr>
            <a:r>
              <a:rPr lang="en-US" dirty="0" smtClean="0"/>
              <a:t>Consider the classical Tic-Tac-Toe game</a:t>
            </a:r>
          </a:p>
          <a:p>
            <a:pPr lvl="1">
              <a:defRPr/>
            </a:pPr>
            <a:r>
              <a:rPr lang="en-US" dirty="0" smtClean="0"/>
              <a:t>We have 9x9 board </a:t>
            </a:r>
          </a:p>
          <a:p>
            <a:pPr lvl="1">
              <a:defRPr/>
            </a:pPr>
            <a:r>
              <a:rPr lang="en-US" dirty="0" smtClean="0"/>
              <a:t>Player vs Computer</a:t>
            </a:r>
          </a:p>
          <a:p>
            <a:pPr lvl="1">
              <a:defRPr/>
            </a:pPr>
            <a:r>
              <a:rPr lang="en-US" dirty="0" smtClean="0"/>
              <a:t>The player starts first, and places a “X” at an empty location</a:t>
            </a:r>
          </a:p>
          <a:p>
            <a:pPr lvl="1">
              <a:defRPr/>
            </a:pPr>
            <a:r>
              <a:rPr lang="en-US" dirty="0" smtClean="0"/>
              <a:t>The computer then makes a counter move and places an “0”</a:t>
            </a:r>
          </a:p>
          <a:p>
            <a:pPr lvl="1">
              <a:defRPr/>
            </a:pPr>
            <a:r>
              <a:rPr lang="en-US" dirty="0" smtClean="0"/>
              <a:t>This continues until either “X” wins, “O” wins, or we have draw</a:t>
            </a:r>
          </a:p>
          <a:p>
            <a:pPr lvl="1">
              <a:defRPr/>
            </a:pPr>
            <a:endParaRPr lang="en-US" dirty="0"/>
          </a:p>
          <a:p>
            <a:pPr>
              <a:defRPr/>
            </a:pPr>
            <a:r>
              <a:rPr lang="en-US" dirty="0" smtClean="0"/>
              <a:t>In order to have the computer make the optimal move, it computes what is known as the </a:t>
            </a:r>
            <a:r>
              <a:rPr lang="en-US" dirty="0" smtClean="0">
                <a:solidFill>
                  <a:srgbClr val="FF0000"/>
                </a:solidFill>
              </a:rPr>
              <a:t>minimax</a:t>
            </a:r>
            <a:r>
              <a:rPr lang="en-US" dirty="0" smtClean="0"/>
              <a:t> game tree and searches it using DFS</a:t>
            </a:r>
          </a:p>
          <a:p>
            <a:pPr>
              <a:defRPr/>
            </a:pPr>
            <a:endParaRPr lang="en-US" sz="2400" dirty="0" smtClean="0"/>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spTree>
    <p:extLst>
      <p:ext uri="{BB962C8B-B14F-4D97-AF65-F5344CB8AC3E}">
        <p14:creationId xmlns:p14="http://schemas.microsoft.com/office/powerpoint/2010/main" val="48963201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smtClean="0"/>
              <a:t>DFS &amp; </a:t>
            </a:r>
            <a:r>
              <a:rPr lang="en-US" altLang="en-US" sz="3600" dirty="0" err="1" smtClean="0"/>
              <a:t>MiniMax</a:t>
            </a:r>
            <a:r>
              <a:rPr lang="en-US" altLang="en-US" sz="3600" dirty="0" smtClean="0"/>
              <a:t> Game Tree for Tic-Tac-Toe</a:t>
            </a:r>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pic>
        <p:nvPicPr>
          <p:cNvPr id="1026" name="Picture 2" descr="https://www.researchgate.net/publication/262672371/figure/fig1/AS:393455625883662@1470818539933/Game-tree-for-Tic-Tac-Toe-game-using-MiniMax-algorithm_W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277" y="1119368"/>
            <a:ext cx="8277173" cy="5121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27785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800226" y="141288"/>
            <a:ext cx="8723313" cy="698500"/>
          </a:xfrm>
        </p:spPr>
        <p:txBody>
          <a:bodyPr/>
          <a:lstStyle/>
          <a:p>
            <a:r>
              <a:rPr lang="en-US" altLang="en-US" sz="3600" dirty="0" smtClean="0"/>
              <a:t>DFS - Example</a:t>
            </a:r>
          </a:p>
        </p:txBody>
      </p:sp>
      <p:sp>
        <p:nvSpPr>
          <p:cNvPr id="3076" name="Oval 143"/>
          <p:cNvSpPr>
            <a:spLocks noChangeArrowheads="1"/>
          </p:cNvSpPr>
          <p:nvPr/>
        </p:nvSpPr>
        <p:spPr bwMode="auto">
          <a:xfrm>
            <a:off x="4214814" y="1852613"/>
            <a:ext cx="407987" cy="3873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f</a:t>
            </a:r>
            <a:endParaRPr lang="tr-TR" altLang="en-US">
              <a:latin typeface="Comic Sans MS" panose="030F0702030302020204" pitchFamily="66" charset="0"/>
            </a:endParaRPr>
          </a:p>
        </p:txBody>
      </p:sp>
      <p:sp>
        <p:nvSpPr>
          <p:cNvPr id="3077" name="Oval 144"/>
          <p:cNvSpPr>
            <a:spLocks noChangeArrowheads="1"/>
          </p:cNvSpPr>
          <p:nvPr/>
        </p:nvSpPr>
        <p:spPr bwMode="auto">
          <a:xfrm>
            <a:off x="3124200" y="1865313"/>
            <a:ext cx="407988" cy="3873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a</a:t>
            </a:r>
            <a:endParaRPr lang="tr-TR" altLang="en-US">
              <a:latin typeface="Comic Sans MS" panose="030F0702030302020204" pitchFamily="66" charset="0"/>
            </a:endParaRPr>
          </a:p>
        </p:txBody>
      </p:sp>
      <p:sp>
        <p:nvSpPr>
          <p:cNvPr id="3078" name="Oval 145"/>
          <p:cNvSpPr>
            <a:spLocks noChangeArrowheads="1"/>
          </p:cNvSpPr>
          <p:nvPr/>
        </p:nvSpPr>
        <p:spPr bwMode="auto">
          <a:xfrm>
            <a:off x="2081214" y="1852613"/>
            <a:ext cx="407987" cy="3873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b</a:t>
            </a:r>
            <a:endParaRPr lang="tr-TR" altLang="en-US">
              <a:latin typeface="Comic Sans MS" panose="030F0702030302020204" pitchFamily="66" charset="0"/>
            </a:endParaRPr>
          </a:p>
        </p:txBody>
      </p:sp>
      <p:sp>
        <p:nvSpPr>
          <p:cNvPr id="3079" name="Oval 146"/>
          <p:cNvSpPr>
            <a:spLocks noChangeArrowheads="1"/>
          </p:cNvSpPr>
          <p:nvPr/>
        </p:nvSpPr>
        <p:spPr bwMode="auto">
          <a:xfrm>
            <a:off x="2117725" y="2778125"/>
            <a:ext cx="407988" cy="3873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c</a:t>
            </a:r>
            <a:endParaRPr lang="tr-TR" altLang="en-US">
              <a:latin typeface="Comic Sans MS" panose="030F0702030302020204" pitchFamily="66" charset="0"/>
            </a:endParaRPr>
          </a:p>
        </p:txBody>
      </p:sp>
      <p:sp>
        <p:nvSpPr>
          <p:cNvPr id="3080" name="Oval 147"/>
          <p:cNvSpPr>
            <a:spLocks noChangeArrowheads="1"/>
          </p:cNvSpPr>
          <p:nvPr/>
        </p:nvSpPr>
        <p:spPr bwMode="auto">
          <a:xfrm>
            <a:off x="4238625" y="2778125"/>
            <a:ext cx="407988" cy="3873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g</a:t>
            </a:r>
            <a:endParaRPr lang="tr-TR" altLang="en-US">
              <a:latin typeface="Comic Sans MS" panose="030F0702030302020204" pitchFamily="66" charset="0"/>
            </a:endParaRPr>
          </a:p>
        </p:txBody>
      </p:sp>
      <p:sp>
        <p:nvSpPr>
          <p:cNvPr id="3081" name="Line 148"/>
          <p:cNvSpPr>
            <a:spLocks noChangeShapeType="1"/>
          </p:cNvSpPr>
          <p:nvPr/>
        </p:nvSpPr>
        <p:spPr bwMode="auto">
          <a:xfrm>
            <a:off x="2524125" y="3005139"/>
            <a:ext cx="1733550" cy="1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082" name="Line 149"/>
          <p:cNvSpPr>
            <a:spLocks noChangeShapeType="1"/>
          </p:cNvSpPr>
          <p:nvPr/>
        </p:nvSpPr>
        <p:spPr bwMode="auto">
          <a:xfrm flipH="1">
            <a:off x="4421189" y="2241550"/>
            <a:ext cx="1587" cy="5524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3" name="Line 151"/>
          <p:cNvSpPr>
            <a:spLocks noChangeShapeType="1"/>
          </p:cNvSpPr>
          <p:nvPr/>
        </p:nvSpPr>
        <p:spPr bwMode="auto">
          <a:xfrm>
            <a:off x="3543301" y="2044700"/>
            <a:ext cx="690563" cy="15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4" name="Line 154"/>
          <p:cNvSpPr>
            <a:spLocks noChangeShapeType="1"/>
          </p:cNvSpPr>
          <p:nvPr/>
        </p:nvSpPr>
        <p:spPr bwMode="auto">
          <a:xfrm>
            <a:off x="2465388" y="2032000"/>
            <a:ext cx="690562" cy="1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085" name="Line 155"/>
          <p:cNvSpPr>
            <a:spLocks noChangeShapeType="1"/>
          </p:cNvSpPr>
          <p:nvPr/>
        </p:nvSpPr>
        <p:spPr bwMode="auto">
          <a:xfrm flipH="1">
            <a:off x="2322514" y="2243138"/>
            <a:ext cx="1587" cy="5524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6" name="Line 156"/>
          <p:cNvSpPr>
            <a:spLocks noChangeShapeType="1"/>
          </p:cNvSpPr>
          <p:nvPr/>
        </p:nvSpPr>
        <p:spPr bwMode="auto">
          <a:xfrm flipH="1">
            <a:off x="2486025" y="2243138"/>
            <a:ext cx="704850" cy="6588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7" name="Line 157"/>
          <p:cNvSpPr>
            <a:spLocks noChangeShapeType="1"/>
          </p:cNvSpPr>
          <p:nvPr/>
        </p:nvSpPr>
        <p:spPr bwMode="auto">
          <a:xfrm>
            <a:off x="3471864" y="2209801"/>
            <a:ext cx="808037" cy="657225"/>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85" name="Oval 144"/>
          <p:cNvSpPr>
            <a:spLocks noChangeArrowheads="1"/>
          </p:cNvSpPr>
          <p:nvPr/>
        </p:nvSpPr>
        <p:spPr bwMode="auto">
          <a:xfrm>
            <a:off x="3122614" y="1863725"/>
            <a:ext cx="407987" cy="387350"/>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a</a:t>
            </a:r>
            <a:endParaRPr lang="tr-TR" dirty="0">
              <a:latin typeface="Comic Sans MS" pitchFamily="66" charset="0"/>
            </a:endParaRPr>
          </a:p>
        </p:txBody>
      </p:sp>
      <p:sp>
        <p:nvSpPr>
          <p:cNvPr id="86" name="Oval 145"/>
          <p:cNvSpPr>
            <a:spLocks noChangeArrowheads="1"/>
          </p:cNvSpPr>
          <p:nvPr/>
        </p:nvSpPr>
        <p:spPr bwMode="auto">
          <a:xfrm>
            <a:off x="2079625" y="1851025"/>
            <a:ext cx="407988" cy="387350"/>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b</a:t>
            </a:r>
            <a:endParaRPr lang="tr-TR" dirty="0">
              <a:latin typeface="Comic Sans MS" pitchFamily="66" charset="0"/>
            </a:endParaRPr>
          </a:p>
        </p:txBody>
      </p:sp>
      <p:sp>
        <p:nvSpPr>
          <p:cNvPr id="130" name="Oval 146"/>
          <p:cNvSpPr>
            <a:spLocks noChangeArrowheads="1"/>
          </p:cNvSpPr>
          <p:nvPr/>
        </p:nvSpPr>
        <p:spPr bwMode="auto">
          <a:xfrm>
            <a:off x="2117725" y="2778125"/>
            <a:ext cx="407988" cy="387350"/>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c</a:t>
            </a:r>
            <a:endParaRPr lang="tr-TR" dirty="0">
              <a:latin typeface="Comic Sans MS" pitchFamily="66" charset="0"/>
            </a:endParaRPr>
          </a:p>
        </p:txBody>
      </p:sp>
      <p:sp>
        <p:nvSpPr>
          <p:cNvPr id="131" name="Oval 146"/>
          <p:cNvSpPr>
            <a:spLocks noChangeArrowheads="1"/>
          </p:cNvSpPr>
          <p:nvPr/>
        </p:nvSpPr>
        <p:spPr bwMode="auto">
          <a:xfrm>
            <a:off x="2117725" y="2778125"/>
            <a:ext cx="407988" cy="387350"/>
          </a:xfrm>
          <a:prstGeom prst="ellipse">
            <a:avLst/>
          </a:prstGeom>
          <a:solidFill>
            <a:schemeClr val="bg1">
              <a:lumMod val="6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c</a:t>
            </a:r>
            <a:endParaRPr lang="tr-TR" dirty="0">
              <a:latin typeface="Comic Sans MS" pitchFamily="66" charset="0"/>
            </a:endParaRPr>
          </a:p>
        </p:txBody>
      </p:sp>
      <p:sp>
        <p:nvSpPr>
          <p:cNvPr id="132" name="Oval 145"/>
          <p:cNvSpPr>
            <a:spLocks noChangeArrowheads="1"/>
          </p:cNvSpPr>
          <p:nvPr/>
        </p:nvSpPr>
        <p:spPr bwMode="auto">
          <a:xfrm>
            <a:off x="2081214" y="1852613"/>
            <a:ext cx="407987" cy="387350"/>
          </a:xfrm>
          <a:prstGeom prst="ellipse">
            <a:avLst/>
          </a:prstGeom>
          <a:solidFill>
            <a:schemeClr val="bg1">
              <a:lumMod val="6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b</a:t>
            </a:r>
            <a:endParaRPr lang="tr-TR" dirty="0">
              <a:latin typeface="Comic Sans MS" pitchFamily="66" charset="0"/>
            </a:endParaRPr>
          </a:p>
        </p:txBody>
      </p:sp>
      <p:sp>
        <p:nvSpPr>
          <p:cNvPr id="133" name="Oval 143"/>
          <p:cNvSpPr>
            <a:spLocks noChangeArrowheads="1"/>
          </p:cNvSpPr>
          <p:nvPr/>
        </p:nvSpPr>
        <p:spPr bwMode="auto">
          <a:xfrm>
            <a:off x="4214814" y="1843088"/>
            <a:ext cx="407987" cy="387350"/>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f</a:t>
            </a:r>
            <a:endParaRPr lang="tr-TR" dirty="0">
              <a:latin typeface="Comic Sans MS" pitchFamily="66" charset="0"/>
            </a:endParaRPr>
          </a:p>
        </p:txBody>
      </p:sp>
      <p:sp>
        <p:nvSpPr>
          <p:cNvPr id="134" name="Oval 147"/>
          <p:cNvSpPr>
            <a:spLocks noChangeArrowheads="1"/>
          </p:cNvSpPr>
          <p:nvPr/>
        </p:nvSpPr>
        <p:spPr bwMode="auto">
          <a:xfrm>
            <a:off x="4248150" y="2778125"/>
            <a:ext cx="407988" cy="387350"/>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g</a:t>
            </a:r>
            <a:endParaRPr lang="tr-TR" dirty="0">
              <a:latin typeface="Comic Sans MS" pitchFamily="66" charset="0"/>
            </a:endParaRPr>
          </a:p>
        </p:txBody>
      </p:sp>
      <p:sp>
        <p:nvSpPr>
          <p:cNvPr id="135" name="Oval 147"/>
          <p:cNvSpPr>
            <a:spLocks noChangeArrowheads="1"/>
          </p:cNvSpPr>
          <p:nvPr/>
        </p:nvSpPr>
        <p:spPr bwMode="auto">
          <a:xfrm>
            <a:off x="4248150" y="2789238"/>
            <a:ext cx="407988" cy="387350"/>
          </a:xfrm>
          <a:prstGeom prst="ellipse">
            <a:avLst/>
          </a:prstGeom>
          <a:solidFill>
            <a:schemeClr val="bg1">
              <a:lumMod val="6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g</a:t>
            </a:r>
            <a:endParaRPr lang="tr-TR" dirty="0">
              <a:latin typeface="Comic Sans MS" pitchFamily="66" charset="0"/>
            </a:endParaRPr>
          </a:p>
        </p:txBody>
      </p:sp>
      <p:sp>
        <p:nvSpPr>
          <p:cNvPr id="136" name="Oval 143"/>
          <p:cNvSpPr>
            <a:spLocks noChangeArrowheads="1"/>
          </p:cNvSpPr>
          <p:nvPr/>
        </p:nvSpPr>
        <p:spPr bwMode="auto">
          <a:xfrm>
            <a:off x="4214814" y="1852613"/>
            <a:ext cx="407987" cy="387350"/>
          </a:xfrm>
          <a:prstGeom prst="ellipse">
            <a:avLst/>
          </a:prstGeom>
          <a:solidFill>
            <a:schemeClr val="bg1">
              <a:lumMod val="6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f</a:t>
            </a:r>
            <a:endParaRPr lang="tr-TR" dirty="0">
              <a:latin typeface="Comic Sans MS" pitchFamily="66" charset="0"/>
            </a:endParaRPr>
          </a:p>
        </p:txBody>
      </p:sp>
      <p:sp>
        <p:nvSpPr>
          <p:cNvPr id="137" name="Oval 144"/>
          <p:cNvSpPr>
            <a:spLocks noChangeArrowheads="1"/>
          </p:cNvSpPr>
          <p:nvPr/>
        </p:nvSpPr>
        <p:spPr bwMode="auto">
          <a:xfrm>
            <a:off x="3124200" y="1855788"/>
            <a:ext cx="407988" cy="387350"/>
          </a:xfrm>
          <a:prstGeom prst="ellipse">
            <a:avLst/>
          </a:prstGeom>
          <a:solidFill>
            <a:schemeClr val="bg1">
              <a:lumMod val="6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a</a:t>
            </a:r>
            <a:endParaRPr lang="tr-TR" dirty="0">
              <a:latin typeface="Comic Sans MS" pitchFamily="66" charset="0"/>
            </a:endParaRPr>
          </a:p>
        </p:txBody>
      </p:sp>
      <p:sp>
        <p:nvSpPr>
          <p:cNvPr id="3098" name="Oval 141"/>
          <p:cNvSpPr>
            <a:spLocks noChangeArrowheads="1"/>
          </p:cNvSpPr>
          <p:nvPr/>
        </p:nvSpPr>
        <p:spPr bwMode="auto">
          <a:xfrm>
            <a:off x="3903664" y="3754438"/>
            <a:ext cx="407987" cy="3873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d</a:t>
            </a:r>
            <a:endParaRPr lang="tr-TR" altLang="en-US">
              <a:latin typeface="Comic Sans MS" panose="030F0702030302020204" pitchFamily="66" charset="0"/>
            </a:endParaRPr>
          </a:p>
        </p:txBody>
      </p:sp>
      <p:sp>
        <p:nvSpPr>
          <p:cNvPr id="3099" name="Oval 142"/>
          <p:cNvSpPr>
            <a:spLocks noChangeArrowheads="1"/>
          </p:cNvSpPr>
          <p:nvPr/>
        </p:nvSpPr>
        <p:spPr bwMode="auto">
          <a:xfrm>
            <a:off x="4678364" y="3722688"/>
            <a:ext cx="407987" cy="3873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e</a:t>
            </a:r>
            <a:endParaRPr lang="tr-TR" altLang="en-US">
              <a:latin typeface="Comic Sans MS" panose="030F0702030302020204" pitchFamily="66" charset="0"/>
            </a:endParaRPr>
          </a:p>
        </p:txBody>
      </p:sp>
      <p:sp>
        <p:nvSpPr>
          <p:cNvPr id="3100" name="Line 153"/>
          <p:cNvSpPr>
            <a:spLocks noChangeShapeType="1"/>
          </p:cNvSpPr>
          <p:nvPr/>
        </p:nvSpPr>
        <p:spPr bwMode="auto">
          <a:xfrm flipH="1">
            <a:off x="4164014" y="3154364"/>
            <a:ext cx="206375" cy="6064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1" name="Line 152"/>
          <p:cNvSpPr>
            <a:spLocks noChangeShapeType="1"/>
          </p:cNvSpPr>
          <p:nvPr/>
        </p:nvSpPr>
        <p:spPr bwMode="auto">
          <a:xfrm>
            <a:off x="4576763" y="3130550"/>
            <a:ext cx="285750" cy="6302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2" name="Oval 141"/>
          <p:cNvSpPr>
            <a:spLocks noChangeArrowheads="1"/>
          </p:cNvSpPr>
          <p:nvPr/>
        </p:nvSpPr>
        <p:spPr bwMode="auto">
          <a:xfrm>
            <a:off x="3902075" y="3752850"/>
            <a:ext cx="407988" cy="387350"/>
          </a:xfrm>
          <a:prstGeom prst="ellipse">
            <a:avLst/>
          </a:prstGeom>
          <a:solidFill>
            <a:schemeClr val="bg2">
              <a:lumMod val="20000"/>
              <a:lumOff val="8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d</a:t>
            </a:r>
            <a:endParaRPr lang="tr-TR" dirty="0">
              <a:latin typeface="Comic Sans MS" pitchFamily="66" charset="0"/>
            </a:endParaRPr>
          </a:p>
        </p:txBody>
      </p:sp>
      <p:sp>
        <p:nvSpPr>
          <p:cNvPr id="143" name="Oval 142"/>
          <p:cNvSpPr>
            <a:spLocks noChangeArrowheads="1"/>
          </p:cNvSpPr>
          <p:nvPr/>
        </p:nvSpPr>
        <p:spPr bwMode="auto">
          <a:xfrm>
            <a:off x="4676775" y="3730625"/>
            <a:ext cx="407988" cy="387350"/>
          </a:xfrm>
          <a:prstGeom prst="ellipse">
            <a:avLst/>
          </a:prstGeom>
          <a:solidFill>
            <a:schemeClr val="bg2">
              <a:lumMod val="20000"/>
              <a:lumOff val="8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e</a:t>
            </a:r>
            <a:endParaRPr lang="tr-TR" dirty="0">
              <a:latin typeface="Comic Sans MS" pitchFamily="66" charset="0"/>
            </a:endParaRPr>
          </a:p>
        </p:txBody>
      </p:sp>
      <p:sp>
        <p:nvSpPr>
          <p:cNvPr id="144" name="Oval 143"/>
          <p:cNvSpPr>
            <a:spLocks noChangeArrowheads="1"/>
          </p:cNvSpPr>
          <p:nvPr/>
        </p:nvSpPr>
        <p:spPr bwMode="auto">
          <a:xfrm>
            <a:off x="3900489" y="3751263"/>
            <a:ext cx="407987" cy="387350"/>
          </a:xfrm>
          <a:prstGeom prst="ellipse">
            <a:avLst/>
          </a:prstGeom>
          <a:solidFill>
            <a:schemeClr val="bg1">
              <a:lumMod val="6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d</a:t>
            </a:r>
            <a:endParaRPr lang="tr-TR" dirty="0">
              <a:latin typeface="Comic Sans MS" pitchFamily="66" charset="0"/>
            </a:endParaRPr>
          </a:p>
        </p:txBody>
      </p:sp>
      <p:sp>
        <p:nvSpPr>
          <p:cNvPr id="145" name="Oval 144"/>
          <p:cNvSpPr>
            <a:spLocks noChangeArrowheads="1"/>
          </p:cNvSpPr>
          <p:nvPr/>
        </p:nvSpPr>
        <p:spPr bwMode="auto">
          <a:xfrm>
            <a:off x="4675189" y="3729038"/>
            <a:ext cx="407987" cy="387350"/>
          </a:xfrm>
          <a:prstGeom prst="ellipse">
            <a:avLst/>
          </a:prstGeom>
          <a:solidFill>
            <a:schemeClr val="bg1">
              <a:lumMod val="6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e</a:t>
            </a:r>
            <a:endParaRPr lang="tr-TR" dirty="0">
              <a:latin typeface="Comic Sans MS" pitchFamily="66" charset="0"/>
            </a:endParaRPr>
          </a:p>
        </p:txBody>
      </p:sp>
      <p:grpSp>
        <p:nvGrpSpPr>
          <p:cNvPr id="2" name="Group 173"/>
          <p:cNvGrpSpPr>
            <a:grpSpLocks/>
          </p:cNvGrpSpPr>
          <p:nvPr/>
        </p:nvGrpSpPr>
        <p:grpSpPr bwMode="auto">
          <a:xfrm>
            <a:off x="6621463" y="1562100"/>
            <a:ext cx="2443162" cy="3195638"/>
            <a:chOff x="5097819" y="1561672"/>
            <a:chExt cx="2442268" cy="3196173"/>
          </a:xfrm>
        </p:grpSpPr>
        <p:sp>
          <p:nvSpPr>
            <p:cNvPr id="147" name="Oval 144"/>
            <p:cNvSpPr>
              <a:spLocks noChangeArrowheads="1"/>
            </p:cNvSpPr>
            <p:nvPr/>
          </p:nvSpPr>
          <p:spPr bwMode="auto">
            <a:xfrm>
              <a:off x="6057905" y="2061819"/>
              <a:ext cx="409425" cy="387415"/>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a</a:t>
              </a:r>
              <a:endParaRPr lang="tr-TR" dirty="0">
                <a:latin typeface="Comic Sans MS" pitchFamily="66" charset="0"/>
              </a:endParaRPr>
            </a:p>
          </p:txBody>
        </p:sp>
        <p:sp>
          <p:nvSpPr>
            <p:cNvPr id="148" name="Oval 145"/>
            <p:cNvSpPr>
              <a:spLocks noChangeArrowheads="1"/>
            </p:cNvSpPr>
            <p:nvPr/>
          </p:nvSpPr>
          <p:spPr bwMode="auto">
            <a:xfrm>
              <a:off x="5550090" y="2798542"/>
              <a:ext cx="407839" cy="387415"/>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b</a:t>
              </a:r>
              <a:endParaRPr lang="tr-TR" dirty="0">
                <a:latin typeface="Comic Sans MS" pitchFamily="66" charset="0"/>
              </a:endParaRPr>
            </a:p>
          </p:txBody>
        </p:sp>
        <p:sp>
          <p:nvSpPr>
            <p:cNvPr id="3109" name="Line 154"/>
            <p:cNvSpPr>
              <a:spLocks noChangeShapeType="1"/>
            </p:cNvSpPr>
            <p:nvPr/>
          </p:nvSpPr>
          <p:spPr bwMode="auto">
            <a:xfrm flipV="1">
              <a:off x="5856270" y="2404151"/>
              <a:ext cx="267128" cy="431515"/>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63" name="Oval 145"/>
            <p:cNvSpPr>
              <a:spLocks noChangeArrowheads="1"/>
            </p:cNvSpPr>
            <p:nvPr/>
          </p:nvSpPr>
          <p:spPr bwMode="auto">
            <a:xfrm>
              <a:off x="5097819" y="3559081"/>
              <a:ext cx="407838" cy="387415"/>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c</a:t>
              </a:r>
              <a:endParaRPr lang="tr-TR" dirty="0">
                <a:latin typeface="Comic Sans MS" pitchFamily="66" charset="0"/>
              </a:endParaRPr>
            </a:p>
          </p:txBody>
        </p:sp>
        <p:sp>
          <p:nvSpPr>
            <p:cNvPr id="3111" name="Line 154"/>
            <p:cNvSpPr>
              <a:spLocks noChangeShapeType="1"/>
            </p:cNvSpPr>
            <p:nvPr/>
          </p:nvSpPr>
          <p:spPr bwMode="auto">
            <a:xfrm flipV="1">
              <a:off x="5404207" y="3174713"/>
              <a:ext cx="267128" cy="42124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65" name="Oval 145"/>
            <p:cNvSpPr>
              <a:spLocks noChangeArrowheads="1"/>
            </p:cNvSpPr>
            <p:nvPr/>
          </p:nvSpPr>
          <p:spPr bwMode="auto">
            <a:xfrm>
              <a:off x="6413374" y="2839824"/>
              <a:ext cx="407839" cy="387415"/>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f</a:t>
              </a:r>
              <a:endParaRPr lang="tr-TR" dirty="0">
                <a:latin typeface="Comic Sans MS" pitchFamily="66" charset="0"/>
              </a:endParaRPr>
            </a:p>
          </p:txBody>
        </p:sp>
        <p:sp>
          <p:nvSpPr>
            <p:cNvPr id="3113" name="Line 154"/>
            <p:cNvSpPr>
              <a:spLocks noChangeShapeType="1"/>
            </p:cNvSpPr>
            <p:nvPr/>
          </p:nvSpPr>
          <p:spPr bwMode="auto">
            <a:xfrm flipH="1" flipV="1">
              <a:off x="6359703" y="2434974"/>
              <a:ext cx="205483" cy="42124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67" name="Oval 145"/>
            <p:cNvSpPr>
              <a:spLocks noChangeArrowheads="1"/>
            </p:cNvSpPr>
            <p:nvPr/>
          </p:nvSpPr>
          <p:spPr bwMode="auto">
            <a:xfrm>
              <a:off x="6741867" y="3609890"/>
              <a:ext cx="407838" cy="387415"/>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g</a:t>
              </a:r>
              <a:endParaRPr lang="tr-TR" dirty="0">
                <a:latin typeface="Comic Sans MS" pitchFamily="66" charset="0"/>
              </a:endParaRPr>
            </a:p>
          </p:txBody>
        </p:sp>
        <p:sp>
          <p:nvSpPr>
            <p:cNvPr id="3115" name="Line 154"/>
            <p:cNvSpPr>
              <a:spLocks noChangeShapeType="1"/>
            </p:cNvSpPr>
            <p:nvPr/>
          </p:nvSpPr>
          <p:spPr bwMode="auto">
            <a:xfrm flipH="1" flipV="1">
              <a:off x="6709024" y="3215810"/>
              <a:ext cx="205483" cy="42124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69" name="Oval 145"/>
            <p:cNvSpPr>
              <a:spLocks noChangeArrowheads="1"/>
            </p:cNvSpPr>
            <p:nvPr/>
          </p:nvSpPr>
          <p:spPr bwMode="auto">
            <a:xfrm>
              <a:off x="6238813" y="4308507"/>
              <a:ext cx="407839" cy="387415"/>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d</a:t>
              </a:r>
              <a:endParaRPr lang="tr-TR" dirty="0">
                <a:latin typeface="Comic Sans MS" pitchFamily="66" charset="0"/>
              </a:endParaRPr>
            </a:p>
          </p:txBody>
        </p:sp>
        <p:sp>
          <p:nvSpPr>
            <p:cNvPr id="170" name="Oval 145"/>
            <p:cNvSpPr>
              <a:spLocks noChangeArrowheads="1"/>
            </p:cNvSpPr>
            <p:nvPr/>
          </p:nvSpPr>
          <p:spPr bwMode="auto">
            <a:xfrm>
              <a:off x="7132249" y="4370430"/>
              <a:ext cx="407838" cy="387415"/>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e</a:t>
              </a:r>
              <a:endParaRPr lang="tr-TR" dirty="0">
                <a:latin typeface="Comic Sans MS" pitchFamily="66" charset="0"/>
              </a:endParaRPr>
            </a:p>
          </p:txBody>
        </p:sp>
        <p:sp>
          <p:nvSpPr>
            <p:cNvPr id="3118" name="Line 154"/>
            <p:cNvSpPr>
              <a:spLocks noChangeShapeType="1"/>
            </p:cNvSpPr>
            <p:nvPr/>
          </p:nvSpPr>
          <p:spPr bwMode="auto">
            <a:xfrm flipV="1">
              <a:off x="6524090" y="3924726"/>
              <a:ext cx="267128" cy="431515"/>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119" name="Line 154"/>
            <p:cNvSpPr>
              <a:spLocks noChangeShapeType="1"/>
            </p:cNvSpPr>
            <p:nvPr/>
          </p:nvSpPr>
          <p:spPr bwMode="auto">
            <a:xfrm flipH="1" flipV="1">
              <a:off x="7058345" y="3976098"/>
              <a:ext cx="205483" cy="42124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73" name="TextBox 172"/>
            <p:cNvSpPr txBox="1"/>
            <p:nvPr/>
          </p:nvSpPr>
          <p:spPr>
            <a:xfrm>
              <a:off x="5670696" y="1561672"/>
              <a:ext cx="1482182" cy="369950"/>
            </a:xfrm>
            <a:prstGeom prst="rect">
              <a:avLst/>
            </a:prstGeom>
            <a:noFill/>
          </p:spPr>
          <p:txBody>
            <a:bodyPr wrap="none">
              <a:spAutoFit/>
            </a:bodyPr>
            <a:lstStyle/>
            <a:p>
              <a:pPr>
                <a:defRPr/>
              </a:pPr>
              <a:r>
                <a:rPr lang="en-US" dirty="0"/>
                <a:t>DFS(a) tree</a:t>
              </a:r>
            </a:p>
          </p:txBody>
        </p:sp>
      </p:grpSp>
    </p:spTree>
    <p:extLst>
      <p:ext uri="{BB962C8B-B14F-4D97-AF65-F5344CB8AC3E}">
        <p14:creationId xmlns:p14="http://schemas.microsoft.com/office/powerpoint/2010/main" val="18213510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dissolve">
                                      <p:cBhvr>
                                        <p:cTn id="7" dur="500"/>
                                        <p:tgtEl>
                                          <p:spTgt spid="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dissolve">
                                      <p:cBhvr>
                                        <p:cTn id="12" dur="500"/>
                                        <p:tgtEl>
                                          <p:spTgt spid="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0"/>
                                        </p:tgtEl>
                                        <p:attrNameLst>
                                          <p:attrName>style.visibility</p:attrName>
                                        </p:attrNameLst>
                                      </p:cBhvr>
                                      <p:to>
                                        <p:strVal val="visible"/>
                                      </p:to>
                                    </p:set>
                                    <p:animEffect transition="in" filter="dissolve">
                                      <p:cBhvr>
                                        <p:cTn id="17" dur="500"/>
                                        <p:tgtEl>
                                          <p:spTgt spid="1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dissolve">
                                      <p:cBhvr>
                                        <p:cTn id="22" dur="500"/>
                                        <p:tgtEl>
                                          <p:spTgt spid="1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2"/>
                                        </p:tgtEl>
                                        <p:attrNameLst>
                                          <p:attrName>style.visibility</p:attrName>
                                        </p:attrNameLst>
                                      </p:cBhvr>
                                      <p:to>
                                        <p:strVal val="visible"/>
                                      </p:to>
                                    </p:set>
                                    <p:animEffect transition="in" filter="dissolve">
                                      <p:cBhvr>
                                        <p:cTn id="27" dur="500"/>
                                        <p:tgtEl>
                                          <p:spTgt spid="1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3"/>
                                        </p:tgtEl>
                                        <p:attrNameLst>
                                          <p:attrName>style.visibility</p:attrName>
                                        </p:attrNameLst>
                                      </p:cBhvr>
                                      <p:to>
                                        <p:strVal val="visible"/>
                                      </p:to>
                                    </p:set>
                                    <p:animEffect transition="in" filter="dissolve">
                                      <p:cBhvr>
                                        <p:cTn id="32" dur="500"/>
                                        <p:tgtEl>
                                          <p:spTgt spid="1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4"/>
                                        </p:tgtEl>
                                        <p:attrNameLst>
                                          <p:attrName>style.visibility</p:attrName>
                                        </p:attrNameLst>
                                      </p:cBhvr>
                                      <p:to>
                                        <p:strVal val="visible"/>
                                      </p:to>
                                    </p:set>
                                    <p:animEffect transition="in" filter="dissolve">
                                      <p:cBhvr>
                                        <p:cTn id="37" dur="500"/>
                                        <p:tgtEl>
                                          <p:spTgt spid="1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42"/>
                                        </p:tgtEl>
                                        <p:attrNameLst>
                                          <p:attrName>style.visibility</p:attrName>
                                        </p:attrNameLst>
                                      </p:cBhvr>
                                      <p:to>
                                        <p:strVal val="visible"/>
                                      </p:to>
                                    </p:set>
                                    <p:animEffect transition="in" filter="dissolve">
                                      <p:cBhvr>
                                        <p:cTn id="42" dur="500"/>
                                        <p:tgtEl>
                                          <p:spTgt spid="1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44"/>
                                        </p:tgtEl>
                                        <p:attrNameLst>
                                          <p:attrName>style.visibility</p:attrName>
                                        </p:attrNameLst>
                                      </p:cBhvr>
                                      <p:to>
                                        <p:strVal val="visible"/>
                                      </p:to>
                                    </p:set>
                                    <p:animEffect transition="in" filter="dissolve">
                                      <p:cBhvr>
                                        <p:cTn id="47" dur="500"/>
                                        <p:tgtEl>
                                          <p:spTgt spid="14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43"/>
                                        </p:tgtEl>
                                        <p:attrNameLst>
                                          <p:attrName>style.visibility</p:attrName>
                                        </p:attrNameLst>
                                      </p:cBhvr>
                                      <p:to>
                                        <p:strVal val="visible"/>
                                      </p:to>
                                    </p:set>
                                    <p:animEffect transition="in" filter="dissolve">
                                      <p:cBhvr>
                                        <p:cTn id="52" dur="500"/>
                                        <p:tgtEl>
                                          <p:spTgt spid="14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45"/>
                                        </p:tgtEl>
                                        <p:attrNameLst>
                                          <p:attrName>style.visibility</p:attrName>
                                        </p:attrNameLst>
                                      </p:cBhvr>
                                      <p:to>
                                        <p:strVal val="visible"/>
                                      </p:to>
                                    </p:set>
                                    <p:animEffect transition="in" filter="dissolve">
                                      <p:cBhvr>
                                        <p:cTn id="57" dur="500"/>
                                        <p:tgtEl>
                                          <p:spTgt spid="14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35"/>
                                        </p:tgtEl>
                                        <p:attrNameLst>
                                          <p:attrName>style.visibility</p:attrName>
                                        </p:attrNameLst>
                                      </p:cBhvr>
                                      <p:to>
                                        <p:strVal val="visible"/>
                                      </p:to>
                                    </p:set>
                                    <p:animEffect transition="in" filter="dissolve">
                                      <p:cBhvr>
                                        <p:cTn id="62" dur="500"/>
                                        <p:tgtEl>
                                          <p:spTgt spid="13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36"/>
                                        </p:tgtEl>
                                        <p:attrNameLst>
                                          <p:attrName>style.visibility</p:attrName>
                                        </p:attrNameLst>
                                      </p:cBhvr>
                                      <p:to>
                                        <p:strVal val="visible"/>
                                      </p:to>
                                    </p:set>
                                    <p:animEffect transition="in" filter="dissolve">
                                      <p:cBhvr>
                                        <p:cTn id="67" dur="500"/>
                                        <p:tgtEl>
                                          <p:spTgt spid="13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37"/>
                                        </p:tgtEl>
                                        <p:attrNameLst>
                                          <p:attrName>style.visibility</p:attrName>
                                        </p:attrNameLst>
                                      </p:cBhvr>
                                      <p:to>
                                        <p:strVal val="visible"/>
                                      </p:to>
                                    </p:set>
                                    <p:animEffect transition="in" filter="dissolve">
                                      <p:cBhvr>
                                        <p:cTn id="72" dur="500"/>
                                        <p:tgtEl>
                                          <p:spTgt spid="13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dissolv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130" grpId="0" animBg="1"/>
      <p:bldP spid="131" grpId="0" animBg="1"/>
      <p:bldP spid="132" grpId="0" animBg="1"/>
      <p:bldP spid="133" grpId="0" animBg="1"/>
      <p:bldP spid="134" grpId="0" animBg="1"/>
      <p:bldP spid="135" grpId="0" animBg="1"/>
      <p:bldP spid="136" grpId="0" animBg="1"/>
      <p:bldP spid="137" grpId="0" animBg="1"/>
      <p:bldP spid="142" grpId="0" animBg="1"/>
      <p:bldP spid="143" grpId="0" animBg="1"/>
      <p:bldP spid="144" grpId="0" animBg="1"/>
      <p:bldP spid="1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800226" y="141288"/>
            <a:ext cx="8723313" cy="698500"/>
          </a:xfrm>
        </p:spPr>
        <p:txBody>
          <a:bodyPr/>
          <a:lstStyle/>
          <a:p>
            <a:r>
              <a:rPr lang="en-US" altLang="en-US" sz="3600" dirty="0" smtClean="0"/>
              <a:t>DFS - Implementation</a:t>
            </a:r>
          </a:p>
        </p:txBody>
      </p:sp>
      <p:sp>
        <p:nvSpPr>
          <p:cNvPr id="4100" name="Rectangle 3"/>
          <p:cNvSpPr>
            <a:spLocks noGrp="1" noChangeArrowheads="1"/>
          </p:cNvSpPr>
          <p:nvPr>
            <p:ph type="body" idx="1"/>
          </p:nvPr>
        </p:nvSpPr>
        <p:spPr>
          <a:xfrm>
            <a:off x="396815" y="946151"/>
            <a:ext cx="11369615" cy="5680075"/>
          </a:xfrm>
          <a:noFill/>
        </p:spPr>
        <p:txBody>
          <a:bodyPr/>
          <a:lstStyle/>
          <a:p>
            <a:pPr marL="533400" indent="-533400"/>
            <a:r>
              <a:rPr lang="en-US" altLang="en-US" sz="2400" dirty="0"/>
              <a:t>Assume you are given a digraph G = (V, E)</a:t>
            </a:r>
          </a:p>
          <a:p>
            <a:pPr marL="914400" lvl="1" indent="-457200"/>
            <a:r>
              <a:rPr lang="en-US" altLang="en-US" sz="2000" dirty="0"/>
              <a:t>The same algorithm works for undirected graphs but the resulting structure imposed on the graph is different</a:t>
            </a:r>
          </a:p>
          <a:p>
            <a:pPr marL="914400" lvl="1" indent="-457200"/>
            <a:endParaRPr lang="en-US" altLang="en-US" sz="2000" dirty="0"/>
          </a:p>
          <a:p>
            <a:pPr marL="533400" indent="-533400"/>
            <a:r>
              <a:rPr lang="en-US" altLang="en-US" sz="2400" dirty="0"/>
              <a:t>We use 4 auxiliary arrays</a:t>
            </a:r>
          </a:p>
          <a:p>
            <a:pPr marL="914400" lvl="1" indent="-457200"/>
            <a:r>
              <a:rPr lang="en-US" altLang="en-US" sz="2000" dirty="0"/>
              <a:t>color[u]</a:t>
            </a:r>
          </a:p>
          <a:p>
            <a:pPr marL="1295400" lvl="2" indent="-381000"/>
            <a:r>
              <a:rPr lang="en-US" altLang="en-US" sz="1800" dirty="0"/>
              <a:t>White – undiscovered</a:t>
            </a:r>
          </a:p>
          <a:p>
            <a:pPr marL="1295400" lvl="2" indent="-381000"/>
            <a:r>
              <a:rPr lang="en-US" altLang="en-US" sz="1800" dirty="0"/>
              <a:t>Gray – discovered but not yet processed</a:t>
            </a:r>
          </a:p>
          <a:p>
            <a:pPr marL="1295400" lvl="2" indent="-381000"/>
            <a:r>
              <a:rPr lang="en-US" altLang="en-US" sz="1800" dirty="0"/>
              <a:t>Black – finished processing</a:t>
            </a:r>
          </a:p>
          <a:p>
            <a:pPr marL="914400" lvl="1" indent="-457200"/>
            <a:r>
              <a:rPr lang="en-US" altLang="en-US" sz="2000" dirty="0" err="1"/>
              <a:t>pred</a:t>
            </a:r>
            <a:r>
              <a:rPr lang="en-US" altLang="en-US" sz="2000" dirty="0"/>
              <a:t>[u], which points to the predecessor of u	</a:t>
            </a:r>
          </a:p>
          <a:p>
            <a:pPr marL="1295400" lvl="2" indent="-381000"/>
            <a:r>
              <a:rPr lang="en-US" altLang="en-US" sz="1800" dirty="0"/>
              <a:t>The vertex that discovered u</a:t>
            </a:r>
          </a:p>
          <a:p>
            <a:pPr marL="914400" lvl="1" indent="-457200"/>
            <a:r>
              <a:rPr lang="en-US" altLang="en-US" sz="2000" dirty="0"/>
              <a:t>2 timestamps: Purpose will be explained later </a:t>
            </a:r>
          </a:p>
          <a:p>
            <a:pPr marL="1295400" lvl="2" indent="-381000"/>
            <a:r>
              <a:rPr lang="en-US" altLang="en-US" sz="1800" dirty="0"/>
              <a:t>d[u]: Time at which the vertex was discovered</a:t>
            </a:r>
          </a:p>
          <a:p>
            <a:pPr marL="1714500" lvl="3" indent="-342900"/>
            <a:r>
              <a:rPr lang="en-US" altLang="en-US" sz="1600" dirty="0"/>
              <a:t>Not to be confused with distance of u in BFS!</a:t>
            </a:r>
          </a:p>
          <a:p>
            <a:pPr marL="1295400" lvl="2" indent="-381000"/>
            <a:r>
              <a:rPr lang="en-US" altLang="en-US" sz="1800" dirty="0"/>
              <a:t>f[u]: Time at which the processing of the vertex was finished </a:t>
            </a:r>
          </a:p>
        </p:txBody>
      </p:sp>
    </p:spTree>
    <p:extLst>
      <p:ext uri="{BB962C8B-B14F-4D97-AF65-F5344CB8AC3E}">
        <p14:creationId xmlns:p14="http://schemas.microsoft.com/office/powerpoint/2010/main" val="206305785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800226" y="141288"/>
            <a:ext cx="8723313" cy="698500"/>
          </a:xfrm>
        </p:spPr>
        <p:txBody>
          <a:bodyPr/>
          <a:lstStyle/>
          <a:p>
            <a:r>
              <a:rPr lang="en-US" altLang="en-US" sz="3600" dirty="0" smtClean="0"/>
              <a:t>DFS – Implementation</a:t>
            </a:r>
          </a:p>
        </p:txBody>
      </p:sp>
      <p:sp>
        <p:nvSpPr>
          <p:cNvPr id="354307" name="Rectangle 3"/>
          <p:cNvSpPr>
            <a:spLocks noGrp="1" noChangeArrowheads="1"/>
          </p:cNvSpPr>
          <p:nvPr>
            <p:ph type="body" idx="1"/>
          </p:nvPr>
        </p:nvSpPr>
        <p:spPr>
          <a:xfrm>
            <a:off x="2089151" y="941388"/>
            <a:ext cx="5870575" cy="5740400"/>
          </a:xfrm>
          <a:solidFill>
            <a:schemeClr val="bg1">
              <a:lumMod val="95000"/>
            </a:schemeClr>
          </a:solidFill>
          <a:ln>
            <a:solidFill>
              <a:schemeClr val="tx1"/>
            </a:solidFill>
          </a:ln>
        </p:spPr>
        <p:txBody>
          <a:bodyPr/>
          <a:lstStyle/>
          <a:p>
            <a:pPr marL="533400" indent="-533400">
              <a:lnSpc>
                <a:spcPct val="80000"/>
              </a:lnSpc>
              <a:buNone/>
              <a:defRPr/>
            </a:pPr>
            <a:r>
              <a:rPr lang="en-US" sz="1400" dirty="0">
                <a:solidFill>
                  <a:schemeClr val="accent2"/>
                </a:solidFill>
              </a:rPr>
              <a:t>DFS(G, s){</a:t>
            </a:r>
          </a:p>
          <a:p>
            <a:pPr marL="533400" indent="-533400">
              <a:lnSpc>
                <a:spcPct val="80000"/>
              </a:lnSpc>
              <a:buNone/>
              <a:defRPr/>
            </a:pPr>
            <a:r>
              <a:rPr lang="en-US" sz="1400" dirty="0"/>
              <a:t>    for each u in V {                       // Initialization</a:t>
            </a:r>
          </a:p>
          <a:p>
            <a:pPr marL="533400" indent="-533400">
              <a:lnSpc>
                <a:spcPct val="80000"/>
              </a:lnSpc>
              <a:buNone/>
              <a:defRPr/>
            </a:pPr>
            <a:r>
              <a:rPr lang="en-US" sz="1400" dirty="0"/>
              <a:t>         color[u] = white;</a:t>
            </a:r>
          </a:p>
          <a:p>
            <a:pPr marL="533400" indent="-533400">
              <a:lnSpc>
                <a:spcPct val="80000"/>
              </a:lnSpc>
              <a:buNone/>
              <a:defRPr/>
            </a:pPr>
            <a:r>
              <a:rPr lang="en-US" sz="1400" dirty="0"/>
              <a:t>         </a:t>
            </a:r>
            <a:r>
              <a:rPr lang="en-US" sz="1400" dirty="0" err="1"/>
              <a:t>pred</a:t>
            </a:r>
            <a:r>
              <a:rPr lang="en-US" sz="1400" dirty="0"/>
              <a:t>[u] = NULL;</a:t>
            </a:r>
          </a:p>
          <a:p>
            <a:pPr marL="533400" indent="-533400">
              <a:lnSpc>
                <a:spcPct val="80000"/>
              </a:lnSpc>
              <a:buNone/>
              <a:defRPr/>
            </a:pPr>
            <a:r>
              <a:rPr lang="en-US" sz="1400" dirty="0"/>
              <a:t>     } //end-for</a:t>
            </a:r>
          </a:p>
          <a:p>
            <a:pPr marL="533400" indent="-533400">
              <a:lnSpc>
                <a:spcPct val="80000"/>
              </a:lnSpc>
              <a:buNone/>
              <a:defRPr/>
            </a:pPr>
            <a:endParaRPr lang="en-US" sz="1400" dirty="0"/>
          </a:p>
          <a:p>
            <a:pPr marL="533400" indent="-533400">
              <a:lnSpc>
                <a:spcPct val="80000"/>
              </a:lnSpc>
              <a:buNone/>
              <a:defRPr/>
            </a:pPr>
            <a:r>
              <a:rPr lang="en-US" sz="1400" dirty="0"/>
              <a:t>     time = 0;</a:t>
            </a:r>
          </a:p>
          <a:p>
            <a:pPr marL="533400" indent="-533400">
              <a:lnSpc>
                <a:spcPct val="80000"/>
              </a:lnSpc>
              <a:buNone/>
              <a:defRPr/>
            </a:pPr>
            <a:r>
              <a:rPr lang="en-US" sz="1400" dirty="0"/>
              <a:t>     for each u in V</a:t>
            </a:r>
          </a:p>
          <a:p>
            <a:pPr marL="533400" indent="-533400">
              <a:lnSpc>
                <a:spcPct val="80000"/>
              </a:lnSpc>
              <a:buNone/>
              <a:defRPr/>
            </a:pPr>
            <a:r>
              <a:rPr lang="en-US" sz="1400" dirty="0"/>
              <a:t>          if (color[u] == white)         // Found an undiscovered vertex</a:t>
            </a:r>
          </a:p>
          <a:p>
            <a:pPr marL="533400" indent="-533400">
              <a:lnSpc>
                <a:spcPct val="80000"/>
              </a:lnSpc>
              <a:buNone/>
              <a:defRPr/>
            </a:pPr>
            <a:r>
              <a:rPr lang="en-US" sz="1400" dirty="0"/>
              <a:t>              </a:t>
            </a:r>
            <a:r>
              <a:rPr lang="en-US" sz="1400" dirty="0" err="1">
                <a:solidFill>
                  <a:srgbClr val="C00000"/>
                </a:solidFill>
              </a:rPr>
              <a:t>DFSVisit</a:t>
            </a:r>
            <a:r>
              <a:rPr lang="en-US" sz="1400" dirty="0">
                <a:solidFill>
                  <a:srgbClr val="C00000"/>
                </a:solidFill>
              </a:rPr>
              <a:t>(u);                  </a:t>
            </a:r>
            <a:r>
              <a:rPr lang="en-US" sz="1400" dirty="0"/>
              <a:t>// Start a new search there</a:t>
            </a:r>
          </a:p>
          <a:p>
            <a:pPr marL="533400" indent="-533400">
              <a:lnSpc>
                <a:spcPct val="80000"/>
              </a:lnSpc>
              <a:buNone/>
              <a:defRPr/>
            </a:pPr>
            <a:r>
              <a:rPr lang="en-US" sz="1400" dirty="0">
                <a:solidFill>
                  <a:schemeClr val="accent6"/>
                </a:solidFill>
              </a:rPr>
              <a:t>} // end-DFS</a:t>
            </a:r>
          </a:p>
          <a:p>
            <a:pPr marL="533400" indent="-533400">
              <a:lnSpc>
                <a:spcPct val="80000"/>
              </a:lnSpc>
              <a:buNone/>
              <a:defRPr/>
            </a:pPr>
            <a:endParaRPr lang="en-US" sz="1400" dirty="0"/>
          </a:p>
          <a:p>
            <a:pPr marL="533400" indent="-533400">
              <a:lnSpc>
                <a:spcPct val="80000"/>
              </a:lnSpc>
              <a:buNone/>
              <a:defRPr/>
            </a:pPr>
            <a:r>
              <a:rPr lang="en-US" sz="1400" dirty="0" err="1">
                <a:solidFill>
                  <a:schemeClr val="accent6"/>
                </a:solidFill>
              </a:rPr>
              <a:t>DFSVisit</a:t>
            </a:r>
            <a:r>
              <a:rPr lang="en-US" sz="1400" dirty="0">
                <a:solidFill>
                  <a:schemeClr val="accent6"/>
                </a:solidFill>
              </a:rPr>
              <a:t>(u){                                </a:t>
            </a:r>
            <a:r>
              <a:rPr lang="en-US" sz="1400" dirty="0"/>
              <a:t>// Start a new search at u</a:t>
            </a:r>
          </a:p>
          <a:p>
            <a:pPr marL="533400" indent="-533400">
              <a:lnSpc>
                <a:spcPct val="80000"/>
              </a:lnSpc>
              <a:buNone/>
              <a:defRPr/>
            </a:pPr>
            <a:r>
              <a:rPr lang="en-US" sz="1400" dirty="0"/>
              <a:t>    color[u] = gray;                        // Mark u visited</a:t>
            </a:r>
          </a:p>
          <a:p>
            <a:pPr marL="533400" indent="-533400">
              <a:lnSpc>
                <a:spcPct val="80000"/>
              </a:lnSpc>
              <a:buNone/>
              <a:defRPr/>
            </a:pPr>
            <a:r>
              <a:rPr lang="en-US" sz="1400" dirty="0"/>
              <a:t>    d[u] = ++time;                                </a:t>
            </a:r>
          </a:p>
          <a:p>
            <a:pPr marL="533400" indent="-533400">
              <a:lnSpc>
                <a:spcPct val="80000"/>
              </a:lnSpc>
              <a:buNone/>
              <a:defRPr/>
            </a:pPr>
            <a:r>
              <a:rPr lang="en-US" sz="1400" dirty="0"/>
              <a:t>    for each v in </a:t>
            </a:r>
            <a:r>
              <a:rPr lang="en-US" sz="1400" dirty="0" err="1"/>
              <a:t>Adj</a:t>
            </a:r>
            <a:r>
              <a:rPr lang="en-US" sz="1400" dirty="0"/>
              <a:t>[u] {                </a:t>
            </a:r>
          </a:p>
          <a:p>
            <a:pPr marL="533400" indent="-533400">
              <a:lnSpc>
                <a:spcPct val="80000"/>
              </a:lnSpc>
              <a:buNone/>
              <a:defRPr/>
            </a:pPr>
            <a:r>
              <a:rPr lang="en-US" sz="1400" dirty="0"/>
              <a:t>            if (color[v] == white){      // if neighbor v undiscovered</a:t>
            </a:r>
          </a:p>
          <a:p>
            <a:pPr marL="533400" indent="-533400">
              <a:lnSpc>
                <a:spcPct val="80000"/>
              </a:lnSpc>
              <a:buNone/>
              <a:defRPr/>
            </a:pPr>
            <a:r>
              <a:rPr lang="en-US" sz="1400" dirty="0"/>
              <a:t>                   </a:t>
            </a:r>
            <a:r>
              <a:rPr lang="en-US" sz="1400" dirty="0" err="1"/>
              <a:t>pred</a:t>
            </a:r>
            <a:r>
              <a:rPr lang="en-US" sz="1400" dirty="0"/>
              <a:t>[v] = u;               // … set its predecessor</a:t>
            </a:r>
          </a:p>
          <a:p>
            <a:pPr marL="533400" indent="-533400">
              <a:lnSpc>
                <a:spcPct val="80000"/>
              </a:lnSpc>
              <a:buNone/>
              <a:defRPr/>
            </a:pPr>
            <a:r>
              <a:rPr lang="en-US" sz="1400" dirty="0"/>
              <a:t>                   </a:t>
            </a:r>
            <a:r>
              <a:rPr lang="en-US" sz="1400" dirty="0" err="1"/>
              <a:t>DFSVisit</a:t>
            </a:r>
            <a:r>
              <a:rPr lang="en-US" sz="1400" dirty="0"/>
              <a:t>(v);              // …visit v</a:t>
            </a:r>
          </a:p>
          <a:p>
            <a:pPr marL="533400" indent="-533400">
              <a:lnSpc>
                <a:spcPct val="80000"/>
              </a:lnSpc>
              <a:buNone/>
              <a:defRPr/>
            </a:pPr>
            <a:r>
              <a:rPr lang="en-US" sz="1400" dirty="0"/>
              <a:t>            } //end-if</a:t>
            </a:r>
          </a:p>
          <a:p>
            <a:pPr marL="533400" indent="-533400">
              <a:lnSpc>
                <a:spcPct val="80000"/>
              </a:lnSpc>
              <a:buNone/>
              <a:defRPr/>
            </a:pPr>
            <a:r>
              <a:rPr lang="en-US" sz="1400" dirty="0"/>
              <a:t>        } //end-for</a:t>
            </a:r>
          </a:p>
          <a:p>
            <a:pPr marL="533400" indent="-533400">
              <a:lnSpc>
                <a:spcPct val="80000"/>
              </a:lnSpc>
              <a:buNone/>
              <a:defRPr/>
            </a:pPr>
            <a:endParaRPr lang="en-US" sz="1400" dirty="0"/>
          </a:p>
          <a:p>
            <a:pPr marL="533400" indent="-533400">
              <a:lnSpc>
                <a:spcPct val="80000"/>
              </a:lnSpc>
              <a:buNone/>
              <a:defRPr/>
            </a:pPr>
            <a:r>
              <a:rPr lang="en-US" sz="1400" dirty="0"/>
              <a:t>        color[u] = black;                         // we are done with u</a:t>
            </a:r>
          </a:p>
          <a:p>
            <a:pPr marL="533400" indent="-533400">
              <a:lnSpc>
                <a:spcPct val="80000"/>
              </a:lnSpc>
              <a:buNone/>
              <a:defRPr/>
            </a:pPr>
            <a:r>
              <a:rPr lang="en-US" sz="1400" dirty="0"/>
              <a:t>        f[u] = ++time;</a:t>
            </a:r>
          </a:p>
          <a:p>
            <a:pPr marL="533400" indent="-533400">
              <a:lnSpc>
                <a:spcPct val="80000"/>
              </a:lnSpc>
              <a:buNone/>
              <a:defRPr/>
            </a:pPr>
            <a:r>
              <a:rPr lang="en-US" sz="1400" dirty="0"/>
              <a:t>    } //end-while</a:t>
            </a:r>
          </a:p>
          <a:p>
            <a:pPr marL="533400" indent="-533400">
              <a:lnSpc>
                <a:spcPct val="80000"/>
              </a:lnSpc>
              <a:buNone/>
              <a:defRPr/>
            </a:pPr>
            <a:r>
              <a:rPr lang="en-US" sz="1400" dirty="0">
                <a:solidFill>
                  <a:schemeClr val="accent2"/>
                </a:solidFill>
              </a:rPr>
              <a:t>} //end-</a:t>
            </a:r>
            <a:r>
              <a:rPr lang="en-US" sz="1400" dirty="0" err="1">
                <a:solidFill>
                  <a:schemeClr val="accent2"/>
                </a:solidFill>
              </a:rPr>
              <a:t>DFSVisit</a:t>
            </a:r>
            <a:endParaRPr lang="en-US" sz="1400" dirty="0">
              <a:solidFill>
                <a:schemeClr val="accent2"/>
              </a:solidFill>
            </a:endParaRPr>
          </a:p>
        </p:txBody>
      </p:sp>
      <p:sp>
        <p:nvSpPr>
          <p:cNvPr id="7" name="TextBox 6"/>
          <p:cNvSpPr txBox="1"/>
          <p:nvPr/>
        </p:nvSpPr>
        <p:spPr>
          <a:xfrm>
            <a:off x="8212138" y="1573213"/>
            <a:ext cx="2322512" cy="461962"/>
          </a:xfrm>
          <a:prstGeom prst="rect">
            <a:avLst/>
          </a:prstGeom>
          <a:solidFill>
            <a:schemeClr val="accent1">
              <a:lumMod val="60000"/>
              <a:lumOff val="40000"/>
            </a:schemeClr>
          </a:solidFill>
        </p:spPr>
        <p:txBody>
          <a:bodyPr wrap="none">
            <a:spAutoFit/>
          </a:bodyPr>
          <a:lstStyle/>
          <a:p>
            <a:pPr>
              <a:defRPr/>
            </a:pPr>
            <a:r>
              <a:rPr lang="en-US" sz="2400" dirty="0"/>
              <a:t>Running Time? </a:t>
            </a:r>
          </a:p>
        </p:txBody>
      </p:sp>
      <p:sp>
        <p:nvSpPr>
          <p:cNvPr id="8" name="TextBox 7"/>
          <p:cNvSpPr txBox="1"/>
          <p:nvPr/>
        </p:nvSpPr>
        <p:spPr>
          <a:xfrm>
            <a:off x="8607426" y="2052638"/>
            <a:ext cx="1382713" cy="461962"/>
          </a:xfrm>
          <a:prstGeom prst="rect">
            <a:avLst/>
          </a:prstGeom>
          <a:solidFill>
            <a:srgbClr val="FFC000"/>
          </a:solidFill>
        </p:spPr>
        <p:txBody>
          <a:bodyPr>
            <a:spAutoFit/>
          </a:bodyPr>
          <a:lstStyle/>
          <a:p>
            <a:pPr>
              <a:defRPr/>
            </a:pPr>
            <a:r>
              <a:rPr lang="en-US" sz="2400" dirty="0"/>
              <a:t>O(n + e)</a:t>
            </a:r>
          </a:p>
        </p:txBody>
      </p:sp>
      <p:grpSp>
        <p:nvGrpSpPr>
          <p:cNvPr id="2" name="Group 17"/>
          <p:cNvGrpSpPr>
            <a:grpSpLocks/>
          </p:cNvGrpSpPr>
          <p:nvPr/>
        </p:nvGrpSpPr>
        <p:grpSpPr bwMode="auto">
          <a:xfrm>
            <a:off x="3846514" y="1098551"/>
            <a:ext cx="1190625" cy="955675"/>
            <a:chOff x="2321960" y="1099334"/>
            <a:chExt cx="1191800" cy="955497"/>
          </a:xfrm>
        </p:grpSpPr>
        <p:sp>
          <p:nvSpPr>
            <p:cNvPr id="5132" name="Right Brace 14"/>
            <p:cNvSpPr>
              <a:spLocks/>
            </p:cNvSpPr>
            <p:nvPr/>
          </p:nvSpPr>
          <p:spPr bwMode="auto">
            <a:xfrm>
              <a:off x="2321960" y="1099334"/>
              <a:ext cx="452063" cy="955497"/>
            </a:xfrm>
            <a:prstGeom prst="rightBrace">
              <a:avLst>
                <a:gd name="adj1" fmla="val 8337"/>
                <a:gd name="adj2" fmla="val 50000"/>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1" name="TextBox 10"/>
            <p:cNvSpPr txBox="1"/>
            <p:nvPr/>
          </p:nvSpPr>
          <p:spPr>
            <a:xfrm>
              <a:off x="2635006" y="1362810"/>
              <a:ext cx="878754" cy="461877"/>
            </a:xfrm>
            <a:prstGeom prst="rect">
              <a:avLst/>
            </a:prstGeom>
            <a:solidFill>
              <a:srgbClr val="FFC000"/>
            </a:solidFill>
          </p:spPr>
          <p:txBody>
            <a:bodyPr>
              <a:spAutoFit/>
            </a:bodyPr>
            <a:lstStyle/>
            <a:p>
              <a:pPr>
                <a:defRPr/>
              </a:pPr>
              <a:r>
                <a:rPr lang="en-US" sz="2400" dirty="0"/>
                <a:t>O(n)</a:t>
              </a:r>
            </a:p>
          </p:txBody>
        </p:sp>
      </p:grpSp>
      <p:grpSp>
        <p:nvGrpSpPr>
          <p:cNvPr id="3" name="Group 21"/>
          <p:cNvGrpSpPr>
            <a:grpSpLocks/>
          </p:cNvGrpSpPr>
          <p:nvPr/>
        </p:nvGrpSpPr>
        <p:grpSpPr bwMode="auto">
          <a:xfrm>
            <a:off x="4000500" y="4089400"/>
            <a:ext cx="1212850" cy="1263650"/>
            <a:chOff x="2722652" y="3873356"/>
            <a:chExt cx="1212348" cy="1613044"/>
          </a:xfrm>
        </p:grpSpPr>
        <p:sp>
          <p:nvSpPr>
            <p:cNvPr id="5130" name="Right Brace 19"/>
            <p:cNvSpPr>
              <a:spLocks/>
            </p:cNvSpPr>
            <p:nvPr/>
          </p:nvSpPr>
          <p:spPr bwMode="auto">
            <a:xfrm>
              <a:off x="2722652" y="3873356"/>
              <a:ext cx="452063" cy="1613044"/>
            </a:xfrm>
            <a:prstGeom prst="rightBrace">
              <a:avLst>
                <a:gd name="adj1" fmla="val 8326"/>
                <a:gd name="adj2" fmla="val 50000"/>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4" name="TextBox 13"/>
            <p:cNvSpPr txBox="1"/>
            <p:nvPr/>
          </p:nvSpPr>
          <p:spPr>
            <a:xfrm>
              <a:off x="3055889" y="4424547"/>
              <a:ext cx="879111" cy="589313"/>
            </a:xfrm>
            <a:prstGeom prst="rect">
              <a:avLst/>
            </a:prstGeom>
            <a:solidFill>
              <a:srgbClr val="FFC000"/>
            </a:solidFill>
          </p:spPr>
          <p:txBody>
            <a:bodyPr>
              <a:spAutoFit/>
            </a:bodyPr>
            <a:lstStyle/>
            <a:p>
              <a:pPr>
                <a:defRPr/>
              </a:pPr>
              <a:r>
                <a:rPr lang="en-US" sz="2400" dirty="0"/>
                <a:t>O(e)</a:t>
              </a:r>
            </a:p>
          </p:txBody>
        </p:sp>
      </p:grpSp>
      <p:cxnSp>
        <p:nvCxnSpPr>
          <p:cNvPr id="5129" name="Straight Arrow Connector 16"/>
          <p:cNvCxnSpPr>
            <a:cxnSpLocks noChangeShapeType="1"/>
          </p:cNvCxnSpPr>
          <p:nvPr/>
        </p:nvCxnSpPr>
        <p:spPr bwMode="auto">
          <a:xfrm rot="10800000" flipV="1">
            <a:off x="5229225" y="2401889"/>
            <a:ext cx="565150" cy="307975"/>
          </a:xfrm>
          <a:prstGeom prst="straightConnector1">
            <a:avLst/>
          </a:prstGeom>
          <a:noFill/>
          <a:ln>
            <a:noFill/>
          </a:ln>
          <a:extLst>
            <a:ext uri="{91240B29-F687-4F45-9708-019B960494DF}">
              <a14:hiddenLine xmlns:a14="http://schemas.microsoft.com/office/drawing/2010/main" w="9525">
                <a:solidFill>
                  <a:srgbClr val="000000"/>
                </a:solidFill>
                <a:round/>
                <a:headEnd/>
                <a:tailEnd/>
              </a14:hiddenLine>
            </a:ext>
          </a:extLst>
        </p:spPr>
      </p:cxnSp>
    </p:spTree>
    <p:extLst>
      <p:ext uri="{BB962C8B-B14F-4D97-AF65-F5344CB8AC3E}">
        <p14:creationId xmlns:p14="http://schemas.microsoft.com/office/powerpoint/2010/main" val="26351419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800226" y="141288"/>
            <a:ext cx="8723313" cy="698500"/>
          </a:xfrm>
        </p:spPr>
        <p:txBody>
          <a:bodyPr/>
          <a:lstStyle/>
          <a:p>
            <a:r>
              <a:rPr lang="en-US" altLang="en-US" sz="3600" dirty="0"/>
              <a:t>D</a:t>
            </a:r>
            <a:r>
              <a:rPr lang="en-US" altLang="en-US" sz="3600" dirty="0" smtClean="0"/>
              <a:t>FS Example1</a:t>
            </a:r>
            <a:endParaRPr lang="en-US" altLang="en-US" sz="3600" dirty="0" smtClean="0"/>
          </a:p>
        </p:txBody>
      </p:sp>
      <p:sp>
        <p:nvSpPr>
          <p:cNvPr id="11282" name="Oval 17"/>
          <p:cNvSpPr>
            <a:spLocks noChangeArrowheads="1"/>
          </p:cNvSpPr>
          <p:nvPr/>
        </p:nvSpPr>
        <p:spPr bwMode="auto">
          <a:xfrm>
            <a:off x="2768620" y="1075527"/>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0</a:t>
            </a:r>
            <a:endParaRPr lang="en-US" altLang="en-US" dirty="0">
              <a:latin typeface="Comic Sans MS" panose="030F0702030302020204" pitchFamily="66" charset="0"/>
            </a:endParaRPr>
          </a:p>
        </p:txBody>
      </p:sp>
      <p:sp>
        <p:nvSpPr>
          <p:cNvPr id="45" name="Oval 17"/>
          <p:cNvSpPr>
            <a:spLocks noChangeArrowheads="1"/>
          </p:cNvSpPr>
          <p:nvPr/>
        </p:nvSpPr>
        <p:spPr bwMode="auto">
          <a:xfrm>
            <a:off x="3020292" y="2646468"/>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2</a:t>
            </a:r>
            <a:endParaRPr lang="en-US" altLang="en-US" dirty="0">
              <a:latin typeface="Comic Sans MS" panose="030F0702030302020204" pitchFamily="66" charset="0"/>
            </a:endParaRPr>
          </a:p>
        </p:txBody>
      </p:sp>
      <p:sp>
        <p:nvSpPr>
          <p:cNvPr id="46" name="Oval 17"/>
          <p:cNvSpPr>
            <a:spLocks noChangeArrowheads="1"/>
          </p:cNvSpPr>
          <p:nvPr/>
        </p:nvSpPr>
        <p:spPr bwMode="auto">
          <a:xfrm>
            <a:off x="4499519" y="2230972"/>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3</a:t>
            </a:r>
            <a:endParaRPr lang="en-US" altLang="en-US" dirty="0">
              <a:latin typeface="Comic Sans MS" panose="030F0702030302020204" pitchFamily="66" charset="0"/>
            </a:endParaRPr>
          </a:p>
        </p:txBody>
      </p:sp>
      <p:sp>
        <p:nvSpPr>
          <p:cNvPr id="47" name="Oval 17"/>
          <p:cNvSpPr>
            <a:spLocks noChangeArrowheads="1"/>
          </p:cNvSpPr>
          <p:nvPr/>
        </p:nvSpPr>
        <p:spPr bwMode="auto">
          <a:xfrm>
            <a:off x="687646" y="2230972"/>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1</a:t>
            </a:r>
            <a:endParaRPr lang="en-US" altLang="en-US" dirty="0">
              <a:latin typeface="Comic Sans MS" panose="030F0702030302020204" pitchFamily="66" charset="0"/>
            </a:endParaRPr>
          </a:p>
        </p:txBody>
      </p:sp>
      <p:sp>
        <p:nvSpPr>
          <p:cNvPr id="48" name="Oval 17"/>
          <p:cNvSpPr>
            <a:spLocks noChangeArrowheads="1"/>
          </p:cNvSpPr>
          <p:nvPr/>
        </p:nvSpPr>
        <p:spPr bwMode="auto">
          <a:xfrm>
            <a:off x="710461" y="3730427"/>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4</a:t>
            </a:r>
            <a:endParaRPr lang="en-US" altLang="en-US" dirty="0">
              <a:latin typeface="Comic Sans MS" panose="030F0702030302020204" pitchFamily="66" charset="0"/>
            </a:endParaRPr>
          </a:p>
        </p:txBody>
      </p:sp>
      <p:sp>
        <p:nvSpPr>
          <p:cNvPr id="49" name="Oval 17"/>
          <p:cNvSpPr>
            <a:spLocks noChangeArrowheads="1"/>
          </p:cNvSpPr>
          <p:nvPr/>
        </p:nvSpPr>
        <p:spPr bwMode="auto">
          <a:xfrm>
            <a:off x="2068877" y="3730427"/>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5</a:t>
            </a:r>
            <a:endParaRPr lang="en-US" altLang="en-US" dirty="0">
              <a:latin typeface="Comic Sans MS" panose="030F0702030302020204" pitchFamily="66" charset="0"/>
            </a:endParaRPr>
          </a:p>
        </p:txBody>
      </p:sp>
      <p:sp>
        <p:nvSpPr>
          <p:cNvPr id="50" name="Oval 17"/>
          <p:cNvSpPr>
            <a:spLocks noChangeArrowheads="1"/>
          </p:cNvSpPr>
          <p:nvPr/>
        </p:nvSpPr>
        <p:spPr bwMode="auto">
          <a:xfrm>
            <a:off x="3201843" y="3834217"/>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6</a:t>
            </a:r>
            <a:endParaRPr lang="en-US" altLang="en-US" dirty="0">
              <a:latin typeface="Comic Sans MS" panose="030F0702030302020204" pitchFamily="66" charset="0"/>
            </a:endParaRPr>
          </a:p>
        </p:txBody>
      </p:sp>
      <p:sp>
        <p:nvSpPr>
          <p:cNvPr id="51" name="Oval 17"/>
          <p:cNvSpPr>
            <a:spLocks noChangeArrowheads="1"/>
          </p:cNvSpPr>
          <p:nvPr/>
        </p:nvSpPr>
        <p:spPr bwMode="auto">
          <a:xfrm>
            <a:off x="4477202" y="3899365"/>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7</a:t>
            </a:r>
            <a:endParaRPr lang="en-US" altLang="en-US" dirty="0">
              <a:latin typeface="Comic Sans MS" panose="030F0702030302020204" pitchFamily="66" charset="0"/>
            </a:endParaRPr>
          </a:p>
        </p:txBody>
      </p:sp>
      <p:sp>
        <p:nvSpPr>
          <p:cNvPr id="52" name="Oval 17"/>
          <p:cNvSpPr>
            <a:spLocks noChangeArrowheads="1"/>
          </p:cNvSpPr>
          <p:nvPr/>
        </p:nvSpPr>
        <p:spPr bwMode="auto">
          <a:xfrm>
            <a:off x="3291463" y="6063095"/>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9</a:t>
            </a:r>
            <a:endParaRPr lang="en-US" altLang="en-US" dirty="0">
              <a:latin typeface="Comic Sans MS" panose="030F0702030302020204" pitchFamily="66" charset="0"/>
            </a:endParaRPr>
          </a:p>
        </p:txBody>
      </p:sp>
      <p:sp>
        <p:nvSpPr>
          <p:cNvPr id="54" name="Oval 17"/>
          <p:cNvSpPr>
            <a:spLocks noChangeArrowheads="1"/>
          </p:cNvSpPr>
          <p:nvPr/>
        </p:nvSpPr>
        <p:spPr bwMode="auto">
          <a:xfrm>
            <a:off x="3264071" y="5277015"/>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8</a:t>
            </a:r>
            <a:endParaRPr lang="en-US" altLang="en-US" dirty="0">
              <a:latin typeface="Comic Sans MS" panose="030F0702030302020204" pitchFamily="66" charset="0"/>
            </a:endParaRPr>
          </a:p>
        </p:txBody>
      </p:sp>
      <p:sp>
        <p:nvSpPr>
          <p:cNvPr id="55" name="Line 33"/>
          <p:cNvSpPr>
            <a:spLocks noChangeShapeType="1"/>
          </p:cNvSpPr>
          <p:nvPr/>
        </p:nvSpPr>
        <p:spPr bwMode="auto">
          <a:xfrm flipV="1">
            <a:off x="1078926" y="1333986"/>
            <a:ext cx="1735468" cy="961469"/>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56" name="Line 33"/>
          <p:cNvSpPr>
            <a:spLocks noChangeShapeType="1"/>
          </p:cNvSpPr>
          <p:nvPr/>
        </p:nvSpPr>
        <p:spPr bwMode="auto">
          <a:xfrm flipV="1">
            <a:off x="918552" y="2677565"/>
            <a:ext cx="37793" cy="1073564"/>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57" name="Line 33"/>
          <p:cNvSpPr>
            <a:spLocks noChangeShapeType="1"/>
          </p:cNvSpPr>
          <p:nvPr/>
        </p:nvSpPr>
        <p:spPr bwMode="auto">
          <a:xfrm flipH="1" flipV="1">
            <a:off x="1147996" y="2577728"/>
            <a:ext cx="1006417" cy="1221710"/>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58" name="Line 33"/>
          <p:cNvSpPr>
            <a:spLocks noChangeShapeType="1"/>
          </p:cNvSpPr>
          <p:nvPr/>
        </p:nvSpPr>
        <p:spPr bwMode="auto">
          <a:xfrm flipH="1" flipV="1">
            <a:off x="3062373" y="1484163"/>
            <a:ext cx="239078" cy="1224486"/>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60" name="Line 33"/>
          <p:cNvSpPr>
            <a:spLocks noChangeShapeType="1"/>
          </p:cNvSpPr>
          <p:nvPr/>
        </p:nvSpPr>
        <p:spPr bwMode="auto">
          <a:xfrm flipH="1" flipV="1">
            <a:off x="3383099" y="3048136"/>
            <a:ext cx="76392" cy="786081"/>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62" name="Line 33"/>
          <p:cNvSpPr>
            <a:spLocks noChangeShapeType="1"/>
          </p:cNvSpPr>
          <p:nvPr/>
        </p:nvSpPr>
        <p:spPr bwMode="auto">
          <a:xfrm flipV="1">
            <a:off x="4751191" y="2627808"/>
            <a:ext cx="59038" cy="1271556"/>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63" name="Line 33"/>
          <p:cNvSpPr>
            <a:spLocks noChangeShapeType="1"/>
          </p:cNvSpPr>
          <p:nvPr/>
        </p:nvSpPr>
        <p:spPr bwMode="auto">
          <a:xfrm flipH="1" flipV="1">
            <a:off x="3526969" y="4280811"/>
            <a:ext cx="0" cy="1048908"/>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64" name="Line 33"/>
          <p:cNvSpPr>
            <a:spLocks noChangeShapeType="1"/>
          </p:cNvSpPr>
          <p:nvPr/>
        </p:nvSpPr>
        <p:spPr bwMode="auto">
          <a:xfrm flipV="1">
            <a:off x="2465122" y="3048136"/>
            <a:ext cx="597251" cy="702992"/>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65" name="Line 33"/>
          <p:cNvSpPr>
            <a:spLocks noChangeShapeType="1"/>
          </p:cNvSpPr>
          <p:nvPr/>
        </p:nvSpPr>
        <p:spPr bwMode="auto">
          <a:xfrm flipH="1" flipV="1">
            <a:off x="2459315" y="4150523"/>
            <a:ext cx="923788" cy="1179196"/>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66" name="Line 33"/>
          <p:cNvSpPr>
            <a:spLocks noChangeShapeType="1"/>
          </p:cNvSpPr>
          <p:nvPr/>
        </p:nvSpPr>
        <p:spPr bwMode="auto">
          <a:xfrm flipH="1" flipV="1">
            <a:off x="1147995" y="4112538"/>
            <a:ext cx="2125394" cy="1317876"/>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67" name="Line 33"/>
          <p:cNvSpPr>
            <a:spLocks noChangeShapeType="1"/>
          </p:cNvSpPr>
          <p:nvPr/>
        </p:nvSpPr>
        <p:spPr bwMode="auto">
          <a:xfrm flipH="1" flipV="1">
            <a:off x="3526969" y="5723609"/>
            <a:ext cx="0" cy="339748"/>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68" name="Rectangle 43"/>
          <p:cNvSpPr txBox="1">
            <a:spLocks noChangeArrowheads="1"/>
          </p:cNvSpPr>
          <p:nvPr/>
        </p:nvSpPr>
        <p:spPr bwMode="auto">
          <a:xfrm>
            <a:off x="5532877" y="1045694"/>
            <a:ext cx="6268059" cy="526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rgbClr val="CC3300"/>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533400" indent="-533400">
              <a:lnSpc>
                <a:spcPct val="90000"/>
              </a:lnSpc>
            </a:pPr>
            <a:r>
              <a:rPr lang="en-US" altLang="en-US" kern="0" dirty="0" smtClean="0"/>
              <a:t>Run </a:t>
            </a:r>
            <a:r>
              <a:rPr lang="en-US" altLang="en-US" kern="0" dirty="0" smtClean="0"/>
              <a:t>DFS </a:t>
            </a:r>
            <a:r>
              <a:rPr lang="en-US" altLang="en-US" kern="0" dirty="0" smtClean="0"/>
              <a:t>for this </a:t>
            </a:r>
            <a:r>
              <a:rPr lang="en-US" altLang="en-US" kern="0" dirty="0" smtClean="0">
                <a:solidFill>
                  <a:srgbClr val="FF0000"/>
                </a:solidFill>
              </a:rPr>
              <a:t>directed graph</a:t>
            </a:r>
            <a:endParaRPr lang="en-US" altLang="en-US" kern="0" dirty="0"/>
          </a:p>
          <a:p>
            <a:pPr marL="533400" indent="-533400">
              <a:lnSpc>
                <a:spcPct val="90000"/>
              </a:lnSpc>
            </a:pPr>
            <a:r>
              <a:rPr lang="en-US" altLang="en-US" kern="0" dirty="0" smtClean="0"/>
              <a:t>Compute</a:t>
            </a:r>
            <a:r>
              <a:rPr lang="en-US" altLang="en-US" kern="0" dirty="0"/>
              <a:t> </a:t>
            </a:r>
            <a:r>
              <a:rPr lang="en-US" altLang="en-US" kern="0" dirty="0" smtClean="0"/>
              <a:t>d[u</a:t>
            </a:r>
            <a:r>
              <a:rPr lang="en-US" altLang="en-US" kern="0" dirty="0" smtClean="0"/>
              <a:t>], f[u] </a:t>
            </a:r>
            <a:r>
              <a:rPr lang="en-US" altLang="en-US" kern="0" dirty="0" smtClean="0"/>
              <a:t>&amp; </a:t>
            </a:r>
            <a:r>
              <a:rPr lang="en-US" altLang="en-US" kern="0" dirty="0" err="1" smtClean="0"/>
              <a:t>pred</a:t>
            </a:r>
            <a:r>
              <a:rPr lang="en-US" altLang="en-US" kern="0" dirty="0" smtClean="0"/>
              <a:t>[u] for each vertex</a:t>
            </a:r>
          </a:p>
          <a:p>
            <a:pPr marL="533400" indent="-533400">
              <a:lnSpc>
                <a:spcPct val="90000"/>
              </a:lnSpc>
            </a:pPr>
            <a:endParaRPr lang="en-US" altLang="en-US" kern="0" dirty="0"/>
          </a:p>
          <a:p>
            <a:pPr marL="533400" indent="-533400">
              <a:lnSpc>
                <a:spcPct val="90000"/>
              </a:lnSpc>
            </a:pPr>
            <a:r>
              <a:rPr lang="en-US" altLang="en-US" kern="0" dirty="0" smtClean="0">
                <a:solidFill>
                  <a:schemeClr val="accent6"/>
                </a:solidFill>
              </a:rPr>
              <a:t>Look at the example C++ code</a:t>
            </a:r>
          </a:p>
        </p:txBody>
      </p:sp>
      <p:sp>
        <p:nvSpPr>
          <p:cNvPr id="27" name="Line 33"/>
          <p:cNvSpPr>
            <a:spLocks noChangeShapeType="1"/>
          </p:cNvSpPr>
          <p:nvPr/>
        </p:nvSpPr>
        <p:spPr bwMode="auto">
          <a:xfrm flipV="1">
            <a:off x="3754211" y="4345958"/>
            <a:ext cx="920882" cy="1830905"/>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28" name="Line 33"/>
          <p:cNvSpPr>
            <a:spLocks noChangeShapeType="1"/>
          </p:cNvSpPr>
          <p:nvPr/>
        </p:nvSpPr>
        <p:spPr bwMode="auto">
          <a:xfrm>
            <a:off x="1078925" y="4176469"/>
            <a:ext cx="2222525" cy="2131023"/>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29" name="Line 33"/>
          <p:cNvSpPr>
            <a:spLocks noChangeShapeType="1"/>
          </p:cNvSpPr>
          <p:nvPr/>
        </p:nvSpPr>
        <p:spPr bwMode="auto">
          <a:xfrm flipV="1">
            <a:off x="2335670" y="1500870"/>
            <a:ext cx="643089" cy="2250257"/>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9828573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800226" y="141288"/>
            <a:ext cx="8723313" cy="698500"/>
          </a:xfrm>
        </p:spPr>
        <p:txBody>
          <a:bodyPr/>
          <a:lstStyle/>
          <a:p>
            <a:r>
              <a:rPr lang="en-US" altLang="en-US" sz="3600" dirty="0"/>
              <a:t>D</a:t>
            </a:r>
            <a:r>
              <a:rPr lang="en-US" altLang="en-US" sz="3600" dirty="0" smtClean="0"/>
              <a:t>FS Example1</a:t>
            </a:r>
            <a:endParaRPr lang="en-US" altLang="en-US" sz="3600" dirty="0" smtClean="0"/>
          </a:p>
        </p:txBody>
      </p:sp>
      <p:sp>
        <p:nvSpPr>
          <p:cNvPr id="11282" name="Oval 17"/>
          <p:cNvSpPr>
            <a:spLocks noChangeArrowheads="1"/>
          </p:cNvSpPr>
          <p:nvPr/>
        </p:nvSpPr>
        <p:spPr bwMode="auto">
          <a:xfrm>
            <a:off x="2768620" y="1075527"/>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0</a:t>
            </a:r>
            <a:endParaRPr lang="en-US" altLang="en-US" dirty="0">
              <a:latin typeface="Comic Sans MS" panose="030F0702030302020204" pitchFamily="66" charset="0"/>
            </a:endParaRPr>
          </a:p>
        </p:txBody>
      </p:sp>
      <p:sp>
        <p:nvSpPr>
          <p:cNvPr id="45" name="Oval 17"/>
          <p:cNvSpPr>
            <a:spLocks noChangeArrowheads="1"/>
          </p:cNvSpPr>
          <p:nvPr/>
        </p:nvSpPr>
        <p:spPr bwMode="auto">
          <a:xfrm>
            <a:off x="3020292" y="2646468"/>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2</a:t>
            </a:r>
            <a:endParaRPr lang="en-US" altLang="en-US" dirty="0">
              <a:latin typeface="Comic Sans MS" panose="030F0702030302020204" pitchFamily="66" charset="0"/>
            </a:endParaRPr>
          </a:p>
        </p:txBody>
      </p:sp>
      <p:sp>
        <p:nvSpPr>
          <p:cNvPr id="46" name="Oval 17"/>
          <p:cNvSpPr>
            <a:spLocks noChangeArrowheads="1"/>
          </p:cNvSpPr>
          <p:nvPr/>
        </p:nvSpPr>
        <p:spPr bwMode="auto">
          <a:xfrm>
            <a:off x="4499519" y="2230972"/>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3</a:t>
            </a:r>
            <a:endParaRPr lang="en-US" altLang="en-US" dirty="0">
              <a:latin typeface="Comic Sans MS" panose="030F0702030302020204" pitchFamily="66" charset="0"/>
            </a:endParaRPr>
          </a:p>
        </p:txBody>
      </p:sp>
      <p:sp>
        <p:nvSpPr>
          <p:cNvPr id="47" name="Oval 17"/>
          <p:cNvSpPr>
            <a:spLocks noChangeArrowheads="1"/>
          </p:cNvSpPr>
          <p:nvPr/>
        </p:nvSpPr>
        <p:spPr bwMode="auto">
          <a:xfrm>
            <a:off x="687646" y="2230972"/>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1</a:t>
            </a:r>
            <a:endParaRPr lang="en-US" altLang="en-US" dirty="0">
              <a:latin typeface="Comic Sans MS" panose="030F0702030302020204" pitchFamily="66" charset="0"/>
            </a:endParaRPr>
          </a:p>
        </p:txBody>
      </p:sp>
      <p:sp>
        <p:nvSpPr>
          <p:cNvPr id="48" name="Oval 17"/>
          <p:cNvSpPr>
            <a:spLocks noChangeArrowheads="1"/>
          </p:cNvSpPr>
          <p:nvPr/>
        </p:nvSpPr>
        <p:spPr bwMode="auto">
          <a:xfrm>
            <a:off x="710461" y="3730427"/>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4</a:t>
            </a:r>
            <a:endParaRPr lang="en-US" altLang="en-US" dirty="0">
              <a:latin typeface="Comic Sans MS" panose="030F0702030302020204" pitchFamily="66" charset="0"/>
            </a:endParaRPr>
          </a:p>
        </p:txBody>
      </p:sp>
      <p:sp>
        <p:nvSpPr>
          <p:cNvPr id="49" name="Oval 17"/>
          <p:cNvSpPr>
            <a:spLocks noChangeArrowheads="1"/>
          </p:cNvSpPr>
          <p:nvPr/>
        </p:nvSpPr>
        <p:spPr bwMode="auto">
          <a:xfrm>
            <a:off x="2068877" y="3730427"/>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5</a:t>
            </a:r>
            <a:endParaRPr lang="en-US" altLang="en-US" dirty="0">
              <a:latin typeface="Comic Sans MS" panose="030F0702030302020204" pitchFamily="66" charset="0"/>
            </a:endParaRPr>
          </a:p>
        </p:txBody>
      </p:sp>
      <p:sp>
        <p:nvSpPr>
          <p:cNvPr id="50" name="Oval 17"/>
          <p:cNvSpPr>
            <a:spLocks noChangeArrowheads="1"/>
          </p:cNvSpPr>
          <p:nvPr/>
        </p:nvSpPr>
        <p:spPr bwMode="auto">
          <a:xfrm>
            <a:off x="3201843" y="3834217"/>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6</a:t>
            </a:r>
            <a:endParaRPr lang="en-US" altLang="en-US" dirty="0">
              <a:latin typeface="Comic Sans MS" panose="030F0702030302020204" pitchFamily="66" charset="0"/>
            </a:endParaRPr>
          </a:p>
        </p:txBody>
      </p:sp>
      <p:sp>
        <p:nvSpPr>
          <p:cNvPr id="51" name="Oval 17"/>
          <p:cNvSpPr>
            <a:spLocks noChangeArrowheads="1"/>
          </p:cNvSpPr>
          <p:nvPr/>
        </p:nvSpPr>
        <p:spPr bwMode="auto">
          <a:xfrm>
            <a:off x="4477202" y="3899365"/>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7</a:t>
            </a:r>
            <a:endParaRPr lang="en-US" altLang="en-US" dirty="0">
              <a:latin typeface="Comic Sans MS" panose="030F0702030302020204" pitchFamily="66" charset="0"/>
            </a:endParaRPr>
          </a:p>
        </p:txBody>
      </p:sp>
      <p:sp>
        <p:nvSpPr>
          <p:cNvPr id="52" name="Oval 17"/>
          <p:cNvSpPr>
            <a:spLocks noChangeArrowheads="1"/>
          </p:cNvSpPr>
          <p:nvPr/>
        </p:nvSpPr>
        <p:spPr bwMode="auto">
          <a:xfrm>
            <a:off x="3291463" y="6063095"/>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9</a:t>
            </a:r>
            <a:endParaRPr lang="en-US" altLang="en-US" dirty="0">
              <a:latin typeface="Comic Sans MS" panose="030F0702030302020204" pitchFamily="66" charset="0"/>
            </a:endParaRPr>
          </a:p>
        </p:txBody>
      </p:sp>
      <p:sp>
        <p:nvSpPr>
          <p:cNvPr id="54" name="Oval 17"/>
          <p:cNvSpPr>
            <a:spLocks noChangeArrowheads="1"/>
          </p:cNvSpPr>
          <p:nvPr/>
        </p:nvSpPr>
        <p:spPr bwMode="auto">
          <a:xfrm>
            <a:off x="3264071" y="5277015"/>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8</a:t>
            </a:r>
            <a:endParaRPr lang="en-US" altLang="en-US" dirty="0">
              <a:latin typeface="Comic Sans MS" panose="030F0702030302020204" pitchFamily="66" charset="0"/>
            </a:endParaRPr>
          </a:p>
        </p:txBody>
      </p:sp>
      <p:sp>
        <p:nvSpPr>
          <p:cNvPr id="55" name="Line 33"/>
          <p:cNvSpPr>
            <a:spLocks noChangeShapeType="1"/>
          </p:cNvSpPr>
          <p:nvPr/>
        </p:nvSpPr>
        <p:spPr bwMode="auto">
          <a:xfrm flipV="1">
            <a:off x="1078926" y="1333986"/>
            <a:ext cx="1735468" cy="961469"/>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56" name="Line 33"/>
          <p:cNvSpPr>
            <a:spLocks noChangeShapeType="1"/>
          </p:cNvSpPr>
          <p:nvPr/>
        </p:nvSpPr>
        <p:spPr bwMode="auto">
          <a:xfrm flipV="1">
            <a:off x="918552" y="2677565"/>
            <a:ext cx="37793" cy="1073564"/>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57" name="Line 33"/>
          <p:cNvSpPr>
            <a:spLocks noChangeShapeType="1"/>
          </p:cNvSpPr>
          <p:nvPr/>
        </p:nvSpPr>
        <p:spPr bwMode="auto">
          <a:xfrm flipH="1" flipV="1">
            <a:off x="1147996" y="2577728"/>
            <a:ext cx="1006417" cy="1221710"/>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58" name="Line 33"/>
          <p:cNvSpPr>
            <a:spLocks noChangeShapeType="1"/>
          </p:cNvSpPr>
          <p:nvPr/>
        </p:nvSpPr>
        <p:spPr bwMode="auto">
          <a:xfrm flipH="1" flipV="1">
            <a:off x="3062373" y="1484163"/>
            <a:ext cx="239078" cy="1224486"/>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60" name="Line 33"/>
          <p:cNvSpPr>
            <a:spLocks noChangeShapeType="1"/>
          </p:cNvSpPr>
          <p:nvPr/>
        </p:nvSpPr>
        <p:spPr bwMode="auto">
          <a:xfrm flipH="1" flipV="1">
            <a:off x="3383099" y="3048136"/>
            <a:ext cx="76392" cy="786081"/>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62" name="Line 33"/>
          <p:cNvSpPr>
            <a:spLocks noChangeShapeType="1"/>
          </p:cNvSpPr>
          <p:nvPr/>
        </p:nvSpPr>
        <p:spPr bwMode="auto">
          <a:xfrm flipH="1" flipV="1">
            <a:off x="4730924" y="2674236"/>
            <a:ext cx="20267" cy="1225128"/>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63" name="Line 33"/>
          <p:cNvSpPr>
            <a:spLocks noChangeShapeType="1"/>
          </p:cNvSpPr>
          <p:nvPr/>
        </p:nvSpPr>
        <p:spPr bwMode="auto">
          <a:xfrm flipH="1" flipV="1">
            <a:off x="3526969" y="4280811"/>
            <a:ext cx="0" cy="1048908"/>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64" name="Line 33"/>
          <p:cNvSpPr>
            <a:spLocks noChangeShapeType="1"/>
          </p:cNvSpPr>
          <p:nvPr/>
        </p:nvSpPr>
        <p:spPr bwMode="auto">
          <a:xfrm flipV="1">
            <a:off x="2465122" y="3048136"/>
            <a:ext cx="597251" cy="702992"/>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65" name="Line 33"/>
          <p:cNvSpPr>
            <a:spLocks noChangeShapeType="1"/>
          </p:cNvSpPr>
          <p:nvPr/>
        </p:nvSpPr>
        <p:spPr bwMode="auto">
          <a:xfrm flipH="1" flipV="1">
            <a:off x="2459315" y="4150523"/>
            <a:ext cx="923788" cy="1179196"/>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66" name="Line 33"/>
          <p:cNvSpPr>
            <a:spLocks noChangeShapeType="1"/>
          </p:cNvSpPr>
          <p:nvPr/>
        </p:nvSpPr>
        <p:spPr bwMode="auto">
          <a:xfrm flipH="1" flipV="1">
            <a:off x="1147995" y="4112538"/>
            <a:ext cx="2125394" cy="1317876"/>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67" name="Line 33"/>
          <p:cNvSpPr>
            <a:spLocks noChangeShapeType="1"/>
          </p:cNvSpPr>
          <p:nvPr/>
        </p:nvSpPr>
        <p:spPr bwMode="auto">
          <a:xfrm flipH="1" flipV="1">
            <a:off x="3526969" y="5723609"/>
            <a:ext cx="0" cy="339748"/>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27" name="Line 33"/>
          <p:cNvSpPr>
            <a:spLocks noChangeShapeType="1"/>
          </p:cNvSpPr>
          <p:nvPr/>
        </p:nvSpPr>
        <p:spPr bwMode="auto">
          <a:xfrm flipV="1">
            <a:off x="3754211" y="4345958"/>
            <a:ext cx="920882" cy="1830905"/>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28" name="Line 33"/>
          <p:cNvSpPr>
            <a:spLocks noChangeShapeType="1"/>
          </p:cNvSpPr>
          <p:nvPr/>
        </p:nvSpPr>
        <p:spPr bwMode="auto">
          <a:xfrm>
            <a:off x="1078925" y="4176469"/>
            <a:ext cx="2222525" cy="2131023"/>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29" name="Line 33"/>
          <p:cNvSpPr>
            <a:spLocks noChangeShapeType="1"/>
          </p:cNvSpPr>
          <p:nvPr/>
        </p:nvSpPr>
        <p:spPr bwMode="auto">
          <a:xfrm flipV="1">
            <a:off x="2335670" y="1500870"/>
            <a:ext cx="643089" cy="2250257"/>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30" name="Oval 17"/>
          <p:cNvSpPr>
            <a:spLocks noChangeArrowheads="1"/>
          </p:cNvSpPr>
          <p:nvPr/>
        </p:nvSpPr>
        <p:spPr bwMode="auto">
          <a:xfrm>
            <a:off x="8634583" y="1075527"/>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0</a:t>
            </a:r>
            <a:endParaRPr lang="en-US" altLang="en-US" dirty="0">
              <a:latin typeface="Comic Sans MS" panose="030F0702030302020204" pitchFamily="66" charset="0"/>
            </a:endParaRPr>
          </a:p>
        </p:txBody>
      </p:sp>
      <p:sp>
        <p:nvSpPr>
          <p:cNvPr id="31" name="Oval 17"/>
          <p:cNvSpPr>
            <a:spLocks noChangeArrowheads="1"/>
          </p:cNvSpPr>
          <p:nvPr/>
        </p:nvSpPr>
        <p:spPr bwMode="auto">
          <a:xfrm>
            <a:off x="8886255" y="2646468"/>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2</a:t>
            </a:r>
            <a:endParaRPr lang="en-US" altLang="en-US" dirty="0">
              <a:latin typeface="Comic Sans MS" panose="030F0702030302020204" pitchFamily="66" charset="0"/>
            </a:endParaRPr>
          </a:p>
        </p:txBody>
      </p:sp>
      <p:sp>
        <p:nvSpPr>
          <p:cNvPr id="32" name="Oval 17"/>
          <p:cNvSpPr>
            <a:spLocks noChangeArrowheads="1"/>
          </p:cNvSpPr>
          <p:nvPr/>
        </p:nvSpPr>
        <p:spPr bwMode="auto">
          <a:xfrm>
            <a:off x="10365482" y="2230972"/>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3</a:t>
            </a:r>
            <a:endParaRPr lang="en-US" altLang="en-US" dirty="0">
              <a:latin typeface="Comic Sans MS" panose="030F0702030302020204" pitchFamily="66" charset="0"/>
            </a:endParaRPr>
          </a:p>
        </p:txBody>
      </p:sp>
      <p:sp>
        <p:nvSpPr>
          <p:cNvPr id="33" name="Oval 17"/>
          <p:cNvSpPr>
            <a:spLocks noChangeArrowheads="1"/>
          </p:cNvSpPr>
          <p:nvPr/>
        </p:nvSpPr>
        <p:spPr bwMode="auto">
          <a:xfrm>
            <a:off x="6553609" y="2230972"/>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1</a:t>
            </a:r>
            <a:endParaRPr lang="en-US" altLang="en-US" dirty="0">
              <a:latin typeface="Comic Sans MS" panose="030F0702030302020204" pitchFamily="66" charset="0"/>
            </a:endParaRPr>
          </a:p>
        </p:txBody>
      </p:sp>
      <p:sp>
        <p:nvSpPr>
          <p:cNvPr id="34" name="Oval 17"/>
          <p:cNvSpPr>
            <a:spLocks noChangeArrowheads="1"/>
          </p:cNvSpPr>
          <p:nvPr/>
        </p:nvSpPr>
        <p:spPr bwMode="auto">
          <a:xfrm>
            <a:off x="6576424" y="3730427"/>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4</a:t>
            </a:r>
            <a:endParaRPr lang="en-US" altLang="en-US" dirty="0">
              <a:latin typeface="Comic Sans MS" panose="030F0702030302020204" pitchFamily="66" charset="0"/>
            </a:endParaRPr>
          </a:p>
        </p:txBody>
      </p:sp>
      <p:sp>
        <p:nvSpPr>
          <p:cNvPr id="35" name="Oval 17"/>
          <p:cNvSpPr>
            <a:spLocks noChangeArrowheads="1"/>
          </p:cNvSpPr>
          <p:nvPr/>
        </p:nvSpPr>
        <p:spPr bwMode="auto">
          <a:xfrm>
            <a:off x="7934840" y="3730427"/>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5</a:t>
            </a:r>
            <a:endParaRPr lang="en-US" altLang="en-US" dirty="0">
              <a:latin typeface="Comic Sans MS" panose="030F0702030302020204" pitchFamily="66" charset="0"/>
            </a:endParaRPr>
          </a:p>
        </p:txBody>
      </p:sp>
      <p:sp>
        <p:nvSpPr>
          <p:cNvPr id="36" name="Oval 17"/>
          <p:cNvSpPr>
            <a:spLocks noChangeArrowheads="1"/>
          </p:cNvSpPr>
          <p:nvPr/>
        </p:nvSpPr>
        <p:spPr bwMode="auto">
          <a:xfrm>
            <a:off x="9067806" y="3834217"/>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6</a:t>
            </a:r>
            <a:endParaRPr lang="en-US" altLang="en-US" dirty="0">
              <a:latin typeface="Comic Sans MS" panose="030F0702030302020204" pitchFamily="66" charset="0"/>
            </a:endParaRPr>
          </a:p>
        </p:txBody>
      </p:sp>
      <p:sp>
        <p:nvSpPr>
          <p:cNvPr id="37" name="Oval 17"/>
          <p:cNvSpPr>
            <a:spLocks noChangeArrowheads="1"/>
          </p:cNvSpPr>
          <p:nvPr/>
        </p:nvSpPr>
        <p:spPr bwMode="auto">
          <a:xfrm>
            <a:off x="10343165" y="3899365"/>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7</a:t>
            </a:r>
            <a:endParaRPr lang="en-US" altLang="en-US" dirty="0">
              <a:latin typeface="Comic Sans MS" panose="030F0702030302020204" pitchFamily="66" charset="0"/>
            </a:endParaRPr>
          </a:p>
        </p:txBody>
      </p:sp>
      <p:sp>
        <p:nvSpPr>
          <p:cNvPr id="38" name="Oval 17"/>
          <p:cNvSpPr>
            <a:spLocks noChangeArrowheads="1"/>
          </p:cNvSpPr>
          <p:nvPr/>
        </p:nvSpPr>
        <p:spPr bwMode="auto">
          <a:xfrm>
            <a:off x="9157426" y="6063095"/>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9</a:t>
            </a:r>
            <a:endParaRPr lang="en-US" altLang="en-US" dirty="0">
              <a:latin typeface="Comic Sans MS" panose="030F0702030302020204" pitchFamily="66" charset="0"/>
            </a:endParaRPr>
          </a:p>
        </p:txBody>
      </p:sp>
      <p:sp>
        <p:nvSpPr>
          <p:cNvPr id="39" name="Oval 17"/>
          <p:cNvSpPr>
            <a:spLocks noChangeArrowheads="1"/>
          </p:cNvSpPr>
          <p:nvPr/>
        </p:nvSpPr>
        <p:spPr bwMode="auto">
          <a:xfrm>
            <a:off x="9130034" y="5277015"/>
            <a:ext cx="532831" cy="446594"/>
          </a:xfrm>
          <a:prstGeom prst="ellipse">
            <a:avLst/>
          </a:prstGeom>
          <a:solidFill>
            <a:schemeClr val="bg1">
              <a:lumMod val="95000"/>
            </a:schemeClr>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latin typeface="Comic Sans MS" panose="030F0702030302020204" pitchFamily="66" charset="0"/>
              </a:rPr>
              <a:t>8</a:t>
            </a:r>
            <a:endParaRPr lang="en-US" altLang="en-US" dirty="0">
              <a:latin typeface="Comic Sans MS" panose="030F0702030302020204" pitchFamily="66" charset="0"/>
            </a:endParaRPr>
          </a:p>
        </p:txBody>
      </p:sp>
      <p:sp>
        <p:nvSpPr>
          <p:cNvPr id="40" name="Line 33"/>
          <p:cNvSpPr>
            <a:spLocks noChangeShapeType="1"/>
          </p:cNvSpPr>
          <p:nvPr/>
        </p:nvSpPr>
        <p:spPr bwMode="auto">
          <a:xfrm flipV="1">
            <a:off x="6944889" y="1333986"/>
            <a:ext cx="1735468" cy="961469"/>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41" name="Line 33"/>
          <p:cNvSpPr>
            <a:spLocks noChangeShapeType="1"/>
          </p:cNvSpPr>
          <p:nvPr/>
        </p:nvSpPr>
        <p:spPr bwMode="auto">
          <a:xfrm flipV="1">
            <a:off x="6784515" y="2677565"/>
            <a:ext cx="37793" cy="1073564"/>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42" name="Line 33"/>
          <p:cNvSpPr>
            <a:spLocks noChangeShapeType="1"/>
          </p:cNvSpPr>
          <p:nvPr/>
        </p:nvSpPr>
        <p:spPr bwMode="auto">
          <a:xfrm flipH="1" flipV="1">
            <a:off x="7013959" y="2577728"/>
            <a:ext cx="1006417" cy="1221710"/>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43" name="Line 33"/>
          <p:cNvSpPr>
            <a:spLocks noChangeShapeType="1"/>
          </p:cNvSpPr>
          <p:nvPr/>
        </p:nvSpPr>
        <p:spPr bwMode="auto">
          <a:xfrm flipH="1" flipV="1">
            <a:off x="8928336" y="1484163"/>
            <a:ext cx="239078" cy="1224486"/>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44" name="Line 33"/>
          <p:cNvSpPr>
            <a:spLocks noChangeShapeType="1"/>
          </p:cNvSpPr>
          <p:nvPr/>
        </p:nvSpPr>
        <p:spPr bwMode="auto">
          <a:xfrm flipH="1" flipV="1">
            <a:off x="9249062" y="3048136"/>
            <a:ext cx="76392" cy="786081"/>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53" name="Line 33"/>
          <p:cNvSpPr>
            <a:spLocks noChangeShapeType="1"/>
          </p:cNvSpPr>
          <p:nvPr/>
        </p:nvSpPr>
        <p:spPr bwMode="auto">
          <a:xfrm flipV="1">
            <a:off x="10617154" y="2674236"/>
            <a:ext cx="48475" cy="1225127"/>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59" name="Line 33"/>
          <p:cNvSpPr>
            <a:spLocks noChangeShapeType="1"/>
          </p:cNvSpPr>
          <p:nvPr/>
        </p:nvSpPr>
        <p:spPr bwMode="auto">
          <a:xfrm flipH="1" flipV="1">
            <a:off x="9392932" y="4280811"/>
            <a:ext cx="0" cy="1048908"/>
          </a:xfrm>
          <a:prstGeom prst="line">
            <a:avLst/>
          </a:prstGeom>
          <a:noFill/>
          <a:ln w="31750">
            <a:solidFill>
              <a:schemeClr val="tx1"/>
            </a:solidFill>
            <a:prstDash val="sysDash"/>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61" name="Line 33"/>
          <p:cNvSpPr>
            <a:spLocks noChangeShapeType="1"/>
          </p:cNvSpPr>
          <p:nvPr/>
        </p:nvSpPr>
        <p:spPr bwMode="auto">
          <a:xfrm flipV="1">
            <a:off x="8331085" y="3048136"/>
            <a:ext cx="597251" cy="702992"/>
          </a:xfrm>
          <a:prstGeom prst="line">
            <a:avLst/>
          </a:prstGeom>
          <a:noFill/>
          <a:ln w="31750">
            <a:solidFill>
              <a:schemeClr val="tx1"/>
            </a:solidFill>
            <a:prstDash val="sysDash"/>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69" name="Line 33"/>
          <p:cNvSpPr>
            <a:spLocks noChangeShapeType="1"/>
          </p:cNvSpPr>
          <p:nvPr/>
        </p:nvSpPr>
        <p:spPr bwMode="auto">
          <a:xfrm flipH="1" flipV="1">
            <a:off x="8325278" y="4150523"/>
            <a:ext cx="923788" cy="1179196"/>
          </a:xfrm>
          <a:prstGeom prst="line">
            <a:avLst/>
          </a:prstGeom>
          <a:noFill/>
          <a:ln w="31750">
            <a:solidFill>
              <a:schemeClr val="tx1"/>
            </a:solidFill>
            <a:prstDash val="sysDash"/>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70" name="Line 33"/>
          <p:cNvSpPr>
            <a:spLocks noChangeShapeType="1"/>
          </p:cNvSpPr>
          <p:nvPr/>
        </p:nvSpPr>
        <p:spPr bwMode="auto">
          <a:xfrm flipH="1" flipV="1">
            <a:off x="7013958" y="4112538"/>
            <a:ext cx="2125394" cy="1317876"/>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71" name="Line 33"/>
          <p:cNvSpPr>
            <a:spLocks noChangeShapeType="1"/>
          </p:cNvSpPr>
          <p:nvPr/>
        </p:nvSpPr>
        <p:spPr bwMode="auto">
          <a:xfrm flipH="1" flipV="1">
            <a:off x="9392932" y="5723609"/>
            <a:ext cx="0" cy="339748"/>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72" name="Line 33"/>
          <p:cNvSpPr>
            <a:spLocks noChangeShapeType="1"/>
          </p:cNvSpPr>
          <p:nvPr/>
        </p:nvSpPr>
        <p:spPr bwMode="auto">
          <a:xfrm flipV="1">
            <a:off x="9620174" y="4345958"/>
            <a:ext cx="920882" cy="1830905"/>
          </a:xfrm>
          <a:prstGeom prst="line">
            <a:avLst/>
          </a:prstGeom>
          <a:noFill/>
          <a:ln w="31750">
            <a:solidFill>
              <a:schemeClr val="tx1"/>
            </a:solidFill>
            <a:prstDash val="sysDash"/>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73" name="Line 33"/>
          <p:cNvSpPr>
            <a:spLocks noChangeShapeType="1"/>
          </p:cNvSpPr>
          <p:nvPr/>
        </p:nvSpPr>
        <p:spPr bwMode="auto">
          <a:xfrm>
            <a:off x="6944888" y="4176469"/>
            <a:ext cx="2222525" cy="2131023"/>
          </a:xfrm>
          <a:prstGeom prst="line">
            <a:avLst/>
          </a:prstGeom>
          <a:noFill/>
          <a:ln w="31750">
            <a:solidFill>
              <a:schemeClr val="tx1"/>
            </a:solidFill>
            <a:prstDash val="sysDash"/>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74" name="Line 33"/>
          <p:cNvSpPr>
            <a:spLocks noChangeShapeType="1"/>
          </p:cNvSpPr>
          <p:nvPr/>
        </p:nvSpPr>
        <p:spPr bwMode="auto">
          <a:xfrm flipV="1">
            <a:off x="8201633" y="1500870"/>
            <a:ext cx="643089" cy="2250257"/>
          </a:xfrm>
          <a:prstGeom prst="line">
            <a:avLst/>
          </a:prstGeom>
          <a:noFill/>
          <a:ln w="31750">
            <a:solidFill>
              <a:schemeClr val="tx1"/>
            </a:solidFill>
            <a:prstDash val="sysDash"/>
            <a:round/>
            <a:headEnd type="triangle" w="med" len="lg"/>
            <a:tailEnd/>
          </a:ln>
          <a:extLst>
            <a:ext uri="{909E8E84-426E-40DD-AFC4-6F175D3DCCD1}">
              <a14:hiddenFill xmlns:a14="http://schemas.microsoft.com/office/drawing/2010/main">
                <a:noFill/>
              </a14:hiddenFill>
            </a:ext>
          </a:extLst>
        </p:spPr>
        <p:txBody>
          <a:bodyPr/>
          <a:lstStyle/>
          <a:p>
            <a:endParaRPr lang="en-US"/>
          </a:p>
        </p:txBody>
      </p:sp>
      <p:sp>
        <p:nvSpPr>
          <p:cNvPr id="75" name="Text Box 185"/>
          <p:cNvSpPr txBox="1">
            <a:spLocks noChangeArrowheads="1"/>
          </p:cNvSpPr>
          <p:nvPr/>
        </p:nvSpPr>
        <p:spPr bwMode="auto">
          <a:xfrm>
            <a:off x="9182577" y="1075527"/>
            <a:ext cx="652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1/16</a:t>
            </a:r>
            <a:endParaRPr lang="en-US" altLang="en-US" dirty="0">
              <a:solidFill>
                <a:srgbClr val="FF0000"/>
              </a:solidFill>
              <a:latin typeface="Comic Sans MS" panose="030F0702030302020204" pitchFamily="66" charset="0"/>
            </a:endParaRPr>
          </a:p>
        </p:txBody>
      </p:sp>
      <p:sp>
        <p:nvSpPr>
          <p:cNvPr id="76" name="Text Box 185"/>
          <p:cNvSpPr txBox="1">
            <a:spLocks noChangeArrowheads="1"/>
          </p:cNvSpPr>
          <p:nvPr/>
        </p:nvSpPr>
        <p:spPr bwMode="auto">
          <a:xfrm>
            <a:off x="7040631" y="2256666"/>
            <a:ext cx="652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2</a:t>
            </a:r>
            <a:r>
              <a:rPr lang="en-US" altLang="en-US" dirty="0" smtClean="0">
                <a:solidFill>
                  <a:srgbClr val="FF0000"/>
                </a:solidFill>
                <a:latin typeface="Comic Sans MS" panose="030F0702030302020204" pitchFamily="66" charset="0"/>
              </a:rPr>
              <a:t>/11</a:t>
            </a:r>
            <a:endParaRPr lang="en-US" altLang="en-US" dirty="0">
              <a:solidFill>
                <a:srgbClr val="FF0000"/>
              </a:solidFill>
              <a:latin typeface="Comic Sans MS" panose="030F0702030302020204" pitchFamily="66" charset="0"/>
            </a:endParaRPr>
          </a:p>
        </p:txBody>
      </p:sp>
      <p:sp>
        <p:nvSpPr>
          <p:cNvPr id="77" name="Text Box 185"/>
          <p:cNvSpPr txBox="1">
            <a:spLocks noChangeArrowheads="1"/>
          </p:cNvSpPr>
          <p:nvPr/>
        </p:nvSpPr>
        <p:spPr bwMode="auto">
          <a:xfrm>
            <a:off x="7059976" y="3730427"/>
            <a:ext cx="652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2</a:t>
            </a:r>
            <a:r>
              <a:rPr lang="en-US" altLang="en-US" dirty="0" smtClean="0">
                <a:solidFill>
                  <a:srgbClr val="FF0000"/>
                </a:solidFill>
                <a:latin typeface="Comic Sans MS" panose="030F0702030302020204" pitchFamily="66" charset="0"/>
              </a:rPr>
              <a:t>/11</a:t>
            </a:r>
            <a:endParaRPr lang="en-US" altLang="en-US" dirty="0">
              <a:solidFill>
                <a:srgbClr val="FF0000"/>
              </a:solidFill>
              <a:latin typeface="Comic Sans MS" panose="030F0702030302020204" pitchFamily="66" charset="0"/>
            </a:endParaRPr>
          </a:p>
        </p:txBody>
      </p:sp>
      <p:sp>
        <p:nvSpPr>
          <p:cNvPr id="78" name="Text Box 185"/>
          <p:cNvSpPr txBox="1">
            <a:spLocks noChangeArrowheads="1"/>
          </p:cNvSpPr>
          <p:nvPr/>
        </p:nvSpPr>
        <p:spPr bwMode="auto">
          <a:xfrm>
            <a:off x="9393981" y="2653347"/>
            <a:ext cx="7938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12/15</a:t>
            </a:r>
            <a:endParaRPr lang="en-US" altLang="en-US" dirty="0">
              <a:solidFill>
                <a:srgbClr val="FF0000"/>
              </a:solidFill>
              <a:latin typeface="Comic Sans MS" panose="030F0702030302020204" pitchFamily="66" charset="0"/>
            </a:endParaRPr>
          </a:p>
        </p:txBody>
      </p:sp>
      <p:sp>
        <p:nvSpPr>
          <p:cNvPr id="79" name="Text Box 185"/>
          <p:cNvSpPr txBox="1">
            <a:spLocks noChangeArrowheads="1"/>
          </p:cNvSpPr>
          <p:nvPr/>
        </p:nvSpPr>
        <p:spPr bwMode="auto">
          <a:xfrm>
            <a:off x="10942801" y="2256666"/>
            <a:ext cx="8306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17/20</a:t>
            </a:r>
            <a:endParaRPr lang="en-US" altLang="en-US" dirty="0">
              <a:solidFill>
                <a:srgbClr val="FF0000"/>
              </a:solidFill>
              <a:latin typeface="Comic Sans MS" panose="030F0702030302020204" pitchFamily="66" charset="0"/>
            </a:endParaRPr>
          </a:p>
        </p:txBody>
      </p:sp>
      <p:sp>
        <p:nvSpPr>
          <p:cNvPr id="80" name="Text Box 185"/>
          <p:cNvSpPr txBox="1">
            <a:spLocks noChangeArrowheads="1"/>
          </p:cNvSpPr>
          <p:nvPr/>
        </p:nvSpPr>
        <p:spPr bwMode="auto">
          <a:xfrm>
            <a:off x="8408518" y="3680496"/>
            <a:ext cx="6896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9/10</a:t>
            </a:r>
            <a:endParaRPr lang="en-US" altLang="en-US" dirty="0">
              <a:solidFill>
                <a:srgbClr val="FF0000"/>
              </a:solidFill>
              <a:latin typeface="Comic Sans MS" panose="030F0702030302020204" pitchFamily="66" charset="0"/>
            </a:endParaRPr>
          </a:p>
        </p:txBody>
      </p:sp>
      <p:sp>
        <p:nvSpPr>
          <p:cNvPr id="81" name="Text Box 185"/>
          <p:cNvSpPr txBox="1">
            <a:spLocks noChangeArrowheads="1"/>
          </p:cNvSpPr>
          <p:nvPr/>
        </p:nvSpPr>
        <p:spPr bwMode="auto">
          <a:xfrm>
            <a:off x="9575971" y="3861835"/>
            <a:ext cx="7938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13/14</a:t>
            </a:r>
            <a:endParaRPr lang="en-US" altLang="en-US" dirty="0">
              <a:solidFill>
                <a:srgbClr val="FF0000"/>
              </a:solidFill>
              <a:latin typeface="Comic Sans MS" panose="030F0702030302020204" pitchFamily="66" charset="0"/>
            </a:endParaRPr>
          </a:p>
        </p:txBody>
      </p:sp>
      <p:sp>
        <p:nvSpPr>
          <p:cNvPr id="82" name="Text Box 185"/>
          <p:cNvSpPr txBox="1">
            <a:spLocks noChangeArrowheads="1"/>
          </p:cNvSpPr>
          <p:nvPr/>
        </p:nvSpPr>
        <p:spPr bwMode="auto">
          <a:xfrm>
            <a:off x="10878871" y="3937996"/>
            <a:ext cx="7938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18/19</a:t>
            </a:r>
            <a:endParaRPr lang="en-US" altLang="en-US" dirty="0">
              <a:solidFill>
                <a:srgbClr val="FF0000"/>
              </a:solidFill>
              <a:latin typeface="Comic Sans MS" panose="030F0702030302020204" pitchFamily="66" charset="0"/>
            </a:endParaRPr>
          </a:p>
        </p:txBody>
      </p:sp>
      <p:sp>
        <p:nvSpPr>
          <p:cNvPr id="83" name="Text Box 185"/>
          <p:cNvSpPr txBox="1">
            <a:spLocks noChangeArrowheads="1"/>
          </p:cNvSpPr>
          <p:nvPr/>
        </p:nvSpPr>
        <p:spPr bwMode="auto">
          <a:xfrm>
            <a:off x="9409118" y="5042705"/>
            <a:ext cx="5854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4/7</a:t>
            </a:r>
            <a:endParaRPr lang="en-US" altLang="en-US" dirty="0">
              <a:solidFill>
                <a:srgbClr val="FF0000"/>
              </a:solidFill>
              <a:latin typeface="Comic Sans MS" panose="030F0702030302020204" pitchFamily="66" charset="0"/>
            </a:endParaRPr>
          </a:p>
        </p:txBody>
      </p:sp>
      <p:sp>
        <p:nvSpPr>
          <p:cNvPr id="84" name="Text Box 185"/>
          <p:cNvSpPr txBox="1">
            <a:spLocks noChangeArrowheads="1"/>
          </p:cNvSpPr>
          <p:nvPr/>
        </p:nvSpPr>
        <p:spPr bwMode="auto">
          <a:xfrm>
            <a:off x="9662865" y="6122826"/>
            <a:ext cx="5854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5/6</a:t>
            </a:r>
            <a:endParaRPr lang="en-US" altLang="en-US" dirty="0">
              <a:solidFill>
                <a:srgbClr val="FF0000"/>
              </a:solidFill>
              <a:latin typeface="Comic Sans MS" panose="030F0702030302020204" pitchFamily="66" charset="0"/>
            </a:endParaRPr>
          </a:p>
        </p:txBody>
      </p:sp>
      <p:sp>
        <p:nvSpPr>
          <p:cNvPr id="85" name="Text Box 209"/>
          <p:cNvSpPr txBox="1">
            <a:spLocks noChangeArrowheads="1"/>
          </p:cNvSpPr>
          <p:nvPr/>
        </p:nvSpPr>
        <p:spPr bwMode="auto">
          <a:xfrm>
            <a:off x="8257705" y="2307525"/>
            <a:ext cx="322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latin typeface="Comic Sans MS" panose="030F0702030302020204" pitchFamily="66" charset="0"/>
              </a:rPr>
              <a:t>F</a:t>
            </a:r>
          </a:p>
        </p:txBody>
      </p:sp>
      <p:sp>
        <p:nvSpPr>
          <p:cNvPr id="86" name="Text Box 210"/>
          <p:cNvSpPr txBox="1">
            <a:spLocks noChangeArrowheads="1"/>
          </p:cNvSpPr>
          <p:nvPr/>
        </p:nvSpPr>
        <p:spPr bwMode="auto">
          <a:xfrm>
            <a:off x="7843830" y="5229045"/>
            <a:ext cx="328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latin typeface="Comic Sans MS" panose="030F0702030302020204" pitchFamily="66" charset="0"/>
              </a:rPr>
              <a:t>B</a:t>
            </a:r>
          </a:p>
        </p:txBody>
      </p:sp>
      <p:sp>
        <p:nvSpPr>
          <p:cNvPr id="87" name="Text Box 216"/>
          <p:cNvSpPr txBox="1">
            <a:spLocks noChangeArrowheads="1"/>
          </p:cNvSpPr>
          <p:nvPr/>
        </p:nvSpPr>
        <p:spPr bwMode="auto">
          <a:xfrm>
            <a:off x="9392932" y="4478402"/>
            <a:ext cx="322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latin typeface="Comic Sans MS" panose="030F0702030302020204" pitchFamily="66" charset="0"/>
              </a:rPr>
              <a:t>C</a:t>
            </a:r>
          </a:p>
        </p:txBody>
      </p:sp>
      <p:sp>
        <p:nvSpPr>
          <p:cNvPr id="88" name="Text Box 209"/>
          <p:cNvSpPr txBox="1">
            <a:spLocks noChangeArrowheads="1"/>
          </p:cNvSpPr>
          <p:nvPr/>
        </p:nvSpPr>
        <p:spPr bwMode="auto">
          <a:xfrm>
            <a:off x="8655958" y="4320452"/>
            <a:ext cx="322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latin typeface="Comic Sans MS" panose="030F0702030302020204" pitchFamily="66" charset="0"/>
              </a:rPr>
              <a:t>F</a:t>
            </a:r>
          </a:p>
        </p:txBody>
      </p:sp>
      <p:sp>
        <p:nvSpPr>
          <p:cNvPr id="89" name="Text Box 216"/>
          <p:cNvSpPr txBox="1">
            <a:spLocks noChangeArrowheads="1"/>
          </p:cNvSpPr>
          <p:nvPr/>
        </p:nvSpPr>
        <p:spPr bwMode="auto">
          <a:xfrm>
            <a:off x="10194244" y="4886967"/>
            <a:ext cx="322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latin typeface="Comic Sans MS" panose="030F0702030302020204" pitchFamily="66" charset="0"/>
              </a:rPr>
              <a:t>C</a:t>
            </a:r>
          </a:p>
        </p:txBody>
      </p:sp>
      <p:sp>
        <p:nvSpPr>
          <p:cNvPr id="90" name="Text Box 216"/>
          <p:cNvSpPr txBox="1">
            <a:spLocks noChangeArrowheads="1"/>
          </p:cNvSpPr>
          <p:nvPr/>
        </p:nvSpPr>
        <p:spPr bwMode="auto">
          <a:xfrm>
            <a:off x="8494827" y="2964272"/>
            <a:ext cx="322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latin typeface="Comic Sans MS" panose="030F0702030302020204" pitchFamily="66" charset="0"/>
              </a:rPr>
              <a:t>C</a:t>
            </a:r>
          </a:p>
        </p:txBody>
      </p:sp>
      <p:sp>
        <p:nvSpPr>
          <p:cNvPr id="91" name="Text Box 209"/>
          <p:cNvSpPr txBox="1">
            <a:spLocks noChangeArrowheads="1"/>
          </p:cNvSpPr>
          <p:nvPr/>
        </p:nvSpPr>
        <p:spPr bwMode="auto">
          <a:xfrm>
            <a:off x="7650208" y="1444859"/>
            <a:ext cx="341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latin typeface="Comic Sans MS" panose="030F0702030302020204" pitchFamily="66" charset="0"/>
              </a:rPr>
              <a:t>T</a:t>
            </a:r>
            <a:endParaRPr lang="en-US" altLang="en-US" dirty="0">
              <a:latin typeface="Comic Sans MS" panose="030F0702030302020204" pitchFamily="66" charset="0"/>
            </a:endParaRPr>
          </a:p>
        </p:txBody>
      </p:sp>
      <p:sp>
        <p:nvSpPr>
          <p:cNvPr id="92" name="Text Box 209"/>
          <p:cNvSpPr txBox="1">
            <a:spLocks noChangeArrowheads="1"/>
          </p:cNvSpPr>
          <p:nvPr/>
        </p:nvSpPr>
        <p:spPr bwMode="auto">
          <a:xfrm>
            <a:off x="6468569" y="2954697"/>
            <a:ext cx="341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latin typeface="Comic Sans MS" panose="030F0702030302020204" pitchFamily="66" charset="0"/>
              </a:rPr>
              <a:t>T</a:t>
            </a:r>
            <a:endParaRPr lang="en-US" altLang="en-US" dirty="0">
              <a:latin typeface="Comic Sans MS" panose="030F0702030302020204" pitchFamily="66" charset="0"/>
            </a:endParaRPr>
          </a:p>
        </p:txBody>
      </p:sp>
      <p:sp>
        <p:nvSpPr>
          <p:cNvPr id="93" name="Text Box 209"/>
          <p:cNvSpPr txBox="1">
            <a:spLocks noChangeArrowheads="1"/>
          </p:cNvSpPr>
          <p:nvPr/>
        </p:nvSpPr>
        <p:spPr bwMode="auto">
          <a:xfrm>
            <a:off x="7927157" y="4434385"/>
            <a:ext cx="341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latin typeface="Comic Sans MS" panose="030F0702030302020204" pitchFamily="66" charset="0"/>
              </a:rPr>
              <a:t>T</a:t>
            </a:r>
            <a:endParaRPr lang="en-US" altLang="en-US" dirty="0">
              <a:latin typeface="Comic Sans MS" panose="030F0702030302020204" pitchFamily="66" charset="0"/>
            </a:endParaRPr>
          </a:p>
        </p:txBody>
      </p:sp>
      <p:sp>
        <p:nvSpPr>
          <p:cNvPr id="94" name="Text Box 209"/>
          <p:cNvSpPr txBox="1">
            <a:spLocks noChangeArrowheads="1"/>
          </p:cNvSpPr>
          <p:nvPr/>
        </p:nvSpPr>
        <p:spPr bwMode="auto">
          <a:xfrm>
            <a:off x="8984449" y="1810180"/>
            <a:ext cx="341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latin typeface="Comic Sans MS" panose="030F0702030302020204" pitchFamily="66" charset="0"/>
              </a:rPr>
              <a:t>T</a:t>
            </a:r>
            <a:endParaRPr lang="en-US" altLang="en-US" dirty="0">
              <a:latin typeface="Comic Sans MS" panose="030F0702030302020204" pitchFamily="66" charset="0"/>
            </a:endParaRPr>
          </a:p>
        </p:txBody>
      </p:sp>
      <p:sp>
        <p:nvSpPr>
          <p:cNvPr id="95" name="Text Box 209"/>
          <p:cNvSpPr txBox="1">
            <a:spLocks noChangeArrowheads="1"/>
          </p:cNvSpPr>
          <p:nvPr/>
        </p:nvSpPr>
        <p:spPr bwMode="auto">
          <a:xfrm>
            <a:off x="9234211" y="3202957"/>
            <a:ext cx="341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latin typeface="Comic Sans MS" panose="030F0702030302020204" pitchFamily="66" charset="0"/>
              </a:rPr>
              <a:t>T</a:t>
            </a:r>
            <a:endParaRPr lang="en-US" altLang="en-US" dirty="0">
              <a:latin typeface="Comic Sans MS" panose="030F0702030302020204" pitchFamily="66" charset="0"/>
            </a:endParaRPr>
          </a:p>
        </p:txBody>
      </p:sp>
      <p:sp>
        <p:nvSpPr>
          <p:cNvPr id="96" name="Text Box 209"/>
          <p:cNvSpPr txBox="1">
            <a:spLocks noChangeArrowheads="1"/>
          </p:cNvSpPr>
          <p:nvPr/>
        </p:nvSpPr>
        <p:spPr bwMode="auto">
          <a:xfrm>
            <a:off x="10582829" y="3022679"/>
            <a:ext cx="341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latin typeface="Comic Sans MS" panose="030F0702030302020204" pitchFamily="66" charset="0"/>
              </a:rPr>
              <a:t>T</a:t>
            </a:r>
            <a:endParaRPr lang="en-US" altLang="en-US" dirty="0">
              <a:latin typeface="Comic Sans MS" panose="030F0702030302020204" pitchFamily="66" charset="0"/>
            </a:endParaRPr>
          </a:p>
        </p:txBody>
      </p:sp>
    </p:spTree>
    <p:extLst>
      <p:ext uri="{BB962C8B-B14F-4D97-AF65-F5344CB8AC3E}">
        <p14:creationId xmlns:p14="http://schemas.microsoft.com/office/powerpoint/2010/main" val="125100797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800226" y="141288"/>
            <a:ext cx="8723313" cy="698500"/>
          </a:xfrm>
        </p:spPr>
        <p:txBody>
          <a:bodyPr/>
          <a:lstStyle/>
          <a:p>
            <a:r>
              <a:rPr lang="en-US" altLang="en-US" sz="3600" dirty="0" smtClean="0"/>
              <a:t>DFS Example2</a:t>
            </a:r>
            <a:endParaRPr lang="en-US" altLang="en-US" sz="3600" dirty="0" smtClean="0"/>
          </a:p>
        </p:txBody>
      </p:sp>
      <p:sp>
        <p:nvSpPr>
          <p:cNvPr id="6201" name="Rectangle 218"/>
          <p:cNvSpPr>
            <a:spLocks noGrp="1" noChangeArrowheads="1"/>
          </p:cNvSpPr>
          <p:nvPr>
            <p:ph type="body" idx="1"/>
          </p:nvPr>
        </p:nvSpPr>
        <p:spPr>
          <a:xfrm>
            <a:off x="241541" y="4133851"/>
            <a:ext cx="11723298" cy="2492375"/>
          </a:xfrm>
          <a:noFill/>
        </p:spPr>
        <p:txBody>
          <a:bodyPr/>
          <a:lstStyle/>
          <a:p>
            <a:pPr marL="533400" indent="-533400"/>
            <a:r>
              <a:rPr lang="en-US" altLang="en-US" dirty="0" smtClean="0"/>
              <a:t>DFS imposes a tree structure (actually a collection of trees or a forest) on the structure of the graph</a:t>
            </a:r>
          </a:p>
          <a:p>
            <a:pPr marL="533400" indent="-533400"/>
            <a:r>
              <a:rPr lang="en-US" altLang="en-US" dirty="0" smtClean="0"/>
              <a:t>This is just the recursion tree, where the edge (u, v) arises when processing vertex “u” we call </a:t>
            </a:r>
            <a:r>
              <a:rPr lang="en-US" altLang="en-US" dirty="0" err="1" smtClean="0"/>
              <a:t>DFSVisit</a:t>
            </a:r>
            <a:r>
              <a:rPr lang="en-US" altLang="en-US" dirty="0" smtClean="0"/>
              <a:t>(v) for some neighbor v</a:t>
            </a:r>
          </a:p>
        </p:txBody>
      </p:sp>
      <p:grpSp>
        <p:nvGrpSpPr>
          <p:cNvPr id="2" name="Group 1"/>
          <p:cNvGrpSpPr/>
          <p:nvPr/>
        </p:nvGrpSpPr>
        <p:grpSpPr>
          <a:xfrm>
            <a:off x="2132014" y="926863"/>
            <a:ext cx="8637643" cy="2781611"/>
            <a:chOff x="2132014" y="926863"/>
            <a:chExt cx="8637643" cy="2781611"/>
          </a:xfrm>
        </p:grpSpPr>
        <p:sp>
          <p:nvSpPr>
            <p:cNvPr id="355469" name="Oval 141"/>
            <p:cNvSpPr>
              <a:spLocks noChangeArrowheads="1"/>
            </p:cNvSpPr>
            <p:nvPr/>
          </p:nvSpPr>
          <p:spPr bwMode="auto">
            <a:xfrm>
              <a:off x="3163889" y="1103313"/>
              <a:ext cx="407987" cy="387350"/>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d</a:t>
              </a:r>
              <a:endParaRPr lang="tr-TR" dirty="0">
                <a:latin typeface="Comic Sans MS" pitchFamily="66" charset="0"/>
              </a:endParaRPr>
            </a:p>
          </p:txBody>
        </p:sp>
        <p:sp>
          <p:nvSpPr>
            <p:cNvPr id="355470" name="Oval 142"/>
            <p:cNvSpPr>
              <a:spLocks noChangeArrowheads="1"/>
            </p:cNvSpPr>
            <p:nvPr/>
          </p:nvSpPr>
          <p:spPr bwMode="auto">
            <a:xfrm>
              <a:off x="4278314" y="1092200"/>
              <a:ext cx="407987" cy="387350"/>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e</a:t>
              </a:r>
              <a:endParaRPr lang="tr-TR" dirty="0">
                <a:latin typeface="Comic Sans MS" pitchFamily="66" charset="0"/>
              </a:endParaRPr>
            </a:p>
          </p:txBody>
        </p:sp>
        <p:sp>
          <p:nvSpPr>
            <p:cNvPr id="355471" name="Oval 143"/>
            <p:cNvSpPr>
              <a:spLocks noChangeArrowheads="1"/>
            </p:cNvSpPr>
            <p:nvPr/>
          </p:nvSpPr>
          <p:spPr bwMode="auto">
            <a:xfrm>
              <a:off x="4265614" y="2017713"/>
              <a:ext cx="407987" cy="387350"/>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f</a:t>
              </a:r>
              <a:endParaRPr lang="tr-TR" dirty="0">
                <a:latin typeface="Comic Sans MS" pitchFamily="66" charset="0"/>
              </a:endParaRPr>
            </a:p>
          </p:txBody>
        </p:sp>
        <p:sp>
          <p:nvSpPr>
            <p:cNvPr id="355472" name="Oval 144"/>
            <p:cNvSpPr>
              <a:spLocks noChangeArrowheads="1"/>
            </p:cNvSpPr>
            <p:nvPr/>
          </p:nvSpPr>
          <p:spPr bwMode="auto">
            <a:xfrm>
              <a:off x="3175000" y="2030413"/>
              <a:ext cx="407988" cy="387350"/>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a</a:t>
              </a:r>
              <a:endParaRPr lang="tr-TR" dirty="0">
                <a:latin typeface="Comic Sans MS" pitchFamily="66" charset="0"/>
              </a:endParaRPr>
            </a:p>
          </p:txBody>
        </p:sp>
        <p:sp>
          <p:nvSpPr>
            <p:cNvPr id="355473" name="Oval 145"/>
            <p:cNvSpPr>
              <a:spLocks noChangeArrowheads="1"/>
            </p:cNvSpPr>
            <p:nvPr/>
          </p:nvSpPr>
          <p:spPr bwMode="auto">
            <a:xfrm>
              <a:off x="2132014" y="2017713"/>
              <a:ext cx="407987" cy="387350"/>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b</a:t>
              </a:r>
              <a:endParaRPr lang="tr-TR" dirty="0">
                <a:latin typeface="Comic Sans MS" pitchFamily="66" charset="0"/>
              </a:endParaRPr>
            </a:p>
          </p:txBody>
        </p:sp>
        <p:sp>
          <p:nvSpPr>
            <p:cNvPr id="355474" name="Oval 146"/>
            <p:cNvSpPr>
              <a:spLocks noChangeArrowheads="1"/>
            </p:cNvSpPr>
            <p:nvPr/>
          </p:nvSpPr>
          <p:spPr bwMode="auto">
            <a:xfrm>
              <a:off x="2168525" y="2943225"/>
              <a:ext cx="407988" cy="387350"/>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c</a:t>
              </a:r>
              <a:endParaRPr lang="tr-TR" dirty="0">
                <a:latin typeface="Comic Sans MS" pitchFamily="66" charset="0"/>
              </a:endParaRPr>
            </a:p>
          </p:txBody>
        </p:sp>
        <p:sp>
          <p:nvSpPr>
            <p:cNvPr id="355475" name="Oval 147"/>
            <p:cNvSpPr>
              <a:spLocks noChangeArrowheads="1"/>
            </p:cNvSpPr>
            <p:nvPr/>
          </p:nvSpPr>
          <p:spPr bwMode="auto">
            <a:xfrm>
              <a:off x="4289425" y="2943225"/>
              <a:ext cx="407988" cy="387350"/>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g</a:t>
              </a:r>
              <a:endParaRPr lang="tr-TR" dirty="0">
                <a:latin typeface="Comic Sans MS" pitchFamily="66" charset="0"/>
              </a:endParaRPr>
            </a:p>
          </p:txBody>
        </p:sp>
        <p:sp>
          <p:nvSpPr>
            <p:cNvPr id="6155" name="Line 148"/>
            <p:cNvSpPr>
              <a:spLocks noChangeShapeType="1"/>
            </p:cNvSpPr>
            <p:nvPr/>
          </p:nvSpPr>
          <p:spPr bwMode="auto">
            <a:xfrm>
              <a:off x="2574925" y="3170239"/>
              <a:ext cx="1733550" cy="1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56" name="Line 149"/>
            <p:cNvSpPr>
              <a:spLocks noChangeShapeType="1"/>
            </p:cNvSpPr>
            <p:nvPr/>
          </p:nvSpPr>
          <p:spPr bwMode="auto">
            <a:xfrm flipH="1">
              <a:off x="4471989" y="2406650"/>
              <a:ext cx="1587" cy="5524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7" name="Line 150"/>
            <p:cNvSpPr>
              <a:spLocks noChangeShapeType="1"/>
            </p:cNvSpPr>
            <p:nvPr/>
          </p:nvSpPr>
          <p:spPr bwMode="auto">
            <a:xfrm flipH="1">
              <a:off x="4471989" y="1470025"/>
              <a:ext cx="1587" cy="5524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8" name="Line 151"/>
            <p:cNvSpPr>
              <a:spLocks noChangeShapeType="1"/>
            </p:cNvSpPr>
            <p:nvPr/>
          </p:nvSpPr>
          <p:spPr bwMode="auto">
            <a:xfrm>
              <a:off x="3594101" y="2209800"/>
              <a:ext cx="690563" cy="15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9" name="Line 152"/>
            <p:cNvSpPr>
              <a:spLocks noChangeShapeType="1"/>
            </p:cNvSpPr>
            <p:nvPr/>
          </p:nvSpPr>
          <p:spPr bwMode="auto">
            <a:xfrm>
              <a:off x="3570288" y="1271589"/>
              <a:ext cx="690562" cy="1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0" name="Line 153"/>
            <p:cNvSpPr>
              <a:spLocks noChangeShapeType="1"/>
            </p:cNvSpPr>
            <p:nvPr/>
          </p:nvSpPr>
          <p:spPr bwMode="auto">
            <a:xfrm flipH="1">
              <a:off x="3370264" y="1470025"/>
              <a:ext cx="1587" cy="5524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1" name="Line 154"/>
            <p:cNvSpPr>
              <a:spLocks noChangeShapeType="1"/>
            </p:cNvSpPr>
            <p:nvPr/>
          </p:nvSpPr>
          <p:spPr bwMode="auto">
            <a:xfrm>
              <a:off x="2516188" y="2197100"/>
              <a:ext cx="690562" cy="1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62" name="Line 155"/>
            <p:cNvSpPr>
              <a:spLocks noChangeShapeType="1"/>
            </p:cNvSpPr>
            <p:nvPr/>
          </p:nvSpPr>
          <p:spPr bwMode="auto">
            <a:xfrm flipH="1">
              <a:off x="2373314" y="2408238"/>
              <a:ext cx="1587" cy="5524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3" name="Line 156"/>
            <p:cNvSpPr>
              <a:spLocks noChangeShapeType="1"/>
            </p:cNvSpPr>
            <p:nvPr/>
          </p:nvSpPr>
          <p:spPr bwMode="auto">
            <a:xfrm flipH="1">
              <a:off x="2536825" y="2408238"/>
              <a:ext cx="704850" cy="6588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4" name="Line 157"/>
            <p:cNvSpPr>
              <a:spLocks noChangeShapeType="1"/>
            </p:cNvSpPr>
            <p:nvPr/>
          </p:nvSpPr>
          <p:spPr bwMode="auto">
            <a:xfrm>
              <a:off x="3522664" y="2374901"/>
              <a:ext cx="808037" cy="657225"/>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55496" name="Oval 168"/>
            <p:cNvSpPr>
              <a:spLocks noChangeArrowheads="1"/>
            </p:cNvSpPr>
            <p:nvPr/>
          </p:nvSpPr>
          <p:spPr bwMode="auto">
            <a:xfrm>
              <a:off x="7289800" y="1220788"/>
              <a:ext cx="477838" cy="398462"/>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a</a:t>
              </a:r>
              <a:endParaRPr lang="en-US" dirty="0">
                <a:latin typeface="Comic Sans MS" pitchFamily="66" charset="0"/>
              </a:endParaRPr>
            </a:p>
          </p:txBody>
        </p:sp>
        <p:sp>
          <p:nvSpPr>
            <p:cNvPr id="6173" name="Line 177"/>
            <p:cNvSpPr>
              <a:spLocks noChangeShapeType="1"/>
            </p:cNvSpPr>
            <p:nvPr/>
          </p:nvSpPr>
          <p:spPr bwMode="auto">
            <a:xfrm flipH="1">
              <a:off x="6838950" y="1597026"/>
              <a:ext cx="541338" cy="4238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5518" name="Oval 190"/>
            <p:cNvSpPr>
              <a:spLocks noChangeArrowheads="1"/>
            </p:cNvSpPr>
            <p:nvPr/>
          </p:nvSpPr>
          <p:spPr bwMode="auto">
            <a:xfrm>
              <a:off x="6515100" y="1982788"/>
              <a:ext cx="477838" cy="398462"/>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b</a:t>
              </a:r>
              <a:endParaRPr lang="en-US" dirty="0">
                <a:latin typeface="Comic Sans MS" pitchFamily="66" charset="0"/>
              </a:endParaRPr>
            </a:p>
          </p:txBody>
        </p:sp>
        <p:sp>
          <p:nvSpPr>
            <p:cNvPr id="355520" name="Oval 192"/>
            <p:cNvSpPr>
              <a:spLocks noChangeArrowheads="1"/>
            </p:cNvSpPr>
            <p:nvPr/>
          </p:nvSpPr>
          <p:spPr bwMode="auto">
            <a:xfrm>
              <a:off x="7945439" y="2030413"/>
              <a:ext cx="477837" cy="398462"/>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f</a:t>
              </a:r>
              <a:endParaRPr lang="en-US" dirty="0">
                <a:latin typeface="Comic Sans MS" pitchFamily="66" charset="0"/>
              </a:endParaRPr>
            </a:p>
          </p:txBody>
        </p:sp>
        <p:sp>
          <p:nvSpPr>
            <p:cNvPr id="355521" name="Oval 193"/>
            <p:cNvSpPr>
              <a:spLocks noChangeArrowheads="1"/>
            </p:cNvSpPr>
            <p:nvPr/>
          </p:nvSpPr>
          <p:spPr bwMode="auto">
            <a:xfrm>
              <a:off x="9432926" y="2065338"/>
              <a:ext cx="595313" cy="398462"/>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e</a:t>
              </a:r>
              <a:endParaRPr lang="en-US" dirty="0">
                <a:latin typeface="Comic Sans MS" pitchFamily="66" charset="0"/>
              </a:endParaRPr>
            </a:p>
          </p:txBody>
        </p:sp>
        <p:sp>
          <p:nvSpPr>
            <p:cNvPr id="355522" name="Oval 194"/>
            <p:cNvSpPr>
              <a:spLocks noChangeArrowheads="1"/>
            </p:cNvSpPr>
            <p:nvPr/>
          </p:nvSpPr>
          <p:spPr bwMode="auto">
            <a:xfrm>
              <a:off x="9351964" y="1116013"/>
              <a:ext cx="606425" cy="398462"/>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d</a:t>
              </a:r>
              <a:endParaRPr lang="en-US" dirty="0">
                <a:latin typeface="Comic Sans MS" pitchFamily="66" charset="0"/>
              </a:endParaRPr>
            </a:p>
          </p:txBody>
        </p:sp>
        <p:sp>
          <p:nvSpPr>
            <p:cNvPr id="355523" name="Oval 195"/>
            <p:cNvSpPr>
              <a:spLocks noChangeArrowheads="1"/>
            </p:cNvSpPr>
            <p:nvPr/>
          </p:nvSpPr>
          <p:spPr bwMode="auto">
            <a:xfrm>
              <a:off x="6550025" y="2944813"/>
              <a:ext cx="477838" cy="398462"/>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c</a:t>
              </a:r>
              <a:endParaRPr lang="en-US" dirty="0">
                <a:latin typeface="Comic Sans MS" pitchFamily="66" charset="0"/>
              </a:endParaRPr>
            </a:p>
          </p:txBody>
        </p:sp>
        <p:sp>
          <p:nvSpPr>
            <p:cNvPr id="355525" name="Oval 197"/>
            <p:cNvSpPr>
              <a:spLocks noChangeArrowheads="1"/>
            </p:cNvSpPr>
            <p:nvPr/>
          </p:nvSpPr>
          <p:spPr bwMode="auto">
            <a:xfrm>
              <a:off x="8004175" y="3003551"/>
              <a:ext cx="477838" cy="398463"/>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g</a:t>
              </a:r>
              <a:endParaRPr lang="en-US" dirty="0">
                <a:latin typeface="Comic Sans MS" pitchFamily="66" charset="0"/>
              </a:endParaRPr>
            </a:p>
          </p:txBody>
        </p:sp>
        <p:sp>
          <p:nvSpPr>
            <p:cNvPr id="6182" name="Line 199"/>
            <p:cNvSpPr>
              <a:spLocks noChangeShapeType="1"/>
            </p:cNvSpPr>
            <p:nvPr/>
          </p:nvSpPr>
          <p:spPr bwMode="auto">
            <a:xfrm>
              <a:off x="6746876" y="2406651"/>
              <a:ext cx="9525" cy="530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84" name="Line 201"/>
            <p:cNvSpPr>
              <a:spLocks noChangeShapeType="1"/>
            </p:cNvSpPr>
            <p:nvPr/>
          </p:nvSpPr>
          <p:spPr bwMode="auto">
            <a:xfrm>
              <a:off x="7707313" y="1549400"/>
              <a:ext cx="373062" cy="4953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87" name="Line 204"/>
            <p:cNvSpPr>
              <a:spLocks noChangeShapeType="1"/>
            </p:cNvSpPr>
            <p:nvPr/>
          </p:nvSpPr>
          <p:spPr bwMode="auto">
            <a:xfrm>
              <a:off x="8223251" y="2454276"/>
              <a:ext cx="9525" cy="530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88" name="Line 205"/>
            <p:cNvSpPr>
              <a:spLocks noChangeShapeType="1"/>
            </p:cNvSpPr>
            <p:nvPr/>
          </p:nvSpPr>
          <p:spPr bwMode="auto">
            <a:xfrm>
              <a:off x="7578726" y="1577976"/>
              <a:ext cx="479425" cy="1465263"/>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89" name="Line 206"/>
            <p:cNvSpPr>
              <a:spLocks noChangeShapeType="1"/>
            </p:cNvSpPr>
            <p:nvPr/>
          </p:nvSpPr>
          <p:spPr bwMode="auto">
            <a:xfrm>
              <a:off x="7050088" y="3194051"/>
              <a:ext cx="925512" cy="34925"/>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90" name="Line 207"/>
            <p:cNvSpPr>
              <a:spLocks noChangeShapeType="1"/>
            </p:cNvSpPr>
            <p:nvPr/>
          </p:nvSpPr>
          <p:spPr bwMode="auto">
            <a:xfrm flipV="1">
              <a:off x="6967538" y="1611313"/>
              <a:ext cx="514350" cy="1395412"/>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91" name="Text Box 208"/>
            <p:cNvSpPr txBox="1">
              <a:spLocks noChangeArrowheads="1"/>
            </p:cNvSpPr>
            <p:nvPr/>
          </p:nvSpPr>
          <p:spPr bwMode="auto">
            <a:xfrm>
              <a:off x="7454901" y="3152776"/>
              <a:ext cx="324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latin typeface="Comic Sans MS" panose="030F0702030302020204" pitchFamily="66" charset="0"/>
                </a:rPr>
                <a:t>C</a:t>
              </a:r>
            </a:p>
          </p:txBody>
        </p:sp>
        <p:sp>
          <p:nvSpPr>
            <p:cNvPr id="6192" name="Text Box 209"/>
            <p:cNvSpPr txBox="1">
              <a:spLocks noChangeArrowheads="1"/>
            </p:cNvSpPr>
            <p:nvPr/>
          </p:nvSpPr>
          <p:spPr bwMode="auto">
            <a:xfrm>
              <a:off x="7150101" y="2166938"/>
              <a:ext cx="324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F</a:t>
              </a:r>
            </a:p>
          </p:txBody>
        </p:sp>
        <p:sp>
          <p:nvSpPr>
            <p:cNvPr id="6193" name="Text Box 210"/>
            <p:cNvSpPr txBox="1">
              <a:spLocks noChangeArrowheads="1"/>
            </p:cNvSpPr>
            <p:nvPr/>
          </p:nvSpPr>
          <p:spPr bwMode="auto">
            <a:xfrm>
              <a:off x="7642226" y="2413001"/>
              <a:ext cx="3305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latin typeface="Comic Sans MS" panose="030F0702030302020204" pitchFamily="66" charset="0"/>
                </a:rPr>
                <a:t>B</a:t>
              </a:r>
            </a:p>
          </p:txBody>
        </p:sp>
        <p:sp>
          <p:nvSpPr>
            <p:cNvPr id="6194" name="Line 211"/>
            <p:cNvSpPr>
              <a:spLocks noChangeShapeType="1"/>
            </p:cNvSpPr>
            <p:nvPr/>
          </p:nvSpPr>
          <p:spPr bwMode="auto">
            <a:xfrm>
              <a:off x="8445501" y="2220914"/>
              <a:ext cx="925513" cy="34925"/>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95" name="Line 212"/>
            <p:cNvSpPr>
              <a:spLocks noChangeShapeType="1"/>
            </p:cNvSpPr>
            <p:nvPr/>
          </p:nvSpPr>
          <p:spPr bwMode="auto">
            <a:xfrm>
              <a:off x="9642476" y="1514476"/>
              <a:ext cx="9525" cy="530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98" name="Line 215"/>
            <p:cNvSpPr>
              <a:spLocks noChangeShapeType="1"/>
            </p:cNvSpPr>
            <p:nvPr/>
          </p:nvSpPr>
          <p:spPr bwMode="auto">
            <a:xfrm>
              <a:off x="7788276" y="1376363"/>
              <a:ext cx="1522413" cy="0"/>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99" name="Text Box 216"/>
            <p:cNvSpPr txBox="1">
              <a:spLocks noChangeArrowheads="1"/>
            </p:cNvSpPr>
            <p:nvPr/>
          </p:nvSpPr>
          <p:spPr bwMode="auto">
            <a:xfrm>
              <a:off x="8885238" y="1957388"/>
              <a:ext cx="324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C</a:t>
              </a:r>
            </a:p>
          </p:txBody>
        </p:sp>
        <p:sp>
          <p:nvSpPr>
            <p:cNvPr id="6200" name="Text Box 217"/>
            <p:cNvSpPr txBox="1">
              <a:spLocks noChangeArrowheads="1"/>
            </p:cNvSpPr>
            <p:nvPr/>
          </p:nvSpPr>
          <p:spPr bwMode="auto">
            <a:xfrm>
              <a:off x="8580438" y="1123951"/>
              <a:ext cx="324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C</a:t>
              </a:r>
            </a:p>
          </p:txBody>
        </p:sp>
        <p:sp>
          <p:nvSpPr>
            <p:cNvPr id="57" name="Text Box 185"/>
            <p:cNvSpPr txBox="1">
              <a:spLocks noChangeArrowheads="1"/>
            </p:cNvSpPr>
            <p:nvPr/>
          </p:nvSpPr>
          <p:spPr bwMode="auto">
            <a:xfrm>
              <a:off x="9975850" y="2104511"/>
              <a:ext cx="7938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12/13</a:t>
              </a:r>
              <a:endParaRPr lang="en-US" altLang="en-US" dirty="0">
                <a:solidFill>
                  <a:srgbClr val="FF0000"/>
                </a:solidFill>
                <a:latin typeface="Comic Sans MS" panose="030F0702030302020204" pitchFamily="66" charset="0"/>
              </a:endParaRPr>
            </a:p>
          </p:txBody>
        </p:sp>
        <p:sp>
          <p:nvSpPr>
            <p:cNvPr id="58" name="Text Box 185"/>
            <p:cNvSpPr txBox="1">
              <a:spLocks noChangeArrowheads="1"/>
            </p:cNvSpPr>
            <p:nvPr/>
          </p:nvSpPr>
          <p:spPr bwMode="auto">
            <a:xfrm>
              <a:off x="7224713" y="926863"/>
              <a:ext cx="652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1/10</a:t>
              </a:r>
              <a:endParaRPr lang="en-US" altLang="en-US" dirty="0">
                <a:solidFill>
                  <a:srgbClr val="FF0000"/>
                </a:solidFill>
                <a:latin typeface="Comic Sans MS" panose="030F0702030302020204" pitchFamily="66" charset="0"/>
              </a:endParaRPr>
            </a:p>
          </p:txBody>
        </p:sp>
        <p:sp>
          <p:nvSpPr>
            <p:cNvPr id="59" name="Text Box 185"/>
            <p:cNvSpPr txBox="1">
              <a:spLocks noChangeArrowheads="1"/>
            </p:cNvSpPr>
            <p:nvPr/>
          </p:nvSpPr>
          <p:spPr bwMode="auto">
            <a:xfrm>
              <a:off x="6458275" y="1669469"/>
              <a:ext cx="5854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2</a:t>
              </a:r>
              <a:r>
                <a:rPr lang="en-US" altLang="en-US" dirty="0" smtClean="0">
                  <a:solidFill>
                    <a:srgbClr val="FF0000"/>
                  </a:solidFill>
                  <a:latin typeface="Comic Sans MS" panose="030F0702030302020204" pitchFamily="66" charset="0"/>
                </a:rPr>
                <a:t>/5</a:t>
              </a:r>
              <a:endParaRPr lang="en-US" altLang="en-US" dirty="0">
                <a:solidFill>
                  <a:srgbClr val="FF0000"/>
                </a:solidFill>
                <a:latin typeface="Comic Sans MS" panose="030F0702030302020204" pitchFamily="66" charset="0"/>
              </a:endParaRPr>
            </a:p>
          </p:txBody>
        </p:sp>
        <p:sp>
          <p:nvSpPr>
            <p:cNvPr id="60" name="Text Box 185"/>
            <p:cNvSpPr txBox="1">
              <a:spLocks noChangeArrowheads="1"/>
            </p:cNvSpPr>
            <p:nvPr/>
          </p:nvSpPr>
          <p:spPr bwMode="auto">
            <a:xfrm>
              <a:off x="6467680" y="3339142"/>
              <a:ext cx="5854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3/4</a:t>
              </a:r>
              <a:endParaRPr lang="en-US" altLang="en-US" dirty="0">
                <a:solidFill>
                  <a:srgbClr val="FF0000"/>
                </a:solidFill>
                <a:latin typeface="Comic Sans MS" panose="030F0702030302020204" pitchFamily="66" charset="0"/>
              </a:endParaRPr>
            </a:p>
          </p:txBody>
        </p:sp>
        <p:sp>
          <p:nvSpPr>
            <p:cNvPr id="61" name="Text Box 185"/>
            <p:cNvSpPr txBox="1">
              <a:spLocks noChangeArrowheads="1"/>
            </p:cNvSpPr>
            <p:nvPr/>
          </p:nvSpPr>
          <p:spPr bwMode="auto">
            <a:xfrm>
              <a:off x="8082333" y="1723810"/>
              <a:ext cx="5854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6/9</a:t>
              </a:r>
              <a:endParaRPr lang="en-US" altLang="en-US" dirty="0">
                <a:solidFill>
                  <a:srgbClr val="FF0000"/>
                </a:solidFill>
                <a:latin typeface="Comic Sans MS" panose="030F0702030302020204" pitchFamily="66" charset="0"/>
              </a:endParaRPr>
            </a:p>
          </p:txBody>
        </p:sp>
        <p:sp>
          <p:nvSpPr>
            <p:cNvPr id="62" name="Text Box 185"/>
            <p:cNvSpPr txBox="1">
              <a:spLocks noChangeArrowheads="1"/>
            </p:cNvSpPr>
            <p:nvPr/>
          </p:nvSpPr>
          <p:spPr bwMode="auto">
            <a:xfrm>
              <a:off x="8486848" y="3051732"/>
              <a:ext cx="5854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7/8</a:t>
              </a:r>
              <a:endParaRPr lang="en-US" altLang="en-US" dirty="0">
                <a:solidFill>
                  <a:srgbClr val="FF0000"/>
                </a:solidFill>
                <a:latin typeface="Comic Sans MS" panose="030F0702030302020204" pitchFamily="66" charset="0"/>
              </a:endParaRPr>
            </a:p>
          </p:txBody>
        </p:sp>
        <p:sp>
          <p:nvSpPr>
            <p:cNvPr id="63" name="Text Box 185"/>
            <p:cNvSpPr txBox="1">
              <a:spLocks noChangeArrowheads="1"/>
            </p:cNvSpPr>
            <p:nvPr/>
          </p:nvSpPr>
          <p:spPr bwMode="auto">
            <a:xfrm>
              <a:off x="9958389" y="1110218"/>
              <a:ext cx="756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11/14</a:t>
              </a:r>
              <a:endParaRPr lang="en-US" altLang="en-US" dirty="0">
                <a:solidFill>
                  <a:srgbClr val="FF0000"/>
                </a:solidFill>
                <a:latin typeface="Comic Sans MS" panose="030F0702030302020204" pitchFamily="66" charset="0"/>
              </a:endParaRPr>
            </a:p>
          </p:txBody>
        </p:sp>
      </p:grpSp>
    </p:spTree>
    <p:extLst>
      <p:ext uri="{BB962C8B-B14F-4D97-AF65-F5344CB8AC3E}">
        <p14:creationId xmlns:p14="http://schemas.microsoft.com/office/powerpoint/2010/main" val="420438923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800226" y="141288"/>
            <a:ext cx="8723313" cy="698500"/>
          </a:xfrm>
        </p:spPr>
        <p:txBody>
          <a:bodyPr/>
          <a:lstStyle/>
          <a:p>
            <a:r>
              <a:rPr lang="en-US" altLang="en-US" sz="3600" dirty="0" smtClean="0"/>
              <a:t>DFS Tree – Directed Graphs</a:t>
            </a:r>
          </a:p>
        </p:txBody>
      </p:sp>
      <p:sp>
        <p:nvSpPr>
          <p:cNvPr id="7173" name="Rectangle 57"/>
          <p:cNvSpPr>
            <a:spLocks noGrp="1" noChangeArrowheads="1"/>
          </p:cNvSpPr>
          <p:nvPr>
            <p:ph type="body" idx="1"/>
          </p:nvPr>
        </p:nvSpPr>
        <p:spPr>
          <a:xfrm>
            <a:off x="370936" y="3633125"/>
            <a:ext cx="11464506" cy="2993100"/>
          </a:xfrm>
          <a:noFill/>
        </p:spPr>
        <p:txBody>
          <a:bodyPr/>
          <a:lstStyle/>
          <a:p>
            <a:pPr marL="533400" indent="-533400"/>
            <a:r>
              <a:rPr lang="en-US" altLang="en-US" dirty="0" smtClean="0"/>
              <a:t>For digraphs, </a:t>
            </a:r>
            <a:r>
              <a:rPr lang="en-US" altLang="en-US" dirty="0" smtClean="0">
                <a:solidFill>
                  <a:srgbClr val="FF0000"/>
                </a:solidFill>
              </a:rPr>
              <a:t>non-tree edges </a:t>
            </a:r>
            <a:r>
              <a:rPr lang="en-US" altLang="en-US" dirty="0" smtClean="0"/>
              <a:t>can be classified as follows:</a:t>
            </a:r>
            <a:endParaRPr lang="en-US" altLang="en-US" dirty="0"/>
          </a:p>
          <a:p>
            <a:pPr marL="914400" lvl="1" indent="-457200"/>
            <a:r>
              <a:rPr lang="en-US" altLang="en-US" dirty="0">
                <a:solidFill>
                  <a:schemeClr val="accent2"/>
                </a:solidFill>
              </a:rPr>
              <a:t>Back Edges:</a:t>
            </a:r>
            <a:r>
              <a:rPr lang="en-US" altLang="en-US" dirty="0"/>
              <a:t> (u, v) where v is ancestor of u in the tree</a:t>
            </a:r>
          </a:p>
          <a:p>
            <a:pPr marL="1295400" lvl="2" indent="-381000"/>
            <a:r>
              <a:rPr lang="en-US" altLang="en-US" dirty="0"/>
              <a:t>Thus a self-loop is considered to be a back-edge</a:t>
            </a:r>
          </a:p>
          <a:p>
            <a:pPr marL="914400" lvl="1" indent="-457200"/>
            <a:r>
              <a:rPr lang="en-US" altLang="en-US" dirty="0">
                <a:solidFill>
                  <a:schemeClr val="accent2"/>
                </a:solidFill>
              </a:rPr>
              <a:t>Forward Edges:</a:t>
            </a:r>
            <a:r>
              <a:rPr lang="en-US" altLang="en-US" dirty="0"/>
              <a:t> (u, v) where v is a proper descendant of u in the tree</a:t>
            </a:r>
          </a:p>
          <a:p>
            <a:pPr marL="914400" lvl="1" indent="-457200"/>
            <a:r>
              <a:rPr lang="en-US" altLang="en-US" dirty="0">
                <a:solidFill>
                  <a:schemeClr val="accent2"/>
                </a:solidFill>
              </a:rPr>
              <a:t>Cross Edges:</a:t>
            </a:r>
            <a:r>
              <a:rPr lang="en-US" altLang="en-US" dirty="0"/>
              <a:t> (u, v) where u and v are not ancestors or descendants of one another in the tree (in fact, the edge may go between different trees in the forest)</a:t>
            </a:r>
          </a:p>
        </p:txBody>
      </p:sp>
      <p:sp>
        <p:nvSpPr>
          <p:cNvPr id="107" name="Oval 141"/>
          <p:cNvSpPr>
            <a:spLocks noChangeArrowheads="1"/>
          </p:cNvSpPr>
          <p:nvPr/>
        </p:nvSpPr>
        <p:spPr bwMode="auto">
          <a:xfrm>
            <a:off x="3163889" y="1103313"/>
            <a:ext cx="407987" cy="387350"/>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d</a:t>
            </a:r>
            <a:endParaRPr lang="tr-TR" dirty="0">
              <a:latin typeface="Comic Sans MS" pitchFamily="66" charset="0"/>
            </a:endParaRPr>
          </a:p>
        </p:txBody>
      </p:sp>
      <p:sp>
        <p:nvSpPr>
          <p:cNvPr id="108" name="Oval 142"/>
          <p:cNvSpPr>
            <a:spLocks noChangeArrowheads="1"/>
          </p:cNvSpPr>
          <p:nvPr/>
        </p:nvSpPr>
        <p:spPr bwMode="auto">
          <a:xfrm>
            <a:off x="4278314" y="1092200"/>
            <a:ext cx="407987" cy="387350"/>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e</a:t>
            </a:r>
            <a:endParaRPr lang="tr-TR" dirty="0">
              <a:latin typeface="Comic Sans MS" pitchFamily="66" charset="0"/>
            </a:endParaRPr>
          </a:p>
        </p:txBody>
      </p:sp>
      <p:sp>
        <p:nvSpPr>
          <p:cNvPr id="109" name="Oval 143"/>
          <p:cNvSpPr>
            <a:spLocks noChangeArrowheads="1"/>
          </p:cNvSpPr>
          <p:nvPr/>
        </p:nvSpPr>
        <p:spPr bwMode="auto">
          <a:xfrm>
            <a:off x="4265614" y="2017713"/>
            <a:ext cx="407987" cy="387350"/>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f</a:t>
            </a:r>
            <a:endParaRPr lang="tr-TR" dirty="0">
              <a:latin typeface="Comic Sans MS" pitchFamily="66" charset="0"/>
            </a:endParaRPr>
          </a:p>
        </p:txBody>
      </p:sp>
      <p:sp>
        <p:nvSpPr>
          <p:cNvPr id="110" name="Oval 144"/>
          <p:cNvSpPr>
            <a:spLocks noChangeArrowheads="1"/>
          </p:cNvSpPr>
          <p:nvPr/>
        </p:nvSpPr>
        <p:spPr bwMode="auto">
          <a:xfrm>
            <a:off x="3175000" y="2030413"/>
            <a:ext cx="407988" cy="387350"/>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a</a:t>
            </a:r>
            <a:endParaRPr lang="tr-TR" dirty="0">
              <a:latin typeface="Comic Sans MS" pitchFamily="66" charset="0"/>
            </a:endParaRPr>
          </a:p>
        </p:txBody>
      </p:sp>
      <p:sp>
        <p:nvSpPr>
          <p:cNvPr id="111" name="Oval 145"/>
          <p:cNvSpPr>
            <a:spLocks noChangeArrowheads="1"/>
          </p:cNvSpPr>
          <p:nvPr/>
        </p:nvSpPr>
        <p:spPr bwMode="auto">
          <a:xfrm>
            <a:off x="2132014" y="2017713"/>
            <a:ext cx="407987" cy="387350"/>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b</a:t>
            </a:r>
            <a:endParaRPr lang="tr-TR" dirty="0">
              <a:latin typeface="Comic Sans MS" pitchFamily="66" charset="0"/>
            </a:endParaRPr>
          </a:p>
        </p:txBody>
      </p:sp>
      <p:sp>
        <p:nvSpPr>
          <p:cNvPr id="112" name="Oval 146"/>
          <p:cNvSpPr>
            <a:spLocks noChangeArrowheads="1"/>
          </p:cNvSpPr>
          <p:nvPr/>
        </p:nvSpPr>
        <p:spPr bwMode="auto">
          <a:xfrm>
            <a:off x="2168525" y="2943225"/>
            <a:ext cx="407988" cy="387350"/>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c</a:t>
            </a:r>
            <a:endParaRPr lang="tr-TR" dirty="0">
              <a:latin typeface="Comic Sans MS" pitchFamily="66" charset="0"/>
            </a:endParaRPr>
          </a:p>
        </p:txBody>
      </p:sp>
      <p:sp>
        <p:nvSpPr>
          <p:cNvPr id="113" name="Oval 147"/>
          <p:cNvSpPr>
            <a:spLocks noChangeArrowheads="1"/>
          </p:cNvSpPr>
          <p:nvPr/>
        </p:nvSpPr>
        <p:spPr bwMode="auto">
          <a:xfrm>
            <a:off x="4289425" y="2943225"/>
            <a:ext cx="407988" cy="387350"/>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g</a:t>
            </a:r>
            <a:endParaRPr lang="tr-TR" dirty="0">
              <a:latin typeface="Comic Sans MS" pitchFamily="66" charset="0"/>
            </a:endParaRPr>
          </a:p>
        </p:txBody>
      </p:sp>
      <p:sp>
        <p:nvSpPr>
          <p:cNvPr id="114" name="Line 148"/>
          <p:cNvSpPr>
            <a:spLocks noChangeShapeType="1"/>
          </p:cNvSpPr>
          <p:nvPr/>
        </p:nvSpPr>
        <p:spPr bwMode="auto">
          <a:xfrm>
            <a:off x="2574925" y="3170239"/>
            <a:ext cx="1733550" cy="1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5" name="Line 149"/>
          <p:cNvSpPr>
            <a:spLocks noChangeShapeType="1"/>
          </p:cNvSpPr>
          <p:nvPr/>
        </p:nvSpPr>
        <p:spPr bwMode="auto">
          <a:xfrm flipH="1">
            <a:off x="4471989" y="2406650"/>
            <a:ext cx="1587" cy="5524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6" name="Line 150"/>
          <p:cNvSpPr>
            <a:spLocks noChangeShapeType="1"/>
          </p:cNvSpPr>
          <p:nvPr/>
        </p:nvSpPr>
        <p:spPr bwMode="auto">
          <a:xfrm flipH="1">
            <a:off x="4471989" y="1470025"/>
            <a:ext cx="1587" cy="5524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7" name="Line 151"/>
          <p:cNvSpPr>
            <a:spLocks noChangeShapeType="1"/>
          </p:cNvSpPr>
          <p:nvPr/>
        </p:nvSpPr>
        <p:spPr bwMode="auto">
          <a:xfrm>
            <a:off x="3594101" y="2209800"/>
            <a:ext cx="690563" cy="15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8" name="Line 152"/>
          <p:cNvSpPr>
            <a:spLocks noChangeShapeType="1"/>
          </p:cNvSpPr>
          <p:nvPr/>
        </p:nvSpPr>
        <p:spPr bwMode="auto">
          <a:xfrm>
            <a:off x="3570288" y="1271589"/>
            <a:ext cx="690562" cy="1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9" name="Line 153"/>
          <p:cNvSpPr>
            <a:spLocks noChangeShapeType="1"/>
          </p:cNvSpPr>
          <p:nvPr/>
        </p:nvSpPr>
        <p:spPr bwMode="auto">
          <a:xfrm flipH="1">
            <a:off x="3370264" y="1470025"/>
            <a:ext cx="1587" cy="5524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 name="Line 154"/>
          <p:cNvSpPr>
            <a:spLocks noChangeShapeType="1"/>
          </p:cNvSpPr>
          <p:nvPr/>
        </p:nvSpPr>
        <p:spPr bwMode="auto">
          <a:xfrm>
            <a:off x="2516188" y="2197100"/>
            <a:ext cx="690562" cy="1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1" name="Line 155"/>
          <p:cNvSpPr>
            <a:spLocks noChangeShapeType="1"/>
          </p:cNvSpPr>
          <p:nvPr/>
        </p:nvSpPr>
        <p:spPr bwMode="auto">
          <a:xfrm flipH="1">
            <a:off x="2373314" y="2408238"/>
            <a:ext cx="1587" cy="5524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 name="Line 156"/>
          <p:cNvSpPr>
            <a:spLocks noChangeShapeType="1"/>
          </p:cNvSpPr>
          <p:nvPr/>
        </p:nvSpPr>
        <p:spPr bwMode="auto">
          <a:xfrm flipH="1">
            <a:off x="2536825" y="2408238"/>
            <a:ext cx="704850" cy="6588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 name="Line 157"/>
          <p:cNvSpPr>
            <a:spLocks noChangeShapeType="1"/>
          </p:cNvSpPr>
          <p:nvPr/>
        </p:nvSpPr>
        <p:spPr bwMode="auto">
          <a:xfrm>
            <a:off x="3522664" y="2374901"/>
            <a:ext cx="808037" cy="657225"/>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nvGrpSpPr>
          <p:cNvPr id="2" name="Group 1"/>
          <p:cNvGrpSpPr/>
          <p:nvPr/>
        </p:nvGrpSpPr>
        <p:grpSpPr>
          <a:xfrm>
            <a:off x="6458275" y="926863"/>
            <a:ext cx="4311382" cy="2781611"/>
            <a:chOff x="6458275" y="926863"/>
            <a:chExt cx="4311382" cy="2781611"/>
          </a:xfrm>
        </p:grpSpPr>
        <p:sp>
          <p:nvSpPr>
            <p:cNvPr id="124" name="Oval 168"/>
            <p:cNvSpPr>
              <a:spLocks noChangeArrowheads="1"/>
            </p:cNvSpPr>
            <p:nvPr/>
          </p:nvSpPr>
          <p:spPr bwMode="auto">
            <a:xfrm>
              <a:off x="7289800" y="1220788"/>
              <a:ext cx="477838" cy="398462"/>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a</a:t>
              </a:r>
              <a:endParaRPr lang="en-US" dirty="0">
                <a:latin typeface="Comic Sans MS" pitchFamily="66" charset="0"/>
              </a:endParaRPr>
            </a:p>
          </p:txBody>
        </p:sp>
        <p:sp>
          <p:nvSpPr>
            <p:cNvPr id="125" name="Line 177"/>
            <p:cNvSpPr>
              <a:spLocks noChangeShapeType="1"/>
            </p:cNvSpPr>
            <p:nvPr/>
          </p:nvSpPr>
          <p:spPr bwMode="auto">
            <a:xfrm flipH="1">
              <a:off x="6838950" y="1597026"/>
              <a:ext cx="541338" cy="4238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6" name="Oval 190"/>
            <p:cNvSpPr>
              <a:spLocks noChangeArrowheads="1"/>
            </p:cNvSpPr>
            <p:nvPr/>
          </p:nvSpPr>
          <p:spPr bwMode="auto">
            <a:xfrm>
              <a:off x="6515100" y="1982788"/>
              <a:ext cx="477838" cy="398462"/>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b</a:t>
              </a:r>
              <a:endParaRPr lang="en-US" dirty="0">
                <a:latin typeface="Comic Sans MS" pitchFamily="66" charset="0"/>
              </a:endParaRPr>
            </a:p>
          </p:txBody>
        </p:sp>
        <p:sp>
          <p:nvSpPr>
            <p:cNvPr id="127" name="Oval 192"/>
            <p:cNvSpPr>
              <a:spLocks noChangeArrowheads="1"/>
            </p:cNvSpPr>
            <p:nvPr/>
          </p:nvSpPr>
          <p:spPr bwMode="auto">
            <a:xfrm>
              <a:off x="7945439" y="2030413"/>
              <a:ext cx="477837" cy="398462"/>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f</a:t>
              </a:r>
              <a:endParaRPr lang="en-US" dirty="0">
                <a:latin typeface="Comic Sans MS" pitchFamily="66" charset="0"/>
              </a:endParaRPr>
            </a:p>
          </p:txBody>
        </p:sp>
        <p:sp>
          <p:nvSpPr>
            <p:cNvPr id="128" name="Oval 193"/>
            <p:cNvSpPr>
              <a:spLocks noChangeArrowheads="1"/>
            </p:cNvSpPr>
            <p:nvPr/>
          </p:nvSpPr>
          <p:spPr bwMode="auto">
            <a:xfrm>
              <a:off x="9432926" y="2065338"/>
              <a:ext cx="595313" cy="398462"/>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e</a:t>
              </a:r>
              <a:endParaRPr lang="en-US" dirty="0">
                <a:latin typeface="Comic Sans MS" pitchFamily="66" charset="0"/>
              </a:endParaRPr>
            </a:p>
          </p:txBody>
        </p:sp>
        <p:sp>
          <p:nvSpPr>
            <p:cNvPr id="129" name="Oval 194"/>
            <p:cNvSpPr>
              <a:spLocks noChangeArrowheads="1"/>
            </p:cNvSpPr>
            <p:nvPr/>
          </p:nvSpPr>
          <p:spPr bwMode="auto">
            <a:xfrm>
              <a:off x="9351964" y="1116013"/>
              <a:ext cx="606425" cy="398462"/>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a:latin typeface="Comic Sans MS" pitchFamily="66" charset="0"/>
                </a:rPr>
                <a:t>d</a:t>
              </a:r>
              <a:endParaRPr lang="en-US" dirty="0">
                <a:latin typeface="Comic Sans MS" pitchFamily="66" charset="0"/>
              </a:endParaRPr>
            </a:p>
          </p:txBody>
        </p:sp>
        <p:sp>
          <p:nvSpPr>
            <p:cNvPr id="130" name="Oval 195"/>
            <p:cNvSpPr>
              <a:spLocks noChangeArrowheads="1"/>
            </p:cNvSpPr>
            <p:nvPr/>
          </p:nvSpPr>
          <p:spPr bwMode="auto">
            <a:xfrm>
              <a:off x="6550025" y="2944813"/>
              <a:ext cx="477838" cy="398462"/>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c</a:t>
              </a:r>
              <a:endParaRPr lang="en-US" dirty="0">
                <a:latin typeface="Comic Sans MS" pitchFamily="66" charset="0"/>
              </a:endParaRPr>
            </a:p>
          </p:txBody>
        </p:sp>
        <p:sp>
          <p:nvSpPr>
            <p:cNvPr id="131" name="Oval 197"/>
            <p:cNvSpPr>
              <a:spLocks noChangeArrowheads="1"/>
            </p:cNvSpPr>
            <p:nvPr/>
          </p:nvSpPr>
          <p:spPr bwMode="auto">
            <a:xfrm>
              <a:off x="8004175" y="3003551"/>
              <a:ext cx="477838" cy="398463"/>
            </a:xfrm>
            <a:prstGeom prst="ellipse">
              <a:avLst/>
            </a:prstGeom>
            <a:solidFill>
              <a:schemeClr val="bg1">
                <a:lumMod val="95000"/>
              </a:schemeClr>
            </a:solidFill>
            <a:ln w="9525">
              <a:solidFill>
                <a:schemeClr val="tx1"/>
              </a:solidFill>
              <a:round/>
              <a:headEnd/>
              <a:tailEnd/>
            </a:ln>
            <a:effectLst/>
          </p:spPr>
          <p:txBody>
            <a:bodyPr wrap="none" anchor="ctr"/>
            <a:lstStyle/>
            <a:p>
              <a:pPr algn="ctr">
                <a:defRPr/>
              </a:pPr>
              <a:r>
                <a:rPr lang="en-US" dirty="0" smtClean="0">
                  <a:latin typeface="Comic Sans MS" pitchFamily="66" charset="0"/>
                </a:rPr>
                <a:t>g</a:t>
              </a:r>
              <a:endParaRPr lang="en-US" dirty="0">
                <a:latin typeface="Comic Sans MS" pitchFamily="66" charset="0"/>
              </a:endParaRPr>
            </a:p>
          </p:txBody>
        </p:sp>
        <p:sp>
          <p:nvSpPr>
            <p:cNvPr id="132" name="Line 199"/>
            <p:cNvSpPr>
              <a:spLocks noChangeShapeType="1"/>
            </p:cNvSpPr>
            <p:nvPr/>
          </p:nvSpPr>
          <p:spPr bwMode="auto">
            <a:xfrm>
              <a:off x="6746876" y="2406651"/>
              <a:ext cx="9525" cy="530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 name="Line 201"/>
            <p:cNvSpPr>
              <a:spLocks noChangeShapeType="1"/>
            </p:cNvSpPr>
            <p:nvPr/>
          </p:nvSpPr>
          <p:spPr bwMode="auto">
            <a:xfrm>
              <a:off x="7707313" y="1549400"/>
              <a:ext cx="373062" cy="4953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4" name="Line 204"/>
            <p:cNvSpPr>
              <a:spLocks noChangeShapeType="1"/>
            </p:cNvSpPr>
            <p:nvPr/>
          </p:nvSpPr>
          <p:spPr bwMode="auto">
            <a:xfrm>
              <a:off x="8223251" y="2454276"/>
              <a:ext cx="9525" cy="530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 name="Line 205"/>
            <p:cNvSpPr>
              <a:spLocks noChangeShapeType="1"/>
            </p:cNvSpPr>
            <p:nvPr/>
          </p:nvSpPr>
          <p:spPr bwMode="auto">
            <a:xfrm>
              <a:off x="7578726" y="1577976"/>
              <a:ext cx="479425" cy="1465263"/>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36" name="Line 206"/>
            <p:cNvSpPr>
              <a:spLocks noChangeShapeType="1"/>
            </p:cNvSpPr>
            <p:nvPr/>
          </p:nvSpPr>
          <p:spPr bwMode="auto">
            <a:xfrm>
              <a:off x="7050088" y="3194051"/>
              <a:ext cx="925512" cy="34925"/>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37" name="Line 207"/>
            <p:cNvSpPr>
              <a:spLocks noChangeShapeType="1"/>
            </p:cNvSpPr>
            <p:nvPr/>
          </p:nvSpPr>
          <p:spPr bwMode="auto">
            <a:xfrm flipV="1">
              <a:off x="6967538" y="1611313"/>
              <a:ext cx="514350" cy="1395412"/>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38" name="Text Box 208"/>
            <p:cNvSpPr txBox="1">
              <a:spLocks noChangeArrowheads="1"/>
            </p:cNvSpPr>
            <p:nvPr/>
          </p:nvSpPr>
          <p:spPr bwMode="auto">
            <a:xfrm>
              <a:off x="7454901" y="3152776"/>
              <a:ext cx="322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latin typeface="Comic Sans MS" panose="030F0702030302020204" pitchFamily="66" charset="0"/>
                </a:rPr>
                <a:t>C</a:t>
              </a:r>
            </a:p>
          </p:txBody>
        </p:sp>
        <p:sp>
          <p:nvSpPr>
            <p:cNvPr id="139" name="Text Box 209"/>
            <p:cNvSpPr txBox="1">
              <a:spLocks noChangeArrowheads="1"/>
            </p:cNvSpPr>
            <p:nvPr/>
          </p:nvSpPr>
          <p:spPr bwMode="auto">
            <a:xfrm>
              <a:off x="7150101" y="2166938"/>
              <a:ext cx="322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F</a:t>
              </a:r>
            </a:p>
          </p:txBody>
        </p:sp>
        <p:sp>
          <p:nvSpPr>
            <p:cNvPr id="140" name="Text Box 210"/>
            <p:cNvSpPr txBox="1">
              <a:spLocks noChangeArrowheads="1"/>
            </p:cNvSpPr>
            <p:nvPr/>
          </p:nvSpPr>
          <p:spPr bwMode="auto">
            <a:xfrm>
              <a:off x="7642226" y="2413001"/>
              <a:ext cx="328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latin typeface="Comic Sans MS" panose="030F0702030302020204" pitchFamily="66" charset="0"/>
                </a:rPr>
                <a:t>B</a:t>
              </a:r>
            </a:p>
          </p:txBody>
        </p:sp>
        <p:sp>
          <p:nvSpPr>
            <p:cNvPr id="141" name="Line 211"/>
            <p:cNvSpPr>
              <a:spLocks noChangeShapeType="1"/>
            </p:cNvSpPr>
            <p:nvPr/>
          </p:nvSpPr>
          <p:spPr bwMode="auto">
            <a:xfrm>
              <a:off x="8445501" y="2220914"/>
              <a:ext cx="925513" cy="34925"/>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42" name="Line 212"/>
            <p:cNvSpPr>
              <a:spLocks noChangeShapeType="1"/>
            </p:cNvSpPr>
            <p:nvPr/>
          </p:nvSpPr>
          <p:spPr bwMode="auto">
            <a:xfrm>
              <a:off x="9642476" y="1514476"/>
              <a:ext cx="9525" cy="530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 name="Line 215"/>
            <p:cNvSpPr>
              <a:spLocks noChangeShapeType="1"/>
            </p:cNvSpPr>
            <p:nvPr/>
          </p:nvSpPr>
          <p:spPr bwMode="auto">
            <a:xfrm>
              <a:off x="7788276" y="1376363"/>
              <a:ext cx="1522413" cy="0"/>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44" name="Text Box 216"/>
            <p:cNvSpPr txBox="1">
              <a:spLocks noChangeArrowheads="1"/>
            </p:cNvSpPr>
            <p:nvPr/>
          </p:nvSpPr>
          <p:spPr bwMode="auto">
            <a:xfrm>
              <a:off x="8885238" y="1957388"/>
              <a:ext cx="322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C</a:t>
              </a:r>
            </a:p>
          </p:txBody>
        </p:sp>
        <p:sp>
          <p:nvSpPr>
            <p:cNvPr id="145" name="Text Box 217"/>
            <p:cNvSpPr txBox="1">
              <a:spLocks noChangeArrowheads="1"/>
            </p:cNvSpPr>
            <p:nvPr/>
          </p:nvSpPr>
          <p:spPr bwMode="auto">
            <a:xfrm>
              <a:off x="8580438" y="1123951"/>
              <a:ext cx="322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C</a:t>
              </a:r>
            </a:p>
          </p:txBody>
        </p:sp>
        <p:sp>
          <p:nvSpPr>
            <p:cNvPr id="146" name="Text Box 185"/>
            <p:cNvSpPr txBox="1">
              <a:spLocks noChangeArrowheads="1"/>
            </p:cNvSpPr>
            <p:nvPr/>
          </p:nvSpPr>
          <p:spPr bwMode="auto">
            <a:xfrm>
              <a:off x="9975850" y="2104511"/>
              <a:ext cx="7938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12/13</a:t>
              </a:r>
              <a:endParaRPr lang="en-US" altLang="en-US" dirty="0">
                <a:solidFill>
                  <a:srgbClr val="FF0000"/>
                </a:solidFill>
                <a:latin typeface="Comic Sans MS" panose="030F0702030302020204" pitchFamily="66" charset="0"/>
              </a:endParaRPr>
            </a:p>
          </p:txBody>
        </p:sp>
        <p:sp>
          <p:nvSpPr>
            <p:cNvPr id="147" name="Text Box 185"/>
            <p:cNvSpPr txBox="1">
              <a:spLocks noChangeArrowheads="1"/>
            </p:cNvSpPr>
            <p:nvPr/>
          </p:nvSpPr>
          <p:spPr bwMode="auto">
            <a:xfrm>
              <a:off x="7224713" y="926863"/>
              <a:ext cx="652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1/10</a:t>
              </a:r>
              <a:endParaRPr lang="en-US" altLang="en-US" dirty="0">
                <a:solidFill>
                  <a:srgbClr val="FF0000"/>
                </a:solidFill>
                <a:latin typeface="Comic Sans MS" panose="030F0702030302020204" pitchFamily="66" charset="0"/>
              </a:endParaRPr>
            </a:p>
          </p:txBody>
        </p:sp>
        <p:sp>
          <p:nvSpPr>
            <p:cNvPr id="148" name="Text Box 185"/>
            <p:cNvSpPr txBox="1">
              <a:spLocks noChangeArrowheads="1"/>
            </p:cNvSpPr>
            <p:nvPr/>
          </p:nvSpPr>
          <p:spPr bwMode="auto">
            <a:xfrm>
              <a:off x="6458275" y="1669469"/>
              <a:ext cx="5854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2</a:t>
              </a:r>
              <a:r>
                <a:rPr lang="en-US" altLang="en-US" dirty="0" smtClean="0">
                  <a:solidFill>
                    <a:srgbClr val="FF0000"/>
                  </a:solidFill>
                  <a:latin typeface="Comic Sans MS" panose="030F0702030302020204" pitchFamily="66" charset="0"/>
                </a:rPr>
                <a:t>/5</a:t>
              </a:r>
              <a:endParaRPr lang="en-US" altLang="en-US" dirty="0">
                <a:solidFill>
                  <a:srgbClr val="FF0000"/>
                </a:solidFill>
                <a:latin typeface="Comic Sans MS" panose="030F0702030302020204" pitchFamily="66" charset="0"/>
              </a:endParaRPr>
            </a:p>
          </p:txBody>
        </p:sp>
        <p:sp>
          <p:nvSpPr>
            <p:cNvPr id="149" name="Text Box 185"/>
            <p:cNvSpPr txBox="1">
              <a:spLocks noChangeArrowheads="1"/>
            </p:cNvSpPr>
            <p:nvPr/>
          </p:nvSpPr>
          <p:spPr bwMode="auto">
            <a:xfrm>
              <a:off x="6467680" y="3339142"/>
              <a:ext cx="5854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3/4</a:t>
              </a:r>
              <a:endParaRPr lang="en-US" altLang="en-US" dirty="0">
                <a:solidFill>
                  <a:srgbClr val="FF0000"/>
                </a:solidFill>
                <a:latin typeface="Comic Sans MS" panose="030F0702030302020204" pitchFamily="66" charset="0"/>
              </a:endParaRPr>
            </a:p>
          </p:txBody>
        </p:sp>
        <p:sp>
          <p:nvSpPr>
            <p:cNvPr id="150" name="Text Box 185"/>
            <p:cNvSpPr txBox="1">
              <a:spLocks noChangeArrowheads="1"/>
            </p:cNvSpPr>
            <p:nvPr/>
          </p:nvSpPr>
          <p:spPr bwMode="auto">
            <a:xfrm>
              <a:off x="8082333" y="1723810"/>
              <a:ext cx="5854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6/9</a:t>
              </a:r>
              <a:endParaRPr lang="en-US" altLang="en-US" dirty="0">
                <a:solidFill>
                  <a:srgbClr val="FF0000"/>
                </a:solidFill>
                <a:latin typeface="Comic Sans MS" panose="030F0702030302020204" pitchFamily="66" charset="0"/>
              </a:endParaRPr>
            </a:p>
          </p:txBody>
        </p:sp>
        <p:sp>
          <p:nvSpPr>
            <p:cNvPr id="151" name="Text Box 185"/>
            <p:cNvSpPr txBox="1">
              <a:spLocks noChangeArrowheads="1"/>
            </p:cNvSpPr>
            <p:nvPr/>
          </p:nvSpPr>
          <p:spPr bwMode="auto">
            <a:xfrm>
              <a:off x="8486848" y="3051732"/>
              <a:ext cx="5854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7/8</a:t>
              </a:r>
              <a:endParaRPr lang="en-US" altLang="en-US" dirty="0">
                <a:solidFill>
                  <a:srgbClr val="FF0000"/>
                </a:solidFill>
                <a:latin typeface="Comic Sans MS" panose="030F0702030302020204" pitchFamily="66" charset="0"/>
              </a:endParaRPr>
            </a:p>
          </p:txBody>
        </p:sp>
        <p:sp>
          <p:nvSpPr>
            <p:cNvPr id="152" name="Text Box 185"/>
            <p:cNvSpPr txBox="1">
              <a:spLocks noChangeArrowheads="1"/>
            </p:cNvSpPr>
            <p:nvPr/>
          </p:nvSpPr>
          <p:spPr bwMode="auto">
            <a:xfrm>
              <a:off x="9958389" y="1110218"/>
              <a:ext cx="756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FF0000"/>
                  </a:solidFill>
                  <a:latin typeface="Comic Sans MS" panose="030F0702030302020204" pitchFamily="66" charset="0"/>
                </a:rPr>
                <a:t>11/14</a:t>
              </a:r>
              <a:endParaRPr lang="en-US" altLang="en-US" dirty="0">
                <a:solidFill>
                  <a:srgbClr val="FF0000"/>
                </a:solidFill>
                <a:latin typeface="Comic Sans MS" panose="030F0702030302020204" pitchFamily="66" charset="0"/>
              </a:endParaRPr>
            </a:p>
          </p:txBody>
        </p:sp>
      </p:grpSp>
    </p:spTree>
    <p:extLst>
      <p:ext uri="{BB962C8B-B14F-4D97-AF65-F5344CB8AC3E}">
        <p14:creationId xmlns:p14="http://schemas.microsoft.com/office/powerpoint/2010/main" val="425263376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14821</TotalTime>
  <Words>2225</Words>
  <Application>Microsoft Office PowerPoint</Application>
  <PresentationFormat>Widescreen</PresentationFormat>
  <Paragraphs>348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Comic Sans MS</vt:lpstr>
      <vt:lpstr>Symbol</vt:lpstr>
      <vt:lpstr>Times New Roman</vt:lpstr>
      <vt:lpstr>Wingdings</vt:lpstr>
      <vt:lpstr>Blank Presentation</vt:lpstr>
      <vt:lpstr>Today’s Material</vt:lpstr>
      <vt:lpstr>Depth-First Search</vt:lpstr>
      <vt:lpstr>DFS - Example</vt:lpstr>
      <vt:lpstr>DFS - Implementation</vt:lpstr>
      <vt:lpstr>DFS – Implementation</vt:lpstr>
      <vt:lpstr>DFS Example1</vt:lpstr>
      <vt:lpstr>DFS Example1</vt:lpstr>
      <vt:lpstr>DFS Example2</vt:lpstr>
      <vt:lpstr>DFS Tree – Directed Graphs</vt:lpstr>
      <vt:lpstr>Parenthesis Structure</vt:lpstr>
      <vt:lpstr>Parenthesis Lemma</vt:lpstr>
      <vt:lpstr>Timestamp Structure Lemma</vt:lpstr>
      <vt:lpstr>Cycles</vt:lpstr>
      <vt:lpstr>Cycles</vt:lpstr>
      <vt:lpstr>Cycles &amp; Back Edges</vt:lpstr>
      <vt:lpstr>DFS Tree – Undirected Graphs</vt:lpstr>
      <vt:lpstr>LeetCode 547. Number of Provinces</vt:lpstr>
      <vt:lpstr>LeetCode 733. Flood Fill</vt:lpstr>
      <vt:lpstr>LeetCode 785. Is Graph Bipartite? </vt:lpstr>
      <vt:lpstr>LeetCode 1559. Detect Cycles in 2D Grid </vt:lpstr>
      <vt:lpstr>Trees &amp; DFS</vt:lpstr>
      <vt:lpstr>LeetCode 257. Binary Tree Paths</vt:lpstr>
      <vt:lpstr>LeetCode 112. Path Sum</vt:lpstr>
      <vt:lpstr>LC 102. Binary Tree Level Order Traversal</vt:lpstr>
      <vt:lpstr>DFS &amp; MiniMax Game Trees</vt:lpstr>
      <vt:lpstr>DFS &amp; MiniMax Game Tree for Tic-Tac-Toe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Material</dc:title>
  <dc:creator>CÜNEYT AKINLAR</dc:creator>
  <cp:lastModifiedBy>azra</cp:lastModifiedBy>
  <cp:revision>547</cp:revision>
  <dcterms:created xsi:type="dcterms:W3CDTF">2020-11-16T14:31:24Z</dcterms:created>
  <dcterms:modified xsi:type="dcterms:W3CDTF">2023-07-27T17:14:47Z</dcterms:modified>
</cp:coreProperties>
</file>