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27" r:id="rId2"/>
    <p:sldId id="428" r:id="rId3"/>
    <p:sldId id="429" r:id="rId4"/>
    <p:sldId id="430" r:id="rId5"/>
    <p:sldId id="431" r:id="rId6"/>
    <p:sldId id="432" r:id="rId7"/>
    <p:sldId id="433" r:id="rId8"/>
    <p:sldId id="434" r:id="rId9"/>
    <p:sldId id="435" r:id="rId10"/>
    <p:sldId id="436" r:id="rId11"/>
    <p:sldId id="437" r:id="rId12"/>
    <p:sldId id="438" r:id="rId13"/>
    <p:sldId id="439" r:id="rId14"/>
    <p:sldId id="440" r:id="rId15"/>
    <p:sldId id="441" r:id="rId16"/>
    <p:sldId id="442" r:id="rId17"/>
    <p:sldId id="443" r:id="rId18"/>
    <p:sldId id="444" r:id="rId19"/>
    <p:sldId id="445" r:id="rId20"/>
    <p:sldId id="446" r:id="rId21"/>
    <p:sldId id="447" r:id="rId22"/>
    <p:sldId id="448" r:id="rId23"/>
    <p:sldId id="449" r:id="rId24"/>
    <p:sldId id="450" r:id="rId25"/>
    <p:sldId id="451" r:id="rId26"/>
    <p:sldId id="452" r:id="rId27"/>
    <p:sldId id="453" r:id="rId28"/>
    <p:sldId id="454" r:id="rId29"/>
    <p:sldId id="455" r:id="rId30"/>
    <p:sldId id="456" r:id="rId31"/>
    <p:sldId id="457" r:id="rId32"/>
    <p:sldId id="458" r:id="rId33"/>
    <p:sldId id="459" r:id="rId34"/>
    <p:sldId id="460" r:id="rId35"/>
    <p:sldId id="461" r:id="rId36"/>
    <p:sldId id="462" r:id="rId37"/>
    <p:sldId id="463" r:id="rId38"/>
    <p:sldId id="464" r:id="rId39"/>
    <p:sldId id="465" r:id="rId40"/>
    <p:sldId id="46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95400" autoAdjust="0"/>
  </p:normalViewPr>
  <p:slideViewPr>
    <p:cSldViewPr snapToGrid="0">
      <p:cViewPr varScale="1">
        <p:scale>
          <a:sx n="89" d="100"/>
          <a:sy n="89" d="100"/>
        </p:scale>
        <p:origin x="5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xmlns="" id="{E478CE9F-FCF8-41BE-BCDF-25622BB584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D154772A-912A-4C3E-9956-BDCB36B550F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42928603-CA59-4E80-B400-897CC2CCD4A9}"/>
              </a:ext>
            </a:extLst>
          </p:cNvPr>
          <p:cNvSpPr>
            <a:spLocks noGrp="1" noChangeArrowheads="1"/>
          </p:cNvSpPr>
          <p:nvPr>
            <p:ph type="sldNum" sz="quarter" idx="12"/>
          </p:nvPr>
        </p:nvSpPr>
        <p:spPr>
          <a:ln/>
        </p:spPr>
        <p:txBody>
          <a:bodyPr/>
          <a:lstStyle>
            <a:lvl1pPr>
              <a:defRPr/>
            </a:lvl1pPr>
          </a:lstStyle>
          <a:p>
            <a:pPr>
              <a:defRPr/>
            </a:pPr>
            <a:fld id="{3677FB87-3ECF-41EA-B2DF-595821437FB8}" type="slidenum">
              <a:rPr lang="en-US" altLang="en-US"/>
              <a:pPr>
                <a:defRPr/>
              </a:pPr>
              <a:t>‹#›</a:t>
            </a:fld>
            <a:endParaRPr lang="en-US" altLang="en-US"/>
          </a:p>
        </p:txBody>
      </p:sp>
    </p:spTree>
    <p:extLst>
      <p:ext uri="{BB962C8B-B14F-4D97-AF65-F5344CB8AC3E}">
        <p14:creationId xmlns:p14="http://schemas.microsoft.com/office/powerpoint/2010/main" val="336869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EE55FFBC-AF58-4CE3-BE8D-0BB9BF998AA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F33E0CD8-9B39-4213-8518-C52BAB9975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B088ABB6-715F-4E91-BB7C-04E8CB0176DC}"/>
              </a:ext>
            </a:extLst>
          </p:cNvPr>
          <p:cNvSpPr>
            <a:spLocks noGrp="1" noChangeArrowheads="1"/>
          </p:cNvSpPr>
          <p:nvPr>
            <p:ph type="sldNum" sz="quarter" idx="12"/>
          </p:nvPr>
        </p:nvSpPr>
        <p:spPr>
          <a:ln/>
        </p:spPr>
        <p:txBody>
          <a:bodyPr/>
          <a:lstStyle>
            <a:lvl1pPr>
              <a:defRPr/>
            </a:lvl1pPr>
          </a:lstStyle>
          <a:p>
            <a:pPr>
              <a:defRPr/>
            </a:pPr>
            <a:fld id="{DFEEF1C4-1A64-4BE9-9553-8A680BDE8AD8}" type="slidenum">
              <a:rPr lang="en-US" altLang="en-US"/>
              <a:pPr>
                <a:defRPr/>
              </a:pPr>
              <a:t>‹#›</a:t>
            </a:fld>
            <a:endParaRPr lang="en-US" altLang="en-US"/>
          </a:p>
        </p:txBody>
      </p:sp>
    </p:spTree>
    <p:extLst>
      <p:ext uri="{BB962C8B-B14F-4D97-AF65-F5344CB8AC3E}">
        <p14:creationId xmlns:p14="http://schemas.microsoft.com/office/powerpoint/2010/main" val="56344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0451" y="141288"/>
            <a:ext cx="2597149" cy="59547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2651" y="141288"/>
            <a:ext cx="7594600" cy="59547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487934CC-10AF-475E-9382-9BE723CD627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76159187-C7D1-48AA-AB62-5C60E55A8CA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4CA2FC11-9D3D-40DA-8CF9-8606DDD6776F}"/>
              </a:ext>
            </a:extLst>
          </p:cNvPr>
          <p:cNvSpPr>
            <a:spLocks noGrp="1" noChangeArrowheads="1"/>
          </p:cNvSpPr>
          <p:nvPr>
            <p:ph type="sldNum" sz="quarter" idx="12"/>
          </p:nvPr>
        </p:nvSpPr>
        <p:spPr>
          <a:ln/>
        </p:spPr>
        <p:txBody>
          <a:bodyPr/>
          <a:lstStyle>
            <a:lvl1pPr>
              <a:defRPr/>
            </a:lvl1pPr>
          </a:lstStyle>
          <a:p>
            <a:pPr>
              <a:defRPr/>
            </a:pPr>
            <a:fld id="{8A6D5C97-98B6-4511-95DA-5A790D2D76E2}" type="slidenum">
              <a:rPr lang="en-US" altLang="en-US"/>
              <a:pPr>
                <a:defRPr/>
              </a:pPr>
              <a:t>‹#›</a:t>
            </a:fld>
            <a:endParaRPr lang="en-US" altLang="en-US"/>
          </a:p>
        </p:txBody>
      </p:sp>
    </p:spTree>
    <p:extLst>
      <p:ext uri="{BB962C8B-B14F-4D97-AF65-F5344CB8AC3E}">
        <p14:creationId xmlns:p14="http://schemas.microsoft.com/office/powerpoint/2010/main" val="49225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E9D8FC63-5957-495B-AB21-AEB88D14E9F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8C8F2179-8AD5-4D25-8178-A04A789C848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2F2E59F7-4DD2-4A1B-AFC2-DA8D0B9867CD}"/>
              </a:ext>
            </a:extLst>
          </p:cNvPr>
          <p:cNvSpPr>
            <a:spLocks noGrp="1" noChangeArrowheads="1"/>
          </p:cNvSpPr>
          <p:nvPr>
            <p:ph type="sldNum" sz="quarter" idx="12"/>
          </p:nvPr>
        </p:nvSpPr>
        <p:spPr>
          <a:ln/>
        </p:spPr>
        <p:txBody>
          <a:bodyPr/>
          <a:lstStyle>
            <a:lvl1pPr>
              <a:defRPr/>
            </a:lvl1pPr>
          </a:lstStyle>
          <a:p>
            <a:pPr>
              <a:defRPr/>
            </a:pPr>
            <a:fld id="{37A2021A-CF8F-4438-BC6D-96A5E5E99E9A}" type="slidenum">
              <a:rPr lang="en-US" altLang="en-US"/>
              <a:pPr>
                <a:defRPr/>
              </a:pPr>
              <a:t>‹#›</a:t>
            </a:fld>
            <a:endParaRPr lang="en-US" altLang="en-US"/>
          </a:p>
        </p:txBody>
      </p:sp>
    </p:spTree>
    <p:extLst>
      <p:ext uri="{BB962C8B-B14F-4D97-AF65-F5344CB8AC3E}">
        <p14:creationId xmlns:p14="http://schemas.microsoft.com/office/powerpoint/2010/main" val="187458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xmlns="" id="{228A0E92-2DE0-4D7F-8C2B-87A147726EC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06F9C0D0-3453-4B1E-8280-2875FA67DAC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67663CE4-BB53-438C-8DB5-B69C92C5563D}"/>
              </a:ext>
            </a:extLst>
          </p:cNvPr>
          <p:cNvSpPr>
            <a:spLocks noGrp="1" noChangeArrowheads="1"/>
          </p:cNvSpPr>
          <p:nvPr>
            <p:ph type="sldNum" sz="quarter" idx="12"/>
          </p:nvPr>
        </p:nvSpPr>
        <p:spPr>
          <a:ln/>
        </p:spPr>
        <p:txBody>
          <a:bodyPr/>
          <a:lstStyle>
            <a:lvl1pPr>
              <a:defRPr/>
            </a:lvl1pPr>
          </a:lstStyle>
          <a:p>
            <a:pPr>
              <a:defRPr/>
            </a:pPr>
            <a:fld id="{EA624A63-21F9-4F9B-AC82-4EC3FFED294A}" type="slidenum">
              <a:rPr lang="en-US" altLang="en-US"/>
              <a:pPr>
                <a:defRPr/>
              </a:pPr>
              <a:t>‹#›</a:t>
            </a:fld>
            <a:endParaRPr lang="en-US" altLang="en-US"/>
          </a:p>
        </p:txBody>
      </p:sp>
    </p:spTree>
    <p:extLst>
      <p:ext uri="{BB962C8B-B14F-4D97-AF65-F5344CB8AC3E}">
        <p14:creationId xmlns:p14="http://schemas.microsoft.com/office/powerpoint/2010/main" val="19545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949326"/>
            <a:ext cx="5080000" cy="514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49326"/>
            <a:ext cx="5080000" cy="514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xmlns="" id="{5E213B4C-0915-499A-9E71-98F0BB06691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FA89E0CF-1C47-4AAC-9CBF-028AB72E98C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F147076A-1EC8-427C-8422-6B4B6E7C7942}"/>
              </a:ext>
            </a:extLst>
          </p:cNvPr>
          <p:cNvSpPr>
            <a:spLocks noGrp="1" noChangeArrowheads="1"/>
          </p:cNvSpPr>
          <p:nvPr>
            <p:ph type="sldNum" sz="quarter" idx="12"/>
          </p:nvPr>
        </p:nvSpPr>
        <p:spPr>
          <a:ln/>
        </p:spPr>
        <p:txBody>
          <a:bodyPr/>
          <a:lstStyle>
            <a:lvl1pPr>
              <a:defRPr/>
            </a:lvl1pPr>
          </a:lstStyle>
          <a:p>
            <a:pPr>
              <a:defRPr/>
            </a:pPr>
            <a:fld id="{EA692DD0-6D6D-469C-BB1D-1612F118B454}" type="slidenum">
              <a:rPr lang="en-US" altLang="en-US"/>
              <a:pPr>
                <a:defRPr/>
              </a:pPr>
              <a:t>‹#›</a:t>
            </a:fld>
            <a:endParaRPr lang="en-US" altLang="en-US"/>
          </a:p>
        </p:txBody>
      </p:sp>
    </p:spTree>
    <p:extLst>
      <p:ext uri="{BB962C8B-B14F-4D97-AF65-F5344CB8AC3E}">
        <p14:creationId xmlns:p14="http://schemas.microsoft.com/office/powerpoint/2010/main" val="1638393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xmlns="" id="{B89CFFA5-D334-4B1D-92CE-9A1968AEAC3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xmlns="" id="{D3735A80-CFCB-46E3-B0EB-424EDB5F66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xmlns="" id="{AA753FA5-9916-4825-B121-352DCAB36C2E}"/>
              </a:ext>
            </a:extLst>
          </p:cNvPr>
          <p:cNvSpPr>
            <a:spLocks noGrp="1" noChangeArrowheads="1"/>
          </p:cNvSpPr>
          <p:nvPr>
            <p:ph type="sldNum" sz="quarter" idx="12"/>
          </p:nvPr>
        </p:nvSpPr>
        <p:spPr>
          <a:ln/>
        </p:spPr>
        <p:txBody>
          <a:bodyPr/>
          <a:lstStyle>
            <a:lvl1pPr>
              <a:defRPr/>
            </a:lvl1pPr>
          </a:lstStyle>
          <a:p>
            <a:pPr>
              <a:defRPr/>
            </a:pPr>
            <a:fld id="{EECB268C-17CE-4317-83EB-3C14BE1C3225}" type="slidenum">
              <a:rPr lang="en-US" altLang="en-US"/>
              <a:pPr>
                <a:defRPr/>
              </a:pPr>
              <a:t>‹#›</a:t>
            </a:fld>
            <a:endParaRPr lang="en-US" altLang="en-US"/>
          </a:p>
        </p:txBody>
      </p:sp>
    </p:spTree>
    <p:extLst>
      <p:ext uri="{BB962C8B-B14F-4D97-AF65-F5344CB8AC3E}">
        <p14:creationId xmlns:p14="http://schemas.microsoft.com/office/powerpoint/2010/main" val="252892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xmlns="" id="{C7E1CDC0-CE22-42F6-BBFC-C4B7D05E997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xmlns="" id="{2EFA1096-C689-4404-B320-F748CDBF899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xmlns="" id="{172C32F9-FBD1-4C83-87F7-E866B96D19E6}"/>
              </a:ext>
            </a:extLst>
          </p:cNvPr>
          <p:cNvSpPr>
            <a:spLocks noGrp="1" noChangeArrowheads="1"/>
          </p:cNvSpPr>
          <p:nvPr>
            <p:ph type="sldNum" sz="quarter" idx="12"/>
          </p:nvPr>
        </p:nvSpPr>
        <p:spPr>
          <a:ln/>
        </p:spPr>
        <p:txBody>
          <a:bodyPr/>
          <a:lstStyle>
            <a:lvl1pPr>
              <a:defRPr/>
            </a:lvl1pPr>
          </a:lstStyle>
          <a:p>
            <a:pPr>
              <a:defRPr/>
            </a:pPr>
            <a:fld id="{A3446206-5067-4271-90F5-ABD53393AD60}" type="slidenum">
              <a:rPr lang="en-US" altLang="en-US"/>
              <a:pPr>
                <a:defRPr/>
              </a:pPr>
              <a:t>‹#›</a:t>
            </a:fld>
            <a:endParaRPr lang="en-US" altLang="en-US"/>
          </a:p>
        </p:txBody>
      </p:sp>
    </p:spTree>
    <p:extLst>
      <p:ext uri="{BB962C8B-B14F-4D97-AF65-F5344CB8AC3E}">
        <p14:creationId xmlns:p14="http://schemas.microsoft.com/office/powerpoint/2010/main" val="991470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1EF20787-0CA8-4F8C-B9F8-E22FA12DBF2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xmlns="" id="{D1341BE5-F5D1-4EC9-A825-936CE2C5E0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xmlns="" id="{8641BAD9-F994-4882-902D-F91C3AA0AC62}"/>
              </a:ext>
            </a:extLst>
          </p:cNvPr>
          <p:cNvSpPr>
            <a:spLocks noGrp="1" noChangeArrowheads="1"/>
          </p:cNvSpPr>
          <p:nvPr>
            <p:ph type="sldNum" sz="quarter" idx="12"/>
          </p:nvPr>
        </p:nvSpPr>
        <p:spPr>
          <a:ln/>
        </p:spPr>
        <p:txBody>
          <a:bodyPr/>
          <a:lstStyle>
            <a:lvl1pPr>
              <a:defRPr/>
            </a:lvl1pPr>
          </a:lstStyle>
          <a:p>
            <a:pPr>
              <a:defRPr/>
            </a:pPr>
            <a:fld id="{73730192-98A9-4E98-AE46-899CD65F5904}" type="slidenum">
              <a:rPr lang="en-US" altLang="en-US"/>
              <a:pPr>
                <a:defRPr/>
              </a:pPr>
              <a:t>‹#›</a:t>
            </a:fld>
            <a:endParaRPr lang="en-US" altLang="en-US"/>
          </a:p>
        </p:txBody>
      </p:sp>
    </p:spTree>
    <p:extLst>
      <p:ext uri="{BB962C8B-B14F-4D97-AF65-F5344CB8AC3E}">
        <p14:creationId xmlns:p14="http://schemas.microsoft.com/office/powerpoint/2010/main" val="206232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E83A6D5B-A344-4007-8B51-095F1CCCC1E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EF9EAC73-3015-4C3A-AF10-01DD468A5DC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99EC6758-8282-4520-ADDA-31B1488C39DC}"/>
              </a:ext>
            </a:extLst>
          </p:cNvPr>
          <p:cNvSpPr>
            <a:spLocks noGrp="1" noChangeArrowheads="1"/>
          </p:cNvSpPr>
          <p:nvPr>
            <p:ph type="sldNum" sz="quarter" idx="12"/>
          </p:nvPr>
        </p:nvSpPr>
        <p:spPr>
          <a:ln/>
        </p:spPr>
        <p:txBody>
          <a:bodyPr/>
          <a:lstStyle>
            <a:lvl1pPr>
              <a:defRPr/>
            </a:lvl1pPr>
          </a:lstStyle>
          <a:p>
            <a:pPr>
              <a:defRPr/>
            </a:pPr>
            <a:fld id="{A3ADAB4F-2D47-4C13-AA13-8EAC4F83BC18}" type="slidenum">
              <a:rPr lang="en-US" altLang="en-US"/>
              <a:pPr>
                <a:defRPr/>
              </a:pPr>
              <a:t>‹#›</a:t>
            </a:fld>
            <a:endParaRPr lang="en-US" altLang="en-US"/>
          </a:p>
        </p:txBody>
      </p:sp>
    </p:spTree>
    <p:extLst>
      <p:ext uri="{BB962C8B-B14F-4D97-AF65-F5344CB8AC3E}">
        <p14:creationId xmlns:p14="http://schemas.microsoft.com/office/powerpoint/2010/main" val="353170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3EF78A9E-53C4-4C4D-823F-B13809120B1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E1581D23-A874-43BE-A76F-7E44F409F58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A02BBD43-9998-49E7-893F-ADB200937D79}"/>
              </a:ext>
            </a:extLst>
          </p:cNvPr>
          <p:cNvSpPr>
            <a:spLocks noGrp="1" noChangeArrowheads="1"/>
          </p:cNvSpPr>
          <p:nvPr>
            <p:ph type="sldNum" sz="quarter" idx="12"/>
          </p:nvPr>
        </p:nvSpPr>
        <p:spPr>
          <a:ln/>
        </p:spPr>
        <p:txBody>
          <a:bodyPr/>
          <a:lstStyle>
            <a:lvl1pPr>
              <a:defRPr/>
            </a:lvl1pPr>
          </a:lstStyle>
          <a:p>
            <a:pPr>
              <a:defRPr/>
            </a:pPr>
            <a:fld id="{989B61DC-17F3-4A1B-AAB2-FE7F271DF547}" type="slidenum">
              <a:rPr lang="en-US" altLang="en-US"/>
              <a:pPr>
                <a:defRPr/>
              </a:pPr>
              <a:t>‹#›</a:t>
            </a:fld>
            <a:endParaRPr lang="en-US" altLang="en-US"/>
          </a:p>
        </p:txBody>
      </p:sp>
    </p:spTree>
    <p:extLst>
      <p:ext uri="{BB962C8B-B14F-4D97-AF65-F5344CB8AC3E}">
        <p14:creationId xmlns:p14="http://schemas.microsoft.com/office/powerpoint/2010/main" val="332635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83D015AE-701E-4F78-9351-781756384683}"/>
              </a:ext>
            </a:extLst>
          </p:cNvPr>
          <p:cNvSpPr>
            <a:spLocks noGrp="1" noChangeArrowheads="1"/>
          </p:cNvSpPr>
          <p:nvPr>
            <p:ph type="title"/>
          </p:nvPr>
        </p:nvSpPr>
        <p:spPr bwMode="auto">
          <a:xfrm>
            <a:off x="882651" y="141288"/>
            <a:ext cx="103632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xmlns="" id="{9CAFDCF8-DA89-4176-BD45-32EF3D5D2B49}"/>
              </a:ext>
            </a:extLst>
          </p:cNvPr>
          <p:cNvSpPr>
            <a:spLocks noGrp="1" noChangeArrowheads="1"/>
          </p:cNvSpPr>
          <p:nvPr>
            <p:ph type="body" idx="1"/>
          </p:nvPr>
        </p:nvSpPr>
        <p:spPr bwMode="auto">
          <a:xfrm>
            <a:off x="914400" y="949326"/>
            <a:ext cx="10363200" cy="514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xmlns="" id="{2BDA23E6-862C-4D3C-9F78-5FCBFFAE757B}"/>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a:extLst>
              <a:ext uri="{FF2B5EF4-FFF2-40B4-BE49-F238E27FC236}">
                <a16:creationId xmlns:a16="http://schemas.microsoft.com/office/drawing/2014/main" xmlns="" id="{4AB6001C-2171-4E81-B610-D9844809EAA4}"/>
              </a:ext>
            </a:extLst>
          </p:cNvPr>
          <p:cNvSpPr>
            <a:spLocks noGrp="1" noChangeArrowheads="1"/>
          </p:cNvSpPr>
          <p:nvPr>
            <p:ph type="ftr" sz="quarter" idx="3"/>
          </p:nvPr>
        </p:nvSpPr>
        <p:spPr bwMode="auto">
          <a:xfrm>
            <a:off x="3659718" y="6248400"/>
            <a:ext cx="500803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a:extLst>
              <a:ext uri="{FF2B5EF4-FFF2-40B4-BE49-F238E27FC236}">
                <a16:creationId xmlns:a16="http://schemas.microsoft.com/office/drawing/2014/main" xmlns="" id="{14CD32D0-71F5-4F9C-BD8B-1A69173AE623}"/>
              </a:ext>
            </a:extLst>
          </p:cNvPr>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148F986-2530-4EE6-9EAF-DD2B8D2138A9}" type="slidenum">
              <a:rPr lang="en-US" altLang="en-US"/>
              <a:pPr>
                <a:defRPr/>
              </a:pPr>
              <a:t>‹#›</a:t>
            </a:fld>
            <a:endParaRPr lang="en-US" altLang="en-US"/>
          </a:p>
        </p:txBody>
      </p:sp>
    </p:spTree>
    <p:extLst>
      <p:ext uri="{BB962C8B-B14F-4D97-AF65-F5344CB8AC3E}">
        <p14:creationId xmlns:p14="http://schemas.microsoft.com/office/powerpoint/2010/main" val="3637725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000">
          <a:solidFill>
            <a:schemeClr val="accent2"/>
          </a:solidFill>
          <a:latin typeface="+mj-lt"/>
          <a:ea typeface="+mj-ea"/>
          <a:cs typeface="+mj-cs"/>
        </a:defRPr>
      </a:lvl1pPr>
      <a:lvl2pPr algn="ctr" rtl="0" eaLnBrk="0" fontAlgn="base" hangingPunct="0">
        <a:spcBef>
          <a:spcPct val="0"/>
        </a:spcBef>
        <a:spcAft>
          <a:spcPct val="0"/>
        </a:spcAft>
        <a:defRPr sz="4000">
          <a:solidFill>
            <a:schemeClr val="accent2"/>
          </a:solidFill>
          <a:latin typeface="Comic Sans MS" pitchFamily="66" charset="0"/>
        </a:defRPr>
      </a:lvl2pPr>
      <a:lvl3pPr algn="ctr" rtl="0" eaLnBrk="0" fontAlgn="base" hangingPunct="0">
        <a:spcBef>
          <a:spcPct val="0"/>
        </a:spcBef>
        <a:spcAft>
          <a:spcPct val="0"/>
        </a:spcAft>
        <a:defRPr sz="4000">
          <a:solidFill>
            <a:schemeClr val="accent2"/>
          </a:solidFill>
          <a:latin typeface="Comic Sans MS" pitchFamily="66" charset="0"/>
        </a:defRPr>
      </a:lvl3pPr>
      <a:lvl4pPr algn="ctr" rtl="0" eaLnBrk="0" fontAlgn="base" hangingPunct="0">
        <a:spcBef>
          <a:spcPct val="0"/>
        </a:spcBef>
        <a:spcAft>
          <a:spcPct val="0"/>
        </a:spcAft>
        <a:defRPr sz="4000">
          <a:solidFill>
            <a:schemeClr val="accent2"/>
          </a:solidFill>
          <a:latin typeface="Comic Sans MS" pitchFamily="66" charset="0"/>
        </a:defRPr>
      </a:lvl4pPr>
      <a:lvl5pPr algn="ctr" rtl="0" eaLnBrk="0" fontAlgn="base" hangingPunct="0">
        <a:spcBef>
          <a:spcPct val="0"/>
        </a:spcBef>
        <a:spcAft>
          <a:spcPct val="0"/>
        </a:spcAft>
        <a:defRPr sz="4000">
          <a:solidFill>
            <a:schemeClr val="accent2"/>
          </a:solidFill>
          <a:latin typeface="Comic Sans MS" pitchFamily="66" charset="0"/>
        </a:defRPr>
      </a:lvl5pPr>
      <a:lvl6pPr marL="457200" algn="ctr" rtl="0" eaLnBrk="0" fontAlgn="base" hangingPunct="0">
        <a:spcBef>
          <a:spcPct val="0"/>
        </a:spcBef>
        <a:spcAft>
          <a:spcPct val="0"/>
        </a:spcAft>
        <a:defRPr sz="4000">
          <a:solidFill>
            <a:schemeClr val="accent2"/>
          </a:solidFill>
          <a:latin typeface="Comic Sans MS" pitchFamily="66" charset="0"/>
        </a:defRPr>
      </a:lvl6pPr>
      <a:lvl7pPr marL="914400" algn="ctr" rtl="0" eaLnBrk="0" fontAlgn="base" hangingPunct="0">
        <a:spcBef>
          <a:spcPct val="0"/>
        </a:spcBef>
        <a:spcAft>
          <a:spcPct val="0"/>
        </a:spcAft>
        <a:defRPr sz="4000">
          <a:solidFill>
            <a:schemeClr val="accent2"/>
          </a:solidFill>
          <a:latin typeface="Comic Sans MS" pitchFamily="66" charset="0"/>
        </a:defRPr>
      </a:lvl7pPr>
      <a:lvl8pPr marL="1371600" algn="ctr" rtl="0" eaLnBrk="0" fontAlgn="base" hangingPunct="0">
        <a:spcBef>
          <a:spcPct val="0"/>
        </a:spcBef>
        <a:spcAft>
          <a:spcPct val="0"/>
        </a:spcAft>
        <a:defRPr sz="4000">
          <a:solidFill>
            <a:schemeClr val="accent2"/>
          </a:solidFill>
          <a:latin typeface="Comic Sans MS" pitchFamily="66" charset="0"/>
        </a:defRPr>
      </a:lvl8pPr>
      <a:lvl9pPr marL="1828800" algn="ctr" rtl="0" eaLnBrk="0" fontAlgn="base" hangingPunct="0">
        <a:spcBef>
          <a:spcPct val="0"/>
        </a:spcBef>
        <a:spcAft>
          <a:spcPct val="0"/>
        </a:spcAft>
        <a:defRPr sz="4000">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rgbClr val="CC3300"/>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862138" y="236539"/>
            <a:ext cx="8191500" cy="769937"/>
          </a:xfrm>
        </p:spPr>
        <p:txBody>
          <a:bodyPr/>
          <a:lstStyle/>
          <a:p>
            <a:r>
              <a:rPr lang="en-US" altLang="en-US" sz="3600" dirty="0"/>
              <a:t>Today’s </a:t>
            </a:r>
            <a:r>
              <a:rPr lang="en-US" altLang="en-US" sz="3600" dirty="0" smtClean="0"/>
              <a:t>Material</a:t>
            </a:r>
            <a:endParaRPr lang="en-US" altLang="en-US" sz="3600" dirty="0"/>
          </a:p>
        </p:txBody>
      </p:sp>
      <p:sp>
        <p:nvSpPr>
          <p:cNvPr id="2052" name="Rectangle 3"/>
          <p:cNvSpPr>
            <a:spLocks noGrp="1" noChangeArrowheads="1"/>
          </p:cNvSpPr>
          <p:nvPr>
            <p:ph type="body" idx="1"/>
          </p:nvPr>
        </p:nvSpPr>
        <p:spPr>
          <a:xfrm>
            <a:off x="672860" y="1093789"/>
            <a:ext cx="11024559" cy="4996460"/>
          </a:xfrm>
        </p:spPr>
        <p:txBody>
          <a:bodyPr/>
          <a:lstStyle/>
          <a:p>
            <a:r>
              <a:rPr lang="en-US" altLang="en-US" dirty="0" smtClean="0"/>
              <a:t>Topological Sort</a:t>
            </a:r>
          </a:p>
          <a:p>
            <a:pPr lvl="1"/>
            <a:r>
              <a:rPr lang="en-US" altLang="en-US" dirty="0" smtClean="0"/>
              <a:t>Problem definition</a:t>
            </a:r>
          </a:p>
          <a:p>
            <a:pPr lvl="1"/>
            <a:r>
              <a:rPr lang="en-US" altLang="en-US" dirty="0" smtClean="0"/>
              <a:t>Solutions</a:t>
            </a:r>
          </a:p>
        </p:txBody>
      </p:sp>
    </p:spTree>
    <p:extLst>
      <p:ext uri="{BB962C8B-B14F-4D97-AF65-F5344CB8AC3E}">
        <p14:creationId xmlns:p14="http://schemas.microsoft.com/office/powerpoint/2010/main" val="83000585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800226" y="141288"/>
            <a:ext cx="8723313" cy="698500"/>
          </a:xfrm>
        </p:spPr>
        <p:txBody>
          <a:bodyPr/>
          <a:lstStyle/>
          <a:p>
            <a:r>
              <a:rPr lang="en-US" altLang="en-US" sz="3600" dirty="0" smtClean="0"/>
              <a:t>Topological Sort Algorithm</a:t>
            </a:r>
          </a:p>
        </p:txBody>
      </p:sp>
      <p:sp>
        <p:nvSpPr>
          <p:cNvPr id="12292" name="Rectangle 3"/>
          <p:cNvSpPr>
            <a:spLocks noGrp="1" noChangeArrowheads="1"/>
          </p:cNvSpPr>
          <p:nvPr>
            <p:ph type="body" idx="1"/>
          </p:nvPr>
        </p:nvSpPr>
        <p:spPr>
          <a:xfrm>
            <a:off x="1847850" y="889001"/>
            <a:ext cx="8604250" cy="733425"/>
          </a:xfrm>
        </p:spPr>
        <p:txBody>
          <a:bodyPr/>
          <a:lstStyle/>
          <a:p>
            <a:r>
              <a:rPr lang="en-US" altLang="en-US" smtClean="0"/>
              <a:t>Repeat </a:t>
            </a:r>
            <a:r>
              <a:rPr lang="en-US" altLang="en-US" smtClean="0">
                <a:solidFill>
                  <a:srgbClr val="C00000"/>
                </a:solidFill>
              </a:rPr>
              <a:t>Steps 1 &amp; 2</a:t>
            </a:r>
            <a:r>
              <a:rPr lang="en-US" altLang="en-US" smtClean="0"/>
              <a:t> until the graph is empty</a:t>
            </a:r>
          </a:p>
        </p:txBody>
      </p:sp>
      <p:grpSp>
        <p:nvGrpSpPr>
          <p:cNvPr id="12293" name="Group 37"/>
          <p:cNvGrpSpPr>
            <a:grpSpLocks/>
          </p:cNvGrpSpPr>
          <p:nvPr/>
        </p:nvGrpSpPr>
        <p:grpSpPr bwMode="auto">
          <a:xfrm>
            <a:off x="1760538" y="5588000"/>
            <a:ext cx="2000250" cy="482600"/>
            <a:chOff x="235974" y="5587971"/>
            <a:chExt cx="2001560" cy="482858"/>
          </a:xfrm>
        </p:grpSpPr>
        <p:sp>
          <p:nvSpPr>
            <p:cNvPr id="22" name="Oval 21"/>
            <p:cNvSpPr/>
            <p:nvPr/>
          </p:nvSpPr>
          <p:spPr bwMode="auto">
            <a:xfrm>
              <a:off x="1773680" y="5587971"/>
              <a:ext cx="463854" cy="44950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3" name="TextBox 22"/>
            <p:cNvSpPr txBox="1"/>
            <p:nvPr/>
          </p:nvSpPr>
          <p:spPr>
            <a:xfrm>
              <a:off x="235974" y="5608620"/>
              <a:ext cx="1386795" cy="462209"/>
            </a:xfrm>
            <a:prstGeom prst="rect">
              <a:avLst/>
            </a:prstGeom>
            <a:solidFill>
              <a:schemeClr val="accent1">
                <a:lumMod val="20000"/>
                <a:lumOff val="80000"/>
              </a:schemeClr>
            </a:solidFill>
          </p:spPr>
          <p:txBody>
            <a:bodyPr wrap="none">
              <a:spAutoFit/>
            </a:bodyPr>
            <a:lstStyle/>
            <a:p>
              <a:pPr>
                <a:defRPr/>
              </a:pPr>
              <a:r>
                <a:rPr lang="en-US" sz="2400" dirty="0"/>
                <a:t>Output: </a:t>
              </a:r>
            </a:p>
          </p:txBody>
        </p:sp>
      </p:grpSp>
      <p:sp>
        <p:nvSpPr>
          <p:cNvPr id="25" name="Oval 24"/>
          <p:cNvSpPr/>
          <p:nvPr/>
        </p:nvSpPr>
        <p:spPr bwMode="auto">
          <a:xfrm>
            <a:off x="2443163" y="2381251"/>
            <a:ext cx="463550"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6" name="Oval 25"/>
          <p:cNvSpPr/>
          <p:nvPr/>
        </p:nvSpPr>
        <p:spPr bwMode="auto">
          <a:xfrm>
            <a:off x="4006850" y="2370139"/>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7" name="Oval 26"/>
          <p:cNvSpPr/>
          <p:nvPr/>
        </p:nvSpPr>
        <p:spPr bwMode="auto">
          <a:xfrm>
            <a:off x="2432051" y="3762376"/>
            <a:ext cx="461963"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28" name="Oval 27"/>
          <p:cNvSpPr/>
          <p:nvPr/>
        </p:nvSpPr>
        <p:spPr bwMode="auto">
          <a:xfrm>
            <a:off x="4883151" y="3033713"/>
            <a:ext cx="461963" cy="4492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29" name="Oval 28"/>
          <p:cNvSpPr/>
          <p:nvPr/>
        </p:nvSpPr>
        <p:spPr bwMode="auto">
          <a:xfrm>
            <a:off x="4029075" y="3762376"/>
            <a:ext cx="463550"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2299" name="Straight Arrow Connector 12"/>
          <p:cNvCxnSpPr>
            <a:cxnSpLocks noChangeShapeType="1"/>
            <a:endCxn id="26" idx="2"/>
          </p:cNvCxnSpPr>
          <p:nvPr/>
        </p:nvCxnSpPr>
        <p:spPr bwMode="auto">
          <a:xfrm>
            <a:off x="2914650" y="2576513"/>
            <a:ext cx="1092200" cy="174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00" name="Straight Arrow Connector 14"/>
          <p:cNvCxnSpPr>
            <a:cxnSpLocks noChangeShapeType="1"/>
            <a:endCxn id="29" idx="0"/>
          </p:cNvCxnSpPr>
          <p:nvPr/>
        </p:nvCxnSpPr>
        <p:spPr bwMode="auto">
          <a:xfrm rot="16200000" flipH="1">
            <a:off x="3779045" y="3280570"/>
            <a:ext cx="962025"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01" name="Straight Arrow Connector 18"/>
          <p:cNvCxnSpPr>
            <a:cxnSpLocks noChangeShapeType="1"/>
            <a:endCxn id="29" idx="2"/>
          </p:cNvCxnSpPr>
          <p:nvPr/>
        </p:nvCxnSpPr>
        <p:spPr bwMode="auto">
          <a:xfrm>
            <a:off x="2881313" y="3968750"/>
            <a:ext cx="1147762" cy="19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02" name="Straight Arrow Connector 20"/>
          <p:cNvCxnSpPr>
            <a:cxnSpLocks noChangeShapeType="1"/>
            <a:endCxn id="27" idx="7"/>
          </p:cNvCxnSpPr>
          <p:nvPr/>
        </p:nvCxnSpPr>
        <p:spPr bwMode="auto">
          <a:xfrm rot="10800000" flipV="1">
            <a:off x="2827338" y="2743200"/>
            <a:ext cx="1244600" cy="10858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 name="Group 49"/>
          <p:cNvGrpSpPr>
            <a:grpSpLocks/>
          </p:cNvGrpSpPr>
          <p:nvPr/>
        </p:nvGrpSpPr>
        <p:grpSpPr bwMode="auto">
          <a:xfrm>
            <a:off x="6959601" y="2487613"/>
            <a:ext cx="2913063" cy="1841500"/>
            <a:chOff x="5170227" y="2119594"/>
            <a:chExt cx="2913760" cy="1841075"/>
          </a:xfrm>
        </p:grpSpPr>
        <p:sp>
          <p:nvSpPr>
            <p:cNvPr id="38" name="Oval 37"/>
            <p:cNvSpPr/>
            <p:nvPr/>
          </p:nvSpPr>
          <p:spPr bwMode="auto">
            <a:xfrm>
              <a:off x="6745404" y="2119594"/>
              <a:ext cx="463661" cy="44757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39" name="Oval 38"/>
            <p:cNvSpPr/>
            <p:nvPr/>
          </p:nvSpPr>
          <p:spPr bwMode="auto">
            <a:xfrm>
              <a:off x="5170227" y="3513097"/>
              <a:ext cx="462074" cy="44757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40" name="Oval 39"/>
            <p:cNvSpPr/>
            <p:nvPr/>
          </p:nvSpPr>
          <p:spPr bwMode="auto">
            <a:xfrm>
              <a:off x="7621913" y="2783016"/>
              <a:ext cx="462074" cy="44915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41" name="Oval 40"/>
            <p:cNvSpPr/>
            <p:nvPr/>
          </p:nvSpPr>
          <p:spPr bwMode="auto">
            <a:xfrm>
              <a:off x="6767634" y="3513097"/>
              <a:ext cx="463661" cy="44757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2313" name="Straight Arrow Connector 14"/>
            <p:cNvCxnSpPr>
              <a:cxnSpLocks noChangeShapeType="1"/>
              <a:endCxn id="41" idx="0"/>
            </p:cNvCxnSpPr>
            <p:nvPr/>
          </p:nvCxnSpPr>
          <p:spPr bwMode="auto">
            <a:xfrm rot="16200000" flipH="1">
              <a:off x="6516670" y="3030720"/>
              <a:ext cx="962016" cy="135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14" name="Straight Arrow Connector 18"/>
            <p:cNvCxnSpPr>
              <a:cxnSpLocks noChangeShapeType="1"/>
              <a:endCxn id="41" idx="2"/>
            </p:cNvCxnSpPr>
            <p:nvPr/>
          </p:nvCxnSpPr>
          <p:spPr bwMode="auto">
            <a:xfrm>
              <a:off x="5619790" y="3717618"/>
              <a:ext cx="1147674" cy="1892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15" name="Straight Arrow Connector 20"/>
            <p:cNvCxnSpPr>
              <a:cxnSpLocks noChangeShapeType="1"/>
              <a:endCxn id="39" idx="7"/>
            </p:cNvCxnSpPr>
            <p:nvPr/>
          </p:nvCxnSpPr>
          <p:spPr bwMode="auto">
            <a:xfrm rot="10800000" flipV="1">
              <a:off x="5565462" y="2492175"/>
              <a:ext cx="1244106" cy="1085726"/>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46" name="Right Arrow 45"/>
          <p:cNvSpPr>
            <a:spLocks noChangeArrowheads="1"/>
          </p:cNvSpPr>
          <p:nvPr/>
        </p:nvSpPr>
        <p:spPr bwMode="auto">
          <a:xfrm rot="2172266">
            <a:off x="2084389" y="2065339"/>
            <a:ext cx="492125" cy="358775"/>
          </a:xfrm>
          <a:prstGeom prst="rightArrow">
            <a:avLst>
              <a:gd name="adj1" fmla="val 50000"/>
              <a:gd name="adj2" fmla="val 50117"/>
            </a:avLst>
          </a:prstGeom>
          <a:solidFill>
            <a:srgbClr val="FFC000"/>
          </a:solidFill>
          <a:ln w="9525" algn="ctr">
            <a:solidFill>
              <a:schemeClr val="tx1"/>
            </a:solidFill>
            <a:round/>
            <a:headEnd/>
            <a:tailEnd/>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tr-TR" altLang="en-US" sz="1800">
              <a:latin typeface="Times New Roman" panose="02020603050405020304" pitchFamily="18" charset="0"/>
            </a:endParaRPr>
          </a:p>
        </p:txBody>
      </p:sp>
      <p:sp>
        <p:nvSpPr>
          <p:cNvPr id="48" name="Right Arrow 47"/>
          <p:cNvSpPr>
            <a:spLocks noChangeArrowheads="1"/>
          </p:cNvSpPr>
          <p:nvPr/>
        </p:nvSpPr>
        <p:spPr bwMode="auto">
          <a:xfrm>
            <a:off x="5992813" y="2946400"/>
            <a:ext cx="1230312" cy="515938"/>
          </a:xfrm>
          <a:prstGeom prst="rightArrow">
            <a:avLst>
              <a:gd name="adj1" fmla="val 50000"/>
              <a:gd name="adj2" fmla="val 50066"/>
            </a:avLst>
          </a:prstGeom>
          <a:solidFill>
            <a:srgbClr val="0070C0"/>
          </a:solidFill>
          <a:ln w="9525" algn="ctr">
            <a:solidFill>
              <a:schemeClr val="tx1"/>
            </a:solidFill>
            <a:round/>
            <a:headEnd/>
            <a:tailEnd/>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tr-TR" altLang="en-US" sz="1800">
              <a:latin typeface="Times New Roman" panose="02020603050405020304" pitchFamily="18" charset="0"/>
            </a:endParaRPr>
          </a:p>
        </p:txBody>
      </p:sp>
      <p:sp>
        <p:nvSpPr>
          <p:cNvPr id="49" name="Oval 48"/>
          <p:cNvSpPr/>
          <p:nvPr/>
        </p:nvSpPr>
        <p:spPr bwMode="auto">
          <a:xfrm>
            <a:off x="4006851" y="5597526"/>
            <a:ext cx="461963"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51" name="TextBox 50"/>
          <p:cNvSpPr txBox="1"/>
          <p:nvPr/>
        </p:nvSpPr>
        <p:spPr>
          <a:xfrm>
            <a:off x="5440511" y="2222570"/>
            <a:ext cx="2386463" cy="707886"/>
          </a:xfrm>
          <a:prstGeom prst="rect">
            <a:avLst/>
          </a:prstGeom>
          <a:noFill/>
        </p:spPr>
        <p:txBody>
          <a:bodyPr wrap="square">
            <a:spAutoFit/>
          </a:bodyPr>
          <a:lstStyle/>
          <a:p>
            <a:pPr algn="ctr">
              <a:defRPr/>
            </a:pPr>
            <a:r>
              <a:rPr lang="en-US" sz="2000" dirty="0"/>
              <a:t>Delete B </a:t>
            </a:r>
            <a:r>
              <a:rPr lang="en-US" sz="2000" dirty="0" smtClean="0"/>
              <a:t>&amp; all </a:t>
            </a:r>
            <a:r>
              <a:rPr lang="en-US" sz="2000" dirty="0"/>
              <a:t>its </a:t>
            </a:r>
            <a:r>
              <a:rPr lang="en-US" sz="2000" dirty="0" smtClean="0"/>
              <a:t>outgoing edges</a:t>
            </a:r>
            <a:endParaRPr lang="en-US" dirty="0"/>
          </a:p>
        </p:txBody>
      </p:sp>
      <p:sp>
        <p:nvSpPr>
          <p:cNvPr id="52" name="TextBox 51"/>
          <p:cNvSpPr txBox="1"/>
          <p:nvPr/>
        </p:nvSpPr>
        <p:spPr>
          <a:xfrm>
            <a:off x="1657351" y="1509714"/>
            <a:ext cx="1122363" cy="460375"/>
          </a:xfrm>
          <a:prstGeom prst="rect">
            <a:avLst/>
          </a:prstGeom>
          <a:solidFill>
            <a:schemeClr val="accent1">
              <a:lumMod val="20000"/>
              <a:lumOff val="80000"/>
            </a:schemeClr>
          </a:solidFill>
        </p:spPr>
        <p:txBody>
          <a:bodyPr wrap="none">
            <a:spAutoFit/>
          </a:bodyPr>
          <a:lstStyle/>
          <a:p>
            <a:pPr>
              <a:defRPr/>
            </a:pPr>
            <a:r>
              <a:rPr lang="en-US" sz="2400" dirty="0"/>
              <a:t>Select</a:t>
            </a:r>
          </a:p>
        </p:txBody>
      </p:sp>
    </p:spTree>
    <p:extLst>
      <p:ext uri="{BB962C8B-B14F-4D97-AF65-F5344CB8AC3E}">
        <p14:creationId xmlns:p14="http://schemas.microsoft.com/office/powerpoint/2010/main" val="15772085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P spid="49" grpId="0" animBg="1"/>
      <p:bldP spid="51" grpId="0"/>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800226" y="141288"/>
            <a:ext cx="8723313" cy="698500"/>
          </a:xfrm>
        </p:spPr>
        <p:txBody>
          <a:bodyPr/>
          <a:lstStyle/>
          <a:p>
            <a:r>
              <a:rPr lang="en-US" altLang="en-US" sz="3600" dirty="0" smtClean="0"/>
              <a:t>Topological Sort Algorithm</a:t>
            </a:r>
          </a:p>
        </p:txBody>
      </p:sp>
      <p:sp>
        <p:nvSpPr>
          <p:cNvPr id="13316" name="Rectangle 3"/>
          <p:cNvSpPr>
            <a:spLocks noGrp="1" noChangeArrowheads="1"/>
          </p:cNvSpPr>
          <p:nvPr>
            <p:ph type="body" idx="1"/>
          </p:nvPr>
        </p:nvSpPr>
        <p:spPr>
          <a:xfrm>
            <a:off x="1847850" y="889001"/>
            <a:ext cx="8604250" cy="733425"/>
          </a:xfrm>
        </p:spPr>
        <p:txBody>
          <a:bodyPr/>
          <a:lstStyle/>
          <a:p>
            <a:r>
              <a:rPr lang="en-US" altLang="en-US" smtClean="0"/>
              <a:t>Repeat </a:t>
            </a:r>
            <a:r>
              <a:rPr lang="en-US" altLang="en-US" smtClean="0">
                <a:solidFill>
                  <a:srgbClr val="C00000"/>
                </a:solidFill>
              </a:rPr>
              <a:t>Steps 1 &amp; 2</a:t>
            </a:r>
            <a:r>
              <a:rPr lang="en-US" altLang="en-US" smtClean="0"/>
              <a:t> until the graph is empty</a:t>
            </a:r>
          </a:p>
        </p:txBody>
      </p:sp>
      <p:grpSp>
        <p:nvGrpSpPr>
          <p:cNvPr id="13317" name="Group 37"/>
          <p:cNvGrpSpPr>
            <a:grpSpLocks/>
          </p:cNvGrpSpPr>
          <p:nvPr/>
        </p:nvGrpSpPr>
        <p:grpSpPr bwMode="auto">
          <a:xfrm>
            <a:off x="1760538" y="5588000"/>
            <a:ext cx="2000250" cy="482600"/>
            <a:chOff x="235974" y="5587971"/>
            <a:chExt cx="2001560" cy="482858"/>
          </a:xfrm>
        </p:grpSpPr>
        <p:sp>
          <p:nvSpPr>
            <p:cNvPr id="22" name="Oval 21"/>
            <p:cNvSpPr/>
            <p:nvPr/>
          </p:nvSpPr>
          <p:spPr bwMode="auto">
            <a:xfrm>
              <a:off x="1773680" y="5587971"/>
              <a:ext cx="463854" cy="44950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3" name="TextBox 22"/>
            <p:cNvSpPr txBox="1"/>
            <p:nvPr/>
          </p:nvSpPr>
          <p:spPr>
            <a:xfrm>
              <a:off x="235974" y="5608620"/>
              <a:ext cx="1386795" cy="462209"/>
            </a:xfrm>
            <a:prstGeom prst="rect">
              <a:avLst/>
            </a:prstGeom>
            <a:solidFill>
              <a:schemeClr val="accent1">
                <a:lumMod val="20000"/>
                <a:lumOff val="80000"/>
              </a:schemeClr>
            </a:solidFill>
          </p:spPr>
          <p:txBody>
            <a:bodyPr wrap="none">
              <a:spAutoFit/>
            </a:bodyPr>
            <a:lstStyle/>
            <a:p>
              <a:pPr>
                <a:defRPr/>
              </a:pPr>
              <a:r>
                <a:rPr lang="en-US" sz="2400" dirty="0"/>
                <a:t>Output: </a:t>
              </a:r>
            </a:p>
          </p:txBody>
        </p:sp>
      </p:grpSp>
      <p:sp>
        <p:nvSpPr>
          <p:cNvPr id="38" name="Oval 37"/>
          <p:cNvSpPr/>
          <p:nvPr/>
        </p:nvSpPr>
        <p:spPr bwMode="auto">
          <a:xfrm>
            <a:off x="3624263" y="2193926"/>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39" name="Oval 38"/>
          <p:cNvSpPr/>
          <p:nvPr/>
        </p:nvSpPr>
        <p:spPr bwMode="auto">
          <a:xfrm>
            <a:off x="2047876" y="3586164"/>
            <a:ext cx="461963"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40" name="Oval 39"/>
          <p:cNvSpPr/>
          <p:nvPr/>
        </p:nvSpPr>
        <p:spPr bwMode="auto">
          <a:xfrm>
            <a:off x="4500563" y="2857501"/>
            <a:ext cx="461962"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41" name="Oval 40"/>
          <p:cNvSpPr/>
          <p:nvPr/>
        </p:nvSpPr>
        <p:spPr bwMode="auto">
          <a:xfrm>
            <a:off x="3646488" y="3586164"/>
            <a:ext cx="461962"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3322" name="Straight Arrow Connector 14"/>
          <p:cNvCxnSpPr>
            <a:cxnSpLocks noChangeShapeType="1"/>
            <a:endCxn id="41" idx="0"/>
          </p:cNvCxnSpPr>
          <p:nvPr/>
        </p:nvCxnSpPr>
        <p:spPr bwMode="auto">
          <a:xfrm rot="16200000" flipH="1">
            <a:off x="3394870" y="3104358"/>
            <a:ext cx="962025"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23" name="Straight Arrow Connector 18"/>
          <p:cNvCxnSpPr>
            <a:cxnSpLocks noChangeShapeType="1"/>
            <a:endCxn id="41" idx="2"/>
          </p:cNvCxnSpPr>
          <p:nvPr/>
        </p:nvCxnSpPr>
        <p:spPr bwMode="auto">
          <a:xfrm>
            <a:off x="2498726" y="3790950"/>
            <a:ext cx="1147763" cy="19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24" name="Straight Arrow Connector 20"/>
          <p:cNvCxnSpPr>
            <a:cxnSpLocks noChangeShapeType="1"/>
            <a:endCxn id="39" idx="7"/>
          </p:cNvCxnSpPr>
          <p:nvPr/>
        </p:nvCxnSpPr>
        <p:spPr bwMode="auto">
          <a:xfrm rot="10800000" flipV="1">
            <a:off x="2443163" y="2565400"/>
            <a:ext cx="1244600" cy="10858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 name="Right Arrow 45"/>
          <p:cNvSpPr>
            <a:spLocks noChangeArrowheads="1"/>
          </p:cNvSpPr>
          <p:nvPr/>
        </p:nvSpPr>
        <p:spPr bwMode="auto">
          <a:xfrm rot="5016964">
            <a:off x="4246563" y="2230438"/>
            <a:ext cx="785813" cy="407988"/>
          </a:xfrm>
          <a:prstGeom prst="rightArrow">
            <a:avLst>
              <a:gd name="adj1" fmla="val 50000"/>
              <a:gd name="adj2" fmla="val 49944"/>
            </a:avLst>
          </a:prstGeom>
          <a:solidFill>
            <a:srgbClr val="FFC000"/>
          </a:solidFill>
          <a:ln w="9525" algn="ctr">
            <a:solidFill>
              <a:schemeClr val="tx1"/>
            </a:solidFill>
            <a:round/>
            <a:headEnd/>
            <a:tailEnd/>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tr-TR" altLang="en-US" sz="1800">
              <a:latin typeface="Times New Roman" panose="02020603050405020304" pitchFamily="18" charset="0"/>
            </a:endParaRPr>
          </a:p>
        </p:txBody>
      </p:sp>
      <p:sp>
        <p:nvSpPr>
          <p:cNvPr id="48" name="Right Arrow 47"/>
          <p:cNvSpPr>
            <a:spLocks noChangeArrowheads="1"/>
          </p:cNvSpPr>
          <p:nvPr/>
        </p:nvSpPr>
        <p:spPr bwMode="auto">
          <a:xfrm>
            <a:off x="5992813" y="2946400"/>
            <a:ext cx="1230312" cy="515938"/>
          </a:xfrm>
          <a:prstGeom prst="rightArrow">
            <a:avLst>
              <a:gd name="adj1" fmla="val 50000"/>
              <a:gd name="adj2" fmla="val 50066"/>
            </a:avLst>
          </a:prstGeom>
          <a:solidFill>
            <a:srgbClr val="0070C0"/>
          </a:solidFill>
          <a:ln w="9525" algn="ctr">
            <a:solidFill>
              <a:schemeClr val="tx1"/>
            </a:solidFill>
            <a:round/>
            <a:headEnd/>
            <a:tailEnd/>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tr-TR" altLang="en-US" sz="1800">
              <a:latin typeface="Times New Roman" panose="02020603050405020304" pitchFamily="18" charset="0"/>
            </a:endParaRPr>
          </a:p>
        </p:txBody>
      </p:sp>
      <p:sp>
        <p:nvSpPr>
          <p:cNvPr id="49" name="Oval 48"/>
          <p:cNvSpPr/>
          <p:nvPr/>
        </p:nvSpPr>
        <p:spPr bwMode="auto">
          <a:xfrm>
            <a:off x="4006851" y="5597526"/>
            <a:ext cx="461963"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51" name="TextBox 50"/>
          <p:cNvSpPr txBox="1"/>
          <p:nvPr/>
        </p:nvSpPr>
        <p:spPr>
          <a:xfrm>
            <a:off x="5460656" y="2231302"/>
            <a:ext cx="2294625" cy="707886"/>
          </a:xfrm>
          <a:prstGeom prst="rect">
            <a:avLst/>
          </a:prstGeom>
          <a:noFill/>
        </p:spPr>
        <p:txBody>
          <a:bodyPr wrap="square">
            <a:spAutoFit/>
          </a:bodyPr>
          <a:lstStyle/>
          <a:p>
            <a:pPr algn="ctr">
              <a:defRPr/>
            </a:pPr>
            <a:r>
              <a:rPr lang="en-US" sz="2000" dirty="0"/>
              <a:t>Delete F </a:t>
            </a:r>
            <a:r>
              <a:rPr lang="en-US" sz="2000" dirty="0" smtClean="0"/>
              <a:t>&amp; all </a:t>
            </a:r>
            <a:r>
              <a:rPr lang="en-US" sz="2000" dirty="0"/>
              <a:t>its </a:t>
            </a:r>
            <a:r>
              <a:rPr lang="en-US" sz="2000" dirty="0" smtClean="0"/>
              <a:t>outgoing edges</a:t>
            </a:r>
            <a:endParaRPr lang="en-US" dirty="0"/>
          </a:p>
        </p:txBody>
      </p:sp>
      <p:sp>
        <p:nvSpPr>
          <p:cNvPr id="52" name="TextBox 51"/>
          <p:cNvSpPr txBox="1"/>
          <p:nvPr/>
        </p:nvSpPr>
        <p:spPr>
          <a:xfrm>
            <a:off x="3883026" y="1552576"/>
            <a:ext cx="1122363" cy="461963"/>
          </a:xfrm>
          <a:prstGeom prst="rect">
            <a:avLst/>
          </a:prstGeom>
          <a:solidFill>
            <a:schemeClr val="accent1">
              <a:lumMod val="20000"/>
              <a:lumOff val="80000"/>
            </a:schemeClr>
          </a:solidFill>
        </p:spPr>
        <p:txBody>
          <a:bodyPr wrap="none">
            <a:spAutoFit/>
          </a:bodyPr>
          <a:lstStyle/>
          <a:p>
            <a:pPr>
              <a:defRPr/>
            </a:pPr>
            <a:r>
              <a:rPr lang="en-US" sz="2400" dirty="0"/>
              <a:t>Select</a:t>
            </a:r>
          </a:p>
        </p:txBody>
      </p:sp>
      <p:sp>
        <p:nvSpPr>
          <p:cNvPr id="30" name="Oval 29"/>
          <p:cNvSpPr/>
          <p:nvPr/>
        </p:nvSpPr>
        <p:spPr bwMode="auto">
          <a:xfrm>
            <a:off x="4654550" y="5597526"/>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grpSp>
        <p:nvGrpSpPr>
          <p:cNvPr id="3" name="Group 26"/>
          <p:cNvGrpSpPr>
            <a:grpSpLocks/>
          </p:cNvGrpSpPr>
          <p:nvPr/>
        </p:nvGrpSpPr>
        <p:grpSpPr bwMode="auto">
          <a:xfrm>
            <a:off x="7800975" y="2266950"/>
            <a:ext cx="2058988" cy="1841500"/>
            <a:chOff x="6276975" y="2266950"/>
            <a:chExt cx="2058988" cy="1841500"/>
          </a:xfrm>
        </p:grpSpPr>
        <p:sp>
          <p:nvSpPr>
            <p:cNvPr id="33" name="Oval 32"/>
            <p:cNvSpPr/>
            <p:nvPr/>
          </p:nvSpPr>
          <p:spPr bwMode="auto">
            <a:xfrm>
              <a:off x="7851775" y="2266950"/>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36" name="Oval 35"/>
            <p:cNvSpPr/>
            <p:nvPr/>
          </p:nvSpPr>
          <p:spPr bwMode="auto">
            <a:xfrm>
              <a:off x="6276975" y="3659188"/>
              <a:ext cx="460375" cy="4492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37" name="Oval 36"/>
            <p:cNvSpPr/>
            <p:nvPr/>
          </p:nvSpPr>
          <p:spPr bwMode="auto">
            <a:xfrm>
              <a:off x="7874000" y="3659188"/>
              <a:ext cx="461963" cy="4492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3335" name="Straight Arrow Connector 14"/>
            <p:cNvCxnSpPr>
              <a:cxnSpLocks noChangeShapeType="1"/>
              <a:endCxn id="37" idx="0"/>
            </p:cNvCxnSpPr>
            <p:nvPr/>
          </p:nvCxnSpPr>
          <p:spPr bwMode="auto">
            <a:xfrm rot="16200000" flipH="1">
              <a:off x="7622381" y="3177382"/>
              <a:ext cx="962025"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36" name="Straight Arrow Connector 18"/>
            <p:cNvCxnSpPr>
              <a:cxnSpLocks noChangeShapeType="1"/>
              <a:endCxn id="37" idx="2"/>
            </p:cNvCxnSpPr>
            <p:nvPr/>
          </p:nvCxnSpPr>
          <p:spPr bwMode="auto">
            <a:xfrm>
              <a:off x="6726238" y="3865563"/>
              <a:ext cx="1147762" cy="19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37" name="Straight Arrow Connector 20"/>
            <p:cNvCxnSpPr>
              <a:cxnSpLocks noChangeShapeType="1"/>
              <a:endCxn id="36" idx="7"/>
            </p:cNvCxnSpPr>
            <p:nvPr/>
          </p:nvCxnSpPr>
          <p:spPr bwMode="auto">
            <a:xfrm rot="10800000" flipV="1">
              <a:off x="6672263" y="2640013"/>
              <a:ext cx="1243012" cy="10858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6354833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P spid="51" grpId="0"/>
      <p:bldP spid="52"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800226" y="141288"/>
            <a:ext cx="8723313" cy="698500"/>
          </a:xfrm>
        </p:spPr>
        <p:txBody>
          <a:bodyPr/>
          <a:lstStyle/>
          <a:p>
            <a:r>
              <a:rPr lang="en-US" altLang="en-US" sz="3600" dirty="0" smtClean="0"/>
              <a:t>Topological Sort Algorithm</a:t>
            </a:r>
          </a:p>
        </p:txBody>
      </p:sp>
      <p:sp>
        <p:nvSpPr>
          <p:cNvPr id="14340" name="Rectangle 3"/>
          <p:cNvSpPr>
            <a:spLocks noGrp="1" noChangeArrowheads="1"/>
          </p:cNvSpPr>
          <p:nvPr>
            <p:ph type="body" idx="1"/>
          </p:nvPr>
        </p:nvSpPr>
        <p:spPr>
          <a:xfrm>
            <a:off x="1847850" y="889001"/>
            <a:ext cx="8604250" cy="733425"/>
          </a:xfrm>
        </p:spPr>
        <p:txBody>
          <a:bodyPr/>
          <a:lstStyle/>
          <a:p>
            <a:r>
              <a:rPr lang="en-US" altLang="en-US" smtClean="0"/>
              <a:t>Repeat </a:t>
            </a:r>
            <a:r>
              <a:rPr lang="en-US" altLang="en-US" smtClean="0">
                <a:solidFill>
                  <a:srgbClr val="C00000"/>
                </a:solidFill>
              </a:rPr>
              <a:t>Steps 1 &amp; 2</a:t>
            </a:r>
            <a:r>
              <a:rPr lang="en-US" altLang="en-US" smtClean="0"/>
              <a:t> until the graph is empty</a:t>
            </a:r>
          </a:p>
        </p:txBody>
      </p:sp>
      <p:grpSp>
        <p:nvGrpSpPr>
          <p:cNvPr id="14341" name="Group 37"/>
          <p:cNvGrpSpPr>
            <a:grpSpLocks/>
          </p:cNvGrpSpPr>
          <p:nvPr/>
        </p:nvGrpSpPr>
        <p:grpSpPr bwMode="auto">
          <a:xfrm>
            <a:off x="1760538" y="5588000"/>
            <a:ext cx="2000250" cy="482600"/>
            <a:chOff x="235974" y="5587971"/>
            <a:chExt cx="2001560" cy="482858"/>
          </a:xfrm>
        </p:grpSpPr>
        <p:sp>
          <p:nvSpPr>
            <p:cNvPr id="22" name="Oval 21"/>
            <p:cNvSpPr/>
            <p:nvPr/>
          </p:nvSpPr>
          <p:spPr bwMode="auto">
            <a:xfrm>
              <a:off x="1773680" y="5587971"/>
              <a:ext cx="463854" cy="44950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3" name="TextBox 22"/>
            <p:cNvSpPr txBox="1"/>
            <p:nvPr/>
          </p:nvSpPr>
          <p:spPr>
            <a:xfrm>
              <a:off x="235974" y="5608620"/>
              <a:ext cx="1386795" cy="462209"/>
            </a:xfrm>
            <a:prstGeom prst="rect">
              <a:avLst/>
            </a:prstGeom>
            <a:solidFill>
              <a:schemeClr val="accent1">
                <a:lumMod val="20000"/>
                <a:lumOff val="80000"/>
              </a:schemeClr>
            </a:solidFill>
          </p:spPr>
          <p:txBody>
            <a:bodyPr wrap="none">
              <a:spAutoFit/>
            </a:bodyPr>
            <a:lstStyle/>
            <a:p>
              <a:pPr>
                <a:defRPr/>
              </a:pPr>
              <a:r>
                <a:rPr lang="en-US" sz="2400" dirty="0"/>
                <a:t>Output: </a:t>
              </a:r>
            </a:p>
          </p:txBody>
        </p:sp>
      </p:grpSp>
      <p:sp>
        <p:nvSpPr>
          <p:cNvPr id="38" name="Oval 37"/>
          <p:cNvSpPr/>
          <p:nvPr/>
        </p:nvSpPr>
        <p:spPr bwMode="auto">
          <a:xfrm>
            <a:off x="3624263" y="2193926"/>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39" name="Oval 38"/>
          <p:cNvSpPr/>
          <p:nvPr/>
        </p:nvSpPr>
        <p:spPr bwMode="auto">
          <a:xfrm>
            <a:off x="2047876" y="3586164"/>
            <a:ext cx="461963"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41" name="Oval 40"/>
          <p:cNvSpPr/>
          <p:nvPr/>
        </p:nvSpPr>
        <p:spPr bwMode="auto">
          <a:xfrm>
            <a:off x="3646488" y="3586164"/>
            <a:ext cx="461962"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4345" name="Straight Arrow Connector 14"/>
          <p:cNvCxnSpPr>
            <a:cxnSpLocks noChangeShapeType="1"/>
            <a:endCxn id="41" idx="0"/>
          </p:cNvCxnSpPr>
          <p:nvPr/>
        </p:nvCxnSpPr>
        <p:spPr bwMode="auto">
          <a:xfrm rot="16200000" flipH="1">
            <a:off x="3394870" y="3104358"/>
            <a:ext cx="962025"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346" name="Straight Arrow Connector 18"/>
          <p:cNvCxnSpPr>
            <a:cxnSpLocks noChangeShapeType="1"/>
            <a:endCxn id="41" idx="2"/>
          </p:cNvCxnSpPr>
          <p:nvPr/>
        </p:nvCxnSpPr>
        <p:spPr bwMode="auto">
          <a:xfrm>
            <a:off x="2498726" y="3790950"/>
            <a:ext cx="1147763" cy="19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347" name="Straight Arrow Connector 20"/>
          <p:cNvCxnSpPr>
            <a:cxnSpLocks noChangeShapeType="1"/>
            <a:endCxn id="39" idx="7"/>
          </p:cNvCxnSpPr>
          <p:nvPr/>
        </p:nvCxnSpPr>
        <p:spPr bwMode="auto">
          <a:xfrm rot="10800000" flipV="1">
            <a:off x="2443163" y="2565400"/>
            <a:ext cx="1244600" cy="10858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 name="Right Arrow 45"/>
          <p:cNvSpPr>
            <a:spLocks noChangeArrowheads="1"/>
          </p:cNvSpPr>
          <p:nvPr/>
        </p:nvSpPr>
        <p:spPr bwMode="auto">
          <a:xfrm rot="1806253">
            <a:off x="3149600" y="1963739"/>
            <a:ext cx="554038" cy="407987"/>
          </a:xfrm>
          <a:prstGeom prst="rightArrow">
            <a:avLst>
              <a:gd name="adj1" fmla="val 50000"/>
              <a:gd name="adj2" fmla="val 49975"/>
            </a:avLst>
          </a:prstGeom>
          <a:solidFill>
            <a:srgbClr val="FFC000"/>
          </a:solidFill>
          <a:ln w="9525" algn="ctr">
            <a:solidFill>
              <a:schemeClr val="tx1"/>
            </a:solidFill>
            <a:round/>
            <a:headEnd/>
            <a:tailEnd/>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tr-TR" altLang="en-US" sz="1800">
              <a:latin typeface="Times New Roman" panose="02020603050405020304" pitchFamily="18" charset="0"/>
            </a:endParaRPr>
          </a:p>
        </p:txBody>
      </p:sp>
      <p:sp>
        <p:nvSpPr>
          <p:cNvPr id="48" name="Right Arrow 47"/>
          <p:cNvSpPr>
            <a:spLocks noChangeArrowheads="1"/>
          </p:cNvSpPr>
          <p:nvPr/>
        </p:nvSpPr>
        <p:spPr bwMode="auto">
          <a:xfrm>
            <a:off x="5992813" y="2946400"/>
            <a:ext cx="1230312" cy="515938"/>
          </a:xfrm>
          <a:prstGeom prst="rightArrow">
            <a:avLst>
              <a:gd name="adj1" fmla="val 50000"/>
              <a:gd name="adj2" fmla="val 50066"/>
            </a:avLst>
          </a:prstGeom>
          <a:solidFill>
            <a:srgbClr val="0070C0"/>
          </a:solidFill>
          <a:ln w="9525" algn="ctr">
            <a:solidFill>
              <a:schemeClr val="tx1"/>
            </a:solidFill>
            <a:round/>
            <a:headEnd/>
            <a:tailEnd/>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tr-TR" altLang="en-US" sz="1800">
              <a:latin typeface="Times New Roman" panose="02020603050405020304" pitchFamily="18" charset="0"/>
            </a:endParaRPr>
          </a:p>
        </p:txBody>
      </p:sp>
      <p:sp>
        <p:nvSpPr>
          <p:cNvPr id="49" name="Oval 48"/>
          <p:cNvSpPr/>
          <p:nvPr/>
        </p:nvSpPr>
        <p:spPr bwMode="auto">
          <a:xfrm>
            <a:off x="4006851" y="5597526"/>
            <a:ext cx="461963"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51" name="TextBox 50"/>
          <p:cNvSpPr txBox="1"/>
          <p:nvPr/>
        </p:nvSpPr>
        <p:spPr>
          <a:xfrm>
            <a:off x="5457660" y="2238514"/>
            <a:ext cx="2300617" cy="707886"/>
          </a:xfrm>
          <a:prstGeom prst="rect">
            <a:avLst/>
          </a:prstGeom>
          <a:noFill/>
        </p:spPr>
        <p:txBody>
          <a:bodyPr wrap="square">
            <a:spAutoFit/>
          </a:bodyPr>
          <a:lstStyle/>
          <a:p>
            <a:pPr algn="ctr">
              <a:defRPr/>
            </a:pPr>
            <a:r>
              <a:rPr lang="en-US" sz="2000" dirty="0"/>
              <a:t>Delete C </a:t>
            </a:r>
            <a:r>
              <a:rPr lang="en-US" sz="2000" dirty="0" smtClean="0"/>
              <a:t>&amp; all </a:t>
            </a:r>
            <a:r>
              <a:rPr lang="en-US" sz="2000" dirty="0"/>
              <a:t>its </a:t>
            </a:r>
            <a:r>
              <a:rPr lang="en-US" sz="2000" dirty="0" smtClean="0"/>
              <a:t>outgoing edges</a:t>
            </a:r>
            <a:endParaRPr lang="en-US" dirty="0"/>
          </a:p>
        </p:txBody>
      </p:sp>
      <p:sp>
        <p:nvSpPr>
          <p:cNvPr id="52" name="TextBox 51"/>
          <p:cNvSpPr txBox="1"/>
          <p:nvPr/>
        </p:nvSpPr>
        <p:spPr>
          <a:xfrm>
            <a:off x="2614613" y="1493838"/>
            <a:ext cx="1123950" cy="461962"/>
          </a:xfrm>
          <a:prstGeom prst="rect">
            <a:avLst/>
          </a:prstGeom>
          <a:solidFill>
            <a:schemeClr val="accent1">
              <a:lumMod val="20000"/>
              <a:lumOff val="80000"/>
            </a:schemeClr>
          </a:solidFill>
        </p:spPr>
        <p:txBody>
          <a:bodyPr wrap="none">
            <a:spAutoFit/>
          </a:bodyPr>
          <a:lstStyle/>
          <a:p>
            <a:pPr>
              <a:defRPr/>
            </a:pPr>
            <a:r>
              <a:rPr lang="en-US" sz="2400" dirty="0"/>
              <a:t>Select</a:t>
            </a:r>
          </a:p>
        </p:txBody>
      </p:sp>
      <p:sp>
        <p:nvSpPr>
          <p:cNvPr id="30" name="Oval 29"/>
          <p:cNvSpPr/>
          <p:nvPr/>
        </p:nvSpPr>
        <p:spPr bwMode="auto">
          <a:xfrm>
            <a:off x="4654550" y="5597526"/>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grpSp>
        <p:nvGrpSpPr>
          <p:cNvPr id="3" name="Group 27"/>
          <p:cNvGrpSpPr>
            <a:grpSpLocks/>
          </p:cNvGrpSpPr>
          <p:nvPr/>
        </p:nvGrpSpPr>
        <p:grpSpPr bwMode="auto">
          <a:xfrm>
            <a:off x="7800975" y="3659188"/>
            <a:ext cx="2058988" cy="449262"/>
            <a:chOff x="6276349" y="3659883"/>
            <a:chExt cx="2060381" cy="448261"/>
          </a:xfrm>
        </p:grpSpPr>
        <p:sp>
          <p:nvSpPr>
            <p:cNvPr id="36" name="Oval 35"/>
            <p:cNvSpPr/>
            <p:nvPr/>
          </p:nvSpPr>
          <p:spPr bwMode="auto">
            <a:xfrm>
              <a:off x="6276349" y="3659883"/>
              <a:ext cx="462276" cy="44826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37" name="Oval 36"/>
            <p:cNvSpPr/>
            <p:nvPr/>
          </p:nvSpPr>
          <p:spPr bwMode="auto">
            <a:xfrm>
              <a:off x="7872866" y="3659883"/>
              <a:ext cx="463864" cy="44826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4358" name="Straight Arrow Connector 18"/>
            <p:cNvCxnSpPr>
              <a:cxnSpLocks noChangeShapeType="1"/>
              <a:endCxn id="37" idx="2"/>
            </p:cNvCxnSpPr>
            <p:nvPr/>
          </p:nvCxnSpPr>
          <p:spPr bwMode="auto">
            <a:xfrm>
              <a:off x="6725912" y="3865093"/>
              <a:ext cx="1147674" cy="1892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27" name="Oval 26"/>
          <p:cNvSpPr/>
          <p:nvPr/>
        </p:nvSpPr>
        <p:spPr bwMode="auto">
          <a:xfrm>
            <a:off x="5318125" y="5611814"/>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Tree>
    <p:extLst>
      <p:ext uri="{BB962C8B-B14F-4D97-AF65-F5344CB8AC3E}">
        <p14:creationId xmlns:p14="http://schemas.microsoft.com/office/powerpoint/2010/main" val="14984549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P spid="51" grpId="0"/>
      <p:bldP spid="52"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800226" y="141288"/>
            <a:ext cx="8723313" cy="698500"/>
          </a:xfrm>
        </p:spPr>
        <p:txBody>
          <a:bodyPr/>
          <a:lstStyle/>
          <a:p>
            <a:r>
              <a:rPr lang="en-US" altLang="en-US" sz="3600" dirty="0" smtClean="0"/>
              <a:t>Topological Sort Algorithm</a:t>
            </a:r>
          </a:p>
        </p:txBody>
      </p:sp>
      <p:sp>
        <p:nvSpPr>
          <p:cNvPr id="15364" name="Rectangle 3"/>
          <p:cNvSpPr>
            <a:spLocks noGrp="1" noChangeArrowheads="1"/>
          </p:cNvSpPr>
          <p:nvPr>
            <p:ph type="body" idx="1"/>
          </p:nvPr>
        </p:nvSpPr>
        <p:spPr>
          <a:xfrm>
            <a:off x="1847850" y="889001"/>
            <a:ext cx="8604250" cy="733425"/>
          </a:xfrm>
        </p:spPr>
        <p:txBody>
          <a:bodyPr/>
          <a:lstStyle/>
          <a:p>
            <a:r>
              <a:rPr lang="en-US" altLang="en-US" smtClean="0"/>
              <a:t>Repeat </a:t>
            </a:r>
            <a:r>
              <a:rPr lang="en-US" altLang="en-US" smtClean="0">
                <a:solidFill>
                  <a:srgbClr val="C00000"/>
                </a:solidFill>
              </a:rPr>
              <a:t>Steps 1 &amp; 2</a:t>
            </a:r>
            <a:r>
              <a:rPr lang="en-US" altLang="en-US" smtClean="0"/>
              <a:t> until the graph is empty</a:t>
            </a:r>
          </a:p>
        </p:txBody>
      </p:sp>
      <p:grpSp>
        <p:nvGrpSpPr>
          <p:cNvPr id="15365" name="Group 37"/>
          <p:cNvGrpSpPr>
            <a:grpSpLocks/>
          </p:cNvGrpSpPr>
          <p:nvPr/>
        </p:nvGrpSpPr>
        <p:grpSpPr bwMode="auto">
          <a:xfrm>
            <a:off x="1760538" y="5588000"/>
            <a:ext cx="2000250" cy="482600"/>
            <a:chOff x="235974" y="5587971"/>
            <a:chExt cx="2001560" cy="482858"/>
          </a:xfrm>
        </p:grpSpPr>
        <p:sp>
          <p:nvSpPr>
            <p:cNvPr id="22" name="Oval 21"/>
            <p:cNvSpPr/>
            <p:nvPr/>
          </p:nvSpPr>
          <p:spPr bwMode="auto">
            <a:xfrm>
              <a:off x="1773680" y="5587971"/>
              <a:ext cx="463854" cy="44950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3" name="TextBox 22"/>
            <p:cNvSpPr txBox="1"/>
            <p:nvPr/>
          </p:nvSpPr>
          <p:spPr>
            <a:xfrm>
              <a:off x="235974" y="5608620"/>
              <a:ext cx="1386795" cy="462209"/>
            </a:xfrm>
            <a:prstGeom prst="rect">
              <a:avLst/>
            </a:prstGeom>
            <a:solidFill>
              <a:schemeClr val="accent1">
                <a:lumMod val="20000"/>
                <a:lumOff val="80000"/>
              </a:schemeClr>
            </a:solidFill>
          </p:spPr>
          <p:txBody>
            <a:bodyPr wrap="none">
              <a:spAutoFit/>
            </a:bodyPr>
            <a:lstStyle/>
            <a:p>
              <a:pPr>
                <a:defRPr/>
              </a:pPr>
              <a:r>
                <a:rPr lang="en-US" sz="2400" dirty="0"/>
                <a:t>Output: </a:t>
              </a:r>
            </a:p>
          </p:txBody>
        </p:sp>
      </p:grpSp>
      <p:sp>
        <p:nvSpPr>
          <p:cNvPr id="46" name="Right Arrow 45"/>
          <p:cNvSpPr>
            <a:spLocks noChangeArrowheads="1"/>
          </p:cNvSpPr>
          <p:nvPr/>
        </p:nvSpPr>
        <p:spPr bwMode="auto">
          <a:xfrm rot="2983142">
            <a:off x="2455864" y="2686051"/>
            <a:ext cx="555625" cy="409575"/>
          </a:xfrm>
          <a:prstGeom prst="rightArrow">
            <a:avLst>
              <a:gd name="adj1" fmla="val 50000"/>
              <a:gd name="adj2" fmla="val 49924"/>
            </a:avLst>
          </a:prstGeom>
          <a:solidFill>
            <a:srgbClr val="FFC000"/>
          </a:solidFill>
          <a:ln w="9525" algn="ctr">
            <a:solidFill>
              <a:schemeClr val="tx1"/>
            </a:solidFill>
            <a:round/>
            <a:headEnd/>
            <a:tailEnd/>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tr-TR" altLang="en-US" sz="1800">
              <a:latin typeface="Times New Roman" panose="02020603050405020304" pitchFamily="18" charset="0"/>
            </a:endParaRPr>
          </a:p>
        </p:txBody>
      </p:sp>
      <p:sp>
        <p:nvSpPr>
          <p:cNvPr id="48" name="Right Arrow 47"/>
          <p:cNvSpPr>
            <a:spLocks noChangeArrowheads="1"/>
          </p:cNvSpPr>
          <p:nvPr/>
        </p:nvSpPr>
        <p:spPr bwMode="auto">
          <a:xfrm>
            <a:off x="5992813" y="2946400"/>
            <a:ext cx="1230312" cy="515938"/>
          </a:xfrm>
          <a:prstGeom prst="rightArrow">
            <a:avLst>
              <a:gd name="adj1" fmla="val 50000"/>
              <a:gd name="adj2" fmla="val 50066"/>
            </a:avLst>
          </a:prstGeom>
          <a:solidFill>
            <a:srgbClr val="0070C0"/>
          </a:solidFill>
          <a:ln w="9525" algn="ctr">
            <a:solidFill>
              <a:schemeClr val="tx1"/>
            </a:solidFill>
            <a:round/>
            <a:headEnd/>
            <a:tailEnd/>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tr-TR" altLang="en-US" sz="1800">
              <a:latin typeface="Times New Roman" panose="02020603050405020304" pitchFamily="18" charset="0"/>
            </a:endParaRPr>
          </a:p>
        </p:txBody>
      </p:sp>
      <p:sp>
        <p:nvSpPr>
          <p:cNvPr id="49" name="Oval 48"/>
          <p:cNvSpPr/>
          <p:nvPr/>
        </p:nvSpPr>
        <p:spPr bwMode="auto">
          <a:xfrm>
            <a:off x="4006851" y="5597526"/>
            <a:ext cx="461963"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51" name="TextBox 50"/>
          <p:cNvSpPr txBox="1"/>
          <p:nvPr/>
        </p:nvSpPr>
        <p:spPr>
          <a:xfrm>
            <a:off x="5473595" y="2192554"/>
            <a:ext cx="2268747" cy="707886"/>
          </a:xfrm>
          <a:prstGeom prst="rect">
            <a:avLst/>
          </a:prstGeom>
          <a:noFill/>
        </p:spPr>
        <p:txBody>
          <a:bodyPr wrap="square">
            <a:spAutoFit/>
          </a:bodyPr>
          <a:lstStyle/>
          <a:p>
            <a:pPr algn="ctr">
              <a:defRPr/>
            </a:pPr>
            <a:r>
              <a:rPr lang="en-US" sz="2000" dirty="0"/>
              <a:t>Delete D </a:t>
            </a:r>
            <a:r>
              <a:rPr lang="en-US" sz="2000" dirty="0" smtClean="0"/>
              <a:t>&amp; all </a:t>
            </a:r>
            <a:r>
              <a:rPr lang="en-US" sz="2000" dirty="0"/>
              <a:t>its outgoing </a:t>
            </a:r>
            <a:r>
              <a:rPr lang="en-US" sz="2000" dirty="0" smtClean="0"/>
              <a:t>edges</a:t>
            </a:r>
            <a:endParaRPr lang="en-US" dirty="0"/>
          </a:p>
        </p:txBody>
      </p:sp>
      <p:sp>
        <p:nvSpPr>
          <p:cNvPr id="52" name="TextBox 51"/>
          <p:cNvSpPr txBox="1"/>
          <p:nvPr/>
        </p:nvSpPr>
        <p:spPr>
          <a:xfrm>
            <a:off x="1966913" y="2128838"/>
            <a:ext cx="1122362" cy="461962"/>
          </a:xfrm>
          <a:prstGeom prst="rect">
            <a:avLst/>
          </a:prstGeom>
          <a:solidFill>
            <a:schemeClr val="accent1">
              <a:lumMod val="20000"/>
              <a:lumOff val="80000"/>
            </a:schemeClr>
          </a:solidFill>
        </p:spPr>
        <p:txBody>
          <a:bodyPr wrap="none">
            <a:spAutoFit/>
          </a:bodyPr>
          <a:lstStyle/>
          <a:p>
            <a:pPr>
              <a:defRPr/>
            </a:pPr>
            <a:r>
              <a:rPr lang="en-US" sz="2400" dirty="0"/>
              <a:t>Select</a:t>
            </a:r>
          </a:p>
        </p:txBody>
      </p:sp>
      <p:sp>
        <p:nvSpPr>
          <p:cNvPr id="30" name="Oval 29"/>
          <p:cNvSpPr/>
          <p:nvPr/>
        </p:nvSpPr>
        <p:spPr bwMode="auto">
          <a:xfrm>
            <a:off x="4654550" y="5597526"/>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37" name="Oval 36"/>
          <p:cNvSpPr/>
          <p:nvPr/>
        </p:nvSpPr>
        <p:spPr bwMode="auto">
          <a:xfrm>
            <a:off x="8218488" y="3173414"/>
            <a:ext cx="461962"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27" name="Oval 26"/>
          <p:cNvSpPr/>
          <p:nvPr/>
        </p:nvSpPr>
        <p:spPr bwMode="auto">
          <a:xfrm>
            <a:off x="5318125" y="5611814"/>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grpSp>
        <p:nvGrpSpPr>
          <p:cNvPr id="15374" name="Group 27"/>
          <p:cNvGrpSpPr>
            <a:grpSpLocks/>
          </p:cNvGrpSpPr>
          <p:nvPr/>
        </p:nvGrpSpPr>
        <p:grpSpPr bwMode="auto">
          <a:xfrm>
            <a:off x="2755901" y="3098801"/>
            <a:ext cx="2060575" cy="449263"/>
            <a:chOff x="6276349" y="3659883"/>
            <a:chExt cx="2060381" cy="448261"/>
          </a:xfrm>
        </p:grpSpPr>
        <p:sp>
          <p:nvSpPr>
            <p:cNvPr id="26" name="Oval 25"/>
            <p:cNvSpPr/>
            <p:nvPr/>
          </p:nvSpPr>
          <p:spPr bwMode="auto">
            <a:xfrm>
              <a:off x="6276349" y="3659883"/>
              <a:ext cx="461920" cy="44826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28" name="Oval 27"/>
            <p:cNvSpPr/>
            <p:nvPr/>
          </p:nvSpPr>
          <p:spPr bwMode="auto">
            <a:xfrm>
              <a:off x="7873224" y="3659883"/>
              <a:ext cx="463506" cy="44826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5378" name="Straight Arrow Connector 18"/>
            <p:cNvCxnSpPr>
              <a:cxnSpLocks noChangeShapeType="1"/>
              <a:endCxn id="28" idx="2"/>
            </p:cNvCxnSpPr>
            <p:nvPr/>
          </p:nvCxnSpPr>
          <p:spPr bwMode="auto">
            <a:xfrm>
              <a:off x="6725912" y="3865093"/>
              <a:ext cx="1147674" cy="1892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31" name="Oval 30"/>
          <p:cNvSpPr/>
          <p:nvPr/>
        </p:nvSpPr>
        <p:spPr bwMode="auto">
          <a:xfrm>
            <a:off x="5997576" y="5611814"/>
            <a:ext cx="461963"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Tree>
    <p:extLst>
      <p:ext uri="{BB962C8B-B14F-4D97-AF65-F5344CB8AC3E}">
        <p14:creationId xmlns:p14="http://schemas.microsoft.com/office/powerpoint/2010/main" val="26519178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P spid="51" grpId="0"/>
      <p:bldP spid="52" grpId="0" animBg="1"/>
      <p:bldP spid="37" grpId="0"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800226" y="141288"/>
            <a:ext cx="8723313" cy="698500"/>
          </a:xfrm>
        </p:spPr>
        <p:txBody>
          <a:bodyPr/>
          <a:lstStyle/>
          <a:p>
            <a:r>
              <a:rPr lang="en-US" altLang="en-US" sz="3600" dirty="0" smtClean="0"/>
              <a:t>Topological Sort Algorithm</a:t>
            </a:r>
          </a:p>
        </p:txBody>
      </p:sp>
      <p:sp>
        <p:nvSpPr>
          <p:cNvPr id="16388" name="Rectangle 3"/>
          <p:cNvSpPr>
            <a:spLocks noGrp="1" noChangeArrowheads="1"/>
          </p:cNvSpPr>
          <p:nvPr>
            <p:ph type="body" idx="1"/>
          </p:nvPr>
        </p:nvSpPr>
        <p:spPr>
          <a:xfrm>
            <a:off x="1847850" y="889001"/>
            <a:ext cx="8604250" cy="733425"/>
          </a:xfrm>
        </p:spPr>
        <p:txBody>
          <a:bodyPr/>
          <a:lstStyle/>
          <a:p>
            <a:r>
              <a:rPr lang="en-US" altLang="en-US" smtClean="0"/>
              <a:t>Repeat </a:t>
            </a:r>
            <a:r>
              <a:rPr lang="en-US" altLang="en-US" smtClean="0">
                <a:solidFill>
                  <a:srgbClr val="C00000"/>
                </a:solidFill>
              </a:rPr>
              <a:t>Steps 1 &amp; 2</a:t>
            </a:r>
            <a:r>
              <a:rPr lang="en-US" altLang="en-US" smtClean="0"/>
              <a:t> until the graph is empty</a:t>
            </a:r>
          </a:p>
        </p:txBody>
      </p:sp>
      <p:grpSp>
        <p:nvGrpSpPr>
          <p:cNvPr id="16389" name="Group 37"/>
          <p:cNvGrpSpPr>
            <a:grpSpLocks/>
          </p:cNvGrpSpPr>
          <p:nvPr/>
        </p:nvGrpSpPr>
        <p:grpSpPr bwMode="auto">
          <a:xfrm>
            <a:off x="1760538" y="5588000"/>
            <a:ext cx="2000250" cy="482600"/>
            <a:chOff x="235974" y="5587971"/>
            <a:chExt cx="2001560" cy="482858"/>
          </a:xfrm>
        </p:grpSpPr>
        <p:sp>
          <p:nvSpPr>
            <p:cNvPr id="22" name="Oval 21"/>
            <p:cNvSpPr/>
            <p:nvPr/>
          </p:nvSpPr>
          <p:spPr bwMode="auto">
            <a:xfrm>
              <a:off x="1773680" y="5587971"/>
              <a:ext cx="463854" cy="44950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3" name="TextBox 22"/>
            <p:cNvSpPr txBox="1"/>
            <p:nvPr/>
          </p:nvSpPr>
          <p:spPr>
            <a:xfrm>
              <a:off x="235974" y="5608620"/>
              <a:ext cx="1386795" cy="462209"/>
            </a:xfrm>
            <a:prstGeom prst="rect">
              <a:avLst/>
            </a:prstGeom>
            <a:solidFill>
              <a:schemeClr val="accent1">
                <a:lumMod val="20000"/>
                <a:lumOff val="80000"/>
              </a:schemeClr>
            </a:solidFill>
          </p:spPr>
          <p:txBody>
            <a:bodyPr wrap="none">
              <a:spAutoFit/>
            </a:bodyPr>
            <a:lstStyle/>
            <a:p>
              <a:pPr>
                <a:defRPr/>
              </a:pPr>
              <a:r>
                <a:rPr lang="en-US" sz="2400" dirty="0"/>
                <a:t>Output: </a:t>
              </a:r>
            </a:p>
          </p:txBody>
        </p:sp>
      </p:grpSp>
      <p:sp>
        <p:nvSpPr>
          <p:cNvPr id="46" name="Right Arrow 45"/>
          <p:cNvSpPr>
            <a:spLocks noChangeArrowheads="1"/>
          </p:cNvSpPr>
          <p:nvPr/>
        </p:nvSpPr>
        <p:spPr bwMode="auto">
          <a:xfrm rot="2983142">
            <a:off x="2455864" y="2686051"/>
            <a:ext cx="555625" cy="409575"/>
          </a:xfrm>
          <a:prstGeom prst="rightArrow">
            <a:avLst>
              <a:gd name="adj1" fmla="val 50000"/>
              <a:gd name="adj2" fmla="val 49924"/>
            </a:avLst>
          </a:prstGeom>
          <a:solidFill>
            <a:srgbClr val="FFC000"/>
          </a:solidFill>
          <a:ln w="9525" algn="ctr">
            <a:solidFill>
              <a:schemeClr val="tx1"/>
            </a:solidFill>
            <a:round/>
            <a:headEnd/>
            <a:tailEnd/>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tr-TR" altLang="en-US" sz="1800">
              <a:latin typeface="Times New Roman" panose="02020603050405020304" pitchFamily="18" charset="0"/>
            </a:endParaRPr>
          </a:p>
        </p:txBody>
      </p:sp>
      <p:sp>
        <p:nvSpPr>
          <p:cNvPr id="48" name="Right Arrow 47"/>
          <p:cNvSpPr>
            <a:spLocks noChangeArrowheads="1"/>
          </p:cNvSpPr>
          <p:nvPr/>
        </p:nvSpPr>
        <p:spPr bwMode="auto">
          <a:xfrm>
            <a:off x="5992813" y="2946400"/>
            <a:ext cx="1230312" cy="515938"/>
          </a:xfrm>
          <a:prstGeom prst="rightArrow">
            <a:avLst>
              <a:gd name="adj1" fmla="val 50000"/>
              <a:gd name="adj2" fmla="val 50066"/>
            </a:avLst>
          </a:prstGeom>
          <a:solidFill>
            <a:srgbClr val="0070C0"/>
          </a:solidFill>
          <a:ln w="9525" algn="ctr">
            <a:solidFill>
              <a:schemeClr val="tx1"/>
            </a:solidFill>
            <a:round/>
            <a:headEnd/>
            <a:tailEnd/>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tr-TR" altLang="en-US" sz="1800">
              <a:latin typeface="Times New Roman" panose="02020603050405020304" pitchFamily="18" charset="0"/>
            </a:endParaRPr>
          </a:p>
        </p:txBody>
      </p:sp>
      <p:sp>
        <p:nvSpPr>
          <p:cNvPr id="49" name="Oval 48"/>
          <p:cNvSpPr/>
          <p:nvPr/>
        </p:nvSpPr>
        <p:spPr bwMode="auto">
          <a:xfrm>
            <a:off x="4006851" y="5597526"/>
            <a:ext cx="461963"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51" name="TextBox 50"/>
          <p:cNvSpPr txBox="1"/>
          <p:nvPr/>
        </p:nvSpPr>
        <p:spPr>
          <a:xfrm>
            <a:off x="5318125" y="2192554"/>
            <a:ext cx="2294626" cy="707886"/>
          </a:xfrm>
          <a:prstGeom prst="rect">
            <a:avLst/>
          </a:prstGeom>
          <a:noFill/>
        </p:spPr>
        <p:txBody>
          <a:bodyPr wrap="square">
            <a:spAutoFit/>
          </a:bodyPr>
          <a:lstStyle/>
          <a:p>
            <a:pPr algn="ctr">
              <a:defRPr/>
            </a:pPr>
            <a:r>
              <a:rPr lang="en-US" sz="2000" dirty="0"/>
              <a:t>Delete E </a:t>
            </a:r>
            <a:r>
              <a:rPr lang="en-US" sz="2000" dirty="0" smtClean="0"/>
              <a:t>&amp; all </a:t>
            </a:r>
            <a:r>
              <a:rPr lang="en-US" sz="2000" dirty="0"/>
              <a:t>its outgoing </a:t>
            </a:r>
            <a:r>
              <a:rPr lang="en-US" sz="2000" dirty="0" smtClean="0"/>
              <a:t>edges</a:t>
            </a:r>
            <a:endParaRPr lang="en-US" dirty="0"/>
          </a:p>
        </p:txBody>
      </p:sp>
      <p:sp>
        <p:nvSpPr>
          <p:cNvPr id="52" name="TextBox 51"/>
          <p:cNvSpPr txBox="1"/>
          <p:nvPr/>
        </p:nvSpPr>
        <p:spPr>
          <a:xfrm>
            <a:off x="1966913" y="2128838"/>
            <a:ext cx="1122362" cy="461962"/>
          </a:xfrm>
          <a:prstGeom prst="rect">
            <a:avLst/>
          </a:prstGeom>
          <a:solidFill>
            <a:schemeClr val="accent1">
              <a:lumMod val="20000"/>
              <a:lumOff val="80000"/>
            </a:schemeClr>
          </a:solidFill>
        </p:spPr>
        <p:txBody>
          <a:bodyPr wrap="none">
            <a:spAutoFit/>
          </a:bodyPr>
          <a:lstStyle/>
          <a:p>
            <a:pPr>
              <a:defRPr/>
            </a:pPr>
            <a:r>
              <a:rPr lang="en-US" sz="2400" dirty="0"/>
              <a:t>Select</a:t>
            </a:r>
          </a:p>
        </p:txBody>
      </p:sp>
      <p:sp>
        <p:nvSpPr>
          <p:cNvPr id="30" name="Oval 29"/>
          <p:cNvSpPr/>
          <p:nvPr/>
        </p:nvSpPr>
        <p:spPr bwMode="auto">
          <a:xfrm>
            <a:off x="4654550" y="5597526"/>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27" name="Oval 26"/>
          <p:cNvSpPr/>
          <p:nvPr/>
        </p:nvSpPr>
        <p:spPr bwMode="auto">
          <a:xfrm>
            <a:off x="5318125" y="5611814"/>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8" name="Oval 27"/>
          <p:cNvSpPr/>
          <p:nvPr/>
        </p:nvSpPr>
        <p:spPr bwMode="auto">
          <a:xfrm>
            <a:off x="2878138" y="3070226"/>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31" name="Oval 30"/>
          <p:cNvSpPr/>
          <p:nvPr/>
        </p:nvSpPr>
        <p:spPr bwMode="auto">
          <a:xfrm>
            <a:off x="5997576" y="5611814"/>
            <a:ext cx="461963"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21" name="Oval 20"/>
          <p:cNvSpPr/>
          <p:nvPr/>
        </p:nvSpPr>
        <p:spPr bwMode="auto">
          <a:xfrm>
            <a:off x="6734175" y="5641976"/>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24" name="TextBox 23"/>
          <p:cNvSpPr txBox="1"/>
          <p:nvPr/>
        </p:nvSpPr>
        <p:spPr>
          <a:xfrm>
            <a:off x="7821614" y="2968626"/>
            <a:ext cx="2035175" cy="461963"/>
          </a:xfrm>
          <a:prstGeom prst="rect">
            <a:avLst/>
          </a:prstGeom>
          <a:solidFill>
            <a:schemeClr val="accent1">
              <a:lumMod val="20000"/>
              <a:lumOff val="80000"/>
            </a:schemeClr>
          </a:solidFill>
        </p:spPr>
        <p:txBody>
          <a:bodyPr wrap="none">
            <a:spAutoFit/>
          </a:bodyPr>
          <a:lstStyle/>
          <a:p>
            <a:pPr>
              <a:defRPr/>
            </a:pPr>
            <a:r>
              <a:rPr lang="en-US" sz="2400" dirty="0"/>
              <a:t>Empty Graph</a:t>
            </a:r>
          </a:p>
        </p:txBody>
      </p:sp>
    </p:spTree>
    <p:extLst>
      <p:ext uri="{BB962C8B-B14F-4D97-AF65-F5344CB8AC3E}">
        <p14:creationId xmlns:p14="http://schemas.microsoft.com/office/powerpoint/2010/main" val="14548138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P spid="51" grpId="0"/>
      <p:bldP spid="52" grpId="0" animBg="1"/>
      <p:bldP spid="21"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800226" y="141288"/>
            <a:ext cx="8723313" cy="698500"/>
          </a:xfrm>
        </p:spPr>
        <p:txBody>
          <a:bodyPr/>
          <a:lstStyle/>
          <a:p>
            <a:r>
              <a:rPr lang="en-US" altLang="en-US" sz="3600" dirty="0" smtClean="0"/>
              <a:t>Summary of Top-Sort Algorithm</a:t>
            </a:r>
          </a:p>
        </p:txBody>
      </p:sp>
      <p:grpSp>
        <p:nvGrpSpPr>
          <p:cNvPr id="17412" name="Group 19"/>
          <p:cNvGrpSpPr>
            <a:grpSpLocks/>
          </p:cNvGrpSpPr>
          <p:nvPr/>
        </p:nvGrpSpPr>
        <p:grpSpPr bwMode="auto">
          <a:xfrm>
            <a:off x="7693176" y="1042988"/>
            <a:ext cx="3063875" cy="1506537"/>
            <a:chOff x="360206" y="3181686"/>
            <a:chExt cx="4044370" cy="1995621"/>
          </a:xfrm>
        </p:grpSpPr>
        <p:sp>
          <p:nvSpPr>
            <p:cNvPr id="20" name="Oval 19"/>
            <p:cNvSpPr/>
            <p:nvPr/>
          </p:nvSpPr>
          <p:spPr bwMode="auto">
            <a:xfrm>
              <a:off x="360206" y="3934513"/>
              <a:ext cx="465207" cy="48996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5" name="Oval 24"/>
            <p:cNvSpPr/>
            <p:nvPr/>
          </p:nvSpPr>
          <p:spPr bwMode="auto">
            <a:xfrm>
              <a:off x="1500174" y="3194303"/>
              <a:ext cx="463111" cy="4857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6" name="Oval 25"/>
            <p:cNvSpPr/>
            <p:nvPr/>
          </p:nvSpPr>
          <p:spPr bwMode="auto">
            <a:xfrm>
              <a:off x="3067629" y="3181686"/>
              <a:ext cx="465207" cy="4857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9" name="Oval 28"/>
            <p:cNvSpPr/>
            <p:nvPr/>
          </p:nvSpPr>
          <p:spPr bwMode="auto">
            <a:xfrm>
              <a:off x="1487600" y="4691545"/>
              <a:ext cx="463111" cy="4857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32" name="Oval 31"/>
            <p:cNvSpPr/>
            <p:nvPr/>
          </p:nvSpPr>
          <p:spPr bwMode="auto">
            <a:xfrm>
              <a:off x="3941464" y="3858809"/>
              <a:ext cx="463112" cy="4857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33" name="Oval 32"/>
            <p:cNvSpPr/>
            <p:nvPr/>
          </p:nvSpPr>
          <p:spPr bwMode="auto">
            <a:xfrm>
              <a:off x="3090679" y="4691545"/>
              <a:ext cx="465207" cy="4857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7459" name="Straight Arrow Connector 11"/>
            <p:cNvCxnSpPr>
              <a:cxnSpLocks noChangeShapeType="1"/>
              <a:stCxn id="20" idx="7"/>
              <a:endCxn id="25" idx="3"/>
            </p:cNvCxnSpPr>
            <p:nvPr/>
          </p:nvCxnSpPr>
          <p:spPr bwMode="auto">
            <a:xfrm rot="5400000" flipH="1" flipV="1">
              <a:off x="963284" y="3402626"/>
              <a:ext cx="397547" cy="81070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60" name="Straight Arrow Connector 12"/>
            <p:cNvCxnSpPr>
              <a:cxnSpLocks noChangeShapeType="1"/>
              <a:endCxn id="26" idx="2"/>
            </p:cNvCxnSpPr>
            <p:nvPr/>
          </p:nvCxnSpPr>
          <p:spPr bwMode="auto">
            <a:xfrm>
              <a:off x="1972084" y="3405700"/>
              <a:ext cx="1096839" cy="18931"/>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61" name="Straight Arrow Connector 14"/>
            <p:cNvCxnSpPr>
              <a:cxnSpLocks noChangeShapeType="1"/>
              <a:endCxn id="33" idx="0"/>
            </p:cNvCxnSpPr>
            <p:nvPr/>
          </p:nvCxnSpPr>
          <p:spPr bwMode="auto">
            <a:xfrm rot="16200000" flipH="1">
              <a:off x="2800288" y="4169350"/>
              <a:ext cx="1042771" cy="13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62" name="Straight Arrow Connector 17"/>
            <p:cNvCxnSpPr>
              <a:cxnSpLocks noChangeShapeType="1"/>
              <a:stCxn id="20" idx="5"/>
              <a:endCxn id="29" idx="1"/>
            </p:cNvCxnSpPr>
            <p:nvPr/>
          </p:nvCxnSpPr>
          <p:spPr bwMode="auto">
            <a:xfrm rot="16200000" flipH="1">
              <a:off x="950735" y="4156631"/>
              <a:ext cx="411745" cy="79980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63" name="Straight Arrow Connector 18"/>
            <p:cNvCxnSpPr>
              <a:cxnSpLocks noChangeShapeType="1"/>
              <a:endCxn id="33" idx="2"/>
            </p:cNvCxnSpPr>
            <p:nvPr/>
          </p:nvCxnSpPr>
          <p:spPr bwMode="auto">
            <a:xfrm>
              <a:off x="1939383" y="4913854"/>
              <a:ext cx="1151341" cy="2050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64" name="Straight Arrow Connector 20"/>
            <p:cNvCxnSpPr>
              <a:cxnSpLocks noChangeShapeType="1"/>
              <a:endCxn id="29" idx="7"/>
            </p:cNvCxnSpPr>
            <p:nvPr/>
          </p:nvCxnSpPr>
          <p:spPr bwMode="auto">
            <a:xfrm rot="10800000" flipV="1">
              <a:off x="1884882" y="3585543"/>
              <a:ext cx="1248081" cy="117686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19" name="Rectangle 3"/>
          <p:cNvSpPr txBox="1">
            <a:spLocks noChangeArrowheads="1"/>
          </p:cNvSpPr>
          <p:nvPr/>
        </p:nvSpPr>
        <p:spPr bwMode="auto">
          <a:xfrm>
            <a:off x="483080" y="1042988"/>
            <a:ext cx="6368586" cy="5486400"/>
          </a:xfrm>
          <a:prstGeom prst="rect">
            <a:avLst/>
          </a:prstGeom>
          <a:noFill/>
          <a:ln w="9525">
            <a:noFill/>
            <a:miter lim="800000"/>
            <a:headEnd/>
            <a:tailEnd/>
          </a:ln>
        </p:spPr>
        <p:txBody>
          <a:bodyPr/>
          <a:lstStyle/>
          <a:p>
            <a:pPr marL="342900" indent="-342900">
              <a:buFont typeface="+mj-lt"/>
              <a:buAutoNum type="arabicPeriod"/>
              <a:defRPr/>
            </a:pPr>
            <a:r>
              <a:rPr lang="en-US" sz="2000" dirty="0"/>
              <a:t>Store each vertex’s </a:t>
            </a:r>
            <a:r>
              <a:rPr lang="en-US" sz="2000" b="1" dirty="0" smtClean="0"/>
              <a:t>in-degree </a:t>
            </a:r>
            <a:r>
              <a:rPr lang="en-US" sz="2000" b="1" dirty="0"/>
              <a:t>(# of incoming </a:t>
            </a:r>
            <a:r>
              <a:rPr lang="en-US" sz="2000" dirty="0"/>
              <a:t>edges) in an array</a:t>
            </a:r>
          </a:p>
          <a:p>
            <a:pPr marL="342900" indent="-342900">
              <a:buFont typeface="+mj-lt"/>
              <a:buAutoNum type="arabicPeriod"/>
              <a:defRPr/>
            </a:pPr>
            <a:endParaRPr lang="en-US" sz="2400" dirty="0"/>
          </a:p>
          <a:p>
            <a:pPr marL="342900" indent="-342900">
              <a:buFont typeface="+mj-lt"/>
              <a:buAutoNum type="arabicPeriod"/>
              <a:defRPr/>
            </a:pPr>
            <a:r>
              <a:rPr lang="en-US" sz="2400" dirty="0"/>
              <a:t> </a:t>
            </a:r>
            <a:r>
              <a:rPr lang="en-US" sz="2200" dirty="0"/>
              <a:t>while (</a:t>
            </a:r>
            <a:r>
              <a:rPr lang="en-US" sz="2200" dirty="0">
                <a:solidFill>
                  <a:srgbClr val="C00000"/>
                </a:solidFill>
              </a:rPr>
              <a:t>there are </a:t>
            </a:r>
            <a:r>
              <a:rPr lang="en-US" sz="2200" dirty="0" smtClean="0">
                <a:solidFill>
                  <a:srgbClr val="C00000"/>
                </a:solidFill>
              </a:rPr>
              <a:t>vertices remaining</a:t>
            </a:r>
            <a:r>
              <a:rPr lang="en-US" sz="2200" dirty="0"/>
              <a:t>) {</a:t>
            </a:r>
          </a:p>
          <a:p>
            <a:pPr marL="800100" lvl="1" indent="-342900">
              <a:buFont typeface="Arial" pitchFamily="34" charset="0"/>
              <a:buChar char="•"/>
              <a:defRPr/>
            </a:pPr>
            <a:r>
              <a:rPr lang="en-US" sz="2000" dirty="0"/>
              <a:t>Find a vertex with In-Degree zero and output it</a:t>
            </a:r>
          </a:p>
          <a:p>
            <a:pPr marL="800100" lvl="1" indent="-342900">
              <a:buFont typeface="+mj-lt"/>
              <a:buAutoNum type="arabicPeriod"/>
              <a:defRPr/>
            </a:pPr>
            <a:endParaRPr lang="en-US" dirty="0"/>
          </a:p>
          <a:p>
            <a:pPr marL="800100" lvl="1" indent="-342900">
              <a:buFont typeface="Arial" pitchFamily="34" charset="0"/>
              <a:buChar char="•"/>
              <a:defRPr/>
            </a:pPr>
            <a:r>
              <a:rPr lang="en-US" sz="2000" dirty="0"/>
              <a:t>Reduce in-degree of all vertices adjacent to it by 1</a:t>
            </a:r>
          </a:p>
          <a:p>
            <a:pPr marL="800100" lvl="1" indent="-342900">
              <a:buFont typeface="+mj-lt"/>
              <a:buAutoNum type="arabicPeriod"/>
              <a:defRPr/>
            </a:pPr>
            <a:endParaRPr lang="en-US" sz="2000" dirty="0"/>
          </a:p>
          <a:p>
            <a:pPr marL="800100" lvl="1" indent="-342900">
              <a:buFont typeface="Arial" pitchFamily="34" charset="0"/>
              <a:buChar char="•"/>
              <a:defRPr/>
            </a:pPr>
            <a:r>
              <a:rPr lang="en-US" sz="2000" dirty="0"/>
              <a:t>Mark this vertex deleted (in-degree = -1)</a:t>
            </a:r>
          </a:p>
          <a:p>
            <a:pPr marL="342900" indent="-342900">
              <a:defRPr/>
            </a:pPr>
            <a:r>
              <a:rPr lang="en-US" sz="2000" dirty="0"/>
              <a:t>     } </a:t>
            </a:r>
            <a:r>
              <a:rPr lang="en-US" sz="2000" dirty="0">
                <a:solidFill>
                  <a:schemeClr val="accent6"/>
                </a:solidFill>
              </a:rPr>
              <a:t>/* end=while */</a:t>
            </a:r>
          </a:p>
          <a:p>
            <a:pPr marL="800100" lvl="1" indent="-342900">
              <a:buFont typeface="+mj-lt"/>
              <a:buAutoNum type="arabicPeriod"/>
              <a:defRPr/>
            </a:pPr>
            <a:endParaRPr lang="en-US" sz="2000" dirty="0"/>
          </a:p>
        </p:txBody>
      </p:sp>
      <p:grpSp>
        <p:nvGrpSpPr>
          <p:cNvPr id="17414" name="Group 42"/>
          <p:cNvGrpSpPr>
            <a:grpSpLocks/>
          </p:cNvGrpSpPr>
          <p:nvPr/>
        </p:nvGrpSpPr>
        <p:grpSpPr bwMode="auto">
          <a:xfrm>
            <a:off x="8363100" y="3143250"/>
            <a:ext cx="514350" cy="3128963"/>
            <a:chOff x="4790941" y="2820473"/>
            <a:chExt cx="515154" cy="2550018"/>
          </a:xfrm>
        </p:grpSpPr>
        <p:sp>
          <p:nvSpPr>
            <p:cNvPr id="23" name="Rectangle 22"/>
            <p:cNvSpPr/>
            <p:nvPr/>
          </p:nvSpPr>
          <p:spPr bwMode="auto">
            <a:xfrm>
              <a:off x="4790941" y="2820473"/>
              <a:ext cx="515154" cy="4256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24" name="Rectangle 23"/>
            <p:cNvSpPr/>
            <p:nvPr/>
          </p:nvSpPr>
          <p:spPr bwMode="auto">
            <a:xfrm>
              <a:off x="4790941" y="3246123"/>
              <a:ext cx="515154" cy="424356"/>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27" name="Rectangle 26"/>
            <p:cNvSpPr/>
            <p:nvPr/>
          </p:nvSpPr>
          <p:spPr bwMode="auto">
            <a:xfrm>
              <a:off x="4790941" y="3670479"/>
              <a:ext cx="515154" cy="425649"/>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28" name="Rectangle 27"/>
            <p:cNvSpPr/>
            <p:nvPr/>
          </p:nvSpPr>
          <p:spPr bwMode="auto">
            <a:xfrm>
              <a:off x="4790941" y="4096129"/>
              <a:ext cx="515154" cy="424356"/>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0" name="Rectangle 29"/>
            <p:cNvSpPr/>
            <p:nvPr/>
          </p:nvSpPr>
          <p:spPr bwMode="auto">
            <a:xfrm>
              <a:off x="4790941" y="4520485"/>
              <a:ext cx="515154" cy="4256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1" name="Rectangle 30"/>
            <p:cNvSpPr/>
            <p:nvPr/>
          </p:nvSpPr>
          <p:spPr bwMode="auto">
            <a:xfrm>
              <a:off x="4790941" y="4946135"/>
              <a:ext cx="515154" cy="424356"/>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grpSp>
      <p:sp>
        <p:nvSpPr>
          <p:cNvPr id="41" name="Rectangle 40"/>
          <p:cNvSpPr/>
          <p:nvPr/>
        </p:nvSpPr>
        <p:spPr bwMode="auto">
          <a:xfrm>
            <a:off x="9225112" y="3219449"/>
            <a:ext cx="463550" cy="3619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42" name="Rectangle 41"/>
          <p:cNvSpPr/>
          <p:nvPr/>
        </p:nvSpPr>
        <p:spPr bwMode="auto">
          <a:xfrm>
            <a:off x="10371287" y="3233737"/>
            <a:ext cx="400050"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43" name="Rectangle 42"/>
          <p:cNvSpPr/>
          <p:nvPr/>
        </p:nvSpPr>
        <p:spPr bwMode="auto">
          <a:xfrm>
            <a:off x="9675963" y="3219449"/>
            <a:ext cx="296863" cy="3619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44" name="Rectangle 43"/>
          <p:cNvSpPr/>
          <p:nvPr/>
        </p:nvSpPr>
        <p:spPr bwMode="auto">
          <a:xfrm>
            <a:off x="10758638" y="3233737"/>
            <a:ext cx="295275"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17419" name="Straight Arrow Connector 47"/>
          <p:cNvCxnSpPr>
            <a:cxnSpLocks noChangeShapeType="1"/>
            <a:endCxn id="41" idx="1"/>
          </p:cNvCxnSpPr>
          <p:nvPr/>
        </p:nvCxnSpPr>
        <p:spPr bwMode="auto">
          <a:xfrm flipV="1">
            <a:off x="8877450" y="3400425"/>
            <a:ext cx="347662" cy="317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20" name="Straight Connector 51"/>
          <p:cNvCxnSpPr>
            <a:cxnSpLocks noChangeShapeType="1"/>
          </p:cNvCxnSpPr>
          <p:nvPr/>
        </p:nvCxnSpPr>
        <p:spPr bwMode="auto">
          <a:xfrm rot="5400000">
            <a:off x="10751494" y="3278981"/>
            <a:ext cx="334962" cy="2698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47" name="Rectangle 46"/>
          <p:cNvSpPr/>
          <p:nvPr/>
        </p:nvSpPr>
        <p:spPr bwMode="auto">
          <a:xfrm>
            <a:off x="9199712" y="3760787"/>
            <a:ext cx="463550"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48" name="Rectangle 47"/>
          <p:cNvSpPr/>
          <p:nvPr/>
        </p:nvSpPr>
        <p:spPr bwMode="auto">
          <a:xfrm>
            <a:off x="9650563" y="3760787"/>
            <a:ext cx="296863"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17423" name="Straight Arrow Connector 56"/>
          <p:cNvCxnSpPr>
            <a:cxnSpLocks noChangeShapeType="1"/>
            <a:endCxn id="47" idx="1"/>
          </p:cNvCxnSpPr>
          <p:nvPr/>
        </p:nvCxnSpPr>
        <p:spPr bwMode="auto">
          <a:xfrm>
            <a:off x="8877450" y="3925888"/>
            <a:ext cx="322262" cy="1587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0" name="Rectangle 49"/>
          <p:cNvSpPr/>
          <p:nvPr/>
        </p:nvSpPr>
        <p:spPr bwMode="auto">
          <a:xfrm>
            <a:off x="9187012" y="4302125"/>
            <a:ext cx="463550"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51" name="Rectangle 50"/>
          <p:cNvSpPr/>
          <p:nvPr/>
        </p:nvSpPr>
        <p:spPr bwMode="auto">
          <a:xfrm>
            <a:off x="10333187" y="4289425"/>
            <a:ext cx="400050"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52" name="Rectangle 51"/>
          <p:cNvSpPr/>
          <p:nvPr/>
        </p:nvSpPr>
        <p:spPr bwMode="auto">
          <a:xfrm>
            <a:off x="9637863" y="4302125"/>
            <a:ext cx="296863"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53" name="Rectangle 52"/>
          <p:cNvSpPr/>
          <p:nvPr/>
        </p:nvSpPr>
        <p:spPr bwMode="auto">
          <a:xfrm>
            <a:off x="10720538" y="4289425"/>
            <a:ext cx="295275"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17428" name="Straight Arrow Connector 64"/>
          <p:cNvCxnSpPr>
            <a:cxnSpLocks noChangeShapeType="1"/>
            <a:endCxn id="51" idx="1"/>
          </p:cNvCxnSpPr>
          <p:nvPr/>
        </p:nvCxnSpPr>
        <p:spPr bwMode="auto">
          <a:xfrm>
            <a:off x="9791851" y="4456112"/>
            <a:ext cx="541337" cy="127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29" name="Straight Connector 65"/>
          <p:cNvCxnSpPr>
            <a:cxnSpLocks noChangeShapeType="1"/>
          </p:cNvCxnSpPr>
          <p:nvPr/>
        </p:nvCxnSpPr>
        <p:spPr bwMode="auto">
          <a:xfrm rot="5400000">
            <a:off x="10713394" y="4334669"/>
            <a:ext cx="334963" cy="2698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56" name="Rectangle 55"/>
          <p:cNvSpPr/>
          <p:nvPr/>
        </p:nvSpPr>
        <p:spPr bwMode="auto">
          <a:xfrm>
            <a:off x="9212412" y="4803775"/>
            <a:ext cx="463550"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57" name="Rectangle 56"/>
          <p:cNvSpPr/>
          <p:nvPr/>
        </p:nvSpPr>
        <p:spPr bwMode="auto">
          <a:xfrm>
            <a:off x="9663263" y="4803775"/>
            <a:ext cx="296863"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17432" name="Straight Connector 75"/>
          <p:cNvCxnSpPr>
            <a:cxnSpLocks noChangeShapeType="1"/>
          </p:cNvCxnSpPr>
          <p:nvPr/>
        </p:nvCxnSpPr>
        <p:spPr bwMode="auto">
          <a:xfrm rot="5400000">
            <a:off x="9656913" y="4848225"/>
            <a:ext cx="334963" cy="2714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7433" name="Straight Connector 80"/>
          <p:cNvCxnSpPr>
            <a:cxnSpLocks noChangeShapeType="1"/>
          </p:cNvCxnSpPr>
          <p:nvPr/>
        </p:nvCxnSpPr>
        <p:spPr bwMode="auto">
          <a:xfrm rot="5400000">
            <a:off x="9644213" y="3805237"/>
            <a:ext cx="334962" cy="2714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7434" name="Straight Arrow Connector 82"/>
          <p:cNvCxnSpPr>
            <a:cxnSpLocks noChangeShapeType="1"/>
          </p:cNvCxnSpPr>
          <p:nvPr/>
        </p:nvCxnSpPr>
        <p:spPr bwMode="auto">
          <a:xfrm>
            <a:off x="9831537" y="3425824"/>
            <a:ext cx="539750" cy="127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35" name="Straight Arrow Connector 88"/>
          <p:cNvCxnSpPr>
            <a:cxnSpLocks noChangeShapeType="1"/>
          </p:cNvCxnSpPr>
          <p:nvPr/>
        </p:nvCxnSpPr>
        <p:spPr bwMode="auto">
          <a:xfrm>
            <a:off x="8788550" y="4456112"/>
            <a:ext cx="411162"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36" name="Straight Arrow Connector 89"/>
          <p:cNvCxnSpPr>
            <a:cxnSpLocks noChangeShapeType="1"/>
          </p:cNvCxnSpPr>
          <p:nvPr/>
        </p:nvCxnSpPr>
        <p:spPr bwMode="auto">
          <a:xfrm>
            <a:off x="8864750" y="4987925"/>
            <a:ext cx="347662" cy="2222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37" name="Straight Connector 104"/>
          <p:cNvCxnSpPr>
            <a:cxnSpLocks noChangeShapeType="1"/>
          </p:cNvCxnSpPr>
          <p:nvPr/>
        </p:nvCxnSpPr>
        <p:spPr bwMode="auto">
          <a:xfrm rot="5400000">
            <a:off x="8363100" y="5783262"/>
            <a:ext cx="514350" cy="51435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7438" name="Straight Connector 83"/>
          <p:cNvCxnSpPr>
            <a:cxnSpLocks noChangeShapeType="1"/>
          </p:cNvCxnSpPr>
          <p:nvPr/>
        </p:nvCxnSpPr>
        <p:spPr bwMode="auto">
          <a:xfrm rot="5400000">
            <a:off x="8375800" y="5254625"/>
            <a:ext cx="515938" cy="51593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68" name="TextBox 67"/>
          <p:cNvSpPr txBox="1"/>
          <p:nvPr/>
        </p:nvSpPr>
        <p:spPr>
          <a:xfrm>
            <a:off x="8078938" y="3233737"/>
            <a:ext cx="352425" cy="368300"/>
          </a:xfrm>
          <a:prstGeom prst="rect">
            <a:avLst/>
          </a:prstGeom>
          <a:noFill/>
        </p:spPr>
        <p:txBody>
          <a:bodyPr wrap="none">
            <a:spAutoFit/>
          </a:bodyPr>
          <a:lstStyle/>
          <a:p>
            <a:pPr>
              <a:defRPr/>
            </a:pPr>
            <a:r>
              <a:rPr lang="en-US" dirty="0"/>
              <a:t>A</a:t>
            </a:r>
          </a:p>
        </p:txBody>
      </p:sp>
      <p:sp>
        <p:nvSpPr>
          <p:cNvPr id="69" name="TextBox 68"/>
          <p:cNvSpPr txBox="1"/>
          <p:nvPr/>
        </p:nvSpPr>
        <p:spPr>
          <a:xfrm>
            <a:off x="8104337" y="3735388"/>
            <a:ext cx="330200" cy="369887"/>
          </a:xfrm>
          <a:prstGeom prst="rect">
            <a:avLst/>
          </a:prstGeom>
          <a:noFill/>
        </p:spPr>
        <p:txBody>
          <a:bodyPr wrap="none">
            <a:spAutoFit/>
          </a:bodyPr>
          <a:lstStyle/>
          <a:p>
            <a:pPr>
              <a:defRPr/>
            </a:pPr>
            <a:r>
              <a:rPr lang="en-US" dirty="0"/>
              <a:t>B</a:t>
            </a:r>
          </a:p>
        </p:txBody>
      </p:sp>
      <p:sp>
        <p:nvSpPr>
          <p:cNvPr id="70" name="TextBox 69"/>
          <p:cNvSpPr txBox="1"/>
          <p:nvPr/>
        </p:nvSpPr>
        <p:spPr>
          <a:xfrm>
            <a:off x="8104337" y="4264024"/>
            <a:ext cx="330200" cy="368300"/>
          </a:xfrm>
          <a:prstGeom prst="rect">
            <a:avLst/>
          </a:prstGeom>
          <a:noFill/>
        </p:spPr>
        <p:txBody>
          <a:bodyPr wrap="none">
            <a:spAutoFit/>
          </a:bodyPr>
          <a:lstStyle/>
          <a:p>
            <a:pPr>
              <a:defRPr/>
            </a:pPr>
            <a:r>
              <a:rPr lang="en-US" dirty="0"/>
              <a:t>C</a:t>
            </a:r>
          </a:p>
        </p:txBody>
      </p:sp>
      <p:sp>
        <p:nvSpPr>
          <p:cNvPr id="71" name="TextBox 70"/>
          <p:cNvSpPr txBox="1"/>
          <p:nvPr/>
        </p:nvSpPr>
        <p:spPr>
          <a:xfrm>
            <a:off x="8091637" y="4765674"/>
            <a:ext cx="350838" cy="369888"/>
          </a:xfrm>
          <a:prstGeom prst="rect">
            <a:avLst/>
          </a:prstGeom>
          <a:noFill/>
        </p:spPr>
        <p:txBody>
          <a:bodyPr wrap="none">
            <a:spAutoFit/>
          </a:bodyPr>
          <a:lstStyle/>
          <a:p>
            <a:pPr>
              <a:defRPr/>
            </a:pPr>
            <a:r>
              <a:rPr lang="en-US" dirty="0"/>
              <a:t>D</a:t>
            </a:r>
          </a:p>
        </p:txBody>
      </p:sp>
      <p:sp>
        <p:nvSpPr>
          <p:cNvPr id="72" name="TextBox 71"/>
          <p:cNvSpPr txBox="1"/>
          <p:nvPr/>
        </p:nvSpPr>
        <p:spPr>
          <a:xfrm>
            <a:off x="8091638" y="5294312"/>
            <a:ext cx="328613" cy="368300"/>
          </a:xfrm>
          <a:prstGeom prst="rect">
            <a:avLst/>
          </a:prstGeom>
          <a:noFill/>
        </p:spPr>
        <p:txBody>
          <a:bodyPr wrap="none">
            <a:spAutoFit/>
          </a:bodyPr>
          <a:lstStyle/>
          <a:p>
            <a:pPr>
              <a:defRPr/>
            </a:pPr>
            <a:r>
              <a:rPr lang="en-US" dirty="0"/>
              <a:t>E</a:t>
            </a:r>
          </a:p>
        </p:txBody>
      </p:sp>
      <p:sp>
        <p:nvSpPr>
          <p:cNvPr id="73" name="TextBox 72"/>
          <p:cNvSpPr txBox="1"/>
          <p:nvPr/>
        </p:nvSpPr>
        <p:spPr>
          <a:xfrm>
            <a:off x="8104337" y="5835649"/>
            <a:ext cx="323850" cy="368300"/>
          </a:xfrm>
          <a:prstGeom prst="rect">
            <a:avLst/>
          </a:prstGeom>
          <a:noFill/>
        </p:spPr>
        <p:txBody>
          <a:bodyPr wrap="none">
            <a:spAutoFit/>
          </a:bodyPr>
          <a:lstStyle/>
          <a:p>
            <a:pPr>
              <a:defRPr/>
            </a:pPr>
            <a:r>
              <a:rPr lang="en-US" dirty="0"/>
              <a:t>F</a:t>
            </a:r>
          </a:p>
        </p:txBody>
      </p:sp>
      <p:grpSp>
        <p:nvGrpSpPr>
          <p:cNvPr id="4" name="Group 42"/>
          <p:cNvGrpSpPr>
            <a:grpSpLocks/>
          </p:cNvGrpSpPr>
          <p:nvPr/>
        </p:nvGrpSpPr>
        <p:grpSpPr bwMode="auto">
          <a:xfrm>
            <a:off x="7564008" y="3168829"/>
            <a:ext cx="514350" cy="3128963"/>
            <a:chOff x="4790941" y="2820473"/>
            <a:chExt cx="515154" cy="2550018"/>
          </a:xfrm>
          <a:solidFill>
            <a:srgbClr val="FFFF00"/>
          </a:solidFill>
        </p:grpSpPr>
        <p:sp>
          <p:nvSpPr>
            <p:cNvPr id="75" name="Rectangle 74"/>
            <p:cNvSpPr/>
            <p:nvPr/>
          </p:nvSpPr>
          <p:spPr bwMode="auto">
            <a:xfrm>
              <a:off x="4790941" y="2820473"/>
              <a:ext cx="515154" cy="425650"/>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0</a:t>
              </a:r>
            </a:p>
          </p:txBody>
        </p:sp>
        <p:sp>
          <p:nvSpPr>
            <p:cNvPr id="76" name="Rectangle 75"/>
            <p:cNvSpPr/>
            <p:nvPr/>
          </p:nvSpPr>
          <p:spPr bwMode="auto">
            <a:xfrm>
              <a:off x="4790941" y="3246123"/>
              <a:ext cx="515154" cy="424356"/>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1</a:t>
              </a:r>
            </a:p>
          </p:txBody>
        </p:sp>
        <p:sp>
          <p:nvSpPr>
            <p:cNvPr id="77" name="Rectangle 76"/>
            <p:cNvSpPr/>
            <p:nvPr/>
          </p:nvSpPr>
          <p:spPr bwMode="auto">
            <a:xfrm>
              <a:off x="4790941" y="3670479"/>
              <a:ext cx="515154" cy="425649"/>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1</a:t>
              </a:r>
            </a:p>
          </p:txBody>
        </p:sp>
        <p:sp>
          <p:nvSpPr>
            <p:cNvPr id="78" name="Rectangle 77"/>
            <p:cNvSpPr/>
            <p:nvPr/>
          </p:nvSpPr>
          <p:spPr bwMode="auto">
            <a:xfrm>
              <a:off x="4790941" y="4096129"/>
              <a:ext cx="515154" cy="424356"/>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2</a:t>
              </a:r>
            </a:p>
          </p:txBody>
        </p:sp>
        <p:sp>
          <p:nvSpPr>
            <p:cNvPr id="79" name="Rectangle 78"/>
            <p:cNvSpPr/>
            <p:nvPr/>
          </p:nvSpPr>
          <p:spPr bwMode="auto">
            <a:xfrm>
              <a:off x="4790941" y="4520485"/>
              <a:ext cx="515154" cy="425650"/>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2</a:t>
              </a:r>
            </a:p>
          </p:txBody>
        </p:sp>
        <p:sp>
          <p:nvSpPr>
            <p:cNvPr id="80" name="Rectangle 79"/>
            <p:cNvSpPr/>
            <p:nvPr/>
          </p:nvSpPr>
          <p:spPr bwMode="auto">
            <a:xfrm>
              <a:off x="4790941" y="4946135"/>
              <a:ext cx="515154" cy="424356"/>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0</a:t>
              </a:r>
            </a:p>
          </p:txBody>
        </p:sp>
      </p:grpSp>
      <p:sp>
        <p:nvSpPr>
          <p:cNvPr id="81" name="TextBox 80"/>
          <p:cNvSpPr txBox="1"/>
          <p:nvPr/>
        </p:nvSpPr>
        <p:spPr>
          <a:xfrm>
            <a:off x="7358212" y="2513012"/>
            <a:ext cx="933450" cy="646112"/>
          </a:xfrm>
          <a:prstGeom prst="rect">
            <a:avLst/>
          </a:prstGeom>
          <a:noFill/>
        </p:spPr>
        <p:txBody>
          <a:bodyPr wrap="none">
            <a:spAutoFit/>
          </a:bodyPr>
          <a:lstStyle/>
          <a:p>
            <a:pPr algn="ctr">
              <a:defRPr/>
            </a:pPr>
            <a:r>
              <a:rPr lang="en-US" dirty="0"/>
              <a:t>i</a:t>
            </a:r>
            <a:r>
              <a:rPr lang="en-US" dirty="0" smtClean="0"/>
              <a:t>n-</a:t>
            </a:r>
            <a:endParaRPr lang="en-US" dirty="0"/>
          </a:p>
          <a:p>
            <a:pPr algn="ctr">
              <a:defRPr/>
            </a:pPr>
            <a:r>
              <a:rPr lang="en-US" dirty="0"/>
              <a:t>degree</a:t>
            </a:r>
          </a:p>
        </p:txBody>
      </p:sp>
    </p:spTree>
    <p:extLst>
      <p:ext uri="{BB962C8B-B14F-4D97-AF65-F5344CB8AC3E}">
        <p14:creationId xmlns:p14="http://schemas.microsoft.com/office/powerpoint/2010/main" val="410353340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800226" y="141288"/>
            <a:ext cx="8723313" cy="698500"/>
          </a:xfrm>
        </p:spPr>
        <p:txBody>
          <a:bodyPr/>
          <a:lstStyle/>
          <a:p>
            <a:r>
              <a:rPr lang="en-US" altLang="en-US" sz="3600" dirty="0" smtClean="0"/>
              <a:t>Running Time Analysis</a:t>
            </a:r>
          </a:p>
        </p:txBody>
      </p:sp>
      <p:sp>
        <p:nvSpPr>
          <p:cNvPr id="15364" name="Rectangle 3"/>
          <p:cNvSpPr>
            <a:spLocks noGrp="1" noChangeArrowheads="1"/>
          </p:cNvSpPr>
          <p:nvPr>
            <p:ph type="body" idx="1"/>
          </p:nvPr>
        </p:nvSpPr>
        <p:spPr>
          <a:xfrm>
            <a:off x="483079" y="889000"/>
            <a:ext cx="11291978" cy="5627688"/>
          </a:xfrm>
        </p:spPr>
        <p:txBody>
          <a:bodyPr/>
          <a:lstStyle/>
          <a:p>
            <a:pPr>
              <a:defRPr/>
            </a:pPr>
            <a:r>
              <a:rPr lang="en-US" dirty="0" smtClean="0"/>
              <a:t>For input graph G = (V,E), Running Time = ?</a:t>
            </a:r>
          </a:p>
          <a:p>
            <a:pPr>
              <a:defRPr/>
            </a:pPr>
            <a:r>
              <a:rPr lang="en-US" dirty="0" smtClean="0"/>
              <a:t>Break down into total time required to:</a:t>
            </a:r>
          </a:p>
          <a:p>
            <a:pPr lvl="1">
              <a:defRPr/>
            </a:pPr>
            <a:r>
              <a:rPr lang="en-US" dirty="0" smtClean="0">
                <a:ea typeface="+mn-ea"/>
                <a:cs typeface="+mn-cs"/>
              </a:rPr>
              <a:t>Initialize In-Degree array: </a:t>
            </a:r>
            <a:r>
              <a:rPr lang="en-US" dirty="0" smtClean="0">
                <a:solidFill>
                  <a:srgbClr val="C00000"/>
                </a:solidFill>
                <a:ea typeface="+mn-ea"/>
                <a:cs typeface="+mn-cs"/>
              </a:rPr>
              <a:t>O(</a:t>
            </a:r>
            <a:r>
              <a:rPr lang="en-US" dirty="0" err="1" smtClean="0">
                <a:solidFill>
                  <a:srgbClr val="C00000"/>
                </a:solidFill>
                <a:ea typeface="+mn-ea"/>
                <a:cs typeface="+mn-cs"/>
              </a:rPr>
              <a:t>n+e</a:t>
            </a:r>
            <a:r>
              <a:rPr lang="en-US" dirty="0" smtClean="0">
                <a:solidFill>
                  <a:srgbClr val="C00000"/>
                </a:solidFill>
                <a:ea typeface="+mn-ea"/>
                <a:cs typeface="+mn-cs"/>
              </a:rPr>
              <a:t>)</a:t>
            </a:r>
          </a:p>
          <a:p>
            <a:pPr lvl="1">
              <a:defRPr/>
            </a:pPr>
            <a:r>
              <a:rPr lang="en-US" dirty="0" smtClean="0">
                <a:ea typeface="+mn-ea"/>
                <a:cs typeface="+mn-cs"/>
              </a:rPr>
              <a:t>Find vertex with in-degree 0: </a:t>
            </a:r>
            <a:r>
              <a:rPr lang="en-US" dirty="0" smtClean="0">
                <a:solidFill>
                  <a:srgbClr val="C00000"/>
                </a:solidFill>
                <a:ea typeface="+mn-ea"/>
                <a:cs typeface="+mn-cs"/>
              </a:rPr>
              <a:t>O(n)</a:t>
            </a:r>
          </a:p>
          <a:p>
            <a:pPr lvl="2">
              <a:defRPr/>
            </a:pPr>
            <a:r>
              <a:rPr lang="en-US" dirty="0" smtClean="0">
                <a:solidFill>
                  <a:srgbClr val="C00000"/>
                </a:solidFill>
                <a:ea typeface="+mn-ea"/>
                <a:cs typeface="+mn-cs"/>
              </a:rPr>
              <a:t>N</a:t>
            </a:r>
            <a:r>
              <a:rPr lang="en-US" dirty="0" smtClean="0">
                <a:solidFill>
                  <a:schemeClr val="tx1"/>
                </a:solidFill>
                <a:ea typeface="+mn-ea"/>
                <a:cs typeface="+mn-cs"/>
              </a:rPr>
              <a:t> vertices, each takes </a:t>
            </a:r>
            <a:r>
              <a:rPr lang="en-US" dirty="0" smtClean="0">
                <a:solidFill>
                  <a:srgbClr val="C00000"/>
                </a:solidFill>
                <a:ea typeface="+mn-ea"/>
                <a:cs typeface="+mn-cs"/>
              </a:rPr>
              <a:t>O(n)</a:t>
            </a:r>
            <a:r>
              <a:rPr lang="en-US" dirty="0" smtClean="0">
                <a:solidFill>
                  <a:schemeClr val="tx1"/>
                </a:solidFill>
                <a:ea typeface="+mn-ea"/>
                <a:cs typeface="+mn-cs"/>
              </a:rPr>
              <a:t> to search In-Degree array. Total time = </a:t>
            </a:r>
            <a:r>
              <a:rPr lang="en-US" dirty="0" smtClean="0">
                <a:solidFill>
                  <a:srgbClr val="C00000"/>
                </a:solidFill>
              </a:rPr>
              <a:t>O(n</a:t>
            </a:r>
            <a:r>
              <a:rPr lang="en-US" baseline="30000" dirty="0" smtClean="0">
                <a:solidFill>
                  <a:srgbClr val="C00000"/>
                </a:solidFill>
              </a:rPr>
              <a:t>2</a:t>
            </a:r>
            <a:r>
              <a:rPr lang="en-US" dirty="0" smtClean="0">
                <a:solidFill>
                  <a:srgbClr val="C00000"/>
                </a:solidFill>
              </a:rPr>
              <a:t>)</a:t>
            </a:r>
          </a:p>
          <a:p>
            <a:pPr lvl="1">
              <a:defRPr/>
            </a:pPr>
            <a:r>
              <a:rPr lang="en-US" dirty="0" smtClean="0">
                <a:ea typeface="+mn-ea"/>
                <a:cs typeface="+mn-cs"/>
              </a:rPr>
              <a:t>Reduce In-Degree of all vertices adjacent to a vertex: </a:t>
            </a:r>
            <a:r>
              <a:rPr lang="en-US" dirty="0" smtClean="0">
                <a:solidFill>
                  <a:srgbClr val="C00000"/>
                </a:solidFill>
                <a:ea typeface="+mn-ea"/>
                <a:cs typeface="+mn-cs"/>
              </a:rPr>
              <a:t>O(e)</a:t>
            </a:r>
            <a:endParaRPr lang="en-US" dirty="0" smtClean="0">
              <a:solidFill>
                <a:srgbClr val="C00000"/>
              </a:solidFill>
            </a:endParaRPr>
          </a:p>
          <a:p>
            <a:pPr lvl="1">
              <a:defRPr/>
            </a:pPr>
            <a:r>
              <a:rPr lang="en-US" dirty="0" smtClean="0">
                <a:ea typeface="+mn-ea"/>
                <a:cs typeface="+mn-cs"/>
              </a:rPr>
              <a:t>Output and mark vertex: </a:t>
            </a:r>
            <a:r>
              <a:rPr lang="en-US" dirty="0" smtClean="0">
                <a:solidFill>
                  <a:srgbClr val="C00000"/>
                </a:solidFill>
                <a:ea typeface="+mn-ea"/>
                <a:cs typeface="+mn-cs"/>
              </a:rPr>
              <a:t>O(n)</a:t>
            </a:r>
            <a:endParaRPr lang="en-US" dirty="0" smtClean="0">
              <a:ea typeface="+mn-ea"/>
              <a:cs typeface="+mn-cs"/>
            </a:endParaRPr>
          </a:p>
          <a:p>
            <a:pPr lvl="1">
              <a:defRPr/>
            </a:pPr>
            <a:r>
              <a:rPr lang="en-US" dirty="0" smtClean="0">
                <a:ea typeface="+mn-ea"/>
                <a:cs typeface="+mn-cs"/>
              </a:rPr>
              <a:t>Total time = </a:t>
            </a:r>
            <a:r>
              <a:rPr lang="en-US" dirty="0" smtClean="0">
                <a:solidFill>
                  <a:srgbClr val="C00000"/>
                </a:solidFill>
                <a:ea typeface="+mn-ea"/>
                <a:cs typeface="+mn-cs"/>
              </a:rPr>
              <a:t>O(n</a:t>
            </a:r>
            <a:r>
              <a:rPr lang="en-US" baseline="30000" dirty="0" smtClean="0">
                <a:solidFill>
                  <a:srgbClr val="C00000"/>
                </a:solidFill>
                <a:ea typeface="+mn-ea"/>
                <a:cs typeface="+mn-cs"/>
              </a:rPr>
              <a:t>2</a:t>
            </a:r>
            <a:r>
              <a:rPr lang="en-US" dirty="0" smtClean="0">
                <a:solidFill>
                  <a:srgbClr val="C00000"/>
                </a:solidFill>
                <a:ea typeface="+mn-ea"/>
                <a:cs typeface="+mn-cs"/>
              </a:rPr>
              <a:t> + e)</a:t>
            </a:r>
            <a:r>
              <a:rPr lang="en-US" dirty="0" smtClean="0">
                <a:ea typeface="+mn-ea"/>
                <a:cs typeface="+mn-cs"/>
              </a:rPr>
              <a:t> - Quadratic time!</a:t>
            </a:r>
            <a:endParaRPr lang="en-US" dirty="0" smtClean="0"/>
          </a:p>
          <a:p>
            <a:pPr>
              <a:defRPr/>
            </a:pPr>
            <a:r>
              <a:rPr lang="en-US" sz="3200" dirty="0">
                <a:solidFill>
                  <a:srgbClr val="C00000"/>
                </a:solidFill>
              </a:rPr>
              <a:t>Can we do better than this?</a:t>
            </a:r>
          </a:p>
          <a:p>
            <a:pPr lvl="1">
              <a:defRPr/>
            </a:pPr>
            <a:r>
              <a:rPr lang="en-US" dirty="0" smtClean="0">
                <a:solidFill>
                  <a:schemeClr val="accent6"/>
                </a:solidFill>
              </a:rPr>
              <a:t>Problem: Need a faster way to find a vertex with in-degree  = 0</a:t>
            </a:r>
          </a:p>
        </p:txBody>
      </p:sp>
    </p:spTree>
    <p:extLst>
      <p:ext uri="{BB962C8B-B14F-4D97-AF65-F5344CB8AC3E}">
        <p14:creationId xmlns:p14="http://schemas.microsoft.com/office/powerpoint/2010/main" val="28220619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4">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4">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5364">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364">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536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800226" y="141288"/>
            <a:ext cx="8723313" cy="698500"/>
          </a:xfrm>
        </p:spPr>
        <p:txBody>
          <a:bodyPr/>
          <a:lstStyle/>
          <a:p>
            <a:r>
              <a:rPr lang="en-US" altLang="en-US" sz="3600" dirty="0" smtClean="0"/>
              <a:t>Making Top-Sort Faster</a:t>
            </a:r>
          </a:p>
        </p:txBody>
      </p:sp>
      <p:grpSp>
        <p:nvGrpSpPr>
          <p:cNvPr id="19460" name="Group 19"/>
          <p:cNvGrpSpPr>
            <a:grpSpLocks/>
          </p:cNvGrpSpPr>
          <p:nvPr/>
        </p:nvGrpSpPr>
        <p:grpSpPr bwMode="auto">
          <a:xfrm>
            <a:off x="2257426" y="3708401"/>
            <a:ext cx="3838575" cy="2022475"/>
            <a:chOff x="360206" y="3181686"/>
            <a:chExt cx="4044370" cy="1995621"/>
          </a:xfrm>
        </p:grpSpPr>
        <p:sp>
          <p:nvSpPr>
            <p:cNvPr id="20" name="Oval 19"/>
            <p:cNvSpPr/>
            <p:nvPr/>
          </p:nvSpPr>
          <p:spPr bwMode="auto">
            <a:xfrm>
              <a:off x="360206" y="3935135"/>
              <a:ext cx="464985" cy="488724"/>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5" name="Oval 24"/>
            <p:cNvSpPr/>
            <p:nvPr/>
          </p:nvSpPr>
          <p:spPr bwMode="auto">
            <a:xfrm>
              <a:off x="1499254" y="3194217"/>
              <a:ext cx="464985" cy="48559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6" name="Oval 25"/>
            <p:cNvSpPr/>
            <p:nvPr/>
          </p:nvSpPr>
          <p:spPr bwMode="auto">
            <a:xfrm>
              <a:off x="3068161" y="3181686"/>
              <a:ext cx="464985" cy="48559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9" name="Oval 28"/>
            <p:cNvSpPr/>
            <p:nvPr/>
          </p:nvSpPr>
          <p:spPr bwMode="auto">
            <a:xfrm>
              <a:off x="1487545" y="4691716"/>
              <a:ext cx="463313" cy="48559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32" name="Oval 31"/>
            <p:cNvSpPr/>
            <p:nvPr/>
          </p:nvSpPr>
          <p:spPr bwMode="auto">
            <a:xfrm>
              <a:off x="3941264" y="3859947"/>
              <a:ext cx="463312" cy="484024"/>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33" name="Oval 32"/>
            <p:cNvSpPr/>
            <p:nvPr/>
          </p:nvSpPr>
          <p:spPr bwMode="auto">
            <a:xfrm>
              <a:off x="3089905" y="4691716"/>
              <a:ext cx="464985" cy="48559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9510" name="Straight Arrow Connector 11"/>
            <p:cNvCxnSpPr>
              <a:cxnSpLocks noChangeShapeType="1"/>
              <a:stCxn id="20" idx="7"/>
              <a:endCxn id="25" idx="3"/>
            </p:cNvCxnSpPr>
            <p:nvPr/>
          </p:nvCxnSpPr>
          <p:spPr bwMode="auto">
            <a:xfrm rot="5400000" flipH="1" flipV="1">
              <a:off x="963284" y="3402626"/>
              <a:ext cx="397547" cy="81070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511" name="Straight Arrow Connector 12"/>
            <p:cNvCxnSpPr>
              <a:cxnSpLocks noChangeShapeType="1"/>
              <a:endCxn id="26" idx="2"/>
            </p:cNvCxnSpPr>
            <p:nvPr/>
          </p:nvCxnSpPr>
          <p:spPr bwMode="auto">
            <a:xfrm>
              <a:off x="1972084" y="3405700"/>
              <a:ext cx="1096839" cy="18931"/>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512" name="Straight Arrow Connector 14"/>
            <p:cNvCxnSpPr>
              <a:cxnSpLocks noChangeShapeType="1"/>
              <a:endCxn id="33" idx="0"/>
            </p:cNvCxnSpPr>
            <p:nvPr/>
          </p:nvCxnSpPr>
          <p:spPr bwMode="auto">
            <a:xfrm rot="16200000" flipH="1">
              <a:off x="2800288" y="4169350"/>
              <a:ext cx="1042771" cy="13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513" name="Straight Arrow Connector 17"/>
            <p:cNvCxnSpPr>
              <a:cxnSpLocks noChangeShapeType="1"/>
              <a:stCxn id="20" idx="5"/>
              <a:endCxn id="29" idx="1"/>
            </p:cNvCxnSpPr>
            <p:nvPr/>
          </p:nvCxnSpPr>
          <p:spPr bwMode="auto">
            <a:xfrm rot="16200000" flipH="1">
              <a:off x="950735" y="4156631"/>
              <a:ext cx="411745" cy="79980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514" name="Straight Arrow Connector 18"/>
            <p:cNvCxnSpPr>
              <a:cxnSpLocks noChangeShapeType="1"/>
              <a:endCxn id="33" idx="2"/>
            </p:cNvCxnSpPr>
            <p:nvPr/>
          </p:nvCxnSpPr>
          <p:spPr bwMode="auto">
            <a:xfrm>
              <a:off x="1939383" y="4913854"/>
              <a:ext cx="1151341" cy="2050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515" name="Straight Arrow Connector 20"/>
            <p:cNvCxnSpPr>
              <a:cxnSpLocks noChangeShapeType="1"/>
              <a:endCxn id="29" idx="7"/>
            </p:cNvCxnSpPr>
            <p:nvPr/>
          </p:nvCxnSpPr>
          <p:spPr bwMode="auto">
            <a:xfrm rot="10800000" flipV="1">
              <a:off x="1884882" y="3585543"/>
              <a:ext cx="1248081" cy="117686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19461" name="Group 42"/>
          <p:cNvGrpSpPr>
            <a:grpSpLocks/>
          </p:cNvGrpSpPr>
          <p:nvPr/>
        </p:nvGrpSpPr>
        <p:grpSpPr bwMode="auto">
          <a:xfrm>
            <a:off x="7448550" y="2846388"/>
            <a:ext cx="514350" cy="3128962"/>
            <a:chOff x="4790941" y="2820473"/>
            <a:chExt cx="515154" cy="2550018"/>
          </a:xfrm>
        </p:grpSpPr>
        <p:sp>
          <p:nvSpPr>
            <p:cNvPr id="23" name="Rectangle 22"/>
            <p:cNvSpPr/>
            <p:nvPr/>
          </p:nvSpPr>
          <p:spPr bwMode="auto">
            <a:xfrm>
              <a:off x="4790941" y="2820473"/>
              <a:ext cx="515154" cy="4256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24" name="Rectangle 23"/>
            <p:cNvSpPr/>
            <p:nvPr/>
          </p:nvSpPr>
          <p:spPr bwMode="auto">
            <a:xfrm>
              <a:off x="4790941" y="3246123"/>
              <a:ext cx="515154" cy="424356"/>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27" name="Rectangle 26"/>
            <p:cNvSpPr/>
            <p:nvPr/>
          </p:nvSpPr>
          <p:spPr bwMode="auto">
            <a:xfrm>
              <a:off x="4790941" y="3670479"/>
              <a:ext cx="515154" cy="4256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28" name="Rectangle 27"/>
            <p:cNvSpPr/>
            <p:nvPr/>
          </p:nvSpPr>
          <p:spPr bwMode="auto">
            <a:xfrm>
              <a:off x="4790941" y="4096129"/>
              <a:ext cx="515154" cy="424356"/>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0" name="Rectangle 29"/>
            <p:cNvSpPr/>
            <p:nvPr/>
          </p:nvSpPr>
          <p:spPr bwMode="auto">
            <a:xfrm>
              <a:off x="4790941" y="4520485"/>
              <a:ext cx="515154" cy="4256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1" name="Rectangle 30"/>
            <p:cNvSpPr/>
            <p:nvPr/>
          </p:nvSpPr>
          <p:spPr bwMode="auto">
            <a:xfrm>
              <a:off x="4790941" y="4946135"/>
              <a:ext cx="515154" cy="424356"/>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grpSp>
      <p:sp>
        <p:nvSpPr>
          <p:cNvPr id="41" name="Rectangle 40"/>
          <p:cNvSpPr/>
          <p:nvPr/>
        </p:nvSpPr>
        <p:spPr bwMode="auto">
          <a:xfrm>
            <a:off x="8310563" y="2922588"/>
            <a:ext cx="463550" cy="3619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42" name="Rectangle 41"/>
          <p:cNvSpPr/>
          <p:nvPr/>
        </p:nvSpPr>
        <p:spPr bwMode="auto">
          <a:xfrm>
            <a:off x="9456738" y="2936876"/>
            <a:ext cx="400050"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43" name="Rectangle 42"/>
          <p:cNvSpPr/>
          <p:nvPr/>
        </p:nvSpPr>
        <p:spPr bwMode="auto">
          <a:xfrm>
            <a:off x="8761413" y="2922588"/>
            <a:ext cx="296862" cy="3619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44" name="Rectangle 43"/>
          <p:cNvSpPr/>
          <p:nvPr/>
        </p:nvSpPr>
        <p:spPr bwMode="auto">
          <a:xfrm>
            <a:off x="9844089" y="2936876"/>
            <a:ext cx="295275"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19466" name="Straight Arrow Connector 47"/>
          <p:cNvCxnSpPr>
            <a:cxnSpLocks noChangeShapeType="1"/>
            <a:endCxn id="41" idx="1"/>
          </p:cNvCxnSpPr>
          <p:nvPr/>
        </p:nvCxnSpPr>
        <p:spPr bwMode="auto">
          <a:xfrm flipV="1">
            <a:off x="7962901" y="3103564"/>
            <a:ext cx="347663" cy="317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67" name="Straight Connector 51"/>
          <p:cNvCxnSpPr>
            <a:cxnSpLocks noChangeShapeType="1"/>
          </p:cNvCxnSpPr>
          <p:nvPr/>
        </p:nvCxnSpPr>
        <p:spPr bwMode="auto">
          <a:xfrm rot="5400000">
            <a:off x="9836945" y="2982120"/>
            <a:ext cx="334963" cy="2698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47" name="Rectangle 46"/>
          <p:cNvSpPr/>
          <p:nvPr/>
        </p:nvSpPr>
        <p:spPr bwMode="auto">
          <a:xfrm>
            <a:off x="8285163" y="3463926"/>
            <a:ext cx="463550"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48" name="Rectangle 47"/>
          <p:cNvSpPr/>
          <p:nvPr/>
        </p:nvSpPr>
        <p:spPr bwMode="auto">
          <a:xfrm>
            <a:off x="8736013" y="3463926"/>
            <a:ext cx="296862"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19470" name="Straight Arrow Connector 56"/>
          <p:cNvCxnSpPr>
            <a:cxnSpLocks noChangeShapeType="1"/>
            <a:endCxn id="47" idx="1"/>
          </p:cNvCxnSpPr>
          <p:nvPr/>
        </p:nvCxnSpPr>
        <p:spPr bwMode="auto">
          <a:xfrm>
            <a:off x="7962901" y="3629026"/>
            <a:ext cx="322263" cy="1587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0" name="Rectangle 49"/>
          <p:cNvSpPr/>
          <p:nvPr/>
        </p:nvSpPr>
        <p:spPr bwMode="auto">
          <a:xfrm>
            <a:off x="8272463" y="4005263"/>
            <a:ext cx="463550"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51" name="Rectangle 50"/>
          <p:cNvSpPr/>
          <p:nvPr/>
        </p:nvSpPr>
        <p:spPr bwMode="auto">
          <a:xfrm>
            <a:off x="9418638" y="3992563"/>
            <a:ext cx="400050"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52" name="Rectangle 51"/>
          <p:cNvSpPr/>
          <p:nvPr/>
        </p:nvSpPr>
        <p:spPr bwMode="auto">
          <a:xfrm>
            <a:off x="8723313" y="4005263"/>
            <a:ext cx="296862"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53" name="Rectangle 52"/>
          <p:cNvSpPr/>
          <p:nvPr/>
        </p:nvSpPr>
        <p:spPr bwMode="auto">
          <a:xfrm>
            <a:off x="9805989" y="3992563"/>
            <a:ext cx="295275"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19475" name="Straight Arrow Connector 64"/>
          <p:cNvCxnSpPr>
            <a:cxnSpLocks noChangeShapeType="1"/>
            <a:endCxn id="51" idx="1"/>
          </p:cNvCxnSpPr>
          <p:nvPr/>
        </p:nvCxnSpPr>
        <p:spPr bwMode="auto">
          <a:xfrm>
            <a:off x="8877300" y="4159250"/>
            <a:ext cx="541338" cy="127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76" name="Straight Connector 65"/>
          <p:cNvCxnSpPr>
            <a:cxnSpLocks noChangeShapeType="1"/>
          </p:cNvCxnSpPr>
          <p:nvPr/>
        </p:nvCxnSpPr>
        <p:spPr bwMode="auto">
          <a:xfrm rot="5400000">
            <a:off x="9798845" y="4037807"/>
            <a:ext cx="334962" cy="2698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56" name="Rectangle 55"/>
          <p:cNvSpPr/>
          <p:nvPr/>
        </p:nvSpPr>
        <p:spPr bwMode="auto">
          <a:xfrm>
            <a:off x="8297863" y="4506913"/>
            <a:ext cx="463550"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57" name="Rectangle 56"/>
          <p:cNvSpPr/>
          <p:nvPr/>
        </p:nvSpPr>
        <p:spPr bwMode="auto">
          <a:xfrm>
            <a:off x="8748713" y="4506913"/>
            <a:ext cx="296862"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19479" name="Straight Connector 75"/>
          <p:cNvCxnSpPr>
            <a:cxnSpLocks noChangeShapeType="1"/>
          </p:cNvCxnSpPr>
          <p:nvPr/>
        </p:nvCxnSpPr>
        <p:spPr bwMode="auto">
          <a:xfrm rot="5400000">
            <a:off x="8742363" y="4551363"/>
            <a:ext cx="334962" cy="27146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480" name="Straight Connector 80"/>
          <p:cNvCxnSpPr>
            <a:cxnSpLocks noChangeShapeType="1"/>
          </p:cNvCxnSpPr>
          <p:nvPr/>
        </p:nvCxnSpPr>
        <p:spPr bwMode="auto">
          <a:xfrm rot="5400000">
            <a:off x="8729663" y="3508376"/>
            <a:ext cx="334963" cy="27146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481" name="Straight Arrow Connector 82"/>
          <p:cNvCxnSpPr>
            <a:cxnSpLocks noChangeShapeType="1"/>
          </p:cNvCxnSpPr>
          <p:nvPr/>
        </p:nvCxnSpPr>
        <p:spPr bwMode="auto">
          <a:xfrm>
            <a:off x="8916988" y="3128963"/>
            <a:ext cx="539750" cy="127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82" name="Straight Arrow Connector 88"/>
          <p:cNvCxnSpPr>
            <a:cxnSpLocks noChangeShapeType="1"/>
          </p:cNvCxnSpPr>
          <p:nvPr/>
        </p:nvCxnSpPr>
        <p:spPr bwMode="auto">
          <a:xfrm>
            <a:off x="7874001" y="4159250"/>
            <a:ext cx="411163"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83" name="Straight Arrow Connector 89"/>
          <p:cNvCxnSpPr>
            <a:cxnSpLocks noChangeShapeType="1"/>
          </p:cNvCxnSpPr>
          <p:nvPr/>
        </p:nvCxnSpPr>
        <p:spPr bwMode="auto">
          <a:xfrm>
            <a:off x="7950201" y="4691064"/>
            <a:ext cx="347663" cy="2222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84" name="Straight Connector 104"/>
          <p:cNvCxnSpPr>
            <a:cxnSpLocks noChangeShapeType="1"/>
          </p:cNvCxnSpPr>
          <p:nvPr/>
        </p:nvCxnSpPr>
        <p:spPr bwMode="auto">
          <a:xfrm rot="5400000">
            <a:off x="7448550" y="5486400"/>
            <a:ext cx="514350" cy="51435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485" name="Straight Connector 83"/>
          <p:cNvCxnSpPr>
            <a:cxnSpLocks noChangeShapeType="1"/>
          </p:cNvCxnSpPr>
          <p:nvPr/>
        </p:nvCxnSpPr>
        <p:spPr bwMode="auto">
          <a:xfrm rot="5400000">
            <a:off x="7461251" y="4957763"/>
            <a:ext cx="515937" cy="5159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68" name="TextBox 67"/>
          <p:cNvSpPr txBox="1"/>
          <p:nvPr/>
        </p:nvSpPr>
        <p:spPr>
          <a:xfrm>
            <a:off x="7164388" y="2936875"/>
            <a:ext cx="354012" cy="369888"/>
          </a:xfrm>
          <a:prstGeom prst="rect">
            <a:avLst/>
          </a:prstGeom>
          <a:noFill/>
        </p:spPr>
        <p:txBody>
          <a:bodyPr wrap="none">
            <a:spAutoFit/>
          </a:bodyPr>
          <a:lstStyle/>
          <a:p>
            <a:pPr>
              <a:defRPr/>
            </a:pPr>
            <a:r>
              <a:rPr lang="en-US" dirty="0"/>
              <a:t>A</a:t>
            </a:r>
          </a:p>
        </p:txBody>
      </p:sp>
      <p:sp>
        <p:nvSpPr>
          <p:cNvPr id="69" name="TextBox 68"/>
          <p:cNvSpPr txBox="1"/>
          <p:nvPr/>
        </p:nvSpPr>
        <p:spPr>
          <a:xfrm>
            <a:off x="7189789" y="3440113"/>
            <a:ext cx="331787" cy="368300"/>
          </a:xfrm>
          <a:prstGeom prst="rect">
            <a:avLst/>
          </a:prstGeom>
          <a:noFill/>
        </p:spPr>
        <p:txBody>
          <a:bodyPr wrap="none">
            <a:spAutoFit/>
          </a:bodyPr>
          <a:lstStyle/>
          <a:p>
            <a:pPr>
              <a:defRPr/>
            </a:pPr>
            <a:r>
              <a:rPr lang="en-US" dirty="0"/>
              <a:t>B</a:t>
            </a:r>
          </a:p>
        </p:txBody>
      </p:sp>
      <p:sp>
        <p:nvSpPr>
          <p:cNvPr id="70" name="TextBox 69"/>
          <p:cNvSpPr txBox="1"/>
          <p:nvPr/>
        </p:nvSpPr>
        <p:spPr>
          <a:xfrm>
            <a:off x="7189789" y="3967164"/>
            <a:ext cx="331787" cy="369887"/>
          </a:xfrm>
          <a:prstGeom prst="rect">
            <a:avLst/>
          </a:prstGeom>
          <a:noFill/>
        </p:spPr>
        <p:txBody>
          <a:bodyPr wrap="none">
            <a:spAutoFit/>
          </a:bodyPr>
          <a:lstStyle/>
          <a:p>
            <a:pPr>
              <a:defRPr/>
            </a:pPr>
            <a:r>
              <a:rPr lang="en-US" dirty="0"/>
              <a:t>C</a:t>
            </a:r>
          </a:p>
        </p:txBody>
      </p:sp>
      <p:sp>
        <p:nvSpPr>
          <p:cNvPr id="71" name="TextBox 70"/>
          <p:cNvSpPr txBox="1"/>
          <p:nvPr/>
        </p:nvSpPr>
        <p:spPr>
          <a:xfrm>
            <a:off x="7177089" y="4470400"/>
            <a:ext cx="352425" cy="368300"/>
          </a:xfrm>
          <a:prstGeom prst="rect">
            <a:avLst/>
          </a:prstGeom>
          <a:noFill/>
        </p:spPr>
        <p:txBody>
          <a:bodyPr wrap="none">
            <a:spAutoFit/>
          </a:bodyPr>
          <a:lstStyle/>
          <a:p>
            <a:pPr>
              <a:defRPr/>
            </a:pPr>
            <a:r>
              <a:rPr lang="en-US" dirty="0"/>
              <a:t>D</a:t>
            </a:r>
          </a:p>
        </p:txBody>
      </p:sp>
      <p:sp>
        <p:nvSpPr>
          <p:cNvPr id="72" name="TextBox 71"/>
          <p:cNvSpPr txBox="1"/>
          <p:nvPr/>
        </p:nvSpPr>
        <p:spPr>
          <a:xfrm>
            <a:off x="7177088" y="4997450"/>
            <a:ext cx="330200" cy="369888"/>
          </a:xfrm>
          <a:prstGeom prst="rect">
            <a:avLst/>
          </a:prstGeom>
          <a:noFill/>
        </p:spPr>
        <p:txBody>
          <a:bodyPr wrap="none">
            <a:spAutoFit/>
          </a:bodyPr>
          <a:lstStyle/>
          <a:p>
            <a:pPr>
              <a:defRPr/>
            </a:pPr>
            <a:r>
              <a:rPr lang="en-US" dirty="0"/>
              <a:t>E</a:t>
            </a:r>
          </a:p>
        </p:txBody>
      </p:sp>
      <p:sp>
        <p:nvSpPr>
          <p:cNvPr id="73" name="TextBox 72"/>
          <p:cNvSpPr txBox="1"/>
          <p:nvPr/>
        </p:nvSpPr>
        <p:spPr>
          <a:xfrm>
            <a:off x="7189789" y="5538789"/>
            <a:ext cx="325437" cy="369887"/>
          </a:xfrm>
          <a:prstGeom prst="rect">
            <a:avLst/>
          </a:prstGeom>
          <a:noFill/>
        </p:spPr>
        <p:txBody>
          <a:bodyPr wrap="none">
            <a:spAutoFit/>
          </a:bodyPr>
          <a:lstStyle/>
          <a:p>
            <a:pPr>
              <a:defRPr/>
            </a:pPr>
            <a:r>
              <a:rPr lang="en-US" dirty="0"/>
              <a:t>F</a:t>
            </a:r>
          </a:p>
        </p:txBody>
      </p:sp>
      <p:grpSp>
        <p:nvGrpSpPr>
          <p:cNvPr id="4" name="Group 42"/>
          <p:cNvGrpSpPr>
            <a:grpSpLocks/>
          </p:cNvGrpSpPr>
          <p:nvPr/>
        </p:nvGrpSpPr>
        <p:grpSpPr bwMode="auto">
          <a:xfrm>
            <a:off x="6649972" y="2872434"/>
            <a:ext cx="514350" cy="3128963"/>
            <a:chOff x="4790941" y="2820473"/>
            <a:chExt cx="515154" cy="2550018"/>
          </a:xfrm>
          <a:solidFill>
            <a:srgbClr val="FFFF00"/>
          </a:solidFill>
        </p:grpSpPr>
        <p:sp>
          <p:nvSpPr>
            <p:cNvPr id="75" name="Rectangle 74"/>
            <p:cNvSpPr/>
            <p:nvPr/>
          </p:nvSpPr>
          <p:spPr bwMode="auto">
            <a:xfrm>
              <a:off x="4790941" y="2820473"/>
              <a:ext cx="515154" cy="425650"/>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0</a:t>
              </a:r>
            </a:p>
          </p:txBody>
        </p:sp>
        <p:sp>
          <p:nvSpPr>
            <p:cNvPr id="76" name="Rectangle 75"/>
            <p:cNvSpPr/>
            <p:nvPr/>
          </p:nvSpPr>
          <p:spPr bwMode="auto">
            <a:xfrm>
              <a:off x="4790941" y="3246123"/>
              <a:ext cx="515154" cy="424356"/>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1</a:t>
              </a:r>
            </a:p>
          </p:txBody>
        </p:sp>
        <p:sp>
          <p:nvSpPr>
            <p:cNvPr id="77" name="Rectangle 76"/>
            <p:cNvSpPr/>
            <p:nvPr/>
          </p:nvSpPr>
          <p:spPr bwMode="auto">
            <a:xfrm>
              <a:off x="4790941" y="3670479"/>
              <a:ext cx="515154" cy="425649"/>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1</a:t>
              </a:r>
            </a:p>
          </p:txBody>
        </p:sp>
        <p:sp>
          <p:nvSpPr>
            <p:cNvPr id="78" name="Rectangle 77"/>
            <p:cNvSpPr/>
            <p:nvPr/>
          </p:nvSpPr>
          <p:spPr bwMode="auto">
            <a:xfrm>
              <a:off x="4790941" y="4096129"/>
              <a:ext cx="515154" cy="424356"/>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2</a:t>
              </a:r>
            </a:p>
          </p:txBody>
        </p:sp>
        <p:sp>
          <p:nvSpPr>
            <p:cNvPr id="79" name="Rectangle 78"/>
            <p:cNvSpPr/>
            <p:nvPr/>
          </p:nvSpPr>
          <p:spPr bwMode="auto">
            <a:xfrm>
              <a:off x="4790941" y="4520485"/>
              <a:ext cx="515154" cy="425650"/>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2</a:t>
              </a:r>
            </a:p>
          </p:txBody>
        </p:sp>
        <p:sp>
          <p:nvSpPr>
            <p:cNvPr id="80" name="Rectangle 79"/>
            <p:cNvSpPr/>
            <p:nvPr/>
          </p:nvSpPr>
          <p:spPr bwMode="auto">
            <a:xfrm>
              <a:off x="4790941" y="4946135"/>
              <a:ext cx="515154" cy="424356"/>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0</a:t>
              </a:r>
            </a:p>
          </p:txBody>
        </p:sp>
      </p:grpSp>
      <p:sp>
        <p:nvSpPr>
          <p:cNvPr id="81" name="TextBox 80"/>
          <p:cNvSpPr txBox="1"/>
          <p:nvPr/>
        </p:nvSpPr>
        <p:spPr>
          <a:xfrm>
            <a:off x="6443663" y="2216151"/>
            <a:ext cx="933450" cy="646113"/>
          </a:xfrm>
          <a:prstGeom prst="rect">
            <a:avLst/>
          </a:prstGeom>
          <a:noFill/>
        </p:spPr>
        <p:txBody>
          <a:bodyPr wrap="none">
            <a:spAutoFit/>
          </a:bodyPr>
          <a:lstStyle/>
          <a:p>
            <a:pPr algn="ctr">
              <a:defRPr/>
            </a:pPr>
            <a:r>
              <a:rPr lang="en-US" dirty="0"/>
              <a:t>i</a:t>
            </a:r>
            <a:r>
              <a:rPr lang="en-US" dirty="0" smtClean="0"/>
              <a:t>n-</a:t>
            </a:r>
            <a:endParaRPr lang="en-US" dirty="0"/>
          </a:p>
          <a:p>
            <a:pPr algn="ctr">
              <a:defRPr/>
            </a:pPr>
            <a:r>
              <a:rPr lang="en-US" dirty="0"/>
              <a:t>degree</a:t>
            </a:r>
          </a:p>
        </p:txBody>
      </p:sp>
      <p:sp>
        <p:nvSpPr>
          <p:cNvPr id="65" name="Rectangle 3"/>
          <p:cNvSpPr txBox="1">
            <a:spLocks noChangeArrowheads="1"/>
          </p:cNvSpPr>
          <p:nvPr/>
        </p:nvSpPr>
        <p:spPr bwMode="auto">
          <a:xfrm>
            <a:off x="526211" y="889000"/>
            <a:ext cx="11240219" cy="1106488"/>
          </a:xfrm>
          <a:prstGeom prst="rect">
            <a:avLst/>
          </a:prstGeom>
          <a:noFill/>
          <a:ln w="9525">
            <a:noFill/>
            <a:miter lim="800000"/>
            <a:headEnd/>
            <a:tailEnd/>
          </a:ln>
        </p:spPr>
        <p:txBody>
          <a:bodyPr/>
          <a:lstStyle/>
          <a:p>
            <a:pPr marL="342900" indent="-342900">
              <a:spcBef>
                <a:spcPct val="20000"/>
              </a:spcBef>
              <a:buFontTx/>
              <a:buChar char="•"/>
              <a:defRPr/>
            </a:pPr>
            <a:r>
              <a:rPr lang="en-US" sz="2800" dirty="0">
                <a:solidFill>
                  <a:srgbClr val="C00000"/>
                </a:solidFill>
              </a:rPr>
              <a:t>Key idea: </a:t>
            </a:r>
            <a:r>
              <a:rPr lang="en-US" sz="2800" dirty="0"/>
              <a:t>Initialize and maintain a </a:t>
            </a:r>
            <a:r>
              <a:rPr lang="en-US" sz="2800" dirty="0">
                <a:solidFill>
                  <a:schemeClr val="accent6"/>
                </a:solidFill>
              </a:rPr>
              <a:t>queue</a:t>
            </a:r>
            <a:r>
              <a:rPr lang="en-US" sz="2800" dirty="0"/>
              <a:t> (or </a:t>
            </a:r>
            <a:r>
              <a:rPr lang="en-US" sz="2800" dirty="0">
                <a:solidFill>
                  <a:schemeClr val="accent6"/>
                </a:solidFill>
              </a:rPr>
              <a:t>stack</a:t>
            </a:r>
            <a:r>
              <a:rPr lang="en-US" sz="2800" dirty="0"/>
              <a:t>) of vertices with </a:t>
            </a:r>
            <a:r>
              <a:rPr lang="en-US" sz="2800" dirty="0" smtClean="0"/>
              <a:t>in-degree </a:t>
            </a:r>
            <a:r>
              <a:rPr lang="en-US" sz="2800" dirty="0"/>
              <a:t>0</a:t>
            </a:r>
            <a:endParaRPr lang="en-US" sz="4400" kern="0" dirty="0"/>
          </a:p>
        </p:txBody>
      </p:sp>
      <p:sp>
        <p:nvSpPr>
          <p:cNvPr id="66" name="TextBox 65"/>
          <p:cNvSpPr txBox="1"/>
          <p:nvPr/>
        </p:nvSpPr>
        <p:spPr>
          <a:xfrm>
            <a:off x="2851150" y="2420938"/>
            <a:ext cx="1042988" cy="400050"/>
          </a:xfrm>
          <a:prstGeom prst="rect">
            <a:avLst/>
          </a:prstGeom>
          <a:noFill/>
        </p:spPr>
        <p:txBody>
          <a:bodyPr>
            <a:spAutoFit/>
          </a:bodyPr>
          <a:lstStyle/>
          <a:p>
            <a:pPr>
              <a:defRPr/>
            </a:pPr>
            <a:r>
              <a:rPr lang="en-US" sz="2000" dirty="0"/>
              <a:t>Queue: </a:t>
            </a:r>
          </a:p>
        </p:txBody>
      </p:sp>
      <p:sp>
        <p:nvSpPr>
          <p:cNvPr id="74" name="Rectangle 73"/>
          <p:cNvSpPr/>
          <p:nvPr/>
        </p:nvSpPr>
        <p:spPr bwMode="auto">
          <a:xfrm>
            <a:off x="3932238" y="2446338"/>
            <a:ext cx="476250" cy="37465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82" name="Rectangle 81"/>
          <p:cNvSpPr/>
          <p:nvPr/>
        </p:nvSpPr>
        <p:spPr bwMode="auto">
          <a:xfrm>
            <a:off x="4549775" y="2446338"/>
            <a:ext cx="438150" cy="37465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Tree>
    <p:extLst>
      <p:ext uri="{BB962C8B-B14F-4D97-AF65-F5344CB8AC3E}">
        <p14:creationId xmlns:p14="http://schemas.microsoft.com/office/powerpoint/2010/main" val="255992231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800226" y="141288"/>
            <a:ext cx="8723313" cy="698500"/>
          </a:xfrm>
        </p:spPr>
        <p:txBody>
          <a:bodyPr/>
          <a:lstStyle/>
          <a:p>
            <a:r>
              <a:rPr lang="en-US" altLang="en-US" sz="3600" dirty="0" smtClean="0"/>
              <a:t>Making Top-Sort Faster</a:t>
            </a:r>
          </a:p>
        </p:txBody>
      </p:sp>
      <p:grpSp>
        <p:nvGrpSpPr>
          <p:cNvPr id="20484" name="Group 19"/>
          <p:cNvGrpSpPr>
            <a:grpSpLocks/>
          </p:cNvGrpSpPr>
          <p:nvPr/>
        </p:nvGrpSpPr>
        <p:grpSpPr bwMode="auto">
          <a:xfrm>
            <a:off x="2257426" y="3708401"/>
            <a:ext cx="3838575" cy="2022475"/>
            <a:chOff x="360206" y="3181686"/>
            <a:chExt cx="4044370" cy="1995621"/>
          </a:xfrm>
        </p:grpSpPr>
        <p:sp>
          <p:nvSpPr>
            <p:cNvPr id="20" name="Oval 19"/>
            <p:cNvSpPr/>
            <p:nvPr/>
          </p:nvSpPr>
          <p:spPr bwMode="auto">
            <a:xfrm>
              <a:off x="360206" y="3935135"/>
              <a:ext cx="464985" cy="488724"/>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5" name="Oval 24"/>
            <p:cNvSpPr/>
            <p:nvPr/>
          </p:nvSpPr>
          <p:spPr bwMode="auto">
            <a:xfrm>
              <a:off x="1499254" y="3194217"/>
              <a:ext cx="464985" cy="48559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6" name="Oval 25"/>
            <p:cNvSpPr/>
            <p:nvPr/>
          </p:nvSpPr>
          <p:spPr bwMode="auto">
            <a:xfrm>
              <a:off x="3068161" y="3181686"/>
              <a:ext cx="464985" cy="48559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9" name="Oval 28"/>
            <p:cNvSpPr/>
            <p:nvPr/>
          </p:nvSpPr>
          <p:spPr bwMode="auto">
            <a:xfrm>
              <a:off x="1487545" y="4691716"/>
              <a:ext cx="463313" cy="48559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32" name="Oval 31"/>
            <p:cNvSpPr/>
            <p:nvPr/>
          </p:nvSpPr>
          <p:spPr bwMode="auto">
            <a:xfrm>
              <a:off x="3941264" y="3859947"/>
              <a:ext cx="463312" cy="484024"/>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33" name="Oval 32"/>
            <p:cNvSpPr/>
            <p:nvPr/>
          </p:nvSpPr>
          <p:spPr bwMode="auto">
            <a:xfrm>
              <a:off x="3089905" y="4691716"/>
              <a:ext cx="464985" cy="485591"/>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20540" name="Straight Arrow Connector 11"/>
            <p:cNvCxnSpPr>
              <a:cxnSpLocks noChangeShapeType="1"/>
              <a:stCxn id="20" idx="7"/>
              <a:endCxn id="25" idx="3"/>
            </p:cNvCxnSpPr>
            <p:nvPr/>
          </p:nvCxnSpPr>
          <p:spPr bwMode="auto">
            <a:xfrm rot="5400000" flipH="1" flipV="1">
              <a:off x="963284" y="3402626"/>
              <a:ext cx="397547" cy="81070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541" name="Straight Arrow Connector 12"/>
            <p:cNvCxnSpPr>
              <a:cxnSpLocks noChangeShapeType="1"/>
              <a:endCxn id="26" idx="2"/>
            </p:cNvCxnSpPr>
            <p:nvPr/>
          </p:nvCxnSpPr>
          <p:spPr bwMode="auto">
            <a:xfrm>
              <a:off x="1972084" y="3405700"/>
              <a:ext cx="1096839" cy="18931"/>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542" name="Straight Arrow Connector 14"/>
            <p:cNvCxnSpPr>
              <a:cxnSpLocks noChangeShapeType="1"/>
              <a:endCxn id="33" idx="0"/>
            </p:cNvCxnSpPr>
            <p:nvPr/>
          </p:nvCxnSpPr>
          <p:spPr bwMode="auto">
            <a:xfrm rot="16200000" flipH="1">
              <a:off x="2800288" y="4169350"/>
              <a:ext cx="1042771" cy="13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543" name="Straight Arrow Connector 17"/>
            <p:cNvCxnSpPr>
              <a:cxnSpLocks noChangeShapeType="1"/>
              <a:stCxn id="20" idx="5"/>
              <a:endCxn id="29" idx="1"/>
            </p:cNvCxnSpPr>
            <p:nvPr/>
          </p:nvCxnSpPr>
          <p:spPr bwMode="auto">
            <a:xfrm rot="16200000" flipH="1">
              <a:off x="950735" y="4156631"/>
              <a:ext cx="411745" cy="79980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544" name="Straight Arrow Connector 18"/>
            <p:cNvCxnSpPr>
              <a:cxnSpLocks noChangeShapeType="1"/>
              <a:endCxn id="33" idx="2"/>
            </p:cNvCxnSpPr>
            <p:nvPr/>
          </p:nvCxnSpPr>
          <p:spPr bwMode="auto">
            <a:xfrm>
              <a:off x="1939383" y="4913854"/>
              <a:ext cx="1151341" cy="2050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545" name="Straight Arrow Connector 20"/>
            <p:cNvCxnSpPr>
              <a:cxnSpLocks noChangeShapeType="1"/>
              <a:endCxn id="29" idx="7"/>
            </p:cNvCxnSpPr>
            <p:nvPr/>
          </p:nvCxnSpPr>
          <p:spPr bwMode="auto">
            <a:xfrm rot="10800000" flipV="1">
              <a:off x="1884882" y="3585543"/>
              <a:ext cx="1248081" cy="117686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20485" name="Group 42"/>
          <p:cNvGrpSpPr>
            <a:grpSpLocks/>
          </p:cNvGrpSpPr>
          <p:nvPr/>
        </p:nvGrpSpPr>
        <p:grpSpPr bwMode="auto">
          <a:xfrm>
            <a:off x="7448550" y="2846388"/>
            <a:ext cx="514350" cy="3128962"/>
            <a:chOff x="4790941" y="2820473"/>
            <a:chExt cx="515154" cy="2550018"/>
          </a:xfrm>
        </p:grpSpPr>
        <p:sp>
          <p:nvSpPr>
            <p:cNvPr id="23" name="Rectangle 22"/>
            <p:cNvSpPr/>
            <p:nvPr/>
          </p:nvSpPr>
          <p:spPr bwMode="auto">
            <a:xfrm>
              <a:off x="4790941" y="2820473"/>
              <a:ext cx="515154" cy="4256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24" name="Rectangle 23"/>
            <p:cNvSpPr/>
            <p:nvPr/>
          </p:nvSpPr>
          <p:spPr bwMode="auto">
            <a:xfrm>
              <a:off x="4790941" y="3246123"/>
              <a:ext cx="515154" cy="424356"/>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27" name="Rectangle 26"/>
            <p:cNvSpPr/>
            <p:nvPr/>
          </p:nvSpPr>
          <p:spPr bwMode="auto">
            <a:xfrm>
              <a:off x="4790941" y="3670479"/>
              <a:ext cx="515154" cy="4256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28" name="Rectangle 27"/>
            <p:cNvSpPr/>
            <p:nvPr/>
          </p:nvSpPr>
          <p:spPr bwMode="auto">
            <a:xfrm>
              <a:off x="4790941" y="4096129"/>
              <a:ext cx="515154" cy="424356"/>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0" name="Rectangle 29"/>
            <p:cNvSpPr/>
            <p:nvPr/>
          </p:nvSpPr>
          <p:spPr bwMode="auto">
            <a:xfrm>
              <a:off x="4790941" y="4520485"/>
              <a:ext cx="515154" cy="4256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1" name="Rectangle 30"/>
            <p:cNvSpPr/>
            <p:nvPr/>
          </p:nvSpPr>
          <p:spPr bwMode="auto">
            <a:xfrm>
              <a:off x="4790941" y="4946135"/>
              <a:ext cx="515154" cy="424356"/>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grpSp>
      <p:sp>
        <p:nvSpPr>
          <p:cNvPr id="41" name="Rectangle 40"/>
          <p:cNvSpPr/>
          <p:nvPr/>
        </p:nvSpPr>
        <p:spPr bwMode="auto">
          <a:xfrm>
            <a:off x="8310563" y="2922588"/>
            <a:ext cx="463550" cy="3619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42" name="Rectangle 41"/>
          <p:cNvSpPr/>
          <p:nvPr/>
        </p:nvSpPr>
        <p:spPr bwMode="auto">
          <a:xfrm>
            <a:off x="9456738" y="2936876"/>
            <a:ext cx="400050"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43" name="Rectangle 42"/>
          <p:cNvSpPr/>
          <p:nvPr/>
        </p:nvSpPr>
        <p:spPr bwMode="auto">
          <a:xfrm>
            <a:off x="8761413" y="2922588"/>
            <a:ext cx="296862" cy="36195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44" name="Rectangle 43"/>
          <p:cNvSpPr/>
          <p:nvPr/>
        </p:nvSpPr>
        <p:spPr bwMode="auto">
          <a:xfrm>
            <a:off x="9844089" y="2936876"/>
            <a:ext cx="295275"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20490" name="Straight Arrow Connector 47"/>
          <p:cNvCxnSpPr>
            <a:cxnSpLocks noChangeShapeType="1"/>
            <a:endCxn id="41" idx="1"/>
          </p:cNvCxnSpPr>
          <p:nvPr/>
        </p:nvCxnSpPr>
        <p:spPr bwMode="auto">
          <a:xfrm flipV="1">
            <a:off x="7962901" y="3103564"/>
            <a:ext cx="347663" cy="317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491" name="Straight Connector 51"/>
          <p:cNvCxnSpPr>
            <a:cxnSpLocks noChangeShapeType="1"/>
          </p:cNvCxnSpPr>
          <p:nvPr/>
        </p:nvCxnSpPr>
        <p:spPr bwMode="auto">
          <a:xfrm rot="5400000">
            <a:off x="9836945" y="2982120"/>
            <a:ext cx="334963" cy="2698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47" name="Rectangle 46"/>
          <p:cNvSpPr/>
          <p:nvPr/>
        </p:nvSpPr>
        <p:spPr bwMode="auto">
          <a:xfrm>
            <a:off x="8285163" y="3463926"/>
            <a:ext cx="463550"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48" name="Rectangle 47"/>
          <p:cNvSpPr/>
          <p:nvPr/>
        </p:nvSpPr>
        <p:spPr bwMode="auto">
          <a:xfrm>
            <a:off x="8736013" y="3463926"/>
            <a:ext cx="296862" cy="360363"/>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20494" name="Straight Arrow Connector 56"/>
          <p:cNvCxnSpPr>
            <a:cxnSpLocks noChangeShapeType="1"/>
            <a:endCxn id="47" idx="1"/>
          </p:cNvCxnSpPr>
          <p:nvPr/>
        </p:nvCxnSpPr>
        <p:spPr bwMode="auto">
          <a:xfrm>
            <a:off x="7962901" y="3629026"/>
            <a:ext cx="322263" cy="1587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0" name="Rectangle 49"/>
          <p:cNvSpPr/>
          <p:nvPr/>
        </p:nvSpPr>
        <p:spPr bwMode="auto">
          <a:xfrm>
            <a:off x="8272463" y="4005263"/>
            <a:ext cx="463550"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51" name="Rectangle 50"/>
          <p:cNvSpPr/>
          <p:nvPr/>
        </p:nvSpPr>
        <p:spPr bwMode="auto">
          <a:xfrm>
            <a:off x="9418638" y="3992563"/>
            <a:ext cx="400050"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52" name="Rectangle 51"/>
          <p:cNvSpPr/>
          <p:nvPr/>
        </p:nvSpPr>
        <p:spPr bwMode="auto">
          <a:xfrm>
            <a:off x="8723313" y="4005263"/>
            <a:ext cx="296862"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53" name="Rectangle 52"/>
          <p:cNvSpPr/>
          <p:nvPr/>
        </p:nvSpPr>
        <p:spPr bwMode="auto">
          <a:xfrm>
            <a:off x="9805989" y="3992563"/>
            <a:ext cx="295275"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20499" name="Straight Arrow Connector 64"/>
          <p:cNvCxnSpPr>
            <a:cxnSpLocks noChangeShapeType="1"/>
            <a:endCxn id="51" idx="1"/>
          </p:cNvCxnSpPr>
          <p:nvPr/>
        </p:nvCxnSpPr>
        <p:spPr bwMode="auto">
          <a:xfrm>
            <a:off x="8877300" y="4159250"/>
            <a:ext cx="541338" cy="127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500" name="Straight Connector 65"/>
          <p:cNvCxnSpPr>
            <a:cxnSpLocks noChangeShapeType="1"/>
          </p:cNvCxnSpPr>
          <p:nvPr/>
        </p:nvCxnSpPr>
        <p:spPr bwMode="auto">
          <a:xfrm rot="5400000">
            <a:off x="9798845" y="4037807"/>
            <a:ext cx="334962" cy="2698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56" name="Rectangle 55"/>
          <p:cNvSpPr/>
          <p:nvPr/>
        </p:nvSpPr>
        <p:spPr bwMode="auto">
          <a:xfrm>
            <a:off x="8297863" y="4506913"/>
            <a:ext cx="463550"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57" name="Rectangle 56"/>
          <p:cNvSpPr/>
          <p:nvPr/>
        </p:nvSpPr>
        <p:spPr bwMode="auto">
          <a:xfrm>
            <a:off x="8748713" y="4506913"/>
            <a:ext cx="296862" cy="360362"/>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cxnSp>
        <p:nvCxnSpPr>
          <p:cNvPr id="20503" name="Straight Connector 75"/>
          <p:cNvCxnSpPr>
            <a:cxnSpLocks noChangeShapeType="1"/>
          </p:cNvCxnSpPr>
          <p:nvPr/>
        </p:nvCxnSpPr>
        <p:spPr bwMode="auto">
          <a:xfrm rot="5400000">
            <a:off x="8742363" y="4551363"/>
            <a:ext cx="334962" cy="27146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0504" name="Straight Connector 80"/>
          <p:cNvCxnSpPr>
            <a:cxnSpLocks noChangeShapeType="1"/>
          </p:cNvCxnSpPr>
          <p:nvPr/>
        </p:nvCxnSpPr>
        <p:spPr bwMode="auto">
          <a:xfrm rot="5400000">
            <a:off x="8729663" y="3508376"/>
            <a:ext cx="334963" cy="27146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0505" name="Straight Arrow Connector 82"/>
          <p:cNvCxnSpPr>
            <a:cxnSpLocks noChangeShapeType="1"/>
          </p:cNvCxnSpPr>
          <p:nvPr/>
        </p:nvCxnSpPr>
        <p:spPr bwMode="auto">
          <a:xfrm>
            <a:off x="8916988" y="3128963"/>
            <a:ext cx="539750" cy="127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506" name="Straight Arrow Connector 88"/>
          <p:cNvCxnSpPr>
            <a:cxnSpLocks noChangeShapeType="1"/>
          </p:cNvCxnSpPr>
          <p:nvPr/>
        </p:nvCxnSpPr>
        <p:spPr bwMode="auto">
          <a:xfrm>
            <a:off x="7874001" y="4159250"/>
            <a:ext cx="411163"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507" name="Straight Arrow Connector 89"/>
          <p:cNvCxnSpPr>
            <a:cxnSpLocks noChangeShapeType="1"/>
          </p:cNvCxnSpPr>
          <p:nvPr/>
        </p:nvCxnSpPr>
        <p:spPr bwMode="auto">
          <a:xfrm>
            <a:off x="7950201" y="4691064"/>
            <a:ext cx="347663" cy="2222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508" name="Straight Connector 104"/>
          <p:cNvCxnSpPr>
            <a:cxnSpLocks noChangeShapeType="1"/>
          </p:cNvCxnSpPr>
          <p:nvPr/>
        </p:nvCxnSpPr>
        <p:spPr bwMode="auto">
          <a:xfrm rot="5400000">
            <a:off x="7448550" y="5486400"/>
            <a:ext cx="514350" cy="51435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0509" name="Straight Connector 83"/>
          <p:cNvCxnSpPr>
            <a:cxnSpLocks noChangeShapeType="1"/>
          </p:cNvCxnSpPr>
          <p:nvPr/>
        </p:nvCxnSpPr>
        <p:spPr bwMode="auto">
          <a:xfrm rot="5400000">
            <a:off x="7461251" y="4957763"/>
            <a:ext cx="515937" cy="5159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68" name="TextBox 67"/>
          <p:cNvSpPr txBox="1"/>
          <p:nvPr/>
        </p:nvSpPr>
        <p:spPr>
          <a:xfrm>
            <a:off x="7164388" y="2936875"/>
            <a:ext cx="354012" cy="369888"/>
          </a:xfrm>
          <a:prstGeom prst="rect">
            <a:avLst/>
          </a:prstGeom>
          <a:noFill/>
        </p:spPr>
        <p:txBody>
          <a:bodyPr wrap="none">
            <a:spAutoFit/>
          </a:bodyPr>
          <a:lstStyle/>
          <a:p>
            <a:pPr>
              <a:defRPr/>
            </a:pPr>
            <a:r>
              <a:rPr lang="en-US" dirty="0"/>
              <a:t>A</a:t>
            </a:r>
          </a:p>
        </p:txBody>
      </p:sp>
      <p:sp>
        <p:nvSpPr>
          <p:cNvPr id="69" name="TextBox 68"/>
          <p:cNvSpPr txBox="1"/>
          <p:nvPr/>
        </p:nvSpPr>
        <p:spPr>
          <a:xfrm>
            <a:off x="7189789" y="3440113"/>
            <a:ext cx="331787" cy="368300"/>
          </a:xfrm>
          <a:prstGeom prst="rect">
            <a:avLst/>
          </a:prstGeom>
          <a:noFill/>
        </p:spPr>
        <p:txBody>
          <a:bodyPr wrap="none">
            <a:spAutoFit/>
          </a:bodyPr>
          <a:lstStyle/>
          <a:p>
            <a:pPr>
              <a:defRPr/>
            </a:pPr>
            <a:r>
              <a:rPr lang="en-US" dirty="0"/>
              <a:t>B</a:t>
            </a:r>
          </a:p>
        </p:txBody>
      </p:sp>
      <p:sp>
        <p:nvSpPr>
          <p:cNvPr id="70" name="TextBox 69"/>
          <p:cNvSpPr txBox="1"/>
          <p:nvPr/>
        </p:nvSpPr>
        <p:spPr>
          <a:xfrm>
            <a:off x="7189789" y="3967164"/>
            <a:ext cx="331787" cy="369887"/>
          </a:xfrm>
          <a:prstGeom prst="rect">
            <a:avLst/>
          </a:prstGeom>
          <a:noFill/>
        </p:spPr>
        <p:txBody>
          <a:bodyPr wrap="none">
            <a:spAutoFit/>
          </a:bodyPr>
          <a:lstStyle/>
          <a:p>
            <a:pPr>
              <a:defRPr/>
            </a:pPr>
            <a:r>
              <a:rPr lang="en-US" dirty="0"/>
              <a:t>C</a:t>
            </a:r>
          </a:p>
        </p:txBody>
      </p:sp>
      <p:sp>
        <p:nvSpPr>
          <p:cNvPr id="71" name="TextBox 70"/>
          <p:cNvSpPr txBox="1"/>
          <p:nvPr/>
        </p:nvSpPr>
        <p:spPr>
          <a:xfrm>
            <a:off x="7177089" y="4470400"/>
            <a:ext cx="352425" cy="368300"/>
          </a:xfrm>
          <a:prstGeom prst="rect">
            <a:avLst/>
          </a:prstGeom>
          <a:noFill/>
        </p:spPr>
        <p:txBody>
          <a:bodyPr wrap="none">
            <a:spAutoFit/>
          </a:bodyPr>
          <a:lstStyle/>
          <a:p>
            <a:pPr>
              <a:defRPr/>
            </a:pPr>
            <a:r>
              <a:rPr lang="en-US" dirty="0"/>
              <a:t>D</a:t>
            </a:r>
          </a:p>
        </p:txBody>
      </p:sp>
      <p:sp>
        <p:nvSpPr>
          <p:cNvPr id="72" name="TextBox 71"/>
          <p:cNvSpPr txBox="1"/>
          <p:nvPr/>
        </p:nvSpPr>
        <p:spPr>
          <a:xfrm>
            <a:off x="7177088" y="4997450"/>
            <a:ext cx="330200" cy="369888"/>
          </a:xfrm>
          <a:prstGeom prst="rect">
            <a:avLst/>
          </a:prstGeom>
          <a:noFill/>
        </p:spPr>
        <p:txBody>
          <a:bodyPr wrap="none">
            <a:spAutoFit/>
          </a:bodyPr>
          <a:lstStyle/>
          <a:p>
            <a:pPr>
              <a:defRPr/>
            </a:pPr>
            <a:r>
              <a:rPr lang="en-US" dirty="0"/>
              <a:t>E</a:t>
            </a:r>
          </a:p>
        </p:txBody>
      </p:sp>
      <p:sp>
        <p:nvSpPr>
          <p:cNvPr id="73" name="TextBox 72"/>
          <p:cNvSpPr txBox="1"/>
          <p:nvPr/>
        </p:nvSpPr>
        <p:spPr>
          <a:xfrm>
            <a:off x="7189789" y="5538789"/>
            <a:ext cx="325437" cy="369887"/>
          </a:xfrm>
          <a:prstGeom prst="rect">
            <a:avLst/>
          </a:prstGeom>
          <a:noFill/>
        </p:spPr>
        <p:txBody>
          <a:bodyPr wrap="none">
            <a:spAutoFit/>
          </a:bodyPr>
          <a:lstStyle/>
          <a:p>
            <a:pPr>
              <a:defRPr/>
            </a:pPr>
            <a:r>
              <a:rPr lang="en-US" dirty="0"/>
              <a:t>F</a:t>
            </a:r>
          </a:p>
        </p:txBody>
      </p:sp>
      <p:grpSp>
        <p:nvGrpSpPr>
          <p:cNvPr id="4" name="Group 42"/>
          <p:cNvGrpSpPr>
            <a:grpSpLocks/>
          </p:cNvGrpSpPr>
          <p:nvPr/>
        </p:nvGrpSpPr>
        <p:grpSpPr bwMode="auto">
          <a:xfrm>
            <a:off x="6649972" y="2872434"/>
            <a:ext cx="514350" cy="3128963"/>
            <a:chOff x="4790941" y="2820473"/>
            <a:chExt cx="515154" cy="2550018"/>
          </a:xfrm>
          <a:solidFill>
            <a:srgbClr val="FFFF00"/>
          </a:solidFill>
        </p:grpSpPr>
        <p:sp>
          <p:nvSpPr>
            <p:cNvPr id="75" name="Rectangle 74"/>
            <p:cNvSpPr/>
            <p:nvPr/>
          </p:nvSpPr>
          <p:spPr bwMode="auto">
            <a:xfrm>
              <a:off x="4790941" y="2820473"/>
              <a:ext cx="515154" cy="425650"/>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0</a:t>
              </a:r>
            </a:p>
          </p:txBody>
        </p:sp>
        <p:sp>
          <p:nvSpPr>
            <p:cNvPr id="76" name="Rectangle 75"/>
            <p:cNvSpPr/>
            <p:nvPr/>
          </p:nvSpPr>
          <p:spPr bwMode="auto">
            <a:xfrm>
              <a:off x="4790941" y="3246123"/>
              <a:ext cx="515154" cy="424356"/>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a:lstStyle/>
            <a:p>
              <a:pPr algn="ctr">
                <a:defRPr/>
              </a:pPr>
              <a:r>
                <a:rPr lang="en-US" b="1" u="sng" dirty="0">
                  <a:solidFill>
                    <a:schemeClr val="accent6"/>
                  </a:solidFill>
                </a:rPr>
                <a:t>0</a:t>
              </a:r>
            </a:p>
          </p:txBody>
        </p:sp>
        <p:sp>
          <p:nvSpPr>
            <p:cNvPr id="77" name="Rectangle 76"/>
            <p:cNvSpPr/>
            <p:nvPr/>
          </p:nvSpPr>
          <p:spPr bwMode="auto">
            <a:xfrm>
              <a:off x="4790941" y="3670479"/>
              <a:ext cx="515154" cy="425649"/>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1</a:t>
              </a:r>
            </a:p>
          </p:txBody>
        </p:sp>
        <p:sp>
          <p:nvSpPr>
            <p:cNvPr id="78" name="Rectangle 77"/>
            <p:cNvSpPr/>
            <p:nvPr/>
          </p:nvSpPr>
          <p:spPr bwMode="auto">
            <a:xfrm>
              <a:off x="4790941" y="4096129"/>
              <a:ext cx="515154" cy="424356"/>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a:lstStyle/>
            <a:p>
              <a:pPr algn="ctr">
                <a:defRPr/>
              </a:pPr>
              <a:r>
                <a:rPr lang="en-US" dirty="0">
                  <a:solidFill>
                    <a:schemeClr val="accent6"/>
                  </a:solidFill>
                </a:rPr>
                <a:t>1</a:t>
              </a:r>
            </a:p>
          </p:txBody>
        </p:sp>
        <p:sp>
          <p:nvSpPr>
            <p:cNvPr id="79" name="Rectangle 78"/>
            <p:cNvSpPr/>
            <p:nvPr/>
          </p:nvSpPr>
          <p:spPr bwMode="auto">
            <a:xfrm>
              <a:off x="4790941" y="4520485"/>
              <a:ext cx="515154" cy="425650"/>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2</a:t>
              </a:r>
            </a:p>
          </p:txBody>
        </p:sp>
        <p:sp>
          <p:nvSpPr>
            <p:cNvPr id="80" name="Rectangle 79"/>
            <p:cNvSpPr/>
            <p:nvPr/>
          </p:nvSpPr>
          <p:spPr bwMode="auto">
            <a:xfrm>
              <a:off x="4790941" y="4946135"/>
              <a:ext cx="515154" cy="424356"/>
            </a:xfrm>
            <a:prstGeom prst="rect">
              <a:avLst/>
            </a:prstGeom>
            <a:grpFill/>
            <a:ln w="9525" cap="flat" cmpd="sng" algn="ctr">
              <a:solidFill>
                <a:schemeClr val="tx1"/>
              </a:solidFill>
              <a:prstDash val="solid"/>
              <a:round/>
              <a:headEnd type="none" w="med" len="med"/>
              <a:tailEnd type="none" w="med" len="med"/>
            </a:ln>
            <a:effectLst/>
          </p:spPr>
          <p:txBody>
            <a:bodyPr/>
            <a:lstStyle/>
            <a:p>
              <a:pPr algn="ctr">
                <a:defRPr/>
              </a:pPr>
              <a:r>
                <a:rPr lang="en-US" dirty="0"/>
                <a:t>0</a:t>
              </a:r>
            </a:p>
          </p:txBody>
        </p:sp>
      </p:grpSp>
      <p:sp>
        <p:nvSpPr>
          <p:cNvPr id="81" name="TextBox 80"/>
          <p:cNvSpPr txBox="1"/>
          <p:nvPr/>
        </p:nvSpPr>
        <p:spPr>
          <a:xfrm>
            <a:off x="6443663" y="2216151"/>
            <a:ext cx="933450" cy="646113"/>
          </a:xfrm>
          <a:prstGeom prst="rect">
            <a:avLst/>
          </a:prstGeom>
          <a:noFill/>
        </p:spPr>
        <p:txBody>
          <a:bodyPr wrap="none">
            <a:spAutoFit/>
          </a:bodyPr>
          <a:lstStyle/>
          <a:p>
            <a:pPr algn="ctr">
              <a:defRPr/>
            </a:pPr>
            <a:r>
              <a:rPr lang="en-US" dirty="0"/>
              <a:t>i</a:t>
            </a:r>
            <a:r>
              <a:rPr lang="en-US" dirty="0" smtClean="0"/>
              <a:t>n-</a:t>
            </a:r>
            <a:endParaRPr lang="en-US" dirty="0"/>
          </a:p>
          <a:p>
            <a:pPr algn="ctr">
              <a:defRPr/>
            </a:pPr>
            <a:r>
              <a:rPr lang="en-US" dirty="0"/>
              <a:t>degree</a:t>
            </a:r>
          </a:p>
        </p:txBody>
      </p:sp>
      <p:sp>
        <p:nvSpPr>
          <p:cNvPr id="65" name="Rectangle 3"/>
          <p:cNvSpPr txBox="1">
            <a:spLocks noChangeArrowheads="1"/>
          </p:cNvSpPr>
          <p:nvPr/>
        </p:nvSpPr>
        <p:spPr bwMode="auto">
          <a:xfrm>
            <a:off x="517585" y="889001"/>
            <a:ext cx="10843404" cy="874713"/>
          </a:xfrm>
          <a:prstGeom prst="rect">
            <a:avLst/>
          </a:prstGeom>
          <a:noFill/>
          <a:ln w="9525">
            <a:noFill/>
            <a:miter lim="800000"/>
            <a:headEnd/>
            <a:tailEnd/>
          </a:ln>
        </p:spPr>
        <p:txBody>
          <a:bodyPr/>
          <a:lstStyle/>
          <a:p>
            <a:pPr>
              <a:defRPr/>
            </a:pPr>
            <a:r>
              <a:rPr lang="en-US" sz="2300" dirty="0"/>
              <a:t> </a:t>
            </a:r>
            <a:r>
              <a:rPr lang="en-US" sz="2400" dirty="0"/>
              <a:t>After each vertex is output, update In-Degree array, and </a:t>
            </a:r>
            <a:r>
              <a:rPr lang="en-US" sz="2400" dirty="0" err="1">
                <a:solidFill>
                  <a:schemeClr val="accent6"/>
                </a:solidFill>
              </a:rPr>
              <a:t>enqueue</a:t>
            </a:r>
            <a:r>
              <a:rPr lang="en-US" sz="2400" dirty="0">
                <a:solidFill>
                  <a:schemeClr val="accent6"/>
                </a:solidFill>
              </a:rPr>
              <a:t> any vertex whose </a:t>
            </a:r>
            <a:r>
              <a:rPr lang="en-US" sz="2400" dirty="0" smtClean="0">
                <a:solidFill>
                  <a:schemeClr val="accent6"/>
                </a:solidFill>
              </a:rPr>
              <a:t>in-degree </a:t>
            </a:r>
            <a:r>
              <a:rPr lang="en-US" sz="2400" dirty="0">
                <a:solidFill>
                  <a:schemeClr val="accent6"/>
                </a:solidFill>
              </a:rPr>
              <a:t>has become zero</a:t>
            </a:r>
            <a:endParaRPr lang="en-US" sz="2400" kern="0" dirty="0">
              <a:solidFill>
                <a:schemeClr val="accent6"/>
              </a:solidFill>
            </a:endParaRPr>
          </a:p>
        </p:txBody>
      </p:sp>
      <p:sp>
        <p:nvSpPr>
          <p:cNvPr id="66" name="TextBox 65"/>
          <p:cNvSpPr txBox="1"/>
          <p:nvPr/>
        </p:nvSpPr>
        <p:spPr>
          <a:xfrm>
            <a:off x="2619375" y="2189163"/>
            <a:ext cx="1042988" cy="400050"/>
          </a:xfrm>
          <a:prstGeom prst="rect">
            <a:avLst/>
          </a:prstGeom>
          <a:noFill/>
        </p:spPr>
        <p:txBody>
          <a:bodyPr>
            <a:spAutoFit/>
          </a:bodyPr>
          <a:lstStyle/>
          <a:p>
            <a:pPr>
              <a:defRPr/>
            </a:pPr>
            <a:r>
              <a:rPr lang="en-US" sz="2000" dirty="0"/>
              <a:t>Queue: </a:t>
            </a:r>
          </a:p>
        </p:txBody>
      </p:sp>
      <p:sp>
        <p:nvSpPr>
          <p:cNvPr id="74" name="Rectangle 73"/>
          <p:cNvSpPr/>
          <p:nvPr/>
        </p:nvSpPr>
        <p:spPr bwMode="auto">
          <a:xfrm>
            <a:off x="3854450" y="2176463"/>
            <a:ext cx="477838" cy="373062"/>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82" name="Rectangle 81"/>
          <p:cNvSpPr/>
          <p:nvPr/>
        </p:nvSpPr>
        <p:spPr bwMode="auto">
          <a:xfrm>
            <a:off x="4473575" y="2176463"/>
            <a:ext cx="438150" cy="373062"/>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83" name="TextBox 82"/>
          <p:cNvSpPr txBox="1"/>
          <p:nvPr/>
        </p:nvSpPr>
        <p:spPr>
          <a:xfrm>
            <a:off x="2322514" y="3025775"/>
            <a:ext cx="1133475" cy="401638"/>
          </a:xfrm>
          <a:prstGeom prst="rect">
            <a:avLst/>
          </a:prstGeom>
          <a:noFill/>
        </p:spPr>
        <p:txBody>
          <a:bodyPr>
            <a:spAutoFit/>
          </a:bodyPr>
          <a:lstStyle/>
          <a:p>
            <a:pPr>
              <a:defRPr/>
            </a:pPr>
            <a:r>
              <a:rPr lang="en-US" sz="2000" dirty="0"/>
              <a:t>Output: </a:t>
            </a:r>
          </a:p>
        </p:txBody>
      </p:sp>
      <p:sp>
        <p:nvSpPr>
          <p:cNvPr id="84" name="Rectangle 83"/>
          <p:cNvSpPr/>
          <p:nvPr/>
        </p:nvSpPr>
        <p:spPr bwMode="auto">
          <a:xfrm>
            <a:off x="3430588" y="3040063"/>
            <a:ext cx="476250" cy="373062"/>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cxnSp>
        <p:nvCxnSpPr>
          <p:cNvPr id="20524" name="Straight Arrow Connector 85"/>
          <p:cNvCxnSpPr>
            <a:cxnSpLocks noChangeShapeType="1"/>
            <a:stCxn id="66" idx="3"/>
            <a:endCxn id="84" idx="0"/>
          </p:cNvCxnSpPr>
          <p:nvPr/>
        </p:nvCxnSpPr>
        <p:spPr bwMode="auto">
          <a:xfrm>
            <a:off x="3662363" y="2389189"/>
            <a:ext cx="6350" cy="65087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9" name="TextBox 88"/>
          <p:cNvSpPr txBox="1"/>
          <p:nvPr/>
        </p:nvSpPr>
        <p:spPr>
          <a:xfrm>
            <a:off x="3622675" y="2627314"/>
            <a:ext cx="1030288" cy="338137"/>
          </a:xfrm>
          <a:prstGeom prst="rect">
            <a:avLst/>
          </a:prstGeom>
          <a:noFill/>
        </p:spPr>
        <p:txBody>
          <a:bodyPr>
            <a:spAutoFit/>
          </a:bodyPr>
          <a:lstStyle/>
          <a:p>
            <a:pPr>
              <a:defRPr/>
            </a:pPr>
            <a:r>
              <a:rPr lang="en-US" sz="1600" dirty="0" err="1"/>
              <a:t>Dequeue</a:t>
            </a:r>
            <a:endParaRPr lang="en-US" sz="2000" dirty="0"/>
          </a:p>
        </p:txBody>
      </p:sp>
      <p:sp>
        <p:nvSpPr>
          <p:cNvPr id="91" name="TextBox 90"/>
          <p:cNvSpPr txBox="1"/>
          <p:nvPr/>
        </p:nvSpPr>
        <p:spPr>
          <a:xfrm>
            <a:off x="4949825" y="1982789"/>
            <a:ext cx="1030288" cy="339725"/>
          </a:xfrm>
          <a:prstGeom prst="rect">
            <a:avLst/>
          </a:prstGeom>
          <a:noFill/>
        </p:spPr>
        <p:txBody>
          <a:bodyPr>
            <a:spAutoFit/>
          </a:bodyPr>
          <a:lstStyle/>
          <a:p>
            <a:pPr>
              <a:defRPr/>
            </a:pPr>
            <a:r>
              <a:rPr lang="en-US" sz="1600" dirty="0" err="1"/>
              <a:t>Enqueue</a:t>
            </a:r>
            <a:endParaRPr lang="en-US" sz="2000" dirty="0"/>
          </a:p>
        </p:txBody>
      </p:sp>
      <p:sp>
        <p:nvSpPr>
          <p:cNvPr id="20527" name="Freeform 93"/>
          <p:cNvSpPr>
            <a:spLocks noChangeArrowheads="1"/>
          </p:cNvSpPr>
          <p:nvPr/>
        </p:nvSpPr>
        <p:spPr bwMode="auto">
          <a:xfrm>
            <a:off x="4937125" y="2360614"/>
            <a:ext cx="1841500" cy="1362075"/>
          </a:xfrm>
          <a:custGeom>
            <a:avLst/>
            <a:gdLst>
              <a:gd name="T0" fmla="*/ 1840605 w 1841679"/>
              <a:gd name="T1" fmla="*/ 1238652 h 1360868"/>
              <a:gd name="T2" fmla="*/ 1184167 w 1841679"/>
              <a:gd name="T3" fmla="*/ 1225701 h 1360868"/>
              <a:gd name="T4" fmla="*/ 1042583 w 1841679"/>
              <a:gd name="T5" fmla="*/ 384110 h 1360868"/>
              <a:gd name="T6" fmla="*/ 759410 w 1841679"/>
              <a:gd name="T7" fmla="*/ 60420 h 1360868"/>
              <a:gd name="T8" fmla="*/ 0 w 1841679"/>
              <a:gd name="T9" fmla="*/ 21579 h 1360868"/>
              <a:gd name="T10" fmla="*/ 0 60000 65536"/>
              <a:gd name="T11" fmla="*/ 0 60000 65536"/>
              <a:gd name="T12" fmla="*/ 0 60000 65536"/>
              <a:gd name="T13" fmla="*/ 0 60000 65536"/>
              <a:gd name="T14" fmla="*/ 0 60000 65536"/>
              <a:gd name="T15" fmla="*/ 0 w 1841679"/>
              <a:gd name="T16" fmla="*/ 0 h 1360868"/>
              <a:gd name="T17" fmla="*/ 1841679 w 1841679"/>
              <a:gd name="T18" fmla="*/ 1360868 h 1360868"/>
            </a:gdLst>
            <a:ahLst/>
            <a:cxnLst>
              <a:cxn ang="T10">
                <a:pos x="T0" y="T1"/>
              </a:cxn>
              <a:cxn ang="T11">
                <a:pos x="T2" y="T3"/>
              </a:cxn>
              <a:cxn ang="T12">
                <a:pos x="T4" y="T5"/>
              </a:cxn>
              <a:cxn ang="T13">
                <a:pos x="T6" y="T7"/>
              </a:cxn>
              <a:cxn ang="T14">
                <a:pos x="T8" y="T9"/>
              </a:cxn>
            </a:cxnLst>
            <a:rect l="T15" t="T16" r="T17" b="T18"/>
            <a:pathLst>
              <a:path w="1841679" h="1360868">
                <a:moveTo>
                  <a:pt x="1841679" y="1232079"/>
                </a:moveTo>
                <a:cubicBezTo>
                  <a:pt x="1579809" y="1296473"/>
                  <a:pt x="1317939" y="1360868"/>
                  <a:pt x="1184857" y="1219200"/>
                </a:cubicBezTo>
                <a:cubicBezTo>
                  <a:pt x="1051775" y="1077532"/>
                  <a:pt x="1114023" y="575256"/>
                  <a:pt x="1043189" y="382073"/>
                </a:cubicBezTo>
                <a:cubicBezTo>
                  <a:pt x="972355" y="188890"/>
                  <a:pt x="933719" y="120202"/>
                  <a:pt x="759854" y="60101"/>
                </a:cubicBezTo>
                <a:cubicBezTo>
                  <a:pt x="585989" y="0"/>
                  <a:pt x="292994" y="10732"/>
                  <a:pt x="0" y="21465"/>
                </a:cubicBezTo>
              </a:path>
            </a:pathLst>
          </a:custGeom>
          <a:noFill/>
          <a:ln w="2857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86785143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800226" y="141288"/>
            <a:ext cx="8723313" cy="698500"/>
          </a:xfrm>
        </p:spPr>
        <p:txBody>
          <a:bodyPr/>
          <a:lstStyle/>
          <a:p>
            <a:r>
              <a:rPr lang="en-US" altLang="en-US" sz="3600" dirty="0" smtClean="0"/>
              <a:t>Fast Top-Sort Algorithm</a:t>
            </a:r>
          </a:p>
        </p:txBody>
      </p:sp>
      <p:sp>
        <p:nvSpPr>
          <p:cNvPr id="85" name="Rectangle 3"/>
          <p:cNvSpPr txBox="1">
            <a:spLocks noChangeArrowheads="1"/>
          </p:cNvSpPr>
          <p:nvPr/>
        </p:nvSpPr>
        <p:spPr bwMode="auto">
          <a:xfrm>
            <a:off x="1858964" y="1042988"/>
            <a:ext cx="8512175" cy="3155950"/>
          </a:xfrm>
          <a:prstGeom prst="rect">
            <a:avLst/>
          </a:prstGeom>
          <a:solidFill>
            <a:schemeClr val="bg1">
              <a:lumMod val="95000"/>
            </a:schemeClr>
          </a:solidFill>
          <a:ln w="9525">
            <a:solidFill>
              <a:schemeClr val="tx1"/>
            </a:solidFill>
            <a:miter lim="800000"/>
            <a:headEnd/>
            <a:tailEnd/>
          </a:ln>
        </p:spPr>
        <p:txBody>
          <a:bodyPr/>
          <a:lstStyle/>
          <a:p>
            <a:pPr marL="342900" indent="-342900">
              <a:buFont typeface="+mj-lt"/>
              <a:buAutoNum type="arabicPeriod"/>
              <a:defRPr/>
            </a:pPr>
            <a:r>
              <a:rPr lang="en-US" b="1" dirty="0">
                <a:latin typeface="Courier New" pitchFamily="49" charset="0"/>
                <a:cs typeface="Courier New" pitchFamily="49" charset="0"/>
              </a:rPr>
              <a:t>Store each vertex’s </a:t>
            </a:r>
            <a:r>
              <a:rPr lang="en-US" b="1" dirty="0" smtClean="0">
                <a:latin typeface="Courier New" pitchFamily="49" charset="0"/>
                <a:cs typeface="Courier New" pitchFamily="49" charset="0"/>
              </a:rPr>
              <a:t>in-degree </a:t>
            </a:r>
            <a:r>
              <a:rPr lang="en-US" b="1" dirty="0">
                <a:latin typeface="Courier New" pitchFamily="49" charset="0"/>
                <a:cs typeface="Courier New" pitchFamily="49" charset="0"/>
              </a:rPr>
              <a:t>in an array</a:t>
            </a:r>
          </a:p>
          <a:p>
            <a:pPr marL="342900" indent="-342900">
              <a:buFont typeface="+mj-lt"/>
              <a:buAutoNum type="arabicPeriod"/>
              <a:defRPr/>
            </a:pPr>
            <a:endParaRPr lang="en-US" b="1" dirty="0">
              <a:latin typeface="Courier New" pitchFamily="49" charset="0"/>
              <a:cs typeface="Courier New" pitchFamily="49" charset="0"/>
            </a:endParaRPr>
          </a:p>
          <a:p>
            <a:pPr>
              <a:defRPr/>
            </a:pPr>
            <a:r>
              <a:rPr lang="en-US" b="1" dirty="0">
                <a:latin typeface="Courier New" pitchFamily="49" charset="0"/>
                <a:cs typeface="Courier New" pitchFamily="49" charset="0"/>
              </a:rPr>
              <a:t>2. Initialize a </a:t>
            </a:r>
            <a:r>
              <a:rPr lang="en-US" b="1" dirty="0">
                <a:solidFill>
                  <a:schemeClr val="accent6"/>
                </a:solidFill>
                <a:latin typeface="Courier New" pitchFamily="49" charset="0"/>
                <a:cs typeface="Courier New" pitchFamily="49" charset="0"/>
              </a:rPr>
              <a:t>queue</a:t>
            </a:r>
            <a:r>
              <a:rPr lang="en-US" b="1" dirty="0">
                <a:latin typeface="Courier New" pitchFamily="49" charset="0"/>
                <a:cs typeface="Courier New" pitchFamily="49" charset="0"/>
              </a:rPr>
              <a:t> with all </a:t>
            </a:r>
            <a:r>
              <a:rPr lang="en-US" b="1" dirty="0">
                <a:solidFill>
                  <a:schemeClr val="accent6"/>
                </a:solidFill>
                <a:latin typeface="Courier New" pitchFamily="49" charset="0"/>
                <a:cs typeface="Courier New" pitchFamily="49" charset="0"/>
              </a:rPr>
              <a:t>in-degree zero vertices</a:t>
            </a:r>
          </a:p>
          <a:p>
            <a:pPr>
              <a:defRPr/>
            </a:pPr>
            <a:endParaRPr lang="en-US" b="1" dirty="0">
              <a:latin typeface="Courier New" pitchFamily="49" charset="0"/>
              <a:cs typeface="Courier New" pitchFamily="49" charset="0"/>
            </a:endParaRPr>
          </a:p>
          <a:p>
            <a:pPr>
              <a:defRPr/>
            </a:pPr>
            <a:r>
              <a:rPr lang="en-US" b="1" dirty="0">
                <a:latin typeface="Courier New" pitchFamily="49" charset="0"/>
                <a:cs typeface="Courier New" pitchFamily="49" charset="0"/>
              </a:rPr>
              <a:t>3. while (</a:t>
            </a:r>
            <a:r>
              <a:rPr lang="en-US" b="1" dirty="0">
                <a:solidFill>
                  <a:schemeClr val="accent6"/>
                </a:solidFill>
                <a:latin typeface="Courier New" pitchFamily="49" charset="0"/>
                <a:cs typeface="Courier New" pitchFamily="49" charset="0"/>
              </a:rPr>
              <a:t>there are vertices remaining in the queue</a:t>
            </a:r>
            <a:r>
              <a:rPr lang="en-US" b="1" dirty="0">
                <a:latin typeface="Courier New" pitchFamily="49" charset="0"/>
                <a:cs typeface="Courier New" pitchFamily="49" charset="0"/>
              </a:rPr>
              <a:t>) {</a:t>
            </a:r>
          </a:p>
          <a:p>
            <a:pPr lvl="1">
              <a:defRPr/>
            </a:pPr>
            <a:r>
              <a:rPr lang="en-US" b="1" dirty="0">
                <a:latin typeface="Courier New" pitchFamily="49" charset="0"/>
                <a:cs typeface="Courier New" pitchFamily="49" charset="0"/>
              </a:rPr>
              <a:t> 3.1. </a:t>
            </a:r>
            <a:r>
              <a:rPr lang="en-US" b="1" dirty="0" err="1">
                <a:latin typeface="Courier New" pitchFamily="49" charset="0"/>
                <a:cs typeface="Courier New" pitchFamily="49" charset="0"/>
              </a:rPr>
              <a:t>Dequeue</a:t>
            </a:r>
            <a:r>
              <a:rPr lang="en-US" b="1" dirty="0">
                <a:latin typeface="Courier New" pitchFamily="49" charset="0"/>
                <a:cs typeface="Courier New" pitchFamily="49" charset="0"/>
              </a:rPr>
              <a:t> and output a vertex</a:t>
            </a:r>
          </a:p>
          <a:p>
            <a:pPr lvl="1">
              <a:defRPr/>
            </a:pPr>
            <a:r>
              <a:rPr lang="en-US" b="1" dirty="0">
                <a:latin typeface="Courier New" pitchFamily="49" charset="0"/>
                <a:cs typeface="Courier New" pitchFamily="49" charset="0"/>
              </a:rPr>
              <a:t> 3.2. Reduce In-Degree of all vertices </a:t>
            </a:r>
          </a:p>
          <a:p>
            <a:pPr lvl="1">
              <a:defRPr/>
            </a:pPr>
            <a:r>
              <a:rPr lang="en-US" b="1" dirty="0">
                <a:latin typeface="Courier New" pitchFamily="49" charset="0"/>
                <a:cs typeface="Courier New" pitchFamily="49" charset="0"/>
              </a:rPr>
              <a:t>      adjacent to it by 1</a:t>
            </a:r>
          </a:p>
          <a:p>
            <a:pPr lvl="1">
              <a:defRPr/>
            </a:pPr>
            <a:r>
              <a:rPr lang="en-US" b="1" dirty="0">
                <a:latin typeface="Courier New" pitchFamily="49" charset="0"/>
                <a:cs typeface="Courier New" pitchFamily="49" charset="0"/>
              </a:rPr>
              <a:t> 3.3. </a:t>
            </a:r>
            <a:r>
              <a:rPr lang="en-US" b="1" dirty="0" err="1">
                <a:latin typeface="Courier New" pitchFamily="49" charset="0"/>
                <a:cs typeface="Courier New" pitchFamily="49" charset="0"/>
              </a:rPr>
              <a:t>Enqueue</a:t>
            </a:r>
            <a:r>
              <a:rPr lang="en-US" b="1" dirty="0">
                <a:latin typeface="Courier New" pitchFamily="49" charset="0"/>
                <a:cs typeface="Courier New" pitchFamily="49" charset="0"/>
              </a:rPr>
              <a:t> any of these vertices whose In-Degree </a:t>
            </a:r>
          </a:p>
          <a:p>
            <a:pPr>
              <a:defRPr/>
            </a:pPr>
            <a:r>
              <a:rPr lang="en-US" b="1" dirty="0">
                <a:latin typeface="Courier New" pitchFamily="49" charset="0"/>
                <a:cs typeface="Courier New" pitchFamily="49" charset="0"/>
              </a:rPr>
              <a:t>         became zero</a:t>
            </a:r>
          </a:p>
          <a:p>
            <a:pPr>
              <a:defRPr/>
            </a:pPr>
            <a:r>
              <a:rPr lang="en-US" b="1" dirty="0">
                <a:latin typeface="Courier New" pitchFamily="49" charset="0"/>
                <a:cs typeface="Courier New" pitchFamily="49" charset="0"/>
              </a:rPr>
              <a:t>   } //end-while</a:t>
            </a:r>
          </a:p>
        </p:txBody>
      </p:sp>
      <p:sp>
        <p:nvSpPr>
          <p:cNvPr id="87" name="Rectangle 3"/>
          <p:cNvSpPr txBox="1">
            <a:spLocks noChangeArrowheads="1"/>
          </p:cNvSpPr>
          <p:nvPr/>
        </p:nvSpPr>
        <p:spPr bwMode="auto">
          <a:xfrm>
            <a:off x="1704976" y="4352926"/>
            <a:ext cx="8512175" cy="2176463"/>
          </a:xfrm>
          <a:prstGeom prst="rect">
            <a:avLst/>
          </a:prstGeom>
          <a:noFill/>
          <a:ln w="9525">
            <a:noFill/>
            <a:miter lim="800000"/>
            <a:headEnd/>
            <a:tailEnd/>
          </a:ln>
        </p:spPr>
        <p:txBody>
          <a:bodyPr/>
          <a:lstStyle/>
          <a:p>
            <a:pPr marL="342900" indent="-342900">
              <a:defRPr/>
            </a:pPr>
            <a:r>
              <a:rPr lang="en-US" sz="2000" b="1" dirty="0">
                <a:solidFill>
                  <a:srgbClr val="C00000"/>
                </a:solidFill>
                <a:latin typeface="Courier New" pitchFamily="49" charset="0"/>
                <a:cs typeface="Courier New" pitchFamily="49" charset="0"/>
              </a:rPr>
              <a:t>Running Time Analysis:</a:t>
            </a:r>
          </a:p>
          <a:p>
            <a:pPr marL="800100" lvl="1" indent="-342900">
              <a:buFont typeface="Arial" pitchFamily="34" charset="0"/>
              <a:buChar char="•"/>
              <a:defRPr/>
            </a:pPr>
            <a:r>
              <a:rPr lang="en-US" sz="2000" b="1" dirty="0">
                <a:latin typeface="Courier New" pitchFamily="49" charset="0"/>
                <a:cs typeface="Courier New" pitchFamily="49" charset="0"/>
              </a:rPr>
              <a:t>Step 1 – Initialization - O(</a:t>
            </a:r>
            <a:r>
              <a:rPr lang="en-US" sz="2000" b="1" dirty="0" err="1">
                <a:latin typeface="Courier New" pitchFamily="49" charset="0"/>
                <a:cs typeface="Courier New" pitchFamily="49" charset="0"/>
              </a:rPr>
              <a:t>n+e</a:t>
            </a:r>
            <a:r>
              <a:rPr lang="en-US" sz="2000" b="1" dirty="0">
                <a:latin typeface="Courier New" pitchFamily="49" charset="0"/>
                <a:cs typeface="Courier New" pitchFamily="49" charset="0"/>
              </a:rPr>
              <a:t>)</a:t>
            </a:r>
          </a:p>
          <a:p>
            <a:pPr marL="800100" lvl="1" indent="-342900">
              <a:buFont typeface="Arial" pitchFamily="34" charset="0"/>
              <a:buChar char="•"/>
              <a:defRPr/>
            </a:pPr>
            <a:r>
              <a:rPr lang="en-US" sz="2000" b="1" dirty="0">
                <a:latin typeface="Courier New" pitchFamily="49" charset="0"/>
                <a:cs typeface="Courier New" pitchFamily="49" charset="0"/>
              </a:rPr>
              <a:t>Step 2 – Initialize Q – O(n)</a:t>
            </a:r>
          </a:p>
          <a:p>
            <a:pPr marL="800100" lvl="1" indent="-342900">
              <a:buFont typeface="Arial" pitchFamily="34" charset="0"/>
              <a:buChar char="•"/>
              <a:defRPr/>
            </a:pPr>
            <a:r>
              <a:rPr lang="en-US" sz="2000" b="1" dirty="0">
                <a:latin typeface="Courier New" pitchFamily="49" charset="0"/>
                <a:cs typeface="Courier New" pitchFamily="49" charset="0"/>
              </a:rPr>
              <a:t>Step 3.1 – O(1) – n times – O(n)</a:t>
            </a:r>
          </a:p>
          <a:p>
            <a:pPr marL="800100" lvl="1" indent="-342900">
              <a:buFont typeface="Arial" pitchFamily="34" charset="0"/>
              <a:buChar char="•"/>
              <a:defRPr/>
            </a:pPr>
            <a:r>
              <a:rPr lang="en-US" sz="2000" b="1" dirty="0">
                <a:latin typeface="Courier New" pitchFamily="49" charset="0"/>
                <a:cs typeface="Courier New" pitchFamily="49" charset="0"/>
              </a:rPr>
              <a:t>Step 3.2 + 3.3 – O(e)</a:t>
            </a:r>
          </a:p>
          <a:p>
            <a:pPr marL="800100" lvl="1" indent="-342900">
              <a:buFont typeface="Arial" pitchFamily="34" charset="0"/>
              <a:buChar char="•"/>
              <a:defRPr/>
            </a:pPr>
            <a:endParaRPr lang="en-US" sz="2000" b="1" dirty="0">
              <a:latin typeface="Courier New" pitchFamily="49" charset="0"/>
              <a:cs typeface="Courier New" pitchFamily="49" charset="0"/>
            </a:endParaRPr>
          </a:p>
          <a:p>
            <a:pPr marL="342900" indent="-342900">
              <a:defRPr/>
            </a:pPr>
            <a:r>
              <a:rPr lang="en-US" sz="2000" b="1" dirty="0">
                <a:solidFill>
                  <a:schemeClr val="accent6"/>
                </a:solidFill>
                <a:latin typeface="Courier New" pitchFamily="49" charset="0"/>
                <a:cs typeface="Courier New" pitchFamily="49" charset="0"/>
              </a:rPr>
              <a:t>Total Running Time</a:t>
            </a:r>
            <a:r>
              <a:rPr lang="en-US" sz="2000" b="1" dirty="0">
                <a:latin typeface="Courier New" pitchFamily="49" charset="0"/>
                <a:cs typeface="Courier New" pitchFamily="49" charset="0"/>
              </a:rPr>
              <a:t> – </a:t>
            </a:r>
            <a:r>
              <a:rPr lang="en-US" sz="2000" b="1" dirty="0">
                <a:solidFill>
                  <a:srgbClr val="C00000"/>
                </a:solidFill>
                <a:latin typeface="Courier New" pitchFamily="49" charset="0"/>
                <a:cs typeface="Courier New" pitchFamily="49" charset="0"/>
              </a:rPr>
              <a:t>O(</a:t>
            </a:r>
            <a:r>
              <a:rPr lang="en-US" sz="2000" b="1" dirty="0" err="1">
                <a:solidFill>
                  <a:srgbClr val="C00000"/>
                </a:solidFill>
                <a:latin typeface="Courier New" pitchFamily="49" charset="0"/>
                <a:cs typeface="Courier New" pitchFamily="49" charset="0"/>
              </a:rPr>
              <a:t>n+e</a:t>
            </a:r>
            <a:r>
              <a:rPr lang="en-US" sz="2000" b="1" dirty="0">
                <a:solidFill>
                  <a:srgbClr val="C00000"/>
                </a:solidFill>
                <a:latin typeface="Courier New" pitchFamily="49" charset="0"/>
                <a:cs typeface="Courier New" pitchFamily="49" charset="0"/>
              </a:rPr>
              <a:t>)</a:t>
            </a:r>
            <a:r>
              <a:rPr lang="en-US" sz="2000" b="1" dirty="0">
                <a:latin typeface="Courier New" pitchFamily="49" charset="0"/>
                <a:cs typeface="Courier New" pitchFamily="49" charset="0"/>
              </a:rPr>
              <a:t> - </a:t>
            </a:r>
            <a:r>
              <a:rPr lang="en-US" sz="2000" b="1" dirty="0">
                <a:solidFill>
                  <a:srgbClr val="C00000"/>
                </a:solidFill>
                <a:latin typeface="Courier New" pitchFamily="49" charset="0"/>
                <a:cs typeface="Courier New" pitchFamily="49" charset="0"/>
              </a:rPr>
              <a:t>Linear</a:t>
            </a: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val="30152232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8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5">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87">
                                            <p:txEl>
                                              <p:pRg st="3" end="3"/>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87">
                                            <p:txEl>
                                              <p:pRg st="4" end="4"/>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800226" y="141288"/>
            <a:ext cx="8723313" cy="698500"/>
          </a:xfrm>
        </p:spPr>
        <p:txBody>
          <a:bodyPr/>
          <a:lstStyle/>
          <a:p>
            <a:r>
              <a:rPr lang="en-US" altLang="en-US" sz="3600" dirty="0" smtClean="0"/>
              <a:t>Topological Sort: Definition</a:t>
            </a:r>
          </a:p>
        </p:txBody>
      </p:sp>
      <p:sp>
        <p:nvSpPr>
          <p:cNvPr id="4100" name="Rectangle 3"/>
          <p:cNvSpPr>
            <a:spLocks noGrp="1" noChangeArrowheads="1"/>
          </p:cNvSpPr>
          <p:nvPr>
            <p:ph type="body" idx="1"/>
          </p:nvPr>
        </p:nvSpPr>
        <p:spPr>
          <a:xfrm>
            <a:off x="1847850" y="889000"/>
            <a:ext cx="8356600" cy="579438"/>
          </a:xfrm>
        </p:spPr>
        <p:txBody>
          <a:bodyPr/>
          <a:lstStyle/>
          <a:p>
            <a:r>
              <a:rPr lang="en-US" altLang="en-US" sz="2400"/>
              <a:t>Consider the following graph of course prerequisities</a:t>
            </a:r>
          </a:p>
        </p:txBody>
      </p:sp>
      <p:sp>
        <p:nvSpPr>
          <p:cNvPr id="5" name="Oval 4"/>
          <p:cNvSpPr/>
          <p:nvPr/>
        </p:nvSpPr>
        <p:spPr bwMode="auto">
          <a:xfrm>
            <a:off x="2798763" y="2382839"/>
            <a:ext cx="773112" cy="56673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111</a:t>
            </a:r>
          </a:p>
        </p:txBody>
      </p:sp>
      <p:sp>
        <p:nvSpPr>
          <p:cNvPr id="6" name="Oval 5"/>
          <p:cNvSpPr/>
          <p:nvPr/>
        </p:nvSpPr>
        <p:spPr bwMode="auto">
          <a:xfrm>
            <a:off x="5143501" y="1597025"/>
            <a:ext cx="823913" cy="5143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201</a:t>
            </a:r>
          </a:p>
        </p:txBody>
      </p:sp>
      <p:sp>
        <p:nvSpPr>
          <p:cNvPr id="23" name="Oval 22"/>
          <p:cNvSpPr/>
          <p:nvPr/>
        </p:nvSpPr>
        <p:spPr bwMode="auto">
          <a:xfrm>
            <a:off x="4203701" y="2382838"/>
            <a:ext cx="823913" cy="5143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123</a:t>
            </a:r>
          </a:p>
        </p:txBody>
      </p:sp>
      <p:sp>
        <p:nvSpPr>
          <p:cNvPr id="24" name="Oval 23"/>
          <p:cNvSpPr/>
          <p:nvPr/>
        </p:nvSpPr>
        <p:spPr bwMode="auto">
          <a:xfrm>
            <a:off x="5207001" y="2743200"/>
            <a:ext cx="823913" cy="51593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213</a:t>
            </a:r>
          </a:p>
        </p:txBody>
      </p:sp>
      <p:sp>
        <p:nvSpPr>
          <p:cNvPr id="25" name="Oval 24"/>
          <p:cNvSpPr/>
          <p:nvPr/>
        </p:nvSpPr>
        <p:spPr bwMode="auto">
          <a:xfrm>
            <a:off x="5207000" y="3581400"/>
            <a:ext cx="939800" cy="5143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205</a:t>
            </a:r>
          </a:p>
        </p:txBody>
      </p:sp>
      <p:cxnSp>
        <p:nvCxnSpPr>
          <p:cNvPr id="4106" name="Straight Arrow Connector 26"/>
          <p:cNvCxnSpPr>
            <a:cxnSpLocks noChangeShapeType="1"/>
            <a:stCxn id="5" idx="6"/>
            <a:endCxn id="23" idx="2"/>
          </p:cNvCxnSpPr>
          <p:nvPr/>
        </p:nvCxnSpPr>
        <p:spPr bwMode="auto">
          <a:xfrm flipV="1">
            <a:off x="3571876" y="2640013"/>
            <a:ext cx="631825" cy="254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07" name="Straight Arrow Connector 28"/>
          <p:cNvCxnSpPr>
            <a:cxnSpLocks noChangeShapeType="1"/>
            <a:stCxn id="23" idx="7"/>
            <a:endCxn id="6" idx="3"/>
          </p:cNvCxnSpPr>
          <p:nvPr/>
        </p:nvCxnSpPr>
        <p:spPr bwMode="auto">
          <a:xfrm rot="5400000" flipH="1" flipV="1">
            <a:off x="4874420" y="2069308"/>
            <a:ext cx="422275" cy="3571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08" name="Straight Arrow Connector 30"/>
          <p:cNvCxnSpPr>
            <a:cxnSpLocks noChangeShapeType="1"/>
          </p:cNvCxnSpPr>
          <p:nvPr/>
        </p:nvCxnSpPr>
        <p:spPr bwMode="auto">
          <a:xfrm>
            <a:off x="4983164" y="2728913"/>
            <a:ext cx="301625" cy="1778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09" name="Straight Arrow Connector 32"/>
          <p:cNvCxnSpPr>
            <a:cxnSpLocks noChangeShapeType="1"/>
            <a:endCxn id="25" idx="1"/>
          </p:cNvCxnSpPr>
          <p:nvPr/>
        </p:nvCxnSpPr>
        <p:spPr bwMode="auto">
          <a:xfrm rot="16200000" flipH="1">
            <a:off x="4658520" y="2969420"/>
            <a:ext cx="771525" cy="60166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5" name="Oval 34"/>
          <p:cNvSpPr/>
          <p:nvPr/>
        </p:nvSpPr>
        <p:spPr bwMode="auto">
          <a:xfrm>
            <a:off x="6675438" y="3773489"/>
            <a:ext cx="939800" cy="515937"/>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220</a:t>
            </a:r>
          </a:p>
        </p:txBody>
      </p:sp>
      <p:cxnSp>
        <p:nvCxnSpPr>
          <p:cNvPr id="4111" name="Straight Arrow Connector 36"/>
          <p:cNvCxnSpPr>
            <a:cxnSpLocks noChangeShapeType="1"/>
            <a:stCxn id="25" idx="6"/>
            <a:endCxn id="35" idx="2"/>
          </p:cNvCxnSpPr>
          <p:nvPr/>
        </p:nvCxnSpPr>
        <p:spPr bwMode="auto">
          <a:xfrm>
            <a:off x="6146800" y="3838575"/>
            <a:ext cx="528638" cy="1920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9" name="Oval 38"/>
          <p:cNvSpPr/>
          <p:nvPr/>
        </p:nvSpPr>
        <p:spPr bwMode="auto">
          <a:xfrm>
            <a:off x="8053388" y="3800475"/>
            <a:ext cx="939800" cy="5143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302</a:t>
            </a:r>
          </a:p>
        </p:txBody>
      </p:sp>
      <p:cxnSp>
        <p:nvCxnSpPr>
          <p:cNvPr id="4113" name="Straight Arrow Connector 39"/>
          <p:cNvCxnSpPr>
            <a:cxnSpLocks noChangeShapeType="1"/>
            <a:endCxn id="39" idx="2"/>
          </p:cNvCxnSpPr>
          <p:nvPr/>
        </p:nvCxnSpPr>
        <p:spPr bwMode="auto">
          <a:xfrm>
            <a:off x="7627938" y="4057650"/>
            <a:ext cx="425450"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2" name="Oval 41"/>
          <p:cNvSpPr/>
          <p:nvPr/>
        </p:nvSpPr>
        <p:spPr bwMode="auto">
          <a:xfrm>
            <a:off x="6688138" y="2692400"/>
            <a:ext cx="939800" cy="5143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304</a:t>
            </a:r>
          </a:p>
        </p:txBody>
      </p:sp>
      <p:cxnSp>
        <p:nvCxnSpPr>
          <p:cNvPr id="4115" name="Straight Arrow Connector 42"/>
          <p:cNvCxnSpPr>
            <a:cxnSpLocks noChangeShapeType="1"/>
            <a:stCxn id="24" idx="6"/>
            <a:endCxn id="42" idx="2"/>
          </p:cNvCxnSpPr>
          <p:nvPr/>
        </p:nvCxnSpPr>
        <p:spPr bwMode="auto">
          <a:xfrm flipV="1">
            <a:off x="6030914" y="2949575"/>
            <a:ext cx="657225" cy="5080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5" name="Oval 44"/>
          <p:cNvSpPr/>
          <p:nvPr/>
        </p:nvSpPr>
        <p:spPr bwMode="auto">
          <a:xfrm>
            <a:off x="6584950" y="1687513"/>
            <a:ext cx="941388" cy="5143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306</a:t>
            </a:r>
          </a:p>
        </p:txBody>
      </p:sp>
      <p:cxnSp>
        <p:nvCxnSpPr>
          <p:cNvPr id="4117" name="Straight Arrow Connector 45"/>
          <p:cNvCxnSpPr>
            <a:cxnSpLocks noChangeShapeType="1"/>
          </p:cNvCxnSpPr>
          <p:nvPr/>
        </p:nvCxnSpPr>
        <p:spPr bwMode="auto">
          <a:xfrm>
            <a:off x="5954714" y="1854200"/>
            <a:ext cx="644525" cy="523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18" name="Straight Arrow Connector 46"/>
          <p:cNvCxnSpPr>
            <a:cxnSpLocks noChangeShapeType="1"/>
            <a:endCxn id="45" idx="3"/>
          </p:cNvCxnSpPr>
          <p:nvPr/>
        </p:nvCxnSpPr>
        <p:spPr bwMode="auto">
          <a:xfrm flipV="1">
            <a:off x="5838825" y="2127250"/>
            <a:ext cx="884238" cy="654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9" name="Oval 48"/>
          <p:cNvSpPr/>
          <p:nvPr/>
        </p:nvSpPr>
        <p:spPr bwMode="auto">
          <a:xfrm>
            <a:off x="8272463" y="2755900"/>
            <a:ext cx="939800" cy="51593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446</a:t>
            </a:r>
          </a:p>
        </p:txBody>
      </p:sp>
      <p:cxnSp>
        <p:nvCxnSpPr>
          <p:cNvPr id="4120" name="Straight Arrow Connector 49"/>
          <p:cNvCxnSpPr>
            <a:cxnSpLocks noChangeShapeType="1"/>
            <a:stCxn id="42" idx="6"/>
            <a:endCxn id="49" idx="2"/>
          </p:cNvCxnSpPr>
          <p:nvPr/>
        </p:nvCxnSpPr>
        <p:spPr bwMode="auto">
          <a:xfrm>
            <a:off x="7627939" y="2949575"/>
            <a:ext cx="644525" cy="650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2" name="Oval 51"/>
          <p:cNvSpPr/>
          <p:nvPr/>
        </p:nvSpPr>
        <p:spPr bwMode="auto">
          <a:xfrm>
            <a:off x="8297863" y="1868488"/>
            <a:ext cx="939800" cy="5143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427</a:t>
            </a:r>
          </a:p>
        </p:txBody>
      </p:sp>
      <p:cxnSp>
        <p:nvCxnSpPr>
          <p:cNvPr id="4122" name="Straight Arrow Connector 56"/>
          <p:cNvCxnSpPr>
            <a:cxnSpLocks noChangeShapeType="1"/>
            <a:endCxn id="52" idx="2"/>
          </p:cNvCxnSpPr>
          <p:nvPr/>
        </p:nvCxnSpPr>
        <p:spPr bwMode="auto">
          <a:xfrm>
            <a:off x="7486651" y="1970089"/>
            <a:ext cx="811213" cy="15557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23" name="Straight Arrow Connector 58"/>
          <p:cNvCxnSpPr>
            <a:cxnSpLocks noChangeShapeType="1"/>
            <a:endCxn id="49" idx="3"/>
          </p:cNvCxnSpPr>
          <p:nvPr/>
        </p:nvCxnSpPr>
        <p:spPr bwMode="auto">
          <a:xfrm flipV="1">
            <a:off x="6057901" y="3195638"/>
            <a:ext cx="2352675" cy="5000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2" name="Oval 61"/>
          <p:cNvSpPr/>
          <p:nvPr/>
        </p:nvSpPr>
        <p:spPr bwMode="auto">
          <a:xfrm>
            <a:off x="9431338" y="3800475"/>
            <a:ext cx="939800" cy="5143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402</a:t>
            </a:r>
          </a:p>
        </p:txBody>
      </p:sp>
      <p:cxnSp>
        <p:nvCxnSpPr>
          <p:cNvPr id="4125" name="Straight Arrow Connector 62"/>
          <p:cNvCxnSpPr>
            <a:cxnSpLocks noChangeShapeType="1"/>
          </p:cNvCxnSpPr>
          <p:nvPr/>
        </p:nvCxnSpPr>
        <p:spPr bwMode="auto">
          <a:xfrm>
            <a:off x="9005888" y="4044950"/>
            <a:ext cx="425450"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5" name="Rectangle 3"/>
          <p:cNvSpPr txBox="1">
            <a:spLocks noChangeArrowheads="1"/>
          </p:cNvSpPr>
          <p:nvPr/>
        </p:nvSpPr>
        <p:spPr bwMode="auto">
          <a:xfrm>
            <a:off x="344488" y="3836988"/>
            <a:ext cx="3449638" cy="1198562"/>
          </a:xfrm>
          <a:prstGeom prst="rect">
            <a:avLst/>
          </a:prstGeom>
          <a:solidFill>
            <a:schemeClr val="accent1">
              <a:lumMod val="20000"/>
              <a:lumOff val="80000"/>
            </a:schemeClr>
          </a:solidFill>
          <a:ln w="9525">
            <a:noFill/>
            <a:miter lim="800000"/>
            <a:headEnd/>
            <a:tailEnd/>
          </a:ln>
        </p:spPr>
        <p:txBody>
          <a:bodyPr/>
          <a:lstStyle/>
          <a:p>
            <a:pPr>
              <a:defRPr/>
            </a:pPr>
            <a:r>
              <a:rPr lang="en-US" sz="2400" dirty="0">
                <a:solidFill>
                  <a:srgbClr val="C00000"/>
                </a:solidFill>
              </a:rPr>
              <a:t>Problem:</a:t>
            </a:r>
            <a:r>
              <a:rPr lang="en-US" sz="2400" dirty="0"/>
              <a:t> Find an order</a:t>
            </a:r>
          </a:p>
          <a:p>
            <a:pPr>
              <a:defRPr/>
            </a:pPr>
            <a:r>
              <a:rPr lang="en-US" sz="2400" dirty="0"/>
              <a:t>in which all these</a:t>
            </a:r>
          </a:p>
          <a:p>
            <a:pPr>
              <a:defRPr/>
            </a:pPr>
            <a:r>
              <a:rPr lang="en-US" sz="2400" dirty="0"/>
              <a:t>courses can be taken.</a:t>
            </a:r>
          </a:p>
        </p:txBody>
      </p:sp>
      <p:sp>
        <p:nvSpPr>
          <p:cNvPr id="66" name="Rectangle 3"/>
          <p:cNvSpPr txBox="1">
            <a:spLocks noChangeArrowheads="1"/>
          </p:cNvSpPr>
          <p:nvPr/>
        </p:nvSpPr>
        <p:spPr bwMode="auto">
          <a:xfrm>
            <a:off x="344488" y="5259388"/>
            <a:ext cx="5357572" cy="947737"/>
          </a:xfrm>
          <a:prstGeom prst="rect">
            <a:avLst/>
          </a:prstGeom>
          <a:solidFill>
            <a:schemeClr val="accent1">
              <a:lumMod val="20000"/>
              <a:lumOff val="80000"/>
            </a:schemeClr>
          </a:solidFill>
          <a:ln w="9525">
            <a:noFill/>
            <a:miter lim="800000"/>
            <a:headEnd/>
            <a:tailEnd/>
          </a:ln>
        </p:spPr>
        <p:txBody>
          <a:bodyPr/>
          <a:lstStyle/>
          <a:p>
            <a:pPr marL="342900" indent="-342900">
              <a:spcBef>
                <a:spcPct val="20000"/>
              </a:spcBef>
              <a:buFontTx/>
              <a:buChar char="•"/>
              <a:defRPr/>
            </a:pPr>
            <a:r>
              <a:rPr lang="en-US" sz="2400" kern="0" dirty="0"/>
              <a:t>To take a course, </a:t>
            </a:r>
            <a:r>
              <a:rPr lang="en-US" sz="2400" kern="0" dirty="0">
                <a:solidFill>
                  <a:srgbClr val="C00000"/>
                </a:solidFill>
              </a:rPr>
              <a:t>all</a:t>
            </a:r>
            <a:r>
              <a:rPr lang="en-US" sz="2400" kern="0" dirty="0"/>
              <a:t> of its prerequisites must be taken first</a:t>
            </a:r>
          </a:p>
        </p:txBody>
      </p:sp>
      <p:sp>
        <p:nvSpPr>
          <p:cNvPr id="67" name="Rectangle 3"/>
          <p:cNvSpPr txBox="1">
            <a:spLocks noChangeArrowheads="1"/>
          </p:cNvSpPr>
          <p:nvPr/>
        </p:nvSpPr>
        <p:spPr bwMode="auto">
          <a:xfrm>
            <a:off x="7237562" y="4959350"/>
            <a:ext cx="4162277" cy="1312862"/>
          </a:xfrm>
          <a:prstGeom prst="rect">
            <a:avLst/>
          </a:prstGeom>
          <a:solidFill>
            <a:schemeClr val="accent1">
              <a:lumMod val="20000"/>
              <a:lumOff val="80000"/>
            </a:schemeClr>
          </a:solidFill>
          <a:ln w="9525">
            <a:noFill/>
            <a:miter lim="800000"/>
            <a:headEnd/>
            <a:tailEnd/>
          </a:ln>
        </p:spPr>
        <p:txBody>
          <a:bodyPr/>
          <a:lstStyle/>
          <a:p>
            <a:pPr>
              <a:defRPr/>
            </a:pPr>
            <a:r>
              <a:rPr lang="en-US" sz="2400" dirty="0">
                <a:solidFill>
                  <a:schemeClr val="accent6"/>
                </a:solidFill>
              </a:rPr>
              <a:t>Example: </a:t>
            </a:r>
            <a:r>
              <a:rPr lang="en-US" sz="2400" dirty="0"/>
              <a:t>111,  123, 201,  213,  304,  306, 427,  205,  446,  220, 302,  402</a:t>
            </a:r>
            <a:endParaRPr lang="en-US" sz="2400" kern="0" dirty="0"/>
          </a:p>
        </p:txBody>
      </p:sp>
    </p:spTree>
    <p:extLst>
      <p:ext uri="{BB962C8B-B14F-4D97-AF65-F5344CB8AC3E}">
        <p14:creationId xmlns:p14="http://schemas.microsoft.com/office/powerpoint/2010/main" val="5569808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err="1" smtClean="0"/>
              <a:t>LeetCode</a:t>
            </a:r>
            <a:r>
              <a:rPr lang="en-US" altLang="en-US" sz="3600" dirty="0" smtClean="0"/>
              <a:t> </a:t>
            </a:r>
            <a:r>
              <a:rPr lang="en-US" sz="3600" dirty="0"/>
              <a:t>207. Course Schedule</a:t>
            </a:r>
            <a:endParaRPr lang="en-US" altLang="en-US" sz="3600" dirty="0" smtClean="0"/>
          </a:p>
        </p:txBody>
      </p:sp>
      <p:sp>
        <p:nvSpPr>
          <p:cNvPr id="6148" name="Rectangle 3"/>
          <p:cNvSpPr>
            <a:spLocks noGrp="1" noChangeArrowheads="1"/>
          </p:cNvSpPr>
          <p:nvPr>
            <p:ph type="body" idx="1"/>
          </p:nvPr>
        </p:nvSpPr>
        <p:spPr>
          <a:xfrm>
            <a:off x="405443" y="839788"/>
            <a:ext cx="11404120" cy="3085231"/>
          </a:xfrm>
        </p:spPr>
        <p:txBody>
          <a:bodyPr/>
          <a:lstStyle/>
          <a:p>
            <a:pPr>
              <a:defRPr/>
            </a:pPr>
            <a:r>
              <a:rPr lang="en-US" dirty="0"/>
              <a:t>There are a total of </a:t>
            </a:r>
            <a:r>
              <a:rPr lang="en-US" dirty="0" err="1"/>
              <a:t>numCourses</a:t>
            </a:r>
            <a:r>
              <a:rPr lang="en-US" dirty="0"/>
              <a:t> courses you have to take, labeled from 0 to </a:t>
            </a:r>
            <a:r>
              <a:rPr lang="en-US" dirty="0" err="1"/>
              <a:t>numCourses</a:t>
            </a:r>
            <a:r>
              <a:rPr lang="en-US" dirty="0"/>
              <a:t> - 1. You are given an array prerequisites where prerequisites[</a:t>
            </a:r>
            <a:r>
              <a:rPr lang="en-US" dirty="0" err="1"/>
              <a:t>i</a:t>
            </a:r>
            <a:r>
              <a:rPr lang="en-US" dirty="0"/>
              <a:t>] = [</a:t>
            </a:r>
            <a:r>
              <a:rPr lang="en-US" dirty="0" err="1"/>
              <a:t>ai</a:t>
            </a:r>
            <a:r>
              <a:rPr lang="en-US" dirty="0"/>
              <a:t>, bi] indicates that you must take course bi first if you want to take course </a:t>
            </a:r>
            <a:r>
              <a:rPr lang="en-US" dirty="0" err="1"/>
              <a:t>ai</a:t>
            </a:r>
            <a:r>
              <a:rPr lang="en-US" dirty="0" smtClean="0"/>
              <a:t>.</a:t>
            </a:r>
            <a:endParaRPr lang="en-US" dirty="0"/>
          </a:p>
          <a:p>
            <a:pPr lvl="1">
              <a:defRPr/>
            </a:pPr>
            <a:r>
              <a:rPr lang="en-US" dirty="0"/>
              <a:t>For example, the pair [0, 1], indicates that to take course 0 you have to first take course 1.</a:t>
            </a:r>
          </a:p>
          <a:p>
            <a:pPr lvl="1">
              <a:defRPr/>
            </a:pPr>
            <a:r>
              <a:rPr lang="en-US" dirty="0"/>
              <a:t>Return true if you can finish all courses. Otherwise, return false.</a:t>
            </a:r>
            <a:endParaRPr lang="en-US" dirty="0" smtClean="0"/>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pic>
        <p:nvPicPr>
          <p:cNvPr id="2" name="Picture 1"/>
          <p:cNvPicPr>
            <a:picLocks noChangeAspect="1"/>
          </p:cNvPicPr>
          <p:nvPr/>
        </p:nvPicPr>
        <p:blipFill>
          <a:blip r:embed="rId2"/>
          <a:stretch>
            <a:fillRect/>
          </a:stretch>
        </p:blipFill>
        <p:spPr>
          <a:xfrm>
            <a:off x="249087" y="4397765"/>
            <a:ext cx="5656271" cy="1942649"/>
          </a:xfrm>
          <a:prstGeom prst="rect">
            <a:avLst/>
          </a:prstGeom>
        </p:spPr>
      </p:pic>
      <p:pic>
        <p:nvPicPr>
          <p:cNvPr id="4" name="Picture 3"/>
          <p:cNvPicPr>
            <a:picLocks noChangeAspect="1"/>
          </p:cNvPicPr>
          <p:nvPr/>
        </p:nvPicPr>
        <p:blipFill>
          <a:blip r:embed="rId3"/>
          <a:stretch>
            <a:fillRect/>
          </a:stretch>
        </p:blipFill>
        <p:spPr>
          <a:xfrm>
            <a:off x="6326319" y="4397765"/>
            <a:ext cx="5483244" cy="1957096"/>
          </a:xfrm>
          <a:prstGeom prst="rect">
            <a:avLst/>
          </a:prstGeom>
        </p:spPr>
      </p:pic>
    </p:spTree>
    <p:extLst>
      <p:ext uri="{BB962C8B-B14F-4D97-AF65-F5344CB8AC3E}">
        <p14:creationId xmlns:p14="http://schemas.microsoft.com/office/powerpoint/2010/main" val="196123237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err="1" smtClean="0"/>
              <a:t>LeetCode</a:t>
            </a:r>
            <a:r>
              <a:rPr lang="en-US" altLang="en-US" sz="3600" dirty="0" smtClean="0"/>
              <a:t> </a:t>
            </a:r>
            <a:r>
              <a:rPr lang="en-US" sz="3600" dirty="0" smtClean="0"/>
              <a:t>210. </a:t>
            </a:r>
            <a:r>
              <a:rPr lang="en-US" sz="3600" dirty="0"/>
              <a:t>Course </a:t>
            </a:r>
            <a:r>
              <a:rPr lang="en-US" sz="3600" dirty="0" smtClean="0"/>
              <a:t>Schedule II</a:t>
            </a:r>
            <a:endParaRPr lang="en-US" altLang="en-US" sz="3600" dirty="0" smtClean="0"/>
          </a:p>
        </p:txBody>
      </p:sp>
      <p:sp>
        <p:nvSpPr>
          <p:cNvPr id="6148" name="Rectangle 3"/>
          <p:cNvSpPr>
            <a:spLocks noGrp="1" noChangeArrowheads="1"/>
          </p:cNvSpPr>
          <p:nvPr>
            <p:ph type="body" idx="1"/>
          </p:nvPr>
        </p:nvSpPr>
        <p:spPr>
          <a:xfrm>
            <a:off x="198408" y="839788"/>
            <a:ext cx="11835441" cy="3857626"/>
          </a:xfrm>
        </p:spPr>
        <p:txBody>
          <a:bodyPr/>
          <a:lstStyle/>
          <a:p>
            <a:pPr>
              <a:defRPr/>
            </a:pPr>
            <a:r>
              <a:rPr lang="en-US" dirty="0"/>
              <a:t>There are a total of </a:t>
            </a:r>
            <a:r>
              <a:rPr lang="en-US" dirty="0" err="1"/>
              <a:t>numCourses</a:t>
            </a:r>
            <a:r>
              <a:rPr lang="en-US" dirty="0"/>
              <a:t> courses you have to take, labeled from 0 to </a:t>
            </a:r>
            <a:r>
              <a:rPr lang="en-US" dirty="0" err="1"/>
              <a:t>numCourses</a:t>
            </a:r>
            <a:r>
              <a:rPr lang="en-US" dirty="0"/>
              <a:t> - 1. You are given an array prerequisites where prerequisites[</a:t>
            </a:r>
            <a:r>
              <a:rPr lang="en-US" dirty="0" err="1"/>
              <a:t>i</a:t>
            </a:r>
            <a:r>
              <a:rPr lang="en-US" dirty="0"/>
              <a:t>] = [</a:t>
            </a:r>
            <a:r>
              <a:rPr lang="en-US" dirty="0" err="1"/>
              <a:t>ai</a:t>
            </a:r>
            <a:r>
              <a:rPr lang="en-US" dirty="0"/>
              <a:t>, bi] indicates that you must take course bi first if you want to take course </a:t>
            </a:r>
            <a:r>
              <a:rPr lang="en-US" dirty="0" err="1" smtClean="0"/>
              <a:t>ai</a:t>
            </a:r>
            <a:endParaRPr lang="en-US" dirty="0"/>
          </a:p>
          <a:p>
            <a:pPr lvl="1">
              <a:defRPr/>
            </a:pPr>
            <a:r>
              <a:rPr lang="en-US" dirty="0"/>
              <a:t>For example, the pair [0, 1], indicates that to take course 0 you have to first take course </a:t>
            </a:r>
            <a:r>
              <a:rPr lang="en-US" dirty="0" smtClean="0"/>
              <a:t>1</a:t>
            </a:r>
            <a:endParaRPr lang="en-US" dirty="0"/>
          </a:p>
          <a:p>
            <a:pPr lvl="1">
              <a:defRPr/>
            </a:pPr>
            <a:r>
              <a:rPr lang="en-US" dirty="0"/>
              <a:t>Return the ordering of courses you should take to finish all courses. If there are many valid answers, return any of them. If it is impossible to finish all courses, return an empty </a:t>
            </a:r>
            <a:r>
              <a:rPr lang="en-US" dirty="0" smtClean="0"/>
              <a:t>array</a:t>
            </a:r>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pic>
        <p:nvPicPr>
          <p:cNvPr id="3" name="Picture 2"/>
          <p:cNvPicPr>
            <a:picLocks noChangeAspect="1"/>
          </p:cNvPicPr>
          <p:nvPr/>
        </p:nvPicPr>
        <p:blipFill>
          <a:blip r:embed="rId2"/>
          <a:stretch>
            <a:fillRect/>
          </a:stretch>
        </p:blipFill>
        <p:spPr>
          <a:xfrm>
            <a:off x="2261738" y="4878569"/>
            <a:ext cx="7829550" cy="1724025"/>
          </a:xfrm>
          <a:prstGeom prst="rect">
            <a:avLst/>
          </a:prstGeom>
        </p:spPr>
      </p:pic>
    </p:spTree>
    <p:extLst>
      <p:ext uri="{BB962C8B-B14F-4D97-AF65-F5344CB8AC3E}">
        <p14:creationId xmlns:p14="http://schemas.microsoft.com/office/powerpoint/2010/main" val="108647985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862138" y="236539"/>
            <a:ext cx="8191500" cy="769937"/>
          </a:xfrm>
        </p:spPr>
        <p:txBody>
          <a:bodyPr/>
          <a:lstStyle/>
          <a:p>
            <a:r>
              <a:rPr lang="en-US" altLang="en-US" sz="3600" dirty="0"/>
              <a:t>Topological Sort – Using DFS</a:t>
            </a:r>
          </a:p>
        </p:txBody>
      </p:sp>
      <p:sp>
        <p:nvSpPr>
          <p:cNvPr id="369667" name="Rectangle 3"/>
          <p:cNvSpPr>
            <a:spLocks noGrp="1" noChangeArrowheads="1"/>
          </p:cNvSpPr>
          <p:nvPr>
            <p:ph type="body" idx="1"/>
          </p:nvPr>
        </p:nvSpPr>
        <p:spPr>
          <a:xfrm>
            <a:off x="396815" y="1093789"/>
            <a:ext cx="11343735" cy="5183187"/>
          </a:xfrm>
        </p:spPr>
        <p:txBody>
          <a:bodyPr/>
          <a:lstStyle/>
          <a:p>
            <a:r>
              <a:rPr lang="en-US" altLang="en-US" dirty="0" smtClean="0"/>
              <a:t>There is another O(</a:t>
            </a:r>
            <a:r>
              <a:rPr lang="en-US" altLang="en-US" dirty="0" err="1" smtClean="0"/>
              <a:t>n+e</a:t>
            </a:r>
            <a:r>
              <a:rPr lang="en-US" altLang="en-US" dirty="0" smtClean="0"/>
              <a:t>) algorithm for topological sort that is based on the DFS</a:t>
            </a:r>
          </a:p>
          <a:p>
            <a:pPr lvl="1"/>
            <a:r>
              <a:rPr lang="en-US" altLang="en-US" dirty="0" smtClean="0"/>
              <a:t>Think about how DFS works</a:t>
            </a:r>
          </a:p>
          <a:p>
            <a:pPr lvl="2"/>
            <a:r>
              <a:rPr lang="en-US" altLang="en-US" dirty="0" smtClean="0"/>
              <a:t>We start from a vertex, and go all the way down the graph until we can go no further</a:t>
            </a:r>
          </a:p>
          <a:p>
            <a:pPr lvl="2"/>
            <a:r>
              <a:rPr lang="en-US" altLang="en-US" dirty="0" smtClean="0"/>
              <a:t>This means that the node deepest down the tree must come last in topological order, followed by its ancestors and so on</a:t>
            </a:r>
          </a:p>
          <a:p>
            <a:pPr lvl="1"/>
            <a:endParaRPr lang="en-US" altLang="en-US" dirty="0" smtClean="0"/>
          </a:p>
          <a:p>
            <a:pPr lvl="1"/>
            <a:r>
              <a:rPr lang="en-US" altLang="en-US" dirty="0" smtClean="0"/>
              <a:t>To state this in another way, for every edge (u, v) in a DAG, the finish time of u is greater than the finish time of v.</a:t>
            </a:r>
          </a:p>
          <a:p>
            <a:pPr lvl="2"/>
            <a:r>
              <a:rPr lang="en-US" altLang="en-US" dirty="0" smtClean="0"/>
              <a:t>Thus it suffices to output the vertices in reverse order of finishing time.</a:t>
            </a:r>
          </a:p>
        </p:txBody>
      </p:sp>
    </p:spTree>
    <p:extLst>
      <p:ext uri="{BB962C8B-B14F-4D97-AF65-F5344CB8AC3E}">
        <p14:creationId xmlns:p14="http://schemas.microsoft.com/office/powerpoint/2010/main" val="33025997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96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96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966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966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96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800226" y="141288"/>
            <a:ext cx="8723313" cy="698500"/>
          </a:xfrm>
        </p:spPr>
        <p:txBody>
          <a:bodyPr/>
          <a:lstStyle/>
          <a:p>
            <a:r>
              <a:rPr lang="en-US" altLang="en-US" sz="3600" dirty="0" smtClean="0"/>
              <a:t>Topological Sort – based on DFS</a:t>
            </a:r>
          </a:p>
        </p:txBody>
      </p:sp>
      <p:sp>
        <p:nvSpPr>
          <p:cNvPr id="368643" name="Rectangle 3"/>
          <p:cNvSpPr>
            <a:spLocks noGrp="1" noChangeArrowheads="1"/>
          </p:cNvSpPr>
          <p:nvPr>
            <p:ph type="body" idx="1"/>
          </p:nvPr>
        </p:nvSpPr>
        <p:spPr>
          <a:xfrm>
            <a:off x="3125789" y="1066801"/>
            <a:ext cx="5589587" cy="5224463"/>
          </a:xfrm>
          <a:solidFill>
            <a:schemeClr val="bg1">
              <a:lumMod val="95000"/>
            </a:schemeClr>
          </a:solidFill>
          <a:ln>
            <a:solidFill>
              <a:schemeClr val="tx1"/>
            </a:solidFill>
          </a:ln>
        </p:spPr>
        <p:txBody>
          <a:bodyPr/>
          <a:lstStyle/>
          <a:p>
            <a:pPr marL="533400" indent="-533400">
              <a:lnSpc>
                <a:spcPct val="80000"/>
              </a:lnSpc>
              <a:buNone/>
              <a:defRPr/>
            </a:pPr>
            <a:r>
              <a:rPr lang="en-US" sz="1400" dirty="0" err="1">
                <a:solidFill>
                  <a:schemeClr val="accent2"/>
                </a:solidFill>
              </a:rPr>
              <a:t>TopSort</a:t>
            </a:r>
            <a:r>
              <a:rPr lang="en-US" sz="1400" dirty="0">
                <a:solidFill>
                  <a:schemeClr val="accent2"/>
                </a:solidFill>
              </a:rPr>
              <a:t>(G){</a:t>
            </a:r>
          </a:p>
          <a:p>
            <a:pPr marL="533400" indent="-533400">
              <a:lnSpc>
                <a:spcPct val="80000"/>
              </a:lnSpc>
              <a:buNone/>
              <a:defRPr/>
            </a:pPr>
            <a:r>
              <a:rPr lang="en-US" sz="1400" dirty="0"/>
              <a:t>    for each u in V {                       // Initialization</a:t>
            </a:r>
          </a:p>
          <a:p>
            <a:pPr marL="533400" indent="-533400">
              <a:lnSpc>
                <a:spcPct val="80000"/>
              </a:lnSpc>
              <a:buNone/>
              <a:defRPr/>
            </a:pPr>
            <a:r>
              <a:rPr lang="en-US" sz="1400" dirty="0"/>
              <a:t>         color[u] = white;</a:t>
            </a:r>
          </a:p>
          <a:p>
            <a:pPr marL="533400" indent="-533400">
              <a:lnSpc>
                <a:spcPct val="80000"/>
              </a:lnSpc>
              <a:buNone/>
              <a:defRPr/>
            </a:pPr>
            <a:r>
              <a:rPr lang="en-US" sz="1400" dirty="0"/>
              <a:t>    } //end-for</a:t>
            </a:r>
          </a:p>
          <a:p>
            <a:pPr marL="533400" indent="-533400">
              <a:lnSpc>
                <a:spcPct val="80000"/>
              </a:lnSpc>
              <a:buNone/>
              <a:defRPr/>
            </a:pPr>
            <a:endParaRPr lang="en-US" sz="1400" dirty="0"/>
          </a:p>
          <a:p>
            <a:pPr marL="533400" indent="-533400">
              <a:lnSpc>
                <a:spcPct val="80000"/>
              </a:lnSpc>
              <a:buNone/>
              <a:defRPr/>
            </a:pPr>
            <a:r>
              <a:rPr lang="en-US" sz="1400" dirty="0">
                <a:solidFill>
                  <a:srgbClr val="C00000"/>
                </a:solidFill>
              </a:rPr>
              <a:t>     L = new </a:t>
            </a:r>
            <a:r>
              <a:rPr lang="en-US" sz="1400" dirty="0" err="1">
                <a:solidFill>
                  <a:srgbClr val="C00000"/>
                </a:solidFill>
              </a:rPr>
              <a:t>linked_list</a:t>
            </a:r>
            <a:r>
              <a:rPr lang="en-US" sz="1400" dirty="0">
                <a:solidFill>
                  <a:srgbClr val="C00000"/>
                </a:solidFill>
              </a:rPr>
              <a:t>;                 // L is an empty linked list</a:t>
            </a:r>
          </a:p>
          <a:p>
            <a:pPr marL="533400" indent="-533400">
              <a:lnSpc>
                <a:spcPct val="80000"/>
              </a:lnSpc>
              <a:buNone/>
              <a:defRPr/>
            </a:pPr>
            <a:r>
              <a:rPr lang="en-US" sz="1400" dirty="0"/>
              <a:t>     for each u in V</a:t>
            </a:r>
          </a:p>
          <a:p>
            <a:pPr marL="533400" indent="-533400">
              <a:lnSpc>
                <a:spcPct val="80000"/>
              </a:lnSpc>
              <a:buNone/>
              <a:defRPr/>
            </a:pPr>
            <a:r>
              <a:rPr lang="en-US" sz="1400" dirty="0"/>
              <a:t>          if (color[u] == white)</a:t>
            </a:r>
          </a:p>
          <a:p>
            <a:pPr marL="533400" indent="-533400">
              <a:lnSpc>
                <a:spcPct val="80000"/>
              </a:lnSpc>
              <a:buNone/>
              <a:defRPr/>
            </a:pPr>
            <a:r>
              <a:rPr lang="en-US" sz="1400" dirty="0"/>
              <a:t>               </a:t>
            </a:r>
            <a:r>
              <a:rPr lang="en-US" sz="1400" dirty="0" err="1">
                <a:solidFill>
                  <a:schemeClr val="accent2"/>
                </a:solidFill>
              </a:rPr>
              <a:t>TopVisit</a:t>
            </a:r>
            <a:r>
              <a:rPr lang="en-US" sz="1400" dirty="0">
                <a:solidFill>
                  <a:schemeClr val="accent2"/>
                </a:solidFill>
              </a:rPr>
              <a:t>(u);                  </a:t>
            </a:r>
          </a:p>
          <a:p>
            <a:pPr marL="533400" indent="-533400">
              <a:lnSpc>
                <a:spcPct val="80000"/>
              </a:lnSpc>
              <a:buNone/>
              <a:defRPr/>
            </a:pPr>
            <a:r>
              <a:rPr lang="en-US" sz="1400" dirty="0"/>
              <a:t>    return L;                                  // L gives the final order</a:t>
            </a:r>
          </a:p>
          <a:p>
            <a:pPr marL="533400" indent="-533400">
              <a:lnSpc>
                <a:spcPct val="80000"/>
              </a:lnSpc>
              <a:buNone/>
              <a:defRPr/>
            </a:pPr>
            <a:r>
              <a:rPr lang="en-US" sz="1400" dirty="0">
                <a:solidFill>
                  <a:schemeClr val="accent2"/>
                </a:solidFill>
              </a:rPr>
              <a:t>} // end-</a:t>
            </a:r>
            <a:r>
              <a:rPr lang="en-US" sz="1400" dirty="0" err="1">
                <a:solidFill>
                  <a:schemeClr val="accent2"/>
                </a:solidFill>
              </a:rPr>
              <a:t>TopSort</a:t>
            </a:r>
            <a:endParaRPr lang="en-US" sz="1400" dirty="0">
              <a:solidFill>
                <a:schemeClr val="accent2"/>
              </a:solidFill>
            </a:endParaRPr>
          </a:p>
          <a:p>
            <a:pPr marL="533400" indent="-533400">
              <a:lnSpc>
                <a:spcPct val="80000"/>
              </a:lnSpc>
              <a:buNone/>
              <a:defRPr/>
            </a:pPr>
            <a:endParaRPr lang="en-US" sz="1400" dirty="0"/>
          </a:p>
          <a:p>
            <a:pPr marL="533400" indent="-533400">
              <a:lnSpc>
                <a:spcPct val="80000"/>
              </a:lnSpc>
              <a:buNone/>
              <a:defRPr/>
            </a:pPr>
            <a:r>
              <a:rPr lang="en-US" sz="1400" dirty="0" err="1">
                <a:solidFill>
                  <a:schemeClr val="accent2"/>
                </a:solidFill>
              </a:rPr>
              <a:t>TopVisit</a:t>
            </a:r>
            <a:r>
              <a:rPr lang="en-US" sz="1400" dirty="0">
                <a:solidFill>
                  <a:schemeClr val="accent2"/>
                </a:solidFill>
              </a:rPr>
              <a:t>(u)</a:t>
            </a:r>
            <a:r>
              <a:rPr lang="en-US" sz="1400" dirty="0"/>
              <a:t>{                                 // Start a new search at u</a:t>
            </a:r>
          </a:p>
          <a:p>
            <a:pPr marL="533400" indent="-533400">
              <a:lnSpc>
                <a:spcPct val="80000"/>
              </a:lnSpc>
              <a:buNone/>
              <a:defRPr/>
            </a:pPr>
            <a:r>
              <a:rPr lang="en-US" sz="1400" dirty="0"/>
              <a:t>    color[u] = gray;                        // Mark u visited                                </a:t>
            </a:r>
          </a:p>
          <a:p>
            <a:pPr marL="533400" indent="-533400">
              <a:lnSpc>
                <a:spcPct val="80000"/>
              </a:lnSpc>
              <a:buNone/>
              <a:defRPr/>
            </a:pPr>
            <a:r>
              <a:rPr lang="en-US" sz="1400" dirty="0"/>
              <a:t>    for each v in </a:t>
            </a:r>
            <a:r>
              <a:rPr lang="en-US" sz="1400" dirty="0" err="1"/>
              <a:t>Adj</a:t>
            </a:r>
            <a:r>
              <a:rPr lang="en-US" sz="1400" dirty="0"/>
              <a:t>[u] {                </a:t>
            </a:r>
          </a:p>
          <a:p>
            <a:pPr marL="533400" indent="-533400">
              <a:lnSpc>
                <a:spcPct val="80000"/>
              </a:lnSpc>
              <a:buNone/>
              <a:defRPr/>
            </a:pPr>
            <a:r>
              <a:rPr lang="en-US" sz="1400" dirty="0"/>
              <a:t>            if (color[v] == white){      // if neighbor v undiscovered</a:t>
            </a:r>
          </a:p>
          <a:p>
            <a:pPr marL="533400" indent="-533400">
              <a:lnSpc>
                <a:spcPct val="80000"/>
              </a:lnSpc>
              <a:buNone/>
              <a:defRPr/>
            </a:pPr>
            <a:r>
              <a:rPr lang="en-US" sz="1400" dirty="0"/>
              <a:t>                 </a:t>
            </a:r>
            <a:r>
              <a:rPr lang="en-US" sz="1400" dirty="0" err="1">
                <a:solidFill>
                  <a:schemeClr val="accent2"/>
                </a:solidFill>
              </a:rPr>
              <a:t>TopVisit</a:t>
            </a:r>
            <a:r>
              <a:rPr lang="en-US" sz="1400" dirty="0">
                <a:solidFill>
                  <a:schemeClr val="accent2"/>
                </a:solidFill>
              </a:rPr>
              <a:t>(v);                </a:t>
            </a:r>
            <a:r>
              <a:rPr lang="en-US" sz="1400" dirty="0"/>
              <a:t>// …visit v</a:t>
            </a:r>
          </a:p>
          <a:p>
            <a:pPr marL="533400" indent="-533400">
              <a:lnSpc>
                <a:spcPct val="80000"/>
              </a:lnSpc>
              <a:buNone/>
              <a:defRPr/>
            </a:pPr>
            <a:r>
              <a:rPr lang="en-US" sz="1400" dirty="0"/>
              <a:t>            } //end-if</a:t>
            </a:r>
          </a:p>
          <a:p>
            <a:pPr marL="533400" indent="-533400">
              <a:lnSpc>
                <a:spcPct val="80000"/>
              </a:lnSpc>
              <a:buNone/>
              <a:defRPr/>
            </a:pPr>
            <a:r>
              <a:rPr lang="en-US" sz="1400" dirty="0"/>
              <a:t>    </a:t>
            </a:r>
            <a:r>
              <a:rPr lang="en-US" sz="1400" dirty="0" smtClean="0"/>
              <a:t>} </a:t>
            </a:r>
            <a:r>
              <a:rPr lang="en-US" sz="1400" dirty="0"/>
              <a:t>//end-for</a:t>
            </a:r>
          </a:p>
          <a:p>
            <a:pPr marL="533400" indent="-533400">
              <a:lnSpc>
                <a:spcPct val="80000"/>
              </a:lnSpc>
              <a:buNone/>
              <a:defRPr/>
            </a:pPr>
            <a:endParaRPr lang="en-US" sz="1400" dirty="0"/>
          </a:p>
          <a:p>
            <a:pPr marL="533400" indent="-533400">
              <a:lnSpc>
                <a:spcPct val="80000"/>
              </a:lnSpc>
              <a:buNone/>
              <a:defRPr/>
            </a:pPr>
            <a:r>
              <a:rPr lang="en-US" sz="1400" dirty="0"/>
              <a:t>   </a:t>
            </a:r>
            <a:r>
              <a:rPr lang="en-US" sz="1400" dirty="0" smtClean="0"/>
              <a:t> color[u</a:t>
            </a:r>
            <a:r>
              <a:rPr lang="en-US" sz="1400" dirty="0"/>
              <a:t>] = black;                  </a:t>
            </a:r>
            <a:r>
              <a:rPr lang="en-US" sz="1400" dirty="0" smtClean="0"/>
              <a:t>    </a:t>
            </a:r>
            <a:r>
              <a:rPr lang="en-US" sz="1400" dirty="0"/>
              <a:t>// we are done with u</a:t>
            </a:r>
          </a:p>
          <a:p>
            <a:pPr marL="533400" indent="-533400">
              <a:lnSpc>
                <a:spcPct val="80000"/>
              </a:lnSpc>
              <a:buNone/>
              <a:defRPr/>
            </a:pPr>
            <a:r>
              <a:rPr lang="en-US" sz="1400" dirty="0">
                <a:solidFill>
                  <a:srgbClr val="C00000"/>
                </a:solidFill>
              </a:rPr>
              <a:t>    </a:t>
            </a:r>
            <a:r>
              <a:rPr lang="tr-TR" sz="1400" dirty="0" smtClean="0">
                <a:solidFill>
                  <a:srgbClr val="C00000"/>
                </a:solidFill>
              </a:rPr>
              <a:t>Put</a:t>
            </a:r>
            <a:r>
              <a:rPr lang="en-US" sz="1400" dirty="0" smtClean="0">
                <a:solidFill>
                  <a:srgbClr val="C00000"/>
                </a:solidFill>
              </a:rPr>
              <a:t> </a:t>
            </a:r>
            <a:r>
              <a:rPr lang="en-US" sz="1400" dirty="0">
                <a:solidFill>
                  <a:srgbClr val="C00000"/>
                </a:solidFill>
              </a:rPr>
              <a:t>u to the front of L;  </a:t>
            </a:r>
            <a:r>
              <a:rPr lang="tr-TR" sz="1400" dirty="0">
                <a:solidFill>
                  <a:srgbClr val="C00000"/>
                </a:solidFill>
              </a:rPr>
              <a:t>     </a:t>
            </a:r>
            <a:r>
              <a:rPr lang="en-US" sz="1400" smtClean="0">
                <a:solidFill>
                  <a:srgbClr val="C00000"/>
                </a:solidFill>
              </a:rPr>
              <a:t>  </a:t>
            </a:r>
            <a:r>
              <a:rPr lang="tr-TR" sz="1400" smtClean="0">
                <a:solidFill>
                  <a:srgbClr val="C00000"/>
                </a:solidFill>
              </a:rPr>
              <a:t> </a:t>
            </a:r>
            <a:r>
              <a:rPr lang="en-US" sz="1400" dirty="0">
                <a:solidFill>
                  <a:srgbClr val="C00000"/>
                </a:solidFill>
              </a:rPr>
              <a:t>// on finishing add u to the list</a:t>
            </a:r>
          </a:p>
          <a:p>
            <a:pPr marL="533400" indent="-533400">
              <a:lnSpc>
                <a:spcPct val="80000"/>
              </a:lnSpc>
              <a:buNone/>
              <a:defRPr/>
            </a:pPr>
            <a:r>
              <a:rPr lang="en-US" sz="1400" dirty="0" smtClean="0">
                <a:solidFill>
                  <a:schemeClr val="accent2"/>
                </a:solidFill>
              </a:rPr>
              <a:t>} </a:t>
            </a:r>
            <a:r>
              <a:rPr lang="en-US" sz="1400" dirty="0">
                <a:solidFill>
                  <a:schemeClr val="accent2"/>
                </a:solidFill>
              </a:rPr>
              <a:t>//end-</a:t>
            </a:r>
            <a:r>
              <a:rPr lang="en-US" sz="1400" dirty="0" err="1">
                <a:solidFill>
                  <a:schemeClr val="accent2"/>
                </a:solidFill>
              </a:rPr>
              <a:t>TopVisit</a:t>
            </a:r>
            <a:endParaRPr lang="en-US" sz="1400" dirty="0">
              <a:solidFill>
                <a:schemeClr val="accent2"/>
              </a:solidFill>
            </a:endParaRPr>
          </a:p>
        </p:txBody>
      </p:sp>
    </p:spTree>
    <p:extLst>
      <p:ext uri="{BB962C8B-B14F-4D97-AF65-F5344CB8AC3E}">
        <p14:creationId xmlns:p14="http://schemas.microsoft.com/office/powerpoint/2010/main" val="226344027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862138" y="236538"/>
            <a:ext cx="8191500" cy="696912"/>
          </a:xfrm>
        </p:spPr>
        <p:txBody>
          <a:bodyPr/>
          <a:lstStyle/>
          <a:p>
            <a:r>
              <a:rPr lang="en-US" altLang="en-US" sz="3600" dirty="0"/>
              <a:t>Topological Sort - Example</a:t>
            </a:r>
          </a:p>
        </p:txBody>
      </p:sp>
      <p:grpSp>
        <p:nvGrpSpPr>
          <p:cNvPr id="24580" name="Group 67"/>
          <p:cNvGrpSpPr>
            <a:grpSpLocks/>
          </p:cNvGrpSpPr>
          <p:nvPr/>
        </p:nvGrpSpPr>
        <p:grpSpPr bwMode="auto">
          <a:xfrm>
            <a:off x="5108576" y="1884363"/>
            <a:ext cx="5419725" cy="2660650"/>
            <a:chOff x="2265" y="960"/>
            <a:chExt cx="3414" cy="1676"/>
          </a:xfrm>
        </p:grpSpPr>
        <p:sp>
          <p:nvSpPr>
            <p:cNvPr id="24602" name="Rectangle 24"/>
            <p:cNvSpPr>
              <a:spLocks noChangeArrowheads="1"/>
            </p:cNvSpPr>
            <p:nvPr/>
          </p:nvSpPr>
          <p:spPr bwMode="auto">
            <a:xfrm>
              <a:off x="2636" y="969"/>
              <a:ext cx="905" cy="189"/>
            </a:xfrm>
            <a:prstGeom prst="rect">
              <a:avLst/>
            </a:prstGeom>
            <a:solidFill>
              <a:srgbClr val="FFFF66"/>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shorts </a:t>
              </a:r>
              <a:r>
                <a:rPr lang="en-US" altLang="en-US" sz="1400"/>
                <a:t>(1/10)</a:t>
              </a:r>
            </a:p>
          </p:txBody>
        </p:sp>
        <p:sp>
          <p:nvSpPr>
            <p:cNvPr id="24603" name="Line 33"/>
            <p:cNvSpPr>
              <a:spLocks noChangeShapeType="1"/>
            </p:cNvSpPr>
            <p:nvPr/>
          </p:nvSpPr>
          <p:spPr bwMode="auto">
            <a:xfrm>
              <a:off x="3114" y="1182"/>
              <a:ext cx="1" cy="29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4" name="Rectangle 49"/>
            <p:cNvSpPr>
              <a:spLocks noChangeArrowheads="1"/>
            </p:cNvSpPr>
            <p:nvPr/>
          </p:nvSpPr>
          <p:spPr bwMode="auto">
            <a:xfrm>
              <a:off x="2652" y="1462"/>
              <a:ext cx="844" cy="189"/>
            </a:xfrm>
            <a:prstGeom prst="rect">
              <a:avLst/>
            </a:prstGeom>
            <a:solidFill>
              <a:srgbClr val="FFFF66"/>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pants </a:t>
              </a:r>
              <a:r>
                <a:rPr lang="en-US" altLang="en-US" sz="1400"/>
                <a:t>(2/9)</a:t>
              </a:r>
            </a:p>
          </p:txBody>
        </p:sp>
        <p:sp>
          <p:nvSpPr>
            <p:cNvPr id="24605" name="Rectangle 50"/>
            <p:cNvSpPr>
              <a:spLocks noChangeArrowheads="1"/>
            </p:cNvSpPr>
            <p:nvPr/>
          </p:nvSpPr>
          <p:spPr bwMode="auto">
            <a:xfrm>
              <a:off x="3888" y="961"/>
              <a:ext cx="798" cy="189"/>
            </a:xfrm>
            <a:prstGeom prst="rect">
              <a:avLst/>
            </a:prstGeom>
            <a:solidFill>
              <a:srgbClr val="FFFF66"/>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shirt </a:t>
              </a:r>
              <a:r>
                <a:rPr lang="en-US" altLang="en-US" sz="1400"/>
                <a:t>(11/14)</a:t>
              </a:r>
            </a:p>
          </p:txBody>
        </p:sp>
        <p:sp>
          <p:nvSpPr>
            <p:cNvPr id="24606" name="Rectangle 51"/>
            <p:cNvSpPr>
              <a:spLocks noChangeArrowheads="1"/>
            </p:cNvSpPr>
            <p:nvPr/>
          </p:nvSpPr>
          <p:spPr bwMode="auto">
            <a:xfrm>
              <a:off x="4851" y="960"/>
              <a:ext cx="828" cy="189"/>
            </a:xfrm>
            <a:prstGeom prst="rect">
              <a:avLst/>
            </a:prstGeom>
            <a:solidFill>
              <a:srgbClr val="FFFF66"/>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socks </a:t>
              </a:r>
              <a:r>
                <a:rPr lang="en-US" altLang="en-US" sz="1400"/>
                <a:t>(15/16)</a:t>
              </a:r>
            </a:p>
          </p:txBody>
        </p:sp>
        <p:sp>
          <p:nvSpPr>
            <p:cNvPr id="24607" name="Rectangle 52"/>
            <p:cNvSpPr>
              <a:spLocks noChangeArrowheads="1"/>
            </p:cNvSpPr>
            <p:nvPr/>
          </p:nvSpPr>
          <p:spPr bwMode="auto">
            <a:xfrm>
              <a:off x="2273" y="1954"/>
              <a:ext cx="844" cy="189"/>
            </a:xfrm>
            <a:prstGeom prst="rect">
              <a:avLst/>
            </a:prstGeom>
            <a:solidFill>
              <a:srgbClr val="FFFF66"/>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belt</a:t>
              </a:r>
              <a:r>
                <a:rPr lang="en-US" altLang="en-US" sz="1400"/>
                <a:t> (3/6)</a:t>
              </a:r>
            </a:p>
          </p:txBody>
        </p:sp>
        <p:sp>
          <p:nvSpPr>
            <p:cNvPr id="24608" name="Rectangle 53"/>
            <p:cNvSpPr>
              <a:spLocks noChangeArrowheads="1"/>
            </p:cNvSpPr>
            <p:nvPr/>
          </p:nvSpPr>
          <p:spPr bwMode="auto">
            <a:xfrm>
              <a:off x="3493" y="1947"/>
              <a:ext cx="844" cy="189"/>
            </a:xfrm>
            <a:prstGeom prst="rect">
              <a:avLst/>
            </a:prstGeom>
            <a:solidFill>
              <a:srgbClr val="FFFF66"/>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shoes </a:t>
              </a:r>
              <a:r>
                <a:rPr lang="en-US" altLang="en-US" sz="1400"/>
                <a:t>(7/8)</a:t>
              </a:r>
            </a:p>
          </p:txBody>
        </p:sp>
        <p:sp>
          <p:nvSpPr>
            <p:cNvPr id="24609" name="Rectangle 54"/>
            <p:cNvSpPr>
              <a:spLocks noChangeArrowheads="1"/>
            </p:cNvSpPr>
            <p:nvPr/>
          </p:nvSpPr>
          <p:spPr bwMode="auto">
            <a:xfrm>
              <a:off x="2265" y="2447"/>
              <a:ext cx="844" cy="189"/>
            </a:xfrm>
            <a:prstGeom prst="rect">
              <a:avLst/>
            </a:prstGeom>
            <a:solidFill>
              <a:srgbClr val="FFFF66"/>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jacket </a:t>
              </a:r>
              <a:r>
                <a:rPr lang="en-US" altLang="en-US" sz="1400"/>
                <a:t>(4/5)</a:t>
              </a:r>
            </a:p>
          </p:txBody>
        </p:sp>
        <p:sp>
          <p:nvSpPr>
            <p:cNvPr id="24610" name="Rectangle 55"/>
            <p:cNvSpPr>
              <a:spLocks noChangeArrowheads="1"/>
            </p:cNvSpPr>
            <p:nvPr/>
          </p:nvSpPr>
          <p:spPr bwMode="auto">
            <a:xfrm>
              <a:off x="3888" y="1454"/>
              <a:ext cx="798" cy="189"/>
            </a:xfrm>
            <a:prstGeom prst="rect">
              <a:avLst/>
            </a:prstGeom>
            <a:solidFill>
              <a:srgbClr val="FFFF66"/>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800"/>
                <a:t>tie </a:t>
              </a:r>
              <a:r>
                <a:rPr lang="en-US" altLang="en-US" sz="1400"/>
                <a:t>(12/13)</a:t>
              </a:r>
            </a:p>
          </p:txBody>
        </p:sp>
        <p:sp>
          <p:nvSpPr>
            <p:cNvPr id="24611" name="Line 56"/>
            <p:cNvSpPr>
              <a:spLocks noChangeShapeType="1"/>
            </p:cNvSpPr>
            <p:nvPr/>
          </p:nvSpPr>
          <p:spPr bwMode="auto">
            <a:xfrm flipH="1">
              <a:off x="2660" y="1668"/>
              <a:ext cx="378" cy="30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12" name="Line 57"/>
            <p:cNvSpPr>
              <a:spLocks noChangeShapeType="1"/>
            </p:cNvSpPr>
            <p:nvPr/>
          </p:nvSpPr>
          <p:spPr bwMode="auto">
            <a:xfrm>
              <a:off x="3144" y="1660"/>
              <a:ext cx="744" cy="28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13" name="Line 58"/>
            <p:cNvSpPr>
              <a:spLocks noChangeShapeType="1"/>
            </p:cNvSpPr>
            <p:nvPr/>
          </p:nvSpPr>
          <p:spPr bwMode="auto">
            <a:xfrm>
              <a:off x="2682" y="2159"/>
              <a:ext cx="1" cy="2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14" name="Line 59"/>
            <p:cNvSpPr>
              <a:spLocks noChangeShapeType="1"/>
            </p:cNvSpPr>
            <p:nvPr/>
          </p:nvSpPr>
          <p:spPr bwMode="auto">
            <a:xfrm>
              <a:off x="2682" y="2159"/>
              <a:ext cx="1" cy="29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15" name="Freeform 60"/>
            <p:cNvSpPr>
              <a:spLocks/>
            </p:cNvSpPr>
            <p:nvPr/>
          </p:nvSpPr>
          <p:spPr bwMode="auto">
            <a:xfrm>
              <a:off x="3539" y="1152"/>
              <a:ext cx="561" cy="788"/>
            </a:xfrm>
            <a:custGeom>
              <a:avLst/>
              <a:gdLst>
                <a:gd name="T0" fmla="*/ 0 w 561"/>
                <a:gd name="T1" fmla="*/ 0 h 788"/>
                <a:gd name="T2" fmla="*/ 190 w 561"/>
                <a:gd name="T3" fmla="*/ 447 h 788"/>
                <a:gd name="T4" fmla="*/ 561 w 561"/>
                <a:gd name="T5" fmla="*/ 788 h 788"/>
                <a:gd name="T6" fmla="*/ 0 60000 65536"/>
                <a:gd name="T7" fmla="*/ 0 60000 65536"/>
                <a:gd name="T8" fmla="*/ 0 60000 65536"/>
                <a:gd name="T9" fmla="*/ 0 w 561"/>
                <a:gd name="T10" fmla="*/ 0 h 788"/>
                <a:gd name="T11" fmla="*/ 561 w 561"/>
                <a:gd name="T12" fmla="*/ 788 h 788"/>
              </a:gdLst>
              <a:ahLst/>
              <a:cxnLst>
                <a:cxn ang="T6">
                  <a:pos x="T0" y="T1"/>
                </a:cxn>
                <a:cxn ang="T7">
                  <a:pos x="T2" y="T3"/>
                </a:cxn>
                <a:cxn ang="T8">
                  <a:pos x="T4" y="T5"/>
                </a:cxn>
              </a:cxnLst>
              <a:rect l="T9" t="T10" r="T11" b="T12"/>
              <a:pathLst>
                <a:path w="561" h="788">
                  <a:moveTo>
                    <a:pt x="0" y="0"/>
                  </a:moveTo>
                  <a:cubicBezTo>
                    <a:pt x="48" y="158"/>
                    <a:pt x="97" y="316"/>
                    <a:pt x="190" y="447"/>
                  </a:cubicBezTo>
                  <a:cubicBezTo>
                    <a:pt x="283" y="578"/>
                    <a:pt x="422" y="683"/>
                    <a:pt x="561" y="788"/>
                  </a:cubicBezTo>
                </a:path>
              </a:pathLst>
            </a:custGeom>
            <a:noFill/>
            <a:ln w="28575">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16" name="Line 61"/>
            <p:cNvSpPr>
              <a:spLocks noChangeShapeType="1"/>
            </p:cNvSpPr>
            <p:nvPr/>
          </p:nvSpPr>
          <p:spPr bwMode="auto">
            <a:xfrm>
              <a:off x="4303" y="1159"/>
              <a:ext cx="1" cy="29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17" name="Freeform 62"/>
            <p:cNvSpPr>
              <a:spLocks/>
            </p:cNvSpPr>
            <p:nvPr/>
          </p:nvSpPr>
          <p:spPr bwMode="auto">
            <a:xfrm>
              <a:off x="3115" y="1167"/>
              <a:ext cx="781" cy="789"/>
            </a:xfrm>
            <a:custGeom>
              <a:avLst/>
              <a:gdLst>
                <a:gd name="T0" fmla="*/ 781 w 781"/>
                <a:gd name="T1" fmla="*/ 0 h 789"/>
                <a:gd name="T2" fmla="*/ 621 w 781"/>
                <a:gd name="T3" fmla="*/ 250 h 789"/>
                <a:gd name="T4" fmla="*/ 508 w 781"/>
                <a:gd name="T5" fmla="*/ 508 h 789"/>
                <a:gd name="T6" fmla="*/ 205 w 781"/>
                <a:gd name="T7" fmla="*/ 698 h 789"/>
                <a:gd name="T8" fmla="*/ 0 w 781"/>
                <a:gd name="T9" fmla="*/ 789 h 789"/>
                <a:gd name="T10" fmla="*/ 0 60000 65536"/>
                <a:gd name="T11" fmla="*/ 0 60000 65536"/>
                <a:gd name="T12" fmla="*/ 0 60000 65536"/>
                <a:gd name="T13" fmla="*/ 0 60000 65536"/>
                <a:gd name="T14" fmla="*/ 0 60000 65536"/>
                <a:gd name="T15" fmla="*/ 0 w 781"/>
                <a:gd name="T16" fmla="*/ 0 h 789"/>
                <a:gd name="T17" fmla="*/ 781 w 781"/>
                <a:gd name="T18" fmla="*/ 789 h 789"/>
              </a:gdLst>
              <a:ahLst/>
              <a:cxnLst>
                <a:cxn ang="T10">
                  <a:pos x="T0" y="T1"/>
                </a:cxn>
                <a:cxn ang="T11">
                  <a:pos x="T2" y="T3"/>
                </a:cxn>
                <a:cxn ang="T12">
                  <a:pos x="T4" y="T5"/>
                </a:cxn>
                <a:cxn ang="T13">
                  <a:pos x="T6" y="T7"/>
                </a:cxn>
                <a:cxn ang="T14">
                  <a:pos x="T8" y="T9"/>
                </a:cxn>
              </a:cxnLst>
              <a:rect l="T15" t="T16" r="T17" b="T18"/>
              <a:pathLst>
                <a:path w="781" h="789">
                  <a:moveTo>
                    <a:pt x="781" y="0"/>
                  </a:moveTo>
                  <a:cubicBezTo>
                    <a:pt x="723" y="82"/>
                    <a:pt x="666" y="165"/>
                    <a:pt x="621" y="250"/>
                  </a:cubicBezTo>
                  <a:cubicBezTo>
                    <a:pt x="576" y="335"/>
                    <a:pt x="577" y="433"/>
                    <a:pt x="508" y="508"/>
                  </a:cubicBezTo>
                  <a:cubicBezTo>
                    <a:pt x="439" y="583"/>
                    <a:pt x="289" y="651"/>
                    <a:pt x="205" y="698"/>
                  </a:cubicBezTo>
                  <a:cubicBezTo>
                    <a:pt x="121" y="745"/>
                    <a:pt x="60" y="767"/>
                    <a:pt x="0" y="789"/>
                  </a:cubicBezTo>
                </a:path>
              </a:pathLst>
            </a:custGeom>
            <a:noFill/>
            <a:ln w="28575">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18" name="Freeform 63"/>
            <p:cNvSpPr>
              <a:spLocks/>
            </p:cNvSpPr>
            <p:nvPr/>
          </p:nvSpPr>
          <p:spPr bwMode="auto">
            <a:xfrm>
              <a:off x="3107" y="1652"/>
              <a:ext cx="1434" cy="917"/>
            </a:xfrm>
            <a:custGeom>
              <a:avLst/>
              <a:gdLst>
                <a:gd name="T0" fmla="*/ 1425 w 1434"/>
                <a:gd name="T1" fmla="*/ 0 h 917"/>
                <a:gd name="T2" fmla="*/ 1387 w 1434"/>
                <a:gd name="T3" fmla="*/ 455 h 917"/>
                <a:gd name="T4" fmla="*/ 1145 w 1434"/>
                <a:gd name="T5" fmla="*/ 698 h 917"/>
                <a:gd name="T6" fmla="*/ 811 w 1434"/>
                <a:gd name="T7" fmla="*/ 781 h 917"/>
                <a:gd name="T8" fmla="*/ 0 w 1434"/>
                <a:gd name="T9" fmla="*/ 917 h 917"/>
                <a:gd name="T10" fmla="*/ 0 60000 65536"/>
                <a:gd name="T11" fmla="*/ 0 60000 65536"/>
                <a:gd name="T12" fmla="*/ 0 60000 65536"/>
                <a:gd name="T13" fmla="*/ 0 60000 65536"/>
                <a:gd name="T14" fmla="*/ 0 60000 65536"/>
                <a:gd name="T15" fmla="*/ 0 w 1434"/>
                <a:gd name="T16" fmla="*/ 0 h 917"/>
                <a:gd name="T17" fmla="*/ 1434 w 1434"/>
                <a:gd name="T18" fmla="*/ 917 h 917"/>
              </a:gdLst>
              <a:ahLst/>
              <a:cxnLst>
                <a:cxn ang="T10">
                  <a:pos x="T0" y="T1"/>
                </a:cxn>
                <a:cxn ang="T11">
                  <a:pos x="T2" y="T3"/>
                </a:cxn>
                <a:cxn ang="T12">
                  <a:pos x="T4" y="T5"/>
                </a:cxn>
                <a:cxn ang="T13">
                  <a:pos x="T6" y="T7"/>
                </a:cxn>
                <a:cxn ang="T14">
                  <a:pos x="T8" y="T9"/>
                </a:cxn>
              </a:cxnLst>
              <a:rect l="T15" t="T16" r="T17" b="T18"/>
              <a:pathLst>
                <a:path w="1434" h="917">
                  <a:moveTo>
                    <a:pt x="1425" y="0"/>
                  </a:moveTo>
                  <a:cubicBezTo>
                    <a:pt x="1429" y="169"/>
                    <a:pt x="1434" y="339"/>
                    <a:pt x="1387" y="455"/>
                  </a:cubicBezTo>
                  <a:cubicBezTo>
                    <a:pt x="1340" y="571"/>
                    <a:pt x="1241" y="644"/>
                    <a:pt x="1145" y="698"/>
                  </a:cubicBezTo>
                  <a:cubicBezTo>
                    <a:pt x="1049" y="752"/>
                    <a:pt x="1002" y="745"/>
                    <a:pt x="811" y="781"/>
                  </a:cubicBezTo>
                  <a:cubicBezTo>
                    <a:pt x="620" y="817"/>
                    <a:pt x="310" y="867"/>
                    <a:pt x="0" y="917"/>
                  </a:cubicBezTo>
                </a:path>
              </a:pathLst>
            </a:custGeom>
            <a:noFill/>
            <a:ln w="28575">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19" name="Freeform 64"/>
            <p:cNvSpPr>
              <a:spLocks/>
            </p:cNvSpPr>
            <p:nvPr/>
          </p:nvSpPr>
          <p:spPr bwMode="auto">
            <a:xfrm>
              <a:off x="4343" y="1152"/>
              <a:ext cx="917" cy="879"/>
            </a:xfrm>
            <a:custGeom>
              <a:avLst/>
              <a:gdLst>
                <a:gd name="T0" fmla="*/ 917 w 917"/>
                <a:gd name="T1" fmla="*/ 0 h 879"/>
                <a:gd name="T2" fmla="*/ 758 w 917"/>
                <a:gd name="T3" fmla="*/ 409 h 879"/>
                <a:gd name="T4" fmla="*/ 371 w 917"/>
                <a:gd name="T5" fmla="*/ 788 h 879"/>
                <a:gd name="T6" fmla="*/ 0 w 917"/>
                <a:gd name="T7" fmla="*/ 879 h 879"/>
                <a:gd name="T8" fmla="*/ 0 60000 65536"/>
                <a:gd name="T9" fmla="*/ 0 60000 65536"/>
                <a:gd name="T10" fmla="*/ 0 60000 65536"/>
                <a:gd name="T11" fmla="*/ 0 60000 65536"/>
                <a:gd name="T12" fmla="*/ 0 w 917"/>
                <a:gd name="T13" fmla="*/ 0 h 879"/>
                <a:gd name="T14" fmla="*/ 917 w 917"/>
                <a:gd name="T15" fmla="*/ 879 h 879"/>
              </a:gdLst>
              <a:ahLst/>
              <a:cxnLst>
                <a:cxn ang="T8">
                  <a:pos x="T0" y="T1"/>
                </a:cxn>
                <a:cxn ang="T9">
                  <a:pos x="T2" y="T3"/>
                </a:cxn>
                <a:cxn ang="T10">
                  <a:pos x="T4" y="T5"/>
                </a:cxn>
                <a:cxn ang="T11">
                  <a:pos x="T6" y="T7"/>
                </a:cxn>
              </a:cxnLst>
              <a:rect l="T12" t="T13" r="T14" b="T15"/>
              <a:pathLst>
                <a:path w="917" h="879">
                  <a:moveTo>
                    <a:pt x="917" y="0"/>
                  </a:moveTo>
                  <a:cubicBezTo>
                    <a:pt x="883" y="139"/>
                    <a:pt x="849" y="278"/>
                    <a:pt x="758" y="409"/>
                  </a:cubicBezTo>
                  <a:cubicBezTo>
                    <a:pt x="667" y="540"/>
                    <a:pt x="497" y="710"/>
                    <a:pt x="371" y="788"/>
                  </a:cubicBezTo>
                  <a:cubicBezTo>
                    <a:pt x="245" y="866"/>
                    <a:pt x="122" y="872"/>
                    <a:pt x="0" y="879"/>
                  </a:cubicBezTo>
                </a:path>
              </a:pathLst>
            </a:custGeom>
            <a:noFill/>
            <a:ln w="28575">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4581" name="Text Box 65"/>
          <p:cNvSpPr txBox="1">
            <a:spLocks noChangeArrowheads="1"/>
          </p:cNvSpPr>
          <p:nvPr/>
        </p:nvSpPr>
        <p:spPr bwMode="auto">
          <a:xfrm>
            <a:off x="1682750" y="5026025"/>
            <a:ext cx="8993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400">
                <a:solidFill>
                  <a:schemeClr val="accent2"/>
                </a:solidFill>
              </a:rPr>
              <a:t>Final order:</a:t>
            </a:r>
            <a:r>
              <a:rPr lang="en-US" altLang="en-US" sz="2400"/>
              <a:t> socks, </a:t>
            </a:r>
            <a:r>
              <a:rPr lang="tr-TR" altLang="en-US" sz="2400"/>
              <a:t>sh</a:t>
            </a:r>
            <a:r>
              <a:rPr lang="en-US" altLang="en-US" sz="2400"/>
              <a:t>i</a:t>
            </a:r>
            <a:r>
              <a:rPr lang="tr-TR" altLang="en-US" sz="2400"/>
              <a:t>rt</a:t>
            </a:r>
            <a:r>
              <a:rPr lang="en-US" altLang="en-US" sz="2400"/>
              <a:t>,</a:t>
            </a:r>
            <a:r>
              <a:rPr lang="tr-TR" altLang="en-US" sz="2400"/>
              <a:t> </a:t>
            </a:r>
            <a:r>
              <a:rPr lang="en-US" altLang="en-US" sz="2400"/>
              <a:t>tie, shorts, pants, shoes, belt, jacket</a:t>
            </a:r>
          </a:p>
        </p:txBody>
      </p:sp>
      <p:sp>
        <p:nvSpPr>
          <p:cNvPr id="24582" name="Text Box 66"/>
          <p:cNvSpPr txBox="1">
            <a:spLocks noChangeArrowheads="1"/>
          </p:cNvSpPr>
          <p:nvPr/>
        </p:nvSpPr>
        <p:spPr bwMode="auto">
          <a:xfrm>
            <a:off x="4006851" y="5619750"/>
            <a:ext cx="4011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400">
                <a:solidFill>
                  <a:schemeClr val="accent2"/>
                </a:solidFill>
              </a:rPr>
              <a:t>Total Running Time: </a:t>
            </a:r>
            <a:r>
              <a:rPr lang="en-US" altLang="en-US" sz="2400"/>
              <a:t>O(n+e)</a:t>
            </a:r>
          </a:p>
        </p:txBody>
      </p:sp>
      <p:sp>
        <p:nvSpPr>
          <p:cNvPr id="24583" name="Text Box 68"/>
          <p:cNvSpPr txBox="1">
            <a:spLocks noChangeArrowheads="1"/>
          </p:cNvSpPr>
          <p:nvPr/>
        </p:nvSpPr>
        <p:spPr bwMode="auto">
          <a:xfrm>
            <a:off x="2286001" y="1058863"/>
            <a:ext cx="7185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400">
                <a:solidFill>
                  <a:schemeClr val="accent2"/>
                </a:solidFill>
              </a:rPr>
              <a:t>Example: </a:t>
            </a:r>
            <a:r>
              <a:rPr lang="en-US" altLang="en-US" sz="2400"/>
              <a:t>Professor Bumstead’s order of dressing</a:t>
            </a:r>
          </a:p>
        </p:txBody>
      </p:sp>
      <p:grpSp>
        <p:nvGrpSpPr>
          <p:cNvPr id="24584" name="Group 70"/>
          <p:cNvGrpSpPr>
            <a:grpSpLocks/>
          </p:cNvGrpSpPr>
          <p:nvPr/>
        </p:nvGrpSpPr>
        <p:grpSpPr bwMode="auto">
          <a:xfrm>
            <a:off x="1860550" y="1912939"/>
            <a:ext cx="2959100" cy="2814637"/>
            <a:chOff x="212" y="1205"/>
            <a:chExt cx="1864" cy="1773"/>
          </a:xfrm>
        </p:grpSpPr>
        <p:sp>
          <p:nvSpPr>
            <p:cNvPr id="24585" name="Rectangle 5"/>
            <p:cNvSpPr>
              <a:spLocks noChangeArrowheads="1"/>
            </p:cNvSpPr>
            <p:nvPr/>
          </p:nvSpPr>
          <p:spPr bwMode="auto">
            <a:xfrm>
              <a:off x="212" y="1356"/>
              <a:ext cx="410" cy="204"/>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600"/>
                <a:t>shorts</a:t>
              </a:r>
            </a:p>
          </p:txBody>
        </p:sp>
        <p:sp>
          <p:nvSpPr>
            <p:cNvPr id="24586" name="Rectangle 7"/>
            <p:cNvSpPr>
              <a:spLocks noChangeArrowheads="1"/>
            </p:cNvSpPr>
            <p:nvPr/>
          </p:nvSpPr>
          <p:spPr bwMode="auto">
            <a:xfrm>
              <a:off x="212" y="1728"/>
              <a:ext cx="410" cy="204"/>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600" dirty="0"/>
                <a:t>pants</a:t>
              </a:r>
            </a:p>
          </p:txBody>
        </p:sp>
        <p:sp>
          <p:nvSpPr>
            <p:cNvPr id="24587" name="Rectangle 8"/>
            <p:cNvSpPr>
              <a:spLocks noChangeArrowheads="1"/>
            </p:cNvSpPr>
            <p:nvPr/>
          </p:nvSpPr>
          <p:spPr bwMode="auto">
            <a:xfrm>
              <a:off x="217" y="2107"/>
              <a:ext cx="410" cy="204"/>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600" dirty="0"/>
                <a:t>belt</a:t>
              </a:r>
            </a:p>
          </p:txBody>
        </p:sp>
        <p:sp>
          <p:nvSpPr>
            <p:cNvPr id="24588" name="Rectangle 9"/>
            <p:cNvSpPr>
              <a:spLocks noChangeArrowheads="1"/>
            </p:cNvSpPr>
            <p:nvPr/>
          </p:nvSpPr>
          <p:spPr bwMode="auto">
            <a:xfrm>
              <a:off x="992" y="1895"/>
              <a:ext cx="410" cy="204"/>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600" dirty="0"/>
                <a:t>shirt</a:t>
              </a:r>
            </a:p>
          </p:txBody>
        </p:sp>
        <p:sp>
          <p:nvSpPr>
            <p:cNvPr id="24589" name="Rectangle 10"/>
            <p:cNvSpPr>
              <a:spLocks noChangeArrowheads="1"/>
            </p:cNvSpPr>
            <p:nvPr/>
          </p:nvSpPr>
          <p:spPr bwMode="auto">
            <a:xfrm>
              <a:off x="987" y="2342"/>
              <a:ext cx="410" cy="204"/>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600" dirty="0"/>
                <a:t>tie</a:t>
              </a:r>
            </a:p>
          </p:txBody>
        </p:sp>
        <p:sp>
          <p:nvSpPr>
            <p:cNvPr id="24590" name="Rectangle 11"/>
            <p:cNvSpPr>
              <a:spLocks noChangeArrowheads="1"/>
            </p:cNvSpPr>
            <p:nvPr/>
          </p:nvSpPr>
          <p:spPr bwMode="auto">
            <a:xfrm>
              <a:off x="997" y="2774"/>
              <a:ext cx="410" cy="204"/>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600" dirty="0"/>
                <a:t>jacket</a:t>
              </a:r>
            </a:p>
          </p:txBody>
        </p:sp>
        <p:sp>
          <p:nvSpPr>
            <p:cNvPr id="24591" name="Rectangle 12"/>
            <p:cNvSpPr>
              <a:spLocks noChangeArrowheads="1"/>
            </p:cNvSpPr>
            <p:nvPr/>
          </p:nvSpPr>
          <p:spPr bwMode="auto">
            <a:xfrm>
              <a:off x="1666" y="1205"/>
              <a:ext cx="410" cy="204"/>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600" dirty="0"/>
                <a:t>socks</a:t>
              </a:r>
            </a:p>
          </p:txBody>
        </p:sp>
        <p:sp>
          <p:nvSpPr>
            <p:cNvPr id="24592" name="Rectangle 13"/>
            <p:cNvSpPr>
              <a:spLocks noChangeArrowheads="1"/>
            </p:cNvSpPr>
            <p:nvPr/>
          </p:nvSpPr>
          <p:spPr bwMode="auto">
            <a:xfrm>
              <a:off x="1660" y="1683"/>
              <a:ext cx="411" cy="204"/>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gn="ctr">
                <a:spcBef>
                  <a:spcPct val="0"/>
                </a:spcBef>
                <a:buFontTx/>
                <a:buNone/>
              </a:pPr>
              <a:r>
                <a:rPr lang="en-US" altLang="en-US" sz="1600" dirty="0"/>
                <a:t>shoes</a:t>
              </a:r>
            </a:p>
          </p:txBody>
        </p:sp>
        <p:sp>
          <p:nvSpPr>
            <p:cNvPr id="24593" name="Line 14"/>
            <p:cNvSpPr>
              <a:spLocks noChangeShapeType="1"/>
            </p:cNvSpPr>
            <p:nvPr/>
          </p:nvSpPr>
          <p:spPr bwMode="auto">
            <a:xfrm>
              <a:off x="622" y="1439"/>
              <a:ext cx="1044"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4" name="Line 15"/>
            <p:cNvSpPr>
              <a:spLocks noChangeShapeType="1"/>
            </p:cNvSpPr>
            <p:nvPr/>
          </p:nvSpPr>
          <p:spPr bwMode="auto">
            <a:xfrm>
              <a:off x="1873" y="1409"/>
              <a:ext cx="0"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5" name="Line 16"/>
            <p:cNvSpPr>
              <a:spLocks noChangeShapeType="1"/>
            </p:cNvSpPr>
            <p:nvPr/>
          </p:nvSpPr>
          <p:spPr bwMode="auto">
            <a:xfrm>
              <a:off x="409" y="1560"/>
              <a:ext cx="0" cy="1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6" name="Line 17"/>
            <p:cNvSpPr>
              <a:spLocks noChangeShapeType="1"/>
            </p:cNvSpPr>
            <p:nvPr/>
          </p:nvSpPr>
          <p:spPr bwMode="auto">
            <a:xfrm flipH="1">
              <a:off x="409" y="1940"/>
              <a:ext cx="0" cy="1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7" name="Line 18"/>
            <p:cNvSpPr>
              <a:spLocks noChangeShapeType="1"/>
            </p:cNvSpPr>
            <p:nvPr/>
          </p:nvSpPr>
          <p:spPr bwMode="auto">
            <a:xfrm flipV="1">
              <a:off x="622" y="1811"/>
              <a:ext cx="1044" cy="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8" name="Line 19"/>
            <p:cNvSpPr>
              <a:spLocks noChangeShapeType="1"/>
            </p:cNvSpPr>
            <p:nvPr/>
          </p:nvSpPr>
          <p:spPr bwMode="auto">
            <a:xfrm flipH="1">
              <a:off x="632" y="1986"/>
              <a:ext cx="360" cy="12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9" name="Line 20"/>
            <p:cNvSpPr>
              <a:spLocks noChangeShapeType="1"/>
            </p:cNvSpPr>
            <p:nvPr/>
          </p:nvSpPr>
          <p:spPr bwMode="auto">
            <a:xfrm flipH="1">
              <a:off x="1188" y="2107"/>
              <a:ext cx="1" cy="2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0" name="Line 21"/>
            <p:cNvSpPr>
              <a:spLocks noChangeShapeType="1"/>
            </p:cNvSpPr>
            <p:nvPr/>
          </p:nvSpPr>
          <p:spPr bwMode="auto">
            <a:xfrm flipH="1">
              <a:off x="1194" y="2547"/>
              <a:ext cx="0" cy="2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1" name="Line 69"/>
            <p:cNvSpPr>
              <a:spLocks noChangeShapeType="1"/>
            </p:cNvSpPr>
            <p:nvPr/>
          </p:nvSpPr>
          <p:spPr bwMode="auto">
            <a:xfrm>
              <a:off x="399" y="2325"/>
              <a:ext cx="586" cy="5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27586279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err="1" smtClean="0"/>
              <a:t>LeetCode</a:t>
            </a:r>
            <a:r>
              <a:rPr lang="en-US" altLang="en-US" sz="3600" dirty="0" smtClean="0"/>
              <a:t> </a:t>
            </a:r>
            <a:r>
              <a:rPr lang="en-US" sz="3600" dirty="0" smtClean="0"/>
              <a:t>207 &amp; 210</a:t>
            </a:r>
            <a:endParaRPr lang="en-US" altLang="en-US" sz="3600" dirty="0" smtClean="0"/>
          </a:p>
        </p:txBody>
      </p:sp>
      <p:sp>
        <p:nvSpPr>
          <p:cNvPr id="6148" name="Rectangle 3"/>
          <p:cNvSpPr>
            <a:spLocks noGrp="1" noChangeArrowheads="1"/>
          </p:cNvSpPr>
          <p:nvPr>
            <p:ph type="body" idx="1"/>
          </p:nvPr>
        </p:nvSpPr>
        <p:spPr>
          <a:xfrm>
            <a:off x="198408" y="905774"/>
            <a:ext cx="11835441" cy="3791640"/>
          </a:xfrm>
        </p:spPr>
        <p:txBody>
          <a:bodyPr/>
          <a:lstStyle/>
          <a:p>
            <a:pPr>
              <a:defRPr/>
            </a:pPr>
            <a:r>
              <a:rPr lang="en-US" dirty="0">
                <a:solidFill>
                  <a:srgbClr val="FF0000"/>
                </a:solidFill>
              </a:rPr>
              <a:t>207. Course </a:t>
            </a:r>
            <a:r>
              <a:rPr lang="en-US" dirty="0" smtClean="0">
                <a:solidFill>
                  <a:srgbClr val="FF0000"/>
                </a:solidFill>
              </a:rPr>
              <a:t>Schedule (with DFS)</a:t>
            </a:r>
          </a:p>
          <a:p>
            <a:pPr>
              <a:defRPr/>
            </a:pPr>
            <a:r>
              <a:rPr lang="en-US" dirty="0"/>
              <a:t>210. Course Schedule </a:t>
            </a:r>
            <a:r>
              <a:rPr lang="en-US" dirty="0" smtClean="0"/>
              <a:t>II (with DFS)</a:t>
            </a:r>
          </a:p>
          <a:p>
            <a:pPr>
              <a:defRPr/>
            </a:pPr>
            <a:r>
              <a:rPr lang="en-US" dirty="0">
                <a:solidFill>
                  <a:srgbClr val="FF0000"/>
                </a:solidFill>
              </a:rPr>
              <a:t>2115. Find All Possible Recipes from Given Supplies (with BFS</a:t>
            </a:r>
            <a:r>
              <a:rPr lang="en-US" dirty="0" smtClean="0">
                <a:solidFill>
                  <a:srgbClr val="FF0000"/>
                </a:solidFill>
              </a:rPr>
              <a:t>)</a:t>
            </a:r>
            <a:endParaRPr lang="en-US" dirty="0">
              <a:solidFill>
                <a:srgbClr val="FF0000"/>
              </a:solidFill>
            </a:endParaRPr>
          </a:p>
          <a:p>
            <a:pPr>
              <a:defRPr/>
            </a:pPr>
            <a:r>
              <a:rPr lang="en-US" dirty="0" smtClean="0"/>
              <a:t>2049</a:t>
            </a:r>
            <a:r>
              <a:rPr lang="en-US" dirty="0"/>
              <a:t>. Count Nodes With the Highest </a:t>
            </a:r>
            <a:r>
              <a:rPr lang="en-US" dirty="0" smtClean="0"/>
              <a:t>Score (with BFS)</a:t>
            </a:r>
          </a:p>
          <a:p>
            <a:pPr>
              <a:defRPr/>
            </a:pPr>
            <a:r>
              <a:rPr lang="en-US" dirty="0" smtClean="0"/>
              <a:t>2192</a:t>
            </a:r>
            <a:r>
              <a:rPr lang="en-US" dirty="0"/>
              <a:t>. All Ancestors of a Node in a Directed Acyclic </a:t>
            </a:r>
            <a:r>
              <a:rPr lang="en-US" dirty="0" smtClean="0"/>
              <a:t>Graph (with BFS)</a:t>
            </a:r>
            <a:endParaRPr lang="en-US" dirty="0"/>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spTree>
    <p:extLst>
      <p:ext uri="{BB962C8B-B14F-4D97-AF65-F5344CB8AC3E}">
        <p14:creationId xmlns:p14="http://schemas.microsoft.com/office/powerpoint/2010/main" val="164008957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1862138" y="236538"/>
            <a:ext cx="8191500" cy="696912"/>
          </a:xfrm>
        </p:spPr>
        <p:txBody>
          <a:bodyPr/>
          <a:lstStyle/>
          <a:p>
            <a:r>
              <a:rPr lang="en-US" altLang="en-US" sz="3600" dirty="0"/>
              <a:t>Euler Tours and Circuits</a:t>
            </a:r>
          </a:p>
        </p:txBody>
      </p:sp>
      <p:sp>
        <p:nvSpPr>
          <p:cNvPr id="39940" name="Rectangle 3"/>
          <p:cNvSpPr txBox="1">
            <a:spLocks noChangeArrowheads="1"/>
          </p:cNvSpPr>
          <p:nvPr/>
        </p:nvSpPr>
        <p:spPr bwMode="auto">
          <a:xfrm>
            <a:off x="439947" y="1012826"/>
            <a:ext cx="11343736"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r>
              <a:rPr lang="en-US" altLang="en-US" dirty="0"/>
              <a:t>Consider the problem of drawing the following shapes without lifting your pen, drawing each line only once</a:t>
            </a:r>
          </a:p>
        </p:txBody>
      </p:sp>
      <p:cxnSp>
        <p:nvCxnSpPr>
          <p:cNvPr id="39941" name="Straight Arrow Connector 56"/>
          <p:cNvCxnSpPr>
            <a:cxnSpLocks noChangeShapeType="1"/>
          </p:cNvCxnSpPr>
          <p:nvPr/>
        </p:nvCxnSpPr>
        <p:spPr bwMode="auto">
          <a:xfrm flipH="1">
            <a:off x="3344864" y="2860676"/>
            <a:ext cx="7937" cy="110807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42" name="Straight Arrow Connector 56"/>
          <p:cNvCxnSpPr>
            <a:cxnSpLocks noChangeShapeType="1"/>
          </p:cNvCxnSpPr>
          <p:nvPr/>
        </p:nvCxnSpPr>
        <p:spPr bwMode="auto">
          <a:xfrm flipH="1">
            <a:off x="4667250" y="2860676"/>
            <a:ext cx="7938" cy="110807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43" name="Straight Arrow Connector 56"/>
          <p:cNvCxnSpPr>
            <a:cxnSpLocks noChangeShapeType="1"/>
          </p:cNvCxnSpPr>
          <p:nvPr/>
        </p:nvCxnSpPr>
        <p:spPr bwMode="auto">
          <a:xfrm>
            <a:off x="3344863" y="3959225"/>
            <a:ext cx="1312862"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44" name="Straight Arrow Connector 56"/>
          <p:cNvCxnSpPr>
            <a:cxnSpLocks noChangeShapeType="1"/>
          </p:cNvCxnSpPr>
          <p:nvPr/>
        </p:nvCxnSpPr>
        <p:spPr bwMode="auto">
          <a:xfrm>
            <a:off x="3344864" y="2860675"/>
            <a:ext cx="1330325"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45" name="Straight Arrow Connector 56"/>
          <p:cNvCxnSpPr>
            <a:cxnSpLocks noChangeShapeType="1"/>
          </p:cNvCxnSpPr>
          <p:nvPr/>
        </p:nvCxnSpPr>
        <p:spPr bwMode="auto">
          <a:xfrm flipV="1">
            <a:off x="3352801" y="2149475"/>
            <a:ext cx="657225" cy="71120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46" name="Straight Arrow Connector 56"/>
          <p:cNvCxnSpPr>
            <a:cxnSpLocks noChangeShapeType="1"/>
          </p:cNvCxnSpPr>
          <p:nvPr/>
        </p:nvCxnSpPr>
        <p:spPr bwMode="auto">
          <a:xfrm flipH="1" flipV="1">
            <a:off x="4017964" y="2149475"/>
            <a:ext cx="649287" cy="71120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47" name="Straight Arrow Connector 56"/>
          <p:cNvCxnSpPr>
            <a:cxnSpLocks noChangeShapeType="1"/>
          </p:cNvCxnSpPr>
          <p:nvPr/>
        </p:nvCxnSpPr>
        <p:spPr bwMode="auto">
          <a:xfrm flipH="1" flipV="1">
            <a:off x="3370263" y="2860676"/>
            <a:ext cx="1314450" cy="110807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48" name="Straight Arrow Connector 56"/>
          <p:cNvCxnSpPr>
            <a:cxnSpLocks noChangeShapeType="1"/>
          </p:cNvCxnSpPr>
          <p:nvPr/>
        </p:nvCxnSpPr>
        <p:spPr bwMode="auto">
          <a:xfrm flipV="1">
            <a:off x="3362325" y="2860676"/>
            <a:ext cx="1322388" cy="1090613"/>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49" name="Straight Arrow Connector 56"/>
          <p:cNvCxnSpPr>
            <a:cxnSpLocks noChangeShapeType="1"/>
          </p:cNvCxnSpPr>
          <p:nvPr/>
        </p:nvCxnSpPr>
        <p:spPr bwMode="auto">
          <a:xfrm flipV="1">
            <a:off x="4000501" y="3959225"/>
            <a:ext cx="657225" cy="71278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50" name="Straight Arrow Connector 56"/>
          <p:cNvCxnSpPr>
            <a:cxnSpLocks noChangeShapeType="1"/>
          </p:cNvCxnSpPr>
          <p:nvPr/>
        </p:nvCxnSpPr>
        <p:spPr bwMode="auto">
          <a:xfrm flipH="1" flipV="1">
            <a:off x="3335338" y="3956050"/>
            <a:ext cx="647700" cy="71278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51" name="Straight Arrow Connector 56"/>
          <p:cNvCxnSpPr>
            <a:cxnSpLocks noChangeShapeType="1"/>
          </p:cNvCxnSpPr>
          <p:nvPr/>
        </p:nvCxnSpPr>
        <p:spPr bwMode="auto">
          <a:xfrm flipH="1">
            <a:off x="8002589" y="2822575"/>
            <a:ext cx="9525" cy="110648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52" name="Straight Arrow Connector 56"/>
          <p:cNvCxnSpPr>
            <a:cxnSpLocks noChangeShapeType="1"/>
          </p:cNvCxnSpPr>
          <p:nvPr/>
        </p:nvCxnSpPr>
        <p:spPr bwMode="auto">
          <a:xfrm flipH="1">
            <a:off x="9324976" y="2822575"/>
            <a:ext cx="9525" cy="110648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53" name="Straight Arrow Connector 56"/>
          <p:cNvCxnSpPr>
            <a:cxnSpLocks noChangeShapeType="1"/>
          </p:cNvCxnSpPr>
          <p:nvPr/>
        </p:nvCxnSpPr>
        <p:spPr bwMode="auto">
          <a:xfrm>
            <a:off x="8002588" y="3921125"/>
            <a:ext cx="1314450"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54" name="Straight Arrow Connector 56"/>
          <p:cNvCxnSpPr>
            <a:cxnSpLocks noChangeShapeType="1"/>
          </p:cNvCxnSpPr>
          <p:nvPr/>
        </p:nvCxnSpPr>
        <p:spPr bwMode="auto">
          <a:xfrm>
            <a:off x="8002588" y="2822575"/>
            <a:ext cx="1331912"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55" name="Straight Arrow Connector 56"/>
          <p:cNvCxnSpPr>
            <a:cxnSpLocks noChangeShapeType="1"/>
          </p:cNvCxnSpPr>
          <p:nvPr/>
        </p:nvCxnSpPr>
        <p:spPr bwMode="auto">
          <a:xfrm flipH="1" flipV="1">
            <a:off x="8029575" y="2822575"/>
            <a:ext cx="1314450" cy="110648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56" name="Straight Arrow Connector 56"/>
          <p:cNvCxnSpPr>
            <a:cxnSpLocks noChangeShapeType="1"/>
          </p:cNvCxnSpPr>
          <p:nvPr/>
        </p:nvCxnSpPr>
        <p:spPr bwMode="auto">
          <a:xfrm flipV="1">
            <a:off x="8020051" y="2827338"/>
            <a:ext cx="1323975" cy="1084262"/>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57" name="Straight Arrow Connector 56"/>
          <p:cNvCxnSpPr>
            <a:cxnSpLocks noChangeShapeType="1"/>
          </p:cNvCxnSpPr>
          <p:nvPr/>
        </p:nvCxnSpPr>
        <p:spPr bwMode="auto">
          <a:xfrm flipH="1">
            <a:off x="5661025" y="2828925"/>
            <a:ext cx="7938" cy="110648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58" name="Straight Arrow Connector 56"/>
          <p:cNvCxnSpPr>
            <a:cxnSpLocks noChangeShapeType="1"/>
          </p:cNvCxnSpPr>
          <p:nvPr/>
        </p:nvCxnSpPr>
        <p:spPr bwMode="auto">
          <a:xfrm flipH="1">
            <a:off x="6983414" y="2828925"/>
            <a:ext cx="7937" cy="110648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59" name="Straight Arrow Connector 56"/>
          <p:cNvCxnSpPr>
            <a:cxnSpLocks noChangeShapeType="1"/>
          </p:cNvCxnSpPr>
          <p:nvPr/>
        </p:nvCxnSpPr>
        <p:spPr bwMode="auto">
          <a:xfrm>
            <a:off x="5661026" y="3927475"/>
            <a:ext cx="1312863"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60" name="Straight Arrow Connector 56"/>
          <p:cNvCxnSpPr>
            <a:cxnSpLocks noChangeShapeType="1"/>
          </p:cNvCxnSpPr>
          <p:nvPr/>
        </p:nvCxnSpPr>
        <p:spPr bwMode="auto">
          <a:xfrm>
            <a:off x="5661026" y="2828925"/>
            <a:ext cx="1330325"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61" name="Straight Arrow Connector 56"/>
          <p:cNvCxnSpPr>
            <a:cxnSpLocks noChangeShapeType="1"/>
          </p:cNvCxnSpPr>
          <p:nvPr/>
        </p:nvCxnSpPr>
        <p:spPr bwMode="auto">
          <a:xfrm flipV="1">
            <a:off x="5668964" y="2116139"/>
            <a:ext cx="657225" cy="712787"/>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62" name="Straight Arrow Connector 56"/>
          <p:cNvCxnSpPr>
            <a:cxnSpLocks noChangeShapeType="1"/>
          </p:cNvCxnSpPr>
          <p:nvPr/>
        </p:nvCxnSpPr>
        <p:spPr bwMode="auto">
          <a:xfrm flipH="1" flipV="1">
            <a:off x="6335713" y="2116139"/>
            <a:ext cx="647700" cy="712787"/>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63" name="Straight Arrow Connector 56"/>
          <p:cNvCxnSpPr>
            <a:cxnSpLocks noChangeShapeType="1"/>
          </p:cNvCxnSpPr>
          <p:nvPr/>
        </p:nvCxnSpPr>
        <p:spPr bwMode="auto">
          <a:xfrm flipH="1" flipV="1">
            <a:off x="5686425" y="2828925"/>
            <a:ext cx="1314450" cy="110648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9964" name="Straight Arrow Connector 56"/>
          <p:cNvCxnSpPr>
            <a:cxnSpLocks noChangeShapeType="1"/>
          </p:cNvCxnSpPr>
          <p:nvPr/>
        </p:nvCxnSpPr>
        <p:spPr bwMode="auto">
          <a:xfrm flipV="1">
            <a:off x="5678489" y="2828926"/>
            <a:ext cx="1322387" cy="108902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39965" name="Rectangle 3"/>
          <p:cNvSpPr txBox="1">
            <a:spLocks noChangeArrowheads="1"/>
          </p:cNvSpPr>
          <p:nvPr/>
        </p:nvSpPr>
        <p:spPr bwMode="auto">
          <a:xfrm>
            <a:off x="552091" y="4865689"/>
            <a:ext cx="10921041"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r>
              <a:rPr lang="en-US" altLang="en-US" dirty="0">
                <a:solidFill>
                  <a:srgbClr val="C00000"/>
                </a:solidFill>
              </a:rPr>
              <a:t>Euler Tour: </a:t>
            </a:r>
            <a:r>
              <a:rPr lang="en-US" altLang="en-US" dirty="0"/>
              <a:t>The </a:t>
            </a:r>
            <a:r>
              <a:rPr lang="en-US" altLang="en-US" dirty="0">
                <a:solidFill>
                  <a:srgbClr val="003399"/>
                </a:solidFill>
              </a:rPr>
              <a:t>start</a:t>
            </a:r>
            <a:r>
              <a:rPr lang="en-US" altLang="en-US" dirty="0"/>
              <a:t> and </a:t>
            </a:r>
            <a:r>
              <a:rPr lang="en-US" altLang="en-US" dirty="0">
                <a:solidFill>
                  <a:srgbClr val="003399"/>
                </a:solidFill>
              </a:rPr>
              <a:t>end</a:t>
            </a:r>
            <a:r>
              <a:rPr lang="en-US" altLang="en-US" dirty="0"/>
              <a:t> points may be </a:t>
            </a:r>
            <a:r>
              <a:rPr lang="en-US" altLang="en-US" dirty="0">
                <a:solidFill>
                  <a:srgbClr val="003399"/>
                </a:solidFill>
              </a:rPr>
              <a:t>different</a:t>
            </a:r>
          </a:p>
          <a:p>
            <a:r>
              <a:rPr lang="en-US" altLang="en-US" dirty="0">
                <a:solidFill>
                  <a:srgbClr val="C00000"/>
                </a:solidFill>
              </a:rPr>
              <a:t>Euler Circuit: </a:t>
            </a:r>
            <a:r>
              <a:rPr lang="en-US" altLang="en-US" dirty="0"/>
              <a:t>Must </a:t>
            </a:r>
            <a:r>
              <a:rPr lang="en-US" altLang="en-US" dirty="0">
                <a:solidFill>
                  <a:srgbClr val="003399"/>
                </a:solidFill>
              </a:rPr>
              <a:t>start</a:t>
            </a:r>
            <a:r>
              <a:rPr lang="en-US" altLang="en-US" dirty="0"/>
              <a:t> and </a:t>
            </a:r>
            <a:r>
              <a:rPr lang="en-US" altLang="en-US" dirty="0">
                <a:solidFill>
                  <a:srgbClr val="003399"/>
                </a:solidFill>
              </a:rPr>
              <a:t>end</a:t>
            </a:r>
            <a:r>
              <a:rPr lang="en-US" altLang="en-US" dirty="0"/>
              <a:t> at the </a:t>
            </a:r>
            <a:r>
              <a:rPr lang="en-US" altLang="en-US" dirty="0">
                <a:solidFill>
                  <a:srgbClr val="003399"/>
                </a:solidFill>
              </a:rPr>
              <a:t>same</a:t>
            </a:r>
            <a:r>
              <a:rPr lang="en-US" altLang="en-US" dirty="0"/>
              <a:t> point </a:t>
            </a:r>
          </a:p>
        </p:txBody>
      </p:sp>
    </p:spTree>
    <p:extLst>
      <p:ext uri="{BB962C8B-B14F-4D97-AF65-F5344CB8AC3E}">
        <p14:creationId xmlns:p14="http://schemas.microsoft.com/office/powerpoint/2010/main" val="308148253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1862138" y="236538"/>
            <a:ext cx="8191500" cy="696912"/>
          </a:xfrm>
        </p:spPr>
        <p:txBody>
          <a:bodyPr/>
          <a:lstStyle/>
          <a:p>
            <a:r>
              <a:rPr lang="en-US" altLang="en-US" sz="3600"/>
              <a:t>Graph Representation of the Puzzle</a:t>
            </a:r>
          </a:p>
        </p:txBody>
      </p:sp>
      <p:cxnSp>
        <p:nvCxnSpPr>
          <p:cNvPr id="40964" name="Straight Arrow Connector 56"/>
          <p:cNvCxnSpPr>
            <a:cxnSpLocks noChangeShapeType="1"/>
            <a:stCxn id="35" idx="1"/>
            <a:endCxn id="31" idx="5"/>
          </p:cNvCxnSpPr>
          <p:nvPr/>
        </p:nvCxnSpPr>
        <p:spPr bwMode="auto">
          <a:xfrm flipH="1" flipV="1">
            <a:off x="2117090" y="2021523"/>
            <a:ext cx="520700"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40965" name="Rectangle 3"/>
          <p:cNvSpPr txBox="1">
            <a:spLocks noChangeArrowheads="1"/>
          </p:cNvSpPr>
          <p:nvPr/>
        </p:nvSpPr>
        <p:spPr bwMode="auto">
          <a:xfrm>
            <a:off x="3504565" y="1150620"/>
            <a:ext cx="8359775" cy="5200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r>
              <a:rPr lang="en-US" altLang="en-US" dirty="0">
                <a:solidFill>
                  <a:srgbClr val="C00000"/>
                </a:solidFill>
              </a:rPr>
              <a:t>Junctions: </a:t>
            </a:r>
            <a:r>
              <a:rPr lang="en-US" altLang="en-US" dirty="0">
                <a:solidFill>
                  <a:srgbClr val="003399"/>
                </a:solidFill>
              </a:rPr>
              <a:t>Vertices</a:t>
            </a:r>
          </a:p>
          <a:p>
            <a:r>
              <a:rPr lang="en-US" altLang="en-US" dirty="0">
                <a:solidFill>
                  <a:srgbClr val="C00000"/>
                </a:solidFill>
              </a:rPr>
              <a:t>Line Segments: </a:t>
            </a:r>
            <a:r>
              <a:rPr lang="en-US" altLang="en-US" dirty="0">
                <a:solidFill>
                  <a:srgbClr val="003399"/>
                </a:solidFill>
              </a:rPr>
              <a:t>Edges</a:t>
            </a:r>
          </a:p>
          <a:p>
            <a:endParaRPr lang="en-US" altLang="en-US" dirty="0">
              <a:solidFill>
                <a:srgbClr val="003399"/>
              </a:solidFill>
            </a:endParaRPr>
          </a:p>
          <a:p>
            <a:r>
              <a:rPr lang="en-US" altLang="en-US" dirty="0">
                <a:solidFill>
                  <a:srgbClr val="C00000"/>
                </a:solidFill>
              </a:rPr>
              <a:t>Euler Circuit Problem: </a:t>
            </a:r>
            <a:r>
              <a:rPr lang="en-US" altLang="en-US" dirty="0"/>
              <a:t>Can you find a </a:t>
            </a:r>
            <a:r>
              <a:rPr lang="en-US" altLang="en-US" dirty="0">
                <a:solidFill>
                  <a:srgbClr val="003399"/>
                </a:solidFill>
              </a:rPr>
              <a:t>cycle</a:t>
            </a:r>
            <a:r>
              <a:rPr lang="en-US" altLang="en-US" dirty="0"/>
              <a:t> that traverses all edges exactly once, starting and ending at the same vertex?</a:t>
            </a:r>
          </a:p>
          <a:p>
            <a:endParaRPr lang="en-US" altLang="en-US" dirty="0"/>
          </a:p>
          <a:p>
            <a:r>
              <a:rPr lang="en-US" altLang="en-US" dirty="0">
                <a:solidFill>
                  <a:srgbClr val="C00000"/>
                </a:solidFill>
              </a:rPr>
              <a:t>Euler Tour Problem: </a:t>
            </a:r>
            <a:r>
              <a:rPr lang="en-US" altLang="en-US" dirty="0"/>
              <a:t>A </a:t>
            </a:r>
            <a:r>
              <a:rPr lang="en-US" altLang="en-US" dirty="0">
                <a:solidFill>
                  <a:srgbClr val="003399"/>
                </a:solidFill>
              </a:rPr>
              <a:t>path</a:t>
            </a:r>
            <a:r>
              <a:rPr lang="en-US" altLang="en-US" dirty="0"/>
              <a:t> that traverses all edges exactly once</a:t>
            </a:r>
          </a:p>
          <a:p>
            <a:endParaRPr lang="en-US" altLang="en-US" dirty="0"/>
          </a:p>
        </p:txBody>
      </p:sp>
      <p:sp>
        <p:nvSpPr>
          <p:cNvPr id="31" name="Oval 30"/>
          <p:cNvSpPr/>
          <p:nvPr/>
        </p:nvSpPr>
        <p:spPr bwMode="auto">
          <a:xfrm>
            <a:off x="1721803" y="1638936"/>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32" name="Oval 31"/>
          <p:cNvSpPr/>
          <p:nvPr/>
        </p:nvSpPr>
        <p:spPr bwMode="auto">
          <a:xfrm>
            <a:off x="710565" y="251999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35" name="Oval 34"/>
          <p:cNvSpPr/>
          <p:nvPr/>
        </p:nvSpPr>
        <p:spPr bwMode="auto">
          <a:xfrm>
            <a:off x="2571115" y="251999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36" name="Oval 35"/>
          <p:cNvSpPr/>
          <p:nvPr/>
        </p:nvSpPr>
        <p:spPr bwMode="auto">
          <a:xfrm>
            <a:off x="720090" y="413289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46" name="Oval 45"/>
          <p:cNvSpPr/>
          <p:nvPr/>
        </p:nvSpPr>
        <p:spPr bwMode="auto">
          <a:xfrm>
            <a:off x="2571115" y="413289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47" name="Oval 46"/>
          <p:cNvSpPr/>
          <p:nvPr/>
        </p:nvSpPr>
        <p:spPr bwMode="auto">
          <a:xfrm>
            <a:off x="1653540" y="3251836"/>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G</a:t>
            </a:r>
          </a:p>
        </p:txBody>
      </p:sp>
      <p:sp>
        <p:nvSpPr>
          <p:cNvPr id="49" name="Oval 48"/>
          <p:cNvSpPr/>
          <p:nvPr/>
        </p:nvSpPr>
        <p:spPr bwMode="auto">
          <a:xfrm>
            <a:off x="1721803" y="4999674"/>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cxnSp>
        <p:nvCxnSpPr>
          <p:cNvPr id="40973" name="Straight Arrow Connector 56"/>
          <p:cNvCxnSpPr>
            <a:cxnSpLocks noChangeShapeType="1"/>
            <a:stCxn id="47" idx="1"/>
            <a:endCxn id="32" idx="5"/>
          </p:cNvCxnSpPr>
          <p:nvPr/>
        </p:nvCxnSpPr>
        <p:spPr bwMode="auto">
          <a:xfrm flipH="1" flipV="1">
            <a:off x="1105853" y="2902585"/>
            <a:ext cx="615950" cy="41433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0974" name="Straight Arrow Connector 56"/>
          <p:cNvCxnSpPr>
            <a:cxnSpLocks noChangeShapeType="1"/>
            <a:stCxn id="46" idx="1"/>
            <a:endCxn id="47" idx="5"/>
          </p:cNvCxnSpPr>
          <p:nvPr/>
        </p:nvCxnSpPr>
        <p:spPr bwMode="auto">
          <a:xfrm flipH="1" flipV="1">
            <a:off x="2048828" y="3634423"/>
            <a:ext cx="588962"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0975" name="Straight Arrow Connector 56"/>
          <p:cNvCxnSpPr>
            <a:cxnSpLocks noChangeShapeType="1"/>
            <a:stCxn id="49" idx="1"/>
            <a:endCxn id="36" idx="5"/>
          </p:cNvCxnSpPr>
          <p:nvPr/>
        </p:nvCxnSpPr>
        <p:spPr bwMode="auto">
          <a:xfrm flipH="1" flipV="1">
            <a:off x="1116966" y="4515486"/>
            <a:ext cx="671513" cy="550863"/>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0976" name="Straight Arrow Connector 56"/>
          <p:cNvCxnSpPr>
            <a:cxnSpLocks noChangeShapeType="1"/>
            <a:stCxn id="46" idx="0"/>
            <a:endCxn id="35" idx="4"/>
          </p:cNvCxnSpPr>
          <p:nvPr/>
        </p:nvCxnSpPr>
        <p:spPr bwMode="auto">
          <a:xfrm flipV="1">
            <a:off x="2802890" y="2967674"/>
            <a:ext cx="0" cy="116522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0977" name="Straight Arrow Connector 56"/>
          <p:cNvCxnSpPr>
            <a:cxnSpLocks noChangeShapeType="1"/>
            <a:stCxn id="36" idx="0"/>
            <a:endCxn id="32" idx="4"/>
          </p:cNvCxnSpPr>
          <p:nvPr/>
        </p:nvCxnSpPr>
        <p:spPr bwMode="auto">
          <a:xfrm flipH="1" flipV="1">
            <a:off x="942341" y="2967674"/>
            <a:ext cx="9525" cy="116522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0978" name="Straight Arrow Connector 56"/>
          <p:cNvCxnSpPr>
            <a:cxnSpLocks noChangeShapeType="1"/>
            <a:stCxn id="32" idx="7"/>
            <a:endCxn id="31" idx="3"/>
          </p:cNvCxnSpPr>
          <p:nvPr/>
        </p:nvCxnSpPr>
        <p:spPr bwMode="auto">
          <a:xfrm flipV="1">
            <a:off x="1105854" y="2021523"/>
            <a:ext cx="682625"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0979" name="Straight Arrow Connector 56"/>
          <p:cNvCxnSpPr>
            <a:cxnSpLocks noChangeShapeType="1"/>
            <a:stCxn id="35" idx="2"/>
            <a:endCxn id="32" idx="6"/>
          </p:cNvCxnSpPr>
          <p:nvPr/>
        </p:nvCxnSpPr>
        <p:spPr bwMode="auto">
          <a:xfrm flipH="1" flipV="1">
            <a:off x="1174115" y="2743835"/>
            <a:ext cx="1397000"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0980" name="Straight Arrow Connector 56"/>
          <p:cNvCxnSpPr>
            <a:cxnSpLocks noChangeShapeType="1"/>
            <a:stCxn id="46" idx="2"/>
            <a:endCxn id="36" idx="6"/>
          </p:cNvCxnSpPr>
          <p:nvPr/>
        </p:nvCxnSpPr>
        <p:spPr bwMode="auto">
          <a:xfrm flipH="1">
            <a:off x="1183641" y="4356735"/>
            <a:ext cx="1387475"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0981" name="Straight Arrow Connector 56"/>
          <p:cNvCxnSpPr>
            <a:cxnSpLocks noChangeShapeType="1"/>
            <a:stCxn id="46" idx="3"/>
            <a:endCxn id="49" idx="7"/>
          </p:cNvCxnSpPr>
          <p:nvPr/>
        </p:nvCxnSpPr>
        <p:spPr bwMode="auto">
          <a:xfrm flipH="1">
            <a:off x="2117090" y="4515486"/>
            <a:ext cx="520700" cy="550863"/>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0982" name="Straight Arrow Connector 56"/>
          <p:cNvCxnSpPr>
            <a:cxnSpLocks noChangeShapeType="1"/>
            <a:stCxn id="47" idx="3"/>
            <a:endCxn id="36" idx="7"/>
          </p:cNvCxnSpPr>
          <p:nvPr/>
        </p:nvCxnSpPr>
        <p:spPr bwMode="auto">
          <a:xfrm flipH="1">
            <a:off x="1116965" y="3634423"/>
            <a:ext cx="604838"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0983" name="Straight Arrow Connector 56"/>
          <p:cNvCxnSpPr>
            <a:cxnSpLocks noChangeShapeType="1"/>
            <a:stCxn id="35" idx="3"/>
            <a:endCxn id="47" idx="7"/>
          </p:cNvCxnSpPr>
          <p:nvPr/>
        </p:nvCxnSpPr>
        <p:spPr bwMode="auto">
          <a:xfrm flipH="1">
            <a:off x="2048828" y="2902585"/>
            <a:ext cx="588962" cy="41433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7536020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1862138" y="236538"/>
            <a:ext cx="8191500" cy="696912"/>
          </a:xfrm>
        </p:spPr>
        <p:txBody>
          <a:bodyPr/>
          <a:lstStyle/>
          <a:p>
            <a:r>
              <a:rPr lang="en-US" altLang="en-US" sz="3600"/>
              <a:t>Euler Circuit and Tour: Observations</a:t>
            </a:r>
          </a:p>
        </p:txBody>
      </p:sp>
      <p:cxnSp>
        <p:nvCxnSpPr>
          <p:cNvPr id="41988" name="Straight Arrow Connector 56"/>
          <p:cNvCxnSpPr>
            <a:cxnSpLocks noChangeShapeType="1"/>
            <a:stCxn id="35" idx="1"/>
            <a:endCxn id="31" idx="5"/>
          </p:cNvCxnSpPr>
          <p:nvPr/>
        </p:nvCxnSpPr>
        <p:spPr bwMode="auto">
          <a:xfrm flipH="1" flipV="1">
            <a:off x="1940105" y="1837924"/>
            <a:ext cx="520700"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41989" name="Rectangle 3"/>
          <p:cNvSpPr txBox="1">
            <a:spLocks noChangeArrowheads="1"/>
          </p:cNvSpPr>
          <p:nvPr/>
        </p:nvSpPr>
        <p:spPr bwMode="auto">
          <a:xfrm>
            <a:off x="3243441" y="1235710"/>
            <a:ext cx="8547406"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r>
              <a:rPr lang="en-US" altLang="en-US" dirty="0">
                <a:solidFill>
                  <a:srgbClr val="C00000"/>
                </a:solidFill>
              </a:rPr>
              <a:t>Observation 1: </a:t>
            </a:r>
            <a:r>
              <a:rPr lang="en-US" altLang="en-US" dirty="0"/>
              <a:t>An </a:t>
            </a:r>
            <a:r>
              <a:rPr lang="en-US" altLang="en-US" dirty="0">
                <a:solidFill>
                  <a:schemeClr val="accent6"/>
                </a:solidFill>
              </a:rPr>
              <a:t>Euler </a:t>
            </a:r>
            <a:r>
              <a:rPr lang="en-US" altLang="en-US" dirty="0" smtClean="0">
                <a:solidFill>
                  <a:schemeClr val="accent6"/>
                </a:solidFill>
              </a:rPr>
              <a:t>circuit </a:t>
            </a:r>
            <a:r>
              <a:rPr lang="en-US" altLang="en-US" dirty="0"/>
              <a:t>exists only if the graph is connected, and each vertex has even degree</a:t>
            </a:r>
          </a:p>
          <a:p>
            <a:pPr lvl="1"/>
            <a:r>
              <a:rPr lang="en-US" altLang="en-US" dirty="0"/>
              <a:t>Why? At every vertex, we need one edge to get out and one edge to get in</a:t>
            </a:r>
          </a:p>
          <a:p>
            <a:pPr lvl="1"/>
            <a:endParaRPr lang="en-US" altLang="en-US" dirty="0"/>
          </a:p>
          <a:p>
            <a:r>
              <a:rPr lang="en-US" altLang="en-US" dirty="0">
                <a:solidFill>
                  <a:srgbClr val="C00000"/>
                </a:solidFill>
              </a:rPr>
              <a:t>Observation 2: </a:t>
            </a:r>
            <a:r>
              <a:rPr lang="en-US" altLang="en-US" dirty="0"/>
              <a:t>A graph has an </a:t>
            </a:r>
            <a:r>
              <a:rPr lang="en-US" altLang="en-US" dirty="0">
                <a:solidFill>
                  <a:schemeClr val="accent6"/>
                </a:solidFill>
              </a:rPr>
              <a:t>Euler tour </a:t>
            </a:r>
            <a:r>
              <a:rPr lang="en-US" altLang="en-US" dirty="0"/>
              <a:t>only if it is connected and all vertices except two have even degrees, and exactly two has odd degrees</a:t>
            </a:r>
          </a:p>
          <a:p>
            <a:endParaRPr lang="en-US" altLang="en-US" sz="2400" dirty="0"/>
          </a:p>
        </p:txBody>
      </p:sp>
      <p:sp>
        <p:nvSpPr>
          <p:cNvPr id="31" name="Oval 30"/>
          <p:cNvSpPr/>
          <p:nvPr/>
        </p:nvSpPr>
        <p:spPr bwMode="auto">
          <a:xfrm>
            <a:off x="1544818" y="1455337"/>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32" name="Oval 31"/>
          <p:cNvSpPr/>
          <p:nvPr/>
        </p:nvSpPr>
        <p:spPr bwMode="auto">
          <a:xfrm>
            <a:off x="533580" y="2336400"/>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35" name="Oval 34"/>
          <p:cNvSpPr/>
          <p:nvPr/>
        </p:nvSpPr>
        <p:spPr bwMode="auto">
          <a:xfrm>
            <a:off x="2394130" y="2336400"/>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36" name="Oval 35"/>
          <p:cNvSpPr/>
          <p:nvPr/>
        </p:nvSpPr>
        <p:spPr bwMode="auto">
          <a:xfrm>
            <a:off x="543105" y="3949300"/>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46" name="Oval 45"/>
          <p:cNvSpPr/>
          <p:nvPr/>
        </p:nvSpPr>
        <p:spPr bwMode="auto">
          <a:xfrm>
            <a:off x="2394130" y="3949300"/>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47" name="Oval 46"/>
          <p:cNvSpPr/>
          <p:nvPr/>
        </p:nvSpPr>
        <p:spPr bwMode="auto">
          <a:xfrm>
            <a:off x="1476555" y="3068237"/>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G</a:t>
            </a:r>
          </a:p>
        </p:txBody>
      </p:sp>
      <p:sp>
        <p:nvSpPr>
          <p:cNvPr id="49" name="Oval 48"/>
          <p:cNvSpPr/>
          <p:nvPr/>
        </p:nvSpPr>
        <p:spPr bwMode="auto">
          <a:xfrm>
            <a:off x="1544818" y="4816075"/>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cxnSp>
        <p:nvCxnSpPr>
          <p:cNvPr id="41997" name="Straight Arrow Connector 56"/>
          <p:cNvCxnSpPr>
            <a:cxnSpLocks noChangeShapeType="1"/>
            <a:stCxn id="47" idx="1"/>
            <a:endCxn id="32" idx="5"/>
          </p:cNvCxnSpPr>
          <p:nvPr/>
        </p:nvCxnSpPr>
        <p:spPr bwMode="auto">
          <a:xfrm flipH="1" flipV="1">
            <a:off x="928868" y="2718986"/>
            <a:ext cx="615950" cy="41433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1998" name="Straight Arrow Connector 56"/>
          <p:cNvCxnSpPr>
            <a:cxnSpLocks noChangeShapeType="1"/>
            <a:stCxn id="46" idx="1"/>
            <a:endCxn id="47" idx="5"/>
          </p:cNvCxnSpPr>
          <p:nvPr/>
        </p:nvCxnSpPr>
        <p:spPr bwMode="auto">
          <a:xfrm flipH="1" flipV="1">
            <a:off x="1871843" y="3450824"/>
            <a:ext cx="588962"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1999" name="Straight Arrow Connector 56"/>
          <p:cNvCxnSpPr>
            <a:cxnSpLocks noChangeShapeType="1"/>
            <a:stCxn id="49" idx="1"/>
            <a:endCxn id="36" idx="5"/>
          </p:cNvCxnSpPr>
          <p:nvPr/>
        </p:nvCxnSpPr>
        <p:spPr bwMode="auto">
          <a:xfrm flipH="1" flipV="1">
            <a:off x="939981" y="4331887"/>
            <a:ext cx="671513" cy="550863"/>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2000" name="Straight Arrow Connector 56"/>
          <p:cNvCxnSpPr>
            <a:cxnSpLocks noChangeShapeType="1"/>
            <a:stCxn id="46" idx="0"/>
            <a:endCxn id="35" idx="4"/>
          </p:cNvCxnSpPr>
          <p:nvPr/>
        </p:nvCxnSpPr>
        <p:spPr bwMode="auto">
          <a:xfrm flipV="1">
            <a:off x="2625905" y="2784075"/>
            <a:ext cx="0" cy="116522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2001" name="Straight Arrow Connector 56"/>
          <p:cNvCxnSpPr>
            <a:cxnSpLocks noChangeShapeType="1"/>
            <a:stCxn id="36" idx="0"/>
            <a:endCxn id="32" idx="4"/>
          </p:cNvCxnSpPr>
          <p:nvPr/>
        </p:nvCxnSpPr>
        <p:spPr bwMode="auto">
          <a:xfrm flipH="1" flipV="1">
            <a:off x="765356" y="2784075"/>
            <a:ext cx="9525" cy="116522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2002" name="Straight Arrow Connector 56"/>
          <p:cNvCxnSpPr>
            <a:cxnSpLocks noChangeShapeType="1"/>
            <a:stCxn id="32" idx="7"/>
            <a:endCxn id="31" idx="3"/>
          </p:cNvCxnSpPr>
          <p:nvPr/>
        </p:nvCxnSpPr>
        <p:spPr bwMode="auto">
          <a:xfrm flipV="1">
            <a:off x="928869" y="1837924"/>
            <a:ext cx="682625"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2003" name="Straight Arrow Connector 56"/>
          <p:cNvCxnSpPr>
            <a:cxnSpLocks noChangeShapeType="1"/>
            <a:stCxn id="35" idx="2"/>
            <a:endCxn id="32" idx="6"/>
          </p:cNvCxnSpPr>
          <p:nvPr/>
        </p:nvCxnSpPr>
        <p:spPr bwMode="auto">
          <a:xfrm flipH="1" flipV="1">
            <a:off x="997130" y="2560236"/>
            <a:ext cx="1397000"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2004" name="Straight Arrow Connector 56"/>
          <p:cNvCxnSpPr>
            <a:cxnSpLocks noChangeShapeType="1"/>
            <a:stCxn id="46" idx="2"/>
            <a:endCxn id="36" idx="6"/>
          </p:cNvCxnSpPr>
          <p:nvPr/>
        </p:nvCxnSpPr>
        <p:spPr bwMode="auto">
          <a:xfrm flipH="1">
            <a:off x="1006656" y="4173136"/>
            <a:ext cx="1387475"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2005" name="Straight Arrow Connector 56"/>
          <p:cNvCxnSpPr>
            <a:cxnSpLocks noChangeShapeType="1"/>
            <a:stCxn id="46" idx="3"/>
            <a:endCxn id="49" idx="7"/>
          </p:cNvCxnSpPr>
          <p:nvPr/>
        </p:nvCxnSpPr>
        <p:spPr bwMode="auto">
          <a:xfrm flipH="1">
            <a:off x="1940105" y="4331887"/>
            <a:ext cx="520700" cy="550863"/>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2006" name="Straight Arrow Connector 56"/>
          <p:cNvCxnSpPr>
            <a:cxnSpLocks noChangeShapeType="1"/>
            <a:stCxn id="47" idx="3"/>
            <a:endCxn id="36" idx="7"/>
          </p:cNvCxnSpPr>
          <p:nvPr/>
        </p:nvCxnSpPr>
        <p:spPr bwMode="auto">
          <a:xfrm flipH="1">
            <a:off x="939980" y="3450824"/>
            <a:ext cx="604838"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2007" name="Straight Arrow Connector 56"/>
          <p:cNvCxnSpPr>
            <a:cxnSpLocks noChangeShapeType="1"/>
            <a:stCxn id="35" idx="3"/>
            <a:endCxn id="47" idx="7"/>
          </p:cNvCxnSpPr>
          <p:nvPr/>
        </p:nvCxnSpPr>
        <p:spPr bwMode="auto">
          <a:xfrm flipH="1">
            <a:off x="1871843" y="2718986"/>
            <a:ext cx="588962" cy="41433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8570019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1862138" y="236538"/>
            <a:ext cx="8191500" cy="696912"/>
          </a:xfrm>
        </p:spPr>
        <p:txBody>
          <a:bodyPr/>
          <a:lstStyle/>
          <a:p>
            <a:r>
              <a:rPr lang="en-US" altLang="en-US" sz="3600"/>
              <a:t>How to find Euler Circuits?</a:t>
            </a:r>
          </a:p>
        </p:txBody>
      </p:sp>
      <p:sp>
        <p:nvSpPr>
          <p:cNvPr id="43012" name="Rectangle 3"/>
          <p:cNvSpPr txBox="1">
            <a:spLocks noChangeArrowheads="1"/>
          </p:cNvSpPr>
          <p:nvPr/>
        </p:nvSpPr>
        <p:spPr bwMode="auto">
          <a:xfrm>
            <a:off x="434340" y="1136650"/>
            <a:ext cx="1141476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r>
              <a:rPr lang="en-US" altLang="en-US" dirty="0"/>
              <a:t>Given a graph G = (V, E), find an Euler Circuit in G</a:t>
            </a:r>
          </a:p>
          <a:p>
            <a:pPr lvl="1"/>
            <a:r>
              <a:rPr lang="en-US" altLang="en-US" dirty="0"/>
              <a:t>Can check if one exists in O(</a:t>
            </a:r>
            <a:r>
              <a:rPr lang="en-US" altLang="en-US" dirty="0" err="1"/>
              <a:t>n+e</a:t>
            </a:r>
            <a:r>
              <a:rPr lang="en-US" altLang="en-US" dirty="0"/>
              <a:t>) time</a:t>
            </a:r>
          </a:p>
          <a:p>
            <a:pPr lvl="1"/>
            <a:r>
              <a:rPr lang="en-US" altLang="en-US" dirty="0"/>
              <a:t>How? Simply go over the adjacency list of each vertex, and see if each vertex has even degree</a:t>
            </a:r>
          </a:p>
          <a:p>
            <a:pPr lvl="1"/>
            <a:r>
              <a:rPr lang="en-US" altLang="en-US" dirty="0"/>
              <a:t>If all vertices have even degree, an Euler Circuit exists</a:t>
            </a:r>
          </a:p>
          <a:p>
            <a:pPr lvl="1"/>
            <a:r>
              <a:rPr lang="en-US" altLang="en-US" dirty="0"/>
              <a:t>Otherwise, an Euler circuit does not exist</a:t>
            </a:r>
          </a:p>
          <a:p>
            <a:pPr lvl="1"/>
            <a:endParaRPr lang="en-US" altLang="en-US" dirty="0"/>
          </a:p>
          <a:p>
            <a:pPr lvl="1"/>
            <a:r>
              <a:rPr lang="en-US" altLang="en-US" dirty="0"/>
              <a:t>How to compute the Euler circuit?</a:t>
            </a:r>
          </a:p>
        </p:txBody>
      </p:sp>
    </p:spTree>
    <p:extLst>
      <p:ext uri="{BB962C8B-B14F-4D97-AF65-F5344CB8AC3E}">
        <p14:creationId xmlns:p14="http://schemas.microsoft.com/office/powerpoint/2010/main" val="273867749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800226" y="141288"/>
            <a:ext cx="8723313" cy="698500"/>
          </a:xfrm>
        </p:spPr>
        <p:txBody>
          <a:bodyPr/>
          <a:lstStyle/>
          <a:p>
            <a:r>
              <a:rPr lang="en-US" altLang="en-US" sz="3600" dirty="0" smtClean="0"/>
              <a:t>Topological Sorting Problem</a:t>
            </a:r>
          </a:p>
        </p:txBody>
      </p:sp>
      <p:sp>
        <p:nvSpPr>
          <p:cNvPr id="4100" name="Rectangle 3"/>
          <p:cNvSpPr>
            <a:spLocks noGrp="1" noChangeArrowheads="1"/>
          </p:cNvSpPr>
          <p:nvPr>
            <p:ph type="body" idx="1"/>
          </p:nvPr>
        </p:nvSpPr>
        <p:spPr>
          <a:xfrm>
            <a:off x="353683" y="889000"/>
            <a:ext cx="11412747" cy="1086449"/>
          </a:xfrm>
        </p:spPr>
        <p:txBody>
          <a:bodyPr/>
          <a:lstStyle/>
          <a:p>
            <a:pPr>
              <a:defRPr/>
            </a:pPr>
            <a:r>
              <a:rPr lang="en-US" dirty="0" smtClean="0"/>
              <a:t>Given digraph G = (V, E), find a </a:t>
            </a:r>
            <a:r>
              <a:rPr lang="en-US" dirty="0" smtClean="0">
                <a:solidFill>
                  <a:srgbClr val="C00000"/>
                </a:solidFill>
              </a:rPr>
              <a:t>linear ordering of its vertices </a:t>
            </a:r>
            <a:r>
              <a:rPr lang="en-US" dirty="0" smtClean="0"/>
              <a:t>such that: </a:t>
            </a:r>
            <a:r>
              <a:rPr lang="en-US" dirty="0" smtClean="0">
                <a:solidFill>
                  <a:schemeClr val="accent6"/>
                </a:solidFill>
              </a:rPr>
              <a:t>for any edge (u, v) in E, u precedes v in the ordering</a:t>
            </a:r>
          </a:p>
        </p:txBody>
      </p:sp>
      <p:grpSp>
        <p:nvGrpSpPr>
          <p:cNvPr id="5125" name="Group 19"/>
          <p:cNvGrpSpPr>
            <a:grpSpLocks/>
          </p:cNvGrpSpPr>
          <p:nvPr/>
        </p:nvGrpSpPr>
        <p:grpSpPr bwMode="auto">
          <a:xfrm>
            <a:off x="1884363" y="3181350"/>
            <a:ext cx="4030662" cy="1841500"/>
            <a:chOff x="360206" y="3181686"/>
            <a:chExt cx="4044370" cy="1995621"/>
          </a:xfrm>
        </p:grpSpPr>
        <p:sp>
          <p:nvSpPr>
            <p:cNvPr id="5" name="Oval 4"/>
            <p:cNvSpPr/>
            <p:nvPr/>
          </p:nvSpPr>
          <p:spPr bwMode="auto">
            <a:xfrm>
              <a:off x="360206" y="3935205"/>
              <a:ext cx="465127" cy="48858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6" name="Oval 5"/>
            <p:cNvSpPr/>
            <p:nvPr/>
          </p:nvSpPr>
          <p:spPr bwMode="auto">
            <a:xfrm>
              <a:off x="1499128" y="3193729"/>
              <a:ext cx="465127" cy="4868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7" name="Oval 6"/>
            <p:cNvSpPr/>
            <p:nvPr/>
          </p:nvSpPr>
          <p:spPr bwMode="auto">
            <a:xfrm>
              <a:off x="3068134" y="3181686"/>
              <a:ext cx="465127" cy="48514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8" name="Oval 7"/>
            <p:cNvSpPr/>
            <p:nvPr/>
          </p:nvSpPr>
          <p:spPr bwMode="auto">
            <a:xfrm>
              <a:off x="1487978" y="4692165"/>
              <a:ext cx="463533" cy="48514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9" name="Oval 8"/>
            <p:cNvSpPr/>
            <p:nvPr/>
          </p:nvSpPr>
          <p:spPr bwMode="auto">
            <a:xfrm>
              <a:off x="3941043" y="3859509"/>
              <a:ext cx="463533" cy="48514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10" name="Oval 9"/>
            <p:cNvSpPr/>
            <p:nvPr/>
          </p:nvSpPr>
          <p:spPr bwMode="auto">
            <a:xfrm>
              <a:off x="3090435" y="4692165"/>
              <a:ext cx="465127" cy="48514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5133" name="Straight Arrow Connector 11"/>
            <p:cNvCxnSpPr>
              <a:cxnSpLocks noChangeShapeType="1"/>
              <a:stCxn id="5" idx="7"/>
              <a:endCxn id="6" idx="3"/>
            </p:cNvCxnSpPr>
            <p:nvPr/>
          </p:nvCxnSpPr>
          <p:spPr bwMode="auto">
            <a:xfrm rot="5400000" flipH="1" flipV="1">
              <a:off x="963284" y="3402626"/>
              <a:ext cx="397547" cy="81070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34" name="Straight Arrow Connector 12"/>
            <p:cNvCxnSpPr>
              <a:cxnSpLocks noChangeShapeType="1"/>
              <a:endCxn id="7" idx="2"/>
            </p:cNvCxnSpPr>
            <p:nvPr/>
          </p:nvCxnSpPr>
          <p:spPr bwMode="auto">
            <a:xfrm>
              <a:off x="1972084" y="3405700"/>
              <a:ext cx="1096839" cy="18931"/>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35" name="Straight Arrow Connector 14"/>
            <p:cNvCxnSpPr>
              <a:cxnSpLocks noChangeShapeType="1"/>
              <a:endCxn id="10" idx="0"/>
            </p:cNvCxnSpPr>
            <p:nvPr/>
          </p:nvCxnSpPr>
          <p:spPr bwMode="auto">
            <a:xfrm rot="16200000" flipH="1">
              <a:off x="2800288" y="4169350"/>
              <a:ext cx="1042771" cy="13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36" name="Straight Arrow Connector 17"/>
            <p:cNvCxnSpPr>
              <a:cxnSpLocks noChangeShapeType="1"/>
              <a:stCxn id="5" idx="5"/>
              <a:endCxn id="8" idx="1"/>
            </p:cNvCxnSpPr>
            <p:nvPr/>
          </p:nvCxnSpPr>
          <p:spPr bwMode="auto">
            <a:xfrm rot="16200000" flipH="1">
              <a:off x="950735" y="4156631"/>
              <a:ext cx="411745" cy="79980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37" name="Straight Arrow Connector 18"/>
            <p:cNvCxnSpPr>
              <a:cxnSpLocks noChangeShapeType="1"/>
              <a:endCxn id="10" idx="2"/>
            </p:cNvCxnSpPr>
            <p:nvPr/>
          </p:nvCxnSpPr>
          <p:spPr bwMode="auto">
            <a:xfrm>
              <a:off x="1939383" y="4913854"/>
              <a:ext cx="1151341" cy="2050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38" name="Straight Arrow Connector 20"/>
            <p:cNvCxnSpPr>
              <a:cxnSpLocks noChangeShapeType="1"/>
              <a:endCxn id="8" idx="7"/>
            </p:cNvCxnSpPr>
            <p:nvPr/>
          </p:nvCxnSpPr>
          <p:spPr bwMode="auto">
            <a:xfrm rot="10800000" flipV="1">
              <a:off x="1884882" y="3585543"/>
              <a:ext cx="1248081" cy="117686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21" name="Rectangle 3"/>
          <p:cNvSpPr txBox="1">
            <a:spLocks noChangeArrowheads="1"/>
          </p:cNvSpPr>
          <p:nvPr/>
        </p:nvSpPr>
        <p:spPr bwMode="auto">
          <a:xfrm>
            <a:off x="6315075" y="3052764"/>
            <a:ext cx="5175310" cy="2395537"/>
          </a:xfrm>
          <a:prstGeom prst="rect">
            <a:avLst/>
          </a:prstGeom>
          <a:noFill/>
          <a:ln w="9525">
            <a:noFill/>
            <a:miter lim="800000"/>
            <a:headEnd/>
            <a:tailEnd/>
          </a:ln>
        </p:spPr>
        <p:txBody>
          <a:bodyPr/>
          <a:lstStyle/>
          <a:p>
            <a:pPr marL="342900" indent="-342900">
              <a:spcBef>
                <a:spcPct val="20000"/>
              </a:spcBef>
              <a:buFontTx/>
              <a:buChar char="•"/>
              <a:defRPr/>
            </a:pPr>
            <a:r>
              <a:rPr lang="en-US" sz="2800" kern="0" dirty="0"/>
              <a:t>How would you </a:t>
            </a:r>
            <a:r>
              <a:rPr lang="en-US" sz="2800" kern="0" dirty="0" err="1"/>
              <a:t>topo</a:t>
            </a:r>
            <a:r>
              <a:rPr lang="en-US" sz="2800" kern="0" dirty="0"/>
              <a:t>-sort this graph given an adjacency list representation of G=(V, E)?</a:t>
            </a:r>
            <a:endParaRPr lang="en-US" sz="2800" kern="0" dirty="0">
              <a:solidFill>
                <a:schemeClr val="accent6"/>
              </a:solidFill>
            </a:endParaRPr>
          </a:p>
        </p:txBody>
      </p:sp>
    </p:spTree>
    <p:extLst>
      <p:ext uri="{BB962C8B-B14F-4D97-AF65-F5344CB8AC3E}">
        <p14:creationId xmlns:p14="http://schemas.microsoft.com/office/powerpoint/2010/main" val="16447826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1862138" y="236538"/>
            <a:ext cx="8191500" cy="696912"/>
          </a:xfrm>
        </p:spPr>
        <p:txBody>
          <a:bodyPr/>
          <a:lstStyle/>
          <a:p>
            <a:r>
              <a:rPr lang="en-US" altLang="en-US" sz="3600" dirty="0"/>
              <a:t>Computing the Euler Circuit</a:t>
            </a:r>
          </a:p>
        </p:txBody>
      </p:sp>
      <p:sp>
        <p:nvSpPr>
          <p:cNvPr id="44036" name="Rectangle 3"/>
          <p:cNvSpPr txBox="1">
            <a:spLocks noChangeArrowheads="1"/>
          </p:cNvSpPr>
          <p:nvPr/>
        </p:nvSpPr>
        <p:spPr bwMode="auto">
          <a:xfrm>
            <a:off x="243840" y="1136650"/>
            <a:ext cx="115443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r>
              <a:rPr lang="en-US" altLang="en-US" dirty="0"/>
              <a:t>(1) Do a DFS from a vertex until you are back at this vertex</a:t>
            </a:r>
          </a:p>
          <a:p>
            <a:pPr lvl="1"/>
            <a:r>
              <a:rPr lang="en-US" altLang="en-US" dirty="0"/>
              <a:t>Instead of coloring vertices as done in regular DFS, we will color edges so that the same edge is not visited again (Alternatively, the visited edge is deleted</a:t>
            </a:r>
            <a:r>
              <a:rPr lang="en-US" altLang="en-US" dirty="0" smtClean="0"/>
              <a:t>)</a:t>
            </a:r>
          </a:p>
          <a:p>
            <a:pPr lvl="1"/>
            <a:endParaRPr lang="en-US" altLang="en-US" dirty="0"/>
          </a:p>
          <a:p>
            <a:r>
              <a:rPr lang="en-US" altLang="en-US" dirty="0"/>
              <a:t>(2) Pick another vertex having an unmarked edge and redo step (1)</a:t>
            </a:r>
          </a:p>
          <a:p>
            <a:endParaRPr lang="en-US" altLang="en-US" dirty="0"/>
          </a:p>
          <a:p>
            <a:r>
              <a:rPr lang="en-US" altLang="en-US" dirty="0"/>
              <a:t>(3) Combine all cycles together to get the final Euler </a:t>
            </a:r>
            <a:r>
              <a:rPr lang="en-US" altLang="en-US" dirty="0" smtClean="0"/>
              <a:t>circuit</a:t>
            </a:r>
          </a:p>
          <a:p>
            <a:endParaRPr lang="en-US" altLang="en-US" dirty="0"/>
          </a:p>
          <a:p>
            <a:r>
              <a:rPr lang="en-US" altLang="en-US" dirty="0"/>
              <a:t>Running time: O(</a:t>
            </a:r>
            <a:r>
              <a:rPr lang="en-US" altLang="en-US" dirty="0" err="1"/>
              <a:t>n+e</a:t>
            </a:r>
            <a:r>
              <a:rPr lang="en-US" altLang="en-US" dirty="0"/>
              <a:t>)</a:t>
            </a:r>
          </a:p>
        </p:txBody>
      </p:sp>
    </p:spTree>
    <p:extLst>
      <p:ext uri="{BB962C8B-B14F-4D97-AF65-F5344CB8AC3E}">
        <p14:creationId xmlns:p14="http://schemas.microsoft.com/office/powerpoint/2010/main" val="237817853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1862138" y="236538"/>
            <a:ext cx="8191500" cy="696912"/>
          </a:xfrm>
        </p:spPr>
        <p:txBody>
          <a:bodyPr/>
          <a:lstStyle/>
          <a:p>
            <a:r>
              <a:rPr lang="en-US" altLang="en-US" sz="3600"/>
              <a:t>Example</a:t>
            </a:r>
          </a:p>
        </p:txBody>
      </p:sp>
      <p:cxnSp>
        <p:nvCxnSpPr>
          <p:cNvPr id="45060" name="Straight Arrow Connector 56"/>
          <p:cNvCxnSpPr>
            <a:cxnSpLocks noChangeShapeType="1"/>
            <a:stCxn id="35" idx="1"/>
            <a:endCxn id="31" idx="5"/>
          </p:cNvCxnSpPr>
          <p:nvPr/>
        </p:nvCxnSpPr>
        <p:spPr bwMode="auto">
          <a:xfrm flipH="1" flipV="1">
            <a:off x="3625850" y="2265363"/>
            <a:ext cx="520700"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48" name="Rectangle 3"/>
          <p:cNvSpPr txBox="1">
            <a:spLocks noChangeArrowheads="1"/>
          </p:cNvSpPr>
          <p:nvPr/>
        </p:nvSpPr>
        <p:spPr bwMode="auto">
          <a:xfrm>
            <a:off x="5080001" y="1366838"/>
            <a:ext cx="2506663"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r>
              <a:rPr lang="en-US" altLang="en-US"/>
              <a:t>DFS(A):</a:t>
            </a:r>
          </a:p>
          <a:p>
            <a:pPr lvl="1"/>
            <a:r>
              <a:rPr lang="en-US" altLang="en-US"/>
              <a:t>ABDFECA</a:t>
            </a:r>
          </a:p>
          <a:p>
            <a:pPr lvl="1"/>
            <a:endParaRPr lang="en-US" altLang="en-US"/>
          </a:p>
          <a:p>
            <a:r>
              <a:rPr lang="en-US" altLang="en-US"/>
              <a:t>Delete these edges from the graph</a:t>
            </a:r>
          </a:p>
        </p:txBody>
      </p:sp>
      <p:sp>
        <p:nvSpPr>
          <p:cNvPr id="31" name="Oval 30"/>
          <p:cNvSpPr/>
          <p:nvPr/>
        </p:nvSpPr>
        <p:spPr bwMode="auto">
          <a:xfrm>
            <a:off x="3230563" y="1882776"/>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32" name="Oval 31"/>
          <p:cNvSpPr/>
          <p:nvPr/>
        </p:nvSpPr>
        <p:spPr bwMode="auto">
          <a:xfrm>
            <a:off x="2219325" y="276383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35" name="Oval 34"/>
          <p:cNvSpPr/>
          <p:nvPr/>
        </p:nvSpPr>
        <p:spPr bwMode="auto">
          <a:xfrm>
            <a:off x="4079875" y="276383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36" name="Oval 35"/>
          <p:cNvSpPr/>
          <p:nvPr/>
        </p:nvSpPr>
        <p:spPr bwMode="auto">
          <a:xfrm>
            <a:off x="2228850" y="437673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46" name="Oval 45"/>
          <p:cNvSpPr/>
          <p:nvPr/>
        </p:nvSpPr>
        <p:spPr bwMode="auto">
          <a:xfrm>
            <a:off x="4079875" y="437673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47" name="Oval 46"/>
          <p:cNvSpPr/>
          <p:nvPr/>
        </p:nvSpPr>
        <p:spPr bwMode="auto">
          <a:xfrm>
            <a:off x="3162300" y="3495676"/>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G</a:t>
            </a:r>
          </a:p>
        </p:txBody>
      </p:sp>
      <p:sp>
        <p:nvSpPr>
          <p:cNvPr id="49" name="Oval 48"/>
          <p:cNvSpPr/>
          <p:nvPr/>
        </p:nvSpPr>
        <p:spPr bwMode="auto">
          <a:xfrm>
            <a:off x="3230563" y="5243514"/>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cxnSp>
        <p:nvCxnSpPr>
          <p:cNvPr id="45069" name="Straight Arrow Connector 56"/>
          <p:cNvCxnSpPr>
            <a:cxnSpLocks noChangeShapeType="1"/>
            <a:stCxn id="47" idx="1"/>
            <a:endCxn id="32" idx="5"/>
          </p:cNvCxnSpPr>
          <p:nvPr/>
        </p:nvCxnSpPr>
        <p:spPr bwMode="auto">
          <a:xfrm flipH="1" flipV="1">
            <a:off x="2614613" y="3146425"/>
            <a:ext cx="615950" cy="41433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5070" name="Straight Arrow Connector 56"/>
          <p:cNvCxnSpPr>
            <a:cxnSpLocks noChangeShapeType="1"/>
            <a:stCxn id="46" idx="1"/>
            <a:endCxn id="47" idx="5"/>
          </p:cNvCxnSpPr>
          <p:nvPr/>
        </p:nvCxnSpPr>
        <p:spPr bwMode="auto">
          <a:xfrm flipH="1" flipV="1">
            <a:off x="3557588" y="3878263"/>
            <a:ext cx="588962"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5071" name="Straight Arrow Connector 56"/>
          <p:cNvCxnSpPr>
            <a:cxnSpLocks noChangeShapeType="1"/>
            <a:stCxn id="49" idx="1"/>
            <a:endCxn id="36" idx="5"/>
          </p:cNvCxnSpPr>
          <p:nvPr/>
        </p:nvCxnSpPr>
        <p:spPr bwMode="auto">
          <a:xfrm flipH="1" flipV="1">
            <a:off x="2625726" y="4759326"/>
            <a:ext cx="671513" cy="550863"/>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5072" name="Straight Arrow Connector 56"/>
          <p:cNvCxnSpPr>
            <a:cxnSpLocks noChangeShapeType="1"/>
            <a:stCxn id="46" idx="0"/>
            <a:endCxn id="35" idx="4"/>
          </p:cNvCxnSpPr>
          <p:nvPr/>
        </p:nvCxnSpPr>
        <p:spPr bwMode="auto">
          <a:xfrm flipV="1">
            <a:off x="4311650" y="3211514"/>
            <a:ext cx="0" cy="116522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5073" name="Straight Arrow Connector 56"/>
          <p:cNvCxnSpPr>
            <a:cxnSpLocks noChangeShapeType="1"/>
            <a:stCxn id="36" idx="0"/>
            <a:endCxn id="32" idx="4"/>
          </p:cNvCxnSpPr>
          <p:nvPr/>
        </p:nvCxnSpPr>
        <p:spPr bwMode="auto">
          <a:xfrm flipH="1" flipV="1">
            <a:off x="2451101" y="3211514"/>
            <a:ext cx="9525" cy="116522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5074" name="Straight Arrow Connector 56"/>
          <p:cNvCxnSpPr>
            <a:cxnSpLocks noChangeShapeType="1"/>
            <a:stCxn id="32" idx="7"/>
            <a:endCxn id="31" idx="3"/>
          </p:cNvCxnSpPr>
          <p:nvPr/>
        </p:nvCxnSpPr>
        <p:spPr bwMode="auto">
          <a:xfrm flipV="1">
            <a:off x="2614614" y="2265363"/>
            <a:ext cx="682625"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5075" name="Straight Arrow Connector 56"/>
          <p:cNvCxnSpPr>
            <a:cxnSpLocks noChangeShapeType="1"/>
            <a:stCxn id="35" idx="2"/>
            <a:endCxn id="32" idx="6"/>
          </p:cNvCxnSpPr>
          <p:nvPr/>
        </p:nvCxnSpPr>
        <p:spPr bwMode="auto">
          <a:xfrm flipH="1" flipV="1">
            <a:off x="2682875" y="2987675"/>
            <a:ext cx="1397000"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5076" name="Straight Arrow Connector 56"/>
          <p:cNvCxnSpPr>
            <a:cxnSpLocks noChangeShapeType="1"/>
            <a:stCxn id="46" idx="2"/>
            <a:endCxn id="36" idx="6"/>
          </p:cNvCxnSpPr>
          <p:nvPr/>
        </p:nvCxnSpPr>
        <p:spPr bwMode="auto">
          <a:xfrm flipH="1">
            <a:off x="2692401" y="4600575"/>
            <a:ext cx="1387475"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5077" name="Straight Arrow Connector 56"/>
          <p:cNvCxnSpPr>
            <a:cxnSpLocks noChangeShapeType="1"/>
            <a:stCxn id="46" idx="3"/>
            <a:endCxn id="49" idx="7"/>
          </p:cNvCxnSpPr>
          <p:nvPr/>
        </p:nvCxnSpPr>
        <p:spPr bwMode="auto">
          <a:xfrm flipH="1">
            <a:off x="3625850" y="4759326"/>
            <a:ext cx="520700" cy="550863"/>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5078" name="Straight Arrow Connector 56"/>
          <p:cNvCxnSpPr>
            <a:cxnSpLocks noChangeShapeType="1"/>
            <a:stCxn id="47" idx="3"/>
            <a:endCxn id="36" idx="7"/>
          </p:cNvCxnSpPr>
          <p:nvPr/>
        </p:nvCxnSpPr>
        <p:spPr bwMode="auto">
          <a:xfrm flipH="1">
            <a:off x="2625725" y="3878263"/>
            <a:ext cx="604838"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5079" name="Straight Arrow Connector 56"/>
          <p:cNvCxnSpPr>
            <a:cxnSpLocks noChangeShapeType="1"/>
            <a:stCxn id="35" idx="3"/>
            <a:endCxn id="47" idx="7"/>
          </p:cNvCxnSpPr>
          <p:nvPr/>
        </p:nvCxnSpPr>
        <p:spPr bwMode="auto">
          <a:xfrm flipH="1">
            <a:off x="3557588" y="3146425"/>
            <a:ext cx="588962" cy="41433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 name="Right Arrow 1"/>
          <p:cNvSpPr>
            <a:spLocks noChangeArrowheads="1"/>
          </p:cNvSpPr>
          <p:nvPr/>
        </p:nvSpPr>
        <p:spPr bwMode="auto">
          <a:xfrm>
            <a:off x="6780213" y="3179763"/>
            <a:ext cx="881062" cy="411162"/>
          </a:xfrm>
          <a:prstGeom prst="rightArrow">
            <a:avLst>
              <a:gd name="adj1" fmla="val 50000"/>
              <a:gd name="adj2" fmla="val 50069"/>
            </a:avLst>
          </a:prstGeom>
          <a:solidFill>
            <a:schemeClr val="accent1"/>
          </a:solidFill>
          <a:ln w="9525" algn="ctr">
            <a:solidFill>
              <a:schemeClr val="tx1"/>
            </a:solidFill>
            <a:round/>
            <a:headEnd/>
            <a:tailEnd/>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tr-TR" altLang="en-US" sz="1800">
              <a:latin typeface="Times New Roman" panose="02020603050405020304" pitchFamily="18" charset="0"/>
            </a:endParaRPr>
          </a:p>
        </p:txBody>
      </p:sp>
      <p:grpSp>
        <p:nvGrpSpPr>
          <p:cNvPr id="3" name="Group 2"/>
          <p:cNvGrpSpPr>
            <a:grpSpLocks/>
          </p:cNvGrpSpPr>
          <p:nvPr/>
        </p:nvGrpSpPr>
        <p:grpSpPr bwMode="auto">
          <a:xfrm>
            <a:off x="8077200" y="1817688"/>
            <a:ext cx="2324100" cy="3808412"/>
            <a:chOff x="6553200" y="1816961"/>
            <a:chExt cx="2324366" cy="3809009"/>
          </a:xfrm>
        </p:grpSpPr>
        <p:sp>
          <p:nvSpPr>
            <p:cNvPr id="26" name="Oval 25"/>
            <p:cNvSpPr/>
            <p:nvPr/>
          </p:nvSpPr>
          <p:spPr bwMode="auto">
            <a:xfrm>
              <a:off x="7564554" y="1816961"/>
              <a:ext cx="463603" cy="44774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7" name="Oval 26"/>
            <p:cNvSpPr/>
            <p:nvPr/>
          </p:nvSpPr>
          <p:spPr bwMode="auto">
            <a:xfrm>
              <a:off x="6553200" y="2698161"/>
              <a:ext cx="463603" cy="44774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8" name="Oval 27"/>
            <p:cNvSpPr/>
            <p:nvPr/>
          </p:nvSpPr>
          <p:spPr bwMode="auto">
            <a:xfrm>
              <a:off x="8413963" y="2698161"/>
              <a:ext cx="463603" cy="44774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9" name="Oval 28"/>
            <p:cNvSpPr/>
            <p:nvPr/>
          </p:nvSpPr>
          <p:spPr bwMode="auto">
            <a:xfrm>
              <a:off x="6564314" y="4311314"/>
              <a:ext cx="463603" cy="44774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30" name="Oval 29"/>
            <p:cNvSpPr/>
            <p:nvPr/>
          </p:nvSpPr>
          <p:spPr bwMode="auto">
            <a:xfrm>
              <a:off x="8413963" y="4311314"/>
              <a:ext cx="463603" cy="44774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33" name="Oval 32"/>
            <p:cNvSpPr/>
            <p:nvPr/>
          </p:nvSpPr>
          <p:spPr bwMode="auto">
            <a:xfrm>
              <a:off x="7496283" y="3430114"/>
              <a:ext cx="463603" cy="44774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G</a:t>
              </a:r>
            </a:p>
          </p:txBody>
        </p:sp>
        <p:sp>
          <p:nvSpPr>
            <p:cNvPr id="34" name="Oval 33"/>
            <p:cNvSpPr/>
            <p:nvPr/>
          </p:nvSpPr>
          <p:spPr bwMode="auto">
            <a:xfrm>
              <a:off x="7564554" y="5178225"/>
              <a:ext cx="463603" cy="44774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cxnSp>
          <p:nvCxnSpPr>
            <p:cNvPr id="45089" name="Straight Arrow Connector 56"/>
            <p:cNvCxnSpPr>
              <a:cxnSpLocks noChangeShapeType="1"/>
              <a:stCxn id="33" idx="1"/>
              <a:endCxn id="27" idx="5"/>
            </p:cNvCxnSpPr>
            <p:nvPr/>
          </p:nvCxnSpPr>
          <p:spPr bwMode="auto">
            <a:xfrm flipH="1" flipV="1">
              <a:off x="6948865" y="3080986"/>
              <a:ext cx="615605" cy="414396"/>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5090" name="Straight Arrow Connector 56"/>
            <p:cNvCxnSpPr>
              <a:cxnSpLocks noChangeShapeType="1"/>
              <a:stCxn id="30" idx="1"/>
              <a:endCxn id="33" idx="5"/>
            </p:cNvCxnSpPr>
            <p:nvPr/>
          </p:nvCxnSpPr>
          <p:spPr bwMode="auto">
            <a:xfrm flipH="1" flipV="1">
              <a:off x="7892250" y="3811937"/>
              <a:ext cx="589651" cy="565356"/>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5091" name="Straight Arrow Connector 56"/>
            <p:cNvCxnSpPr>
              <a:cxnSpLocks noChangeShapeType="1"/>
              <a:stCxn id="28" idx="2"/>
              <a:endCxn id="27" idx="6"/>
            </p:cNvCxnSpPr>
            <p:nvPr/>
          </p:nvCxnSpPr>
          <p:spPr bwMode="auto">
            <a:xfrm flipH="1" flipV="1">
              <a:off x="7016750" y="2922709"/>
              <a:ext cx="1397266" cy="1"/>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5092" name="Straight Arrow Connector 56"/>
            <p:cNvCxnSpPr>
              <a:cxnSpLocks noChangeShapeType="1"/>
              <a:stCxn id="30" idx="2"/>
              <a:endCxn id="29" idx="6"/>
            </p:cNvCxnSpPr>
            <p:nvPr/>
          </p:nvCxnSpPr>
          <p:spPr bwMode="auto">
            <a:xfrm flipH="1">
              <a:off x="7027623" y="4535571"/>
              <a:ext cx="1386393"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5093" name="Straight Arrow Connector 56"/>
            <p:cNvCxnSpPr>
              <a:cxnSpLocks noChangeShapeType="1"/>
              <a:stCxn id="33" idx="3"/>
              <a:endCxn id="29" idx="7"/>
            </p:cNvCxnSpPr>
            <p:nvPr/>
          </p:nvCxnSpPr>
          <p:spPr bwMode="auto">
            <a:xfrm flipH="1">
              <a:off x="6959738" y="3811937"/>
              <a:ext cx="604732" cy="565356"/>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5094" name="Straight Arrow Connector 56"/>
            <p:cNvCxnSpPr>
              <a:cxnSpLocks noChangeShapeType="1"/>
              <a:stCxn id="28" idx="3"/>
              <a:endCxn id="33" idx="7"/>
            </p:cNvCxnSpPr>
            <p:nvPr/>
          </p:nvCxnSpPr>
          <p:spPr bwMode="auto">
            <a:xfrm flipH="1">
              <a:off x="7892250" y="3080987"/>
              <a:ext cx="589651" cy="41439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2671642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fade">
                                      <p:cBhvr>
                                        <p:cTn id="7" dur="500"/>
                                        <p:tgtEl>
                                          <p:spTgt spid="4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
                                            <p:txEl>
                                              <p:pRg st="1" end="1"/>
                                            </p:txEl>
                                          </p:spTgt>
                                        </p:tgtEl>
                                        <p:attrNameLst>
                                          <p:attrName>style.visibility</p:attrName>
                                        </p:attrNameLst>
                                      </p:cBhvr>
                                      <p:to>
                                        <p:strVal val="visible"/>
                                      </p:to>
                                    </p:set>
                                    <p:animEffect transition="in" filter="fade">
                                      <p:cBhvr>
                                        <p:cTn id="10" dur="500"/>
                                        <p:tgtEl>
                                          <p:spTgt spid="4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8">
                                            <p:txEl>
                                              <p:pRg st="3" end="3"/>
                                            </p:txEl>
                                          </p:spTgt>
                                        </p:tgtEl>
                                        <p:attrNameLst>
                                          <p:attrName>style.visibility</p:attrName>
                                        </p:attrNameLst>
                                      </p:cBhvr>
                                      <p:to>
                                        <p:strVal val="visible"/>
                                      </p:to>
                                    </p:set>
                                    <p:animEffect transition="in" filter="fade">
                                      <p:cBhvr>
                                        <p:cTn id="15" dur="500"/>
                                        <p:tgtEl>
                                          <p:spTgt spid="48">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862138" y="236538"/>
            <a:ext cx="8191500" cy="696912"/>
          </a:xfrm>
        </p:spPr>
        <p:txBody>
          <a:bodyPr/>
          <a:lstStyle/>
          <a:p>
            <a:r>
              <a:rPr lang="en-US" altLang="en-US" sz="3600"/>
              <a:t>Example (continued)</a:t>
            </a:r>
          </a:p>
        </p:txBody>
      </p:sp>
      <p:sp>
        <p:nvSpPr>
          <p:cNvPr id="48" name="Rectangle 3"/>
          <p:cNvSpPr txBox="1">
            <a:spLocks noChangeArrowheads="1"/>
          </p:cNvSpPr>
          <p:nvPr/>
        </p:nvSpPr>
        <p:spPr bwMode="auto">
          <a:xfrm>
            <a:off x="5080001" y="1366838"/>
            <a:ext cx="2506663"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r>
              <a:rPr lang="en-US" altLang="en-US"/>
              <a:t>DFS(B):</a:t>
            </a:r>
          </a:p>
          <a:p>
            <a:pPr lvl="1"/>
            <a:r>
              <a:rPr lang="en-US" altLang="en-US"/>
              <a:t>BGCB</a:t>
            </a:r>
          </a:p>
          <a:p>
            <a:pPr lvl="1"/>
            <a:endParaRPr lang="en-US" altLang="en-US"/>
          </a:p>
          <a:p>
            <a:r>
              <a:rPr lang="en-US" altLang="en-US"/>
              <a:t>Delete these edges from the graph</a:t>
            </a:r>
          </a:p>
        </p:txBody>
      </p:sp>
      <p:sp>
        <p:nvSpPr>
          <p:cNvPr id="31" name="Oval 30"/>
          <p:cNvSpPr/>
          <p:nvPr/>
        </p:nvSpPr>
        <p:spPr bwMode="auto">
          <a:xfrm>
            <a:off x="3230563" y="1882776"/>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32" name="Oval 31"/>
          <p:cNvSpPr/>
          <p:nvPr/>
        </p:nvSpPr>
        <p:spPr bwMode="auto">
          <a:xfrm>
            <a:off x="2219325" y="276383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35" name="Oval 34"/>
          <p:cNvSpPr/>
          <p:nvPr/>
        </p:nvSpPr>
        <p:spPr bwMode="auto">
          <a:xfrm>
            <a:off x="4079875" y="276383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36" name="Oval 35"/>
          <p:cNvSpPr/>
          <p:nvPr/>
        </p:nvSpPr>
        <p:spPr bwMode="auto">
          <a:xfrm>
            <a:off x="2228850" y="437673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46" name="Oval 45"/>
          <p:cNvSpPr/>
          <p:nvPr/>
        </p:nvSpPr>
        <p:spPr bwMode="auto">
          <a:xfrm>
            <a:off x="4079875" y="437673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47" name="Oval 46"/>
          <p:cNvSpPr/>
          <p:nvPr/>
        </p:nvSpPr>
        <p:spPr bwMode="auto">
          <a:xfrm>
            <a:off x="3162300" y="3495676"/>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G</a:t>
            </a:r>
          </a:p>
        </p:txBody>
      </p:sp>
      <p:sp>
        <p:nvSpPr>
          <p:cNvPr id="49" name="Oval 48"/>
          <p:cNvSpPr/>
          <p:nvPr/>
        </p:nvSpPr>
        <p:spPr bwMode="auto">
          <a:xfrm>
            <a:off x="3230563" y="5243514"/>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cxnSp>
        <p:nvCxnSpPr>
          <p:cNvPr id="46092" name="Straight Arrow Connector 56"/>
          <p:cNvCxnSpPr>
            <a:cxnSpLocks noChangeShapeType="1"/>
            <a:stCxn id="47" idx="1"/>
            <a:endCxn id="32" idx="5"/>
          </p:cNvCxnSpPr>
          <p:nvPr/>
        </p:nvCxnSpPr>
        <p:spPr bwMode="auto">
          <a:xfrm flipH="1" flipV="1">
            <a:off x="2614613" y="3146425"/>
            <a:ext cx="615950" cy="41433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6093" name="Straight Arrow Connector 56"/>
          <p:cNvCxnSpPr>
            <a:cxnSpLocks noChangeShapeType="1"/>
            <a:stCxn id="46" idx="1"/>
            <a:endCxn id="47" idx="5"/>
          </p:cNvCxnSpPr>
          <p:nvPr/>
        </p:nvCxnSpPr>
        <p:spPr bwMode="auto">
          <a:xfrm flipH="1" flipV="1">
            <a:off x="3557588" y="3878263"/>
            <a:ext cx="588962"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6094" name="Straight Arrow Connector 56"/>
          <p:cNvCxnSpPr>
            <a:cxnSpLocks noChangeShapeType="1"/>
            <a:stCxn id="35" idx="2"/>
            <a:endCxn id="32" idx="6"/>
          </p:cNvCxnSpPr>
          <p:nvPr/>
        </p:nvCxnSpPr>
        <p:spPr bwMode="auto">
          <a:xfrm flipH="1" flipV="1">
            <a:off x="2682875" y="2987675"/>
            <a:ext cx="1397000"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6095" name="Straight Arrow Connector 56"/>
          <p:cNvCxnSpPr>
            <a:cxnSpLocks noChangeShapeType="1"/>
            <a:stCxn id="46" idx="2"/>
            <a:endCxn id="36" idx="6"/>
          </p:cNvCxnSpPr>
          <p:nvPr/>
        </p:nvCxnSpPr>
        <p:spPr bwMode="auto">
          <a:xfrm flipH="1">
            <a:off x="2692401" y="4600575"/>
            <a:ext cx="1387475"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6096" name="Straight Arrow Connector 56"/>
          <p:cNvCxnSpPr>
            <a:cxnSpLocks noChangeShapeType="1"/>
            <a:stCxn id="47" idx="3"/>
            <a:endCxn id="36" idx="7"/>
          </p:cNvCxnSpPr>
          <p:nvPr/>
        </p:nvCxnSpPr>
        <p:spPr bwMode="auto">
          <a:xfrm flipH="1">
            <a:off x="2625725" y="3878263"/>
            <a:ext cx="604838"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6097" name="Straight Arrow Connector 56"/>
          <p:cNvCxnSpPr>
            <a:cxnSpLocks noChangeShapeType="1"/>
            <a:stCxn id="35" idx="3"/>
            <a:endCxn id="47" idx="7"/>
          </p:cNvCxnSpPr>
          <p:nvPr/>
        </p:nvCxnSpPr>
        <p:spPr bwMode="auto">
          <a:xfrm flipH="1">
            <a:off x="3557588" y="3146425"/>
            <a:ext cx="588962" cy="41433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 name="Right Arrow 1"/>
          <p:cNvSpPr>
            <a:spLocks noChangeArrowheads="1"/>
          </p:cNvSpPr>
          <p:nvPr/>
        </p:nvSpPr>
        <p:spPr bwMode="auto">
          <a:xfrm>
            <a:off x="6780213" y="3179763"/>
            <a:ext cx="881062" cy="411162"/>
          </a:xfrm>
          <a:prstGeom prst="rightArrow">
            <a:avLst>
              <a:gd name="adj1" fmla="val 50000"/>
              <a:gd name="adj2" fmla="val 50069"/>
            </a:avLst>
          </a:prstGeom>
          <a:solidFill>
            <a:schemeClr val="accent1"/>
          </a:solidFill>
          <a:ln w="9525" algn="ctr">
            <a:solidFill>
              <a:schemeClr val="tx1"/>
            </a:solidFill>
            <a:round/>
            <a:headEnd/>
            <a:tailEnd/>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tr-TR" altLang="en-US" sz="1800">
              <a:latin typeface="Times New Roman" panose="02020603050405020304" pitchFamily="18" charset="0"/>
            </a:endParaRPr>
          </a:p>
        </p:txBody>
      </p:sp>
      <p:grpSp>
        <p:nvGrpSpPr>
          <p:cNvPr id="3" name="Group 2"/>
          <p:cNvGrpSpPr>
            <a:grpSpLocks/>
          </p:cNvGrpSpPr>
          <p:nvPr/>
        </p:nvGrpSpPr>
        <p:grpSpPr bwMode="auto">
          <a:xfrm>
            <a:off x="8077200" y="1817688"/>
            <a:ext cx="2324100" cy="3808412"/>
            <a:chOff x="6553200" y="1816961"/>
            <a:chExt cx="2324366" cy="3809009"/>
          </a:xfrm>
        </p:grpSpPr>
        <p:sp>
          <p:nvSpPr>
            <p:cNvPr id="26" name="Oval 25"/>
            <p:cNvSpPr/>
            <p:nvPr/>
          </p:nvSpPr>
          <p:spPr bwMode="auto">
            <a:xfrm>
              <a:off x="7564554" y="1816961"/>
              <a:ext cx="463603" cy="44774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7" name="Oval 26"/>
            <p:cNvSpPr/>
            <p:nvPr/>
          </p:nvSpPr>
          <p:spPr bwMode="auto">
            <a:xfrm>
              <a:off x="6553200" y="2698161"/>
              <a:ext cx="463603" cy="44774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8" name="Oval 27"/>
            <p:cNvSpPr/>
            <p:nvPr/>
          </p:nvSpPr>
          <p:spPr bwMode="auto">
            <a:xfrm>
              <a:off x="8413963" y="2698161"/>
              <a:ext cx="463603" cy="44774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9" name="Oval 28"/>
            <p:cNvSpPr/>
            <p:nvPr/>
          </p:nvSpPr>
          <p:spPr bwMode="auto">
            <a:xfrm>
              <a:off x="6564314" y="4311314"/>
              <a:ext cx="463603" cy="44774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30" name="Oval 29"/>
            <p:cNvSpPr/>
            <p:nvPr/>
          </p:nvSpPr>
          <p:spPr bwMode="auto">
            <a:xfrm>
              <a:off x="8413963" y="4311314"/>
              <a:ext cx="463603" cy="44774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33" name="Oval 32"/>
            <p:cNvSpPr/>
            <p:nvPr/>
          </p:nvSpPr>
          <p:spPr bwMode="auto">
            <a:xfrm>
              <a:off x="7496283" y="3430114"/>
              <a:ext cx="463603" cy="44774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G</a:t>
              </a:r>
            </a:p>
          </p:txBody>
        </p:sp>
        <p:sp>
          <p:nvSpPr>
            <p:cNvPr id="34" name="Oval 33"/>
            <p:cNvSpPr/>
            <p:nvPr/>
          </p:nvSpPr>
          <p:spPr bwMode="auto">
            <a:xfrm>
              <a:off x="7564554" y="5178225"/>
              <a:ext cx="463603" cy="44774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cxnSp>
          <p:nvCxnSpPr>
            <p:cNvPr id="46107" name="Straight Arrow Connector 56"/>
            <p:cNvCxnSpPr>
              <a:cxnSpLocks noChangeShapeType="1"/>
              <a:stCxn id="30" idx="1"/>
              <a:endCxn id="33" idx="5"/>
            </p:cNvCxnSpPr>
            <p:nvPr/>
          </p:nvCxnSpPr>
          <p:spPr bwMode="auto">
            <a:xfrm flipH="1" flipV="1">
              <a:off x="7892250" y="3811937"/>
              <a:ext cx="589651" cy="565356"/>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6108" name="Straight Arrow Connector 56"/>
            <p:cNvCxnSpPr>
              <a:cxnSpLocks noChangeShapeType="1"/>
              <a:stCxn id="30" idx="2"/>
              <a:endCxn id="29" idx="6"/>
            </p:cNvCxnSpPr>
            <p:nvPr/>
          </p:nvCxnSpPr>
          <p:spPr bwMode="auto">
            <a:xfrm flipH="1">
              <a:off x="7027623" y="4535571"/>
              <a:ext cx="1386393"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6109" name="Straight Arrow Connector 56"/>
            <p:cNvCxnSpPr>
              <a:cxnSpLocks noChangeShapeType="1"/>
              <a:stCxn id="33" idx="3"/>
              <a:endCxn id="29" idx="7"/>
            </p:cNvCxnSpPr>
            <p:nvPr/>
          </p:nvCxnSpPr>
          <p:spPr bwMode="auto">
            <a:xfrm flipH="1">
              <a:off x="6959738" y="3811937"/>
              <a:ext cx="604732" cy="565356"/>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2570872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fade">
                                      <p:cBhvr>
                                        <p:cTn id="7" dur="500"/>
                                        <p:tgtEl>
                                          <p:spTgt spid="4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
                                            <p:txEl>
                                              <p:pRg st="1" end="1"/>
                                            </p:txEl>
                                          </p:spTgt>
                                        </p:tgtEl>
                                        <p:attrNameLst>
                                          <p:attrName>style.visibility</p:attrName>
                                        </p:attrNameLst>
                                      </p:cBhvr>
                                      <p:to>
                                        <p:strVal val="visible"/>
                                      </p:to>
                                    </p:set>
                                    <p:animEffect transition="in" filter="fade">
                                      <p:cBhvr>
                                        <p:cTn id="10" dur="500"/>
                                        <p:tgtEl>
                                          <p:spTgt spid="4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8">
                                            <p:txEl>
                                              <p:pRg st="3" end="3"/>
                                            </p:txEl>
                                          </p:spTgt>
                                        </p:tgtEl>
                                        <p:attrNameLst>
                                          <p:attrName>style.visibility</p:attrName>
                                        </p:attrNameLst>
                                      </p:cBhvr>
                                      <p:to>
                                        <p:strVal val="visible"/>
                                      </p:to>
                                    </p:set>
                                    <p:animEffect transition="in" filter="fade">
                                      <p:cBhvr>
                                        <p:cTn id="15" dur="500"/>
                                        <p:tgtEl>
                                          <p:spTgt spid="48">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1862138" y="236538"/>
            <a:ext cx="8191500" cy="696912"/>
          </a:xfrm>
        </p:spPr>
        <p:txBody>
          <a:bodyPr/>
          <a:lstStyle/>
          <a:p>
            <a:r>
              <a:rPr lang="en-US" altLang="en-US" sz="3600"/>
              <a:t>Example (continued)</a:t>
            </a:r>
          </a:p>
        </p:txBody>
      </p:sp>
      <p:sp>
        <p:nvSpPr>
          <p:cNvPr id="48" name="Rectangle 3"/>
          <p:cNvSpPr txBox="1">
            <a:spLocks noChangeArrowheads="1"/>
          </p:cNvSpPr>
          <p:nvPr/>
        </p:nvSpPr>
        <p:spPr bwMode="auto">
          <a:xfrm>
            <a:off x="5080001" y="1366838"/>
            <a:ext cx="2506663"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r>
              <a:rPr lang="en-US" altLang="en-US"/>
              <a:t>DFS(D):</a:t>
            </a:r>
          </a:p>
          <a:p>
            <a:pPr lvl="1"/>
            <a:r>
              <a:rPr lang="en-US" altLang="en-US"/>
              <a:t>DEGD</a:t>
            </a:r>
          </a:p>
          <a:p>
            <a:pPr lvl="1"/>
            <a:endParaRPr lang="en-US" altLang="en-US"/>
          </a:p>
          <a:p>
            <a:r>
              <a:rPr lang="en-US" altLang="en-US"/>
              <a:t>Delete these edges from the graph</a:t>
            </a:r>
          </a:p>
        </p:txBody>
      </p:sp>
      <p:sp>
        <p:nvSpPr>
          <p:cNvPr id="31" name="Oval 30"/>
          <p:cNvSpPr/>
          <p:nvPr/>
        </p:nvSpPr>
        <p:spPr bwMode="auto">
          <a:xfrm>
            <a:off x="3230563" y="1882776"/>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32" name="Oval 31"/>
          <p:cNvSpPr/>
          <p:nvPr/>
        </p:nvSpPr>
        <p:spPr bwMode="auto">
          <a:xfrm>
            <a:off x="2219325" y="276383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35" name="Oval 34"/>
          <p:cNvSpPr/>
          <p:nvPr/>
        </p:nvSpPr>
        <p:spPr bwMode="auto">
          <a:xfrm>
            <a:off x="4079875" y="276383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36" name="Oval 35"/>
          <p:cNvSpPr/>
          <p:nvPr/>
        </p:nvSpPr>
        <p:spPr bwMode="auto">
          <a:xfrm>
            <a:off x="2228850" y="437673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46" name="Oval 45"/>
          <p:cNvSpPr/>
          <p:nvPr/>
        </p:nvSpPr>
        <p:spPr bwMode="auto">
          <a:xfrm>
            <a:off x="4079875" y="437673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47" name="Oval 46"/>
          <p:cNvSpPr/>
          <p:nvPr/>
        </p:nvSpPr>
        <p:spPr bwMode="auto">
          <a:xfrm>
            <a:off x="3162300" y="3495676"/>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G</a:t>
            </a:r>
          </a:p>
        </p:txBody>
      </p:sp>
      <p:sp>
        <p:nvSpPr>
          <p:cNvPr id="49" name="Oval 48"/>
          <p:cNvSpPr/>
          <p:nvPr/>
        </p:nvSpPr>
        <p:spPr bwMode="auto">
          <a:xfrm>
            <a:off x="3230563" y="5243514"/>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cxnSp>
        <p:nvCxnSpPr>
          <p:cNvPr id="47116" name="Straight Arrow Connector 56"/>
          <p:cNvCxnSpPr>
            <a:cxnSpLocks noChangeShapeType="1"/>
            <a:stCxn id="46" idx="1"/>
            <a:endCxn id="47" idx="5"/>
          </p:cNvCxnSpPr>
          <p:nvPr/>
        </p:nvCxnSpPr>
        <p:spPr bwMode="auto">
          <a:xfrm flipH="1" flipV="1">
            <a:off x="3557588" y="3878263"/>
            <a:ext cx="588962"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7117" name="Straight Arrow Connector 56"/>
          <p:cNvCxnSpPr>
            <a:cxnSpLocks noChangeShapeType="1"/>
            <a:stCxn id="46" idx="2"/>
            <a:endCxn id="36" idx="6"/>
          </p:cNvCxnSpPr>
          <p:nvPr/>
        </p:nvCxnSpPr>
        <p:spPr bwMode="auto">
          <a:xfrm flipH="1">
            <a:off x="2692401" y="4600575"/>
            <a:ext cx="1387475"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7118" name="Straight Arrow Connector 56"/>
          <p:cNvCxnSpPr>
            <a:cxnSpLocks noChangeShapeType="1"/>
            <a:stCxn id="47" idx="3"/>
            <a:endCxn id="36" idx="7"/>
          </p:cNvCxnSpPr>
          <p:nvPr/>
        </p:nvCxnSpPr>
        <p:spPr bwMode="auto">
          <a:xfrm flipH="1">
            <a:off x="2625725" y="3878263"/>
            <a:ext cx="604838"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 name="Right Arrow 1"/>
          <p:cNvSpPr>
            <a:spLocks noChangeArrowheads="1"/>
          </p:cNvSpPr>
          <p:nvPr/>
        </p:nvSpPr>
        <p:spPr bwMode="auto">
          <a:xfrm>
            <a:off x="6780213" y="3179763"/>
            <a:ext cx="881062" cy="411162"/>
          </a:xfrm>
          <a:prstGeom prst="rightArrow">
            <a:avLst>
              <a:gd name="adj1" fmla="val 50000"/>
              <a:gd name="adj2" fmla="val 50069"/>
            </a:avLst>
          </a:prstGeom>
          <a:solidFill>
            <a:schemeClr val="accent1"/>
          </a:solidFill>
          <a:ln w="9525" algn="ctr">
            <a:solidFill>
              <a:schemeClr val="tx1"/>
            </a:solidFill>
            <a:round/>
            <a:headEnd/>
            <a:tailEnd/>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tr-TR" altLang="en-US" sz="1800">
              <a:latin typeface="Times New Roman" panose="02020603050405020304" pitchFamily="18" charset="0"/>
            </a:endParaRPr>
          </a:p>
        </p:txBody>
      </p:sp>
      <p:grpSp>
        <p:nvGrpSpPr>
          <p:cNvPr id="3" name="Group 2"/>
          <p:cNvGrpSpPr>
            <a:grpSpLocks/>
          </p:cNvGrpSpPr>
          <p:nvPr/>
        </p:nvGrpSpPr>
        <p:grpSpPr bwMode="auto">
          <a:xfrm>
            <a:off x="8077200" y="1817688"/>
            <a:ext cx="2324100" cy="3808412"/>
            <a:chOff x="6553200" y="1816961"/>
            <a:chExt cx="2324366" cy="3809009"/>
          </a:xfrm>
        </p:grpSpPr>
        <p:sp>
          <p:nvSpPr>
            <p:cNvPr id="26" name="Oval 25"/>
            <p:cNvSpPr/>
            <p:nvPr/>
          </p:nvSpPr>
          <p:spPr bwMode="auto">
            <a:xfrm>
              <a:off x="7564554" y="1816961"/>
              <a:ext cx="463603" cy="44774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7" name="Oval 26"/>
            <p:cNvSpPr/>
            <p:nvPr/>
          </p:nvSpPr>
          <p:spPr bwMode="auto">
            <a:xfrm>
              <a:off x="6553200" y="2698161"/>
              <a:ext cx="463603" cy="44774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8" name="Oval 27"/>
            <p:cNvSpPr/>
            <p:nvPr/>
          </p:nvSpPr>
          <p:spPr bwMode="auto">
            <a:xfrm>
              <a:off x="8413963" y="2698161"/>
              <a:ext cx="463603" cy="44774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9" name="Oval 28"/>
            <p:cNvSpPr/>
            <p:nvPr/>
          </p:nvSpPr>
          <p:spPr bwMode="auto">
            <a:xfrm>
              <a:off x="6564314" y="4311314"/>
              <a:ext cx="463603" cy="44774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30" name="Oval 29"/>
            <p:cNvSpPr/>
            <p:nvPr/>
          </p:nvSpPr>
          <p:spPr bwMode="auto">
            <a:xfrm>
              <a:off x="8413963" y="4311314"/>
              <a:ext cx="463603" cy="44774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33" name="Oval 32"/>
            <p:cNvSpPr/>
            <p:nvPr/>
          </p:nvSpPr>
          <p:spPr bwMode="auto">
            <a:xfrm>
              <a:off x="7496283" y="3430114"/>
              <a:ext cx="463603" cy="44774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G</a:t>
              </a:r>
            </a:p>
          </p:txBody>
        </p:sp>
        <p:sp>
          <p:nvSpPr>
            <p:cNvPr id="34" name="Oval 33"/>
            <p:cNvSpPr/>
            <p:nvPr/>
          </p:nvSpPr>
          <p:spPr bwMode="auto">
            <a:xfrm>
              <a:off x="7564554" y="5178225"/>
              <a:ext cx="463603" cy="44774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grpSp>
    </p:spTree>
    <p:extLst>
      <p:ext uri="{BB962C8B-B14F-4D97-AF65-F5344CB8AC3E}">
        <p14:creationId xmlns:p14="http://schemas.microsoft.com/office/powerpoint/2010/main" val="28745626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fade">
                                      <p:cBhvr>
                                        <p:cTn id="7" dur="500"/>
                                        <p:tgtEl>
                                          <p:spTgt spid="4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
                                            <p:txEl>
                                              <p:pRg st="1" end="1"/>
                                            </p:txEl>
                                          </p:spTgt>
                                        </p:tgtEl>
                                        <p:attrNameLst>
                                          <p:attrName>style.visibility</p:attrName>
                                        </p:attrNameLst>
                                      </p:cBhvr>
                                      <p:to>
                                        <p:strVal val="visible"/>
                                      </p:to>
                                    </p:set>
                                    <p:animEffect transition="in" filter="fade">
                                      <p:cBhvr>
                                        <p:cTn id="10" dur="500"/>
                                        <p:tgtEl>
                                          <p:spTgt spid="4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8">
                                            <p:txEl>
                                              <p:pRg st="3" end="3"/>
                                            </p:txEl>
                                          </p:spTgt>
                                        </p:tgtEl>
                                        <p:attrNameLst>
                                          <p:attrName>style.visibility</p:attrName>
                                        </p:attrNameLst>
                                      </p:cBhvr>
                                      <p:to>
                                        <p:strVal val="visible"/>
                                      </p:to>
                                    </p:set>
                                    <p:animEffect transition="in" filter="fade">
                                      <p:cBhvr>
                                        <p:cTn id="15" dur="500"/>
                                        <p:tgtEl>
                                          <p:spTgt spid="48">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1862138" y="236538"/>
            <a:ext cx="8191500" cy="696912"/>
          </a:xfrm>
        </p:spPr>
        <p:txBody>
          <a:bodyPr/>
          <a:lstStyle/>
          <a:p>
            <a:r>
              <a:rPr lang="en-US" altLang="en-US" sz="3600"/>
              <a:t>Example (continued)</a:t>
            </a:r>
          </a:p>
        </p:txBody>
      </p:sp>
      <p:cxnSp>
        <p:nvCxnSpPr>
          <p:cNvPr id="48132" name="Straight Arrow Connector 56"/>
          <p:cNvCxnSpPr>
            <a:cxnSpLocks noChangeShapeType="1"/>
            <a:stCxn id="35" idx="1"/>
            <a:endCxn id="31" idx="5"/>
          </p:cNvCxnSpPr>
          <p:nvPr/>
        </p:nvCxnSpPr>
        <p:spPr bwMode="auto">
          <a:xfrm flipH="1" flipV="1">
            <a:off x="3625850" y="2265363"/>
            <a:ext cx="520700"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48" name="Rectangle 3"/>
          <p:cNvSpPr txBox="1">
            <a:spLocks noChangeArrowheads="1"/>
          </p:cNvSpPr>
          <p:nvPr/>
        </p:nvSpPr>
        <p:spPr bwMode="auto">
          <a:xfrm>
            <a:off x="5080001" y="1235076"/>
            <a:ext cx="5267325" cy="511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r>
              <a:rPr lang="en-US" altLang="en-US"/>
              <a:t>We have 3 cycles</a:t>
            </a:r>
          </a:p>
          <a:p>
            <a:r>
              <a:rPr lang="en-US" altLang="en-US"/>
              <a:t>DFS(A): ABDFECA</a:t>
            </a:r>
          </a:p>
          <a:p>
            <a:r>
              <a:rPr lang="en-US" altLang="en-US"/>
              <a:t>DFS(B): BGCB</a:t>
            </a:r>
          </a:p>
          <a:p>
            <a:r>
              <a:rPr lang="en-US" altLang="en-US"/>
              <a:t>DFS(D): DEGD</a:t>
            </a:r>
          </a:p>
          <a:p>
            <a:endParaRPr lang="en-US" altLang="en-US"/>
          </a:p>
          <a:p>
            <a:r>
              <a:rPr lang="en-US" altLang="en-US"/>
              <a:t>Combine these together</a:t>
            </a:r>
          </a:p>
          <a:p>
            <a:r>
              <a:rPr lang="en-US" altLang="en-US"/>
              <a:t>Step 1: A</a:t>
            </a:r>
            <a:r>
              <a:rPr lang="en-US" altLang="en-US">
                <a:solidFill>
                  <a:srgbClr val="C00000"/>
                </a:solidFill>
              </a:rPr>
              <a:t>BGCB</a:t>
            </a:r>
            <a:r>
              <a:rPr lang="en-US" altLang="en-US"/>
              <a:t>DFECA</a:t>
            </a:r>
          </a:p>
          <a:p>
            <a:r>
              <a:rPr lang="en-US" altLang="en-US"/>
              <a:t>Step 2: A</a:t>
            </a:r>
            <a:r>
              <a:rPr lang="en-US" altLang="en-US">
                <a:solidFill>
                  <a:srgbClr val="C00000"/>
                </a:solidFill>
              </a:rPr>
              <a:t>BGCB</a:t>
            </a:r>
            <a:r>
              <a:rPr lang="en-US" altLang="en-US">
                <a:solidFill>
                  <a:srgbClr val="003399"/>
                </a:solidFill>
              </a:rPr>
              <a:t>DEGD</a:t>
            </a:r>
            <a:r>
              <a:rPr lang="en-US" altLang="en-US"/>
              <a:t>FECA</a:t>
            </a:r>
          </a:p>
        </p:txBody>
      </p:sp>
      <p:sp>
        <p:nvSpPr>
          <p:cNvPr id="31" name="Oval 30"/>
          <p:cNvSpPr/>
          <p:nvPr/>
        </p:nvSpPr>
        <p:spPr bwMode="auto">
          <a:xfrm>
            <a:off x="3230563" y="1882776"/>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32" name="Oval 31"/>
          <p:cNvSpPr/>
          <p:nvPr/>
        </p:nvSpPr>
        <p:spPr bwMode="auto">
          <a:xfrm>
            <a:off x="2219325" y="276383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35" name="Oval 34"/>
          <p:cNvSpPr/>
          <p:nvPr/>
        </p:nvSpPr>
        <p:spPr bwMode="auto">
          <a:xfrm>
            <a:off x="4079875" y="276383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36" name="Oval 35"/>
          <p:cNvSpPr/>
          <p:nvPr/>
        </p:nvSpPr>
        <p:spPr bwMode="auto">
          <a:xfrm>
            <a:off x="2228850" y="437673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46" name="Oval 45"/>
          <p:cNvSpPr/>
          <p:nvPr/>
        </p:nvSpPr>
        <p:spPr bwMode="auto">
          <a:xfrm>
            <a:off x="4079875" y="437673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47" name="Oval 46"/>
          <p:cNvSpPr/>
          <p:nvPr/>
        </p:nvSpPr>
        <p:spPr bwMode="auto">
          <a:xfrm>
            <a:off x="3162300" y="3495676"/>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G</a:t>
            </a:r>
          </a:p>
        </p:txBody>
      </p:sp>
      <p:sp>
        <p:nvSpPr>
          <p:cNvPr id="49" name="Oval 48"/>
          <p:cNvSpPr/>
          <p:nvPr/>
        </p:nvSpPr>
        <p:spPr bwMode="auto">
          <a:xfrm>
            <a:off x="3230563" y="5243514"/>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cxnSp>
        <p:nvCxnSpPr>
          <p:cNvPr id="48141" name="Straight Arrow Connector 56"/>
          <p:cNvCxnSpPr>
            <a:cxnSpLocks noChangeShapeType="1"/>
            <a:stCxn id="47" idx="1"/>
            <a:endCxn id="32" idx="5"/>
          </p:cNvCxnSpPr>
          <p:nvPr/>
        </p:nvCxnSpPr>
        <p:spPr bwMode="auto">
          <a:xfrm flipH="1" flipV="1">
            <a:off x="2614613" y="3146425"/>
            <a:ext cx="615950" cy="41433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8142" name="Straight Arrow Connector 56"/>
          <p:cNvCxnSpPr>
            <a:cxnSpLocks noChangeShapeType="1"/>
            <a:stCxn id="46" idx="1"/>
            <a:endCxn id="47" idx="5"/>
          </p:cNvCxnSpPr>
          <p:nvPr/>
        </p:nvCxnSpPr>
        <p:spPr bwMode="auto">
          <a:xfrm flipH="1" flipV="1">
            <a:off x="3557588" y="3878263"/>
            <a:ext cx="588962"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8143" name="Straight Arrow Connector 56"/>
          <p:cNvCxnSpPr>
            <a:cxnSpLocks noChangeShapeType="1"/>
            <a:stCxn id="49" idx="1"/>
            <a:endCxn id="36" idx="5"/>
          </p:cNvCxnSpPr>
          <p:nvPr/>
        </p:nvCxnSpPr>
        <p:spPr bwMode="auto">
          <a:xfrm flipH="1" flipV="1">
            <a:off x="2625726" y="4759326"/>
            <a:ext cx="671513" cy="550863"/>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8144" name="Straight Arrow Connector 56"/>
          <p:cNvCxnSpPr>
            <a:cxnSpLocks noChangeShapeType="1"/>
            <a:stCxn id="46" idx="0"/>
            <a:endCxn id="35" idx="4"/>
          </p:cNvCxnSpPr>
          <p:nvPr/>
        </p:nvCxnSpPr>
        <p:spPr bwMode="auto">
          <a:xfrm flipV="1">
            <a:off x="4311650" y="3211514"/>
            <a:ext cx="0" cy="116522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8145" name="Straight Arrow Connector 56"/>
          <p:cNvCxnSpPr>
            <a:cxnSpLocks noChangeShapeType="1"/>
            <a:stCxn id="36" idx="0"/>
            <a:endCxn id="32" idx="4"/>
          </p:cNvCxnSpPr>
          <p:nvPr/>
        </p:nvCxnSpPr>
        <p:spPr bwMode="auto">
          <a:xfrm flipH="1" flipV="1">
            <a:off x="2451101" y="3211514"/>
            <a:ext cx="9525" cy="116522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8146" name="Straight Arrow Connector 56"/>
          <p:cNvCxnSpPr>
            <a:cxnSpLocks noChangeShapeType="1"/>
            <a:stCxn id="32" idx="7"/>
            <a:endCxn id="31" idx="3"/>
          </p:cNvCxnSpPr>
          <p:nvPr/>
        </p:nvCxnSpPr>
        <p:spPr bwMode="auto">
          <a:xfrm flipV="1">
            <a:off x="2614614" y="2265363"/>
            <a:ext cx="682625"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8147" name="Straight Arrow Connector 56"/>
          <p:cNvCxnSpPr>
            <a:cxnSpLocks noChangeShapeType="1"/>
            <a:stCxn id="35" idx="2"/>
            <a:endCxn id="32" idx="6"/>
          </p:cNvCxnSpPr>
          <p:nvPr/>
        </p:nvCxnSpPr>
        <p:spPr bwMode="auto">
          <a:xfrm flipH="1" flipV="1">
            <a:off x="2682875" y="2987675"/>
            <a:ext cx="1397000"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8148" name="Straight Arrow Connector 56"/>
          <p:cNvCxnSpPr>
            <a:cxnSpLocks noChangeShapeType="1"/>
            <a:stCxn id="46" idx="2"/>
            <a:endCxn id="36" idx="6"/>
          </p:cNvCxnSpPr>
          <p:nvPr/>
        </p:nvCxnSpPr>
        <p:spPr bwMode="auto">
          <a:xfrm flipH="1">
            <a:off x="2692401" y="4600575"/>
            <a:ext cx="1387475"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8149" name="Straight Arrow Connector 56"/>
          <p:cNvCxnSpPr>
            <a:cxnSpLocks noChangeShapeType="1"/>
            <a:stCxn id="46" idx="3"/>
            <a:endCxn id="49" idx="7"/>
          </p:cNvCxnSpPr>
          <p:nvPr/>
        </p:nvCxnSpPr>
        <p:spPr bwMode="auto">
          <a:xfrm flipH="1">
            <a:off x="3625850" y="4759326"/>
            <a:ext cx="520700" cy="550863"/>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8150" name="Straight Arrow Connector 56"/>
          <p:cNvCxnSpPr>
            <a:cxnSpLocks noChangeShapeType="1"/>
            <a:stCxn id="47" idx="3"/>
            <a:endCxn id="36" idx="7"/>
          </p:cNvCxnSpPr>
          <p:nvPr/>
        </p:nvCxnSpPr>
        <p:spPr bwMode="auto">
          <a:xfrm flipH="1">
            <a:off x="2625725" y="3878263"/>
            <a:ext cx="604838"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8151" name="Straight Arrow Connector 56"/>
          <p:cNvCxnSpPr>
            <a:cxnSpLocks noChangeShapeType="1"/>
            <a:stCxn id="35" idx="3"/>
            <a:endCxn id="47" idx="7"/>
          </p:cNvCxnSpPr>
          <p:nvPr/>
        </p:nvCxnSpPr>
        <p:spPr bwMode="auto">
          <a:xfrm flipH="1">
            <a:off x="3557588" y="3146425"/>
            <a:ext cx="588962" cy="41433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404200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8">
                                            <p:txEl>
                                              <p:pRg st="6" end="6"/>
                                            </p:txEl>
                                          </p:spTgt>
                                        </p:tgtEl>
                                        <p:attrNameLst>
                                          <p:attrName>style.visibility</p:attrName>
                                        </p:attrNameLst>
                                      </p:cBhvr>
                                      <p:to>
                                        <p:strVal val="visible"/>
                                      </p:to>
                                    </p:set>
                                    <p:animEffect transition="in" filter="fade">
                                      <p:cBhvr>
                                        <p:cTn id="7" dur="500"/>
                                        <p:tgtEl>
                                          <p:spTgt spid="48">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xEl>
                                              <p:pRg st="7" end="7"/>
                                            </p:txEl>
                                          </p:spTgt>
                                        </p:tgtEl>
                                        <p:attrNameLst>
                                          <p:attrName>style.visibility</p:attrName>
                                        </p:attrNameLst>
                                      </p:cBhvr>
                                      <p:to>
                                        <p:strVal val="visible"/>
                                      </p:to>
                                    </p:set>
                                    <p:animEffect transition="in" filter="fade">
                                      <p:cBhvr>
                                        <p:cTn id="12" dur="500"/>
                                        <p:tgtEl>
                                          <p:spTgt spid="4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1862138" y="236538"/>
            <a:ext cx="8191500" cy="696912"/>
          </a:xfrm>
        </p:spPr>
        <p:txBody>
          <a:bodyPr/>
          <a:lstStyle/>
          <a:p>
            <a:r>
              <a:rPr lang="en-US" altLang="en-US" sz="3600"/>
              <a:t>Final Euler Circuit</a:t>
            </a:r>
          </a:p>
        </p:txBody>
      </p:sp>
      <p:cxnSp>
        <p:nvCxnSpPr>
          <p:cNvPr id="49156" name="Straight Arrow Connector 56"/>
          <p:cNvCxnSpPr>
            <a:cxnSpLocks noChangeShapeType="1"/>
            <a:stCxn id="35" idx="1"/>
            <a:endCxn id="31" idx="5"/>
          </p:cNvCxnSpPr>
          <p:nvPr/>
        </p:nvCxnSpPr>
        <p:spPr bwMode="auto">
          <a:xfrm flipH="1" flipV="1">
            <a:off x="6270625" y="1597025"/>
            <a:ext cx="520700"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49157" name="Rectangle 3"/>
          <p:cNvSpPr txBox="1">
            <a:spLocks noChangeArrowheads="1"/>
          </p:cNvSpPr>
          <p:nvPr/>
        </p:nvSpPr>
        <p:spPr bwMode="auto">
          <a:xfrm>
            <a:off x="4225926" y="5414964"/>
            <a:ext cx="52673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r>
              <a:rPr lang="en-US" altLang="en-US"/>
              <a:t>A</a:t>
            </a:r>
            <a:r>
              <a:rPr lang="en-US" altLang="en-US">
                <a:solidFill>
                  <a:srgbClr val="C00000"/>
                </a:solidFill>
              </a:rPr>
              <a:t>BGCB</a:t>
            </a:r>
            <a:r>
              <a:rPr lang="en-US" altLang="en-US">
                <a:solidFill>
                  <a:srgbClr val="003399"/>
                </a:solidFill>
              </a:rPr>
              <a:t>DEGD</a:t>
            </a:r>
            <a:r>
              <a:rPr lang="en-US" altLang="en-US"/>
              <a:t>FECA</a:t>
            </a:r>
          </a:p>
        </p:txBody>
      </p:sp>
      <p:sp>
        <p:nvSpPr>
          <p:cNvPr id="31" name="Oval 30"/>
          <p:cNvSpPr/>
          <p:nvPr/>
        </p:nvSpPr>
        <p:spPr bwMode="auto">
          <a:xfrm>
            <a:off x="5873750" y="1216026"/>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32" name="Oval 31"/>
          <p:cNvSpPr/>
          <p:nvPr/>
        </p:nvSpPr>
        <p:spPr bwMode="auto">
          <a:xfrm>
            <a:off x="4862513" y="209708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35" name="Oval 34"/>
          <p:cNvSpPr/>
          <p:nvPr/>
        </p:nvSpPr>
        <p:spPr bwMode="auto">
          <a:xfrm>
            <a:off x="6723063" y="209708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36" name="Oval 35"/>
          <p:cNvSpPr/>
          <p:nvPr/>
        </p:nvSpPr>
        <p:spPr bwMode="auto">
          <a:xfrm>
            <a:off x="4873625" y="370998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46" name="Oval 45"/>
          <p:cNvSpPr/>
          <p:nvPr/>
        </p:nvSpPr>
        <p:spPr bwMode="auto">
          <a:xfrm>
            <a:off x="6723063" y="370998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47" name="Oval 46"/>
          <p:cNvSpPr/>
          <p:nvPr/>
        </p:nvSpPr>
        <p:spPr bwMode="auto">
          <a:xfrm>
            <a:off x="5807075" y="282733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G</a:t>
            </a:r>
          </a:p>
        </p:txBody>
      </p:sp>
      <p:sp>
        <p:nvSpPr>
          <p:cNvPr id="49" name="Oval 48"/>
          <p:cNvSpPr/>
          <p:nvPr/>
        </p:nvSpPr>
        <p:spPr bwMode="auto">
          <a:xfrm>
            <a:off x="5873750" y="4576764"/>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cxnSp>
        <p:nvCxnSpPr>
          <p:cNvPr id="49165" name="Straight Arrow Connector 56"/>
          <p:cNvCxnSpPr>
            <a:cxnSpLocks noChangeShapeType="1"/>
            <a:stCxn id="47" idx="1"/>
            <a:endCxn id="32" idx="5"/>
          </p:cNvCxnSpPr>
          <p:nvPr/>
        </p:nvCxnSpPr>
        <p:spPr bwMode="auto">
          <a:xfrm flipH="1" flipV="1">
            <a:off x="5259388" y="2479675"/>
            <a:ext cx="614362" cy="41433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9166" name="Straight Arrow Connector 56"/>
          <p:cNvCxnSpPr>
            <a:cxnSpLocks noChangeShapeType="1"/>
            <a:stCxn id="46" idx="1"/>
            <a:endCxn id="47" idx="5"/>
          </p:cNvCxnSpPr>
          <p:nvPr/>
        </p:nvCxnSpPr>
        <p:spPr bwMode="auto">
          <a:xfrm flipH="1" flipV="1">
            <a:off x="6202363" y="3209925"/>
            <a:ext cx="588962"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9167" name="Straight Arrow Connector 56"/>
          <p:cNvCxnSpPr>
            <a:cxnSpLocks noChangeShapeType="1"/>
            <a:stCxn id="49" idx="1"/>
            <a:endCxn id="36" idx="5"/>
          </p:cNvCxnSpPr>
          <p:nvPr/>
        </p:nvCxnSpPr>
        <p:spPr bwMode="auto">
          <a:xfrm flipH="1" flipV="1">
            <a:off x="5268913" y="4092576"/>
            <a:ext cx="673100" cy="54927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9168" name="Straight Arrow Connector 56"/>
          <p:cNvCxnSpPr>
            <a:cxnSpLocks noChangeShapeType="1"/>
            <a:stCxn id="46" idx="0"/>
            <a:endCxn id="35" idx="4"/>
          </p:cNvCxnSpPr>
          <p:nvPr/>
        </p:nvCxnSpPr>
        <p:spPr bwMode="auto">
          <a:xfrm flipV="1">
            <a:off x="6954838" y="2544764"/>
            <a:ext cx="0" cy="116522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9169" name="Straight Arrow Connector 56"/>
          <p:cNvCxnSpPr>
            <a:cxnSpLocks noChangeShapeType="1"/>
            <a:stCxn id="36" idx="0"/>
            <a:endCxn id="32" idx="4"/>
          </p:cNvCxnSpPr>
          <p:nvPr/>
        </p:nvCxnSpPr>
        <p:spPr bwMode="auto">
          <a:xfrm flipH="1" flipV="1">
            <a:off x="5094288" y="2544764"/>
            <a:ext cx="11112" cy="116522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9170" name="Straight Arrow Connector 56"/>
          <p:cNvCxnSpPr>
            <a:cxnSpLocks noChangeShapeType="1"/>
            <a:stCxn id="32" idx="7"/>
            <a:endCxn id="31" idx="3"/>
          </p:cNvCxnSpPr>
          <p:nvPr/>
        </p:nvCxnSpPr>
        <p:spPr bwMode="auto">
          <a:xfrm flipV="1">
            <a:off x="5259389" y="1597025"/>
            <a:ext cx="682625"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9171" name="Straight Arrow Connector 56"/>
          <p:cNvCxnSpPr>
            <a:cxnSpLocks noChangeShapeType="1"/>
            <a:stCxn id="35" idx="2"/>
            <a:endCxn id="32" idx="6"/>
          </p:cNvCxnSpPr>
          <p:nvPr/>
        </p:nvCxnSpPr>
        <p:spPr bwMode="auto">
          <a:xfrm flipH="1" flipV="1">
            <a:off x="5326063" y="2320925"/>
            <a:ext cx="1397000"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9172" name="Straight Arrow Connector 56"/>
          <p:cNvCxnSpPr>
            <a:cxnSpLocks noChangeShapeType="1"/>
            <a:stCxn id="46" idx="2"/>
            <a:endCxn id="36" idx="6"/>
          </p:cNvCxnSpPr>
          <p:nvPr/>
        </p:nvCxnSpPr>
        <p:spPr bwMode="auto">
          <a:xfrm flipH="1">
            <a:off x="5337175" y="3933825"/>
            <a:ext cx="1385888"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9173" name="Straight Arrow Connector 56"/>
          <p:cNvCxnSpPr>
            <a:cxnSpLocks noChangeShapeType="1"/>
            <a:stCxn id="46" idx="3"/>
            <a:endCxn id="49" idx="7"/>
          </p:cNvCxnSpPr>
          <p:nvPr/>
        </p:nvCxnSpPr>
        <p:spPr bwMode="auto">
          <a:xfrm flipH="1">
            <a:off x="6270625" y="4092576"/>
            <a:ext cx="520700" cy="54927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9174" name="Straight Arrow Connector 56"/>
          <p:cNvCxnSpPr>
            <a:cxnSpLocks noChangeShapeType="1"/>
            <a:stCxn id="47" idx="3"/>
            <a:endCxn id="36" idx="7"/>
          </p:cNvCxnSpPr>
          <p:nvPr/>
        </p:nvCxnSpPr>
        <p:spPr bwMode="auto">
          <a:xfrm flipH="1">
            <a:off x="5268914" y="3209925"/>
            <a:ext cx="604837"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9175" name="Straight Arrow Connector 56"/>
          <p:cNvCxnSpPr>
            <a:cxnSpLocks noChangeShapeType="1"/>
            <a:stCxn id="35" idx="3"/>
            <a:endCxn id="47" idx="7"/>
          </p:cNvCxnSpPr>
          <p:nvPr/>
        </p:nvCxnSpPr>
        <p:spPr bwMode="auto">
          <a:xfrm flipH="1">
            <a:off x="6202363" y="2479675"/>
            <a:ext cx="588962" cy="41433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 name="TextBox 1"/>
          <p:cNvSpPr txBox="1"/>
          <p:nvPr/>
        </p:nvSpPr>
        <p:spPr>
          <a:xfrm>
            <a:off x="5421314" y="1550988"/>
            <a:ext cx="300037" cy="368300"/>
          </a:xfrm>
          <a:prstGeom prst="rect">
            <a:avLst/>
          </a:prstGeom>
          <a:noFill/>
        </p:spPr>
        <p:txBody>
          <a:bodyPr wrap="none">
            <a:spAutoFit/>
          </a:bodyPr>
          <a:lstStyle/>
          <a:p>
            <a:pPr>
              <a:defRPr/>
            </a:pPr>
            <a:r>
              <a:rPr lang="en-US" dirty="0">
                <a:latin typeface="+mj-lt"/>
              </a:rPr>
              <a:t>1</a:t>
            </a:r>
            <a:endParaRPr lang="tr-TR" dirty="0">
              <a:latin typeface="+mj-lt"/>
            </a:endParaRPr>
          </a:p>
        </p:txBody>
      </p:sp>
      <p:sp>
        <p:nvSpPr>
          <p:cNvPr id="25" name="TextBox 24"/>
          <p:cNvSpPr txBox="1"/>
          <p:nvPr/>
        </p:nvSpPr>
        <p:spPr>
          <a:xfrm>
            <a:off x="5497514" y="2425700"/>
            <a:ext cx="325437" cy="368300"/>
          </a:xfrm>
          <a:prstGeom prst="rect">
            <a:avLst/>
          </a:prstGeom>
          <a:noFill/>
        </p:spPr>
        <p:txBody>
          <a:bodyPr wrap="none">
            <a:spAutoFit/>
          </a:bodyPr>
          <a:lstStyle/>
          <a:p>
            <a:pPr>
              <a:defRPr/>
            </a:pPr>
            <a:r>
              <a:rPr lang="en-US" dirty="0">
                <a:latin typeface="+mj-lt"/>
              </a:rPr>
              <a:t>2</a:t>
            </a:r>
            <a:endParaRPr lang="tr-TR" dirty="0">
              <a:latin typeface="+mj-lt"/>
            </a:endParaRPr>
          </a:p>
        </p:txBody>
      </p:sp>
      <p:sp>
        <p:nvSpPr>
          <p:cNvPr id="26" name="TextBox 25"/>
          <p:cNvSpPr txBox="1"/>
          <p:nvPr/>
        </p:nvSpPr>
        <p:spPr>
          <a:xfrm>
            <a:off x="6270625" y="2425700"/>
            <a:ext cx="325438" cy="368300"/>
          </a:xfrm>
          <a:prstGeom prst="rect">
            <a:avLst/>
          </a:prstGeom>
          <a:noFill/>
        </p:spPr>
        <p:txBody>
          <a:bodyPr wrap="none">
            <a:spAutoFit/>
          </a:bodyPr>
          <a:lstStyle/>
          <a:p>
            <a:pPr>
              <a:defRPr/>
            </a:pPr>
            <a:r>
              <a:rPr lang="en-US" dirty="0">
                <a:latin typeface="+mj-lt"/>
              </a:rPr>
              <a:t>3</a:t>
            </a:r>
            <a:endParaRPr lang="tr-TR" dirty="0">
              <a:latin typeface="+mj-lt"/>
            </a:endParaRPr>
          </a:p>
        </p:txBody>
      </p:sp>
      <p:sp>
        <p:nvSpPr>
          <p:cNvPr id="27" name="TextBox 26"/>
          <p:cNvSpPr txBox="1"/>
          <p:nvPr/>
        </p:nvSpPr>
        <p:spPr>
          <a:xfrm>
            <a:off x="5934075" y="2043114"/>
            <a:ext cx="325438" cy="369887"/>
          </a:xfrm>
          <a:prstGeom prst="rect">
            <a:avLst/>
          </a:prstGeom>
          <a:noFill/>
        </p:spPr>
        <p:txBody>
          <a:bodyPr wrap="none">
            <a:spAutoFit/>
          </a:bodyPr>
          <a:lstStyle/>
          <a:p>
            <a:pPr>
              <a:defRPr/>
            </a:pPr>
            <a:r>
              <a:rPr lang="en-US" dirty="0">
                <a:latin typeface="+mj-lt"/>
              </a:rPr>
              <a:t>4</a:t>
            </a:r>
            <a:endParaRPr lang="tr-TR" dirty="0">
              <a:latin typeface="+mj-lt"/>
            </a:endParaRPr>
          </a:p>
        </p:txBody>
      </p:sp>
      <p:sp>
        <p:nvSpPr>
          <p:cNvPr id="28" name="TextBox 27"/>
          <p:cNvSpPr txBox="1"/>
          <p:nvPr/>
        </p:nvSpPr>
        <p:spPr>
          <a:xfrm>
            <a:off x="4802189" y="2949575"/>
            <a:ext cx="325437" cy="368300"/>
          </a:xfrm>
          <a:prstGeom prst="rect">
            <a:avLst/>
          </a:prstGeom>
          <a:noFill/>
        </p:spPr>
        <p:txBody>
          <a:bodyPr wrap="none">
            <a:spAutoFit/>
          </a:bodyPr>
          <a:lstStyle/>
          <a:p>
            <a:pPr>
              <a:defRPr/>
            </a:pPr>
            <a:r>
              <a:rPr lang="en-US" dirty="0">
                <a:latin typeface="+mj-lt"/>
              </a:rPr>
              <a:t>5</a:t>
            </a:r>
            <a:endParaRPr lang="tr-TR" dirty="0">
              <a:latin typeface="+mj-lt"/>
            </a:endParaRPr>
          </a:p>
        </p:txBody>
      </p:sp>
      <p:sp>
        <p:nvSpPr>
          <p:cNvPr id="29" name="TextBox 28"/>
          <p:cNvSpPr txBox="1"/>
          <p:nvPr/>
        </p:nvSpPr>
        <p:spPr>
          <a:xfrm>
            <a:off x="5888039" y="3640138"/>
            <a:ext cx="325437" cy="368300"/>
          </a:xfrm>
          <a:prstGeom prst="rect">
            <a:avLst/>
          </a:prstGeom>
          <a:noFill/>
        </p:spPr>
        <p:txBody>
          <a:bodyPr wrap="none">
            <a:spAutoFit/>
          </a:bodyPr>
          <a:lstStyle/>
          <a:p>
            <a:pPr>
              <a:defRPr/>
            </a:pPr>
            <a:r>
              <a:rPr lang="en-US" dirty="0">
                <a:latin typeface="+mj-lt"/>
              </a:rPr>
              <a:t>6</a:t>
            </a:r>
            <a:endParaRPr lang="tr-TR" dirty="0">
              <a:latin typeface="+mj-lt"/>
            </a:endParaRPr>
          </a:p>
        </p:txBody>
      </p:sp>
      <p:sp>
        <p:nvSpPr>
          <p:cNvPr id="30" name="TextBox 29"/>
          <p:cNvSpPr txBox="1"/>
          <p:nvPr/>
        </p:nvSpPr>
        <p:spPr>
          <a:xfrm>
            <a:off x="6370639" y="3186114"/>
            <a:ext cx="325437" cy="369887"/>
          </a:xfrm>
          <a:prstGeom prst="rect">
            <a:avLst/>
          </a:prstGeom>
          <a:noFill/>
        </p:spPr>
        <p:txBody>
          <a:bodyPr wrap="none">
            <a:spAutoFit/>
          </a:bodyPr>
          <a:lstStyle/>
          <a:p>
            <a:pPr>
              <a:defRPr/>
            </a:pPr>
            <a:r>
              <a:rPr lang="en-US" dirty="0">
                <a:latin typeface="+mj-lt"/>
              </a:rPr>
              <a:t>7</a:t>
            </a:r>
            <a:endParaRPr lang="tr-TR" dirty="0">
              <a:latin typeface="+mj-lt"/>
            </a:endParaRPr>
          </a:p>
        </p:txBody>
      </p:sp>
      <p:sp>
        <p:nvSpPr>
          <p:cNvPr id="33" name="TextBox 32"/>
          <p:cNvSpPr txBox="1"/>
          <p:nvPr/>
        </p:nvSpPr>
        <p:spPr>
          <a:xfrm>
            <a:off x="5419726" y="3186114"/>
            <a:ext cx="327025" cy="369887"/>
          </a:xfrm>
          <a:prstGeom prst="rect">
            <a:avLst/>
          </a:prstGeom>
          <a:noFill/>
        </p:spPr>
        <p:txBody>
          <a:bodyPr wrap="none">
            <a:spAutoFit/>
          </a:bodyPr>
          <a:lstStyle/>
          <a:p>
            <a:pPr>
              <a:defRPr/>
            </a:pPr>
            <a:r>
              <a:rPr lang="en-US" dirty="0">
                <a:latin typeface="+mj-lt"/>
              </a:rPr>
              <a:t>8</a:t>
            </a:r>
            <a:endParaRPr lang="tr-TR" dirty="0">
              <a:latin typeface="+mj-lt"/>
            </a:endParaRPr>
          </a:p>
        </p:txBody>
      </p:sp>
      <p:sp>
        <p:nvSpPr>
          <p:cNvPr id="34" name="TextBox 33"/>
          <p:cNvSpPr txBox="1"/>
          <p:nvPr/>
        </p:nvSpPr>
        <p:spPr>
          <a:xfrm>
            <a:off x="5395914" y="4284663"/>
            <a:ext cx="325437" cy="368300"/>
          </a:xfrm>
          <a:prstGeom prst="rect">
            <a:avLst/>
          </a:prstGeom>
          <a:noFill/>
        </p:spPr>
        <p:txBody>
          <a:bodyPr wrap="none">
            <a:spAutoFit/>
          </a:bodyPr>
          <a:lstStyle/>
          <a:p>
            <a:pPr>
              <a:defRPr/>
            </a:pPr>
            <a:r>
              <a:rPr lang="en-US" dirty="0">
                <a:latin typeface="+mj-lt"/>
              </a:rPr>
              <a:t>9</a:t>
            </a:r>
            <a:endParaRPr lang="tr-TR" dirty="0">
              <a:latin typeface="+mj-lt"/>
            </a:endParaRPr>
          </a:p>
        </p:txBody>
      </p:sp>
      <p:sp>
        <p:nvSpPr>
          <p:cNvPr id="37" name="TextBox 36"/>
          <p:cNvSpPr txBox="1"/>
          <p:nvPr/>
        </p:nvSpPr>
        <p:spPr>
          <a:xfrm>
            <a:off x="6465888" y="4259264"/>
            <a:ext cx="430212" cy="369887"/>
          </a:xfrm>
          <a:prstGeom prst="rect">
            <a:avLst/>
          </a:prstGeom>
          <a:noFill/>
        </p:spPr>
        <p:txBody>
          <a:bodyPr wrap="none">
            <a:spAutoFit/>
          </a:bodyPr>
          <a:lstStyle/>
          <a:p>
            <a:pPr>
              <a:defRPr/>
            </a:pPr>
            <a:r>
              <a:rPr lang="en-US" dirty="0">
                <a:latin typeface="+mj-lt"/>
              </a:rPr>
              <a:t>10</a:t>
            </a:r>
            <a:endParaRPr lang="tr-TR" dirty="0">
              <a:latin typeface="+mj-lt"/>
            </a:endParaRPr>
          </a:p>
        </p:txBody>
      </p:sp>
      <p:sp>
        <p:nvSpPr>
          <p:cNvPr id="38" name="TextBox 37"/>
          <p:cNvSpPr txBox="1"/>
          <p:nvPr/>
        </p:nvSpPr>
        <p:spPr>
          <a:xfrm>
            <a:off x="6904038" y="2841625"/>
            <a:ext cx="393700" cy="368300"/>
          </a:xfrm>
          <a:prstGeom prst="rect">
            <a:avLst/>
          </a:prstGeom>
          <a:noFill/>
        </p:spPr>
        <p:txBody>
          <a:bodyPr wrap="none">
            <a:spAutoFit/>
          </a:bodyPr>
          <a:lstStyle/>
          <a:p>
            <a:pPr>
              <a:defRPr/>
            </a:pPr>
            <a:r>
              <a:rPr lang="en-US" dirty="0">
                <a:latin typeface="+mj-lt"/>
              </a:rPr>
              <a:t>11</a:t>
            </a:r>
            <a:endParaRPr lang="tr-TR" dirty="0">
              <a:latin typeface="+mj-lt"/>
            </a:endParaRPr>
          </a:p>
        </p:txBody>
      </p:sp>
      <p:sp>
        <p:nvSpPr>
          <p:cNvPr id="39" name="TextBox 38"/>
          <p:cNvSpPr txBox="1"/>
          <p:nvPr/>
        </p:nvSpPr>
        <p:spPr>
          <a:xfrm>
            <a:off x="6402388" y="1589089"/>
            <a:ext cx="430212" cy="369887"/>
          </a:xfrm>
          <a:prstGeom prst="rect">
            <a:avLst/>
          </a:prstGeom>
          <a:noFill/>
        </p:spPr>
        <p:txBody>
          <a:bodyPr wrap="none">
            <a:spAutoFit/>
          </a:bodyPr>
          <a:lstStyle/>
          <a:p>
            <a:pPr>
              <a:defRPr/>
            </a:pPr>
            <a:r>
              <a:rPr lang="en-US" dirty="0">
                <a:latin typeface="+mj-lt"/>
              </a:rPr>
              <a:t>12</a:t>
            </a:r>
            <a:endParaRPr lang="tr-TR" dirty="0">
              <a:latin typeface="+mj-lt"/>
            </a:endParaRPr>
          </a:p>
        </p:txBody>
      </p:sp>
    </p:spTree>
    <p:extLst>
      <p:ext uri="{BB962C8B-B14F-4D97-AF65-F5344CB8AC3E}">
        <p14:creationId xmlns:p14="http://schemas.microsoft.com/office/powerpoint/2010/main" val="31192296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nodeType="clickEffect">
                                  <p:stCondLst>
                                    <p:cond delay="0"/>
                                  </p:stCondLst>
                                  <p:childTnLst>
                                    <p:set>
                                      <p:cBhvr>
                                        <p:cTn id="51" dur="1" fill="hold">
                                          <p:stCondLst>
                                            <p:cond delay="0"/>
                                          </p:stCondLst>
                                        </p:cTn>
                                        <p:tgtEl>
                                          <p:spTgt spid="37">
                                            <p:txEl>
                                              <p:pRg st="0" end="0"/>
                                            </p:txEl>
                                          </p:spTgt>
                                        </p:tgtEl>
                                        <p:attrNameLst>
                                          <p:attrName>style.visibility</p:attrName>
                                        </p:attrNameLst>
                                      </p:cBhvr>
                                      <p:to>
                                        <p:strVal val="visible"/>
                                      </p:to>
                                    </p:set>
                                    <p:animEffect transition="in" filter="fade">
                                      <p:cBhvr>
                                        <p:cTn id="52" dur="500"/>
                                        <p:tgtEl>
                                          <p:spTgt spid="37">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6" grpId="0"/>
      <p:bldP spid="27" grpId="0"/>
      <p:bldP spid="28" grpId="0"/>
      <p:bldP spid="29" grpId="0"/>
      <p:bldP spid="30" grpId="0"/>
      <p:bldP spid="33" grpId="0"/>
      <p:bldP spid="34" grpId="0"/>
      <p:bldP spid="38" grpId="0"/>
      <p:bldP spid="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1800226" y="141288"/>
            <a:ext cx="8723313" cy="698500"/>
          </a:xfrm>
        </p:spPr>
        <p:txBody>
          <a:bodyPr/>
          <a:lstStyle/>
          <a:p>
            <a:r>
              <a:rPr lang="en-US" altLang="en-US" smtClean="0"/>
              <a:t>Euler Circuit Algorithm</a:t>
            </a:r>
          </a:p>
        </p:txBody>
      </p:sp>
      <p:sp>
        <p:nvSpPr>
          <p:cNvPr id="368643" name="Rectangle 3"/>
          <p:cNvSpPr>
            <a:spLocks noGrp="1" noChangeArrowheads="1"/>
          </p:cNvSpPr>
          <p:nvPr>
            <p:ph type="body" idx="1"/>
          </p:nvPr>
        </p:nvSpPr>
        <p:spPr>
          <a:xfrm>
            <a:off x="2121411" y="1006267"/>
            <a:ext cx="8402128" cy="4833816"/>
          </a:xfrm>
          <a:solidFill>
            <a:schemeClr val="bg1">
              <a:lumMod val="95000"/>
            </a:schemeClr>
          </a:solidFill>
          <a:ln>
            <a:solidFill>
              <a:schemeClr val="tx1"/>
            </a:solidFill>
          </a:ln>
        </p:spPr>
        <p:txBody>
          <a:bodyPr/>
          <a:lstStyle/>
          <a:p>
            <a:pPr marL="533400" indent="-533400">
              <a:lnSpc>
                <a:spcPct val="80000"/>
              </a:lnSpc>
              <a:buNone/>
              <a:defRPr/>
            </a:pPr>
            <a:r>
              <a:rPr lang="en-US" sz="2400" dirty="0" err="1">
                <a:solidFill>
                  <a:schemeClr val="accent2"/>
                </a:solidFill>
              </a:rPr>
              <a:t>EulerCircuit</a:t>
            </a:r>
            <a:r>
              <a:rPr lang="en-US" sz="2400" dirty="0">
                <a:solidFill>
                  <a:schemeClr val="accent2"/>
                </a:solidFill>
              </a:rPr>
              <a:t>(G){</a:t>
            </a:r>
          </a:p>
          <a:p>
            <a:pPr marL="533400" indent="-533400">
              <a:lnSpc>
                <a:spcPct val="80000"/>
              </a:lnSpc>
              <a:buNone/>
              <a:defRPr/>
            </a:pPr>
            <a:r>
              <a:rPr lang="en-US" sz="2400" dirty="0"/>
              <a:t>   List = []</a:t>
            </a:r>
          </a:p>
          <a:p>
            <a:pPr marL="533400" indent="-533400">
              <a:lnSpc>
                <a:spcPct val="80000"/>
              </a:lnSpc>
              <a:buNone/>
              <a:defRPr/>
            </a:pPr>
            <a:r>
              <a:rPr lang="en-US" sz="2400" dirty="0"/>
              <a:t>   </a:t>
            </a:r>
            <a:r>
              <a:rPr lang="en-US" sz="2400" dirty="0" err="1">
                <a:solidFill>
                  <a:schemeClr val="accent6"/>
                </a:solidFill>
              </a:rPr>
              <a:t>dfs</a:t>
            </a:r>
            <a:r>
              <a:rPr lang="en-US" sz="2400" dirty="0"/>
              <a:t>(Some initial vertex, G, List)</a:t>
            </a:r>
          </a:p>
          <a:p>
            <a:pPr marL="533400" indent="-533400">
              <a:lnSpc>
                <a:spcPct val="80000"/>
              </a:lnSpc>
              <a:buNone/>
              <a:defRPr/>
            </a:pPr>
            <a:r>
              <a:rPr lang="en-US" sz="2400" dirty="0"/>
              <a:t>} </a:t>
            </a:r>
            <a:r>
              <a:rPr lang="en-US" sz="2400" dirty="0">
                <a:solidFill>
                  <a:schemeClr val="accent6"/>
                </a:solidFill>
              </a:rPr>
              <a:t>// end-</a:t>
            </a:r>
            <a:r>
              <a:rPr lang="en-US" sz="2400" dirty="0" err="1">
                <a:solidFill>
                  <a:schemeClr val="accent6"/>
                </a:solidFill>
              </a:rPr>
              <a:t>EulerCircuit</a:t>
            </a:r>
            <a:endParaRPr lang="en-US" sz="2400" dirty="0">
              <a:solidFill>
                <a:schemeClr val="accent6"/>
              </a:solidFill>
            </a:endParaRPr>
          </a:p>
          <a:p>
            <a:pPr marL="533400" indent="-533400">
              <a:lnSpc>
                <a:spcPct val="80000"/>
              </a:lnSpc>
              <a:buNone/>
              <a:defRPr/>
            </a:pPr>
            <a:endParaRPr lang="en-US" sz="2400" dirty="0">
              <a:solidFill>
                <a:schemeClr val="accent2"/>
              </a:solidFill>
            </a:endParaRPr>
          </a:p>
          <a:p>
            <a:pPr marL="533400" indent="-533400">
              <a:lnSpc>
                <a:spcPct val="80000"/>
              </a:lnSpc>
              <a:buNone/>
              <a:defRPr/>
            </a:pPr>
            <a:r>
              <a:rPr lang="en-US" sz="2400" dirty="0" err="1">
                <a:solidFill>
                  <a:schemeClr val="accent2"/>
                </a:solidFill>
              </a:rPr>
              <a:t>dfs</a:t>
            </a:r>
            <a:r>
              <a:rPr lang="en-US" sz="2400" dirty="0">
                <a:solidFill>
                  <a:schemeClr val="accent2"/>
                </a:solidFill>
              </a:rPr>
              <a:t>(u, G, List){</a:t>
            </a:r>
          </a:p>
          <a:p>
            <a:pPr marL="533400" indent="-533400">
              <a:lnSpc>
                <a:spcPct val="80000"/>
              </a:lnSpc>
              <a:buNone/>
              <a:defRPr/>
            </a:pPr>
            <a:r>
              <a:rPr lang="en-US" sz="2400" dirty="0"/>
              <a:t>   for each (v in </a:t>
            </a:r>
            <a:r>
              <a:rPr lang="en-US" sz="2400" dirty="0" err="1"/>
              <a:t>Adj</a:t>
            </a:r>
            <a:r>
              <a:rPr lang="en-US" sz="2400" dirty="0"/>
              <a:t>[u]) {                </a:t>
            </a:r>
          </a:p>
          <a:p>
            <a:pPr marL="533400" indent="-533400">
              <a:lnSpc>
                <a:spcPct val="80000"/>
              </a:lnSpc>
              <a:buNone/>
              <a:defRPr/>
            </a:pPr>
            <a:r>
              <a:rPr lang="en-US" sz="2400" dirty="0"/>
              <a:t>        Delete v  from </a:t>
            </a:r>
            <a:r>
              <a:rPr lang="en-US" sz="2400" dirty="0" err="1"/>
              <a:t>Adj</a:t>
            </a:r>
            <a:r>
              <a:rPr lang="en-US" sz="2400" dirty="0"/>
              <a:t>[u]</a:t>
            </a:r>
            <a:r>
              <a:rPr lang="en-US" sz="2400" dirty="0">
                <a:solidFill>
                  <a:schemeClr val="accent6"/>
                </a:solidFill>
              </a:rPr>
              <a:t> </a:t>
            </a:r>
            <a:r>
              <a:rPr lang="en-US" sz="2400" dirty="0" smtClean="0">
                <a:solidFill>
                  <a:schemeClr val="accent6"/>
                </a:solidFill>
              </a:rPr>
              <a:t> // </a:t>
            </a:r>
            <a:r>
              <a:rPr lang="en-US" sz="2400" dirty="0">
                <a:solidFill>
                  <a:schemeClr val="accent6"/>
                </a:solidFill>
              </a:rPr>
              <a:t>Delete or mark edge (u, v</a:t>
            </a:r>
            <a:r>
              <a:rPr lang="en-US" sz="2400" dirty="0" smtClean="0">
                <a:solidFill>
                  <a:schemeClr val="accent6"/>
                </a:solidFill>
              </a:rPr>
              <a:t>)</a:t>
            </a:r>
          </a:p>
          <a:p>
            <a:pPr marL="533400" indent="-533400">
              <a:lnSpc>
                <a:spcPct val="80000"/>
              </a:lnSpc>
              <a:buNone/>
              <a:defRPr/>
            </a:pPr>
            <a:r>
              <a:rPr lang="en-US" sz="2400" dirty="0"/>
              <a:t> </a:t>
            </a:r>
            <a:r>
              <a:rPr lang="en-US" sz="2400" dirty="0" smtClean="0"/>
              <a:t>       Delete u from </a:t>
            </a:r>
            <a:r>
              <a:rPr lang="en-US" sz="2400" dirty="0" err="1" smtClean="0"/>
              <a:t>Adj</a:t>
            </a:r>
            <a:r>
              <a:rPr lang="en-US" sz="2400" dirty="0" smtClean="0"/>
              <a:t>[v]   </a:t>
            </a:r>
            <a:r>
              <a:rPr lang="en-US" sz="2400" dirty="0">
                <a:solidFill>
                  <a:schemeClr val="accent6"/>
                </a:solidFill>
              </a:rPr>
              <a:t>// Delete or mark edge (v, u)</a:t>
            </a:r>
          </a:p>
          <a:p>
            <a:pPr marL="533400" indent="-533400">
              <a:lnSpc>
                <a:spcPct val="80000"/>
              </a:lnSpc>
              <a:buNone/>
              <a:defRPr/>
            </a:pPr>
            <a:r>
              <a:rPr lang="en-US" sz="2400" dirty="0"/>
              <a:t>        </a:t>
            </a:r>
            <a:r>
              <a:rPr lang="en-US" sz="2400" dirty="0" err="1">
                <a:solidFill>
                  <a:schemeClr val="accent6"/>
                </a:solidFill>
              </a:rPr>
              <a:t>dfs</a:t>
            </a:r>
            <a:r>
              <a:rPr lang="en-US" sz="2400" dirty="0"/>
              <a:t>(v, G, List)</a:t>
            </a:r>
          </a:p>
          <a:p>
            <a:pPr marL="533400" indent="-533400">
              <a:lnSpc>
                <a:spcPct val="80000"/>
              </a:lnSpc>
              <a:buNone/>
              <a:defRPr/>
            </a:pPr>
            <a:r>
              <a:rPr lang="en-US" sz="2400" dirty="0"/>
              <a:t>    } //end-for</a:t>
            </a:r>
          </a:p>
          <a:p>
            <a:pPr marL="533400" indent="-533400">
              <a:lnSpc>
                <a:spcPct val="80000"/>
              </a:lnSpc>
              <a:buNone/>
              <a:defRPr/>
            </a:pPr>
            <a:r>
              <a:rPr lang="en-US" sz="2400" dirty="0"/>
              <a:t>    Add “u” to the front of the List</a:t>
            </a:r>
          </a:p>
          <a:p>
            <a:pPr marL="533400" indent="-533400">
              <a:lnSpc>
                <a:spcPct val="80000"/>
              </a:lnSpc>
              <a:buNone/>
              <a:defRPr/>
            </a:pPr>
            <a:r>
              <a:rPr lang="en-US" sz="2400" dirty="0">
                <a:solidFill>
                  <a:schemeClr val="accent2"/>
                </a:solidFill>
              </a:rPr>
              <a:t>} //end-</a:t>
            </a:r>
            <a:r>
              <a:rPr lang="en-US" sz="2400" dirty="0" err="1">
                <a:solidFill>
                  <a:schemeClr val="accent2"/>
                </a:solidFill>
              </a:rPr>
              <a:t>dfs</a:t>
            </a:r>
            <a:endParaRPr lang="en-US" sz="2400" dirty="0">
              <a:solidFill>
                <a:schemeClr val="accent2"/>
              </a:solidFill>
            </a:endParaRPr>
          </a:p>
          <a:p>
            <a:pPr marL="533400" indent="-533400">
              <a:lnSpc>
                <a:spcPct val="80000"/>
              </a:lnSpc>
              <a:buNone/>
              <a:defRPr/>
            </a:pPr>
            <a:r>
              <a:rPr lang="en-US" sz="1800" dirty="0"/>
              <a:t>  </a:t>
            </a:r>
          </a:p>
          <a:p>
            <a:pPr marL="533400" indent="-533400">
              <a:lnSpc>
                <a:spcPct val="80000"/>
              </a:lnSpc>
              <a:buNone/>
              <a:defRPr/>
            </a:pPr>
            <a:endParaRPr lang="en-US" sz="1400" dirty="0">
              <a:solidFill>
                <a:schemeClr val="accent2"/>
              </a:solidFill>
            </a:endParaRPr>
          </a:p>
        </p:txBody>
      </p:sp>
    </p:spTree>
    <p:extLst>
      <p:ext uri="{BB962C8B-B14F-4D97-AF65-F5344CB8AC3E}">
        <p14:creationId xmlns:p14="http://schemas.microsoft.com/office/powerpoint/2010/main" val="327957666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862138" y="236538"/>
            <a:ext cx="8191500" cy="696912"/>
          </a:xfrm>
        </p:spPr>
        <p:txBody>
          <a:bodyPr/>
          <a:lstStyle/>
          <a:p>
            <a:r>
              <a:rPr lang="en-US" altLang="en-US" sz="3600" dirty="0"/>
              <a:t>Euler Circuit Algorithm in Action</a:t>
            </a:r>
          </a:p>
        </p:txBody>
      </p:sp>
      <p:sp>
        <p:nvSpPr>
          <p:cNvPr id="49157" name="Rectangle 3"/>
          <p:cNvSpPr txBox="1">
            <a:spLocks noChangeArrowheads="1"/>
          </p:cNvSpPr>
          <p:nvPr/>
        </p:nvSpPr>
        <p:spPr bwMode="auto">
          <a:xfrm>
            <a:off x="6130925" y="5430839"/>
            <a:ext cx="39878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defRPr/>
            </a:pPr>
            <a:r>
              <a:rPr lang="en-US" altLang="en-US" dirty="0"/>
              <a:t>ABDFE</a:t>
            </a:r>
            <a:r>
              <a:rPr lang="en-US" altLang="en-US" dirty="0">
                <a:solidFill>
                  <a:schemeClr val="accent6"/>
                </a:solidFill>
              </a:rPr>
              <a:t>CB</a:t>
            </a:r>
            <a:r>
              <a:rPr lang="en-US" altLang="en-US" dirty="0">
                <a:solidFill>
                  <a:srgbClr val="FF0000"/>
                </a:solidFill>
              </a:rPr>
              <a:t>GDEG</a:t>
            </a:r>
            <a:r>
              <a:rPr lang="en-US" altLang="en-US" dirty="0">
                <a:solidFill>
                  <a:schemeClr val="accent6"/>
                </a:solidFill>
              </a:rPr>
              <a:t>C</a:t>
            </a:r>
            <a:r>
              <a:rPr lang="en-US" altLang="en-US" dirty="0"/>
              <a:t>A</a:t>
            </a:r>
          </a:p>
        </p:txBody>
      </p:sp>
      <p:sp>
        <p:nvSpPr>
          <p:cNvPr id="31" name="Oval 30"/>
          <p:cNvSpPr/>
          <p:nvPr/>
        </p:nvSpPr>
        <p:spPr bwMode="auto">
          <a:xfrm>
            <a:off x="5427663" y="1065214"/>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48" name="Oval 47"/>
          <p:cNvSpPr/>
          <p:nvPr/>
        </p:nvSpPr>
        <p:spPr bwMode="auto">
          <a:xfrm>
            <a:off x="4930775" y="148748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84" name="Oval 83"/>
          <p:cNvSpPr/>
          <p:nvPr/>
        </p:nvSpPr>
        <p:spPr bwMode="auto">
          <a:xfrm>
            <a:off x="4435475" y="1878014"/>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87" name="Oval 86"/>
          <p:cNvSpPr/>
          <p:nvPr/>
        </p:nvSpPr>
        <p:spPr bwMode="auto">
          <a:xfrm>
            <a:off x="3921125" y="225583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89" name="Oval 88"/>
          <p:cNvSpPr/>
          <p:nvPr/>
        </p:nvSpPr>
        <p:spPr bwMode="auto">
          <a:xfrm>
            <a:off x="3435350" y="2657476"/>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90" name="Oval 89"/>
          <p:cNvSpPr/>
          <p:nvPr/>
        </p:nvSpPr>
        <p:spPr bwMode="auto">
          <a:xfrm>
            <a:off x="2941638" y="3090864"/>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91" name="Oval 90"/>
          <p:cNvSpPr/>
          <p:nvPr/>
        </p:nvSpPr>
        <p:spPr bwMode="auto">
          <a:xfrm>
            <a:off x="2435225" y="3522664"/>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101" name="Oval 100"/>
          <p:cNvSpPr/>
          <p:nvPr/>
        </p:nvSpPr>
        <p:spPr bwMode="auto">
          <a:xfrm>
            <a:off x="3987800" y="548798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102" name="Oval 101"/>
          <p:cNvSpPr/>
          <p:nvPr/>
        </p:nvSpPr>
        <p:spPr bwMode="auto">
          <a:xfrm>
            <a:off x="3987800" y="6092826"/>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G</a:t>
            </a:r>
          </a:p>
        </p:txBody>
      </p:sp>
      <p:cxnSp>
        <p:nvCxnSpPr>
          <p:cNvPr id="51213" name="Straight Arrow Connector 56"/>
          <p:cNvCxnSpPr>
            <a:cxnSpLocks noChangeShapeType="1"/>
            <a:stCxn id="48" idx="7"/>
            <a:endCxn id="31" idx="3"/>
          </p:cNvCxnSpPr>
          <p:nvPr/>
        </p:nvCxnSpPr>
        <p:spPr bwMode="auto">
          <a:xfrm flipV="1">
            <a:off x="5326064" y="1447801"/>
            <a:ext cx="168275" cy="10477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1214" name="Straight Arrow Connector 56"/>
          <p:cNvCxnSpPr>
            <a:cxnSpLocks noChangeShapeType="1"/>
          </p:cNvCxnSpPr>
          <p:nvPr/>
        </p:nvCxnSpPr>
        <p:spPr bwMode="auto">
          <a:xfrm flipV="1">
            <a:off x="4216400" y="5332413"/>
            <a:ext cx="0" cy="131762"/>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1215" name="Straight Arrow Connector 56"/>
          <p:cNvCxnSpPr>
            <a:cxnSpLocks noChangeShapeType="1"/>
          </p:cNvCxnSpPr>
          <p:nvPr/>
        </p:nvCxnSpPr>
        <p:spPr bwMode="auto">
          <a:xfrm flipV="1">
            <a:off x="4216400" y="5934076"/>
            <a:ext cx="0" cy="131763"/>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1216" name="Straight Arrow Connector 56"/>
          <p:cNvCxnSpPr>
            <a:cxnSpLocks noChangeShapeType="1"/>
          </p:cNvCxnSpPr>
          <p:nvPr/>
        </p:nvCxnSpPr>
        <p:spPr bwMode="auto">
          <a:xfrm flipV="1">
            <a:off x="4826001" y="1870076"/>
            <a:ext cx="168275" cy="10477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1217" name="Straight Arrow Connector 56"/>
          <p:cNvCxnSpPr>
            <a:cxnSpLocks noChangeShapeType="1"/>
          </p:cNvCxnSpPr>
          <p:nvPr/>
        </p:nvCxnSpPr>
        <p:spPr bwMode="auto">
          <a:xfrm flipV="1">
            <a:off x="4310064" y="2251076"/>
            <a:ext cx="168275" cy="106363"/>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1218" name="Straight Arrow Connector 56"/>
          <p:cNvCxnSpPr>
            <a:cxnSpLocks noChangeShapeType="1"/>
          </p:cNvCxnSpPr>
          <p:nvPr/>
        </p:nvCxnSpPr>
        <p:spPr bwMode="auto">
          <a:xfrm flipV="1">
            <a:off x="3802064" y="2632076"/>
            <a:ext cx="168275" cy="10477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1219" name="Straight Arrow Connector 56"/>
          <p:cNvCxnSpPr>
            <a:cxnSpLocks noChangeShapeType="1"/>
          </p:cNvCxnSpPr>
          <p:nvPr/>
        </p:nvCxnSpPr>
        <p:spPr bwMode="auto">
          <a:xfrm flipV="1">
            <a:off x="3348039" y="3036888"/>
            <a:ext cx="168275" cy="106362"/>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1220" name="Straight Arrow Connector 56"/>
          <p:cNvCxnSpPr>
            <a:cxnSpLocks noChangeShapeType="1"/>
          </p:cNvCxnSpPr>
          <p:nvPr/>
        </p:nvCxnSpPr>
        <p:spPr bwMode="auto">
          <a:xfrm flipV="1">
            <a:off x="2855914" y="3492501"/>
            <a:ext cx="168275" cy="10477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30" name="Oval 129"/>
          <p:cNvSpPr/>
          <p:nvPr/>
        </p:nvSpPr>
        <p:spPr bwMode="auto">
          <a:xfrm>
            <a:off x="3302000" y="3597276"/>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131" name="Oval 130"/>
          <p:cNvSpPr/>
          <p:nvPr/>
        </p:nvSpPr>
        <p:spPr bwMode="auto">
          <a:xfrm>
            <a:off x="3302000" y="4213226"/>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G</a:t>
            </a:r>
          </a:p>
        </p:txBody>
      </p:sp>
      <p:sp>
        <p:nvSpPr>
          <p:cNvPr id="132" name="Oval 131"/>
          <p:cNvSpPr/>
          <p:nvPr/>
        </p:nvSpPr>
        <p:spPr bwMode="auto">
          <a:xfrm>
            <a:off x="3284538" y="4848226"/>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133" name="Oval 132"/>
          <p:cNvSpPr/>
          <p:nvPr/>
        </p:nvSpPr>
        <p:spPr bwMode="auto">
          <a:xfrm>
            <a:off x="3987800" y="4857751"/>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cxnSp>
        <p:nvCxnSpPr>
          <p:cNvPr id="51225" name="Straight Arrow Connector 56"/>
          <p:cNvCxnSpPr>
            <a:cxnSpLocks noChangeShapeType="1"/>
            <a:stCxn id="130" idx="0"/>
            <a:endCxn id="90" idx="5"/>
          </p:cNvCxnSpPr>
          <p:nvPr/>
        </p:nvCxnSpPr>
        <p:spPr bwMode="auto">
          <a:xfrm flipH="1" flipV="1">
            <a:off x="3336925" y="3471863"/>
            <a:ext cx="196850" cy="125412"/>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1226" name="Straight Arrow Connector 56"/>
          <p:cNvCxnSpPr>
            <a:cxnSpLocks noChangeShapeType="1"/>
            <a:stCxn id="131" idx="0"/>
          </p:cNvCxnSpPr>
          <p:nvPr/>
        </p:nvCxnSpPr>
        <p:spPr bwMode="auto">
          <a:xfrm flipH="1" flipV="1">
            <a:off x="3517901" y="4056063"/>
            <a:ext cx="15875" cy="157162"/>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1227" name="Straight Arrow Connector 56"/>
          <p:cNvCxnSpPr>
            <a:cxnSpLocks noChangeShapeType="1"/>
            <a:stCxn id="132" idx="0"/>
          </p:cNvCxnSpPr>
          <p:nvPr/>
        </p:nvCxnSpPr>
        <p:spPr bwMode="auto">
          <a:xfrm flipH="1" flipV="1">
            <a:off x="3500439" y="4637089"/>
            <a:ext cx="15875" cy="211137"/>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1228" name="Straight Arrow Connector 56"/>
          <p:cNvCxnSpPr>
            <a:cxnSpLocks noChangeShapeType="1"/>
            <a:stCxn id="133" idx="1"/>
          </p:cNvCxnSpPr>
          <p:nvPr/>
        </p:nvCxnSpPr>
        <p:spPr bwMode="auto">
          <a:xfrm flipH="1" flipV="1">
            <a:off x="3697289" y="4597401"/>
            <a:ext cx="358775" cy="32702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1229" name="Straight Arrow Connector 56"/>
          <p:cNvCxnSpPr>
            <a:cxnSpLocks noChangeShapeType="1"/>
            <a:stCxn id="146" idx="1"/>
            <a:endCxn id="144" idx="5"/>
          </p:cNvCxnSpPr>
          <p:nvPr/>
        </p:nvCxnSpPr>
        <p:spPr bwMode="auto">
          <a:xfrm flipH="1" flipV="1">
            <a:off x="8794750" y="1770063"/>
            <a:ext cx="520700"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44" name="Oval 143"/>
          <p:cNvSpPr/>
          <p:nvPr/>
        </p:nvSpPr>
        <p:spPr bwMode="auto">
          <a:xfrm>
            <a:off x="8399463" y="1387476"/>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145" name="Oval 144"/>
          <p:cNvSpPr/>
          <p:nvPr/>
        </p:nvSpPr>
        <p:spPr bwMode="auto">
          <a:xfrm>
            <a:off x="7388225" y="226853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146" name="Oval 145"/>
          <p:cNvSpPr/>
          <p:nvPr/>
        </p:nvSpPr>
        <p:spPr bwMode="auto">
          <a:xfrm>
            <a:off x="9248775" y="226853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147" name="Oval 146"/>
          <p:cNvSpPr/>
          <p:nvPr/>
        </p:nvSpPr>
        <p:spPr bwMode="auto">
          <a:xfrm>
            <a:off x="7397750" y="388143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148" name="Oval 147"/>
          <p:cNvSpPr/>
          <p:nvPr/>
        </p:nvSpPr>
        <p:spPr bwMode="auto">
          <a:xfrm>
            <a:off x="9248775" y="3881439"/>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149" name="Oval 148"/>
          <p:cNvSpPr/>
          <p:nvPr/>
        </p:nvSpPr>
        <p:spPr bwMode="auto">
          <a:xfrm>
            <a:off x="8331200" y="3000376"/>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G</a:t>
            </a:r>
          </a:p>
        </p:txBody>
      </p:sp>
      <p:sp>
        <p:nvSpPr>
          <p:cNvPr id="150" name="Oval 149"/>
          <p:cNvSpPr/>
          <p:nvPr/>
        </p:nvSpPr>
        <p:spPr bwMode="auto">
          <a:xfrm>
            <a:off x="8399463" y="4748214"/>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cxnSp>
        <p:nvCxnSpPr>
          <p:cNvPr id="51237" name="Straight Arrow Connector 56"/>
          <p:cNvCxnSpPr>
            <a:cxnSpLocks noChangeShapeType="1"/>
            <a:stCxn id="149" idx="1"/>
            <a:endCxn id="145" idx="5"/>
          </p:cNvCxnSpPr>
          <p:nvPr/>
        </p:nvCxnSpPr>
        <p:spPr bwMode="auto">
          <a:xfrm flipH="1" flipV="1">
            <a:off x="7783513" y="2651125"/>
            <a:ext cx="615950" cy="41433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1238" name="Straight Arrow Connector 56"/>
          <p:cNvCxnSpPr>
            <a:cxnSpLocks noChangeShapeType="1"/>
            <a:stCxn id="148" idx="1"/>
            <a:endCxn id="149" idx="5"/>
          </p:cNvCxnSpPr>
          <p:nvPr/>
        </p:nvCxnSpPr>
        <p:spPr bwMode="auto">
          <a:xfrm flipH="1" flipV="1">
            <a:off x="8726488" y="3382963"/>
            <a:ext cx="588962"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1239" name="Straight Arrow Connector 56"/>
          <p:cNvCxnSpPr>
            <a:cxnSpLocks noChangeShapeType="1"/>
            <a:stCxn id="150" idx="1"/>
            <a:endCxn id="147" idx="5"/>
          </p:cNvCxnSpPr>
          <p:nvPr/>
        </p:nvCxnSpPr>
        <p:spPr bwMode="auto">
          <a:xfrm flipH="1" flipV="1">
            <a:off x="7794626" y="4264026"/>
            <a:ext cx="671513" cy="550863"/>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1240" name="Straight Arrow Connector 56"/>
          <p:cNvCxnSpPr>
            <a:cxnSpLocks noChangeShapeType="1"/>
            <a:stCxn id="148" idx="0"/>
            <a:endCxn id="146" idx="4"/>
          </p:cNvCxnSpPr>
          <p:nvPr/>
        </p:nvCxnSpPr>
        <p:spPr bwMode="auto">
          <a:xfrm flipV="1">
            <a:off x="9480550" y="2716214"/>
            <a:ext cx="0" cy="116522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1241" name="Straight Arrow Connector 56"/>
          <p:cNvCxnSpPr>
            <a:cxnSpLocks noChangeShapeType="1"/>
            <a:stCxn id="147" idx="0"/>
            <a:endCxn id="145" idx="4"/>
          </p:cNvCxnSpPr>
          <p:nvPr/>
        </p:nvCxnSpPr>
        <p:spPr bwMode="auto">
          <a:xfrm flipH="1" flipV="1">
            <a:off x="7620001" y="2716214"/>
            <a:ext cx="9525" cy="116522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1242" name="Straight Arrow Connector 56"/>
          <p:cNvCxnSpPr>
            <a:cxnSpLocks noChangeShapeType="1"/>
            <a:stCxn id="145" idx="7"/>
            <a:endCxn id="144" idx="3"/>
          </p:cNvCxnSpPr>
          <p:nvPr/>
        </p:nvCxnSpPr>
        <p:spPr bwMode="auto">
          <a:xfrm flipV="1">
            <a:off x="7783514" y="1770063"/>
            <a:ext cx="682625"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1243" name="Straight Arrow Connector 56"/>
          <p:cNvCxnSpPr>
            <a:cxnSpLocks noChangeShapeType="1"/>
            <a:stCxn id="146" idx="2"/>
            <a:endCxn id="145" idx="6"/>
          </p:cNvCxnSpPr>
          <p:nvPr/>
        </p:nvCxnSpPr>
        <p:spPr bwMode="auto">
          <a:xfrm flipH="1" flipV="1">
            <a:off x="7851775" y="2492375"/>
            <a:ext cx="1397000"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1244" name="Straight Arrow Connector 56"/>
          <p:cNvCxnSpPr>
            <a:cxnSpLocks noChangeShapeType="1"/>
            <a:stCxn id="148" idx="2"/>
            <a:endCxn id="147" idx="6"/>
          </p:cNvCxnSpPr>
          <p:nvPr/>
        </p:nvCxnSpPr>
        <p:spPr bwMode="auto">
          <a:xfrm flipH="1">
            <a:off x="7861301" y="4105275"/>
            <a:ext cx="1387475"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1245" name="Straight Arrow Connector 56"/>
          <p:cNvCxnSpPr>
            <a:cxnSpLocks noChangeShapeType="1"/>
            <a:stCxn id="148" idx="3"/>
            <a:endCxn id="150" idx="7"/>
          </p:cNvCxnSpPr>
          <p:nvPr/>
        </p:nvCxnSpPr>
        <p:spPr bwMode="auto">
          <a:xfrm flipH="1">
            <a:off x="8794750" y="4264026"/>
            <a:ext cx="520700" cy="550863"/>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1246" name="Straight Arrow Connector 56"/>
          <p:cNvCxnSpPr>
            <a:cxnSpLocks noChangeShapeType="1"/>
            <a:stCxn id="149" idx="3"/>
            <a:endCxn id="147" idx="7"/>
          </p:cNvCxnSpPr>
          <p:nvPr/>
        </p:nvCxnSpPr>
        <p:spPr bwMode="auto">
          <a:xfrm flipH="1">
            <a:off x="7794625" y="3382963"/>
            <a:ext cx="604838"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1247" name="Straight Arrow Connector 56"/>
          <p:cNvCxnSpPr>
            <a:cxnSpLocks noChangeShapeType="1"/>
            <a:stCxn id="146" idx="3"/>
            <a:endCxn id="149" idx="7"/>
          </p:cNvCxnSpPr>
          <p:nvPr/>
        </p:nvCxnSpPr>
        <p:spPr bwMode="auto">
          <a:xfrm flipH="1">
            <a:off x="8726488" y="2651125"/>
            <a:ext cx="588962" cy="41433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51248" name="Rectangle 3"/>
          <p:cNvSpPr txBox="1">
            <a:spLocks noChangeArrowheads="1"/>
          </p:cNvSpPr>
          <p:nvPr/>
        </p:nvSpPr>
        <p:spPr bwMode="auto">
          <a:xfrm>
            <a:off x="6448425" y="5851525"/>
            <a:ext cx="39878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endParaRPr lang="en-US" altLang="en-US"/>
          </a:p>
        </p:txBody>
      </p:sp>
    </p:spTree>
    <p:extLst>
      <p:ext uri="{BB962C8B-B14F-4D97-AF65-F5344CB8AC3E}">
        <p14:creationId xmlns:p14="http://schemas.microsoft.com/office/powerpoint/2010/main" val="426307304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05442" y="141288"/>
            <a:ext cx="11542143" cy="698500"/>
          </a:xfrm>
        </p:spPr>
        <p:txBody>
          <a:bodyPr/>
          <a:lstStyle/>
          <a:p>
            <a:r>
              <a:rPr lang="en-US" altLang="en-US" sz="3600" dirty="0" err="1" smtClean="0"/>
              <a:t>LeetCode</a:t>
            </a:r>
            <a:r>
              <a:rPr lang="en-US" altLang="en-US" sz="3600" dirty="0" smtClean="0"/>
              <a:t> </a:t>
            </a:r>
            <a:r>
              <a:rPr lang="en-US" sz="3600" dirty="0" smtClean="0"/>
              <a:t>332</a:t>
            </a:r>
            <a:endParaRPr lang="en-US" altLang="en-US" sz="3600" dirty="0" smtClean="0"/>
          </a:p>
        </p:txBody>
      </p:sp>
      <p:sp>
        <p:nvSpPr>
          <p:cNvPr id="6148" name="Rectangle 3"/>
          <p:cNvSpPr>
            <a:spLocks noGrp="1" noChangeArrowheads="1"/>
          </p:cNvSpPr>
          <p:nvPr>
            <p:ph type="body" idx="1"/>
          </p:nvPr>
        </p:nvSpPr>
        <p:spPr>
          <a:xfrm>
            <a:off x="198408" y="905774"/>
            <a:ext cx="11835441" cy="3791640"/>
          </a:xfrm>
        </p:spPr>
        <p:txBody>
          <a:bodyPr/>
          <a:lstStyle/>
          <a:p>
            <a:pPr>
              <a:defRPr/>
            </a:pPr>
            <a:r>
              <a:rPr lang="en-US" dirty="0">
                <a:solidFill>
                  <a:srgbClr val="FF0000"/>
                </a:solidFill>
              </a:rPr>
              <a:t>332. Reconstruct </a:t>
            </a:r>
            <a:r>
              <a:rPr lang="en-US" dirty="0" smtClean="0">
                <a:solidFill>
                  <a:srgbClr val="FF0000"/>
                </a:solidFill>
              </a:rPr>
              <a:t>Itinerary</a:t>
            </a:r>
          </a:p>
          <a:p>
            <a:pPr lvl="1">
              <a:defRPr/>
            </a:pPr>
            <a:r>
              <a:rPr lang="en-US" dirty="0" smtClean="0"/>
              <a:t>Euler Circuit</a:t>
            </a:r>
            <a:endParaRPr lang="en-US" dirty="0"/>
          </a:p>
        </p:txBody>
      </p:sp>
      <p:sp>
        <p:nvSpPr>
          <p:cNvPr id="7173" name="Rectangle 31"/>
          <p:cNvSpPr>
            <a:spLocks noChangeArrowheads="1"/>
          </p:cNvSpPr>
          <p:nvPr/>
        </p:nvSpPr>
        <p:spPr bwMode="auto">
          <a:xfrm>
            <a:off x="1727200" y="5521326"/>
            <a:ext cx="86042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FontTx/>
              <a:buChar char="•"/>
            </a:pPr>
            <a:endParaRPr lang="tr-TR" altLang="en-US" sz="2800">
              <a:latin typeface="Comic Sans MS" panose="030F0702030302020204" pitchFamily="66" charset="0"/>
            </a:endParaRPr>
          </a:p>
        </p:txBody>
      </p:sp>
    </p:spTree>
    <p:extLst>
      <p:ext uri="{BB962C8B-B14F-4D97-AF65-F5344CB8AC3E}">
        <p14:creationId xmlns:p14="http://schemas.microsoft.com/office/powerpoint/2010/main" val="349685595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1862138" y="236538"/>
            <a:ext cx="8191500" cy="696912"/>
          </a:xfrm>
        </p:spPr>
        <p:txBody>
          <a:bodyPr/>
          <a:lstStyle/>
          <a:p>
            <a:r>
              <a:rPr lang="en-US" altLang="en-US" sz="3600" dirty="0"/>
              <a:t>Hamiltonian Cycle</a:t>
            </a:r>
          </a:p>
        </p:txBody>
      </p:sp>
      <p:sp>
        <p:nvSpPr>
          <p:cNvPr id="52228" name="Rectangle 3"/>
          <p:cNvSpPr txBox="1">
            <a:spLocks noChangeArrowheads="1"/>
          </p:cNvSpPr>
          <p:nvPr/>
        </p:nvSpPr>
        <p:spPr bwMode="auto">
          <a:xfrm>
            <a:off x="396815" y="976313"/>
            <a:ext cx="11335109"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r>
              <a:rPr lang="en-US" altLang="en-US" dirty="0">
                <a:solidFill>
                  <a:srgbClr val="C00000"/>
                </a:solidFill>
              </a:rPr>
              <a:t>Euler Circuit: </a:t>
            </a:r>
            <a:r>
              <a:rPr lang="en-US" altLang="en-US" dirty="0"/>
              <a:t>A cycle that goes through each edge exactly once</a:t>
            </a:r>
          </a:p>
          <a:p>
            <a:r>
              <a:rPr lang="en-US" altLang="en-US" dirty="0">
                <a:solidFill>
                  <a:srgbClr val="C00000"/>
                </a:solidFill>
              </a:rPr>
              <a:t>Hamiltonian cycle: </a:t>
            </a:r>
            <a:r>
              <a:rPr lang="en-US" altLang="en-US" dirty="0"/>
              <a:t>A cycle that goes through each vertex exactly once</a:t>
            </a:r>
          </a:p>
        </p:txBody>
      </p:sp>
      <p:sp>
        <p:nvSpPr>
          <p:cNvPr id="7" name="Oval 6"/>
          <p:cNvSpPr/>
          <p:nvPr/>
        </p:nvSpPr>
        <p:spPr bwMode="auto">
          <a:xfrm>
            <a:off x="2727325" y="2990851"/>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8" name="Oval 7"/>
          <p:cNvSpPr/>
          <p:nvPr/>
        </p:nvSpPr>
        <p:spPr bwMode="auto">
          <a:xfrm>
            <a:off x="4587875" y="2990851"/>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9" name="Oval 8"/>
          <p:cNvSpPr/>
          <p:nvPr/>
        </p:nvSpPr>
        <p:spPr bwMode="auto">
          <a:xfrm>
            <a:off x="2738438" y="4603751"/>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10" name="Oval 9"/>
          <p:cNvSpPr/>
          <p:nvPr/>
        </p:nvSpPr>
        <p:spPr bwMode="auto">
          <a:xfrm>
            <a:off x="4587875" y="4603751"/>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11" name="Oval 10"/>
          <p:cNvSpPr/>
          <p:nvPr/>
        </p:nvSpPr>
        <p:spPr bwMode="auto">
          <a:xfrm>
            <a:off x="3670300" y="3721101"/>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G</a:t>
            </a:r>
          </a:p>
        </p:txBody>
      </p:sp>
      <p:cxnSp>
        <p:nvCxnSpPr>
          <p:cNvPr id="52234" name="Straight Arrow Connector 56"/>
          <p:cNvCxnSpPr>
            <a:cxnSpLocks noChangeShapeType="1"/>
            <a:stCxn id="11" idx="1"/>
            <a:endCxn id="7" idx="5"/>
          </p:cNvCxnSpPr>
          <p:nvPr/>
        </p:nvCxnSpPr>
        <p:spPr bwMode="auto">
          <a:xfrm flipH="1" flipV="1">
            <a:off x="3122613" y="3373439"/>
            <a:ext cx="615950" cy="414337"/>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2235" name="Straight Arrow Connector 56"/>
          <p:cNvCxnSpPr>
            <a:cxnSpLocks noChangeShapeType="1"/>
            <a:stCxn id="10" idx="1"/>
            <a:endCxn id="11" idx="5"/>
          </p:cNvCxnSpPr>
          <p:nvPr/>
        </p:nvCxnSpPr>
        <p:spPr bwMode="auto">
          <a:xfrm flipH="1" flipV="1">
            <a:off x="4067176" y="4103688"/>
            <a:ext cx="588963"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2236" name="Straight Arrow Connector 56"/>
          <p:cNvCxnSpPr>
            <a:cxnSpLocks noChangeShapeType="1"/>
            <a:stCxn id="8" idx="2"/>
            <a:endCxn id="7" idx="6"/>
          </p:cNvCxnSpPr>
          <p:nvPr/>
        </p:nvCxnSpPr>
        <p:spPr bwMode="auto">
          <a:xfrm flipH="1" flipV="1">
            <a:off x="3190875" y="3214688"/>
            <a:ext cx="1397000"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2237" name="Straight Arrow Connector 56"/>
          <p:cNvCxnSpPr>
            <a:cxnSpLocks noChangeShapeType="1"/>
            <a:stCxn id="10" idx="2"/>
            <a:endCxn id="9" idx="6"/>
          </p:cNvCxnSpPr>
          <p:nvPr/>
        </p:nvCxnSpPr>
        <p:spPr bwMode="auto">
          <a:xfrm flipH="1">
            <a:off x="3201989" y="4827588"/>
            <a:ext cx="1385887"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2238" name="Straight Arrow Connector 56"/>
          <p:cNvCxnSpPr>
            <a:cxnSpLocks noChangeShapeType="1"/>
            <a:stCxn id="11" idx="3"/>
            <a:endCxn id="9" idx="7"/>
          </p:cNvCxnSpPr>
          <p:nvPr/>
        </p:nvCxnSpPr>
        <p:spPr bwMode="auto">
          <a:xfrm flipH="1">
            <a:off x="3133725" y="4103688"/>
            <a:ext cx="604838"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2239" name="Straight Arrow Connector 56"/>
          <p:cNvCxnSpPr>
            <a:cxnSpLocks noChangeShapeType="1"/>
            <a:stCxn id="8" idx="3"/>
            <a:endCxn id="11" idx="7"/>
          </p:cNvCxnSpPr>
          <p:nvPr/>
        </p:nvCxnSpPr>
        <p:spPr bwMode="auto">
          <a:xfrm flipH="1">
            <a:off x="4067176" y="3373439"/>
            <a:ext cx="588963" cy="414337"/>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6" name="Oval 25"/>
          <p:cNvSpPr/>
          <p:nvPr/>
        </p:nvSpPr>
        <p:spPr bwMode="auto">
          <a:xfrm>
            <a:off x="7334250" y="3038476"/>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7" name="Oval 26"/>
          <p:cNvSpPr/>
          <p:nvPr/>
        </p:nvSpPr>
        <p:spPr bwMode="auto">
          <a:xfrm>
            <a:off x="9194800" y="3038476"/>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8" name="Oval 27"/>
          <p:cNvSpPr/>
          <p:nvPr/>
        </p:nvSpPr>
        <p:spPr bwMode="auto">
          <a:xfrm>
            <a:off x="7345363" y="4651376"/>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29" name="Oval 28"/>
          <p:cNvSpPr/>
          <p:nvPr/>
        </p:nvSpPr>
        <p:spPr bwMode="auto">
          <a:xfrm>
            <a:off x="9194800" y="4651376"/>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30" name="Oval 29"/>
          <p:cNvSpPr/>
          <p:nvPr/>
        </p:nvSpPr>
        <p:spPr bwMode="auto">
          <a:xfrm>
            <a:off x="8277225" y="3770314"/>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G</a:t>
            </a:r>
          </a:p>
        </p:txBody>
      </p:sp>
      <p:cxnSp>
        <p:nvCxnSpPr>
          <p:cNvPr id="52245" name="Straight Arrow Connector 56"/>
          <p:cNvCxnSpPr>
            <a:cxnSpLocks noChangeShapeType="1"/>
            <a:stCxn id="30" idx="1"/>
            <a:endCxn id="26" idx="5"/>
          </p:cNvCxnSpPr>
          <p:nvPr/>
        </p:nvCxnSpPr>
        <p:spPr bwMode="auto">
          <a:xfrm flipH="1" flipV="1">
            <a:off x="7729538" y="3421064"/>
            <a:ext cx="615950" cy="414337"/>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2246" name="Straight Arrow Connector 56"/>
          <p:cNvCxnSpPr>
            <a:cxnSpLocks noChangeShapeType="1"/>
            <a:stCxn id="29" idx="1"/>
            <a:endCxn id="30" idx="5"/>
          </p:cNvCxnSpPr>
          <p:nvPr/>
        </p:nvCxnSpPr>
        <p:spPr bwMode="auto">
          <a:xfrm flipH="1" flipV="1">
            <a:off x="8674101" y="4151314"/>
            <a:ext cx="588963" cy="566737"/>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2247" name="Straight Arrow Connector 56"/>
          <p:cNvCxnSpPr>
            <a:cxnSpLocks noChangeShapeType="1"/>
            <a:stCxn id="29" idx="0"/>
            <a:endCxn id="27" idx="4"/>
          </p:cNvCxnSpPr>
          <p:nvPr/>
        </p:nvCxnSpPr>
        <p:spPr bwMode="auto">
          <a:xfrm flipV="1">
            <a:off x="9426575" y="3486151"/>
            <a:ext cx="0" cy="116522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2248" name="Straight Arrow Connector 56"/>
          <p:cNvCxnSpPr>
            <a:cxnSpLocks noChangeShapeType="1"/>
            <a:stCxn id="28" idx="0"/>
            <a:endCxn id="26" idx="4"/>
          </p:cNvCxnSpPr>
          <p:nvPr/>
        </p:nvCxnSpPr>
        <p:spPr bwMode="auto">
          <a:xfrm flipH="1" flipV="1">
            <a:off x="7566026" y="3486151"/>
            <a:ext cx="11113" cy="116522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2249" name="Straight Arrow Connector 56"/>
          <p:cNvCxnSpPr>
            <a:cxnSpLocks noChangeShapeType="1"/>
            <a:stCxn id="27" idx="2"/>
            <a:endCxn id="26" idx="6"/>
          </p:cNvCxnSpPr>
          <p:nvPr/>
        </p:nvCxnSpPr>
        <p:spPr bwMode="auto">
          <a:xfrm flipH="1" flipV="1">
            <a:off x="7797800" y="3262313"/>
            <a:ext cx="1397000"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2250" name="Straight Arrow Connector 56"/>
          <p:cNvCxnSpPr>
            <a:cxnSpLocks noChangeShapeType="1"/>
            <a:stCxn id="29" idx="2"/>
            <a:endCxn id="28" idx="6"/>
          </p:cNvCxnSpPr>
          <p:nvPr/>
        </p:nvCxnSpPr>
        <p:spPr bwMode="auto">
          <a:xfrm flipH="1">
            <a:off x="7808914" y="4875213"/>
            <a:ext cx="1385887"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2251" name="Straight Arrow Connector 56"/>
          <p:cNvCxnSpPr>
            <a:cxnSpLocks noChangeShapeType="1"/>
            <a:stCxn id="30" idx="3"/>
            <a:endCxn id="28" idx="7"/>
          </p:cNvCxnSpPr>
          <p:nvPr/>
        </p:nvCxnSpPr>
        <p:spPr bwMode="auto">
          <a:xfrm flipH="1">
            <a:off x="7740650" y="4151314"/>
            <a:ext cx="604838" cy="566737"/>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2252" name="Straight Arrow Connector 56"/>
          <p:cNvCxnSpPr>
            <a:cxnSpLocks noChangeShapeType="1"/>
            <a:stCxn id="27" idx="3"/>
            <a:endCxn id="30" idx="7"/>
          </p:cNvCxnSpPr>
          <p:nvPr/>
        </p:nvCxnSpPr>
        <p:spPr bwMode="auto">
          <a:xfrm flipH="1">
            <a:off x="8674101" y="3421064"/>
            <a:ext cx="588963" cy="414337"/>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52253" name="Rectangle 3"/>
          <p:cNvSpPr txBox="1">
            <a:spLocks noChangeArrowheads="1"/>
          </p:cNvSpPr>
          <p:nvPr/>
        </p:nvSpPr>
        <p:spPr bwMode="auto">
          <a:xfrm>
            <a:off x="3201988" y="5308600"/>
            <a:ext cx="5440362"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r>
              <a:rPr lang="en-US" altLang="en-US" dirty="0"/>
              <a:t>Which of these graphs have</a:t>
            </a:r>
          </a:p>
          <a:p>
            <a:pPr lvl="1"/>
            <a:r>
              <a:rPr lang="en-US" altLang="en-US" dirty="0"/>
              <a:t>An Euler cycle?</a:t>
            </a:r>
          </a:p>
          <a:p>
            <a:pPr lvl="1"/>
            <a:r>
              <a:rPr lang="en-US" altLang="en-US" dirty="0"/>
              <a:t>A Hamiltonian cycle?</a:t>
            </a:r>
          </a:p>
        </p:txBody>
      </p:sp>
    </p:spTree>
    <p:extLst>
      <p:ext uri="{BB962C8B-B14F-4D97-AF65-F5344CB8AC3E}">
        <p14:creationId xmlns:p14="http://schemas.microsoft.com/office/powerpoint/2010/main" val="11260694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800226" y="141288"/>
            <a:ext cx="8723313" cy="698500"/>
          </a:xfrm>
        </p:spPr>
        <p:txBody>
          <a:bodyPr/>
          <a:lstStyle/>
          <a:p>
            <a:r>
              <a:rPr lang="en-US" altLang="en-US" sz="3600" dirty="0" smtClean="0"/>
              <a:t>Topological Sorting Problem</a:t>
            </a:r>
          </a:p>
        </p:txBody>
      </p:sp>
      <p:sp>
        <p:nvSpPr>
          <p:cNvPr id="5" name="Oval 4"/>
          <p:cNvSpPr/>
          <p:nvPr/>
        </p:nvSpPr>
        <p:spPr bwMode="auto">
          <a:xfrm>
            <a:off x="1884363" y="3876675"/>
            <a:ext cx="463550" cy="4508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6" name="Oval 5"/>
          <p:cNvSpPr/>
          <p:nvPr/>
        </p:nvSpPr>
        <p:spPr bwMode="auto">
          <a:xfrm>
            <a:off x="3019425" y="3194051"/>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7" name="Oval 6"/>
          <p:cNvSpPr/>
          <p:nvPr/>
        </p:nvSpPr>
        <p:spPr bwMode="auto">
          <a:xfrm>
            <a:off x="4584701" y="3181351"/>
            <a:ext cx="461963"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8" name="Oval 7"/>
          <p:cNvSpPr/>
          <p:nvPr/>
        </p:nvSpPr>
        <p:spPr bwMode="auto">
          <a:xfrm>
            <a:off x="3008313" y="4575176"/>
            <a:ext cx="461962"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9" name="Oval 8"/>
          <p:cNvSpPr/>
          <p:nvPr/>
        </p:nvSpPr>
        <p:spPr bwMode="auto">
          <a:xfrm>
            <a:off x="5454651" y="3806826"/>
            <a:ext cx="460375"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10" name="Oval 9"/>
          <p:cNvSpPr/>
          <p:nvPr/>
        </p:nvSpPr>
        <p:spPr bwMode="auto">
          <a:xfrm>
            <a:off x="4605338" y="4575176"/>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6155" name="Straight Arrow Connector 11"/>
          <p:cNvCxnSpPr>
            <a:cxnSpLocks noChangeShapeType="1"/>
            <a:stCxn id="5" idx="7"/>
            <a:endCxn id="6" idx="3"/>
          </p:cNvCxnSpPr>
          <p:nvPr/>
        </p:nvCxnSpPr>
        <p:spPr bwMode="auto">
          <a:xfrm rot="5400000" flipH="1" flipV="1">
            <a:off x="2500313" y="3355975"/>
            <a:ext cx="366712" cy="80803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56" name="Straight Arrow Connector 12"/>
          <p:cNvCxnSpPr>
            <a:cxnSpLocks noChangeShapeType="1"/>
            <a:endCxn id="7" idx="2"/>
          </p:cNvCxnSpPr>
          <p:nvPr/>
        </p:nvCxnSpPr>
        <p:spPr bwMode="auto">
          <a:xfrm>
            <a:off x="3490914" y="3387726"/>
            <a:ext cx="1093787" cy="1746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57" name="Straight Arrow Connector 14"/>
          <p:cNvCxnSpPr>
            <a:cxnSpLocks noChangeShapeType="1"/>
            <a:endCxn id="10" idx="0"/>
          </p:cNvCxnSpPr>
          <p:nvPr/>
        </p:nvCxnSpPr>
        <p:spPr bwMode="auto">
          <a:xfrm rot="16200000" flipH="1">
            <a:off x="4355307" y="4093369"/>
            <a:ext cx="962025"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58" name="Straight Arrow Connector 17"/>
          <p:cNvCxnSpPr>
            <a:cxnSpLocks noChangeShapeType="1"/>
            <a:stCxn id="5" idx="5"/>
            <a:endCxn id="8" idx="1"/>
          </p:cNvCxnSpPr>
          <p:nvPr/>
        </p:nvCxnSpPr>
        <p:spPr bwMode="auto">
          <a:xfrm rot="16200000" flipH="1">
            <a:off x="2488407" y="4052095"/>
            <a:ext cx="379413" cy="79692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59" name="Straight Arrow Connector 18"/>
          <p:cNvCxnSpPr>
            <a:cxnSpLocks noChangeShapeType="1"/>
            <a:endCxn id="10" idx="2"/>
          </p:cNvCxnSpPr>
          <p:nvPr/>
        </p:nvCxnSpPr>
        <p:spPr bwMode="auto">
          <a:xfrm>
            <a:off x="3457576" y="4779963"/>
            <a:ext cx="1147763" cy="19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60" name="Straight Arrow Connector 20"/>
          <p:cNvCxnSpPr>
            <a:cxnSpLocks noChangeShapeType="1"/>
            <a:endCxn id="8" idx="7"/>
          </p:cNvCxnSpPr>
          <p:nvPr/>
        </p:nvCxnSpPr>
        <p:spPr bwMode="auto">
          <a:xfrm rot="10800000" flipV="1">
            <a:off x="3403600" y="3554413"/>
            <a:ext cx="1244600" cy="10858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1" name="Rectangle 3"/>
          <p:cNvSpPr txBox="1">
            <a:spLocks noChangeArrowheads="1"/>
          </p:cNvSpPr>
          <p:nvPr/>
        </p:nvSpPr>
        <p:spPr bwMode="auto">
          <a:xfrm>
            <a:off x="6249988" y="2846388"/>
            <a:ext cx="4252912" cy="1858962"/>
          </a:xfrm>
          <a:prstGeom prst="rect">
            <a:avLst/>
          </a:prstGeom>
          <a:noFill/>
          <a:ln w="9525">
            <a:noFill/>
            <a:miter lim="800000"/>
            <a:headEnd/>
            <a:tailEnd/>
          </a:ln>
        </p:spPr>
        <p:txBody>
          <a:bodyPr/>
          <a:lstStyle/>
          <a:p>
            <a:pPr marL="342900" indent="-342900">
              <a:spcBef>
                <a:spcPct val="20000"/>
              </a:spcBef>
              <a:buFontTx/>
              <a:buChar char="•"/>
              <a:defRPr/>
            </a:pPr>
            <a:r>
              <a:rPr lang="en-US" sz="2800" kern="0" dirty="0"/>
              <a:t>Any linear ordering in which </a:t>
            </a:r>
            <a:r>
              <a:rPr lang="en-US" sz="2800" kern="0" dirty="0">
                <a:solidFill>
                  <a:schemeClr val="accent2"/>
                </a:solidFill>
              </a:rPr>
              <a:t>all arrows go to the right</a:t>
            </a:r>
            <a:r>
              <a:rPr lang="en-US" sz="2800" kern="0" dirty="0"/>
              <a:t> is a valid ordering</a:t>
            </a:r>
          </a:p>
        </p:txBody>
      </p:sp>
      <p:grpSp>
        <p:nvGrpSpPr>
          <p:cNvPr id="2" name="Group 40"/>
          <p:cNvGrpSpPr>
            <a:grpSpLocks/>
          </p:cNvGrpSpPr>
          <p:nvPr/>
        </p:nvGrpSpPr>
        <p:grpSpPr bwMode="auto">
          <a:xfrm>
            <a:off x="5954713" y="5314950"/>
            <a:ext cx="4252912" cy="1208088"/>
            <a:chOff x="4429928" y="5314682"/>
            <a:chExt cx="4253913" cy="1208467"/>
          </a:xfrm>
        </p:grpSpPr>
        <p:sp>
          <p:nvSpPr>
            <p:cNvPr id="22" name="Oval 21"/>
            <p:cNvSpPr/>
            <p:nvPr/>
          </p:nvSpPr>
          <p:spPr bwMode="auto">
            <a:xfrm>
              <a:off x="4429928" y="5616402"/>
              <a:ext cx="463659" cy="449404"/>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4" name="Oval 23"/>
            <p:cNvSpPr/>
            <p:nvPr/>
          </p:nvSpPr>
          <p:spPr bwMode="auto">
            <a:xfrm>
              <a:off x="5179404" y="5614814"/>
              <a:ext cx="462071" cy="44781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5" name="Oval 24"/>
            <p:cNvSpPr/>
            <p:nvPr/>
          </p:nvSpPr>
          <p:spPr bwMode="auto">
            <a:xfrm>
              <a:off x="5913002" y="5622754"/>
              <a:ext cx="462071" cy="44781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26" name="Oval 25"/>
            <p:cNvSpPr/>
            <p:nvPr/>
          </p:nvSpPr>
          <p:spPr bwMode="auto">
            <a:xfrm>
              <a:off x="6730756" y="5616402"/>
              <a:ext cx="463659" cy="44781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9" name="Oval 28"/>
            <p:cNvSpPr/>
            <p:nvPr/>
          </p:nvSpPr>
          <p:spPr bwMode="auto">
            <a:xfrm>
              <a:off x="7461178" y="5630694"/>
              <a:ext cx="460483" cy="44781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30" name="Oval 29"/>
            <p:cNvSpPr/>
            <p:nvPr/>
          </p:nvSpPr>
          <p:spPr bwMode="auto">
            <a:xfrm>
              <a:off x="8220182" y="5630694"/>
              <a:ext cx="463659" cy="44781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6170" name="Straight Arrow Connector 31"/>
            <p:cNvCxnSpPr>
              <a:cxnSpLocks noChangeShapeType="1"/>
              <a:stCxn id="22" idx="6"/>
              <a:endCxn id="24" idx="2"/>
            </p:cNvCxnSpPr>
            <p:nvPr/>
          </p:nvCxnSpPr>
          <p:spPr bwMode="auto">
            <a:xfrm flipV="1">
              <a:off x="4893072" y="5838689"/>
              <a:ext cx="285940" cy="218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71" name="Straight Arrow Connector 33"/>
            <p:cNvCxnSpPr>
              <a:cxnSpLocks noChangeShapeType="1"/>
              <a:stCxn id="26" idx="6"/>
              <a:endCxn id="29" idx="2"/>
            </p:cNvCxnSpPr>
            <p:nvPr/>
          </p:nvCxnSpPr>
          <p:spPr bwMode="auto">
            <a:xfrm>
              <a:off x="7193918" y="5839923"/>
              <a:ext cx="266668" cy="1477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72" name="Straight Arrow Connector 34"/>
            <p:cNvCxnSpPr>
              <a:cxnSpLocks noChangeShapeType="1"/>
              <a:stCxn id="29" idx="6"/>
            </p:cNvCxnSpPr>
            <p:nvPr/>
          </p:nvCxnSpPr>
          <p:spPr bwMode="auto">
            <a:xfrm>
              <a:off x="7922372" y="5854698"/>
              <a:ext cx="310946"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73" name="Freeform 36"/>
            <p:cNvSpPr>
              <a:spLocks noChangeArrowheads="1"/>
            </p:cNvSpPr>
            <p:nvPr/>
          </p:nvSpPr>
          <p:spPr bwMode="auto">
            <a:xfrm>
              <a:off x="4765183" y="6040192"/>
              <a:ext cx="2846231" cy="482957"/>
            </a:xfrm>
            <a:custGeom>
              <a:avLst/>
              <a:gdLst>
                <a:gd name="T0" fmla="*/ 0 w 2846231"/>
                <a:gd name="T1" fmla="*/ 0 h 482957"/>
                <a:gd name="T2" fmla="*/ 1326531 w 2846231"/>
                <a:gd name="T3" fmla="*/ 476518 h 482957"/>
                <a:gd name="T4" fmla="*/ 2846231 w 2846231"/>
                <a:gd name="T5" fmla="*/ 38636 h 482957"/>
                <a:gd name="T6" fmla="*/ 0 60000 65536"/>
                <a:gd name="T7" fmla="*/ 0 60000 65536"/>
                <a:gd name="T8" fmla="*/ 0 60000 65536"/>
                <a:gd name="T9" fmla="*/ 0 w 2846231"/>
                <a:gd name="T10" fmla="*/ 0 h 482957"/>
                <a:gd name="T11" fmla="*/ 2846231 w 2846231"/>
                <a:gd name="T12" fmla="*/ 482957 h 482957"/>
              </a:gdLst>
              <a:ahLst/>
              <a:cxnLst>
                <a:cxn ang="T6">
                  <a:pos x="T0" y="T1"/>
                </a:cxn>
                <a:cxn ang="T7">
                  <a:pos x="T2" y="T3"/>
                </a:cxn>
                <a:cxn ang="T8">
                  <a:pos x="T4" y="T5"/>
                </a:cxn>
              </a:cxnLst>
              <a:rect l="T9" t="T10" r="T11" b="T12"/>
              <a:pathLst>
                <a:path w="2846231" h="482957">
                  <a:moveTo>
                    <a:pt x="0" y="0"/>
                  </a:moveTo>
                  <a:cubicBezTo>
                    <a:pt x="426076" y="235039"/>
                    <a:pt x="852152" y="470079"/>
                    <a:pt x="1326524" y="476518"/>
                  </a:cubicBezTo>
                  <a:cubicBezTo>
                    <a:pt x="1800896" y="482957"/>
                    <a:pt x="2323563" y="260796"/>
                    <a:pt x="2846231" y="38636"/>
                  </a:cubicBezTo>
                </a:path>
              </a:pathLst>
            </a:custGeom>
            <a:noFill/>
            <a:ln w="2857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74" name="Freeform 37"/>
            <p:cNvSpPr>
              <a:spLocks noChangeArrowheads="1"/>
            </p:cNvSpPr>
            <p:nvPr/>
          </p:nvSpPr>
          <p:spPr bwMode="auto">
            <a:xfrm>
              <a:off x="5499279" y="5314682"/>
              <a:ext cx="1365160" cy="352022"/>
            </a:xfrm>
            <a:custGeom>
              <a:avLst/>
              <a:gdLst>
                <a:gd name="T0" fmla="*/ 0 w 1365160"/>
                <a:gd name="T1" fmla="*/ 352022 h 352022"/>
                <a:gd name="T2" fmla="*/ 721217 w 1365160"/>
                <a:gd name="T3" fmla="*/ 4293 h 352022"/>
                <a:gd name="T4" fmla="*/ 1365160 w 1365160"/>
                <a:gd name="T5" fmla="*/ 326264 h 352022"/>
                <a:gd name="T6" fmla="*/ 0 60000 65536"/>
                <a:gd name="T7" fmla="*/ 0 60000 65536"/>
                <a:gd name="T8" fmla="*/ 0 60000 65536"/>
                <a:gd name="T9" fmla="*/ 0 w 1365160"/>
                <a:gd name="T10" fmla="*/ 0 h 352022"/>
                <a:gd name="T11" fmla="*/ 1365160 w 1365160"/>
                <a:gd name="T12" fmla="*/ 352022 h 352022"/>
              </a:gdLst>
              <a:ahLst/>
              <a:cxnLst>
                <a:cxn ang="T6">
                  <a:pos x="T0" y="T1"/>
                </a:cxn>
                <a:cxn ang="T7">
                  <a:pos x="T2" y="T3"/>
                </a:cxn>
                <a:cxn ang="T8">
                  <a:pos x="T4" y="T5"/>
                </a:cxn>
              </a:cxnLst>
              <a:rect l="T9" t="T10" r="T11" b="T12"/>
              <a:pathLst>
                <a:path w="1365160" h="352022">
                  <a:moveTo>
                    <a:pt x="0" y="352022"/>
                  </a:moveTo>
                  <a:cubicBezTo>
                    <a:pt x="246845" y="180304"/>
                    <a:pt x="493690" y="8586"/>
                    <a:pt x="721217" y="4293"/>
                  </a:cubicBezTo>
                  <a:cubicBezTo>
                    <a:pt x="948744" y="0"/>
                    <a:pt x="1156952" y="163132"/>
                    <a:pt x="1365160" y="326264"/>
                  </a:cubicBezTo>
                </a:path>
              </a:pathLst>
            </a:custGeom>
            <a:noFill/>
            <a:ln w="2857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75" name="Freeform 38"/>
            <p:cNvSpPr>
              <a:spLocks noChangeArrowheads="1"/>
            </p:cNvSpPr>
            <p:nvPr/>
          </p:nvSpPr>
          <p:spPr bwMode="auto">
            <a:xfrm>
              <a:off x="7070501" y="5353318"/>
              <a:ext cx="1287888" cy="300507"/>
            </a:xfrm>
            <a:custGeom>
              <a:avLst/>
              <a:gdLst>
                <a:gd name="T0" fmla="*/ 0 w 1287888"/>
                <a:gd name="T1" fmla="*/ 300507 h 300507"/>
                <a:gd name="T2" fmla="*/ 540913 w 1287888"/>
                <a:gd name="T3" fmla="*/ 4293 h 300507"/>
                <a:gd name="T4" fmla="*/ 1287888 w 1287888"/>
                <a:gd name="T5" fmla="*/ 274750 h 300507"/>
                <a:gd name="T6" fmla="*/ 0 60000 65536"/>
                <a:gd name="T7" fmla="*/ 0 60000 65536"/>
                <a:gd name="T8" fmla="*/ 0 60000 65536"/>
                <a:gd name="T9" fmla="*/ 0 w 1287888"/>
                <a:gd name="T10" fmla="*/ 0 h 300507"/>
                <a:gd name="T11" fmla="*/ 1287888 w 1287888"/>
                <a:gd name="T12" fmla="*/ 300507 h 300507"/>
              </a:gdLst>
              <a:ahLst/>
              <a:cxnLst>
                <a:cxn ang="T6">
                  <a:pos x="T0" y="T1"/>
                </a:cxn>
                <a:cxn ang="T7">
                  <a:pos x="T2" y="T3"/>
                </a:cxn>
                <a:cxn ang="T8">
                  <a:pos x="T4" y="T5"/>
                </a:cxn>
              </a:cxnLst>
              <a:rect l="T9" t="T10" r="T11" b="T12"/>
              <a:pathLst>
                <a:path w="1287888" h="300507">
                  <a:moveTo>
                    <a:pt x="0" y="300507"/>
                  </a:moveTo>
                  <a:cubicBezTo>
                    <a:pt x="163132" y="154546"/>
                    <a:pt x="326265" y="8586"/>
                    <a:pt x="540913" y="4293"/>
                  </a:cubicBezTo>
                  <a:cubicBezTo>
                    <a:pt x="755561" y="0"/>
                    <a:pt x="1021724" y="137375"/>
                    <a:pt x="1287888" y="274750"/>
                  </a:cubicBezTo>
                </a:path>
              </a:pathLst>
            </a:custGeom>
            <a:noFill/>
            <a:ln w="2857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0" name="Right Arrow 39"/>
          <p:cNvSpPr>
            <a:spLocks noChangeArrowheads="1"/>
          </p:cNvSpPr>
          <p:nvPr/>
        </p:nvSpPr>
        <p:spPr bwMode="auto">
          <a:xfrm rot="2172266">
            <a:off x="5541963" y="4881563"/>
            <a:ext cx="798512" cy="488950"/>
          </a:xfrm>
          <a:prstGeom prst="rightArrow">
            <a:avLst>
              <a:gd name="adj1" fmla="val 50000"/>
              <a:gd name="adj2" fmla="val 50044"/>
            </a:avLst>
          </a:prstGeom>
          <a:solidFill>
            <a:srgbClr val="FFC000"/>
          </a:solidFill>
          <a:ln w="9525" algn="ctr">
            <a:solidFill>
              <a:schemeClr val="tx1"/>
            </a:solidFill>
            <a:round/>
            <a:headEnd/>
            <a:tailEnd/>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tr-TR" altLang="en-US" sz="1800">
              <a:latin typeface="Times New Roman" panose="02020603050405020304" pitchFamily="18" charset="0"/>
            </a:endParaRPr>
          </a:p>
        </p:txBody>
      </p:sp>
      <p:sp>
        <p:nvSpPr>
          <p:cNvPr id="32" name="Rectangle 3"/>
          <p:cNvSpPr txBox="1">
            <a:spLocks noChangeArrowheads="1"/>
          </p:cNvSpPr>
          <p:nvPr/>
        </p:nvSpPr>
        <p:spPr bwMode="auto">
          <a:xfrm>
            <a:off x="353683" y="889000"/>
            <a:ext cx="11412747" cy="1086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rgbClr val="CC3300"/>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a:defRPr/>
            </a:pPr>
            <a:r>
              <a:rPr lang="en-US" kern="0" smtClean="0"/>
              <a:t>Given digraph G = (V, E), find a </a:t>
            </a:r>
            <a:r>
              <a:rPr lang="en-US" kern="0" smtClean="0">
                <a:solidFill>
                  <a:srgbClr val="C00000"/>
                </a:solidFill>
              </a:rPr>
              <a:t>linear ordering of its vertices </a:t>
            </a:r>
            <a:r>
              <a:rPr lang="en-US" kern="0" smtClean="0"/>
              <a:t>such that: </a:t>
            </a:r>
            <a:r>
              <a:rPr lang="en-US" kern="0" smtClean="0">
                <a:solidFill>
                  <a:schemeClr val="accent6"/>
                </a:solidFill>
              </a:rPr>
              <a:t>for any edge (u, v) in E, u precedes v in the ordering</a:t>
            </a:r>
            <a:endParaRPr lang="en-US" kern="0" dirty="0" smtClean="0">
              <a:solidFill>
                <a:schemeClr val="accent6"/>
              </a:solidFill>
            </a:endParaRPr>
          </a:p>
        </p:txBody>
      </p:sp>
    </p:spTree>
    <p:extLst>
      <p:ext uri="{BB962C8B-B14F-4D97-AF65-F5344CB8AC3E}">
        <p14:creationId xmlns:p14="http://schemas.microsoft.com/office/powerpoint/2010/main" val="31955843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1862138" y="236538"/>
            <a:ext cx="8191500" cy="696912"/>
          </a:xfrm>
        </p:spPr>
        <p:txBody>
          <a:bodyPr/>
          <a:lstStyle/>
          <a:p>
            <a:r>
              <a:rPr lang="en-US" altLang="en-US" sz="3600"/>
              <a:t>How to find an Hamiltonian Cycle?</a:t>
            </a:r>
          </a:p>
        </p:txBody>
      </p:sp>
      <p:sp>
        <p:nvSpPr>
          <p:cNvPr id="53252" name="Rectangle 3"/>
          <p:cNvSpPr txBox="1">
            <a:spLocks noChangeArrowheads="1"/>
          </p:cNvSpPr>
          <p:nvPr/>
        </p:nvSpPr>
        <p:spPr bwMode="auto">
          <a:xfrm>
            <a:off x="2825781" y="1093518"/>
            <a:ext cx="9105871" cy="448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r>
              <a:rPr lang="en-US" altLang="en-US" dirty="0"/>
              <a:t>Is there a simple way to check if the graph contains a Hamiltonian cycle?</a:t>
            </a:r>
          </a:p>
          <a:p>
            <a:pPr lvl="1"/>
            <a:r>
              <a:rPr lang="en-US" altLang="en-US" dirty="0"/>
              <a:t>No known easy algorithm to find a Hamiltonian Cycle (HC</a:t>
            </a:r>
            <a:r>
              <a:rPr lang="en-US" altLang="en-US" dirty="0" smtClean="0"/>
              <a:t>)</a:t>
            </a:r>
          </a:p>
          <a:p>
            <a:pPr lvl="1"/>
            <a:endParaRPr lang="en-US" altLang="en-US" dirty="0"/>
          </a:p>
          <a:p>
            <a:pPr lvl="1"/>
            <a:r>
              <a:rPr lang="en-US" altLang="en-US" dirty="0"/>
              <a:t>The best known solution is to enumerate ALL cycles in the graph and see if one of the cycles is a </a:t>
            </a:r>
            <a:r>
              <a:rPr lang="en-US" altLang="en-US" dirty="0" smtClean="0"/>
              <a:t>HC</a:t>
            </a:r>
          </a:p>
          <a:p>
            <a:pPr lvl="1"/>
            <a:endParaRPr lang="en-US" altLang="en-US" dirty="0"/>
          </a:p>
          <a:p>
            <a:pPr lvl="1"/>
            <a:r>
              <a:rPr lang="en-US" altLang="en-US" dirty="0"/>
              <a:t>How many cycles in a graph?</a:t>
            </a:r>
          </a:p>
          <a:p>
            <a:pPr lvl="2"/>
            <a:r>
              <a:rPr lang="en-US" altLang="en-US" dirty="0"/>
              <a:t>Exponential! If each vertex has degree “k”, then we have up to O(</a:t>
            </a:r>
            <a:r>
              <a:rPr lang="en-US" altLang="en-US" dirty="0" err="1"/>
              <a:t>k</a:t>
            </a:r>
            <a:r>
              <a:rPr lang="en-US" altLang="en-US" baseline="30000" dirty="0" err="1"/>
              <a:t>n</a:t>
            </a:r>
            <a:r>
              <a:rPr lang="en-US" altLang="en-US" dirty="0"/>
              <a:t>) cycles</a:t>
            </a:r>
          </a:p>
          <a:p>
            <a:endParaRPr lang="en-US" altLang="en-US" sz="2400" dirty="0"/>
          </a:p>
        </p:txBody>
      </p:sp>
      <p:sp>
        <p:nvSpPr>
          <p:cNvPr id="32" name="Oval 31"/>
          <p:cNvSpPr/>
          <p:nvPr/>
        </p:nvSpPr>
        <p:spPr bwMode="auto">
          <a:xfrm>
            <a:off x="376268" y="2394760"/>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35" name="Oval 34"/>
          <p:cNvSpPr/>
          <p:nvPr/>
        </p:nvSpPr>
        <p:spPr bwMode="auto">
          <a:xfrm>
            <a:off x="2236818" y="2394760"/>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36" name="Oval 35"/>
          <p:cNvSpPr/>
          <p:nvPr/>
        </p:nvSpPr>
        <p:spPr bwMode="auto">
          <a:xfrm>
            <a:off x="387381" y="4007660"/>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46" name="Oval 45"/>
          <p:cNvSpPr/>
          <p:nvPr/>
        </p:nvSpPr>
        <p:spPr bwMode="auto">
          <a:xfrm>
            <a:off x="2236818" y="4007660"/>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sp>
        <p:nvSpPr>
          <p:cNvPr id="47" name="Oval 46"/>
          <p:cNvSpPr/>
          <p:nvPr/>
        </p:nvSpPr>
        <p:spPr bwMode="auto">
          <a:xfrm>
            <a:off x="1320831" y="3126597"/>
            <a:ext cx="463550" cy="447675"/>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G</a:t>
            </a:r>
          </a:p>
        </p:txBody>
      </p:sp>
      <p:cxnSp>
        <p:nvCxnSpPr>
          <p:cNvPr id="53258" name="Straight Arrow Connector 56"/>
          <p:cNvCxnSpPr>
            <a:cxnSpLocks noChangeShapeType="1"/>
            <a:stCxn id="47" idx="1"/>
            <a:endCxn id="32" idx="5"/>
          </p:cNvCxnSpPr>
          <p:nvPr/>
        </p:nvCxnSpPr>
        <p:spPr bwMode="auto">
          <a:xfrm flipH="1" flipV="1">
            <a:off x="773144" y="2777346"/>
            <a:ext cx="614363" cy="41433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3259" name="Straight Arrow Connector 56"/>
          <p:cNvCxnSpPr>
            <a:cxnSpLocks noChangeShapeType="1"/>
            <a:stCxn id="46" idx="1"/>
            <a:endCxn id="47" idx="5"/>
          </p:cNvCxnSpPr>
          <p:nvPr/>
        </p:nvCxnSpPr>
        <p:spPr bwMode="auto">
          <a:xfrm flipH="1" flipV="1">
            <a:off x="1716119" y="3509184"/>
            <a:ext cx="588963"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3260" name="Straight Arrow Connector 56"/>
          <p:cNvCxnSpPr>
            <a:cxnSpLocks noChangeShapeType="1"/>
            <a:stCxn id="46" idx="0"/>
            <a:endCxn id="35" idx="4"/>
          </p:cNvCxnSpPr>
          <p:nvPr/>
        </p:nvCxnSpPr>
        <p:spPr bwMode="auto">
          <a:xfrm flipV="1">
            <a:off x="2468593" y="2842435"/>
            <a:ext cx="0" cy="116522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3261" name="Straight Arrow Connector 56"/>
          <p:cNvCxnSpPr>
            <a:cxnSpLocks noChangeShapeType="1"/>
            <a:stCxn id="36" idx="0"/>
            <a:endCxn id="32" idx="4"/>
          </p:cNvCxnSpPr>
          <p:nvPr/>
        </p:nvCxnSpPr>
        <p:spPr bwMode="auto">
          <a:xfrm flipH="1" flipV="1">
            <a:off x="608044" y="2842435"/>
            <a:ext cx="11113" cy="1165225"/>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3262" name="Straight Arrow Connector 56"/>
          <p:cNvCxnSpPr>
            <a:cxnSpLocks noChangeShapeType="1"/>
            <a:stCxn id="35" idx="2"/>
            <a:endCxn id="32" idx="6"/>
          </p:cNvCxnSpPr>
          <p:nvPr/>
        </p:nvCxnSpPr>
        <p:spPr bwMode="auto">
          <a:xfrm flipH="1" flipV="1">
            <a:off x="839818" y="2618596"/>
            <a:ext cx="1397000"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3263" name="Straight Arrow Connector 56"/>
          <p:cNvCxnSpPr>
            <a:cxnSpLocks noChangeShapeType="1"/>
            <a:stCxn id="46" idx="2"/>
            <a:endCxn id="36" idx="6"/>
          </p:cNvCxnSpPr>
          <p:nvPr/>
        </p:nvCxnSpPr>
        <p:spPr bwMode="auto">
          <a:xfrm flipH="1">
            <a:off x="850932" y="4231496"/>
            <a:ext cx="1385887" cy="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3264" name="Straight Arrow Connector 56"/>
          <p:cNvCxnSpPr>
            <a:cxnSpLocks noChangeShapeType="1"/>
            <a:stCxn id="47" idx="3"/>
            <a:endCxn id="36" idx="7"/>
          </p:cNvCxnSpPr>
          <p:nvPr/>
        </p:nvCxnSpPr>
        <p:spPr bwMode="auto">
          <a:xfrm flipH="1">
            <a:off x="782668" y="3509184"/>
            <a:ext cx="604838" cy="565150"/>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3265" name="Straight Arrow Connector 56"/>
          <p:cNvCxnSpPr>
            <a:cxnSpLocks noChangeShapeType="1"/>
            <a:stCxn id="35" idx="3"/>
            <a:endCxn id="47" idx="7"/>
          </p:cNvCxnSpPr>
          <p:nvPr/>
        </p:nvCxnSpPr>
        <p:spPr bwMode="auto">
          <a:xfrm flipH="1">
            <a:off x="1716119" y="2777346"/>
            <a:ext cx="588963" cy="414338"/>
          </a:xfrm>
          <a:prstGeom prst="straightConnector1">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7754985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800226" y="141288"/>
            <a:ext cx="8723313" cy="698500"/>
          </a:xfrm>
        </p:spPr>
        <p:txBody>
          <a:bodyPr/>
          <a:lstStyle/>
          <a:p>
            <a:r>
              <a:rPr lang="en-US" altLang="en-US" sz="3600" dirty="0" smtClean="0"/>
              <a:t>Topological Sort</a:t>
            </a:r>
          </a:p>
        </p:txBody>
      </p:sp>
      <p:sp>
        <p:nvSpPr>
          <p:cNvPr id="5" name="Oval 4"/>
          <p:cNvSpPr/>
          <p:nvPr/>
        </p:nvSpPr>
        <p:spPr bwMode="auto">
          <a:xfrm>
            <a:off x="1884363" y="3876675"/>
            <a:ext cx="463550" cy="4508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6" name="Oval 5"/>
          <p:cNvSpPr/>
          <p:nvPr/>
        </p:nvSpPr>
        <p:spPr bwMode="auto">
          <a:xfrm>
            <a:off x="3019425" y="3194051"/>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7" name="Oval 6"/>
          <p:cNvSpPr/>
          <p:nvPr/>
        </p:nvSpPr>
        <p:spPr bwMode="auto">
          <a:xfrm>
            <a:off x="4584701" y="3181351"/>
            <a:ext cx="461963"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8" name="Oval 7"/>
          <p:cNvSpPr/>
          <p:nvPr/>
        </p:nvSpPr>
        <p:spPr bwMode="auto">
          <a:xfrm>
            <a:off x="3008313" y="4575176"/>
            <a:ext cx="461962"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9" name="Oval 8"/>
          <p:cNvSpPr/>
          <p:nvPr/>
        </p:nvSpPr>
        <p:spPr bwMode="auto">
          <a:xfrm>
            <a:off x="5454651" y="3806826"/>
            <a:ext cx="460375"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10" name="Oval 9"/>
          <p:cNvSpPr/>
          <p:nvPr/>
        </p:nvSpPr>
        <p:spPr bwMode="auto">
          <a:xfrm>
            <a:off x="4605338" y="4575176"/>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7179" name="Straight Arrow Connector 11"/>
          <p:cNvCxnSpPr>
            <a:cxnSpLocks noChangeShapeType="1"/>
            <a:stCxn id="5" idx="7"/>
            <a:endCxn id="6" idx="3"/>
          </p:cNvCxnSpPr>
          <p:nvPr/>
        </p:nvCxnSpPr>
        <p:spPr bwMode="auto">
          <a:xfrm rot="5400000" flipH="1" flipV="1">
            <a:off x="2500313" y="3355975"/>
            <a:ext cx="366712" cy="80803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80" name="Straight Arrow Connector 12"/>
          <p:cNvCxnSpPr>
            <a:cxnSpLocks noChangeShapeType="1"/>
            <a:endCxn id="7" idx="2"/>
          </p:cNvCxnSpPr>
          <p:nvPr/>
        </p:nvCxnSpPr>
        <p:spPr bwMode="auto">
          <a:xfrm>
            <a:off x="3490914" y="3387726"/>
            <a:ext cx="1093787" cy="1746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81" name="Straight Arrow Connector 14"/>
          <p:cNvCxnSpPr>
            <a:cxnSpLocks noChangeShapeType="1"/>
            <a:endCxn id="10" idx="0"/>
          </p:cNvCxnSpPr>
          <p:nvPr/>
        </p:nvCxnSpPr>
        <p:spPr bwMode="auto">
          <a:xfrm rot="16200000" flipH="1">
            <a:off x="4355307" y="4093369"/>
            <a:ext cx="962025"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82" name="Straight Arrow Connector 17"/>
          <p:cNvCxnSpPr>
            <a:cxnSpLocks noChangeShapeType="1"/>
            <a:stCxn id="5" idx="5"/>
            <a:endCxn id="8" idx="1"/>
          </p:cNvCxnSpPr>
          <p:nvPr/>
        </p:nvCxnSpPr>
        <p:spPr bwMode="auto">
          <a:xfrm rot="16200000" flipH="1">
            <a:off x="2488407" y="4052095"/>
            <a:ext cx="379413" cy="79692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83" name="Straight Arrow Connector 18"/>
          <p:cNvCxnSpPr>
            <a:cxnSpLocks noChangeShapeType="1"/>
            <a:endCxn id="10" idx="2"/>
          </p:cNvCxnSpPr>
          <p:nvPr/>
        </p:nvCxnSpPr>
        <p:spPr bwMode="auto">
          <a:xfrm>
            <a:off x="3457576" y="4779963"/>
            <a:ext cx="1147763" cy="19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84" name="Straight Arrow Connector 20"/>
          <p:cNvCxnSpPr>
            <a:cxnSpLocks noChangeShapeType="1"/>
            <a:endCxn id="8" idx="7"/>
          </p:cNvCxnSpPr>
          <p:nvPr/>
        </p:nvCxnSpPr>
        <p:spPr bwMode="auto">
          <a:xfrm rot="10800000" flipV="1">
            <a:off x="3403600" y="3554413"/>
            <a:ext cx="1244600" cy="10858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1" name="Rectangle 3"/>
          <p:cNvSpPr txBox="1">
            <a:spLocks noChangeArrowheads="1"/>
          </p:cNvSpPr>
          <p:nvPr/>
        </p:nvSpPr>
        <p:spPr bwMode="auto">
          <a:xfrm>
            <a:off x="6932614" y="4159250"/>
            <a:ext cx="3259137" cy="876300"/>
          </a:xfrm>
          <a:prstGeom prst="rect">
            <a:avLst/>
          </a:prstGeom>
          <a:noFill/>
          <a:ln w="9525">
            <a:noFill/>
            <a:miter lim="800000"/>
            <a:headEnd/>
            <a:tailEnd/>
          </a:ln>
        </p:spPr>
        <p:txBody>
          <a:bodyPr/>
          <a:lstStyle/>
          <a:p>
            <a:pPr marL="342900" indent="-342900">
              <a:spcBef>
                <a:spcPct val="20000"/>
              </a:spcBef>
              <a:buFontTx/>
              <a:buChar char="•"/>
              <a:defRPr/>
            </a:pPr>
            <a:r>
              <a:rPr lang="en-US" sz="2800" kern="0" dirty="0">
                <a:solidFill>
                  <a:srgbClr val="C00000"/>
                </a:solidFill>
              </a:rPr>
              <a:t>Not</a:t>
            </a:r>
            <a:r>
              <a:rPr lang="en-US" sz="2800" kern="0" dirty="0"/>
              <a:t> a valid topological sort</a:t>
            </a:r>
          </a:p>
        </p:txBody>
      </p:sp>
      <p:sp>
        <p:nvSpPr>
          <p:cNvPr id="22" name="Oval 21"/>
          <p:cNvSpPr/>
          <p:nvPr/>
        </p:nvSpPr>
        <p:spPr bwMode="auto">
          <a:xfrm>
            <a:off x="5954713" y="5616576"/>
            <a:ext cx="461962"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4" name="Oval 23"/>
          <p:cNvSpPr/>
          <p:nvPr/>
        </p:nvSpPr>
        <p:spPr bwMode="auto">
          <a:xfrm>
            <a:off x="6702425" y="5614989"/>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5" name="Oval 24"/>
          <p:cNvSpPr/>
          <p:nvPr/>
        </p:nvSpPr>
        <p:spPr bwMode="auto">
          <a:xfrm>
            <a:off x="7437438" y="5622926"/>
            <a:ext cx="461962"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26" name="Oval 25"/>
          <p:cNvSpPr/>
          <p:nvPr/>
        </p:nvSpPr>
        <p:spPr bwMode="auto">
          <a:xfrm>
            <a:off x="8101013" y="5616576"/>
            <a:ext cx="461962"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29" name="Oval 28"/>
          <p:cNvSpPr/>
          <p:nvPr/>
        </p:nvSpPr>
        <p:spPr bwMode="auto">
          <a:xfrm>
            <a:off x="8985251" y="5630864"/>
            <a:ext cx="460375"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30" name="Oval 29"/>
          <p:cNvSpPr/>
          <p:nvPr/>
        </p:nvSpPr>
        <p:spPr bwMode="auto">
          <a:xfrm>
            <a:off x="9744075" y="5630864"/>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7192" name="Straight Arrow Connector 31"/>
          <p:cNvCxnSpPr>
            <a:cxnSpLocks noChangeShapeType="1"/>
            <a:stCxn id="22" idx="6"/>
            <a:endCxn id="24" idx="2"/>
          </p:cNvCxnSpPr>
          <p:nvPr/>
        </p:nvCxnSpPr>
        <p:spPr bwMode="auto">
          <a:xfrm flipV="1">
            <a:off x="6416675" y="5838825"/>
            <a:ext cx="285750"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93" name="Straight Arrow Connector 33"/>
          <p:cNvCxnSpPr>
            <a:cxnSpLocks noChangeShapeType="1"/>
            <a:stCxn id="26" idx="6"/>
            <a:endCxn id="29" idx="2"/>
          </p:cNvCxnSpPr>
          <p:nvPr/>
        </p:nvCxnSpPr>
        <p:spPr bwMode="auto">
          <a:xfrm>
            <a:off x="8562976" y="5840414"/>
            <a:ext cx="422275" cy="14287"/>
          </a:xfrm>
          <a:prstGeom prst="straightConnector1">
            <a:avLst/>
          </a:prstGeom>
          <a:noFill/>
          <a:ln w="38100" algn="ctr">
            <a:solidFill>
              <a:srgbClr val="CC3300"/>
            </a:solidFill>
            <a:round/>
            <a:headEnd type="arrow" w="med" len="med"/>
            <a:tailEnd/>
          </a:ln>
          <a:extLst>
            <a:ext uri="{909E8E84-426E-40DD-AFC4-6F175D3DCCD1}">
              <a14:hiddenFill xmlns:a14="http://schemas.microsoft.com/office/drawing/2010/main">
                <a:noFill/>
              </a14:hiddenFill>
            </a:ext>
          </a:extLst>
        </p:spPr>
      </p:cxnSp>
      <p:cxnSp>
        <p:nvCxnSpPr>
          <p:cNvPr id="7194" name="Straight Arrow Connector 34"/>
          <p:cNvCxnSpPr>
            <a:cxnSpLocks noChangeShapeType="1"/>
            <a:stCxn id="29" idx="6"/>
          </p:cNvCxnSpPr>
          <p:nvPr/>
        </p:nvCxnSpPr>
        <p:spPr bwMode="auto">
          <a:xfrm>
            <a:off x="9445625" y="5854700"/>
            <a:ext cx="311150"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7195" name="Freeform 36"/>
          <p:cNvSpPr>
            <a:spLocks noChangeArrowheads="1"/>
          </p:cNvSpPr>
          <p:nvPr/>
        </p:nvSpPr>
        <p:spPr bwMode="auto">
          <a:xfrm>
            <a:off x="6289675" y="6040438"/>
            <a:ext cx="2846388" cy="482600"/>
          </a:xfrm>
          <a:custGeom>
            <a:avLst/>
            <a:gdLst>
              <a:gd name="T0" fmla="*/ 0 w 2846231"/>
              <a:gd name="T1" fmla="*/ 0 h 482957"/>
              <a:gd name="T2" fmla="*/ 1327188 w 2846231"/>
              <a:gd name="T3" fmla="*/ 473358 h 482957"/>
              <a:gd name="T4" fmla="*/ 2847649 w 2846231"/>
              <a:gd name="T5" fmla="*/ 38381 h 482957"/>
              <a:gd name="T6" fmla="*/ 0 60000 65536"/>
              <a:gd name="T7" fmla="*/ 0 60000 65536"/>
              <a:gd name="T8" fmla="*/ 0 60000 65536"/>
              <a:gd name="T9" fmla="*/ 0 w 2846231"/>
              <a:gd name="T10" fmla="*/ 0 h 482957"/>
              <a:gd name="T11" fmla="*/ 2846231 w 2846231"/>
              <a:gd name="T12" fmla="*/ 482957 h 482957"/>
            </a:gdLst>
            <a:ahLst/>
            <a:cxnLst>
              <a:cxn ang="T6">
                <a:pos x="T0" y="T1"/>
              </a:cxn>
              <a:cxn ang="T7">
                <a:pos x="T2" y="T3"/>
              </a:cxn>
              <a:cxn ang="T8">
                <a:pos x="T4" y="T5"/>
              </a:cxn>
            </a:cxnLst>
            <a:rect l="T9" t="T10" r="T11" b="T12"/>
            <a:pathLst>
              <a:path w="2846231" h="482957">
                <a:moveTo>
                  <a:pt x="0" y="0"/>
                </a:moveTo>
                <a:cubicBezTo>
                  <a:pt x="426076" y="235039"/>
                  <a:pt x="852152" y="470079"/>
                  <a:pt x="1326524" y="476518"/>
                </a:cubicBezTo>
                <a:cubicBezTo>
                  <a:pt x="1800896" y="482957"/>
                  <a:pt x="2323563" y="260796"/>
                  <a:pt x="2846231" y="38636"/>
                </a:cubicBezTo>
              </a:path>
            </a:pathLst>
          </a:custGeom>
          <a:noFill/>
          <a:ln w="2857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96" name="Freeform 37"/>
          <p:cNvSpPr>
            <a:spLocks noChangeArrowheads="1"/>
          </p:cNvSpPr>
          <p:nvPr/>
        </p:nvSpPr>
        <p:spPr bwMode="auto">
          <a:xfrm>
            <a:off x="7023101" y="5314950"/>
            <a:ext cx="2073275" cy="338138"/>
          </a:xfrm>
          <a:custGeom>
            <a:avLst/>
            <a:gdLst>
              <a:gd name="T0" fmla="*/ 0 w 1365160"/>
              <a:gd name="T1" fmla="*/ 236104 h 352022"/>
              <a:gd name="T2" fmla="*/ 47080967 w 1365160"/>
              <a:gd name="T3" fmla="*/ 2879 h 352022"/>
              <a:gd name="T4" fmla="*/ 89117488 w 1365160"/>
              <a:gd name="T5" fmla="*/ 218827 h 352022"/>
              <a:gd name="T6" fmla="*/ 0 60000 65536"/>
              <a:gd name="T7" fmla="*/ 0 60000 65536"/>
              <a:gd name="T8" fmla="*/ 0 60000 65536"/>
              <a:gd name="T9" fmla="*/ 0 w 1365160"/>
              <a:gd name="T10" fmla="*/ 0 h 352022"/>
              <a:gd name="T11" fmla="*/ 1365160 w 1365160"/>
              <a:gd name="T12" fmla="*/ 352022 h 352022"/>
            </a:gdLst>
            <a:ahLst/>
            <a:cxnLst>
              <a:cxn ang="T6">
                <a:pos x="T0" y="T1"/>
              </a:cxn>
              <a:cxn ang="T7">
                <a:pos x="T2" y="T3"/>
              </a:cxn>
              <a:cxn ang="T8">
                <a:pos x="T4" y="T5"/>
              </a:cxn>
            </a:cxnLst>
            <a:rect l="T9" t="T10" r="T11" b="T12"/>
            <a:pathLst>
              <a:path w="1365160" h="352022">
                <a:moveTo>
                  <a:pt x="0" y="352022"/>
                </a:moveTo>
                <a:cubicBezTo>
                  <a:pt x="246845" y="180304"/>
                  <a:pt x="493690" y="8586"/>
                  <a:pt x="721217" y="4293"/>
                </a:cubicBezTo>
                <a:cubicBezTo>
                  <a:pt x="948744" y="0"/>
                  <a:pt x="1156952" y="163132"/>
                  <a:pt x="1365160" y="326264"/>
                </a:cubicBezTo>
              </a:path>
            </a:pathLst>
          </a:custGeom>
          <a:noFill/>
          <a:ln w="2857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97" name="Freeform 38"/>
          <p:cNvSpPr>
            <a:spLocks noChangeArrowheads="1"/>
          </p:cNvSpPr>
          <p:nvPr/>
        </p:nvSpPr>
        <p:spPr bwMode="auto">
          <a:xfrm>
            <a:off x="9237664" y="5353050"/>
            <a:ext cx="631825" cy="287338"/>
          </a:xfrm>
          <a:custGeom>
            <a:avLst/>
            <a:gdLst>
              <a:gd name="T0" fmla="*/ 0 w 1287888"/>
              <a:gd name="T1" fmla="*/ 192167 h 300507"/>
              <a:gd name="T2" fmla="*/ 436 w 1287888"/>
              <a:gd name="T3" fmla="*/ 2744 h 300507"/>
              <a:gd name="T4" fmla="*/ 1039 w 1287888"/>
              <a:gd name="T5" fmla="*/ 175697 h 300507"/>
              <a:gd name="T6" fmla="*/ 0 60000 65536"/>
              <a:gd name="T7" fmla="*/ 0 60000 65536"/>
              <a:gd name="T8" fmla="*/ 0 60000 65536"/>
              <a:gd name="T9" fmla="*/ 0 w 1287888"/>
              <a:gd name="T10" fmla="*/ 0 h 300507"/>
              <a:gd name="T11" fmla="*/ 1287888 w 1287888"/>
              <a:gd name="T12" fmla="*/ 300507 h 300507"/>
            </a:gdLst>
            <a:ahLst/>
            <a:cxnLst>
              <a:cxn ang="T6">
                <a:pos x="T0" y="T1"/>
              </a:cxn>
              <a:cxn ang="T7">
                <a:pos x="T2" y="T3"/>
              </a:cxn>
              <a:cxn ang="T8">
                <a:pos x="T4" y="T5"/>
              </a:cxn>
            </a:cxnLst>
            <a:rect l="T9" t="T10" r="T11" b="T12"/>
            <a:pathLst>
              <a:path w="1287888" h="300507">
                <a:moveTo>
                  <a:pt x="0" y="300507"/>
                </a:moveTo>
                <a:cubicBezTo>
                  <a:pt x="163132" y="154546"/>
                  <a:pt x="326265" y="8586"/>
                  <a:pt x="540913" y="4293"/>
                </a:cubicBezTo>
                <a:cubicBezTo>
                  <a:pt x="755561" y="0"/>
                  <a:pt x="1021724" y="137375"/>
                  <a:pt x="1287888" y="274750"/>
                </a:cubicBezTo>
              </a:path>
            </a:pathLst>
          </a:custGeom>
          <a:noFill/>
          <a:ln w="2857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198" name="Group 44"/>
          <p:cNvGrpSpPr>
            <a:grpSpLocks/>
          </p:cNvGrpSpPr>
          <p:nvPr/>
        </p:nvGrpSpPr>
        <p:grpSpPr bwMode="auto">
          <a:xfrm>
            <a:off x="5491163" y="4622800"/>
            <a:ext cx="849312" cy="825500"/>
            <a:chOff x="3966693" y="4623516"/>
            <a:chExt cx="850005" cy="824248"/>
          </a:xfrm>
        </p:grpSpPr>
        <p:sp>
          <p:nvSpPr>
            <p:cNvPr id="7199" name="Right Arrow 39"/>
            <p:cNvSpPr>
              <a:spLocks noChangeArrowheads="1"/>
            </p:cNvSpPr>
            <p:nvPr/>
          </p:nvSpPr>
          <p:spPr bwMode="auto">
            <a:xfrm rot="2172266">
              <a:off x="4018208" y="4881093"/>
              <a:ext cx="798490" cy="489398"/>
            </a:xfrm>
            <a:prstGeom prst="rightArrow">
              <a:avLst>
                <a:gd name="adj1" fmla="val 50000"/>
                <a:gd name="adj2" fmla="val 49997"/>
              </a:avLst>
            </a:prstGeom>
            <a:solidFill>
              <a:srgbClr val="FFC000"/>
            </a:solidFill>
            <a:ln w="9525" algn="ctr">
              <a:solidFill>
                <a:schemeClr val="tx1"/>
              </a:solidFill>
              <a:round/>
              <a:headEnd/>
              <a:tailEnd/>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tr-TR" altLang="en-US" sz="1800">
                <a:latin typeface="Times New Roman" panose="02020603050405020304" pitchFamily="18" charset="0"/>
              </a:endParaRPr>
            </a:p>
          </p:txBody>
        </p:sp>
        <p:cxnSp>
          <p:nvCxnSpPr>
            <p:cNvPr id="7200" name="Straight Connector 41"/>
            <p:cNvCxnSpPr>
              <a:cxnSpLocks noChangeShapeType="1"/>
            </p:cNvCxnSpPr>
            <p:nvPr/>
          </p:nvCxnSpPr>
          <p:spPr bwMode="auto">
            <a:xfrm rot="5400000">
              <a:off x="3902299" y="4945487"/>
              <a:ext cx="824248" cy="180305"/>
            </a:xfrm>
            <a:prstGeom prst="line">
              <a:avLst/>
            </a:prstGeom>
            <a:noFill/>
            <a:ln w="28575" algn="ctr">
              <a:solidFill>
                <a:srgbClr val="CC3300"/>
              </a:solidFill>
              <a:round/>
              <a:headEnd/>
              <a:tailEnd/>
            </a:ln>
            <a:extLst>
              <a:ext uri="{909E8E84-426E-40DD-AFC4-6F175D3DCCD1}">
                <a14:hiddenFill xmlns:a14="http://schemas.microsoft.com/office/drawing/2010/main">
                  <a:noFill/>
                </a14:hiddenFill>
              </a:ext>
            </a:extLst>
          </p:spPr>
        </p:cxnSp>
        <p:cxnSp>
          <p:nvCxnSpPr>
            <p:cNvPr id="7201" name="Straight Connector 43"/>
            <p:cNvCxnSpPr>
              <a:cxnSpLocks noChangeShapeType="1"/>
            </p:cNvCxnSpPr>
            <p:nvPr/>
          </p:nvCxnSpPr>
          <p:spPr bwMode="auto">
            <a:xfrm flipV="1">
              <a:off x="3966693" y="4881093"/>
              <a:ext cx="708338" cy="309093"/>
            </a:xfrm>
            <a:prstGeom prst="line">
              <a:avLst/>
            </a:prstGeom>
            <a:noFill/>
            <a:ln w="28575" algn="ctr">
              <a:solidFill>
                <a:srgbClr val="CC3300"/>
              </a:solidFill>
              <a:round/>
              <a:headEnd/>
              <a:tailEnd/>
            </a:ln>
            <a:extLst>
              <a:ext uri="{909E8E84-426E-40DD-AFC4-6F175D3DCCD1}">
                <a14:hiddenFill xmlns:a14="http://schemas.microsoft.com/office/drawing/2010/main">
                  <a:noFill/>
                </a14:hiddenFill>
              </a:ext>
            </a:extLst>
          </p:spPr>
        </p:cxnSp>
      </p:grpSp>
      <p:sp>
        <p:nvSpPr>
          <p:cNvPr id="34" name="Rectangle 3"/>
          <p:cNvSpPr txBox="1">
            <a:spLocks noChangeArrowheads="1"/>
          </p:cNvSpPr>
          <p:nvPr/>
        </p:nvSpPr>
        <p:spPr bwMode="auto">
          <a:xfrm>
            <a:off x="353683" y="889000"/>
            <a:ext cx="11412747" cy="1086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rgbClr val="CC3300"/>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a:defRPr/>
            </a:pPr>
            <a:r>
              <a:rPr lang="en-US" kern="0" smtClean="0"/>
              <a:t>Given digraph G = (V, E), find a </a:t>
            </a:r>
            <a:r>
              <a:rPr lang="en-US" kern="0" smtClean="0">
                <a:solidFill>
                  <a:srgbClr val="C00000"/>
                </a:solidFill>
              </a:rPr>
              <a:t>linear ordering of its vertices </a:t>
            </a:r>
            <a:r>
              <a:rPr lang="en-US" kern="0" smtClean="0"/>
              <a:t>such that: </a:t>
            </a:r>
            <a:r>
              <a:rPr lang="en-US" kern="0" smtClean="0">
                <a:solidFill>
                  <a:schemeClr val="accent6"/>
                </a:solidFill>
              </a:rPr>
              <a:t>for any edge (u, v) in E, u precedes v in the ordering</a:t>
            </a:r>
            <a:endParaRPr lang="en-US" kern="0" dirty="0" smtClean="0">
              <a:solidFill>
                <a:schemeClr val="accent6"/>
              </a:solidFill>
            </a:endParaRPr>
          </a:p>
        </p:txBody>
      </p:sp>
    </p:spTree>
    <p:extLst>
      <p:ext uri="{BB962C8B-B14F-4D97-AF65-F5344CB8AC3E}">
        <p14:creationId xmlns:p14="http://schemas.microsoft.com/office/powerpoint/2010/main" val="177770100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800226" y="141288"/>
            <a:ext cx="8723313" cy="698500"/>
          </a:xfrm>
        </p:spPr>
        <p:txBody>
          <a:bodyPr/>
          <a:lstStyle/>
          <a:p>
            <a:r>
              <a:rPr lang="en-US" altLang="en-US" sz="3600" dirty="0" smtClean="0"/>
              <a:t>Topological Sort Algorithm</a:t>
            </a:r>
          </a:p>
        </p:txBody>
      </p:sp>
      <p:sp>
        <p:nvSpPr>
          <p:cNvPr id="4100" name="Rectangle 3"/>
          <p:cNvSpPr>
            <a:spLocks noGrp="1" noChangeArrowheads="1"/>
          </p:cNvSpPr>
          <p:nvPr>
            <p:ph type="body" idx="1"/>
          </p:nvPr>
        </p:nvSpPr>
        <p:spPr>
          <a:xfrm>
            <a:off x="1035171" y="889000"/>
            <a:ext cx="9488368" cy="1519238"/>
          </a:xfrm>
        </p:spPr>
        <p:txBody>
          <a:bodyPr/>
          <a:lstStyle/>
          <a:p>
            <a:pPr>
              <a:defRPr/>
            </a:pPr>
            <a:r>
              <a:rPr lang="en-US" dirty="0" smtClean="0">
                <a:solidFill>
                  <a:srgbClr val="C00000"/>
                </a:solidFill>
              </a:rPr>
              <a:t>Step1: </a:t>
            </a:r>
            <a:r>
              <a:rPr lang="en-US" dirty="0" smtClean="0"/>
              <a:t>Identify vertices that have </a:t>
            </a:r>
            <a:r>
              <a:rPr lang="en-US" dirty="0" smtClean="0">
                <a:solidFill>
                  <a:schemeClr val="accent6"/>
                </a:solidFill>
              </a:rPr>
              <a:t>no incoming edge</a:t>
            </a:r>
          </a:p>
          <a:p>
            <a:pPr lvl="1">
              <a:defRPr/>
            </a:pPr>
            <a:r>
              <a:rPr lang="en-US" dirty="0" smtClean="0">
                <a:solidFill>
                  <a:schemeClr val="accent6"/>
                </a:solidFill>
              </a:rPr>
              <a:t>in-degree</a:t>
            </a:r>
            <a:r>
              <a:rPr lang="en-US" dirty="0" smtClean="0"/>
              <a:t> of these vertices is 0</a:t>
            </a:r>
            <a:endParaRPr lang="en-US" dirty="0" smtClean="0">
              <a:solidFill>
                <a:schemeClr val="accent6"/>
              </a:solidFill>
            </a:endParaRPr>
          </a:p>
        </p:txBody>
      </p:sp>
      <p:sp>
        <p:nvSpPr>
          <p:cNvPr id="5" name="Oval 4"/>
          <p:cNvSpPr/>
          <p:nvPr/>
        </p:nvSpPr>
        <p:spPr bwMode="auto">
          <a:xfrm>
            <a:off x="3622675" y="3979863"/>
            <a:ext cx="463550" cy="4508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6" name="Oval 5"/>
          <p:cNvSpPr/>
          <p:nvPr/>
        </p:nvSpPr>
        <p:spPr bwMode="auto">
          <a:xfrm>
            <a:off x="4757738" y="3295651"/>
            <a:ext cx="463550"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7" name="Oval 6"/>
          <p:cNvSpPr/>
          <p:nvPr/>
        </p:nvSpPr>
        <p:spPr bwMode="auto">
          <a:xfrm>
            <a:off x="6323013" y="3284539"/>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8" name="Oval 7"/>
          <p:cNvSpPr/>
          <p:nvPr/>
        </p:nvSpPr>
        <p:spPr bwMode="auto">
          <a:xfrm>
            <a:off x="4748214" y="4676776"/>
            <a:ext cx="460375"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9" name="Oval 8"/>
          <p:cNvSpPr/>
          <p:nvPr/>
        </p:nvSpPr>
        <p:spPr bwMode="auto">
          <a:xfrm>
            <a:off x="7450138" y="3948113"/>
            <a:ext cx="461962" cy="4492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10" name="Oval 9"/>
          <p:cNvSpPr/>
          <p:nvPr/>
        </p:nvSpPr>
        <p:spPr bwMode="auto">
          <a:xfrm>
            <a:off x="6345238" y="4676776"/>
            <a:ext cx="461962"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8203" name="Straight Arrow Connector 11"/>
          <p:cNvCxnSpPr>
            <a:cxnSpLocks noChangeShapeType="1"/>
            <a:stCxn id="5" idx="7"/>
            <a:endCxn id="6" idx="3"/>
          </p:cNvCxnSpPr>
          <p:nvPr/>
        </p:nvCxnSpPr>
        <p:spPr bwMode="auto">
          <a:xfrm rot="5400000" flipH="1" flipV="1">
            <a:off x="4238626" y="3459164"/>
            <a:ext cx="366713" cy="80803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04" name="Straight Arrow Connector 12"/>
          <p:cNvCxnSpPr>
            <a:cxnSpLocks noChangeShapeType="1"/>
            <a:endCxn id="7" idx="2"/>
          </p:cNvCxnSpPr>
          <p:nvPr/>
        </p:nvCxnSpPr>
        <p:spPr bwMode="auto">
          <a:xfrm>
            <a:off x="5229225" y="3490913"/>
            <a:ext cx="1093788" cy="174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05" name="Straight Arrow Connector 14"/>
          <p:cNvCxnSpPr>
            <a:cxnSpLocks noChangeShapeType="1"/>
            <a:endCxn id="10" idx="0"/>
          </p:cNvCxnSpPr>
          <p:nvPr/>
        </p:nvCxnSpPr>
        <p:spPr bwMode="auto">
          <a:xfrm rot="16200000" flipH="1">
            <a:off x="6093620" y="4194970"/>
            <a:ext cx="962025"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06" name="Straight Arrow Connector 17"/>
          <p:cNvCxnSpPr>
            <a:cxnSpLocks noChangeShapeType="1"/>
            <a:stCxn id="5" idx="5"/>
            <a:endCxn id="8" idx="1"/>
          </p:cNvCxnSpPr>
          <p:nvPr/>
        </p:nvCxnSpPr>
        <p:spPr bwMode="auto">
          <a:xfrm rot="16200000" flipH="1">
            <a:off x="4225926" y="4154488"/>
            <a:ext cx="381000" cy="79692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07" name="Straight Arrow Connector 18"/>
          <p:cNvCxnSpPr>
            <a:cxnSpLocks noChangeShapeType="1"/>
            <a:endCxn id="10" idx="2"/>
          </p:cNvCxnSpPr>
          <p:nvPr/>
        </p:nvCxnSpPr>
        <p:spPr bwMode="auto">
          <a:xfrm>
            <a:off x="5197476" y="4883150"/>
            <a:ext cx="1147763" cy="19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08" name="Straight Arrow Connector 20"/>
          <p:cNvCxnSpPr>
            <a:cxnSpLocks noChangeShapeType="1"/>
            <a:endCxn id="8" idx="7"/>
          </p:cNvCxnSpPr>
          <p:nvPr/>
        </p:nvCxnSpPr>
        <p:spPr bwMode="auto">
          <a:xfrm rot="10800000" flipV="1">
            <a:off x="5141913" y="3657600"/>
            <a:ext cx="1244600" cy="10858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Right Arrow 35"/>
          <p:cNvSpPr>
            <a:spLocks noChangeArrowheads="1"/>
          </p:cNvSpPr>
          <p:nvPr/>
        </p:nvSpPr>
        <p:spPr bwMode="auto">
          <a:xfrm rot="2172266">
            <a:off x="3176589" y="3657601"/>
            <a:ext cx="490537" cy="360363"/>
          </a:xfrm>
          <a:prstGeom prst="rightArrow">
            <a:avLst>
              <a:gd name="adj1" fmla="val 50000"/>
              <a:gd name="adj2" fmla="val 49735"/>
            </a:avLst>
          </a:prstGeom>
          <a:solidFill>
            <a:srgbClr val="FFC000"/>
          </a:solidFill>
          <a:ln w="9525" algn="ctr">
            <a:solidFill>
              <a:schemeClr val="tx1"/>
            </a:solidFill>
            <a:round/>
            <a:headEnd/>
            <a:tailEnd/>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tr-TR" altLang="en-US" sz="1800">
              <a:latin typeface="Times New Roman" panose="02020603050405020304" pitchFamily="18" charset="0"/>
            </a:endParaRPr>
          </a:p>
        </p:txBody>
      </p:sp>
      <p:sp>
        <p:nvSpPr>
          <p:cNvPr id="41" name="Right Arrow 40"/>
          <p:cNvSpPr>
            <a:spLocks noChangeArrowheads="1"/>
          </p:cNvSpPr>
          <p:nvPr/>
        </p:nvSpPr>
        <p:spPr bwMode="auto">
          <a:xfrm rot="2172266">
            <a:off x="7000876" y="3619501"/>
            <a:ext cx="492125" cy="358775"/>
          </a:xfrm>
          <a:prstGeom prst="rightArrow">
            <a:avLst>
              <a:gd name="adj1" fmla="val 50000"/>
              <a:gd name="adj2" fmla="val 50117"/>
            </a:avLst>
          </a:prstGeom>
          <a:solidFill>
            <a:srgbClr val="FFC000"/>
          </a:solidFill>
          <a:ln w="9525" algn="ctr">
            <a:solidFill>
              <a:schemeClr val="tx1"/>
            </a:solidFill>
            <a:round/>
            <a:headEnd/>
            <a:tailEnd/>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tr-TR" altLang="en-US" sz="1800">
              <a:latin typeface="Times New Roman" panose="02020603050405020304" pitchFamily="18" charset="0"/>
            </a:endParaRPr>
          </a:p>
        </p:txBody>
      </p:sp>
    </p:spTree>
    <p:extLst>
      <p:ext uri="{BB962C8B-B14F-4D97-AF65-F5344CB8AC3E}">
        <p14:creationId xmlns:p14="http://schemas.microsoft.com/office/powerpoint/2010/main" val="29194633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800226" y="141288"/>
            <a:ext cx="8723313" cy="698500"/>
          </a:xfrm>
        </p:spPr>
        <p:txBody>
          <a:bodyPr/>
          <a:lstStyle/>
          <a:p>
            <a:r>
              <a:rPr lang="en-US" altLang="en-US" sz="3600" dirty="0" smtClean="0"/>
              <a:t>Topological Sort Algorithm</a:t>
            </a:r>
          </a:p>
        </p:txBody>
      </p:sp>
      <p:sp>
        <p:nvSpPr>
          <p:cNvPr id="4100" name="Rectangle 3"/>
          <p:cNvSpPr>
            <a:spLocks noGrp="1" noChangeArrowheads="1"/>
          </p:cNvSpPr>
          <p:nvPr>
            <p:ph type="body" idx="1"/>
          </p:nvPr>
        </p:nvSpPr>
        <p:spPr>
          <a:xfrm>
            <a:off x="957532" y="889001"/>
            <a:ext cx="9627079" cy="2595563"/>
          </a:xfrm>
        </p:spPr>
        <p:txBody>
          <a:bodyPr/>
          <a:lstStyle/>
          <a:p>
            <a:pPr>
              <a:defRPr/>
            </a:pPr>
            <a:r>
              <a:rPr lang="en-US" dirty="0" smtClean="0">
                <a:solidFill>
                  <a:srgbClr val="C00000"/>
                </a:solidFill>
              </a:rPr>
              <a:t>Step1: </a:t>
            </a:r>
            <a:r>
              <a:rPr lang="en-US" dirty="0" smtClean="0"/>
              <a:t>Identify vertices that have </a:t>
            </a:r>
            <a:r>
              <a:rPr lang="en-US" dirty="0" smtClean="0">
                <a:solidFill>
                  <a:schemeClr val="accent6"/>
                </a:solidFill>
              </a:rPr>
              <a:t>no incoming edge</a:t>
            </a:r>
          </a:p>
          <a:p>
            <a:pPr lvl="1">
              <a:defRPr/>
            </a:pPr>
            <a:r>
              <a:rPr lang="en-US" dirty="0" smtClean="0">
                <a:solidFill>
                  <a:schemeClr val="accent6"/>
                </a:solidFill>
              </a:rPr>
              <a:t>If no such vertices, the graph has cycles (cyclic)</a:t>
            </a:r>
          </a:p>
          <a:p>
            <a:pPr lvl="1">
              <a:defRPr/>
            </a:pPr>
            <a:r>
              <a:rPr lang="en-US" dirty="0" smtClean="0"/>
              <a:t>Cyclic graphs cannot be </a:t>
            </a:r>
            <a:r>
              <a:rPr lang="en-US" dirty="0" err="1" smtClean="0"/>
              <a:t>topo</a:t>
            </a:r>
            <a:r>
              <a:rPr lang="en-US" dirty="0" smtClean="0"/>
              <a:t>-sort</a:t>
            </a:r>
          </a:p>
          <a:p>
            <a:pPr lvl="1">
              <a:defRPr/>
            </a:pPr>
            <a:r>
              <a:rPr lang="en-US" dirty="0" smtClean="0"/>
              <a:t>Only </a:t>
            </a:r>
            <a:r>
              <a:rPr lang="en-US" dirty="0" smtClean="0">
                <a:solidFill>
                  <a:schemeClr val="accent6"/>
                </a:solidFill>
              </a:rPr>
              <a:t>Directed Acyclic Graphs (DAG)</a:t>
            </a:r>
            <a:r>
              <a:rPr lang="en-US" dirty="0" smtClean="0"/>
              <a:t> can be </a:t>
            </a:r>
            <a:r>
              <a:rPr lang="en-US" dirty="0" err="1" smtClean="0"/>
              <a:t>topo</a:t>
            </a:r>
            <a:r>
              <a:rPr lang="en-US" dirty="0" smtClean="0"/>
              <a:t>-sort</a:t>
            </a:r>
          </a:p>
        </p:txBody>
      </p:sp>
      <p:sp>
        <p:nvSpPr>
          <p:cNvPr id="5" name="Oval 4"/>
          <p:cNvSpPr/>
          <p:nvPr/>
        </p:nvSpPr>
        <p:spPr bwMode="auto">
          <a:xfrm>
            <a:off x="2297113" y="4510088"/>
            <a:ext cx="463550" cy="4508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6" name="Oval 5"/>
          <p:cNvSpPr/>
          <p:nvPr/>
        </p:nvSpPr>
        <p:spPr bwMode="auto">
          <a:xfrm>
            <a:off x="3432175" y="3825876"/>
            <a:ext cx="463550"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7" name="Oval 6"/>
          <p:cNvSpPr/>
          <p:nvPr/>
        </p:nvSpPr>
        <p:spPr bwMode="auto">
          <a:xfrm>
            <a:off x="4997450" y="3814764"/>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8" name="Oval 7"/>
          <p:cNvSpPr/>
          <p:nvPr/>
        </p:nvSpPr>
        <p:spPr bwMode="auto">
          <a:xfrm>
            <a:off x="3421063" y="5207001"/>
            <a:ext cx="461962"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cxnSp>
        <p:nvCxnSpPr>
          <p:cNvPr id="9225" name="Straight Arrow Connector 11"/>
          <p:cNvCxnSpPr>
            <a:cxnSpLocks noChangeShapeType="1"/>
            <a:stCxn id="5" idx="7"/>
            <a:endCxn id="6" idx="3"/>
          </p:cNvCxnSpPr>
          <p:nvPr/>
        </p:nvCxnSpPr>
        <p:spPr bwMode="auto">
          <a:xfrm rot="5400000" flipH="1" flipV="1">
            <a:off x="2912269" y="3988594"/>
            <a:ext cx="368300" cy="80803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226" name="Straight Arrow Connector 12"/>
          <p:cNvCxnSpPr>
            <a:cxnSpLocks noChangeShapeType="1"/>
            <a:endCxn id="7" idx="2"/>
          </p:cNvCxnSpPr>
          <p:nvPr/>
        </p:nvCxnSpPr>
        <p:spPr bwMode="auto">
          <a:xfrm>
            <a:off x="3903664" y="4021138"/>
            <a:ext cx="1093787" cy="174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227" name="Straight Arrow Connector 17"/>
          <p:cNvCxnSpPr>
            <a:cxnSpLocks noChangeShapeType="1"/>
            <a:stCxn id="5" idx="5"/>
            <a:endCxn id="8" idx="1"/>
          </p:cNvCxnSpPr>
          <p:nvPr/>
        </p:nvCxnSpPr>
        <p:spPr bwMode="auto">
          <a:xfrm rot="16200000" flipH="1">
            <a:off x="2900363" y="4684713"/>
            <a:ext cx="381000" cy="796925"/>
          </a:xfrm>
          <a:prstGeom prst="straightConnector1">
            <a:avLst/>
          </a:prstGeom>
          <a:noFill/>
          <a:ln w="2857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9228" name="Straight Arrow Connector 20"/>
          <p:cNvCxnSpPr>
            <a:cxnSpLocks noChangeShapeType="1"/>
            <a:endCxn id="8" idx="7"/>
          </p:cNvCxnSpPr>
          <p:nvPr/>
        </p:nvCxnSpPr>
        <p:spPr bwMode="auto">
          <a:xfrm rot="10800000" flipV="1">
            <a:off x="3816350" y="4187825"/>
            <a:ext cx="1244600" cy="10858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 name="TextBox 18"/>
          <p:cNvSpPr txBox="1"/>
          <p:nvPr/>
        </p:nvSpPr>
        <p:spPr>
          <a:xfrm>
            <a:off x="4943475" y="5049839"/>
            <a:ext cx="5087938" cy="954087"/>
          </a:xfrm>
          <a:prstGeom prst="rect">
            <a:avLst/>
          </a:prstGeom>
          <a:noFill/>
        </p:spPr>
        <p:txBody>
          <a:bodyPr>
            <a:spAutoFit/>
          </a:bodyPr>
          <a:lstStyle/>
          <a:p>
            <a:pPr>
              <a:defRPr/>
            </a:pPr>
            <a:r>
              <a:rPr lang="en-US" sz="2800" dirty="0"/>
              <a:t>An example cyclic graph:</a:t>
            </a:r>
          </a:p>
          <a:p>
            <a:pPr>
              <a:defRPr/>
            </a:pPr>
            <a:r>
              <a:rPr lang="en-US" sz="2800" dirty="0">
                <a:solidFill>
                  <a:schemeClr val="accent6"/>
                </a:solidFill>
              </a:rPr>
              <a:t>No vertex with in-degree = 0</a:t>
            </a:r>
          </a:p>
        </p:txBody>
      </p:sp>
    </p:spTree>
    <p:extLst>
      <p:ext uri="{BB962C8B-B14F-4D97-AF65-F5344CB8AC3E}">
        <p14:creationId xmlns:p14="http://schemas.microsoft.com/office/powerpoint/2010/main" val="16889913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800226" y="141288"/>
            <a:ext cx="8723313" cy="698500"/>
          </a:xfrm>
        </p:spPr>
        <p:txBody>
          <a:bodyPr/>
          <a:lstStyle/>
          <a:p>
            <a:r>
              <a:rPr lang="en-US" altLang="en-US" sz="3600" dirty="0" smtClean="0"/>
              <a:t>Topological Sort Algorithm</a:t>
            </a:r>
          </a:p>
        </p:txBody>
      </p:sp>
      <p:sp>
        <p:nvSpPr>
          <p:cNvPr id="4100" name="Rectangle 3"/>
          <p:cNvSpPr>
            <a:spLocks noGrp="1" noChangeArrowheads="1"/>
          </p:cNvSpPr>
          <p:nvPr>
            <p:ph type="body" idx="1"/>
          </p:nvPr>
        </p:nvSpPr>
        <p:spPr>
          <a:xfrm>
            <a:off x="1052423" y="935038"/>
            <a:ext cx="9704717" cy="1519238"/>
          </a:xfrm>
        </p:spPr>
        <p:txBody>
          <a:bodyPr/>
          <a:lstStyle/>
          <a:p>
            <a:pPr>
              <a:defRPr/>
            </a:pPr>
            <a:r>
              <a:rPr lang="en-US" dirty="0" smtClean="0">
                <a:solidFill>
                  <a:srgbClr val="C00000"/>
                </a:solidFill>
              </a:rPr>
              <a:t>Step1: </a:t>
            </a:r>
            <a:r>
              <a:rPr lang="en-US" dirty="0" smtClean="0"/>
              <a:t>Identify vertices that have </a:t>
            </a:r>
            <a:r>
              <a:rPr lang="en-US" dirty="0" smtClean="0">
                <a:solidFill>
                  <a:schemeClr val="accent6"/>
                </a:solidFill>
              </a:rPr>
              <a:t>no incoming edge</a:t>
            </a:r>
          </a:p>
          <a:p>
            <a:pPr lvl="1">
              <a:defRPr/>
            </a:pPr>
            <a:r>
              <a:rPr lang="en-US" dirty="0" smtClean="0">
                <a:solidFill>
                  <a:schemeClr val="accent6"/>
                </a:solidFill>
              </a:rPr>
              <a:t>Select one such vertex</a:t>
            </a:r>
          </a:p>
        </p:txBody>
      </p:sp>
      <p:sp>
        <p:nvSpPr>
          <p:cNvPr id="5" name="Oval 4"/>
          <p:cNvSpPr/>
          <p:nvPr/>
        </p:nvSpPr>
        <p:spPr bwMode="auto">
          <a:xfrm>
            <a:off x="3622675" y="3979863"/>
            <a:ext cx="463550" cy="450850"/>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6" name="Oval 5"/>
          <p:cNvSpPr/>
          <p:nvPr/>
        </p:nvSpPr>
        <p:spPr bwMode="auto">
          <a:xfrm>
            <a:off x="4757738" y="3295651"/>
            <a:ext cx="463550"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7" name="Oval 6"/>
          <p:cNvSpPr/>
          <p:nvPr/>
        </p:nvSpPr>
        <p:spPr bwMode="auto">
          <a:xfrm>
            <a:off x="6323013" y="3284539"/>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8" name="Oval 7"/>
          <p:cNvSpPr/>
          <p:nvPr/>
        </p:nvSpPr>
        <p:spPr bwMode="auto">
          <a:xfrm>
            <a:off x="4748214" y="4676776"/>
            <a:ext cx="460375"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9" name="Oval 8"/>
          <p:cNvSpPr/>
          <p:nvPr/>
        </p:nvSpPr>
        <p:spPr bwMode="auto">
          <a:xfrm>
            <a:off x="7450138" y="3948113"/>
            <a:ext cx="461962" cy="4492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10" name="Oval 9"/>
          <p:cNvSpPr/>
          <p:nvPr/>
        </p:nvSpPr>
        <p:spPr bwMode="auto">
          <a:xfrm>
            <a:off x="6345238" y="4676776"/>
            <a:ext cx="461962"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0251" name="Straight Arrow Connector 11"/>
          <p:cNvCxnSpPr>
            <a:cxnSpLocks noChangeShapeType="1"/>
            <a:stCxn id="5" idx="7"/>
            <a:endCxn id="6" idx="3"/>
          </p:cNvCxnSpPr>
          <p:nvPr/>
        </p:nvCxnSpPr>
        <p:spPr bwMode="auto">
          <a:xfrm rot="5400000" flipH="1" flipV="1">
            <a:off x="4238626" y="3459164"/>
            <a:ext cx="366713" cy="80803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2" name="Straight Arrow Connector 12"/>
          <p:cNvCxnSpPr>
            <a:cxnSpLocks noChangeShapeType="1"/>
            <a:endCxn id="7" idx="2"/>
          </p:cNvCxnSpPr>
          <p:nvPr/>
        </p:nvCxnSpPr>
        <p:spPr bwMode="auto">
          <a:xfrm>
            <a:off x="5229225" y="3490913"/>
            <a:ext cx="1093788" cy="174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3" name="Straight Arrow Connector 14"/>
          <p:cNvCxnSpPr>
            <a:cxnSpLocks noChangeShapeType="1"/>
            <a:endCxn id="10" idx="0"/>
          </p:cNvCxnSpPr>
          <p:nvPr/>
        </p:nvCxnSpPr>
        <p:spPr bwMode="auto">
          <a:xfrm rot="16200000" flipH="1">
            <a:off x="6093620" y="4194970"/>
            <a:ext cx="962025" cy="1587"/>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4" name="Straight Arrow Connector 17"/>
          <p:cNvCxnSpPr>
            <a:cxnSpLocks noChangeShapeType="1"/>
            <a:stCxn id="5" idx="5"/>
            <a:endCxn id="8" idx="1"/>
          </p:cNvCxnSpPr>
          <p:nvPr/>
        </p:nvCxnSpPr>
        <p:spPr bwMode="auto">
          <a:xfrm rot="16200000" flipH="1">
            <a:off x="4225926" y="4154488"/>
            <a:ext cx="381000" cy="79692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5" name="Straight Arrow Connector 18"/>
          <p:cNvCxnSpPr>
            <a:cxnSpLocks noChangeShapeType="1"/>
            <a:endCxn id="10" idx="2"/>
          </p:cNvCxnSpPr>
          <p:nvPr/>
        </p:nvCxnSpPr>
        <p:spPr bwMode="auto">
          <a:xfrm>
            <a:off x="5197476" y="4883150"/>
            <a:ext cx="1147763" cy="19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6" name="Straight Arrow Connector 20"/>
          <p:cNvCxnSpPr>
            <a:cxnSpLocks noChangeShapeType="1"/>
            <a:endCxn id="8" idx="7"/>
          </p:cNvCxnSpPr>
          <p:nvPr/>
        </p:nvCxnSpPr>
        <p:spPr bwMode="auto">
          <a:xfrm rot="10800000" flipV="1">
            <a:off x="5141913" y="3657600"/>
            <a:ext cx="1244600" cy="10858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Right Arrow 35"/>
          <p:cNvSpPr>
            <a:spLocks noChangeArrowheads="1"/>
          </p:cNvSpPr>
          <p:nvPr/>
        </p:nvSpPr>
        <p:spPr bwMode="auto">
          <a:xfrm rot="2172266">
            <a:off x="3190876" y="3732214"/>
            <a:ext cx="492125" cy="358775"/>
          </a:xfrm>
          <a:prstGeom prst="rightArrow">
            <a:avLst>
              <a:gd name="adj1" fmla="val 50000"/>
              <a:gd name="adj2" fmla="val 50117"/>
            </a:avLst>
          </a:prstGeom>
          <a:solidFill>
            <a:srgbClr val="FFC000"/>
          </a:solidFill>
          <a:ln w="9525" algn="ctr">
            <a:solidFill>
              <a:schemeClr val="tx1"/>
            </a:solidFill>
            <a:round/>
            <a:headEnd/>
            <a:tailEnd/>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tr-TR" altLang="en-US" sz="1800">
              <a:latin typeface="Times New Roman" panose="02020603050405020304" pitchFamily="18" charset="0"/>
            </a:endParaRPr>
          </a:p>
        </p:txBody>
      </p:sp>
      <p:sp>
        <p:nvSpPr>
          <p:cNvPr id="19" name="TextBox 18"/>
          <p:cNvSpPr txBox="1"/>
          <p:nvPr/>
        </p:nvSpPr>
        <p:spPr>
          <a:xfrm>
            <a:off x="2025651" y="3603626"/>
            <a:ext cx="1122363" cy="461963"/>
          </a:xfrm>
          <a:prstGeom prst="rect">
            <a:avLst/>
          </a:prstGeom>
          <a:solidFill>
            <a:schemeClr val="accent1">
              <a:lumMod val="20000"/>
              <a:lumOff val="80000"/>
            </a:schemeClr>
          </a:solidFill>
        </p:spPr>
        <p:txBody>
          <a:bodyPr wrap="none">
            <a:spAutoFit/>
          </a:bodyPr>
          <a:lstStyle/>
          <a:p>
            <a:pPr>
              <a:defRPr/>
            </a:pPr>
            <a:r>
              <a:rPr lang="en-US" sz="2400" dirty="0"/>
              <a:t>Select</a:t>
            </a:r>
          </a:p>
        </p:txBody>
      </p:sp>
      <p:sp>
        <p:nvSpPr>
          <p:cNvPr id="22" name="Down Arrow 21"/>
          <p:cNvSpPr>
            <a:spLocks noChangeArrowheads="1"/>
          </p:cNvSpPr>
          <p:nvPr/>
        </p:nvSpPr>
        <p:spPr bwMode="auto">
          <a:xfrm>
            <a:off x="3751264" y="2979739"/>
            <a:ext cx="206375" cy="942975"/>
          </a:xfrm>
          <a:prstGeom prst="downArrow">
            <a:avLst>
              <a:gd name="adj1" fmla="val 50000"/>
              <a:gd name="adj2" fmla="val 49987"/>
            </a:avLst>
          </a:prstGeom>
          <a:solidFill>
            <a:schemeClr val="accent1"/>
          </a:solidFill>
          <a:ln w="9525" algn="ctr">
            <a:solidFill>
              <a:schemeClr val="tx1"/>
            </a:solidFill>
            <a:round/>
            <a:headEnd/>
            <a:tailEnd/>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tr-TR" altLang="en-US" sz="1800">
              <a:latin typeface="Times New Roman" panose="02020603050405020304" pitchFamily="18" charset="0"/>
            </a:endParaRPr>
          </a:p>
        </p:txBody>
      </p:sp>
      <p:sp>
        <p:nvSpPr>
          <p:cNvPr id="23" name="Down Arrow 22"/>
          <p:cNvSpPr>
            <a:spLocks noChangeArrowheads="1"/>
          </p:cNvSpPr>
          <p:nvPr/>
        </p:nvSpPr>
        <p:spPr bwMode="auto">
          <a:xfrm>
            <a:off x="7585076" y="2994026"/>
            <a:ext cx="206375" cy="944563"/>
          </a:xfrm>
          <a:prstGeom prst="downArrow">
            <a:avLst>
              <a:gd name="adj1" fmla="val 50000"/>
              <a:gd name="adj2" fmla="val 50071"/>
            </a:avLst>
          </a:prstGeom>
          <a:solidFill>
            <a:schemeClr val="accent1"/>
          </a:solidFill>
          <a:ln w="9525" algn="ctr">
            <a:solidFill>
              <a:schemeClr val="tx1"/>
            </a:solidFill>
            <a:round/>
            <a:headEnd/>
            <a:tailEnd/>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tr-TR" altLang="en-US" sz="1800">
              <a:latin typeface="Times New Roman" panose="02020603050405020304" pitchFamily="18" charset="0"/>
            </a:endParaRPr>
          </a:p>
        </p:txBody>
      </p:sp>
    </p:spTree>
    <p:extLst>
      <p:ext uri="{BB962C8B-B14F-4D97-AF65-F5344CB8AC3E}">
        <p14:creationId xmlns:p14="http://schemas.microsoft.com/office/powerpoint/2010/main" val="33846213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downLeft)">
                                      <p:cBhvr>
                                        <p:cTn id="7" dur="500"/>
                                        <p:tgtEl>
                                          <p:spTgt spid="22"/>
                                        </p:tgtEl>
                                      </p:cBhvr>
                                    </p:animEffect>
                                  </p:childTnLst>
                                </p:cTn>
                              </p:par>
                            </p:childTnLst>
                          </p:cTn>
                        </p:par>
                        <p:par>
                          <p:cTn id="8" fill="hold" nodeType="afterGroup">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strips(downLeft)">
                                      <p:cBhvr>
                                        <p:cTn id="11" dur="500"/>
                                        <p:tgtEl>
                                          <p:spTgt spid="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100">
                                            <p:txEl>
                                              <p:pRg st="1" end="1"/>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9" grpId="0" animBg="1"/>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800226" y="141288"/>
            <a:ext cx="8723313" cy="698500"/>
          </a:xfrm>
        </p:spPr>
        <p:txBody>
          <a:bodyPr/>
          <a:lstStyle/>
          <a:p>
            <a:r>
              <a:rPr lang="en-US" altLang="en-US" sz="3600" dirty="0" smtClean="0"/>
              <a:t>Topological Sort Algorithm</a:t>
            </a:r>
          </a:p>
        </p:txBody>
      </p:sp>
      <p:sp>
        <p:nvSpPr>
          <p:cNvPr id="4100" name="Rectangle 3"/>
          <p:cNvSpPr>
            <a:spLocks noGrp="1" noChangeArrowheads="1"/>
          </p:cNvSpPr>
          <p:nvPr>
            <p:ph type="body" idx="1"/>
          </p:nvPr>
        </p:nvSpPr>
        <p:spPr>
          <a:xfrm>
            <a:off x="698740" y="889000"/>
            <a:ext cx="10886535" cy="1208090"/>
          </a:xfrm>
        </p:spPr>
        <p:txBody>
          <a:bodyPr/>
          <a:lstStyle/>
          <a:p>
            <a:pPr>
              <a:defRPr/>
            </a:pPr>
            <a:r>
              <a:rPr lang="en-US" dirty="0" smtClean="0">
                <a:solidFill>
                  <a:srgbClr val="C00000"/>
                </a:solidFill>
              </a:rPr>
              <a:t>Step 2: </a:t>
            </a:r>
            <a:r>
              <a:rPr lang="en-US" dirty="0" smtClean="0"/>
              <a:t>Output the vertex</a:t>
            </a:r>
          </a:p>
          <a:p>
            <a:pPr>
              <a:buFontTx/>
              <a:buNone/>
              <a:defRPr/>
            </a:pPr>
            <a:r>
              <a:rPr lang="en-US" dirty="0" smtClean="0">
                <a:solidFill>
                  <a:schemeClr val="accent6"/>
                </a:solidFill>
              </a:rPr>
              <a:t>  Delete this vertex and all of its outgoing edges </a:t>
            </a:r>
            <a:r>
              <a:rPr lang="en-US" dirty="0" smtClean="0"/>
              <a:t>from the graph</a:t>
            </a:r>
          </a:p>
        </p:txBody>
      </p:sp>
      <p:sp>
        <p:nvSpPr>
          <p:cNvPr id="5" name="Oval 4"/>
          <p:cNvSpPr/>
          <p:nvPr/>
        </p:nvSpPr>
        <p:spPr bwMode="auto">
          <a:xfrm>
            <a:off x="1868488" y="3611563"/>
            <a:ext cx="461962" cy="44926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6" name="Oval 5"/>
          <p:cNvSpPr/>
          <p:nvPr/>
        </p:nvSpPr>
        <p:spPr bwMode="auto">
          <a:xfrm>
            <a:off x="3003550" y="2927351"/>
            <a:ext cx="463550"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7" name="Oval 6"/>
          <p:cNvSpPr/>
          <p:nvPr/>
        </p:nvSpPr>
        <p:spPr bwMode="auto">
          <a:xfrm>
            <a:off x="4567238" y="2916239"/>
            <a:ext cx="463550"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8" name="Oval 7"/>
          <p:cNvSpPr/>
          <p:nvPr/>
        </p:nvSpPr>
        <p:spPr bwMode="auto">
          <a:xfrm>
            <a:off x="2992438" y="4308476"/>
            <a:ext cx="461962"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9" name="Oval 8"/>
          <p:cNvSpPr/>
          <p:nvPr/>
        </p:nvSpPr>
        <p:spPr bwMode="auto">
          <a:xfrm>
            <a:off x="5445126" y="3579814"/>
            <a:ext cx="460375" cy="447675"/>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10" name="Oval 9"/>
          <p:cNvSpPr/>
          <p:nvPr/>
        </p:nvSpPr>
        <p:spPr bwMode="auto">
          <a:xfrm>
            <a:off x="4589463" y="4308476"/>
            <a:ext cx="463550" cy="44926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1275" name="Straight Arrow Connector 11"/>
          <p:cNvCxnSpPr>
            <a:cxnSpLocks noChangeShapeType="1"/>
            <a:stCxn id="5" idx="7"/>
            <a:endCxn id="6" idx="3"/>
          </p:cNvCxnSpPr>
          <p:nvPr/>
        </p:nvCxnSpPr>
        <p:spPr bwMode="auto">
          <a:xfrm rot="5400000" flipH="1" flipV="1">
            <a:off x="2484438" y="3089275"/>
            <a:ext cx="366712" cy="80803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6" name="Straight Arrow Connector 12"/>
          <p:cNvCxnSpPr>
            <a:cxnSpLocks noChangeShapeType="1"/>
            <a:endCxn id="7" idx="2"/>
          </p:cNvCxnSpPr>
          <p:nvPr/>
        </p:nvCxnSpPr>
        <p:spPr bwMode="auto">
          <a:xfrm>
            <a:off x="3475038" y="3122613"/>
            <a:ext cx="1092200" cy="1746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7" name="Straight Arrow Connector 14"/>
          <p:cNvCxnSpPr>
            <a:cxnSpLocks noChangeShapeType="1"/>
            <a:endCxn id="10" idx="0"/>
          </p:cNvCxnSpPr>
          <p:nvPr/>
        </p:nvCxnSpPr>
        <p:spPr bwMode="auto">
          <a:xfrm rot="16200000" flipH="1">
            <a:off x="4339432" y="3826669"/>
            <a:ext cx="962025"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8" name="Straight Arrow Connector 17"/>
          <p:cNvCxnSpPr>
            <a:cxnSpLocks noChangeShapeType="1"/>
            <a:stCxn id="5" idx="5"/>
            <a:endCxn id="8" idx="1"/>
          </p:cNvCxnSpPr>
          <p:nvPr/>
        </p:nvCxnSpPr>
        <p:spPr bwMode="auto">
          <a:xfrm rot="16200000" flipH="1">
            <a:off x="2472532" y="3785395"/>
            <a:ext cx="379413" cy="79692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9" name="Straight Arrow Connector 18"/>
          <p:cNvCxnSpPr>
            <a:cxnSpLocks noChangeShapeType="1"/>
            <a:endCxn id="10" idx="2"/>
          </p:cNvCxnSpPr>
          <p:nvPr/>
        </p:nvCxnSpPr>
        <p:spPr bwMode="auto">
          <a:xfrm>
            <a:off x="3441701" y="4513263"/>
            <a:ext cx="1147763" cy="1905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80" name="Straight Arrow Connector 20"/>
          <p:cNvCxnSpPr>
            <a:cxnSpLocks noChangeShapeType="1"/>
            <a:endCxn id="8" idx="7"/>
          </p:cNvCxnSpPr>
          <p:nvPr/>
        </p:nvCxnSpPr>
        <p:spPr bwMode="auto">
          <a:xfrm rot="10800000" flipV="1">
            <a:off x="3387725" y="3289301"/>
            <a:ext cx="1244600" cy="108426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11281" name="Group 37"/>
          <p:cNvGrpSpPr>
            <a:grpSpLocks/>
          </p:cNvGrpSpPr>
          <p:nvPr/>
        </p:nvGrpSpPr>
        <p:grpSpPr bwMode="auto">
          <a:xfrm>
            <a:off x="1760538" y="5588000"/>
            <a:ext cx="2000250" cy="482600"/>
            <a:chOff x="235974" y="5587971"/>
            <a:chExt cx="2001560" cy="482858"/>
          </a:xfrm>
        </p:grpSpPr>
        <p:sp>
          <p:nvSpPr>
            <p:cNvPr id="22" name="Oval 21"/>
            <p:cNvSpPr/>
            <p:nvPr/>
          </p:nvSpPr>
          <p:spPr bwMode="auto">
            <a:xfrm>
              <a:off x="1773680" y="5587971"/>
              <a:ext cx="463854" cy="44950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A</a:t>
              </a:r>
            </a:p>
          </p:txBody>
        </p:sp>
        <p:sp>
          <p:nvSpPr>
            <p:cNvPr id="23" name="TextBox 22"/>
            <p:cNvSpPr txBox="1"/>
            <p:nvPr/>
          </p:nvSpPr>
          <p:spPr>
            <a:xfrm>
              <a:off x="235974" y="5608620"/>
              <a:ext cx="1386795" cy="462209"/>
            </a:xfrm>
            <a:prstGeom prst="rect">
              <a:avLst/>
            </a:prstGeom>
            <a:solidFill>
              <a:schemeClr val="accent1">
                <a:lumMod val="20000"/>
                <a:lumOff val="80000"/>
              </a:schemeClr>
            </a:solidFill>
          </p:spPr>
          <p:txBody>
            <a:bodyPr wrap="none">
              <a:spAutoFit/>
            </a:bodyPr>
            <a:lstStyle/>
            <a:p>
              <a:pPr>
                <a:defRPr/>
              </a:pPr>
              <a:r>
                <a:rPr lang="en-US" sz="2400" dirty="0"/>
                <a:t>Output: </a:t>
              </a:r>
            </a:p>
          </p:txBody>
        </p:sp>
      </p:grpSp>
      <p:grpSp>
        <p:nvGrpSpPr>
          <p:cNvPr id="3" name="Group 38"/>
          <p:cNvGrpSpPr>
            <a:grpSpLocks/>
          </p:cNvGrpSpPr>
          <p:nvPr/>
        </p:nvGrpSpPr>
        <p:grpSpPr bwMode="auto">
          <a:xfrm>
            <a:off x="7491413" y="4198938"/>
            <a:ext cx="2913062" cy="1841500"/>
            <a:chOff x="5966639" y="4199118"/>
            <a:chExt cx="2913760" cy="1841075"/>
          </a:xfrm>
        </p:grpSpPr>
        <p:sp>
          <p:nvSpPr>
            <p:cNvPr id="25" name="Oval 24"/>
            <p:cNvSpPr/>
            <p:nvPr/>
          </p:nvSpPr>
          <p:spPr bwMode="auto">
            <a:xfrm>
              <a:off x="5977754" y="4210227"/>
              <a:ext cx="463661" cy="449159"/>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B</a:t>
              </a:r>
            </a:p>
          </p:txBody>
        </p:sp>
        <p:sp>
          <p:nvSpPr>
            <p:cNvPr id="26" name="Oval 25"/>
            <p:cNvSpPr/>
            <p:nvPr/>
          </p:nvSpPr>
          <p:spPr bwMode="auto">
            <a:xfrm>
              <a:off x="7541816" y="4199118"/>
              <a:ext cx="463661" cy="44757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C</a:t>
              </a:r>
            </a:p>
          </p:txBody>
        </p:sp>
        <p:sp>
          <p:nvSpPr>
            <p:cNvPr id="27" name="Oval 26"/>
            <p:cNvSpPr/>
            <p:nvPr/>
          </p:nvSpPr>
          <p:spPr bwMode="auto">
            <a:xfrm>
              <a:off x="5966639" y="5592621"/>
              <a:ext cx="462073" cy="44757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D</a:t>
              </a:r>
            </a:p>
          </p:txBody>
        </p:sp>
        <p:sp>
          <p:nvSpPr>
            <p:cNvPr id="28" name="Oval 27"/>
            <p:cNvSpPr/>
            <p:nvPr/>
          </p:nvSpPr>
          <p:spPr bwMode="auto">
            <a:xfrm>
              <a:off x="8418326" y="4862540"/>
              <a:ext cx="462073" cy="449158"/>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F</a:t>
              </a:r>
            </a:p>
          </p:txBody>
        </p:sp>
        <p:sp>
          <p:nvSpPr>
            <p:cNvPr id="29" name="Oval 28"/>
            <p:cNvSpPr/>
            <p:nvPr/>
          </p:nvSpPr>
          <p:spPr bwMode="auto">
            <a:xfrm>
              <a:off x="7564047" y="5592621"/>
              <a:ext cx="463661" cy="447572"/>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E</a:t>
              </a:r>
            </a:p>
          </p:txBody>
        </p:sp>
        <p:cxnSp>
          <p:nvCxnSpPr>
            <p:cNvPr id="11290" name="Straight Arrow Connector 12"/>
            <p:cNvCxnSpPr>
              <a:cxnSpLocks noChangeShapeType="1"/>
              <a:endCxn id="26" idx="2"/>
            </p:cNvCxnSpPr>
            <p:nvPr/>
          </p:nvCxnSpPr>
          <p:spPr bwMode="auto">
            <a:xfrm>
              <a:off x="6448799" y="4405784"/>
              <a:ext cx="1093346" cy="17465"/>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91" name="Straight Arrow Connector 14"/>
            <p:cNvCxnSpPr>
              <a:cxnSpLocks noChangeShapeType="1"/>
              <a:endCxn id="29" idx="0"/>
            </p:cNvCxnSpPr>
            <p:nvPr/>
          </p:nvCxnSpPr>
          <p:spPr bwMode="auto">
            <a:xfrm rot="16200000" flipH="1">
              <a:off x="7313082" y="5110244"/>
              <a:ext cx="962016" cy="135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92" name="Straight Arrow Connector 18"/>
            <p:cNvCxnSpPr>
              <a:cxnSpLocks noChangeShapeType="1"/>
              <a:endCxn id="29" idx="2"/>
            </p:cNvCxnSpPr>
            <p:nvPr/>
          </p:nvCxnSpPr>
          <p:spPr bwMode="auto">
            <a:xfrm>
              <a:off x="6416202" y="5797142"/>
              <a:ext cx="1147674" cy="1892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93" name="Straight Arrow Connector 20"/>
            <p:cNvCxnSpPr>
              <a:cxnSpLocks noChangeShapeType="1"/>
              <a:endCxn id="27" idx="7"/>
            </p:cNvCxnSpPr>
            <p:nvPr/>
          </p:nvCxnSpPr>
          <p:spPr bwMode="auto">
            <a:xfrm rot="10800000" flipV="1">
              <a:off x="6361874" y="4571699"/>
              <a:ext cx="1244106" cy="1085726"/>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37" name="Right Arrow 36"/>
          <p:cNvSpPr>
            <a:spLocks noChangeArrowheads="1"/>
          </p:cNvSpPr>
          <p:nvPr/>
        </p:nvSpPr>
        <p:spPr bwMode="auto">
          <a:xfrm rot="1498520">
            <a:off x="5830889" y="4494214"/>
            <a:ext cx="1228725" cy="517525"/>
          </a:xfrm>
          <a:prstGeom prst="rightArrow">
            <a:avLst>
              <a:gd name="adj1" fmla="val 50000"/>
              <a:gd name="adj2" fmla="val 49848"/>
            </a:avLst>
          </a:prstGeom>
          <a:solidFill>
            <a:srgbClr val="0070C0"/>
          </a:solidFill>
          <a:ln w="9525" algn="ctr">
            <a:solidFill>
              <a:schemeClr val="tx1"/>
            </a:solidFill>
            <a:round/>
            <a:headEnd/>
            <a:tailEnd/>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tr-TR" altLang="en-US" sz="1800">
              <a:latin typeface="Times New Roman" panose="02020603050405020304" pitchFamily="18" charset="0"/>
            </a:endParaRPr>
          </a:p>
        </p:txBody>
      </p:sp>
      <p:sp>
        <p:nvSpPr>
          <p:cNvPr id="11284" name="Right Arrow 39"/>
          <p:cNvSpPr>
            <a:spLocks noChangeArrowheads="1"/>
          </p:cNvSpPr>
          <p:nvPr/>
        </p:nvSpPr>
        <p:spPr bwMode="auto">
          <a:xfrm rot="2172266">
            <a:off x="1655764" y="3230564"/>
            <a:ext cx="492125" cy="358775"/>
          </a:xfrm>
          <a:prstGeom prst="rightArrow">
            <a:avLst>
              <a:gd name="adj1" fmla="val 50000"/>
              <a:gd name="adj2" fmla="val 50117"/>
            </a:avLst>
          </a:prstGeom>
          <a:solidFill>
            <a:srgbClr val="FFC000"/>
          </a:solidFill>
          <a:ln w="9525" algn="ctr">
            <a:solidFill>
              <a:schemeClr val="tx1"/>
            </a:solidFill>
            <a:round/>
            <a:headEnd/>
            <a:tailEnd/>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tr-TR" altLang="en-US" sz="1800">
              <a:latin typeface="Times New Roman" panose="02020603050405020304" pitchFamily="18" charset="0"/>
            </a:endParaRPr>
          </a:p>
        </p:txBody>
      </p:sp>
    </p:spTree>
    <p:extLst>
      <p:ext uri="{BB962C8B-B14F-4D97-AF65-F5344CB8AC3E}">
        <p14:creationId xmlns:p14="http://schemas.microsoft.com/office/powerpoint/2010/main" val="34526262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14882</TotalTime>
  <Words>2344</Words>
  <Application>Microsoft Office PowerPoint</Application>
  <PresentationFormat>Widescreen</PresentationFormat>
  <Paragraphs>587</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Comic Sans MS</vt:lpstr>
      <vt:lpstr>Courier New</vt:lpstr>
      <vt:lpstr>Times New Roman</vt:lpstr>
      <vt:lpstr>Blank Presentation</vt:lpstr>
      <vt:lpstr>Today’s Material</vt:lpstr>
      <vt:lpstr>Topological Sort: Definition</vt:lpstr>
      <vt:lpstr>Topological Sorting Problem</vt:lpstr>
      <vt:lpstr>Topological Sorting Problem</vt:lpstr>
      <vt:lpstr>Topological Sort</vt:lpstr>
      <vt:lpstr>Topological Sort Algorithm</vt:lpstr>
      <vt:lpstr>Topological Sort Algorithm</vt:lpstr>
      <vt:lpstr>Topological Sort Algorithm</vt:lpstr>
      <vt:lpstr>Topological Sort Algorithm</vt:lpstr>
      <vt:lpstr>Topological Sort Algorithm</vt:lpstr>
      <vt:lpstr>Topological Sort Algorithm</vt:lpstr>
      <vt:lpstr>Topological Sort Algorithm</vt:lpstr>
      <vt:lpstr>Topological Sort Algorithm</vt:lpstr>
      <vt:lpstr>Topological Sort Algorithm</vt:lpstr>
      <vt:lpstr>Summary of Top-Sort Algorithm</vt:lpstr>
      <vt:lpstr>Running Time Analysis</vt:lpstr>
      <vt:lpstr>Making Top-Sort Faster</vt:lpstr>
      <vt:lpstr>Making Top-Sort Faster</vt:lpstr>
      <vt:lpstr>Fast Top-Sort Algorithm</vt:lpstr>
      <vt:lpstr>LeetCode 207. Course Schedule</vt:lpstr>
      <vt:lpstr>LeetCode 210. Course Schedule II</vt:lpstr>
      <vt:lpstr>Topological Sort – Using DFS</vt:lpstr>
      <vt:lpstr>Topological Sort – based on DFS</vt:lpstr>
      <vt:lpstr>Topological Sort - Example</vt:lpstr>
      <vt:lpstr>LeetCode 207 &amp; 210</vt:lpstr>
      <vt:lpstr>Euler Tours and Circuits</vt:lpstr>
      <vt:lpstr>Graph Representation of the Puzzle</vt:lpstr>
      <vt:lpstr>Euler Circuit and Tour: Observations</vt:lpstr>
      <vt:lpstr>How to find Euler Circuits?</vt:lpstr>
      <vt:lpstr>Computing the Euler Circuit</vt:lpstr>
      <vt:lpstr>Example</vt:lpstr>
      <vt:lpstr>Example (continued)</vt:lpstr>
      <vt:lpstr>Example (continued)</vt:lpstr>
      <vt:lpstr>Example (continued)</vt:lpstr>
      <vt:lpstr>Final Euler Circuit</vt:lpstr>
      <vt:lpstr>Euler Circuit Algorithm</vt:lpstr>
      <vt:lpstr>Euler Circuit Algorithm in Action</vt:lpstr>
      <vt:lpstr>LeetCode 332</vt:lpstr>
      <vt:lpstr>Hamiltonian Cycle</vt:lpstr>
      <vt:lpstr>How to find an Hamiltonian Cycle?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Material</dc:title>
  <dc:creator>CÜNEYT AKINLAR</dc:creator>
  <cp:lastModifiedBy>azra</cp:lastModifiedBy>
  <cp:revision>543</cp:revision>
  <dcterms:created xsi:type="dcterms:W3CDTF">2020-11-16T14:31:24Z</dcterms:created>
  <dcterms:modified xsi:type="dcterms:W3CDTF">2023-08-25T10:32:16Z</dcterms:modified>
</cp:coreProperties>
</file>