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Articulation Point/Cut Vertex</a:t>
            </a:r>
          </a:p>
          <a:p>
            <a:pPr lvl="1"/>
            <a:r>
              <a:rPr lang="en-US" altLang="en-US" dirty="0" smtClean="0"/>
              <a:t>Problem Definition</a:t>
            </a:r>
          </a:p>
          <a:p>
            <a:pPr lvl="1"/>
            <a:r>
              <a:rPr lang="en-US" altLang="en-US" dirty="0" smtClean="0"/>
              <a:t>Solution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8"/>
            <a:ext cx="8191500" cy="696912"/>
          </a:xfrm>
        </p:spPr>
        <p:txBody>
          <a:bodyPr/>
          <a:lstStyle/>
          <a:p>
            <a:r>
              <a:rPr lang="en-US" altLang="en-US" sz="3600"/>
              <a:t>Finding Articulation Points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213130" y="1111251"/>
            <a:ext cx="8467036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An internal node “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” is an articulation point only if for any sub-tree of “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”, there is </a:t>
            </a:r>
            <a:r>
              <a:rPr lang="en-US" dirty="0">
                <a:solidFill>
                  <a:srgbClr val="FF0000"/>
                </a:solidFill>
              </a:rPr>
              <a:t>no back edge</a:t>
            </a:r>
            <a:r>
              <a:rPr lang="en-US" dirty="0"/>
              <a:t> from a node in this sub-tree to a proper ancestor of “u”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this example, “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” is an articulation point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132682" y="3075528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u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300957" y="2159540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1480344" y="1197515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" name="Isosceles Triangle 1"/>
          <p:cNvSpPr/>
          <p:nvPr/>
        </p:nvSpPr>
        <p:spPr bwMode="auto">
          <a:xfrm>
            <a:off x="592932" y="3523203"/>
            <a:ext cx="1543050" cy="2319337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33801" name="Straight Arrow Connector 56"/>
          <p:cNvCxnSpPr>
            <a:cxnSpLocks noChangeShapeType="1"/>
            <a:stCxn id="7" idx="4"/>
            <a:endCxn id="6" idx="0"/>
          </p:cNvCxnSpPr>
          <p:nvPr/>
        </p:nvCxnSpPr>
        <p:spPr bwMode="auto">
          <a:xfrm flipH="1">
            <a:off x="1532733" y="1645189"/>
            <a:ext cx="179387" cy="514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Straight Arrow Connector 56"/>
          <p:cNvCxnSpPr>
            <a:cxnSpLocks noChangeShapeType="1"/>
            <a:stCxn id="6" idx="4"/>
            <a:endCxn id="5" idx="0"/>
          </p:cNvCxnSpPr>
          <p:nvPr/>
        </p:nvCxnSpPr>
        <p:spPr bwMode="auto">
          <a:xfrm flipH="1">
            <a:off x="1364458" y="2607215"/>
            <a:ext cx="168275" cy="4683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3" name="Freeform 21"/>
          <p:cNvSpPr>
            <a:spLocks/>
          </p:cNvSpPr>
          <p:nvPr/>
        </p:nvSpPr>
        <p:spPr bwMode="auto">
          <a:xfrm>
            <a:off x="804069" y="4186778"/>
            <a:ext cx="496888" cy="1209675"/>
          </a:xfrm>
          <a:custGeom>
            <a:avLst/>
            <a:gdLst>
              <a:gd name="T0" fmla="*/ 118363 w 697916"/>
              <a:gd name="T1" fmla="*/ 0 h 2784764"/>
              <a:gd name="T2" fmla="*/ 28876 w 697916"/>
              <a:gd name="T3" fmla="*/ 14130 h 2784764"/>
              <a:gd name="T4" fmla="*/ 6028 w 697916"/>
              <a:gd name="T5" fmla="*/ 25691 h 2784764"/>
              <a:gd name="T6" fmla="*/ 127882 w 697916"/>
              <a:gd name="T7" fmla="*/ 43032 h 278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916" h="2784764">
                <a:moveTo>
                  <a:pt x="645961" y="0"/>
                </a:moveTo>
                <a:cubicBezTo>
                  <a:pt x="452863" y="318654"/>
                  <a:pt x="259766" y="637309"/>
                  <a:pt x="157589" y="914400"/>
                </a:cubicBezTo>
                <a:cubicBezTo>
                  <a:pt x="55412" y="1191491"/>
                  <a:pt x="-57156" y="1350819"/>
                  <a:pt x="32898" y="1662546"/>
                </a:cubicBezTo>
                <a:cubicBezTo>
                  <a:pt x="122952" y="1974273"/>
                  <a:pt x="410434" y="2379518"/>
                  <a:pt x="697916" y="278476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22"/>
          <p:cNvSpPr>
            <a:spLocks/>
          </p:cNvSpPr>
          <p:nvPr/>
        </p:nvSpPr>
        <p:spPr bwMode="auto">
          <a:xfrm>
            <a:off x="1532732" y="4345527"/>
            <a:ext cx="603250" cy="1231900"/>
          </a:xfrm>
          <a:custGeom>
            <a:avLst/>
            <a:gdLst>
              <a:gd name="T0" fmla="*/ 0 w 332565"/>
              <a:gd name="T1" fmla="*/ 0 h 1787237"/>
              <a:gd name="T2" fmla="*/ 6521784 w 332565"/>
              <a:gd name="T3" fmla="*/ 135651 h 1787237"/>
              <a:gd name="T4" fmla="*/ 407614 w 332565"/>
              <a:gd name="T5" fmla="*/ 277762 h 1787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565" h="1787237">
                <a:moveTo>
                  <a:pt x="0" y="0"/>
                </a:moveTo>
                <a:cubicBezTo>
                  <a:pt x="164522" y="287482"/>
                  <a:pt x="329045" y="574964"/>
                  <a:pt x="332509" y="872837"/>
                </a:cubicBezTo>
                <a:cubicBezTo>
                  <a:pt x="335973" y="1170710"/>
                  <a:pt x="178377" y="1478973"/>
                  <a:pt x="20782" y="178723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23"/>
          <p:cNvSpPr>
            <a:spLocks/>
          </p:cNvSpPr>
          <p:nvPr/>
        </p:nvSpPr>
        <p:spPr bwMode="auto">
          <a:xfrm>
            <a:off x="1532732" y="3523202"/>
            <a:ext cx="658812" cy="1643062"/>
          </a:xfrm>
          <a:custGeom>
            <a:avLst/>
            <a:gdLst>
              <a:gd name="T0" fmla="*/ 0 w 332565"/>
              <a:gd name="T1" fmla="*/ 0 h 1787237"/>
              <a:gd name="T2" fmla="*/ 10126212 w 332565"/>
              <a:gd name="T3" fmla="*/ 572880 h 1787237"/>
              <a:gd name="T4" fmla="*/ 632887 w 332565"/>
              <a:gd name="T5" fmla="*/ 1173040 h 1787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565" h="1787237">
                <a:moveTo>
                  <a:pt x="0" y="0"/>
                </a:moveTo>
                <a:cubicBezTo>
                  <a:pt x="164522" y="287482"/>
                  <a:pt x="329045" y="574964"/>
                  <a:pt x="332509" y="872837"/>
                </a:cubicBezTo>
                <a:cubicBezTo>
                  <a:pt x="335973" y="1170710"/>
                  <a:pt x="178377" y="1478973"/>
                  <a:pt x="20782" y="178723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1400969" y="5310728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327944" y="4701128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942182" y="5029740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162844" y="4035965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85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8"/>
            <a:ext cx="8191500" cy="696912"/>
          </a:xfrm>
        </p:spPr>
        <p:txBody>
          <a:bodyPr/>
          <a:lstStyle/>
          <a:p>
            <a:r>
              <a:rPr lang="en-US" altLang="en-US" sz="3600" dirty="0"/>
              <a:t>Finding Articulation Points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672860" y="935039"/>
            <a:ext cx="10757140" cy="534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Obs1: </a:t>
            </a:r>
            <a:r>
              <a:rPr lang="en-US" dirty="0"/>
              <a:t>No leaf is an articulation point</a:t>
            </a:r>
          </a:p>
          <a:p>
            <a:pPr lvl="1">
              <a:defRPr/>
            </a:pPr>
            <a:r>
              <a:rPr lang="en-US" dirty="0"/>
              <a:t>Easy to check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Obs2: </a:t>
            </a:r>
            <a:r>
              <a:rPr lang="en-US" dirty="0"/>
              <a:t>Root is an articulation point only if it has 2 or more children</a:t>
            </a:r>
          </a:p>
          <a:p>
            <a:pPr lvl="1">
              <a:defRPr/>
            </a:pPr>
            <a:r>
              <a:rPr lang="en-US" dirty="0"/>
              <a:t>Easy to check</a:t>
            </a:r>
          </a:p>
          <a:p>
            <a:pPr lvl="1"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Obs3: </a:t>
            </a:r>
            <a:r>
              <a:rPr lang="en-US" dirty="0"/>
              <a:t>An internal node “u” is an articulation point only if for any sub-tree of “u”, there is </a:t>
            </a:r>
            <a:r>
              <a:rPr lang="en-US" dirty="0">
                <a:solidFill>
                  <a:srgbClr val="FF0000"/>
                </a:solidFill>
              </a:rPr>
              <a:t>no back edge</a:t>
            </a:r>
            <a:r>
              <a:rPr lang="en-US" dirty="0"/>
              <a:t> from a node in this sub-tree to a proper ancestor of “u”</a:t>
            </a:r>
          </a:p>
          <a:p>
            <a:pPr lvl="1">
              <a:defRPr/>
            </a:pPr>
            <a:r>
              <a:rPr lang="en-US" dirty="0"/>
              <a:t>How to check?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89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330201"/>
            <a:ext cx="8191500" cy="696913"/>
          </a:xfrm>
        </p:spPr>
        <p:txBody>
          <a:bodyPr/>
          <a:lstStyle/>
          <a:p>
            <a:r>
              <a:rPr lang="en-US" altLang="en-US" sz="3600"/>
              <a:t>Checking for back edges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643910" y="1190445"/>
            <a:ext cx="8070762" cy="518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How to check for back edges?</a:t>
            </a:r>
          </a:p>
          <a:p>
            <a:pPr lvl="1">
              <a:defRPr/>
            </a:pPr>
            <a:r>
              <a:rPr lang="en-US" dirty="0"/>
              <a:t>Observe that a proper ancestor “v” of an internal node “u” will have a SMALLER discovery time</a:t>
            </a:r>
          </a:p>
          <a:p>
            <a:pPr lvl="1">
              <a:defRPr/>
            </a:pPr>
            <a:r>
              <a:rPr lang="en-US" dirty="0"/>
              <a:t>That is, d[v] &lt; d[u]</a:t>
            </a:r>
          </a:p>
          <a:p>
            <a:pPr lvl="1">
              <a:defRPr/>
            </a:pPr>
            <a:r>
              <a:rPr lang="en-US" dirty="0"/>
              <a:t>Define Low[u] to be minimum of d[u] and {d[w]| w is a descendant of u and (w, v) is a back edge}</a:t>
            </a:r>
          </a:p>
          <a:p>
            <a:pPr lvl="1">
              <a:defRPr/>
            </a:pPr>
            <a:r>
              <a:rPr lang="en-US" dirty="0"/>
              <a:t>Then “u” is an articulation point only if d[u] &lt;= Low[u]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19823" y="325913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u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588098" y="2343152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1767486" y="1381127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8" name="Isosceles Triangle 7"/>
          <p:cNvSpPr/>
          <p:nvPr/>
        </p:nvSpPr>
        <p:spPr bwMode="auto">
          <a:xfrm>
            <a:off x="880073" y="3706813"/>
            <a:ext cx="1543050" cy="2319338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35849" name="Straight Arrow Connector 56"/>
          <p:cNvCxnSpPr>
            <a:cxnSpLocks noChangeShapeType="1"/>
            <a:stCxn id="7" idx="4"/>
            <a:endCxn id="6" idx="0"/>
          </p:cNvCxnSpPr>
          <p:nvPr/>
        </p:nvCxnSpPr>
        <p:spPr bwMode="auto">
          <a:xfrm flipH="1">
            <a:off x="1819873" y="1828801"/>
            <a:ext cx="179388" cy="514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Straight Arrow Connector 56"/>
          <p:cNvCxnSpPr>
            <a:cxnSpLocks noChangeShapeType="1"/>
            <a:stCxn id="6" idx="4"/>
            <a:endCxn id="5" idx="0"/>
          </p:cNvCxnSpPr>
          <p:nvPr/>
        </p:nvCxnSpPr>
        <p:spPr bwMode="auto">
          <a:xfrm flipH="1">
            <a:off x="1651599" y="2790826"/>
            <a:ext cx="168275" cy="4683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1" name="Freeform 10"/>
          <p:cNvSpPr>
            <a:spLocks/>
          </p:cNvSpPr>
          <p:nvPr/>
        </p:nvSpPr>
        <p:spPr bwMode="auto">
          <a:xfrm>
            <a:off x="592736" y="2649538"/>
            <a:ext cx="1058862" cy="2928938"/>
          </a:xfrm>
          <a:custGeom>
            <a:avLst/>
            <a:gdLst>
              <a:gd name="T0" fmla="*/ 5189221 w 697916"/>
              <a:gd name="T1" fmla="*/ 0 h 2784764"/>
              <a:gd name="T2" fmla="*/ 1265964 w 697916"/>
              <a:gd name="T3" fmla="*/ 1177437 h 2784764"/>
              <a:gd name="T4" fmla="*/ 264277 w 697916"/>
              <a:gd name="T5" fmla="*/ 2140795 h 2784764"/>
              <a:gd name="T6" fmla="*/ 5606591 w 697916"/>
              <a:gd name="T7" fmla="*/ 3585831 h 278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916" h="2784764">
                <a:moveTo>
                  <a:pt x="645961" y="0"/>
                </a:moveTo>
                <a:cubicBezTo>
                  <a:pt x="452863" y="318654"/>
                  <a:pt x="259766" y="637309"/>
                  <a:pt x="157589" y="914400"/>
                </a:cubicBezTo>
                <a:cubicBezTo>
                  <a:pt x="55412" y="1191491"/>
                  <a:pt x="-57156" y="1350819"/>
                  <a:pt x="32898" y="1662546"/>
                </a:cubicBezTo>
                <a:cubicBezTo>
                  <a:pt x="122952" y="1974273"/>
                  <a:pt x="410434" y="2379518"/>
                  <a:pt x="697916" y="278476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Freeform 11"/>
          <p:cNvSpPr>
            <a:spLocks/>
          </p:cNvSpPr>
          <p:nvPr/>
        </p:nvSpPr>
        <p:spPr bwMode="auto">
          <a:xfrm>
            <a:off x="1819873" y="4529139"/>
            <a:ext cx="603250" cy="1230313"/>
          </a:xfrm>
          <a:custGeom>
            <a:avLst/>
            <a:gdLst>
              <a:gd name="T0" fmla="*/ 0 w 332565"/>
              <a:gd name="T1" fmla="*/ 0 h 1787237"/>
              <a:gd name="T2" fmla="*/ 6521784 w 332565"/>
              <a:gd name="T3" fmla="*/ 134954 h 1787237"/>
              <a:gd name="T4" fmla="*/ 407614 w 332565"/>
              <a:gd name="T5" fmla="*/ 276334 h 1787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565" h="1787237">
                <a:moveTo>
                  <a:pt x="0" y="0"/>
                </a:moveTo>
                <a:cubicBezTo>
                  <a:pt x="164522" y="287482"/>
                  <a:pt x="329045" y="574964"/>
                  <a:pt x="332509" y="872837"/>
                </a:cubicBezTo>
                <a:cubicBezTo>
                  <a:pt x="335973" y="1170710"/>
                  <a:pt x="178377" y="1478973"/>
                  <a:pt x="20782" y="178723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Freeform 12"/>
          <p:cNvSpPr>
            <a:spLocks/>
          </p:cNvSpPr>
          <p:nvPr/>
        </p:nvSpPr>
        <p:spPr bwMode="auto">
          <a:xfrm>
            <a:off x="1819874" y="3706814"/>
            <a:ext cx="657225" cy="1643063"/>
          </a:xfrm>
          <a:custGeom>
            <a:avLst/>
            <a:gdLst>
              <a:gd name="T0" fmla="*/ 0 w 332565"/>
              <a:gd name="T1" fmla="*/ 0 h 1787237"/>
              <a:gd name="T2" fmla="*/ 10028987 w 332565"/>
              <a:gd name="T3" fmla="*/ 572880 h 1787237"/>
              <a:gd name="T4" fmla="*/ 626815 w 332565"/>
              <a:gd name="T5" fmla="*/ 1173044 h 1787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565" h="1787237">
                <a:moveTo>
                  <a:pt x="0" y="0"/>
                </a:moveTo>
                <a:cubicBezTo>
                  <a:pt x="164522" y="287482"/>
                  <a:pt x="329045" y="574964"/>
                  <a:pt x="332509" y="872837"/>
                </a:cubicBezTo>
                <a:cubicBezTo>
                  <a:pt x="335973" y="1170710"/>
                  <a:pt x="178377" y="1478973"/>
                  <a:pt x="20782" y="178723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Freeform 13"/>
          <p:cNvSpPr>
            <a:spLocks/>
          </p:cNvSpPr>
          <p:nvPr/>
        </p:nvSpPr>
        <p:spPr bwMode="auto">
          <a:xfrm rot="-10509933">
            <a:off x="2029423" y="1881189"/>
            <a:ext cx="1404938" cy="4092575"/>
          </a:xfrm>
          <a:custGeom>
            <a:avLst/>
            <a:gdLst>
              <a:gd name="T0" fmla="*/ 21339520 w 697916"/>
              <a:gd name="T1" fmla="*/ 0 h 2784764"/>
              <a:gd name="T2" fmla="*/ 5205998 w 697916"/>
              <a:gd name="T3" fmla="*/ 6269812 h 2784764"/>
              <a:gd name="T4" fmla="*/ 1086794 w 697916"/>
              <a:gd name="T5" fmla="*/ 11399665 h 2784764"/>
              <a:gd name="T6" fmla="*/ 23055877 w 697916"/>
              <a:gd name="T7" fmla="*/ 19094439 h 278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916" h="2784764">
                <a:moveTo>
                  <a:pt x="645961" y="0"/>
                </a:moveTo>
                <a:cubicBezTo>
                  <a:pt x="452863" y="318654"/>
                  <a:pt x="259766" y="637309"/>
                  <a:pt x="157589" y="914400"/>
                </a:cubicBezTo>
                <a:cubicBezTo>
                  <a:pt x="55412" y="1191491"/>
                  <a:pt x="-57156" y="1350819"/>
                  <a:pt x="32898" y="1662546"/>
                </a:cubicBezTo>
                <a:cubicBezTo>
                  <a:pt x="122952" y="1974273"/>
                  <a:pt x="410434" y="2379518"/>
                  <a:pt x="697916" y="278476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1657948" y="5578477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w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584923" y="4968877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199161" y="5297489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419823" y="4303714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7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8"/>
            <a:ext cx="8191500" cy="696912"/>
          </a:xfrm>
        </p:spPr>
        <p:txBody>
          <a:bodyPr/>
          <a:lstStyle/>
          <a:p>
            <a:r>
              <a:rPr lang="en-US" altLang="en-US" sz="3600"/>
              <a:t>Computing Low[u]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926606" y="1250830"/>
            <a:ext cx="7995100" cy="51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During DFS, we compute Low[u] as follows:</a:t>
            </a:r>
          </a:p>
          <a:p>
            <a:pPr lvl="1">
              <a:defRPr/>
            </a:pPr>
            <a:r>
              <a:rPr lang="en-US" dirty="0"/>
              <a:t>Initialization </a:t>
            </a:r>
          </a:p>
          <a:p>
            <a:pPr lvl="2">
              <a:defRPr/>
            </a:pPr>
            <a:r>
              <a:rPr lang="en-US" dirty="0"/>
              <a:t>Low[u] = d[u]</a:t>
            </a:r>
          </a:p>
          <a:p>
            <a:pPr lvl="1">
              <a:defRPr/>
            </a:pPr>
            <a:r>
              <a:rPr lang="en-US" dirty="0"/>
              <a:t>Back edge (u, v)</a:t>
            </a:r>
          </a:p>
          <a:p>
            <a:pPr lvl="2">
              <a:defRPr/>
            </a:pPr>
            <a:r>
              <a:rPr lang="en-US" dirty="0"/>
              <a:t>Low[u] = min{Low[u], d[v]}</a:t>
            </a:r>
          </a:p>
          <a:p>
            <a:pPr lvl="1">
              <a:defRPr/>
            </a:pPr>
            <a:r>
              <a:rPr lang="en-US" dirty="0"/>
              <a:t>Tree edge (u, v)</a:t>
            </a:r>
          </a:p>
          <a:p>
            <a:pPr lvl="2">
              <a:defRPr/>
            </a:pPr>
            <a:r>
              <a:rPr lang="en-US" dirty="0"/>
              <a:t>Low[u] = min{Low[u], Low[v]}</a:t>
            </a:r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Finally: if d[u] &lt;= Low[u], then “u” is an articulation point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540593" y="3128843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u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708868" y="221285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1888256" y="125083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8" name="Isosceles Triangle 7"/>
          <p:cNvSpPr/>
          <p:nvPr/>
        </p:nvSpPr>
        <p:spPr bwMode="auto">
          <a:xfrm>
            <a:off x="1000843" y="3576517"/>
            <a:ext cx="1543050" cy="2319338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36873" name="Straight Arrow Connector 56"/>
          <p:cNvCxnSpPr>
            <a:cxnSpLocks noChangeShapeType="1"/>
            <a:stCxn id="7" idx="4"/>
            <a:endCxn id="6" idx="0"/>
          </p:cNvCxnSpPr>
          <p:nvPr/>
        </p:nvCxnSpPr>
        <p:spPr bwMode="auto">
          <a:xfrm flipH="1">
            <a:off x="1940643" y="1698505"/>
            <a:ext cx="179388" cy="514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4" name="Straight Arrow Connector 56"/>
          <p:cNvCxnSpPr>
            <a:cxnSpLocks noChangeShapeType="1"/>
            <a:stCxn id="6" idx="4"/>
            <a:endCxn id="5" idx="0"/>
          </p:cNvCxnSpPr>
          <p:nvPr/>
        </p:nvCxnSpPr>
        <p:spPr bwMode="auto">
          <a:xfrm flipH="1">
            <a:off x="1772369" y="2660530"/>
            <a:ext cx="168275" cy="4683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5" name="Freeform 10"/>
          <p:cNvSpPr>
            <a:spLocks/>
          </p:cNvSpPr>
          <p:nvPr/>
        </p:nvSpPr>
        <p:spPr bwMode="auto">
          <a:xfrm>
            <a:off x="713506" y="2519242"/>
            <a:ext cx="1058862" cy="2928938"/>
          </a:xfrm>
          <a:custGeom>
            <a:avLst/>
            <a:gdLst>
              <a:gd name="T0" fmla="*/ 5189221 w 697916"/>
              <a:gd name="T1" fmla="*/ 0 h 2784764"/>
              <a:gd name="T2" fmla="*/ 1265964 w 697916"/>
              <a:gd name="T3" fmla="*/ 1177437 h 2784764"/>
              <a:gd name="T4" fmla="*/ 264277 w 697916"/>
              <a:gd name="T5" fmla="*/ 2140795 h 2784764"/>
              <a:gd name="T6" fmla="*/ 5606591 w 697916"/>
              <a:gd name="T7" fmla="*/ 3585831 h 278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916" h="2784764">
                <a:moveTo>
                  <a:pt x="645961" y="0"/>
                </a:moveTo>
                <a:cubicBezTo>
                  <a:pt x="452863" y="318654"/>
                  <a:pt x="259766" y="637309"/>
                  <a:pt x="157589" y="914400"/>
                </a:cubicBezTo>
                <a:cubicBezTo>
                  <a:pt x="55412" y="1191491"/>
                  <a:pt x="-57156" y="1350819"/>
                  <a:pt x="32898" y="1662546"/>
                </a:cubicBezTo>
                <a:cubicBezTo>
                  <a:pt x="122952" y="1974273"/>
                  <a:pt x="410434" y="2379518"/>
                  <a:pt x="697916" y="278476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Freeform 11"/>
          <p:cNvSpPr>
            <a:spLocks/>
          </p:cNvSpPr>
          <p:nvPr/>
        </p:nvSpPr>
        <p:spPr bwMode="auto">
          <a:xfrm>
            <a:off x="1940643" y="4398843"/>
            <a:ext cx="603250" cy="1230313"/>
          </a:xfrm>
          <a:custGeom>
            <a:avLst/>
            <a:gdLst>
              <a:gd name="T0" fmla="*/ 0 w 332565"/>
              <a:gd name="T1" fmla="*/ 0 h 1787237"/>
              <a:gd name="T2" fmla="*/ 6521784 w 332565"/>
              <a:gd name="T3" fmla="*/ 134954 h 1787237"/>
              <a:gd name="T4" fmla="*/ 407614 w 332565"/>
              <a:gd name="T5" fmla="*/ 276334 h 1787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565" h="1787237">
                <a:moveTo>
                  <a:pt x="0" y="0"/>
                </a:moveTo>
                <a:cubicBezTo>
                  <a:pt x="164522" y="287482"/>
                  <a:pt x="329045" y="574964"/>
                  <a:pt x="332509" y="872837"/>
                </a:cubicBezTo>
                <a:cubicBezTo>
                  <a:pt x="335973" y="1170710"/>
                  <a:pt x="178377" y="1478973"/>
                  <a:pt x="20782" y="178723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Freeform 12"/>
          <p:cNvSpPr>
            <a:spLocks/>
          </p:cNvSpPr>
          <p:nvPr/>
        </p:nvSpPr>
        <p:spPr bwMode="auto">
          <a:xfrm>
            <a:off x="1940644" y="3576518"/>
            <a:ext cx="657225" cy="1643063"/>
          </a:xfrm>
          <a:custGeom>
            <a:avLst/>
            <a:gdLst>
              <a:gd name="T0" fmla="*/ 0 w 332565"/>
              <a:gd name="T1" fmla="*/ 0 h 1787237"/>
              <a:gd name="T2" fmla="*/ 10028987 w 332565"/>
              <a:gd name="T3" fmla="*/ 572880 h 1787237"/>
              <a:gd name="T4" fmla="*/ 626815 w 332565"/>
              <a:gd name="T5" fmla="*/ 1173044 h 1787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565" h="1787237">
                <a:moveTo>
                  <a:pt x="0" y="0"/>
                </a:moveTo>
                <a:cubicBezTo>
                  <a:pt x="164522" y="287482"/>
                  <a:pt x="329045" y="574964"/>
                  <a:pt x="332509" y="872837"/>
                </a:cubicBezTo>
                <a:cubicBezTo>
                  <a:pt x="335973" y="1170710"/>
                  <a:pt x="178377" y="1478973"/>
                  <a:pt x="20782" y="178723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Freeform 13"/>
          <p:cNvSpPr>
            <a:spLocks/>
          </p:cNvSpPr>
          <p:nvPr/>
        </p:nvSpPr>
        <p:spPr bwMode="auto">
          <a:xfrm rot="-10509933">
            <a:off x="2150193" y="1750893"/>
            <a:ext cx="1404938" cy="4092575"/>
          </a:xfrm>
          <a:custGeom>
            <a:avLst/>
            <a:gdLst>
              <a:gd name="T0" fmla="*/ 21339520 w 697916"/>
              <a:gd name="T1" fmla="*/ 0 h 2784764"/>
              <a:gd name="T2" fmla="*/ 5205998 w 697916"/>
              <a:gd name="T3" fmla="*/ 6269812 h 2784764"/>
              <a:gd name="T4" fmla="*/ 1086794 w 697916"/>
              <a:gd name="T5" fmla="*/ 11399665 h 2784764"/>
              <a:gd name="T6" fmla="*/ 23055877 w 697916"/>
              <a:gd name="T7" fmla="*/ 19094439 h 278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916" h="2784764">
                <a:moveTo>
                  <a:pt x="645961" y="0"/>
                </a:moveTo>
                <a:cubicBezTo>
                  <a:pt x="452863" y="318654"/>
                  <a:pt x="259766" y="637309"/>
                  <a:pt x="157589" y="914400"/>
                </a:cubicBezTo>
                <a:cubicBezTo>
                  <a:pt x="55412" y="1191491"/>
                  <a:pt x="-57156" y="1350819"/>
                  <a:pt x="32898" y="1662546"/>
                </a:cubicBezTo>
                <a:cubicBezTo>
                  <a:pt x="122952" y="1974273"/>
                  <a:pt x="410434" y="2379518"/>
                  <a:pt x="697916" y="278476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1778718" y="5448181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705693" y="4838581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319931" y="5167193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540593" y="4173418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87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smtClean="0"/>
              <a:t>Finding Articulation Points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022850" y="1236664"/>
            <a:ext cx="463550" cy="44767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5022850" y="2232026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5022850" y="3221039"/>
            <a:ext cx="463550" cy="44767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022850" y="6162676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5022850" y="4206876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5003800" y="5194301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cxnSp>
        <p:nvCxnSpPr>
          <p:cNvPr id="37898" name="Straight Arrow Connector 56"/>
          <p:cNvCxnSpPr>
            <a:cxnSpLocks noChangeShapeType="1"/>
            <a:endCxn id="32" idx="0"/>
          </p:cNvCxnSpPr>
          <p:nvPr/>
        </p:nvCxnSpPr>
        <p:spPr bwMode="auto">
          <a:xfrm>
            <a:off x="5254625" y="1692275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Straight Arrow Connector 56"/>
          <p:cNvCxnSpPr>
            <a:cxnSpLocks noChangeShapeType="1"/>
          </p:cNvCxnSpPr>
          <p:nvPr/>
        </p:nvCxnSpPr>
        <p:spPr bwMode="auto">
          <a:xfrm>
            <a:off x="5253038" y="2681288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Straight Arrow Connector 56"/>
          <p:cNvCxnSpPr>
            <a:cxnSpLocks noChangeShapeType="1"/>
          </p:cNvCxnSpPr>
          <p:nvPr/>
        </p:nvCxnSpPr>
        <p:spPr bwMode="auto">
          <a:xfrm>
            <a:off x="5254625" y="3668713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Straight Arrow Connector 56"/>
          <p:cNvCxnSpPr>
            <a:cxnSpLocks noChangeShapeType="1"/>
          </p:cNvCxnSpPr>
          <p:nvPr/>
        </p:nvCxnSpPr>
        <p:spPr bwMode="auto">
          <a:xfrm>
            <a:off x="5254625" y="4654550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Straight Arrow Connector 56"/>
          <p:cNvCxnSpPr>
            <a:cxnSpLocks noChangeShapeType="1"/>
          </p:cNvCxnSpPr>
          <p:nvPr/>
        </p:nvCxnSpPr>
        <p:spPr bwMode="auto">
          <a:xfrm>
            <a:off x="5254625" y="5641975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6208713" y="5151439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7904" name="Straight Arrow Connector 56"/>
          <p:cNvCxnSpPr>
            <a:cxnSpLocks noChangeShapeType="1"/>
            <a:stCxn id="34" idx="5"/>
            <a:endCxn id="48" idx="1"/>
          </p:cNvCxnSpPr>
          <p:nvPr/>
        </p:nvCxnSpPr>
        <p:spPr bwMode="auto">
          <a:xfrm>
            <a:off x="5418139" y="3602039"/>
            <a:ext cx="858837" cy="16144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50"/>
          <p:cNvSpPr/>
          <p:nvPr/>
        </p:nvSpPr>
        <p:spPr bwMode="auto">
          <a:xfrm>
            <a:off x="6656388" y="2390776"/>
            <a:ext cx="463550" cy="44767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37906" name="Straight Arrow Connector 56"/>
          <p:cNvCxnSpPr>
            <a:cxnSpLocks noChangeShapeType="1"/>
            <a:stCxn id="29" idx="6"/>
            <a:endCxn id="51" idx="1"/>
          </p:cNvCxnSpPr>
          <p:nvPr/>
        </p:nvCxnSpPr>
        <p:spPr bwMode="auto">
          <a:xfrm>
            <a:off x="5486400" y="1460501"/>
            <a:ext cx="1238250" cy="9953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62"/>
          <p:cNvSpPr/>
          <p:nvPr/>
        </p:nvSpPr>
        <p:spPr bwMode="auto">
          <a:xfrm>
            <a:off x="6684963" y="3376614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672263" y="4365626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</a:t>
            </a:r>
          </a:p>
        </p:txBody>
      </p:sp>
      <p:cxnSp>
        <p:nvCxnSpPr>
          <p:cNvPr id="37909" name="Straight Arrow Connector 56"/>
          <p:cNvCxnSpPr>
            <a:cxnSpLocks noChangeShapeType="1"/>
          </p:cNvCxnSpPr>
          <p:nvPr/>
        </p:nvCxnSpPr>
        <p:spPr bwMode="auto">
          <a:xfrm>
            <a:off x="6904038" y="2838450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Straight Arrow Connector 56"/>
          <p:cNvCxnSpPr>
            <a:cxnSpLocks noChangeShapeType="1"/>
          </p:cNvCxnSpPr>
          <p:nvPr/>
        </p:nvCxnSpPr>
        <p:spPr bwMode="auto">
          <a:xfrm>
            <a:off x="6916738" y="3825875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1" name="Freeform 18"/>
          <p:cNvSpPr>
            <a:spLocks/>
          </p:cNvSpPr>
          <p:nvPr/>
        </p:nvSpPr>
        <p:spPr bwMode="auto">
          <a:xfrm>
            <a:off x="4375151" y="3502026"/>
            <a:ext cx="696913" cy="2786063"/>
          </a:xfrm>
          <a:custGeom>
            <a:avLst/>
            <a:gdLst>
              <a:gd name="T0" fmla="*/ 642256 w 697916"/>
              <a:gd name="T1" fmla="*/ 0 h 2784764"/>
              <a:gd name="T2" fmla="*/ 156685 w 697916"/>
              <a:gd name="T3" fmla="*/ 916108 h 2784764"/>
              <a:gd name="T4" fmla="*/ 32710 w 697916"/>
              <a:gd name="T5" fmla="*/ 1665651 h 2784764"/>
              <a:gd name="T6" fmla="*/ 693912 w 697916"/>
              <a:gd name="T7" fmla="*/ 2789964 h 278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916" h="2784764">
                <a:moveTo>
                  <a:pt x="645961" y="0"/>
                </a:moveTo>
                <a:cubicBezTo>
                  <a:pt x="452863" y="318654"/>
                  <a:pt x="259766" y="637309"/>
                  <a:pt x="157589" y="914400"/>
                </a:cubicBezTo>
                <a:cubicBezTo>
                  <a:pt x="55412" y="1191491"/>
                  <a:pt x="-57156" y="1350819"/>
                  <a:pt x="32898" y="1662546"/>
                </a:cubicBezTo>
                <a:cubicBezTo>
                  <a:pt x="122952" y="1974273"/>
                  <a:pt x="410434" y="2379518"/>
                  <a:pt x="697916" y="278476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12" name="Straight Connector 20"/>
          <p:cNvCxnSpPr>
            <a:cxnSpLocks noChangeShapeType="1"/>
            <a:stCxn id="32" idx="5"/>
            <a:endCxn id="48" idx="0"/>
          </p:cNvCxnSpPr>
          <p:nvPr/>
        </p:nvCxnSpPr>
        <p:spPr bwMode="auto">
          <a:xfrm>
            <a:off x="5418138" y="2614614"/>
            <a:ext cx="1022350" cy="2536825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Straight Connector 93"/>
          <p:cNvCxnSpPr>
            <a:cxnSpLocks noChangeShapeType="1"/>
            <a:stCxn id="29" idx="5"/>
            <a:endCxn id="48" idx="7"/>
          </p:cNvCxnSpPr>
          <p:nvPr/>
        </p:nvCxnSpPr>
        <p:spPr bwMode="auto">
          <a:xfrm>
            <a:off x="5418138" y="1619251"/>
            <a:ext cx="1187450" cy="3597275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4" name="Freeform 14341"/>
          <p:cNvSpPr>
            <a:spLocks/>
          </p:cNvSpPr>
          <p:nvPr/>
        </p:nvSpPr>
        <p:spPr bwMode="auto">
          <a:xfrm>
            <a:off x="7099300" y="2692401"/>
            <a:ext cx="331788" cy="1787525"/>
          </a:xfrm>
          <a:custGeom>
            <a:avLst/>
            <a:gdLst>
              <a:gd name="T0" fmla="*/ 0 w 332565"/>
              <a:gd name="T1" fmla="*/ 0 h 1787237"/>
              <a:gd name="T2" fmla="*/ 329413 w 332565"/>
              <a:gd name="T3" fmla="*/ 873401 h 1787237"/>
              <a:gd name="T4" fmla="*/ 20589 w 332565"/>
              <a:gd name="T5" fmla="*/ 1788389 h 1787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565" h="1787237">
                <a:moveTo>
                  <a:pt x="0" y="0"/>
                </a:moveTo>
                <a:cubicBezTo>
                  <a:pt x="164522" y="287482"/>
                  <a:pt x="329045" y="574964"/>
                  <a:pt x="332509" y="872837"/>
                </a:cubicBezTo>
                <a:cubicBezTo>
                  <a:pt x="335973" y="1170710"/>
                  <a:pt x="178377" y="1478973"/>
                  <a:pt x="20782" y="178723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86275" y="1084263"/>
            <a:ext cx="1924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d=1        Low=1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75188" y="2190750"/>
            <a:ext cx="11112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2        1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92650" y="3117850"/>
            <a:ext cx="11239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3        1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92650" y="4030663"/>
            <a:ext cx="11239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4        3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92650" y="5151438"/>
            <a:ext cx="11239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5        3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75189" y="5986463"/>
            <a:ext cx="11255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6        3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29314" y="5151438"/>
            <a:ext cx="11255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7        1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51589" y="2293939"/>
            <a:ext cx="1125537" cy="401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8        8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54763" y="3176588"/>
            <a:ext cx="11239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9        8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4763" y="4095750"/>
            <a:ext cx="132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10        8</a:t>
            </a:r>
          </a:p>
        </p:txBody>
      </p:sp>
    </p:spTree>
    <p:extLst>
      <p:ext uri="{BB962C8B-B14F-4D97-AF65-F5344CB8AC3E}">
        <p14:creationId xmlns:p14="http://schemas.microsoft.com/office/powerpoint/2010/main" val="1827469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Articulation Point Algorithm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5789" y="903288"/>
            <a:ext cx="5235575" cy="5694362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 err="1">
                <a:solidFill>
                  <a:schemeClr val="accent2"/>
                </a:solidFill>
              </a:rPr>
              <a:t>ArtPt</a:t>
            </a:r>
            <a:r>
              <a:rPr lang="en-US" sz="1400" dirty="0">
                <a:solidFill>
                  <a:schemeClr val="accent2"/>
                </a:solidFill>
              </a:rPr>
              <a:t>(u){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color[u] = gray;                       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Low[u] = d[u] = ++time;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                      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for each (v in </a:t>
            </a:r>
            <a:r>
              <a:rPr lang="en-US" sz="1400" dirty="0" err="1"/>
              <a:t>Adj</a:t>
            </a:r>
            <a:r>
              <a:rPr lang="en-US" sz="1400" dirty="0"/>
              <a:t>[u]) {                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</a:t>
            </a:r>
            <a:r>
              <a:rPr lang="en-US" sz="1400" dirty="0">
                <a:solidFill>
                  <a:srgbClr val="FF0000"/>
                </a:solidFill>
              </a:rPr>
              <a:t>if (color[v] == white) {      // (u, v) is a tree edge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     </a:t>
            </a:r>
            <a:r>
              <a:rPr lang="en-US" sz="1400" dirty="0" err="1"/>
              <a:t>pred</a:t>
            </a:r>
            <a:r>
              <a:rPr lang="en-US" sz="1400" dirty="0"/>
              <a:t>[v] = u;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     </a:t>
            </a:r>
            <a:r>
              <a:rPr lang="en-US" sz="1400" dirty="0" err="1">
                <a:solidFill>
                  <a:schemeClr val="accent2"/>
                </a:solidFill>
              </a:rPr>
              <a:t>ArtPt</a:t>
            </a:r>
            <a:r>
              <a:rPr lang="en-US" sz="1400" dirty="0">
                <a:solidFill>
                  <a:schemeClr val="accent2"/>
                </a:solidFill>
              </a:rPr>
              <a:t>(v);                     </a:t>
            </a:r>
            <a:r>
              <a:rPr lang="en-US" sz="1400" dirty="0"/>
              <a:t>// …visit v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      Low[u] = min{Low[u], Low[v]};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      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      if (</a:t>
            </a:r>
            <a:r>
              <a:rPr lang="en-US" sz="1400" dirty="0" err="1"/>
              <a:t>pred</a:t>
            </a:r>
            <a:r>
              <a:rPr lang="en-US" sz="1400" dirty="0"/>
              <a:t>[u] == NULL) {  // u is root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          if (this is u’s second child) {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              Add “u” to the list of articulation points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          } //end-if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endParaRPr lang="en-US" sz="1400" dirty="0"/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      } else if (d[u] &lt;= Low[u] ) {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          Add “u” to the list of articulation points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      } //end-else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endParaRPr lang="en-US" sz="1400" dirty="0"/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>
                <a:solidFill>
                  <a:srgbClr val="FF0000"/>
                </a:solidFill>
              </a:rPr>
              <a:t>            }  else  if (v != </a:t>
            </a:r>
            <a:r>
              <a:rPr lang="en-US" sz="1400" dirty="0" err="1">
                <a:solidFill>
                  <a:srgbClr val="FF0000"/>
                </a:solidFill>
              </a:rPr>
              <a:t>pred</a:t>
            </a:r>
            <a:r>
              <a:rPr lang="en-US" sz="1400" dirty="0">
                <a:solidFill>
                  <a:srgbClr val="FF0000"/>
                </a:solidFill>
              </a:rPr>
              <a:t>[u]) {  // (u, v) is a back edge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    Low[u] = min(Low[u], d[v]);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        } //end-else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} //end-for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endParaRPr lang="en-US" sz="1400" dirty="0"/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/>
              <a:t>    color[u] = black;                    // we are done with u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400" dirty="0">
                <a:solidFill>
                  <a:schemeClr val="accent2"/>
                </a:solidFill>
              </a:rPr>
              <a:t>} //end-</a:t>
            </a:r>
            <a:r>
              <a:rPr lang="en-US" sz="1400" dirty="0" err="1">
                <a:solidFill>
                  <a:schemeClr val="accent2"/>
                </a:solidFill>
              </a:rPr>
              <a:t>ArtPt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934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6"/>
          <p:cNvCxnSpPr>
            <a:cxnSpLocks noChangeShapeType="1"/>
          </p:cNvCxnSpPr>
          <p:nvPr/>
        </p:nvCxnSpPr>
        <p:spPr bwMode="auto">
          <a:xfrm>
            <a:off x="1010819" y="1526696"/>
            <a:ext cx="882650" cy="15875"/>
          </a:xfrm>
          <a:prstGeom prst="straightConnector1">
            <a:avLst/>
          </a:prstGeom>
          <a:noFill/>
          <a:ln w="152400" algn="ctr">
            <a:solidFill>
              <a:schemeClr val="bg1">
                <a:lumMod val="65000"/>
              </a:schemeClr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Articulation Point (or Cut Vertex)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547269" y="1331434"/>
            <a:ext cx="463550" cy="44767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1893469" y="1331434"/>
            <a:ext cx="463550" cy="44767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3244431" y="1331434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3244431" y="231885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547269" y="231885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1893469" y="231885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547269" y="3306284"/>
            <a:ext cx="463550" cy="44767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893469" y="3306284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547269" y="429370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1893469" y="429370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cxnSp>
        <p:nvCxnSpPr>
          <p:cNvPr id="25615" name="Straight Arrow Connector 56"/>
          <p:cNvCxnSpPr>
            <a:cxnSpLocks noChangeShapeType="1"/>
            <a:endCxn id="25" idx="2"/>
          </p:cNvCxnSpPr>
          <p:nvPr/>
        </p:nvCxnSpPr>
        <p:spPr bwMode="auto">
          <a:xfrm>
            <a:off x="1010819" y="1537808"/>
            <a:ext cx="882650" cy="174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Straight Arrow Connector 56"/>
          <p:cNvCxnSpPr>
            <a:cxnSpLocks noChangeShapeType="1"/>
          </p:cNvCxnSpPr>
          <p:nvPr/>
        </p:nvCxnSpPr>
        <p:spPr bwMode="auto">
          <a:xfrm>
            <a:off x="2361781" y="1537808"/>
            <a:ext cx="882650" cy="174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Straight Arrow Connector 56"/>
          <p:cNvCxnSpPr>
            <a:cxnSpLocks noChangeShapeType="1"/>
          </p:cNvCxnSpPr>
          <p:nvPr/>
        </p:nvCxnSpPr>
        <p:spPr bwMode="auto">
          <a:xfrm>
            <a:off x="1010819" y="2542696"/>
            <a:ext cx="882650" cy="174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Straight Arrow Connector 56"/>
          <p:cNvCxnSpPr>
            <a:cxnSpLocks noChangeShapeType="1"/>
          </p:cNvCxnSpPr>
          <p:nvPr/>
        </p:nvCxnSpPr>
        <p:spPr bwMode="auto">
          <a:xfrm>
            <a:off x="1010819" y="3520596"/>
            <a:ext cx="882650" cy="174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Straight Arrow Connector 56"/>
          <p:cNvCxnSpPr>
            <a:cxnSpLocks noChangeShapeType="1"/>
          </p:cNvCxnSpPr>
          <p:nvPr/>
        </p:nvCxnSpPr>
        <p:spPr bwMode="auto">
          <a:xfrm>
            <a:off x="1010819" y="4508021"/>
            <a:ext cx="882650" cy="174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Straight Arrow Connector 56"/>
          <p:cNvCxnSpPr>
            <a:cxnSpLocks noChangeShapeType="1"/>
            <a:endCxn id="32" idx="0"/>
          </p:cNvCxnSpPr>
          <p:nvPr/>
        </p:nvCxnSpPr>
        <p:spPr bwMode="auto">
          <a:xfrm>
            <a:off x="779044" y="1779108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Straight Arrow Connector 56"/>
          <p:cNvCxnSpPr>
            <a:cxnSpLocks noChangeShapeType="1"/>
          </p:cNvCxnSpPr>
          <p:nvPr/>
        </p:nvCxnSpPr>
        <p:spPr bwMode="auto">
          <a:xfrm>
            <a:off x="779044" y="2766533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Straight Arrow Connector 56"/>
          <p:cNvCxnSpPr>
            <a:cxnSpLocks noChangeShapeType="1"/>
          </p:cNvCxnSpPr>
          <p:nvPr/>
        </p:nvCxnSpPr>
        <p:spPr bwMode="auto">
          <a:xfrm>
            <a:off x="779044" y="3753958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Straight Arrow Connector 56"/>
          <p:cNvCxnSpPr>
            <a:cxnSpLocks noChangeShapeType="1"/>
          </p:cNvCxnSpPr>
          <p:nvPr/>
        </p:nvCxnSpPr>
        <p:spPr bwMode="auto">
          <a:xfrm>
            <a:off x="2144294" y="3753958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Straight Arrow Connector 56"/>
          <p:cNvCxnSpPr>
            <a:cxnSpLocks noChangeShapeType="1"/>
          </p:cNvCxnSpPr>
          <p:nvPr/>
        </p:nvCxnSpPr>
        <p:spPr bwMode="auto">
          <a:xfrm>
            <a:off x="3479381" y="1779108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Straight Arrow Connector 56"/>
          <p:cNvCxnSpPr>
            <a:cxnSpLocks noChangeShapeType="1"/>
            <a:stCxn id="28" idx="5"/>
            <a:endCxn id="33" idx="1"/>
          </p:cNvCxnSpPr>
          <p:nvPr/>
        </p:nvCxnSpPr>
        <p:spPr bwMode="auto">
          <a:xfrm>
            <a:off x="944145" y="1714021"/>
            <a:ext cx="1017587" cy="6699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Straight Arrow Connector 56"/>
          <p:cNvCxnSpPr>
            <a:cxnSpLocks noChangeShapeType="1"/>
          </p:cNvCxnSpPr>
          <p:nvPr/>
        </p:nvCxnSpPr>
        <p:spPr bwMode="auto">
          <a:xfrm>
            <a:off x="2295106" y="1714021"/>
            <a:ext cx="1016000" cy="6699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Straight Arrow Connector 56"/>
          <p:cNvCxnSpPr>
            <a:cxnSpLocks noChangeShapeType="1"/>
            <a:stCxn id="33" idx="3"/>
            <a:endCxn id="34" idx="7"/>
          </p:cNvCxnSpPr>
          <p:nvPr/>
        </p:nvCxnSpPr>
        <p:spPr bwMode="auto">
          <a:xfrm flipH="1">
            <a:off x="944145" y="2701446"/>
            <a:ext cx="1017587" cy="6699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Oval 55"/>
          <p:cNvSpPr/>
          <p:nvPr/>
        </p:nvSpPr>
        <p:spPr bwMode="auto">
          <a:xfrm>
            <a:off x="1013994" y="5027134"/>
            <a:ext cx="463550" cy="44767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598195" y="5060470"/>
            <a:ext cx="15763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Cut Vertex </a:t>
            </a:r>
          </a:p>
        </p:txBody>
      </p:sp>
      <p:cxnSp>
        <p:nvCxnSpPr>
          <p:cNvPr id="59" name="Straight Arrow Connector 56"/>
          <p:cNvCxnSpPr>
            <a:cxnSpLocks noChangeShapeType="1"/>
          </p:cNvCxnSpPr>
          <p:nvPr/>
        </p:nvCxnSpPr>
        <p:spPr bwMode="auto">
          <a:xfrm>
            <a:off x="594894" y="5771671"/>
            <a:ext cx="882650" cy="15875"/>
          </a:xfrm>
          <a:prstGeom prst="straightConnector1">
            <a:avLst/>
          </a:prstGeom>
          <a:noFill/>
          <a:ln w="152400" algn="ctr">
            <a:solidFill>
              <a:schemeClr val="bg1">
                <a:lumMod val="65000"/>
              </a:schemeClr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Straight Arrow Connector 56"/>
          <p:cNvCxnSpPr>
            <a:cxnSpLocks noChangeShapeType="1"/>
          </p:cNvCxnSpPr>
          <p:nvPr/>
        </p:nvCxnSpPr>
        <p:spPr bwMode="auto">
          <a:xfrm>
            <a:off x="594894" y="5782783"/>
            <a:ext cx="882650" cy="174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1598195" y="5590695"/>
            <a:ext cx="1576387" cy="401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Bridge</a:t>
            </a: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4057232" y="1131888"/>
            <a:ext cx="7760957" cy="541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Let G = (V, E) be a </a:t>
            </a:r>
            <a:r>
              <a:rPr lang="en-US" b="1" dirty="0"/>
              <a:t>connected</a:t>
            </a:r>
            <a:r>
              <a:rPr lang="en-US" dirty="0"/>
              <a:t> </a:t>
            </a:r>
            <a:r>
              <a:rPr lang="en-US" b="1" dirty="0"/>
              <a:t>undirected</a:t>
            </a:r>
            <a:r>
              <a:rPr lang="en-US" dirty="0"/>
              <a:t> </a:t>
            </a:r>
            <a:r>
              <a:rPr lang="en-US" dirty="0" smtClean="0"/>
              <a:t>graph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</a:t>
            </a:r>
            <a:r>
              <a:rPr lang="en-US" dirty="0">
                <a:solidFill>
                  <a:srgbClr val="FF0000"/>
                </a:solidFill>
              </a:rPr>
              <a:t> articulation point </a:t>
            </a:r>
            <a:r>
              <a:rPr lang="en-US" dirty="0"/>
              <a:t>or</a:t>
            </a:r>
            <a:r>
              <a:rPr lang="en-US" dirty="0">
                <a:solidFill>
                  <a:srgbClr val="FF0000"/>
                </a:solidFill>
              </a:rPr>
              <a:t> cut vertex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vertex</a:t>
            </a:r>
            <a:r>
              <a:rPr lang="en-US" dirty="0"/>
              <a:t> whose </a:t>
            </a:r>
            <a:r>
              <a:rPr lang="en-US" dirty="0">
                <a:solidFill>
                  <a:schemeClr val="accent6"/>
                </a:solidFill>
              </a:rPr>
              <a:t>removal (together with the removal of any incident edges) </a:t>
            </a:r>
            <a:r>
              <a:rPr lang="en-US" dirty="0"/>
              <a:t>results in a </a:t>
            </a:r>
            <a:r>
              <a:rPr lang="en-US" dirty="0">
                <a:solidFill>
                  <a:srgbClr val="FF0000"/>
                </a:solidFill>
              </a:rPr>
              <a:t>disconnected</a:t>
            </a:r>
            <a:r>
              <a:rPr lang="en-US" dirty="0"/>
              <a:t> graph.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bridge</a:t>
            </a:r>
            <a:r>
              <a:rPr lang="en-US" dirty="0"/>
              <a:t> is an </a:t>
            </a:r>
            <a:r>
              <a:rPr lang="en-US" dirty="0">
                <a:solidFill>
                  <a:srgbClr val="FF0000"/>
                </a:solidFill>
              </a:rPr>
              <a:t>edge</a:t>
            </a:r>
            <a:r>
              <a:rPr lang="en-US" dirty="0"/>
              <a:t> whose </a:t>
            </a:r>
            <a:r>
              <a:rPr lang="en-US" dirty="0">
                <a:solidFill>
                  <a:schemeClr val="accent6"/>
                </a:solidFill>
              </a:rPr>
              <a:t>removal</a:t>
            </a:r>
            <a:r>
              <a:rPr lang="en-US" dirty="0"/>
              <a:t> results in a </a:t>
            </a:r>
            <a:r>
              <a:rPr lang="en-US" dirty="0">
                <a:solidFill>
                  <a:srgbClr val="FF0000"/>
                </a:solidFill>
              </a:rPr>
              <a:t>disconnected</a:t>
            </a:r>
            <a:r>
              <a:rPr lang="en-US" dirty="0"/>
              <a:t> graph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53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8"/>
            <a:ext cx="8191500" cy="696912"/>
          </a:xfrm>
        </p:spPr>
        <p:txBody>
          <a:bodyPr/>
          <a:lstStyle/>
          <a:p>
            <a:r>
              <a:rPr lang="en-US" altLang="en-US" sz="3600" dirty="0"/>
              <a:t>Articulation Point - Applications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500332" y="1093789"/>
            <a:ext cx="11171208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Articulation points </a:t>
            </a:r>
            <a:r>
              <a:rPr lang="en-US" dirty="0"/>
              <a:t>are of great interest in the design of network algorithm</a:t>
            </a:r>
          </a:p>
          <a:p>
            <a:pPr lvl="1">
              <a:defRPr/>
            </a:pPr>
            <a:r>
              <a:rPr lang="en-US" dirty="0"/>
              <a:t>Because these are “</a:t>
            </a:r>
            <a:r>
              <a:rPr lang="en-US" dirty="0">
                <a:solidFill>
                  <a:srgbClr val="FF0000"/>
                </a:solidFill>
              </a:rPr>
              <a:t>critical</a:t>
            </a:r>
            <a:r>
              <a:rPr lang="en-US" dirty="0"/>
              <a:t>” points, whose </a:t>
            </a:r>
            <a:r>
              <a:rPr lang="en-US" dirty="0">
                <a:solidFill>
                  <a:srgbClr val="FF0000"/>
                </a:solidFill>
              </a:rPr>
              <a:t>failure</a:t>
            </a:r>
            <a:r>
              <a:rPr lang="en-US" dirty="0"/>
              <a:t> will </a:t>
            </a:r>
            <a:r>
              <a:rPr lang="en-US" dirty="0">
                <a:solidFill>
                  <a:schemeClr val="accent6"/>
                </a:solidFill>
              </a:rPr>
              <a:t>result in the network becoming disconnected</a:t>
            </a:r>
          </a:p>
          <a:p>
            <a:pPr lvl="1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55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8"/>
            <a:ext cx="8191500" cy="696912"/>
          </a:xfrm>
        </p:spPr>
        <p:txBody>
          <a:bodyPr/>
          <a:lstStyle/>
          <a:p>
            <a:r>
              <a:rPr lang="en-US" altLang="en-US" sz="3600" dirty="0"/>
              <a:t>Finding Articulation Points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88189" y="1093789"/>
            <a:ext cx="11352361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To find the articulation points of an undirected graph, we will call DFS and use the DFS tree structure to aid us in finding the articulation points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Question: </a:t>
            </a:r>
            <a:r>
              <a:rPr lang="en-US" dirty="0">
                <a:solidFill>
                  <a:schemeClr val="accent6"/>
                </a:solidFill>
              </a:rPr>
              <a:t>If “u” is an articulation point, how would we know it by its structure in the DFS tree?</a:t>
            </a:r>
          </a:p>
        </p:txBody>
      </p:sp>
    </p:spTree>
    <p:extLst>
      <p:ext uri="{BB962C8B-B14F-4D97-AF65-F5344CB8AC3E}">
        <p14:creationId xmlns:p14="http://schemas.microsoft.com/office/powerpoint/2010/main" val="3451541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Finding Articulation Points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7781925" y="1143001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7781925" y="21367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7781925" y="3125789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7781925" y="6069014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7781925" y="4113214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7761288" y="510063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cxnSp>
        <p:nvCxnSpPr>
          <p:cNvPr id="28682" name="Straight Arrow Connector 56"/>
          <p:cNvCxnSpPr>
            <a:cxnSpLocks noChangeShapeType="1"/>
            <a:endCxn id="32" idx="0"/>
          </p:cNvCxnSpPr>
          <p:nvPr/>
        </p:nvCxnSpPr>
        <p:spPr bwMode="auto">
          <a:xfrm>
            <a:off x="8013700" y="1597025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Straight Arrow Connector 56"/>
          <p:cNvCxnSpPr>
            <a:cxnSpLocks noChangeShapeType="1"/>
          </p:cNvCxnSpPr>
          <p:nvPr/>
        </p:nvCxnSpPr>
        <p:spPr bwMode="auto">
          <a:xfrm>
            <a:off x="8012113" y="2586038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Straight Arrow Connector 56"/>
          <p:cNvCxnSpPr>
            <a:cxnSpLocks noChangeShapeType="1"/>
          </p:cNvCxnSpPr>
          <p:nvPr/>
        </p:nvCxnSpPr>
        <p:spPr bwMode="auto">
          <a:xfrm>
            <a:off x="8013700" y="3573463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Straight Arrow Connector 56"/>
          <p:cNvCxnSpPr>
            <a:cxnSpLocks noChangeShapeType="1"/>
          </p:cNvCxnSpPr>
          <p:nvPr/>
        </p:nvCxnSpPr>
        <p:spPr bwMode="auto">
          <a:xfrm>
            <a:off x="8013700" y="4560888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Straight Arrow Connector 56"/>
          <p:cNvCxnSpPr>
            <a:cxnSpLocks noChangeShapeType="1"/>
          </p:cNvCxnSpPr>
          <p:nvPr/>
        </p:nvCxnSpPr>
        <p:spPr bwMode="auto">
          <a:xfrm>
            <a:off x="8013700" y="5548313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8967788" y="50577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28688" name="Straight Arrow Connector 56"/>
          <p:cNvCxnSpPr>
            <a:cxnSpLocks noChangeShapeType="1"/>
            <a:stCxn id="34" idx="5"/>
            <a:endCxn id="48" idx="1"/>
          </p:cNvCxnSpPr>
          <p:nvPr/>
        </p:nvCxnSpPr>
        <p:spPr bwMode="auto">
          <a:xfrm>
            <a:off x="8177214" y="3508375"/>
            <a:ext cx="858837" cy="16144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50"/>
          <p:cNvSpPr/>
          <p:nvPr/>
        </p:nvSpPr>
        <p:spPr bwMode="auto">
          <a:xfrm>
            <a:off x="9415463" y="2295526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28690" name="Straight Arrow Connector 56"/>
          <p:cNvCxnSpPr>
            <a:cxnSpLocks noChangeShapeType="1"/>
            <a:stCxn id="29" idx="6"/>
            <a:endCxn id="51" idx="1"/>
          </p:cNvCxnSpPr>
          <p:nvPr/>
        </p:nvCxnSpPr>
        <p:spPr bwMode="auto">
          <a:xfrm>
            <a:off x="8245475" y="1366839"/>
            <a:ext cx="1238250" cy="9937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62"/>
          <p:cNvSpPr/>
          <p:nvPr/>
        </p:nvSpPr>
        <p:spPr bwMode="auto">
          <a:xfrm>
            <a:off x="9444038" y="3282951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9431338" y="4271964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</a:t>
            </a:r>
          </a:p>
        </p:txBody>
      </p:sp>
      <p:cxnSp>
        <p:nvCxnSpPr>
          <p:cNvPr id="28693" name="Straight Arrow Connector 56"/>
          <p:cNvCxnSpPr>
            <a:cxnSpLocks noChangeShapeType="1"/>
          </p:cNvCxnSpPr>
          <p:nvPr/>
        </p:nvCxnSpPr>
        <p:spPr bwMode="auto">
          <a:xfrm>
            <a:off x="9663113" y="2744788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Straight Arrow Connector 56"/>
          <p:cNvCxnSpPr>
            <a:cxnSpLocks noChangeShapeType="1"/>
          </p:cNvCxnSpPr>
          <p:nvPr/>
        </p:nvCxnSpPr>
        <p:spPr bwMode="auto">
          <a:xfrm>
            <a:off x="9675813" y="3732213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Oval 67"/>
          <p:cNvSpPr/>
          <p:nvPr/>
        </p:nvSpPr>
        <p:spPr bwMode="auto">
          <a:xfrm>
            <a:off x="1113233" y="1390651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2457845" y="1390651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3808808" y="13906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3808808" y="23780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1113233" y="23780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2457845" y="23780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1113233" y="3365501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2457845" y="336550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1113233" y="435292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2457845" y="435292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cxnSp>
        <p:nvCxnSpPr>
          <p:cNvPr id="28705" name="Straight Arrow Connector 56"/>
          <p:cNvCxnSpPr>
            <a:cxnSpLocks noChangeShapeType="1"/>
            <a:endCxn id="69" idx="2"/>
          </p:cNvCxnSpPr>
          <p:nvPr/>
        </p:nvCxnSpPr>
        <p:spPr bwMode="auto">
          <a:xfrm>
            <a:off x="1576783" y="1597026"/>
            <a:ext cx="881062" cy="174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6" name="Straight Arrow Connector 56"/>
          <p:cNvCxnSpPr>
            <a:cxnSpLocks noChangeShapeType="1"/>
          </p:cNvCxnSpPr>
          <p:nvPr/>
        </p:nvCxnSpPr>
        <p:spPr bwMode="auto">
          <a:xfrm>
            <a:off x="2927746" y="1597026"/>
            <a:ext cx="881063" cy="174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7" name="Straight Arrow Connector 56"/>
          <p:cNvCxnSpPr>
            <a:cxnSpLocks noChangeShapeType="1"/>
          </p:cNvCxnSpPr>
          <p:nvPr/>
        </p:nvCxnSpPr>
        <p:spPr bwMode="auto">
          <a:xfrm>
            <a:off x="1576783" y="2601913"/>
            <a:ext cx="881062" cy="174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8" name="Straight Arrow Connector 56"/>
          <p:cNvCxnSpPr>
            <a:cxnSpLocks noChangeShapeType="1"/>
          </p:cNvCxnSpPr>
          <p:nvPr/>
        </p:nvCxnSpPr>
        <p:spPr bwMode="auto">
          <a:xfrm>
            <a:off x="1576783" y="3579813"/>
            <a:ext cx="881062" cy="190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9" name="Straight Arrow Connector 56"/>
          <p:cNvCxnSpPr>
            <a:cxnSpLocks noChangeShapeType="1"/>
          </p:cNvCxnSpPr>
          <p:nvPr/>
        </p:nvCxnSpPr>
        <p:spPr bwMode="auto">
          <a:xfrm>
            <a:off x="1576783" y="4567238"/>
            <a:ext cx="881062" cy="174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0" name="Straight Arrow Connector 56"/>
          <p:cNvCxnSpPr>
            <a:cxnSpLocks noChangeShapeType="1"/>
            <a:endCxn id="72" idx="0"/>
          </p:cNvCxnSpPr>
          <p:nvPr/>
        </p:nvCxnSpPr>
        <p:spPr bwMode="auto">
          <a:xfrm>
            <a:off x="1345008" y="1838325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1" name="Straight Arrow Connector 56"/>
          <p:cNvCxnSpPr>
            <a:cxnSpLocks noChangeShapeType="1"/>
          </p:cNvCxnSpPr>
          <p:nvPr/>
        </p:nvCxnSpPr>
        <p:spPr bwMode="auto">
          <a:xfrm>
            <a:off x="1343420" y="2825750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2" name="Straight Arrow Connector 56"/>
          <p:cNvCxnSpPr>
            <a:cxnSpLocks noChangeShapeType="1"/>
          </p:cNvCxnSpPr>
          <p:nvPr/>
        </p:nvCxnSpPr>
        <p:spPr bwMode="auto">
          <a:xfrm>
            <a:off x="1343420" y="3813175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3" name="Straight Arrow Connector 56"/>
          <p:cNvCxnSpPr>
            <a:cxnSpLocks noChangeShapeType="1"/>
          </p:cNvCxnSpPr>
          <p:nvPr/>
        </p:nvCxnSpPr>
        <p:spPr bwMode="auto">
          <a:xfrm>
            <a:off x="2710258" y="3813175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4" name="Straight Arrow Connector 56"/>
          <p:cNvCxnSpPr>
            <a:cxnSpLocks noChangeShapeType="1"/>
          </p:cNvCxnSpPr>
          <p:nvPr/>
        </p:nvCxnSpPr>
        <p:spPr bwMode="auto">
          <a:xfrm>
            <a:off x="4043758" y="1838325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5" name="Straight Arrow Connector 56"/>
          <p:cNvCxnSpPr>
            <a:cxnSpLocks noChangeShapeType="1"/>
            <a:stCxn id="68" idx="5"/>
            <a:endCxn id="73" idx="1"/>
          </p:cNvCxnSpPr>
          <p:nvPr/>
        </p:nvCxnSpPr>
        <p:spPr bwMode="auto">
          <a:xfrm>
            <a:off x="1508520" y="1773239"/>
            <a:ext cx="1017588" cy="6699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6" name="Straight Arrow Connector 56"/>
          <p:cNvCxnSpPr>
            <a:cxnSpLocks noChangeShapeType="1"/>
          </p:cNvCxnSpPr>
          <p:nvPr/>
        </p:nvCxnSpPr>
        <p:spPr bwMode="auto">
          <a:xfrm>
            <a:off x="2859484" y="1773239"/>
            <a:ext cx="1017587" cy="6699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7" name="Straight Arrow Connector 56"/>
          <p:cNvCxnSpPr>
            <a:cxnSpLocks noChangeShapeType="1"/>
            <a:stCxn id="73" idx="3"/>
            <a:endCxn id="74" idx="7"/>
          </p:cNvCxnSpPr>
          <p:nvPr/>
        </p:nvCxnSpPr>
        <p:spPr bwMode="auto">
          <a:xfrm flipH="1">
            <a:off x="1508520" y="2760664"/>
            <a:ext cx="1017588" cy="6699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1822845" y="931863"/>
            <a:ext cx="1574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G = (V, E)</a:t>
            </a:r>
          </a:p>
        </p:txBody>
      </p:sp>
      <p:sp>
        <p:nvSpPr>
          <p:cNvPr id="28719" name="Right Arrow 91"/>
          <p:cNvSpPr>
            <a:spLocks noChangeArrowheads="1"/>
          </p:cNvSpPr>
          <p:nvPr/>
        </p:nvSpPr>
        <p:spPr bwMode="auto">
          <a:xfrm>
            <a:off x="3991371" y="3597275"/>
            <a:ext cx="1230313" cy="515938"/>
          </a:xfrm>
          <a:prstGeom prst="rightArrow">
            <a:avLst>
              <a:gd name="adj1" fmla="val 50000"/>
              <a:gd name="adj2" fmla="val 50066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en-US" sz="1800">
              <a:latin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28338" y="3338513"/>
            <a:ext cx="134524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/>
              <a:t>DFS(G, a)</a:t>
            </a:r>
            <a:endParaRPr lang="en-US" dirty="0"/>
          </a:p>
        </p:txBody>
      </p:sp>
      <p:sp>
        <p:nvSpPr>
          <p:cNvPr id="28721" name="Freeform 18"/>
          <p:cNvSpPr>
            <a:spLocks/>
          </p:cNvSpPr>
          <p:nvPr/>
        </p:nvSpPr>
        <p:spPr bwMode="auto">
          <a:xfrm>
            <a:off x="7132638" y="3408364"/>
            <a:ext cx="698500" cy="2784475"/>
          </a:xfrm>
          <a:custGeom>
            <a:avLst/>
            <a:gdLst>
              <a:gd name="T0" fmla="*/ 648126 w 697916"/>
              <a:gd name="T1" fmla="*/ 0 h 2784764"/>
              <a:gd name="T2" fmla="*/ 158117 w 697916"/>
              <a:gd name="T3" fmla="*/ 914020 h 2784764"/>
              <a:gd name="T4" fmla="*/ 33010 w 697916"/>
              <a:gd name="T5" fmla="*/ 1661855 h 2784764"/>
              <a:gd name="T6" fmla="*/ 700254 w 697916"/>
              <a:gd name="T7" fmla="*/ 2783608 h 278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916" h="2784764">
                <a:moveTo>
                  <a:pt x="645961" y="0"/>
                </a:moveTo>
                <a:cubicBezTo>
                  <a:pt x="452863" y="318654"/>
                  <a:pt x="259766" y="637309"/>
                  <a:pt x="157589" y="914400"/>
                </a:cubicBezTo>
                <a:cubicBezTo>
                  <a:pt x="55412" y="1191491"/>
                  <a:pt x="-57156" y="1350819"/>
                  <a:pt x="32898" y="1662546"/>
                </a:cubicBezTo>
                <a:cubicBezTo>
                  <a:pt x="122952" y="1974273"/>
                  <a:pt x="410434" y="2379518"/>
                  <a:pt x="697916" y="278476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722" name="Straight Connector 20"/>
          <p:cNvCxnSpPr>
            <a:cxnSpLocks noChangeShapeType="1"/>
            <a:stCxn id="32" idx="5"/>
            <a:endCxn id="48" idx="0"/>
          </p:cNvCxnSpPr>
          <p:nvPr/>
        </p:nvCxnSpPr>
        <p:spPr bwMode="auto">
          <a:xfrm>
            <a:off x="8177213" y="2519363"/>
            <a:ext cx="1022350" cy="2538412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3" name="Straight Connector 93"/>
          <p:cNvCxnSpPr>
            <a:cxnSpLocks noChangeShapeType="1"/>
            <a:stCxn id="29" idx="5"/>
            <a:endCxn id="48" idx="7"/>
          </p:cNvCxnSpPr>
          <p:nvPr/>
        </p:nvCxnSpPr>
        <p:spPr bwMode="auto">
          <a:xfrm>
            <a:off x="8177213" y="1524001"/>
            <a:ext cx="1187450" cy="3598863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24" name="Freeform 14341"/>
          <p:cNvSpPr>
            <a:spLocks/>
          </p:cNvSpPr>
          <p:nvPr/>
        </p:nvSpPr>
        <p:spPr bwMode="auto">
          <a:xfrm>
            <a:off x="9856789" y="2597151"/>
            <a:ext cx="333375" cy="1787525"/>
          </a:xfrm>
          <a:custGeom>
            <a:avLst/>
            <a:gdLst>
              <a:gd name="T0" fmla="*/ 0 w 332565"/>
              <a:gd name="T1" fmla="*/ 0 h 1787237"/>
              <a:gd name="T2" fmla="*/ 335761 w 332565"/>
              <a:gd name="T3" fmla="*/ 873401 h 1787237"/>
              <a:gd name="T4" fmla="*/ 20986 w 332565"/>
              <a:gd name="T5" fmla="*/ 1788389 h 1787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565" h="1787237">
                <a:moveTo>
                  <a:pt x="0" y="0"/>
                </a:moveTo>
                <a:cubicBezTo>
                  <a:pt x="164522" y="287482"/>
                  <a:pt x="329045" y="574964"/>
                  <a:pt x="332509" y="872837"/>
                </a:cubicBezTo>
                <a:cubicBezTo>
                  <a:pt x="335973" y="1170710"/>
                  <a:pt x="178377" y="1478973"/>
                  <a:pt x="20782" y="178723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5" name="Rectangle 3"/>
          <p:cNvSpPr txBox="1">
            <a:spLocks noChangeArrowheads="1"/>
          </p:cNvSpPr>
          <p:nvPr/>
        </p:nvSpPr>
        <p:spPr bwMode="auto">
          <a:xfrm>
            <a:off x="586596" y="5513387"/>
            <a:ext cx="6131705" cy="67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Only </a:t>
            </a:r>
            <a:r>
              <a:rPr lang="en-US" altLang="en-US" dirty="0">
                <a:solidFill>
                  <a:srgbClr val="FF0000"/>
                </a:solidFill>
              </a:rPr>
              <a:t>tree</a:t>
            </a:r>
            <a:r>
              <a:rPr lang="en-US" altLang="en-US" dirty="0"/>
              <a:t> edges and </a:t>
            </a:r>
            <a:r>
              <a:rPr lang="en-US" altLang="en-US" dirty="0">
                <a:solidFill>
                  <a:srgbClr val="FF0000"/>
                </a:solidFill>
              </a:rPr>
              <a:t>back</a:t>
            </a:r>
            <a:r>
              <a:rPr lang="en-US" altLang="en-US" dirty="0"/>
              <a:t> edges</a:t>
            </a:r>
          </a:p>
        </p:txBody>
      </p:sp>
    </p:spTree>
    <p:extLst>
      <p:ext uri="{BB962C8B-B14F-4D97-AF65-F5344CB8AC3E}">
        <p14:creationId xmlns:p14="http://schemas.microsoft.com/office/powerpoint/2010/main" val="1393332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Finding Articulation Points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982153" y="1093789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982153" y="2089152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982153" y="3076577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982153" y="6019802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982153" y="4064002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961516" y="5051427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cxnSp>
        <p:nvCxnSpPr>
          <p:cNvPr id="29706" name="Straight Arrow Connector 56"/>
          <p:cNvCxnSpPr>
            <a:cxnSpLocks noChangeShapeType="1"/>
            <a:endCxn id="32" idx="0"/>
          </p:cNvCxnSpPr>
          <p:nvPr/>
        </p:nvCxnSpPr>
        <p:spPr bwMode="auto">
          <a:xfrm>
            <a:off x="1213928" y="1549401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Straight Arrow Connector 56"/>
          <p:cNvCxnSpPr>
            <a:cxnSpLocks noChangeShapeType="1"/>
          </p:cNvCxnSpPr>
          <p:nvPr/>
        </p:nvCxnSpPr>
        <p:spPr bwMode="auto">
          <a:xfrm>
            <a:off x="1212341" y="2536826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Straight Arrow Connector 56"/>
          <p:cNvCxnSpPr>
            <a:cxnSpLocks noChangeShapeType="1"/>
          </p:cNvCxnSpPr>
          <p:nvPr/>
        </p:nvCxnSpPr>
        <p:spPr bwMode="auto">
          <a:xfrm>
            <a:off x="1213928" y="3524251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Straight Arrow Connector 56"/>
          <p:cNvCxnSpPr>
            <a:cxnSpLocks noChangeShapeType="1"/>
          </p:cNvCxnSpPr>
          <p:nvPr/>
        </p:nvCxnSpPr>
        <p:spPr bwMode="auto">
          <a:xfrm>
            <a:off x="1213928" y="4511676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Straight Arrow Connector 56"/>
          <p:cNvCxnSpPr>
            <a:cxnSpLocks noChangeShapeType="1"/>
          </p:cNvCxnSpPr>
          <p:nvPr/>
        </p:nvCxnSpPr>
        <p:spPr bwMode="auto">
          <a:xfrm>
            <a:off x="1213928" y="5499101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2168016" y="5008564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29712" name="Straight Arrow Connector 56"/>
          <p:cNvCxnSpPr>
            <a:cxnSpLocks noChangeShapeType="1"/>
            <a:stCxn id="34" idx="5"/>
            <a:endCxn id="48" idx="1"/>
          </p:cNvCxnSpPr>
          <p:nvPr/>
        </p:nvCxnSpPr>
        <p:spPr bwMode="auto">
          <a:xfrm>
            <a:off x="1377442" y="3459163"/>
            <a:ext cx="858837" cy="16144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50"/>
          <p:cNvSpPr/>
          <p:nvPr/>
        </p:nvSpPr>
        <p:spPr bwMode="auto">
          <a:xfrm>
            <a:off x="2615691" y="2246314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29714" name="Straight Arrow Connector 56"/>
          <p:cNvCxnSpPr>
            <a:cxnSpLocks noChangeShapeType="1"/>
            <a:stCxn id="29" idx="6"/>
            <a:endCxn id="51" idx="1"/>
          </p:cNvCxnSpPr>
          <p:nvPr/>
        </p:nvCxnSpPr>
        <p:spPr bwMode="auto">
          <a:xfrm>
            <a:off x="1445703" y="1317626"/>
            <a:ext cx="1238250" cy="9953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62"/>
          <p:cNvSpPr/>
          <p:nvPr/>
        </p:nvSpPr>
        <p:spPr bwMode="auto">
          <a:xfrm>
            <a:off x="2644266" y="3233739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2631566" y="4222752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</a:t>
            </a:r>
          </a:p>
        </p:txBody>
      </p:sp>
      <p:cxnSp>
        <p:nvCxnSpPr>
          <p:cNvPr id="29717" name="Straight Arrow Connector 56"/>
          <p:cNvCxnSpPr>
            <a:cxnSpLocks noChangeShapeType="1"/>
          </p:cNvCxnSpPr>
          <p:nvPr/>
        </p:nvCxnSpPr>
        <p:spPr bwMode="auto">
          <a:xfrm>
            <a:off x="2863341" y="2695576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Straight Arrow Connector 56"/>
          <p:cNvCxnSpPr>
            <a:cxnSpLocks noChangeShapeType="1"/>
          </p:cNvCxnSpPr>
          <p:nvPr/>
        </p:nvCxnSpPr>
        <p:spPr bwMode="auto">
          <a:xfrm>
            <a:off x="2876041" y="3683001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Freeform 18"/>
          <p:cNvSpPr>
            <a:spLocks/>
          </p:cNvSpPr>
          <p:nvPr/>
        </p:nvSpPr>
        <p:spPr bwMode="auto">
          <a:xfrm>
            <a:off x="332866" y="3359152"/>
            <a:ext cx="698500" cy="2784475"/>
          </a:xfrm>
          <a:custGeom>
            <a:avLst/>
            <a:gdLst>
              <a:gd name="T0" fmla="*/ 648126 w 697916"/>
              <a:gd name="T1" fmla="*/ 0 h 2784764"/>
              <a:gd name="T2" fmla="*/ 158117 w 697916"/>
              <a:gd name="T3" fmla="*/ 914020 h 2784764"/>
              <a:gd name="T4" fmla="*/ 33010 w 697916"/>
              <a:gd name="T5" fmla="*/ 1661855 h 2784764"/>
              <a:gd name="T6" fmla="*/ 700254 w 697916"/>
              <a:gd name="T7" fmla="*/ 2783608 h 278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916" h="2784764">
                <a:moveTo>
                  <a:pt x="645961" y="0"/>
                </a:moveTo>
                <a:cubicBezTo>
                  <a:pt x="452863" y="318654"/>
                  <a:pt x="259766" y="637309"/>
                  <a:pt x="157589" y="914400"/>
                </a:cubicBezTo>
                <a:cubicBezTo>
                  <a:pt x="55412" y="1191491"/>
                  <a:pt x="-57156" y="1350819"/>
                  <a:pt x="32898" y="1662546"/>
                </a:cubicBezTo>
                <a:cubicBezTo>
                  <a:pt x="122952" y="1974273"/>
                  <a:pt x="410434" y="2379518"/>
                  <a:pt x="697916" y="278476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9720" name="Straight Connector 20"/>
          <p:cNvCxnSpPr>
            <a:cxnSpLocks noChangeShapeType="1"/>
            <a:stCxn id="32" idx="5"/>
            <a:endCxn id="48" idx="0"/>
          </p:cNvCxnSpPr>
          <p:nvPr/>
        </p:nvCxnSpPr>
        <p:spPr bwMode="auto">
          <a:xfrm>
            <a:off x="1377441" y="2470151"/>
            <a:ext cx="1022350" cy="2538412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Straight Connector 93"/>
          <p:cNvCxnSpPr>
            <a:cxnSpLocks noChangeShapeType="1"/>
            <a:stCxn id="29" idx="5"/>
            <a:endCxn id="48" idx="7"/>
          </p:cNvCxnSpPr>
          <p:nvPr/>
        </p:nvCxnSpPr>
        <p:spPr bwMode="auto">
          <a:xfrm>
            <a:off x="1377441" y="1476377"/>
            <a:ext cx="1187450" cy="3597275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Freeform 14341"/>
          <p:cNvSpPr>
            <a:spLocks/>
          </p:cNvSpPr>
          <p:nvPr/>
        </p:nvSpPr>
        <p:spPr bwMode="auto">
          <a:xfrm>
            <a:off x="3057017" y="2549527"/>
            <a:ext cx="333375" cy="1785937"/>
          </a:xfrm>
          <a:custGeom>
            <a:avLst/>
            <a:gdLst>
              <a:gd name="T0" fmla="*/ 0 w 332565"/>
              <a:gd name="T1" fmla="*/ 0 h 1787237"/>
              <a:gd name="T2" fmla="*/ 335761 w 332565"/>
              <a:gd name="T3" fmla="*/ 870301 h 1787237"/>
              <a:gd name="T4" fmla="*/ 20986 w 332565"/>
              <a:gd name="T5" fmla="*/ 1782043 h 1787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565" h="1787237">
                <a:moveTo>
                  <a:pt x="0" y="0"/>
                </a:moveTo>
                <a:cubicBezTo>
                  <a:pt x="164522" y="287482"/>
                  <a:pt x="329045" y="574964"/>
                  <a:pt x="332509" y="872837"/>
                </a:cubicBezTo>
                <a:cubicBezTo>
                  <a:pt x="335973" y="1170710"/>
                  <a:pt x="178377" y="1478973"/>
                  <a:pt x="20782" y="178723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840344" y="1093789"/>
            <a:ext cx="7796690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Question 1:</a:t>
            </a:r>
          </a:p>
          <a:p>
            <a:pPr lvl="1">
              <a:defRPr/>
            </a:pPr>
            <a:r>
              <a:rPr lang="en-US" dirty="0"/>
              <a:t>Can a </a:t>
            </a:r>
            <a:r>
              <a:rPr lang="en-US" dirty="0">
                <a:solidFill>
                  <a:srgbClr val="FF0000"/>
                </a:solidFill>
              </a:rPr>
              <a:t>leaf</a:t>
            </a:r>
            <a:r>
              <a:rPr lang="en-US" dirty="0"/>
              <a:t> node be an articulation point?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NO!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Since a leaf node will not have any sub-trees in the DFS tree, deleting a leaf will not make the tree disconnected.</a:t>
            </a:r>
          </a:p>
        </p:txBody>
      </p:sp>
    </p:spTree>
    <p:extLst>
      <p:ext uri="{BB962C8B-B14F-4D97-AF65-F5344CB8AC3E}">
        <p14:creationId xmlns:p14="http://schemas.microsoft.com/office/powerpoint/2010/main" val="3957253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Finding Articulation Points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042538" y="1093789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1042538" y="2089152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1042538" y="3076577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042538" y="6019802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1042538" y="4064002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1021901" y="5051427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cxnSp>
        <p:nvCxnSpPr>
          <p:cNvPr id="30730" name="Straight Arrow Connector 56"/>
          <p:cNvCxnSpPr>
            <a:cxnSpLocks noChangeShapeType="1"/>
            <a:endCxn id="32" idx="0"/>
          </p:cNvCxnSpPr>
          <p:nvPr/>
        </p:nvCxnSpPr>
        <p:spPr bwMode="auto">
          <a:xfrm>
            <a:off x="1274313" y="1549401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Arrow Connector 56"/>
          <p:cNvCxnSpPr>
            <a:cxnSpLocks noChangeShapeType="1"/>
          </p:cNvCxnSpPr>
          <p:nvPr/>
        </p:nvCxnSpPr>
        <p:spPr bwMode="auto">
          <a:xfrm>
            <a:off x="1272726" y="2536826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Straight Arrow Connector 56"/>
          <p:cNvCxnSpPr>
            <a:cxnSpLocks noChangeShapeType="1"/>
          </p:cNvCxnSpPr>
          <p:nvPr/>
        </p:nvCxnSpPr>
        <p:spPr bwMode="auto">
          <a:xfrm>
            <a:off x="1274313" y="3524251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Arrow Connector 56"/>
          <p:cNvCxnSpPr>
            <a:cxnSpLocks noChangeShapeType="1"/>
          </p:cNvCxnSpPr>
          <p:nvPr/>
        </p:nvCxnSpPr>
        <p:spPr bwMode="auto">
          <a:xfrm>
            <a:off x="1274313" y="4511676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Straight Arrow Connector 56"/>
          <p:cNvCxnSpPr>
            <a:cxnSpLocks noChangeShapeType="1"/>
          </p:cNvCxnSpPr>
          <p:nvPr/>
        </p:nvCxnSpPr>
        <p:spPr bwMode="auto">
          <a:xfrm>
            <a:off x="1274313" y="5499101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2228401" y="5008564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0736" name="Straight Arrow Connector 56"/>
          <p:cNvCxnSpPr>
            <a:cxnSpLocks noChangeShapeType="1"/>
            <a:stCxn id="34" idx="5"/>
            <a:endCxn id="48" idx="1"/>
          </p:cNvCxnSpPr>
          <p:nvPr/>
        </p:nvCxnSpPr>
        <p:spPr bwMode="auto">
          <a:xfrm>
            <a:off x="1437827" y="3459163"/>
            <a:ext cx="858837" cy="16144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50"/>
          <p:cNvSpPr/>
          <p:nvPr/>
        </p:nvSpPr>
        <p:spPr bwMode="auto">
          <a:xfrm>
            <a:off x="2676076" y="2246314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30738" name="Straight Arrow Connector 56"/>
          <p:cNvCxnSpPr>
            <a:cxnSpLocks noChangeShapeType="1"/>
            <a:stCxn id="29" idx="6"/>
            <a:endCxn id="51" idx="1"/>
          </p:cNvCxnSpPr>
          <p:nvPr/>
        </p:nvCxnSpPr>
        <p:spPr bwMode="auto">
          <a:xfrm>
            <a:off x="1506088" y="1317626"/>
            <a:ext cx="1238250" cy="9953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62"/>
          <p:cNvSpPr/>
          <p:nvPr/>
        </p:nvSpPr>
        <p:spPr bwMode="auto">
          <a:xfrm>
            <a:off x="2704651" y="3233739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2691951" y="4222752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</a:t>
            </a:r>
          </a:p>
        </p:txBody>
      </p:sp>
      <p:cxnSp>
        <p:nvCxnSpPr>
          <p:cNvPr id="30741" name="Straight Arrow Connector 56"/>
          <p:cNvCxnSpPr>
            <a:cxnSpLocks noChangeShapeType="1"/>
          </p:cNvCxnSpPr>
          <p:nvPr/>
        </p:nvCxnSpPr>
        <p:spPr bwMode="auto">
          <a:xfrm>
            <a:off x="2923726" y="2695576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Straight Arrow Connector 56"/>
          <p:cNvCxnSpPr>
            <a:cxnSpLocks noChangeShapeType="1"/>
          </p:cNvCxnSpPr>
          <p:nvPr/>
        </p:nvCxnSpPr>
        <p:spPr bwMode="auto">
          <a:xfrm>
            <a:off x="2936426" y="3683001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3" name="Freeform 18"/>
          <p:cNvSpPr>
            <a:spLocks/>
          </p:cNvSpPr>
          <p:nvPr/>
        </p:nvSpPr>
        <p:spPr bwMode="auto">
          <a:xfrm>
            <a:off x="393251" y="3359152"/>
            <a:ext cx="698500" cy="2784475"/>
          </a:xfrm>
          <a:custGeom>
            <a:avLst/>
            <a:gdLst>
              <a:gd name="T0" fmla="*/ 648126 w 697916"/>
              <a:gd name="T1" fmla="*/ 0 h 2784764"/>
              <a:gd name="T2" fmla="*/ 158117 w 697916"/>
              <a:gd name="T3" fmla="*/ 914020 h 2784764"/>
              <a:gd name="T4" fmla="*/ 33010 w 697916"/>
              <a:gd name="T5" fmla="*/ 1661855 h 2784764"/>
              <a:gd name="T6" fmla="*/ 700254 w 697916"/>
              <a:gd name="T7" fmla="*/ 2783608 h 278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916" h="2784764">
                <a:moveTo>
                  <a:pt x="645961" y="0"/>
                </a:moveTo>
                <a:cubicBezTo>
                  <a:pt x="452863" y="318654"/>
                  <a:pt x="259766" y="637309"/>
                  <a:pt x="157589" y="914400"/>
                </a:cubicBezTo>
                <a:cubicBezTo>
                  <a:pt x="55412" y="1191491"/>
                  <a:pt x="-57156" y="1350819"/>
                  <a:pt x="32898" y="1662546"/>
                </a:cubicBezTo>
                <a:cubicBezTo>
                  <a:pt x="122952" y="1974273"/>
                  <a:pt x="410434" y="2379518"/>
                  <a:pt x="697916" y="278476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0744" name="Straight Connector 20"/>
          <p:cNvCxnSpPr>
            <a:cxnSpLocks noChangeShapeType="1"/>
            <a:stCxn id="32" idx="5"/>
            <a:endCxn id="48" idx="0"/>
          </p:cNvCxnSpPr>
          <p:nvPr/>
        </p:nvCxnSpPr>
        <p:spPr bwMode="auto">
          <a:xfrm>
            <a:off x="1437826" y="2470151"/>
            <a:ext cx="1022350" cy="2538412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Straight Connector 93"/>
          <p:cNvCxnSpPr>
            <a:cxnSpLocks noChangeShapeType="1"/>
            <a:stCxn id="29" idx="5"/>
            <a:endCxn id="48" idx="7"/>
          </p:cNvCxnSpPr>
          <p:nvPr/>
        </p:nvCxnSpPr>
        <p:spPr bwMode="auto">
          <a:xfrm>
            <a:off x="1437826" y="1476377"/>
            <a:ext cx="1187450" cy="3597275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6" name="Freeform 14341"/>
          <p:cNvSpPr>
            <a:spLocks/>
          </p:cNvSpPr>
          <p:nvPr/>
        </p:nvSpPr>
        <p:spPr bwMode="auto">
          <a:xfrm>
            <a:off x="3117402" y="2549527"/>
            <a:ext cx="333375" cy="1785937"/>
          </a:xfrm>
          <a:custGeom>
            <a:avLst/>
            <a:gdLst>
              <a:gd name="T0" fmla="*/ 0 w 332565"/>
              <a:gd name="T1" fmla="*/ 0 h 1787237"/>
              <a:gd name="T2" fmla="*/ 335761 w 332565"/>
              <a:gd name="T3" fmla="*/ 870301 h 1787237"/>
              <a:gd name="T4" fmla="*/ 20986 w 332565"/>
              <a:gd name="T5" fmla="*/ 1782043 h 1787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565" h="1787237">
                <a:moveTo>
                  <a:pt x="0" y="0"/>
                </a:moveTo>
                <a:cubicBezTo>
                  <a:pt x="164522" y="287482"/>
                  <a:pt x="329045" y="574964"/>
                  <a:pt x="332509" y="872837"/>
                </a:cubicBezTo>
                <a:cubicBezTo>
                  <a:pt x="335973" y="1170710"/>
                  <a:pt x="178377" y="1478973"/>
                  <a:pt x="20782" y="178723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942903" y="1093789"/>
            <a:ext cx="7771769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Question 2:</a:t>
            </a:r>
          </a:p>
          <a:p>
            <a:pPr lvl="1">
              <a:defRPr/>
            </a:pPr>
            <a:r>
              <a:rPr lang="en-US" dirty="0"/>
              <a:t>When is the </a:t>
            </a:r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dirty="0"/>
              <a:t> of the DFS tree an articulation point?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dirty="0"/>
              <a:t> has </a:t>
            </a:r>
            <a:r>
              <a:rPr lang="en-US" dirty="0">
                <a:solidFill>
                  <a:srgbClr val="FF0000"/>
                </a:solidFill>
              </a:rPr>
              <a:t>2 or more children</a:t>
            </a:r>
          </a:p>
        </p:txBody>
      </p:sp>
    </p:spTree>
    <p:extLst>
      <p:ext uri="{BB962C8B-B14F-4D97-AF65-F5344CB8AC3E}">
        <p14:creationId xmlns:p14="http://schemas.microsoft.com/office/powerpoint/2010/main" val="991791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Finding Articulation Points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120176" y="1093789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1120176" y="2089152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1120176" y="3076577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120176" y="6019802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1120176" y="4064002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1099539" y="5051427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cxnSp>
        <p:nvCxnSpPr>
          <p:cNvPr id="31754" name="Straight Arrow Connector 56"/>
          <p:cNvCxnSpPr>
            <a:cxnSpLocks noChangeShapeType="1"/>
            <a:endCxn id="32" idx="0"/>
          </p:cNvCxnSpPr>
          <p:nvPr/>
        </p:nvCxnSpPr>
        <p:spPr bwMode="auto">
          <a:xfrm>
            <a:off x="1351951" y="1549401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Straight Arrow Connector 56"/>
          <p:cNvCxnSpPr>
            <a:cxnSpLocks noChangeShapeType="1"/>
          </p:cNvCxnSpPr>
          <p:nvPr/>
        </p:nvCxnSpPr>
        <p:spPr bwMode="auto">
          <a:xfrm>
            <a:off x="1350364" y="2536826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Straight Arrow Connector 56"/>
          <p:cNvCxnSpPr>
            <a:cxnSpLocks noChangeShapeType="1"/>
          </p:cNvCxnSpPr>
          <p:nvPr/>
        </p:nvCxnSpPr>
        <p:spPr bwMode="auto">
          <a:xfrm>
            <a:off x="1351951" y="3524251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Straight Arrow Connector 56"/>
          <p:cNvCxnSpPr>
            <a:cxnSpLocks noChangeShapeType="1"/>
          </p:cNvCxnSpPr>
          <p:nvPr/>
        </p:nvCxnSpPr>
        <p:spPr bwMode="auto">
          <a:xfrm>
            <a:off x="1351951" y="4511676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Straight Arrow Connector 56"/>
          <p:cNvCxnSpPr>
            <a:cxnSpLocks noChangeShapeType="1"/>
          </p:cNvCxnSpPr>
          <p:nvPr/>
        </p:nvCxnSpPr>
        <p:spPr bwMode="auto">
          <a:xfrm>
            <a:off x="1351951" y="5499101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2306039" y="5008564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cxnSp>
        <p:nvCxnSpPr>
          <p:cNvPr id="31760" name="Straight Arrow Connector 56"/>
          <p:cNvCxnSpPr>
            <a:cxnSpLocks noChangeShapeType="1"/>
            <a:stCxn id="34" idx="5"/>
            <a:endCxn id="48" idx="1"/>
          </p:cNvCxnSpPr>
          <p:nvPr/>
        </p:nvCxnSpPr>
        <p:spPr bwMode="auto">
          <a:xfrm>
            <a:off x="1515465" y="3459163"/>
            <a:ext cx="858837" cy="16144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50"/>
          <p:cNvSpPr/>
          <p:nvPr/>
        </p:nvSpPr>
        <p:spPr bwMode="auto">
          <a:xfrm>
            <a:off x="2753714" y="2246314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31762" name="Straight Arrow Connector 56"/>
          <p:cNvCxnSpPr>
            <a:cxnSpLocks noChangeShapeType="1"/>
            <a:stCxn id="29" idx="6"/>
            <a:endCxn id="51" idx="1"/>
          </p:cNvCxnSpPr>
          <p:nvPr/>
        </p:nvCxnSpPr>
        <p:spPr bwMode="auto">
          <a:xfrm>
            <a:off x="1583726" y="1317626"/>
            <a:ext cx="1238250" cy="9953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62"/>
          <p:cNvSpPr/>
          <p:nvPr/>
        </p:nvSpPr>
        <p:spPr bwMode="auto">
          <a:xfrm>
            <a:off x="2782289" y="3233739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2769589" y="4222752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</a:t>
            </a:r>
          </a:p>
        </p:txBody>
      </p:sp>
      <p:cxnSp>
        <p:nvCxnSpPr>
          <p:cNvPr id="31765" name="Straight Arrow Connector 56"/>
          <p:cNvCxnSpPr>
            <a:cxnSpLocks noChangeShapeType="1"/>
          </p:cNvCxnSpPr>
          <p:nvPr/>
        </p:nvCxnSpPr>
        <p:spPr bwMode="auto">
          <a:xfrm>
            <a:off x="3001364" y="2695576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Straight Arrow Connector 56"/>
          <p:cNvCxnSpPr>
            <a:cxnSpLocks noChangeShapeType="1"/>
          </p:cNvCxnSpPr>
          <p:nvPr/>
        </p:nvCxnSpPr>
        <p:spPr bwMode="auto">
          <a:xfrm>
            <a:off x="3014064" y="3683001"/>
            <a:ext cx="0" cy="5397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7" name="Freeform 18"/>
          <p:cNvSpPr>
            <a:spLocks/>
          </p:cNvSpPr>
          <p:nvPr/>
        </p:nvSpPr>
        <p:spPr bwMode="auto">
          <a:xfrm>
            <a:off x="470889" y="3359152"/>
            <a:ext cx="698500" cy="2784475"/>
          </a:xfrm>
          <a:custGeom>
            <a:avLst/>
            <a:gdLst>
              <a:gd name="T0" fmla="*/ 648126 w 697916"/>
              <a:gd name="T1" fmla="*/ 0 h 2784764"/>
              <a:gd name="T2" fmla="*/ 158117 w 697916"/>
              <a:gd name="T3" fmla="*/ 914020 h 2784764"/>
              <a:gd name="T4" fmla="*/ 33010 w 697916"/>
              <a:gd name="T5" fmla="*/ 1661855 h 2784764"/>
              <a:gd name="T6" fmla="*/ 700254 w 697916"/>
              <a:gd name="T7" fmla="*/ 2783608 h 278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916" h="2784764">
                <a:moveTo>
                  <a:pt x="645961" y="0"/>
                </a:moveTo>
                <a:cubicBezTo>
                  <a:pt x="452863" y="318654"/>
                  <a:pt x="259766" y="637309"/>
                  <a:pt x="157589" y="914400"/>
                </a:cubicBezTo>
                <a:cubicBezTo>
                  <a:pt x="55412" y="1191491"/>
                  <a:pt x="-57156" y="1350819"/>
                  <a:pt x="32898" y="1662546"/>
                </a:cubicBezTo>
                <a:cubicBezTo>
                  <a:pt x="122952" y="1974273"/>
                  <a:pt x="410434" y="2379518"/>
                  <a:pt x="697916" y="278476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768" name="Straight Connector 20"/>
          <p:cNvCxnSpPr>
            <a:cxnSpLocks noChangeShapeType="1"/>
            <a:stCxn id="32" idx="5"/>
            <a:endCxn id="48" idx="0"/>
          </p:cNvCxnSpPr>
          <p:nvPr/>
        </p:nvCxnSpPr>
        <p:spPr bwMode="auto">
          <a:xfrm>
            <a:off x="1515464" y="2470151"/>
            <a:ext cx="1022350" cy="2538412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Straight Connector 93"/>
          <p:cNvCxnSpPr>
            <a:cxnSpLocks noChangeShapeType="1"/>
            <a:stCxn id="29" idx="5"/>
            <a:endCxn id="48" idx="7"/>
          </p:cNvCxnSpPr>
          <p:nvPr/>
        </p:nvCxnSpPr>
        <p:spPr bwMode="auto">
          <a:xfrm>
            <a:off x="1515464" y="1476377"/>
            <a:ext cx="1187450" cy="3597275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0" name="Freeform 14341"/>
          <p:cNvSpPr>
            <a:spLocks/>
          </p:cNvSpPr>
          <p:nvPr/>
        </p:nvSpPr>
        <p:spPr bwMode="auto">
          <a:xfrm>
            <a:off x="3195040" y="2549527"/>
            <a:ext cx="333375" cy="1785937"/>
          </a:xfrm>
          <a:custGeom>
            <a:avLst/>
            <a:gdLst>
              <a:gd name="T0" fmla="*/ 0 w 332565"/>
              <a:gd name="T1" fmla="*/ 0 h 1787237"/>
              <a:gd name="T2" fmla="*/ 335761 w 332565"/>
              <a:gd name="T3" fmla="*/ 870301 h 1787237"/>
              <a:gd name="T4" fmla="*/ 20986 w 332565"/>
              <a:gd name="T5" fmla="*/ 1782043 h 1787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565" h="1787237">
                <a:moveTo>
                  <a:pt x="0" y="0"/>
                </a:moveTo>
                <a:cubicBezTo>
                  <a:pt x="164522" y="287482"/>
                  <a:pt x="329045" y="574964"/>
                  <a:pt x="332509" y="872837"/>
                </a:cubicBezTo>
                <a:cubicBezTo>
                  <a:pt x="335973" y="1170710"/>
                  <a:pt x="178377" y="1478973"/>
                  <a:pt x="20782" y="178723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4020541" y="1093789"/>
            <a:ext cx="7642372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Question 3:</a:t>
            </a:r>
          </a:p>
          <a:p>
            <a:pPr lvl="1">
              <a:defRPr/>
            </a:pPr>
            <a:r>
              <a:rPr lang="en-US" dirty="0"/>
              <a:t>When is an </a:t>
            </a:r>
            <a:r>
              <a:rPr lang="en-US" dirty="0">
                <a:solidFill>
                  <a:srgbClr val="FF0000"/>
                </a:solidFill>
              </a:rPr>
              <a:t>internal </a:t>
            </a:r>
            <a:r>
              <a:rPr lang="en-US" dirty="0"/>
              <a:t>node “u” of the DFS tree an articulation point?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For any subtree of “u”, if there is </a:t>
            </a:r>
            <a:r>
              <a:rPr lang="en-US" dirty="0">
                <a:solidFill>
                  <a:srgbClr val="FF0000"/>
                </a:solidFill>
              </a:rPr>
              <a:t>NO back edge</a:t>
            </a:r>
            <a:r>
              <a:rPr lang="en-US" dirty="0"/>
              <a:t> from a node in this sub-tree </a:t>
            </a:r>
            <a:r>
              <a:rPr lang="en-US" dirty="0">
                <a:solidFill>
                  <a:srgbClr val="FF0000"/>
                </a:solidFill>
              </a:rPr>
              <a:t>to a proper ancestor </a:t>
            </a:r>
            <a:r>
              <a:rPr lang="en-US" dirty="0"/>
              <a:t>of “u”, then u is an articulation point</a:t>
            </a:r>
          </a:p>
        </p:txBody>
      </p:sp>
    </p:spTree>
    <p:extLst>
      <p:ext uri="{BB962C8B-B14F-4D97-AF65-F5344CB8AC3E}">
        <p14:creationId xmlns:p14="http://schemas.microsoft.com/office/powerpoint/2010/main" val="663191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8"/>
            <a:ext cx="8191500" cy="696912"/>
          </a:xfrm>
        </p:spPr>
        <p:txBody>
          <a:bodyPr/>
          <a:lstStyle/>
          <a:p>
            <a:r>
              <a:rPr lang="en-US" altLang="en-US" sz="3600" dirty="0"/>
              <a:t>Finding Articulation Points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968151" y="1224951"/>
            <a:ext cx="7789653" cy="505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An internal node “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” is an articulation point only if for any sub-tree of “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”, there is </a:t>
            </a:r>
            <a:r>
              <a:rPr lang="en-US" dirty="0">
                <a:solidFill>
                  <a:srgbClr val="FF0000"/>
                </a:solidFill>
              </a:rPr>
              <a:t>no back edge</a:t>
            </a:r>
            <a:r>
              <a:rPr lang="en-US" dirty="0"/>
              <a:t> from a node in this sub-tree to a proper ancestor of “u”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this example, “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” is </a:t>
            </a:r>
            <a:r>
              <a:rPr lang="en-US" dirty="0">
                <a:solidFill>
                  <a:schemeClr val="accent6"/>
                </a:solidFill>
              </a:rPr>
              <a:t>NOT </a:t>
            </a:r>
            <a:r>
              <a:rPr lang="en-US" dirty="0"/>
              <a:t>an articulation point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20908" y="3207800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u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589183" y="2291812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1768570" y="1329787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v</a:t>
            </a:r>
          </a:p>
        </p:txBody>
      </p:sp>
      <p:sp>
        <p:nvSpPr>
          <p:cNvPr id="2" name="Isosceles Triangle 1"/>
          <p:cNvSpPr/>
          <p:nvPr/>
        </p:nvSpPr>
        <p:spPr bwMode="auto">
          <a:xfrm>
            <a:off x="881158" y="3655475"/>
            <a:ext cx="1543050" cy="2319337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32777" name="Straight Arrow Connector 56"/>
          <p:cNvCxnSpPr>
            <a:cxnSpLocks noChangeShapeType="1"/>
            <a:stCxn id="7" idx="4"/>
            <a:endCxn id="6" idx="0"/>
          </p:cNvCxnSpPr>
          <p:nvPr/>
        </p:nvCxnSpPr>
        <p:spPr bwMode="auto">
          <a:xfrm flipH="1">
            <a:off x="1820959" y="1777461"/>
            <a:ext cx="179387" cy="514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Straight Arrow Connector 56"/>
          <p:cNvCxnSpPr>
            <a:cxnSpLocks noChangeShapeType="1"/>
            <a:stCxn id="6" idx="4"/>
            <a:endCxn id="5" idx="0"/>
          </p:cNvCxnSpPr>
          <p:nvPr/>
        </p:nvCxnSpPr>
        <p:spPr bwMode="auto">
          <a:xfrm flipH="1">
            <a:off x="1652684" y="2739487"/>
            <a:ext cx="168275" cy="4683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9" name="Freeform 21"/>
          <p:cNvSpPr>
            <a:spLocks/>
          </p:cNvSpPr>
          <p:nvPr/>
        </p:nvSpPr>
        <p:spPr bwMode="auto">
          <a:xfrm>
            <a:off x="593821" y="2598200"/>
            <a:ext cx="1058863" cy="2930525"/>
          </a:xfrm>
          <a:custGeom>
            <a:avLst/>
            <a:gdLst>
              <a:gd name="T0" fmla="*/ 5189241 w 697916"/>
              <a:gd name="T1" fmla="*/ 0 h 2784764"/>
              <a:gd name="T2" fmla="*/ 1265967 w 697916"/>
              <a:gd name="T3" fmla="*/ 1179990 h 2784764"/>
              <a:gd name="T4" fmla="*/ 264277 w 697916"/>
              <a:gd name="T5" fmla="*/ 2145439 h 2784764"/>
              <a:gd name="T6" fmla="*/ 5606612 w 697916"/>
              <a:gd name="T7" fmla="*/ 3593609 h 278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916" h="2784764">
                <a:moveTo>
                  <a:pt x="645961" y="0"/>
                </a:moveTo>
                <a:cubicBezTo>
                  <a:pt x="452863" y="318654"/>
                  <a:pt x="259766" y="637309"/>
                  <a:pt x="157589" y="914400"/>
                </a:cubicBezTo>
                <a:cubicBezTo>
                  <a:pt x="55412" y="1191491"/>
                  <a:pt x="-57156" y="1350819"/>
                  <a:pt x="32898" y="1662546"/>
                </a:cubicBezTo>
                <a:cubicBezTo>
                  <a:pt x="122952" y="1974273"/>
                  <a:pt x="410434" y="2379518"/>
                  <a:pt x="697916" y="278476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Freeform 22"/>
          <p:cNvSpPr>
            <a:spLocks/>
          </p:cNvSpPr>
          <p:nvPr/>
        </p:nvSpPr>
        <p:spPr bwMode="auto">
          <a:xfrm>
            <a:off x="1820958" y="4477799"/>
            <a:ext cx="603250" cy="1231900"/>
          </a:xfrm>
          <a:custGeom>
            <a:avLst/>
            <a:gdLst>
              <a:gd name="T0" fmla="*/ 0 w 332565"/>
              <a:gd name="T1" fmla="*/ 0 h 1787237"/>
              <a:gd name="T2" fmla="*/ 6521784 w 332565"/>
              <a:gd name="T3" fmla="*/ 135651 h 1787237"/>
              <a:gd name="T4" fmla="*/ 407614 w 332565"/>
              <a:gd name="T5" fmla="*/ 277762 h 1787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565" h="1787237">
                <a:moveTo>
                  <a:pt x="0" y="0"/>
                </a:moveTo>
                <a:cubicBezTo>
                  <a:pt x="164522" y="287482"/>
                  <a:pt x="329045" y="574964"/>
                  <a:pt x="332509" y="872837"/>
                </a:cubicBezTo>
                <a:cubicBezTo>
                  <a:pt x="335973" y="1170710"/>
                  <a:pt x="178377" y="1478973"/>
                  <a:pt x="20782" y="178723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Freeform 23"/>
          <p:cNvSpPr>
            <a:spLocks/>
          </p:cNvSpPr>
          <p:nvPr/>
        </p:nvSpPr>
        <p:spPr bwMode="auto">
          <a:xfrm>
            <a:off x="1820958" y="3655474"/>
            <a:ext cx="658812" cy="1643062"/>
          </a:xfrm>
          <a:custGeom>
            <a:avLst/>
            <a:gdLst>
              <a:gd name="T0" fmla="*/ 0 w 332565"/>
              <a:gd name="T1" fmla="*/ 0 h 1787237"/>
              <a:gd name="T2" fmla="*/ 10126212 w 332565"/>
              <a:gd name="T3" fmla="*/ 572880 h 1787237"/>
              <a:gd name="T4" fmla="*/ 632887 w 332565"/>
              <a:gd name="T5" fmla="*/ 1173040 h 1787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2565" h="1787237">
                <a:moveTo>
                  <a:pt x="0" y="0"/>
                </a:moveTo>
                <a:cubicBezTo>
                  <a:pt x="164522" y="287482"/>
                  <a:pt x="329045" y="574964"/>
                  <a:pt x="332509" y="872837"/>
                </a:cubicBezTo>
                <a:cubicBezTo>
                  <a:pt x="335973" y="1170710"/>
                  <a:pt x="178377" y="1478973"/>
                  <a:pt x="20782" y="1787237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Freeform 24"/>
          <p:cNvSpPr>
            <a:spLocks/>
          </p:cNvSpPr>
          <p:nvPr/>
        </p:nvSpPr>
        <p:spPr bwMode="auto">
          <a:xfrm rot="-10509933">
            <a:off x="2032095" y="1829850"/>
            <a:ext cx="1403350" cy="4092575"/>
          </a:xfrm>
          <a:custGeom>
            <a:avLst/>
            <a:gdLst>
              <a:gd name="T0" fmla="*/ 21243202 w 697916"/>
              <a:gd name="T1" fmla="*/ 0 h 2784764"/>
              <a:gd name="T2" fmla="*/ 5182502 w 697916"/>
              <a:gd name="T3" fmla="*/ 6269812 h 2784764"/>
              <a:gd name="T4" fmla="*/ 1081892 w 697916"/>
              <a:gd name="T5" fmla="*/ 11399665 h 2784764"/>
              <a:gd name="T6" fmla="*/ 22951811 w 697916"/>
              <a:gd name="T7" fmla="*/ 19094439 h 2784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7916" h="2784764">
                <a:moveTo>
                  <a:pt x="645961" y="0"/>
                </a:moveTo>
                <a:cubicBezTo>
                  <a:pt x="452863" y="318654"/>
                  <a:pt x="259766" y="637309"/>
                  <a:pt x="157589" y="914400"/>
                </a:cubicBezTo>
                <a:cubicBezTo>
                  <a:pt x="55412" y="1191491"/>
                  <a:pt x="-57156" y="1350819"/>
                  <a:pt x="32898" y="1662546"/>
                </a:cubicBezTo>
                <a:cubicBezTo>
                  <a:pt x="122952" y="1974273"/>
                  <a:pt x="410434" y="2379518"/>
                  <a:pt x="697916" y="278476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1689195" y="5443000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1616170" y="4833400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Oval 27"/>
          <p:cNvSpPr/>
          <p:nvPr/>
        </p:nvSpPr>
        <p:spPr bwMode="auto">
          <a:xfrm>
            <a:off x="1230408" y="5162012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1451070" y="4168237"/>
            <a:ext cx="463550" cy="447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31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14623</TotalTime>
  <Words>919</Words>
  <Application>Microsoft Office PowerPoint</Application>
  <PresentationFormat>Widescreen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Comic Sans MS</vt:lpstr>
      <vt:lpstr>Times New Roman</vt:lpstr>
      <vt:lpstr>Blank Presentation</vt:lpstr>
      <vt:lpstr>Today’s Material</vt:lpstr>
      <vt:lpstr>Articulation Point (or Cut Vertex)</vt:lpstr>
      <vt:lpstr>Articulation Point - Applications</vt:lpstr>
      <vt:lpstr>Finding Articulation Points</vt:lpstr>
      <vt:lpstr>Finding Articulation Points</vt:lpstr>
      <vt:lpstr>Finding Articulation Points</vt:lpstr>
      <vt:lpstr>Finding Articulation Points</vt:lpstr>
      <vt:lpstr>Finding Articulation Points</vt:lpstr>
      <vt:lpstr>Finding Articulation Points</vt:lpstr>
      <vt:lpstr>Finding Articulation Points</vt:lpstr>
      <vt:lpstr>Finding Articulation Points</vt:lpstr>
      <vt:lpstr>Checking for back edges</vt:lpstr>
      <vt:lpstr>Computing Low[u]</vt:lpstr>
      <vt:lpstr>Finding Articulation Points</vt:lpstr>
      <vt:lpstr>Articulation Point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533</cp:revision>
  <dcterms:created xsi:type="dcterms:W3CDTF">2020-11-16T14:31:24Z</dcterms:created>
  <dcterms:modified xsi:type="dcterms:W3CDTF">2023-07-28T06:23:35Z</dcterms:modified>
</cp:coreProperties>
</file>