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6" r:id="rId2"/>
    <p:sldId id="427" r:id="rId3"/>
    <p:sldId id="428" r:id="rId4"/>
    <p:sldId id="429" r:id="rId5"/>
    <p:sldId id="430" r:id="rId6"/>
    <p:sldId id="431" r:id="rId7"/>
    <p:sldId id="432" r:id="rId8"/>
    <p:sldId id="433" r:id="rId9"/>
    <p:sldId id="434" r:id="rId10"/>
    <p:sldId id="435" r:id="rId11"/>
    <p:sldId id="436" r:id="rId12"/>
    <p:sldId id="437" r:id="rId13"/>
    <p:sldId id="43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400" autoAdjust="0"/>
  </p:normalViewPr>
  <p:slideViewPr>
    <p:cSldViewPr snapToGrid="0">
      <p:cViewPr varScale="1">
        <p:scale>
          <a:sx n="89" d="100"/>
          <a:sy n="89"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 xmlns:a16="http://schemas.microsoft.com/office/drawing/2014/main" id="{E478CE9F-FCF8-41BE-BCDF-25622BB584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D154772A-912A-4C3E-9956-BDCB36B550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42928603-CA59-4E80-B400-897CC2CCD4A9}"/>
              </a:ext>
            </a:extLst>
          </p:cNvPr>
          <p:cNvSpPr>
            <a:spLocks noGrp="1" noChangeArrowheads="1"/>
          </p:cNvSpPr>
          <p:nvPr>
            <p:ph type="sldNum" sz="quarter" idx="12"/>
          </p:nvPr>
        </p:nvSpPr>
        <p:spPr>
          <a:ln/>
        </p:spPr>
        <p:txBody>
          <a:bodyPr/>
          <a:lstStyle>
            <a:lvl1pPr>
              <a:defRPr/>
            </a:lvl1pPr>
          </a:lstStyle>
          <a:p>
            <a:pPr>
              <a:defRPr/>
            </a:pPr>
            <a:fld id="{3677FB87-3ECF-41EA-B2DF-595821437FB8}" type="slidenum">
              <a:rPr lang="en-US" altLang="en-US"/>
              <a:pPr>
                <a:defRPr/>
              </a:pPr>
              <a:t>‹#›</a:t>
            </a:fld>
            <a:endParaRPr lang="en-US" altLang="en-US"/>
          </a:p>
        </p:txBody>
      </p:sp>
    </p:spTree>
    <p:extLst>
      <p:ext uri="{BB962C8B-B14F-4D97-AF65-F5344CB8AC3E}">
        <p14:creationId xmlns:p14="http://schemas.microsoft.com/office/powerpoint/2010/main" val="33686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EE55FFBC-AF58-4CE3-BE8D-0BB9BF998A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F33E0CD8-9B39-4213-8518-C52BAB9975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B088ABB6-715F-4E91-BB7C-04E8CB0176DC}"/>
              </a:ext>
            </a:extLst>
          </p:cNvPr>
          <p:cNvSpPr>
            <a:spLocks noGrp="1" noChangeArrowheads="1"/>
          </p:cNvSpPr>
          <p:nvPr>
            <p:ph type="sldNum" sz="quarter" idx="12"/>
          </p:nvPr>
        </p:nvSpPr>
        <p:spPr>
          <a:ln/>
        </p:spPr>
        <p:txBody>
          <a:bodyPr/>
          <a:lstStyle>
            <a:lvl1pPr>
              <a:defRPr/>
            </a:lvl1pPr>
          </a:lstStyle>
          <a:p>
            <a:pPr>
              <a:defRPr/>
            </a:pPr>
            <a:fld id="{DFEEF1C4-1A64-4BE9-9553-8A680BDE8AD8}" type="slidenum">
              <a:rPr lang="en-US" altLang="en-US"/>
              <a:pPr>
                <a:defRPr/>
              </a:pPr>
              <a:t>‹#›</a:t>
            </a:fld>
            <a:endParaRPr lang="en-US" altLang="en-US"/>
          </a:p>
        </p:txBody>
      </p:sp>
    </p:spTree>
    <p:extLst>
      <p:ext uri="{BB962C8B-B14F-4D97-AF65-F5344CB8AC3E}">
        <p14:creationId xmlns:p14="http://schemas.microsoft.com/office/powerpoint/2010/main" val="56344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0451" y="141288"/>
            <a:ext cx="2597149" cy="59547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1" y="141288"/>
            <a:ext cx="7594600" cy="5954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487934CC-10AF-475E-9382-9BE723CD62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76159187-C7D1-48AA-AB62-5C60E55A8C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4CA2FC11-9D3D-40DA-8CF9-8606DDD6776F}"/>
              </a:ext>
            </a:extLst>
          </p:cNvPr>
          <p:cNvSpPr>
            <a:spLocks noGrp="1" noChangeArrowheads="1"/>
          </p:cNvSpPr>
          <p:nvPr>
            <p:ph type="sldNum" sz="quarter" idx="12"/>
          </p:nvPr>
        </p:nvSpPr>
        <p:spPr>
          <a:ln/>
        </p:spPr>
        <p:txBody>
          <a:bodyPr/>
          <a:lstStyle>
            <a:lvl1pPr>
              <a:defRPr/>
            </a:lvl1pPr>
          </a:lstStyle>
          <a:p>
            <a:pPr>
              <a:defRPr/>
            </a:pPr>
            <a:fld id="{8A6D5C97-98B6-4511-95DA-5A790D2D76E2}" type="slidenum">
              <a:rPr lang="en-US" altLang="en-US"/>
              <a:pPr>
                <a:defRPr/>
              </a:pPr>
              <a:t>‹#›</a:t>
            </a:fld>
            <a:endParaRPr lang="en-US" altLang="en-US"/>
          </a:p>
        </p:txBody>
      </p:sp>
    </p:spTree>
    <p:extLst>
      <p:ext uri="{BB962C8B-B14F-4D97-AF65-F5344CB8AC3E}">
        <p14:creationId xmlns:p14="http://schemas.microsoft.com/office/powerpoint/2010/main" val="49225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E9D8FC63-5957-495B-AB21-AEB88D14E9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8C8F2179-8AD5-4D25-8178-A04A789C84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2F2E59F7-4DD2-4A1B-AFC2-DA8D0B9867CD}"/>
              </a:ext>
            </a:extLst>
          </p:cNvPr>
          <p:cNvSpPr>
            <a:spLocks noGrp="1" noChangeArrowheads="1"/>
          </p:cNvSpPr>
          <p:nvPr>
            <p:ph type="sldNum" sz="quarter" idx="12"/>
          </p:nvPr>
        </p:nvSpPr>
        <p:spPr>
          <a:ln/>
        </p:spPr>
        <p:txBody>
          <a:bodyPr/>
          <a:lstStyle>
            <a:lvl1pPr>
              <a:defRPr/>
            </a:lvl1pPr>
          </a:lstStyle>
          <a:p>
            <a:pPr>
              <a:defRPr/>
            </a:pPr>
            <a:fld id="{37A2021A-CF8F-4438-BC6D-96A5E5E99E9A}" type="slidenum">
              <a:rPr lang="en-US" altLang="en-US"/>
              <a:pPr>
                <a:defRPr/>
              </a:pPr>
              <a:t>‹#›</a:t>
            </a:fld>
            <a:endParaRPr lang="en-US" altLang="en-US"/>
          </a:p>
        </p:txBody>
      </p:sp>
    </p:spTree>
    <p:extLst>
      <p:ext uri="{BB962C8B-B14F-4D97-AF65-F5344CB8AC3E}">
        <p14:creationId xmlns:p14="http://schemas.microsoft.com/office/powerpoint/2010/main" val="187458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228A0E92-2DE0-4D7F-8C2B-87A147726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06F9C0D0-3453-4B1E-8280-2875FA67DA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67663CE4-BB53-438C-8DB5-B69C92C5563D}"/>
              </a:ext>
            </a:extLst>
          </p:cNvPr>
          <p:cNvSpPr>
            <a:spLocks noGrp="1" noChangeArrowheads="1"/>
          </p:cNvSpPr>
          <p:nvPr>
            <p:ph type="sldNum" sz="quarter" idx="12"/>
          </p:nvPr>
        </p:nvSpPr>
        <p:spPr>
          <a:ln/>
        </p:spPr>
        <p:txBody>
          <a:bodyPr/>
          <a:lstStyle>
            <a:lvl1pPr>
              <a:defRPr/>
            </a:lvl1pPr>
          </a:lstStyle>
          <a:p>
            <a:pPr>
              <a:defRPr/>
            </a:pPr>
            <a:fld id="{EA624A63-21F9-4F9B-AC82-4EC3FFED294A}" type="slidenum">
              <a:rPr lang="en-US" altLang="en-US"/>
              <a:pPr>
                <a:defRPr/>
              </a:pPr>
              <a:t>‹#›</a:t>
            </a:fld>
            <a:endParaRPr lang="en-US" altLang="en-US"/>
          </a:p>
        </p:txBody>
      </p:sp>
    </p:spTree>
    <p:extLst>
      <p:ext uri="{BB962C8B-B14F-4D97-AF65-F5344CB8AC3E}">
        <p14:creationId xmlns:p14="http://schemas.microsoft.com/office/powerpoint/2010/main" val="19545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5E213B4C-0915-499A-9E71-98F0BB0669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FA89E0CF-1C47-4AAC-9CBF-028AB72E98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F147076A-1EC8-427C-8422-6B4B6E7C7942}"/>
              </a:ext>
            </a:extLst>
          </p:cNvPr>
          <p:cNvSpPr>
            <a:spLocks noGrp="1" noChangeArrowheads="1"/>
          </p:cNvSpPr>
          <p:nvPr>
            <p:ph type="sldNum" sz="quarter" idx="12"/>
          </p:nvPr>
        </p:nvSpPr>
        <p:spPr>
          <a:ln/>
        </p:spPr>
        <p:txBody>
          <a:bodyPr/>
          <a:lstStyle>
            <a:lvl1pPr>
              <a:defRPr/>
            </a:lvl1pPr>
          </a:lstStyle>
          <a:p>
            <a:pPr>
              <a:defRPr/>
            </a:pPr>
            <a:fld id="{EA692DD0-6D6D-469C-BB1D-1612F118B454}" type="slidenum">
              <a:rPr lang="en-US" altLang="en-US"/>
              <a:pPr>
                <a:defRPr/>
              </a:pPr>
              <a:t>‹#›</a:t>
            </a:fld>
            <a:endParaRPr lang="en-US" altLang="en-US"/>
          </a:p>
        </p:txBody>
      </p:sp>
    </p:spTree>
    <p:extLst>
      <p:ext uri="{BB962C8B-B14F-4D97-AF65-F5344CB8AC3E}">
        <p14:creationId xmlns:p14="http://schemas.microsoft.com/office/powerpoint/2010/main" val="163839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 xmlns:a16="http://schemas.microsoft.com/office/drawing/2014/main" id="{B89CFFA5-D334-4B1D-92CE-9A1968AEAC3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 xmlns:a16="http://schemas.microsoft.com/office/drawing/2014/main" id="{D3735A80-CFCB-46E3-B0EB-424EDB5F66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 xmlns:a16="http://schemas.microsoft.com/office/drawing/2014/main" id="{AA753FA5-9916-4825-B121-352DCAB36C2E}"/>
              </a:ext>
            </a:extLst>
          </p:cNvPr>
          <p:cNvSpPr>
            <a:spLocks noGrp="1" noChangeArrowheads="1"/>
          </p:cNvSpPr>
          <p:nvPr>
            <p:ph type="sldNum" sz="quarter" idx="12"/>
          </p:nvPr>
        </p:nvSpPr>
        <p:spPr>
          <a:ln/>
        </p:spPr>
        <p:txBody>
          <a:bodyPr/>
          <a:lstStyle>
            <a:lvl1pPr>
              <a:defRPr/>
            </a:lvl1pPr>
          </a:lstStyle>
          <a:p>
            <a:pPr>
              <a:defRPr/>
            </a:pPr>
            <a:fld id="{EECB268C-17CE-4317-83EB-3C14BE1C3225}" type="slidenum">
              <a:rPr lang="en-US" altLang="en-US"/>
              <a:pPr>
                <a:defRPr/>
              </a:pPr>
              <a:t>‹#›</a:t>
            </a:fld>
            <a:endParaRPr lang="en-US" altLang="en-US"/>
          </a:p>
        </p:txBody>
      </p:sp>
    </p:spTree>
    <p:extLst>
      <p:ext uri="{BB962C8B-B14F-4D97-AF65-F5344CB8AC3E}">
        <p14:creationId xmlns:p14="http://schemas.microsoft.com/office/powerpoint/2010/main" val="25289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 xmlns:a16="http://schemas.microsoft.com/office/drawing/2014/main" id="{C7E1CDC0-CE22-42F6-BBFC-C4B7D05E99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2EFA1096-C689-4404-B320-F748CDBF89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 xmlns:a16="http://schemas.microsoft.com/office/drawing/2014/main" id="{172C32F9-FBD1-4C83-87F7-E866B96D19E6}"/>
              </a:ext>
            </a:extLst>
          </p:cNvPr>
          <p:cNvSpPr>
            <a:spLocks noGrp="1" noChangeArrowheads="1"/>
          </p:cNvSpPr>
          <p:nvPr>
            <p:ph type="sldNum" sz="quarter" idx="12"/>
          </p:nvPr>
        </p:nvSpPr>
        <p:spPr>
          <a:ln/>
        </p:spPr>
        <p:txBody>
          <a:bodyPr/>
          <a:lstStyle>
            <a:lvl1pPr>
              <a:defRPr/>
            </a:lvl1pPr>
          </a:lstStyle>
          <a:p>
            <a:pPr>
              <a:defRPr/>
            </a:pPr>
            <a:fld id="{A3446206-5067-4271-90F5-ABD53393AD60}" type="slidenum">
              <a:rPr lang="en-US" altLang="en-US"/>
              <a:pPr>
                <a:defRPr/>
              </a:pPr>
              <a:t>‹#›</a:t>
            </a:fld>
            <a:endParaRPr lang="en-US" altLang="en-US"/>
          </a:p>
        </p:txBody>
      </p:sp>
    </p:spTree>
    <p:extLst>
      <p:ext uri="{BB962C8B-B14F-4D97-AF65-F5344CB8AC3E}">
        <p14:creationId xmlns:p14="http://schemas.microsoft.com/office/powerpoint/2010/main" val="9914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1EF20787-0CA8-4F8C-B9F8-E22FA12DBF2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 xmlns:a16="http://schemas.microsoft.com/office/drawing/2014/main" id="{D1341BE5-F5D1-4EC9-A825-936CE2C5E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 xmlns:a16="http://schemas.microsoft.com/office/drawing/2014/main" id="{8641BAD9-F994-4882-902D-F91C3AA0AC62}"/>
              </a:ext>
            </a:extLst>
          </p:cNvPr>
          <p:cNvSpPr>
            <a:spLocks noGrp="1" noChangeArrowheads="1"/>
          </p:cNvSpPr>
          <p:nvPr>
            <p:ph type="sldNum" sz="quarter" idx="12"/>
          </p:nvPr>
        </p:nvSpPr>
        <p:spPr>
          <a:ln/>
        </p:spPr>
        <p:txBody>
          <a:bodyPr/>
          <a:lstStyle>
            <a:lvl1pPr>
              <a:defRPr/>
            </a:lvl1pPr>
          </a:lstStyle>
          <a:p>
            <a:pPr>
              <a:defRPr/>
            </a:pPr>
            <a:fld id="{73730192-98A9-4E98-AE46-899CD65F5904}" type="slidenum">
              <a:rPr lang="en-US" altLang="en-US"/>
              <a:pPr>
                <a:defRPr/>
              </a:pPr>
              <a:t>‹#›</a:t>
            </a:fld>
            <a:endParaRPr lang="en-US" altLang="en-US"/>
          </a:p>
        </p:txBody>
      </p:sp>
    </p:spTree>
    <p:extLst>
      <p:ext uri="{BB962C8B-B14F-4D97-AF65-F5344CB8AC3E}">
        <p14:creationId xmlns:p14="http://schemas.microsoft.com/office/powerpoint/2010/main" val="206232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E83A6D5B-A344-4007-8B51-095F1CCCC1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EF9EAC73-3015-4C3A-AF10-01DD468A5D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99EC6758-8282-4520-ADDA-31B1488C39DC}"/>
              </a:ext>
            </a:extLst>
          </p:cNvPr>
          <p:cNvSpPr>
            <a:spLocks noGrp="1" noChangeArrowheads="1"/>
          </p:cNvSpPr>
          <p:nvPr>
            <p:ph type="sldNum" sz="quarter" idx="12"/>
          </p:nvPr>
        </p:nvSpPr>
        <p:spPr>
          <a:ln/>
        </p:spPr>
        <p:txBody>
          <a:bodyPr/>
          <a:lstStyle>
            <a:lvl1pPr>
              <a:defRPr/>
            </a:lvl1pPr>
          </a:lstStyle>
          <a:p>
            <a:pPr>
              <a:defRPr/>
            </a:pPr>
            <a:fld id="{A3ADAB4F-2D47-4C13-AA13-8EAC4F83BC18}" type="slidenum">
              <a:rPr lang="en-US" altLang="en-US"/>
              <a:pPr>
                <a:defRPr/>
              </a:pPr>
              <a:t>‹#›</a:t>
            </a:fld>
            <a:endParaRPr lang="en-US" altLang="en-US"/>
          </a:p>
        </p:txBody>
      </p:sp>
    </p:spTree>
    <p:extLst>
      <p:ext uri="{BB962C8B-B14F-4D97-AF65-F5344CB8AC3E}">
        <p14:creationId xmlns:p14="http://schemas.microsoft.com/office/powerpoint/2010/main" val="353170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3EF78A9E-53C4-4C4D-823F-B13809120B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E1581D23-A874-43BE-A76F-7E44F409F5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A02BBD43-9998-49E7-893F-ADB200937D79}"/>
              </a:ext>
            </a:extLst>
          </p:cNvPr>
          <p:cNvSpPr>
            <a:spLocks noGrp="1" noChangeArrowheads="1"/>
          </p:cNvSpPr>
          <p:nvPr>
            <p:ph type="sldNum" sz="quarter" idx="12"/>
          </p:nvPr>
        </p:nvSpPr>
        <p:spPr>
          <a:ln/>
        </p:spPr>
        <p:txBody>
          <a:bodyPr/>
          <a:lstStyle>
            <a:lvl1pPr>
              <a:defRPr/>
            </a:lvl1pPr>
          </a:lstStyle>
          <a:p>
            <a:pPr>
              <a:defRPr/>
            </a:pPr>
            <a:fld id="{989B61DC-17F3-4A1B-AAB2-FE7F271DF547}" type="slidenum">
              <a:rPr lang="en-US" altLang="en-US"/>
              <a:pPr>
                <a:defRPr/>
              </a:pPr>
              <a:t>‹#›</a:t>
            </a:fld>
            <a:endParaRPr lang="en-US" altLang="en-US"/>
          </a:p>
        </p:txBody>
      </p:sp>
    </p:spTree>
    <p:extLst>
      <p:ext uri="{BB962C8B-B14F-4D97-AF65-F5344CB8AC3E}">
        <p14:creationId xmlns:p14="http://schemas.microsoft.com/office/powerpoint/2010/main" val="33263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83D015AE-701E-4F78-9351-781756384683}"/>
              </a:ext>
            </a:extLst>
          </p:cNvPr>
          <p:cNvSpPr>
            <a:spLocks noGrp="1" noChangeArrowheads="1"/>
          </p:cNvSpPr>
          <p:nvPr>
            <p:ph type="title"/>
          </p:nvPr>
        </p:nvSpPr>
        <p:spPr bwMode="auto">
          <a:xfrm>
            <a:off x="882651" y="141288"/>
            <a:ext cx="1036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9CAFDCF8-DA89-4176-BD45-32EF3D5D2B49}"/>
              </a:ext>
            </a:extLst>
          </p:cNvPr>
          <p:cNvSpPr>
            <a:spLocks noGrp="1" noChangeArrowheads="1"/>
          </p:cNvSpPr>
          <p:nvPr>
            <p:ph type="body" idx="1"/>
          </p:nvPr>
        </p:nvSpPr>
        <p:spPr bwMode="auto">
          <a:xfrm>
            <a:off x="914400" y="949326"/>
            <a:ext cx="103632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2BDA23E6-862C-4D3C-9F78-5FCBFFAE757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 xmlns:a16="http://schemas.microsoft.com/office/drawing/2014/main" id="{4AB6001C-2171-4E81-B610-D9844809EAA4}"/>
              </a:ext>
            </a:extLst>
          </p:cNvPr>
          <p:cNvSpPr>
            <a:spLocks noGrp="1" noChangeArrowheads="1"/>
          </p:cNvSpPr>
          <p:nvPr>
            <p:ph type="ftr" sz="quarter" idx="3"/>
          </p:nvPr>
        </p:nvSpPr>
        <p:spPr bwMode="auto">
          <a:xfrm>
            <a:off x="3659718" y="6248400"/>
            <a:ext cx="500803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 xmlns:a16="http://schemas.microsoft.com/office/drawing/2014/main" id="{14CD32D0-71F5-4F9C-BD8B-1A69173AE623}"/>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48F986-2530-4EE6-9EAF-DD2B8D2138A9}" type="slidenum">
              <a:rPr lang="en-US" altLang="en-US"/>
              <a:pPr>
                <a:defRPr/>
              </a:pPr>
              <a:t>‹#›</a:t>
            </a:fld>
            <a:endParaRPr lang="en-US" altLang="en-US"/>
          </a:p>
        </p:txBody>
      </p:sp>
    </p:spTree>
    <p:extLst>
      <p:ext uri="{BB962C8B-B14F-4D97-AF65-F5344CB8AC3E}">
        <p14:creationId xmlns:p14="http://schemas.microsoft.com/office/powerpoint/2010/main" val="363772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62138" y="236539"/>
            <a:ext cx="8191500" cy="769937"/>
          </a:xfrm>
        </p:spPr>
        <p:txBody>
          <a:bodyPr/>
          <a:lstStyle/>
          <a:p>
            <a:r>
              <a:rPr lang="en-US" altLang="en-US" sz="3600" dirty="0"/>
              <a:t>Today’s </a:t>
            </a:r>
            <a:r>
              <a:rPr lang="en-US" altLang="en-US" sz="3600" dirty="0" smtClean="0"/>
              <a:t>Material</a:t>
            </a:r>
            <a:endParaRPr lang="en-US" altLang="en-US" sz="3600" dirty="0"/>
          </a:p>
        </p:txBody>
      </p:sp>
      <p:sp>
        <p:nvSpPr>
          <p:cNvPr id="2052" name="Rectangle 3"/>
          <p:cNvSpPr>
            <a:spLocks noGrp="1" noChangeArrowheads="1"/>
          </p:cNvSpPr>
          <p:nvPr>
            <p:ph type="body" idx="1"/>
          </p:nvPr>
        </p:nvSpPr>
        <p:spPr>
          <a:xfrm>
            <a:off x="672860" y="1093789"/>
            <a:ext cx="11024559" cy="5183187"/>
          </a:xfrm>
        </p:spPr>
        <p:txBody>
          <a:bodyPr/>
          <a:lstStyle/>
          <a:p>
            <a:r>
              <a:rPr lang="en-US" altLang="en-US" dirty="0" smtClean="0"/>
              <a:t>Strongly Connected Components</a:t>
            </a:r>
          </a:p>
          <a:p>
            <a:pPr lvl="1"/>
            <a:r>
              <a:rPr lang="en-US" altLang="en-US" dirty="0" smtClean="0"/>
              <a:t>Problem Definition</a:t>
            </a:r>
          </a:p>
          <a:p>
            <a:pPr lvl="1"/>
            <a:r>
              <a:rPr lang="en-US" altLang="en-US" dirty="0" smtClean="0"/>
              <a:t>Solution</a:t>
            </a:r>
          </a:p>
          <a:p>
            <a:endParaRPr lang="en-US" altLang="en-US" dirty="0" smtClean="0"/>
          </a:p>
        </p:txBody>
      </p:sp>
    </p:spTree>
    <p:extLst>
      <p:ext uri="{BB962C8B-B14F-4D97-AF65-F5344CB8AC3E}">
        <p14:creationId xmlns:p14="http://schemas.microsoft.com/office/powerpoint/2010/main" val="15420992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862138" y="236538"/>
            <a:ext cx="8191500" cy="457200"/>
          </a:xfrm>
        </p:spPr>
        <p:txBody>
          <a:bodyPr/>
          <a:lstStyle/>
          <a:p>
            <a:r>
              <a:rPr lang="en-US" altLang="en-US" sz="3600"/>
              <a:t>Reverse Graph &amp; DFS</a:t>
            </a:r>
          </a:p>
        </p:txBody>
      </p:sp>
      <p:sp>
        <p:nvSpPr>
          <p:cNvPr id="13316" name="Rectangle 3"/>
          <p:cNvSpPr>
            <a:spLocks noGrp="1" noChangeArrowheads="1"/>
          </p:cNvSpPr>
          <p:nvPr>
            <p:ph type="body" idx="1"/>
          </p:nvPr>
        </p:nvSpPr>
        <p:spPr>
          <a:xfrm>
            <a:off x="414068" y="903288"/>
            <a:ext cx="11343736" cy="5626100"/>
          </a:xfrm>
        </p:spPr>
        <p:txBody>
          <a:bodyPr/>
          <a:lstStyle/>
          <a:p>
            <a:r>
              <a:rPr lang="en-US" altLang="en-US" dirty="0"/>
              <a:t>Idea is the following:</a:t>
            </a:r>
          </a:p>
          <a:p>
            <a:pPr lvl="1"/>
            <a:r>
              <a:rPr lang="en-US" altLang="en-US" dirty="0"/>
              <a:t>Run DFS on the original graph G, computing finishing times f[u] for each vertex u</a:t>
            </a:r>
          </a:p>
          <a:p>
            <a:pPr lvl="1"/>
            <a:r>
              <a:rPr lang="en-US" altLang="en-US" dirty="0"/>
              <a:t>Next compute the reverse graph G^R</a:t>
            </a:r>
          </a:p>
          <a:p>
            <a:pPr lvl="2"/>
            <a:r>
              <a:rPr lang="en-US" altLang="en-US" dirty="0"/>
              <a:t>Recall that G^R is the digraph with the same vertex set as G, but in which all edges have been reversed in direction</a:t>
            </a:r>
          </a:p>
          <a:p>
            <a:pPr lvl="2"/>
            <a:r>
              <a:rPr lang="en-US" altLang="en-US" dirty="0"/>
              <a:t>Observe that the strongly connected components are not affected by reversing G’s edges</a:t>
            </a:r>
          </a:p>
          <a:p>
            <a:pPr lvl="3"/>
            <a:r>
              <a:rPr lang="en-US" altLang="en-US" sz="1800" dirty="0"/>
              <a:t>If u can reach v and v can reach u in G, then this is still true in G^R</a:t>
            </a:r>
          </a:p>
          <a:p>
            <a:pPr lvl="1"/>
            <a:r>
              <a:rPr lang="en-US" altLang="en-US" dirty="0"/>
              <a:t>Sort the vertices of G^R in decreasing order of f[u]</a:t>
            </a:r>
          </a:p>
          <a:p>
            <a:pPr lvl="1"/>
            <a:r>
              <a:rPr lang="en-US" altLang="en-US" dirty="0"/>
              <a:t>Finally, run DFS on G^R using this order</a:t>
            </a:r>
          </a:p>
          <a:p>
            <a:pPr lvl="2"/>
            <a:r>
              <a:rPr lang="en-US" altLang="en-US" dirty="0"/>
              <a:t>That is, every time we need a new vertex to start the search from, take the next available vertex according to sorted f[u] order</a:t>
            </a:r>
          </a:p>
          <a:p>
            <a:pPr lvl="1"/>
            <a:r>
              <a:rPr lang="en-US" altLang="en-US" dirty="0"/>
              <a:t>It is quite difficult to see why the above algorithm works!</a:t>
            </a:r>
          </a:p>
          <a:p>
            <a:pPr lvl="2"/>
            <a:r>
              <a:rPr lang="en-US" altLang="en-US" dirty="0"/>
              <a:t>See CLRS for formal proof!</a:t>
            </a:r>
          </a:p>
        </p:txBody>
      </p:sp>
    </p:spTree>
    <p:extLst>
      <p:ext uri="{BB962C8B-B14F-4D97-AF65-F5344CB8AC3E}">
        <p14:creationId xmlns:p14="http://schemas.microsoft.com/office/powerpoint/2010/main" val="23541331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957388" y="163513"/>
            <a:ext cx="8191500" cy="601662"/>
          </a:xfrm>
        </p:spPr>
        <p:txBody>
          <a:bodyPr/>
          <a:lstStyle/>
          <a:p>
            <a:r>
              <a:rPr lang="en-US" altLang="en-US" sz="3600"/>
              <a:t>Digraph &amp; DFS &amp; Reversed Digraph</a:t>
            </a:r>
          </a:p>
        </p:txBody>
      </p:sp>
      <p:grpSp>
        <p:nvGrpSpPr>
          <p:cNvPr id="14340" name="Group 83"/>
          <p:cNvGrpSpPr>
            <a:grpSpLocks/>
          </p:cNvGrpSpPr>
          <p:nvPr/>
        </p:nvGrpSpPr>
        <p:grpSpPr bwMode="auto">
          <a:xfrm>
            <a:off x="7762875" y="857250"/>
            <a:ext cx="2643188" cy="4305300"/>
            <a:chOff x="94" y="927"/>
            <a:chExt cx="2104" cy="2712"/>
          </a:xfrm>
        </p:grpSpPr>
        <p:sp>
          <p:nvSpPr>
            <p:cNvPr id="14401" name="Oval 28"/>
            <p:cNvSpPr>
              <a:spLocks noChangeArrowheads="1"/>
            </p:cNvSpPr>
            <p:nvPr/>
          </p:nvSpPr>
          <p:spPr bwMode="auto">
            <a:xfrm>
              <a:off x="1049" y="927"/>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a</a:t>
              </a:r>
              <a:r>
                <a:rPr lang="en-US" altLang="en-US" sz="1400"/>
                <a:t>(1/18)</a:t>
              </a:r>
            </a:p>
          </p:txBody>
        </p:sp>
        <p:sp>
          <p:nvSpPr>
            <p:cNvPr id="14402" name="Oval 29"/>
            <p:cNvSpPr>
              <a:spLocks noChangeArrowheads="1"/>
            </p:cNvSpPr>
            <p:nvPr/>
          </p:nvSpPr>
          <p:spPr bwMode="auto">
            <a:xfrm>
              <a:off x="420" y="1298"/>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b</a:t>
              </a:r>
              <a:r>
                <a:rPr lang="en-US" altLang="en-US" sz="1400"/>
                <a:t>(2/13)</a:t>
              </a:r>
            </a:p>
          </p:txBody>
        </p:sp>
        <p:sp>
          <p:nvSpPr>
            <p:cNvPr id="14403" name="Oval 30"/>
            <p:cNvSpPr>
              <a:spLocks noChangeArrowheads="1"/>
            </p:cNvSpPr>
            <p:nvPr/>
          </p:nvSpPr>
          <p:spPr bwMode="auto">
            <a:xfrm>
              <a:off x="94" y="1806"/>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c</a:t>
              </a:r>
              <a:r>
                <a:rPr lang="en-US" altLang="en-US" sz="1400"/>
                <a:t>(3/4)</a:t>
              </a:r>
            </a:p>
          </p:txBody>
        </p:sp>
        <p:sp>
          <p:nvSpPr>
            <p:cNvPr id="14404" name="Oval 31"/>
            <p:cNvSpPr>
              <a:spLocks noChangeArrowheads="1"/>
            </p:cNvSpPr>
            <p:nvPr/>
          </p:nvSpPr>
          <p:spPr bwMode="auto">
            <a:xfrm>
              <a:off x="1640" y="1336"/>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d</a:t>
              </a:r>
              <a:r>
                <a:rPr lang="en-US" altLang="en-US" sz="1400"/>
                <a:t>(14/17)</a:t>
              </a:r>
            </a:p>
          </p:txBody>
        </p:sp>
        <p:sp>
          <p:nvSpPr>
            <p:cNvPr id="14405" name="Oval 32"/>
            <p:cNvSpPr>
              <a:spLocks noChangeArrowheads="1"/>
            </p:cNvSpPr>
            <p:nvPr/>
          </p:nvSpPr>
          <p:spPr bwMode="auto">
            <a:xfrm>
              <a:off x="1662" y="1852"/>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e</a:t>
              </a:r>
              <a:r>
                <a:rPr lang="en-US" altLang="en-US" sz="1400"/>
                <a:t>(15/16)</a:t>
              </a:r>
            </a:p>
          </p:txBody>
        </p:sp>
        <p:sp>
          <p:nvSpPr>
            <p:cNvPr id="14406" name="Oval 33"/>
            <p:cNvSpPr>
              <a:spLocks noChangeArrowheads="1"/>
            </p:cNvSpPr>
            <p:nvPr/>
          </p:nvSpPr>
          <p:spPr bwMode="auto">
            <a:xfrm>
              <a:off x="867" y="1844"/>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f</a:t>
              </a:r>
              <a:r>
                <a:rPr lang="en-US" altLang="en-US" sz="1400"/>
                <a:t>(5/12)</a:t>
              </a:r>
            </a:p>
          </p:txBody>
        </p:sp>
        <p:sp>
          <p:nvSpPr>
            <p:cNvPr id="14407" name="Oval 34"/>
            <p:cNvSpPr>
              <a:spLocks noChangeArrowheads="1"/>
            </p:cNvSpPr>
            <p:nvPr/>
          </p:nvSpPr>
          <p:spPr bwMode="auto">
            <a:xfrm>
              <a:off x="882" y="2375"/>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g</a:t>
              </a:r>
              <a:r>
                <a:rPr lang="en-US" altLang="en-US" sz="1400"/>
                <a:t>(6/11)</a:t>
              </a:r>
            </a:p>
          </p:txBody>
        </p:sp>
        <p:sp>
          <p:nvSpPr>
            <p:cNvPr id="14408" name="Oval 35"/>
            <p:cNvSpPr>
              <a:spLocks noChangeArrowheads="1"/>
            </p:cNvSpPr>
            <p:nvPr/>
          </p:nvSpPr>
          <p:spPr bwMode="auto">
            <a:xfrm>
              <a:off x="912" y="2890"/>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i</a:t>
              </a:r>
              <a:r>
                <a:rPr lang="en-US" altLang="en-US" sz="1400"/>
                <a:t>(7/10)</a:t>
              </a:r>
            </a:p>
          </p:txBody>
        </p:sp>
        <p:sp>
          <p:nvSpPr>
            <p:cNvPr id="14409" name="Oval 36"/>
            <p:cNvSpPr>
              <a:spLocks noChangeArrowheads="1"/>
            </p:cNvSpPr>
            <p:nvPr/>
          </p:nvSpPr>
          <p:spPr bwMode="auto">
            <a:xfrm>
              <a:off x="894" y="3405"/>
              <a:ext cx="536"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h</a:t>
              </a:r>
              <a:r>
                <a:rPr lang="en-US" altLang="en-US" sz="1400"/>
                <a:t>(8/9)</a:t>
              </a:r>
            </a:p>
          </p:txBody>
        </p:sp>
        <p:sp>
          <p:nvSpPr>
            <p:cNvPr id="14410" name="Line 37"/>
            <p:cNvSpPr>
              <a:spLocks noChangeShapeType="1"/>
            </p:cNvSpPr>
            <p:nvPr/>
          </p:nvSpPr>
          <p:spPr bwMode="auto">
            <a:xfrm flipH="1">
              <a:off x="789" y="1116"/>
              <a:ext cx="311" cy="1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1" name="Line 38"/>
            <p:cNvSpPr>
              <a:spLocks noChangeShapeType="1"/>
            </p:cNvSpPr>
            <p:nvPr/>
          </p:nvSpPr>
          <p:spPr bwMode="auto">
            <a:xfrm flipH="1">
              <a:off x="403" y="1533"/>
              <a:ext cx="235" cy="2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2" name="Line 39"/>
            <p:cNvSpPr>
              <a:spLocks noChangeShapeType="1"/>
            </p:cNvSpPr>
            <p:nvPr/>
          </p:nvSpPr>
          <p:spPr bwMode="auto">
            <a:xfrm>
              <a:off x="759" y="1533"/>
              <a:ext cx="348" cy="2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3" name="Line 40"/>
            <p:cNvSpPr>
              <a:spLocks noChangeShapeType="1"/>
            </p:cNvSpPr>
            <p:nvPr/>
          </p:nvSpPr>
          <p:spPr bwMode="auto">
            <a:xfrm>
              <a:off x="1145" y="2086"/>
              <a:ext cx="0" cy="2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4" name="Line 41"/>
            <p:cNvSpPr>
              <a:spLocks noChangeShapeType="1"/>
            </p:cNvSpPr>
            <p:nvPr/>
          </p:nvSpPr>
          <p:spPr bwMode="auto">
            <a:xfrm>
              <a:off x="1160" y="2609"/>
              <a:ext cx="0" cy="2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5" name="Line 42"/>
            <p:cNvSpPr>
              <a:spLocks noChangeShapeType="1"/>
            </p:cNvSpPr>
            <p:nvPr/>
          </p:nvSpPr>
          <p:spPr bwMode="auto">
            <a:xfrm>
              <a:off x="1145" y="3132"/>
              <a:ext cx="0" cy="2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6" name="Line 43"/>
            <p:cNvSpPr>
              <a:spLocks noChangeShapeType="1"/>
            </p:cNvSpPr>
            <p:nvPr/>
          </p:nvSpPr>
          <p:spPr bwMode="auto">
            <a:xfrm>
              <a:off x="1585" y="1078"/>
              <a:ext cx="317" cy="27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7" name="Line 44"/>
            <p:cNvSpPr>
              <a:spLocks noChangeShapeType="1"/>
            </p:cNvSpPr>
            <p:nvPr/>
          </p:nvSpPr>
          <p:spPr bwMode="auto">
            <a:xfrm>
              <a:off x="1926" y="1579"/>
              <a:ext cx="0" cy="2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8" name="Freeform 45"/>
            <p:cNvSpPr>
              <a:spLocks/>
            </p:cNvSpPr>
            <p:nvPr/>
          </p:nvSpPr>
          <p:spPr bwMode="auto">
            <a:xfrm>
              <a:off x="600" y="1154"/>
              <a:ext cx="629" cy="714"/>
            </a:xfrm>
            <a:custGeom>
              <a:avLst/>
              <a:gdLst>
                <a:gd name="T0" fmla="*/ 0 w 667"/>
                <a:gd name="T1" fmla="*/ 693 h 736"/>
                <a:gd name="T2" fmla="*/ 323 w 667"/>
                <a:gd name="T3" fmla="*/ 400 h 736"/>
                <a:gd name="T4" fmla="*/ 593 w 667"/>
                <a:gd name="T5" fmla="*/ 0 h 736"/>
                <a:gd name="T6" fmla="*/ 0 60000 65536"/>
                <a:gd name="T7" fmla="*/ 0 60000 65536"/>
                <a:gd name="T8" fmla="*/ 0 60000 65536"/>
              </a:gdLst>
              <a:ahLst/>
              <a:cxnLst>
                <a:cxn ang="T6">
                  <a:pos x="T0" y="T1"/>
                </a:cxn>
                <a:cxn ang="T7">
                  <a:pos x="T2" y="T3"/>
                </a:cxn>
                <a:cxn ang="T8">
                  <a:pos x="T4" y="T5"/>
                </a:cxn>
              </a:cxnLst>
              <a:rect l="0" t="0" r="r" b="b"/>
              <a:pathLst>
                <a:path w="667" h="736">
                  <a:moveTo>
                    <a:pt x="0" y="736"/>
                  </a:moveTo>
                  <a:cubicBezTo>
                    <a:pt x="60" y="684"/>
                    <a:pt x="252" y="548"/>
                    <a:pt x="363" y="425"/>
                  </a:cubicBezTo>
                  <a:cubicBezTo>
                    <a:pt x="474" y="302"/>
                    <a:pt x="604" y="89"/>
                    <a:pt x="667"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9" name="Freeform 46"/>
            <p:cNvSpPr>
              <a:spLocks/>
            </p:cNvSpPr>
            <p:nvPr/>
          </p:nvSpPr>
          <p:spPr bwMode="auto">
            <a:xfrm>
              <a:off x="1298" y="1139"/>
              <a:ext cx="229" cy="1245"/>
            </a:xfrm>
            <a:custGeom>
              <a:avLst/>
              <a:gdLst>
                <a:gd name="T0" fmla="*/ 0 w 274"/>
                <a:gd name="T1" fmla="*/ 1231 h 1259"/>
                <a:gd name="T2" fmla="*/ 174 w 274"/>
                <a:gd name="T3" fmla="*/ 564 h 1259"/>
                <a:gd name="T4" fmla="*/ 104 w 274"/>
                <a:gd name="T5" fmla="*/ 0 h 1259"/>
                <a:gd name="T6" fmla="*/ 0 60000 65536"/>
                <a:gd name="T7" fmla="*/ 0 60000 65536"/>
                <a:gd name="T8" fmla="*/ 0 60000 65536"/>
              </a:gdLst>
              <a:ahLst/>
              <a:cxnLst>
                <a:cxn ang="T6">
                  <a:pos x="T0" y="T1"/>
                </a:cxn>
                <a:cxn ang="T7">
                  <a:pos x="T2" y="T3"/>
                </a:cxn>
                <a:cxn ang="T8">
                  <a:pos x="T4" y="T5"/>
                </a:cxn>
              </a:cxnLst>
              <a:rect l="0" t="0" r="r" b="b"/>
              <a:pathLst>
                <a:path w="274" h="1259">
                  <a:moveTo>
                    <a:pt x="0" y="1259"/>
                  </a:moveTo>
                  <a:cubicBezTo>
                    <a:pt x="41" y="1145"/>
                    <a:pt x="224" y="786"/>
                    <a:pt x="249" y="576"/>
                  </a:cubicBezTo>
                  <a:cubicBezTo>
                    <a:pt x="274" y="366"/>
                    <a:pt x="171" y="120"/>
                    <a:pt x="150"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0" name="Line 47"/>
            <p:cNvSpPr>
              <a:spLocks noChangeShapeType="1"/>
            </p:cNvSpPr>
            <p:nvPr/>
          </p:nvSpPr>
          <p:spPr bwMode="auto">
            <a:xfrm>
              <a:off x="2009" y="1571"/>
              <a:ext cx="0" cy="273"/>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1" name="Line 48"/>
            <p:cNvSpPr>
              <a:spLocks noChangeShapeType="1"/>
            </p:cNvSpPr>
            <p:nvPr/>
          </p:nvSpPr>
          <p:spPr bwMode="auto">
            <a:xfrm>
              <a:off x="1236" y="3132"/>
              <a:ext cx="0" cy="273"/>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2" name="Freeform 49"/>
            <p:cNvSpPr>
              <a:spLocks/>
            </p:cNvSpPr>
            <p:nvPr/>
          </p:nvSpPr>
          <p:spPr bwMode="auto">
            <a:xfrm>
              <a:off x="772" y="2071"/>
              <a:ext cx="283" cy="857"/>
            </a:xfrm>
            <a:custGeom>
              <a:avLst/>
              <a:gdLst>
                <a:gd name="T0" fmla="*/ 222 w 283"/>
                <a:gd name="T1" fmla="*/ 857 h 857"/>
                <a:gd name="T2" fmla="*/ 10 w 283"/>
                <a:gd name="T3" fmla="*/ 478 h 857"/>
                <a:gd name="T4" fmla="*/ 283 w 283"/>
                <a:gd name="T5" fmla="*/ 0 h 857"/>
                <a:gd name="T6" fmla="*/ 0 60000 65536"/>
                <a:gd name="T7" fmla="*/ 0 60000 65536"/>
                <a:gd name="T8" fmla="*/ 0 60000 65536"/>
              </a:gdLst>
              <a:ahLst/>
              <a:cxnLst>
                <a:cxn ang="T6">
                  <a:pos x="T0" y="T1"/>
                </a:cxn>
                <a:cxn ang="T7">
                  <a:pos x="T2" y="T3"/>
                </a:cxn>
                <a:cxn ang="T8">
                  <a:pos x="T4" y="T5"/>
                </a:cxn>
              </a:cxnLst>
              <a:rect l="0" t="0" r="r" b="b"/>
              <a:pathLst>
                <a:path w="283" h="857">
                  <a:moveTo>
                    <a:pt x="222" y="857"/>
                  </a:moveTo>
                  <a:cubicBezTo>
                    <a:pt x="187" y="794"/>
                    <a:pt x="0" y="621"/>
                    <a:pt x="10" y="478"/>
                  </a:cubicBezTo>
                  <a:cubicBezTo>
                    <a:pt x="20" y="335"/>
                    <a:pt x="226" y="100"/>
                    <a:pt x="283"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3" name="Line 50"/>
            <p:cNvSpPr>
              <a:spLocks noChangeShapeType="1"/>
            </p:cNvSpPr>
            <p:nvPr/>
          </p:nvSpPr>
          <p:spPr bwMode="auto">
            <a:xfrm flipH="1">
              <a:off x="1396" y="2071"/>
              <a:ext cx="349" cy="372"/>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41" name="Group 167"/>
          <p:cNvGrpSpPr>
            <a:grpSpLocks/>
          </p:cNvGrpSpPr>
          <p:nvPr/>
        </p:nvGrpSpPr>
        <p:grpSpPr bwMode="auto">
          <a:xfrm>
            <a:off x="4056064" y="3787776"/>
            <a:ext cx="3914775" cy="2976563"/>
            <a:chOff x="1595" y="2386"/>
            <a:chExt cx="2466" cy="1875"/>
          </a:xfrm>
        </p:grpSpPr>
        <p:sp>
          <p:nvSpPr>
            <p:cNvPr id="14374" name="Oval 56"/>
            <p:cNvSpPr>
              <a:spLocks noChangeArrowheads="1"/>
            </p:cNvSpPr>
            <p:nvPr/>
          </p:nvSpPr>
          <p:spPr bwMode="auto">
            <a:xfrm>
              <a:off x="2054" y="2663"/>
              <a:ext cx="301"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000"/>
                <a:t>a/1</a:t>
              </a:r>
            </a:p>
          </p:txBody>
        </p:sp>
        <p:sp>
          <p:nvSpPr>
            <p:cNvPr id="14375" name="Oval 57"/>
            <p:cNvSpPr>
              <a:spLocks noChangeArrowheads="1"/>
            </p:cNvSpPr>
            <p:nvPr/>
          </p:nvSpPr>
          <p:spPr bwMode="auto">
            <a:xfrm>
              <a:off x="2598" y="2469"/>
              <a:ext cx="301" cy="165"/>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c/9</a:t>
              </a:r>
            </a:p>
          </p:txBody>
        </p:sp>
        <p:sp>
          <p:nvSpPr>
            <p:cNvPr id="14376" name="Oval 58"/>
            <p:cNvSpPr>
              <a:spLocks noChangeArrowheads="1"/>
            </p:cNvSpPr>
            <p:nvPr/>
          </p:nvSpPr>
          <p:spPr bwMode="auto">
            <a:xfrm>
              <a:off x="2622" y="2755"/>
              <a:ext cx="300"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b/4</a:t>
              </a:r>
            </a:p>
          </p:txBody>
        </p:sp>
        <p:sp>
          <p:nvSpPr>
            <p:cNvPr id="14377" name="Oval 59"/>
            <p:cNvSpPr>
              <a:spLocks noChangeArrowheads="1"/>
            </p:cNvSpPr>
            <p:nvPr/>
          </p:nvSpPr>
          <p:spPr bwMode="auto">
            <a:xfrm>
              <a:off x="2003" y="3269"/>
              <a:ext cx="300"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d/2</a:t>
              </a:r>
            </a:p>
          </p:txBody>
        </p:sp>
        <p:sp>
          <p:nvSpPr>
            <p:cNvPr id="14378" name="Oval 60"/>
            <p:cNvSpPr>
              <a:spLocks noChangeArrowheads="1"/>
            </p:cNvSpPr>
            <p:nvPr/>
          </p:nvSpPr>
          <p:spPr bwMode="auto">
            <a:xfrm>
              <a:off x="1997" y="3662"/>
              <a:ext cx="301" cy="16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e/3</a:t>
              </a:r>
            </a:p>
          </p:txBody>
        </p:sp>
        <p:sp>
          <p:nvSpPr>
            <p:cNvPr id="14379" name="Oval 61"/>
            <p:cNvSpPr>
              <a:spLocks noChangeArrowheads="1"/>
            </p:cNvSpPr>
            <p:nvPr/>
          </p:nvSpPr>
          <p:spPr bwMode="auto">
            <a:xfrm>
              <a:off x="2830" y="3260"/>
              <a:ext cx="301"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f/5</a:t>
              </a:r>
            </a:p>
          </p:txBody>
        </p:sp>
        <p:sp>
          <p:nvSpPr>
            <p:cNvPr id="14380" name="Oval 62"/>
            <p:cNvSpPr>
              <a:spLocks noChangeArrowheads="1"/>
            </p:cNvSpPr>
            <p:nvPr/>
          </p:nvSpPr>
          <p:spPr bwMode="auto">
            <a:xfrm>
              <a:off x="2639" y="3658"/>
              <a:ext cx="301"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g/6</a:t>
              </a:r>
            </a:p>
          </p:txBody>
        </p:sp>
        <p:sp>
          <p:nvSpPr>
            <p:cNvPr id="14381" name="Oval 63"/>
            <p:cNvSpPr>
              <a:spLocks noChangeArrowheads="1"/>
            </p:cNvSpPr>
            <p:nvPr/>
          </p:nvSpPr>
          <p:spPr bwMode="auto">
            <a:xfrm>
              <a:off x="3264" y="3695"/>
              <a:ext cx="300" cy="165"/>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i/7</a:t>
              </a:r>
            </a:p>
          </p:txBody>
        </p:sp>
        <p:sp>
          <p:nvSpPr>
            <p:cNvPr id="14382" name="Oval 64"/>
            <p:cNvSpPr>
              <a:spLocks noChangeArrowheads="1"/>
            </p:cNvSpPr>
            <p:nvPr/>
          </p:nvSpPr>
          <p:spPr bwMode="auto">
            <a:xfrm>
              <a:off x="3512" y="3310"/>
              <a:ext cx="301"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h/8</a:t>
              </a:r>
            </a:p>
          </p:txBody>
        </p:sp>
        <p:sp>
          <p:nvSpPr>
            <p:cNvPr id="14383" name="Line 65"/>
            <p:cNvSpPr>
              <a:spLocks noChangeShapeType="1"/>
            </p:cNvSpPr>
            <p:nvPr/>
          </p:nvSpPr>
          <p:spPr bwMode="auto">
            <a:xfrm flipV="1">
              <a:off x="2315" y="2570"/>
              <a:ext cx="289"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4" name="Line 66"/>
            <p:cNvSpPr>
              <a:spLocks noChangeShapeType="1"/>
            </p:cNvSpPr>
            <p:nvPr/>
          </p:nvSpPr>
          <p:spPr bwMode="auto">
            <a:xfrm>
              <a:off x="2350" y="2769"/>
              <a:ext cx="277" cy="6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5" name="Line 67"/>
            <p:cNvSpPr>
              <a:spLocks noChangeShapeType="1"/>
            </p:cNvSpPr>
            <p:nvPr/>
          </p:nvSpPr>
          <p:spPr bwMode="auto">
            <a:xfrm flipH="1" flipV="1">
              <a:off x="2766" y="2630"/>
              <a:ext cx="17" cy="12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6" name="Line 68"/>
            <p:cNvSpPr>
              <a:spLocks noChangeShapeType="1"/>
            </p:cNvSpPr>
            <p:nvPr/>
          </p:nvSpPr>
          <p:spPr bwMode="auto">
            <a:xfrm flipH="1">
              <a:off x="2135" y="2833"/>
              <a:ext cx="58" cy="43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7" name="Line 69"/>
            <p:cNvSpPr>
              <a:spLocks noChangeShapeType="1"/>
            </p:cNvSpPr>
            <p:nvPr/>
          </p:nvSpPr>
          <p:spPr bwMode="auto">
            <a:xfrm>
              <a:off x="2090" y="3436"/>
              <a:ext cx="0" cy="22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8" name="Line 70"/>
            <p:cNvSpPr>
              <a:spLocks noChangeShapeType="1"/>
            </p:cNvSpPr>
            <p:nvPr/>
          </p:nvSpPr>
          <p:spPr bwMode="auto">
            <a:xfrm>
              <a:off x="2188" y="3441"/>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9" name="Line 71"/>
            <p:cNvSpPr>
              <a:spLocks noChangeShapeType="1"/>
            </p:cNvSpPr>
            <p:nvPr/>
          </p:nvSpPr>
          <p:spPr bwMode="auto">
            <a:xfrm>
              <a:off x="2812" y="2922"/>
              <a:ext cx="138" cy="33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0" name="Line 72"/>
            <p:cNvSpPr>
              <a:spLocks noChangeShapeType="1"/>
            </p:cNvSpPr>
            <p:nvPr/>
          </p:nvSpPr>
          <p:spPr bwMode="auto">
            <a:xfrm flipH="1" flipV="1">
              <a:off x="2298" y="3746"/>
              <a:ext cx="336" cy="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1" name="Line 73"/>
            <p:cNvSpPr>
              <a:spLocks noChangeShapeType="1"/>
            </p:cNvSpPr>
            <p:nvPr/>
          </p:nvSpPr>
          <p:spPr bwMode="auto">
            <a:xfrm flipH="1" flipV="1">
              <a:off x="3109" y="3399"/>
              <a:ext cx="208" cy="31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2" name="Line 74"/>
            <p:cNvSpPr>
              <a:spLocks noChangeShapeType="1"/>
            </p:cNvSpPr>
            <p:nvPr/>
          </p:nvSpPr>
          <p:spPr bwMode="auto">
            <a:xfrm flipH="1">
              <a:off x="3432" y="3454"/>
              <a:ext cx="128" cy="25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3" name="Line 75"/>
            <p:cNvSpPr>
              <a:spLocks noChangeShapeType="1"/>
            </p:cNvSpPr>
            <p:nvPr/>
          </p:nvSpPr>
          <p:spPr bwMode="auto">
            <a:xfrm flipH="1">
              <a:off x="3536" y="3477"/>
              <a:ext cx="121"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4" name="Line 76"/>
            <p:cNvSpPr>
              <a:spLocks noChangeShapeType="1"/>
            </p:cNvSpPr>
            <p:nvPr/>
          </p:nvSpPr>
          <p:spPr bwMode="auto">
            <a:xfrm flipH="1" flipV="1">
              <a:off x="2928" y="3756"/>
              <a:ext cx="336" cy="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5" name="Line 77"/>
            <p:cNvSpPr>
              <a:spLocks noChangeShapeType="1"/>
            </p:cNvSpPr>
            <p:nvPr/>
          </p:nvSpPr>
          <p:spPr bwMode="auto">
            <a:xfrm flipH="1">
              <a:off x="2835" y="3417"/>
              <a:ext cx="6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6" name="Line 78"/>
            <p:cNvSpPr>
              <a:spLocks noChangeShapeType="1"/>
            </p:cNvSpPr>
            <p:nvPr/>
          </p:nvSpPr>
          <p:spPr bwMode="auto">
            <a:xfrm>
              <a:off x="2280" y="2820"/>
              <a:ext cx="427" cy="85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7" name="Freeform 79"/>
            <p:cNvSpPr>
              <a:spLocks/>
            </p:cNvSpPr>
            <p:nvPr/>
          </p:nvSpPr>
          <p:spPr bwMode="auto">
            <a:xfrm>
              <a:off x="2510" y="3086"/>
              <a:ext cx="1429" cy="877"/>
            </a:xfrm>
            <a:custGeom>
              <a:avLst/>
              <a:gdLst>
                <a:gd name="T0" fmla="*/ 309 w 2206"/>
                <a:gd name="T1" fmla="*/ 11 h 1571"/>
                <a:gd name="T2" fmla="*/ 99 w 2206"/>
                <a:gd name="T3" fmla="*/ 74 h 1571"/>
                <a:gd name="T4" fmla="*/ 64 w 2206"/>
                <a:gd name="T5" fmla="*/ 391 h 1571"/>
                <a:gd name="T6" fmla="*/ 485 w 2206"/>
                <a:gd name="T7" fmla="*/ 488 h 1571"/>
                <a:gd name="T8" fmla="*/ 802 w 2206"/>
                <a:gd name="T9" fmla="*/ 402 h 1571"/>
                <a:gd name="T10" fmla="*/ 843 w 2206"/>
                <a:gd name="T11" fmla="*/ 138 h 1571"/>
                <a:gd name="T12" fmla="*/ 309 w 2206"/>
                <a:gd name="T13" fmla="*/ 11 h 15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06" h="1571">
                  <a:moveTo>
                    <a:pt x="737" y="34"/>
                  </a:moveTo>
                  <a:cubicBezTo>
                    <a:pt x="441" y="0"/>
                    <a:pt x="333" y="36"/>
                    <a:pt x="236" y="239"/>
                  </a:cubicBezTo>
                  <a:cubicBezTo>
                    <a:pt x="139" y="442"/>
                    <a:pt x="0" y="1033"/>
                    <a:pt x="153" y="1254"/>
                  </a:cubicBezTo>
                  <a:cubicBezTo>
                    <a:pt x="306" y="1475"/>
                    <a:pt x="861" y="1559"/>
                    <a:pt x="1154" y="1565"/>
                  </a:cubicBezTo>
                  <a:cubicBezTo>
                    <a:pt x="1447" y="1571"/>
                    <a:pt x="1768" y="1479"/>
                    <a:pt x="1911" y="1292"/>
                  </a:cubicBezTo>
                  <a:cubicBezTo>
                    <a:pt x="2054" y="1105"/>
                    <a:pt x="2206" y="656"/>
                    <a:pt x="2010" y="444"/>
                  </a:cubicBezTo>
                  <a:cubicBezTo>
                    <a:pt x="1814" y="232"/>
                    <a:pt x="1033" y="68"/>
                    <a:pt x="737" y="34"/>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8" name="Freeform 80"/>
            <p:cNvSpPr>
              <a:spLocks/>
            </p:cNvSpPr>
            <p:nvPr/>
          </p:nvSpPr>
          <p:spPr bwMode="auto">
            <a:xfrm>
              <a:off x="1859" y="3104"/>
              <a:ext cx="564" cy="893"/>
            </a:xfrm>
            <a:custGeom>
              <a:avLst/>
              <a:gdLst>
                <a:gd name="T0" fmla="*/ 79 w 739"/>
                <a:gd name="T1" fmla="*/ 60 h 1463"/>
                <a:gd name="T2" fmla="*/ 43 w 739"/>
                <a:gd name="T3" fmla="*/ 445 h 1463"/>
                <a:gd name="T4" fmla="*/ 339 w 739"/>
                <a:gd name="T5" fmla="*/ 485 h 1463"/>
                <a:gd name="T6" fmla="*/ 388 w 739"/>
                <a:gd name="T7" fmla="*/ 81 h 1463"/>
                <a:gd name="T8" fmla="*/ 79 w 739"/>
                <a:gd name="T9" fmla="*/ 60 h 1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9" h="1463">
                  <a:moveTo>
                    <a:pt x="135" y="163"/>
                  </a:moveTo>
                  <a:cubicBezTo>
                    <a:pt x="37" y="326"/>
                    <a:pt x="0" y="1005"/>
                    <a:pt x="74" y="1194"/>
                  </a:cubicBezTo>
                  <a:cubicBezTo>
                    <a:pt x="148" y="1383"/>
                    <a:pt x="484" y="1463"/>
                    <a:pt x="582" y="1300"/>
                  </a:cubicBezTo>
                  <a:cubicBezTo>
                    <a:pt x="680" y="1137"/>
                    <a:pt x="739" y="407"/>
                    <a:pt x="665" y="216"/>
                  </a:cubicBezTo>
                  <a:cubicBezTo>
                    <a:pt x="591" y="25"/>
                    <a:pt x="233" y="0"/>
                    <a:pt x="135" y="163"/>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99" name="Freeform 81"/>
            <p:cNvSpPr>
              <a:spLocks/>
            </p:cNvSpPr>
            <p:nvPr/>
          </p:nvSpPr>
          <p:spPr bwMode="auto">
            <a:xfrm>
              <a:off x="1930" y="2386"/>
              <a:ext cx="1101" cy="583"/>
            </a:xfrm>
            <a:custGeom>
              <a:avLst/>
              <a:gdLst>
                <a:gd name="T0" fmla="*/ 6 w 1442"/>
                <a:gd name="T1" fmla="*/ 206 h 954"/>
                <a:gd name="T2" fmla="*/ 50 w 1442"/>
                <a:gd name="T3" fmla="*/ 279 h 954"/>
                <a:gd name="T4" fmla="*/ 254 w 1442"/>
                <a:gd name="T5" fmla="*/ 296 h 954"/>
                <a:gd name="T6" fmla="*/ 660 w 1442"/>
                <a:gd name="T7" fmla="*/ 353 h 954"/>
                <a:gd name="T8" fmla="*/ 815 w 1442"/>
                <a:gd name="T9" fmla="*/ 316 h 954"/>
                <a:gd name="T10" fmla="*/ 815 w 1442"/>
                <a:gd name="T11" fmla="*/ 129 h 954"/>
                <a:gd name="T12" fmla="*/ 749 w 1442"/>
                <a:gd name="T13" fmla="*/ 19 h 954"/>
                <a:gd name="T14" fmla="*/ 572 w 1442"/>
                <a:gd name="T15" fmla="*/ 16 h 954"/>
                <a:gd name="T16" fmla="*/ 329 w 1442"/>
                <a:gd name="T17" fmla="*/ 81 h 954"/>
                <a:gd name="T18" fmla="*/ 90 w 1442"/>
                <a:gd name="T19" fmla="*/ 144 h 954"/>
                <a:gd name="T20" fmla="*/ 6 w 1442"/>
                <a:gd name="T21" fmla="*/ 206 h 9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42" h="954">
                  <a:moveTo>
                    <a:pt x="11" y="551"/>
                  </a:moveTo>
                  <a:cubicBezTo>
                    <a:pt x="0" y="612"/>
                    <a:pt x="16" y="708"/>
                    <a:pt x="87" y="748"/>
                  </a:cubicBezTo>
                  <a:cubicBezTo>
                    <a:pt x="158" y="788"/>
                    <a:pt x="262" y="760"/>
                    <a:pt x="436" y="793"/>
                  </a:cubicBezTo>
                  <a:cubicBezTo>
                    <a:pt x="610" y="826"/>
                    <a:pt x="973" y="936"/>
                    <a:pt x="1133" y="945"/>
                  </a:cubicBezTo>
                  <a:cubicBezTo>
                    <a:pt x="1293" y="954"/>
                    <a:pt x="1354" y="946"/>
                    <a:pt x="1398" y="846"/>
                  </a:cubicBezTo>
                  <a:cubicBezTo>
                    <a:pt x="1442" y="746"/>
                    <a:pt x="1417" y="479"/>
                    <a:pt x="1398" y="346"/>
                  </a:cubicBezTo>
                  <a:cubicBezTo>
                    <a:pt x="1379" y="213"/>
                    <a:pt x="1354" y="100"/>
                    <a:pt x="1285" y="50"/>
                  </a:cubicBezTo>
                  <a:cubicBezTo>
                    <a:pt x="1216" y="0"/>
                    <a:pt x="1101" y="15"/>
                    <a:pt x="981" y="43"/>
                  </a:cubicBezTo>
                  <a:cubicBezTo>
                    <a:pt x="861" y="71"/>
                    <a:pt x="703" y="160"/>
                    <a:pt x="565" y="217"/>
                  </a:cubicBezTo>
                  <a:cubicBezTo>
                    <a:pt x="427" y="274"/>
                    <a:pt x="251" y="331"/>
                    <a:pt x="155" y="384"/>
                  </a:cubicBezTo>
                  <a:cubicBezTo>
                    <a:pt x="59" y="437"/>
                    <a:pt x="22" y="490"/>
                    <a:pt x="11" y="551"/>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00" name="Text Box 82"/>
            <p:cNvSpPr txBox="1">
              <a:spLocks noChangeArrowheads="1"/>
            </p:cNvSpPr>
            <p:nvPr/>
          </p:nvSpPr>
          <p:spPr bwMode="auto">
            <a:xfrm>
              <a:off x="1595" y="4011"/>
              <a:ext cx="24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dirty="0"/>
                <a:t>Reversal with new vertex order</a:t>
              </a:r>
            </a:p>
          </p:txBody>
        </p:sp>
      </p:grpSp>
      <p:sp>
        <p:nvSpPr>
          <p:cNvPr id="14342" name="Text Box 84"/>
          <p:cNvSpPr txBox="1">
            <a:spLocks noChangeArrowheads="1"/>
          </p:cNvSpPr>
          <p:nvPr/>
        </p:nvSpPr>
        <p:spPr bwMode="auto">
          <a:xfrm>
            <a:off x="8699500" y="5181601"/>
            <a:ext cx="150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Initial DFS</a:t>
            </a:r>
          </a:p>
        </p:txBody>
      </p:sp>
      <p:grpSp>
        <p:nvGrpSpPr>
          <p:cNvPr id="14343" name="Group 166"/>
          <p:cNvGrpSpPr>
            <a:grpSpLocks/>
          </p:cNvGrpSpPr>
          <p:nvPr/>
        </p:nvGrpSpPr>
        <p:grpSpPr bwMode="auto">
          <a:xfrm>
            <a:off x="1716088" y="957263"/>
            <a:ext cx="2995612" cy="2601912"/>
            <a:chOff x="121" y="603"/>
            <a:chExt cx="1887" cy="1639"/>
          </a:xfrm>
        </p:grpSpPr>
        <p:sp>
          <p:nvSpPr>
            <p:cNvPr id="14350" name="Oval 136"/>
            <p:cNvSpPr>
              <a:spLocks noChangeArrowheads="1"/>
            </p:cNvSpPr>
            <p:nvPr/>
          </p:nvSpPr>
          <p:spPr bwMode="auto">
            <a:xfrm>
              <a:off x="180" y="791"/>
              <a:ext cx="313" cy="161"/>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a</a:t>
              </a:r>
            </a:p>
          </p:txBody>
        </p:sp>
        <p:sp>
          <p:nvSpPr>
            <p:cNvPr id="14351" name="Oval 137"/>
            <p:cNvSpPr>
              <a:spLocks noChangeArrowheads="1"/>
            </p:cNvSpPr>
            <p:nvPr/>
          </p:nvSpPr>
          <p:spPr bwMode="auto">
            <a:xfrm>
              <a:off x="745" y="603"/>
              <a:ext cx="313" cy="161"/>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c</a:t>
              </a:r>
            </a:p>
          </p:txBody>
        </p:sp>
        <p:sp>
          <p:nvSpPr>
            <p:cNvPr id="14352" name="Oval 138"/>
            <p:cNvSpPr>
              <a:spLocks noChangeArrowheads="1"/>
            </p:cNvSpPr>
            <p:nvPr/>
          </p:nvSpPr>
          <p:spPr bwMode="auto">
            <a:xfrm>
              <a:off x="770" y="880"/>
              <a:ext cx="312" cy="161"/>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b</a:t>
              </a:r>
            </a:p>
          </p:txBody>
        </p:sp>
        <p:sp>
          <p:nvSpPr>
            <p:cNvPr id="14353" name="Oval 139"/>
            <p:cNvSpPr>
              <a:spLocks noChangeArrowheads="1"/>
            </p:cNvSpPr>
            <p:nvPr/>
          </p:nvSpPr>
          <p:spPr bwMode="auto">
            <a:xfrm>
              <a:off x="127" y="1377"/>
              <a:ext cx="312" cy="161"/>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d</a:t>
              </a:r>
            </a:p>
          </p:txBody>
        </p:sp>
        <p:sp>
          <p:nvSpPr>
            <p:cNvPr id="14354" name="Oval 140"/>
            <p:cNvSpPr>
              <a:spLocks noChangeArrowheads="1"/>
            </p:cNvSpPr>
            <p:nvPr/>
          </p:nvSpPr>
          <p:spPr bwMode="auto">
            <a:xfrm>
              <a:off x="121" y="1758"/>
              <a:ext cx="313" cy="161"/>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e</a:t>
              </a:r>
            </a:p>
          </p:txBody>
        </p:sp>
        <p:sp>
          <p:nvSpPr>
            <p:cNvPr id="14355" name="Oval 141"/>
            <p:cNvSpPr>
              <a:spLocks noChangeArrowheads="1"/>
            </p:cNvSpPr>
            <p:nvPr/>
          </p:nvSpPr>
          <p:spPr bwMode="auto">
            <a:xfrm>
              <a:off x="986" y="1369"/>
              <a:ext cx="313" cy="160"/>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f</a:t>
              </a:r>
            </a:p>
          </p:txBody>
        </p:sp>
        <p:sp>
          <p:nvSpPr>
            <p:cNvPr id="14356" name="Oval 142"/>
            <p:cNvSpPr>
              <a:spLocks noChangeArrowheads="1"/>
            </p:cNvSpPr>
            <p:nvPr/>
          </p:nvSpPr>
          <p:spPr bwMode="auto">
            <a:xfrm>
              <a:off x="788" y="1754"/>
              <a:ext cx="313" cy="161"/>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g</a:t>
              </a:r>
            </a:p>
          </p:txBody>
        </p:sp>
        <p:sp>
          <p:nvSpPr>
            <p:cNvPr id="14357" name="Oval 143"/>
            <p:cNvSpPr>
              <a:spLocks noChangeArrowheads="1"/>
            </p:cNvSpPr>
            <p:nvPr/>
          </p:nvSpPr>
          <p:spPr bwMode="auto">
            <a:xfrm>
              <a:off x="1437" y="1790"/>
              <a:ext cx="312" cy="160"/>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i</a:t>
              </a:r>
            </a:p>
          </p:txBody>
        </p:sp>
        <p:sp>
          <p:nvSpPr>
            <p:cNvPr id="14358" name="Oval 144"/>
            <p:cNvSpPr>
              <a:spLocks noChangeArrowheads="1"/>
            </p:cNvSpPr>
            <p:nvPr/>
          </p:nvSpPr>
          <p:spPr bwMode="auto">
            <a:xfrm>
              <a:off x="1695" y="1418"/>
              <a:ext cx="313" cy="160"/>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h</a:t>
              </a:r>
            </a:p>
          </p:txBody>
        </p:sp>
        <p:sp>
          <p:nvSpPr>
            <p:cNvPr id="14359" name="Line 145"/>
            <p:cNvSpPr>
              <a:spLocks noChangeShapeType="1"/>
            </p:cNvSpPr>
            <p:nvPr/>
          </p:nvSpPr>
          <p:spPr bwMode="auto">
            <a:xfrm flipV="1">
              <a:off x="451" y="701"/>
              <a:ext cx="301" cy="1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146"/>
            <p:cNvSpPr>
              <a:spLocks noChangeShapeType="1"/>
            </p:cNvSpPr>
            <p:nvPr/>
          </p:nvSpPr>
          <p:spPr bwMode="auto">
            <a:xfrm>
              <a:off x="487" y="894"/>
              <a:ext cx="288" cy="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Line 147"/>
            <p:cNvSpPr>
              <a:spLocks noChangeShapeType="1"/>
            </p:cNvSpPr>
            <p:nvPr/>
          </p:nvSpPr>
          <p:spPr bwMode="auto">
            <a:xfrm flipH="1" flipV="1">
              <a:off x="920" y="759"/>
              <a:ext cx="18" cy="1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Line 148"/>
            <p:cNvSpPr>
              <a:spLocks noChangeShapeType="1"/>
            </p:cNvSpPr>
            <p:nvPr/>
          </p:nvSpPr>
          <p:spPr bwMode="auto">
            <a:xfrm flipH="1">
              <a:off x="264" y="956"/>
              <a:ext cx="61" cy="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3" name="Line 149"/>
            <p:cNvSpPr>
              <a:spLocks noChangeShapeType="1"/>
            </p:cNvSpPr>
            <p:nvPr/>
          </p:nvSpPr>
          <p:spPr bwMode="auto">
            <a:xfrm>
              <a:off x="217" y="1539"/>
              <a:ext cx="0" cy="2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4" name="Line 150"/>
            <p:cNvSpPr>
              <a:spLocks noChangeShapeType="1"/>
            </p:cNvSpPr>
            <p:nvPr/>
          </p:nvSpPr>
          <p:spPr bwMode="auto">
            <a:xfrm>
              <a:off x="319" y="1544"/>
              <a:ext cx="0" cy="22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5" name="Line 151"/>
            <p:cNvSpPr>
              <a:spLocks noChangeShapeType="1"/>
            </p:cNvSpPr>
            <p:nvPr/>
          </p:nvSpPr>
          <p:spPr bwMode="auto">
            <a:xfrm>
              <a:off x="968" y="1042"/>
              <a:ext cx="143" cy="3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6" name="Line 152"/>
            <p:cNvSpPr>
              <a:spLocks noChangeShapeType="1"/>
            </p:cNvSpPr>
            <p:nvPr/>
          </p:nvSpPr>
          <p:spPr bwMode="auto">
            <a:xfrm flipH="1" flipV="1">
              <a:off x="434" y="1839"/>
              <a:ext cx="349" cy="1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7" name="Line 153"/>
            <p:cNvSpPr>
              <a:spLocks noChangeShapeType="1"/>
            </p:cNvSpPr>
            <p:nvPr/>
          </p:nvSpPr>
          <p:spPr bwMode="auto">
            <a:xfrm flipH="1" flipV="1">
              <a:off x="1276" y="1504"/>
              <a:ext cx="216" cy="3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8" name="Line 154"/>
            <p:cNvSpPr>
              <a:spLocks noChangeShapeType="1"/>
            </p:cNvSpPr>
            <p:nvPr/>
          </p:nvSpPr>
          <p:spPr bwMode="auto">
            <a:xfrm flipH="1">
              <a:off x="1612" y="1557"/>
              <a:ext cx="133" cy="24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9" name="Line 155"/>
            <p:cNvSpPr>
              <a:spLocks noChangeShapeType="1"/>
            </p:cNvSpPr>
            <p:nvPr/>
          </p:nvSpPr>
          <p:spPr bwMode="auto">
            <a:xfrm flipH="1">
              <a:off x="1720" y="1579"/>
              <a:ext cx="126" cy="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0" name="Line 156"/>
            <p:cNvSpPr>
              <a:spLocks noChangeShapeType="1"/>
            </p:cNvSpPr>
            <p:nvPr/>
          </p:nvSpPr>
          <p:spPr bwMode="auto">
            <a:xfrm flipH="1" flipV="1">
              <a:off x="1089" y="1849"/>
              <a:ext cx="349" cy="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1" name="Line 157"/>
            <p:cNvSpPr>
              <a:spLocks noChangeShapeType="1"/>
            </p:cNvSpPr>
            <p:nvPr/>
          </p:nvSpPr>
          <p:spPr bwMode="auto">
            <a:xfrm flipH="1">
              <a:off x="991" y="1521"/>
              <a:ext cx="68"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2" name="Line 158"/>
            <p:cNvSpPr>
              <a:spLocks noChangeShapeType="1"/>
            </p:cNvSpPr>
            <p:nvPr/>
          </p:nvSpPr>
          <p:spPr bwMode="auto">
            <a:xfrm>
              <a:off x="415" y="943"/>
              <a:ext cx="444" cy="8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3" name="Text Box 159"/>
            <p:cNvSpPr txBox="1">
              <a:spLocks noChangeArrowheads="1"/>
            </p:cNvSpPr>
            <p:nvPr/>
          </p:nvSpPr>
          <p:spPr bwMode="auto">
            <a:xfrm>
              <a:off x="240" y="1992"/>
              <a:ext cx="1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dirty="0"/>
                <a:t>Initial Digraph</a:t>
              </a:r>
            </a:p>
          </p:txBody>
        </p:sp>
      </p:grpSp>
      <p:sp>
        <p:nvSpPr>
          <p:cNvPr id="14344" name="Line 162"/>
          <p:cNvSpPr>
            <a:spLocks noChangeShapeType="1"/>
          </p:cNvSpPr>
          <p:nvPr/>
        </p:nvSpPr>
        <p:spPr bwMode="auto">
          <a:xfrm>
            <a:off x="4737100" y="1792288"/>
            <a:ext cx="2717800" cy="0"/>
          </a:xfrm>
          <a:prstGeom prst="line">
            <a:avLst/>
          </a:prstGeom>
          <a:noFill/>
          <a:ln w="381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163"/>
          <p:cNvSpPr>
            <a:spLocks noChangeShapeType="1"/>
          </p:cNvSpPr>
          <p:nvPr/>
        </p:nvSpPr>
        <p:spPr bwMode="auto">
          <a:xfrm flipH="1">
            <a:off x="6335713" y="3105151"/>
            <a:ext cx="1916112" cy="625475"/>
          </a:xfrm>
          <a:prstGeom prst="line">
            <a:avLst/>
          </a:prstGeom>
          <a:noFill/>
          <a:ln w="38100">
            <a:solidFill>
              <a:srgbClr val="CC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Text Box 164"/>
          <p:cNvSpPr txBox="1">
            <a:spLocks noChangeArrowheads="1"/>
          </p:cNvSpPr>
          <p:nvPr/>
        </p:nvSpPr>
        <p:spPr bwMode="auto">
          <a:xfrm>
            <a:off x="5992814" y="1392238"/>
            <a:ext cx="307975" cy="406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1</a:t>
            </a:r>
          </a:p>
        </p:txBody>
      </p:sp>
      <p:sp>
        <p:nvSpPr>
          <p:cNvPr id="14347" name="Line 168"/>
          <p:cNvSpPr>
            <a:spLocks noChangeShapeType="1"/>
          </p:cNvSpPr>
          <p:nvPr/>
        </p:nvSpPr>
        <p:spPr bwMode="auto">
          <a:xfrm>
            <a:off x="4341814" y="3081338"/>
            <a:ext cx="1068387" cy="660400"/>
          </a:xfrm>
          <a:prstGeom prst="line">
            <a:avLst/>
          </a:prstGeom>
          <a:noFill/>
          <a:ln w="38100">
            <a:solidFill>
              <a:srgbClr val="CC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Text Box 169"/>
          <p:cNvSpPr txBox="1">
            <a:spLocks noChangeArrowheads="1"/>
          </p:cNvSpPr>
          <p:nvPr/>
        </p:nvSpPr>
        <p:spPr bwMode="auto">
          <a:xfrm>
            <a:off x="4884738" y="3003550"/>
            <a:ext cx="349250" cy="4064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2</a:t>
            </a:r>
          </a:p>
        </p:txBody>
      </p:sp>
      <p:sp>
        <p:nvSpPr>
          <p:cNvPr id="14349" name="Text Box 170"/>
          <p:cNvSpPr txBox="1">
            <a:spLocks noChangeArrowheads="1"/>
          </p:cNvSpPr>
          <p:nvPr/>
        </p:nvSpPr>
        <p:spPr bwMode="auto">
          <a:xfrm>
            <a:off x="6991350" y="2990850"/>
            <a:ext cx="349250" cy="4064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2</a:t>
            </a:r>
          </a:p>
        </p:txBody>
      </p:sp>
    </p:spTree>
    <p:extLst>
      <p:ext uri="{BB962C8B-B14F-4D97-AF65-F5344CB8AC3E}">
        <p14:creationId xmlns:p14="http://schemas.microsoft.com/office/powerpoint/2010/main" val="36835882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79562" y="223839"/>
            <a:ext cx="11291978" cy="855663"/>
          </a:xfrm>
        </p:spPr>
        <p:txBody>
          <a:bodyPr/>
          <a:lstStyle/>
          <a:p>
            <a:r>
              <a:rPr lang="en-US" altLang="en-US" sz="3600" dirty="0"/>
              <a:t>Reversed Digraph &amp; DFS &amp; Strong Components</a:t>
            </a:r>
          </a:p>
        </p:txBody>
      </p:sp>
      <p:grpSp>
        <p:nvGrpSpPr>
          <p:cNvPr id="15364" name="Group 111"/>
          <p:cNvGrpSpPr>
            <a:grpSpLocks/>
          </p:cNvGrpSpPr>
          <p:nvPr/>
        </p:nvGrpSpPr>
        <p:grpSpPr bwMode="auto">
          <a:xfrm>
            <a:off x="6281738" y="1744664"/>
            <a:ext cx="4284662" cy="2662237"/>
            <a:chOff x="3445" y="1075"/>
            <a:chExt cx="2251" cy="1677"/>
          </a:xfrm>
        </p:grpSpPr>
        <p:sp>
          <p:nvSpPr>
            <p:cNvPr id="15394" name="Oval 55"/>
            <p:cNvSpPr>
              <a:spLocks noChangeArrowheads="1"/>
            </p:cNvSpPr>
            <p:nvPr/>
          </p:nvSpPr>
          <p:spPr bwMode="auto">
            <a:xfrm>
              <a:off x="3619" y="1210"/>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a</a:t>
              </a:r>
              <a:endParaRPr lang="en-US" altLang="en-US" sz="1400"/>
            </a:p>
          </p:txBody>
        </p:sp>
        <p:sp>
          <p:nvSpPr>
            <p:cNvPr id="15395" name="Oval 56"/>
            <p:cNvSpPr>
              <a:spLocks noChangeArrowheads="1"/>
            </p:cNvSpPr>
            <p:nvPr/>
          </p:nvSpPr>
          <p:spPr bwMode="auto">
            <a:xfrm>
              <a:off x="3604" y="1657"/>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c</a:t>
              </a:r>
              <a:endParaRPr lang="en-US" altLang="en-US" sz="1400"/>
            </a:p>
          </p:txBody>
        </p:sp>
        <p:sp>
          <p:nvSpPr>
            <p:cNvPr id="15396" name="Oval 57"/>
            <p:cNvSpPr>
              <a:spLocks noChangeArrowheads="1"/>
            </p:cNvSpPr>
            <p:nvPr/>
          </p:nvSpPr>
          <p:spPr bwMode="auto">
            <a:xfrm>
              <a:off x="3597" y="2089"/>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b</a:t>
              </a:r>
              <a:endParaRPr lang="en-US" altLang="en-US" sz="1400"/>
            </a:p>
          </p:txBody>
        </p:sp>
        <p:sp>
          <p:nvSpPr>
            <p:cNvPr id="15397" name="Oval 58"/>
            <p:cNvSpPr>
              <a:spLocks noChangeArrowheads="1"/>
            </p:cNvSpPr>
            <p:nvPr/>
          </p:nvSpPr>
          <p:spPr bwMode="auto">
            <a:xfrm>
              <a:off x="4279" y="1218"/>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d</a:t>
              </a:r>
              <a:endParaRPr lang="en-US" altLang="en-US" sz="1400"/>
            </a:p>
          </p:txBody>
        </p:sp>
        <p:sp>
          <p:nvSpPr>
            <p:cNvPr id="15398" name="Oval 59"/>
            <p:cNvSpPr>
              <a:spLocks noChangeArrowheads="1"/>
            </p:cNvSpPr>
            <p:nvPr/>
          </p:nvSpPr>
          <p:spPr bwMode="auto">
            <a:xfrm>
              <a:off x="4271" y="1642"/>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e</a:t>
              </a:r>
              <a:endParaRPr lang="en-US" altLang="en-US" sz="1400"/>
            </a:p>
          </p:txBody>
        </p:sp>
        <p:sp>
          <p:nvSpPr>
            <p:cNvPr id="15399" name="Oval 60"/>
            <p:cNvSpPr>
              <a:spLocks noChangeArrowheads="1"/>
            </p:cNvSpPr>
            <p:nvPr/>
          </p:nvSpPr>
          <p:spPr bwMode="auto">
            <a:xfrm>
              <a:off x="4999" y="1218"/>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f</a:t>
              </a:r>
              <a:endParaRPr lang="en-US" altLang="en-US" sz="1400"/>
            </a:p>
          </p:txBody>
        </p:sp>
        <p:sp>
          <p:nvSpPr>
            <p:cNvPr id="15400" name="Oval 61"/>
            <p:cNvSpPr>
              <a:spLocks noChangeArrowheads="1"/>
            </p:cNvSpPr>
            <p:nvPr/>
          </p:nvSpPr>
          <p:spPr bwMode="auto">
            <a:xfrm>
              <a:off x="4984" y="1643"/>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i</a:t>
              </a:r>
              <a:endParaRPr lang="en-US" altLang="en-US" sz="1400"/>
            </a:p>
          </p:txBody>
        </p:sp>
        <p:sp>
          <p:nvSpPr>
            <p:cNvPr id="15401" name="Oval 62"/>
            <p:cNvSpPr>
              <a:spLocks noChangeArrowheads="1"/>
            </p:cNvSpPr>
            <p:nvPr/>
          </p:nvSpPr>
          <p:spPr bwMode="auto">
            <a:xfrm>
              <a:off x="4635" y="2075"/>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g</a:t>
              </a:r>
              <a:endParaRPr lang="en-US" altLang="en-US" sz="1400"/>
            </a:p>
          </p:txBody>
        </p:sp>
        <p:sp>
          <p:nvSpPr>
            <p:cNvPr id="15402" name="Oval 63"/>
            <p:cNvSpPr>
              <a:spLocks noChangeArrowheads="1"/>
            </p:cNvSpPr>
            <p:nvPr/>
          </p:nvSpPr>
          <p:spPr bwMode="auto">
            <a:xfrm>
              <a:off x="5196" y="2105"/>
              <a:ext cx="424" cy="23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h</a:t>
              </a:r>
              <a:endParaRPr lang="en-US" altLang="en-US" sz="1400"/>
            </a:p>
          </p:txBody>
        </p:sp>
        <p:sp>
          <p:nvSpPr>
            <p:cNvPr id="15403" name="Line 64"/>
            <p:cNvSpPr>
              <a:spLocks noChangeShapeType="1"/>
            </p:cNvSpPr>
            <p:nvPr/>
          </p:nvSpPr>
          <p:spPr bwMode="auto">
            <a:xfrm flipV="1">
              <a:off x="3821" y="1449"/>
              <a:ext cx="1" cy="20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4" name="Line 65"/>
            <p:cNvSpPr>
              <a:spLocks noChangeShapeType="1"/>
            </p:cNvSpPr>
            <p:nvPr/>
          </p:nvSpPr>
          <p:spPr bwMode="auto">
            <a:xfrm flipV="1">
              <a:off x="3821" y="1889"/>
              <a:ext cx="1" cy="20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5" name="Line 66"/>
            <p:cNvSpPr>
              <a:spLocks noChangeShapeType="1"/>
            </p:cNvSpPr>
            <p:nvPr/>
          </p:nvSpPr>
          <p:spPr bwMode="auto">
            <a:xfrm flipV="1">
              <a:off x="4458" y="1449"/>
              <a:ext cx="1" cy="20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6" name="Line 67"/>
            <p:cNvSpPr>
              <a:spLocks noChangeShapeType="1"/>
            </p:cNvSpPr>
            <p:nvPr/>
          </p:nvSpPr>
          <p:spPr bwMode="auto">
            <a:xfrm flipV="1">
              <a:off x="5215" y="1442"/>
              <a:ext cx="1" cy="20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7" name="Line 68"/>
            <p:cNvSpPr>
              <a:spLocks noChangeShapeType="1"/>
            </p:cNvSpPr>
            <p:nvPr/>
          </p:nvSpPr>
          <p:spPr bwMode="auto">
            <a:xfrm flipV="1">
              <a:off x="4926" y="1859"/>
              <a:ext cx="176" cy="21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8" name="Line 69"/>
            <p:cNvSpPr>
              <a:spLocks noChangeShapeType="1"/>
            </p:cNvSpPr>
            <p:nvPr/>
          </p:nvSpPr>
          <p:spPr bwMode="auto">
            <a:xfrm flipH="1" flipV="1">
              <a:off x="5253" y="1874"/>
              <a:ext cx="135" cy="25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9" name="Line 70"/>
            <p:cNvSpPr>
              <a:spLocks noChangeShapeType="1"/>
            </p:cNvSpPr>
            <p:nvPr/>
          </p:nvSpPr>
          <p:spPr bwMode="auto">
            <a:xfrm flipH="1" flipV="1">
              <a:off x="5321" y="1836"/>
              <a:ext cx="135" cy="253"/>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0" name="Line 71"/>
            <p:cNvSpPr>
              <a:spLocks noChangeShapeType="1"/>
            </p:cNvSpPr>
            <p:nvPr/>
          </p:nvSpPr>
          <p:spPr bwMode="auto">
            <a:xfrm flipV="1">
              <a:off x="4533" y="1449"/>
              <a:ext cx="1" cy="2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1" name="Freeform 72"/>
            <p:cNvSpPr>
              <a:spLocks/>
            </p:cNvSpPr>
            <p:nvPr/>
          </p:nvSpPr>
          <p:spPr bwMode="auto">
            <a:xfrm>
              <a:off x="3535" y="1413"/>
              <a:ext cx="189" cy="690"/>
            </a:xfrm>
            <a:custGeom>
              <a:avLst/>
              <a:gdLst>
                <a:gd name="T0" fmla="*/ 150 w 175"/>
                <a:gd name="T1" fmla="*/ 628 h 758"/>
                <a:gd name="T2" fmla="*/ 10 w 175"/>
                <a:gd name="T3" fmla="*/ 308 h 758"/>
                <a:gd name="T4" fmla="*/ 204 w 175"/>
                <a:gd name="T5" fmla="*/ 0 h 758"/>
                <a:gd name="T6" fmla="*/ 0 60000 65536"/>
                <a:gd name="T7" fmla="*/ 0 60000 65536"/>
                <a:gd name="T8" fmla="*/ 0 60000 65536"/>
              </a:gdLst>
              <a:ahLst/>
              <a:cxnLst>
                <a:cxn ang="T6">
                  <a:pos x="T0" y="T1"/>
                </a:cxn>
                <a:cxn ang="T7">
                  <a:pos x="T2" y="T3"/>
                </a:cxn>
                <a:cxn ang="T8">
                  <a:pos x="T4" y="T5"/>
                </a:cxn>
              </a:cxnLst>
              <a:rect l="0" t="0" r="r" b="b"/>
              <a:pathLst>
                <a:path w="175" h="758">
                  <a:moveTo>
                    <a:pt x="129" y="758"/>
                  </a:moveTo>
                  <a:cubicBezTo>
                    <a:pt x="64" y="627"/>
                    <a:pt x="0" y="497"/>
                    <a:pt x="8" y="371"/>
                  </a:cubicBezTo>
                  <a:cubicBezTo>
                    <a:pt x="16" y="245"/>
                    <a:pt x="147" y="63"/>
                    <a:pt x="175"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2" name="Freeform 73"/>
            <p:cNvSpPr>
              <a:spLocks/>
            </p:cNvSpPr>
            <p:nvPr/>
          </p:nvSpPr>
          <p:spPr bwMode="auto">
            <a:xfrm>
              <a:off x="4877" y="1435"/>
              <a:ext cx="280" cy="629"/>
            </a:xfrm>
            <a:custGeom>
              <a:avLst/>
              <a:gdLst>
                <a:gd name="T0" fmla="*/ 0 w 280"/>
                <a:gd name="T1" fmla="*/ 629 h 629"/>
                <a:gd name="T2" fmla="*/ 60 w 280"/>
                <a:gd name="T3" fmla="*/ 296 h 629"/>
                <a:gd name="T4" fmla="*/ 280 w 280"/>
                <a:gd name="T5" fmla="*/ 0 h 629"/>
                <a:gd name="T6" fmla="*/ 0 60000 65536"/>
                <a:gd name="T7" fmla="*/ 0 60000 65536"/>
                <a:gd name="T8" fmla="*/ 0 60000 65536"/>
              </a:gdLst>
              <a:ahLst/>
              <a:cxnLst>
                <a:cxn ang="T6">
                  <a:pos x="T0" y="T1"/>
                </a:cxn>
                <a:cxn ang="T7">
                  <a:pos x="T2" y="T3"/>
                </a:cxn>
                <a:cxn ang="T8">
                  <a:pos x="T4" y="T5"/>
                </a:cxn>
              </a:cxnLst>
              <a:rect l="0" t="0" r="r" b="b"/>
              <a:pathLst>
                <a:path w="280" h="629">
                  <a:moveTo>
                    <a:pt x="0" y="629"/>
                  </a:moveTo>
                  <a:cubicBezTo>
                    <a:pt x="10" y="574"/>
                    <a:pt x="13" y="401"/>
                    <a:pt x="60" y="296"/>
                  </a:cubicBezTo>
                  <a:cubicBezTo>
                    <a:pt x="107" y="191"/>
                    <a:pt x="234" y="62"/>
                    <a:pt x="280"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3" name="Line 74"/>
            <p:cNvSpPr>
              <a:spLocks noChangeShapeType="1"/>
            </p:cNvSpPr>
            <p:nvPr/>
          </p:nvSpPr>
          <p:spPr bwMode="auto">
            <a:xfrm flipV="1">
              <a:off x="4041" y="1313"/>
              <a:ext cx="236" cy="11"/>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4" name="Freeform 75"/>
            <p:cNvSpPr>
              <a:spLocks/>
            </p:cNvSpPr>
            <p:nvPr/>
          </p:nvSpPr>
          <p:spPr bwMode="auto">
            <a:xfrm>
              <a:off x="3982" y="1443"/>
              <a:ext cx="652" cy="727"/>
            </a:xfrm>
            <a:custGeom>
              <a:avLst/>
              <a:gdLst>
                <a:gd name="T0" fmla="*/ 652 w 652"/>
                <a:gd name="T1" fmla="*/ 727 h 727"/>
                <a:gd name="T2" fmla="*/ 212 w 652"/>
                <a:gd name="T3" fmla="*/ 432 h 727"/>
                <a:gd name="T4" fmla="*/ 0 w 652"/>
                <a:gd name="T5" fmla="*/ 0 h 727"/>
                <a:gd name="T6" fmla="*/ 0 60000 65536"/>
                <a:gd name="T7" fmla="*/ 0 60000 65536"/>
                <a:gd name="T8" fmla="*/ 0 60000 65536"/>
              </a:gdLst>
              <a:ahLst/>
              <a:cxnLst>
                <a:cxn ang="T6">
                  <a:pos x="T0" y="T1"/>
                </a:cxn>
                <a:cxn ang="T7">
                  <a:pos x="T2" y="T3"/>
                </a:cxn>
                <a:cxn ang="T8">
                  <a:pos x="T4" y="T5"/>
                </a:cxn>
              </a:cxnLst>
              <a:rect l="0" t="0" r="r" b="b"/>
              <a:pathLst>
                <a:path w="652" h="727">
                  <a:moveTo>
                    <a:pt x="652" y="727"/>
                  </a:moveTo>
                  <a:cubicBezTo>
                    <a:pt x="486" y="640"/>
                    <a:pt x="321" y="553"/>
                    <a:pt x="212" y="432"/>
                  </a:cubicBezTo>
                  <a:cubicBezTo>
                    <a:pt x="103" y="311"/>
                    <a:pt x="39" y="74"/>
                    <a:pt x="0"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5" name="Line 76"/>
            <p:cNvSpPr>
              <a:spLocks noChangeShapeType="1"/>
            </p:cNvSpPr>
            <p:nvPr/>
          </p:nvSpPr>
          <p:spPr bwMode="auto">
            <a:xfrm flipH="1" flipV="1">
              <a:off x="4572" y="1866"/>
              <a:ext cx="151" cy="231"/>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6" name="Freeform 77"/>
            <p:cNvSpPr>
              <a:spLocks/>
            </p:cNvSpPr>
            <p:nvPr/>
          </p:nvSpPr>
          <p:spPr bwMode="auto">
            <a:xfrm>
              <a:off x="4013" y="1390"/>
              <a:ext cx="1000" cy="795"/>
            </a:xfrm>
            <a:custGeom>
              <a:avLst/>
              <a:gdLst>
                <a:gd name="T0" fmla="*/ 1000 w 1000"/>
                <a:gd name="T1" fmla="*/ 0 h 795"/>
                <a:gd name="T2" fmla="*/ 848 w 1000"/>
                <a:gd name="T3" fmla="*/ 326 h 795"/>
                <a:gd name="T4" fmla="*/ 735 w 1000"/>
                <a:gd name="T5" fmla="*/ 576 h 795"/>
                <a:gd name="T6" fmla="*/ 257 w 1000"/>
                <a:gd name="T7" fmla="*/ 750 h 795"/>
                <a:gd name="T8" fmla="*/ 0 w 1000"/>
                <a:gd name="T9" fmla="*/ 795 h 7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95">
                  <a:moveTo>
                    <a:pt x="1000" y="0"/>
                  </a:moveTo>
                  <a:cubicBezTo>
                    <a:pt x="946" y="115"/>
                    <a:pt x="892" y="230"/>
                    <a:pt x="848" y="326"/>
                  </a:cubicBezTo>
                  <a:cubicBezTo>
                    <a:pt x="804" y="422"/>
                    <a:pt x="833" y="505"/>
                    <a:pt x="735" y="576"/>
                  </a:cubicBezTo>
                  <a:cubicBezTo>
                    <a:pt x="637" y="647"/>
                    <a:pt x="379" y="714"/>
                    <a:pt x="257" y="750"/>
                  </a:cubicBezTo>
                  <a:cubicBezTo>
                    <a:pt x="135" y="786"/>
                    <a:pt x="67" y="790"/>
                    <a:pt x="0" y="795"/>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7" name="Freeform 78"/>
            <p:cNvSpPr>
              <a:spLocks/>
            </p:cNvSpPr>
            <p:nvPr/>
          </p:nvSpPr>
          <p:spPr bwMode="auto">
            <a:xfrm>
              <a:off x="3445" y="1075"/>
              <a:ext cx="686" cy="1317"/>
            </a:xfrm>
            <a:custGeom>
              <a:avLst/>
              <a:gdLst>
                <a:gd name="T0" fmla="*/ 55 w 836"/>
                <a:gd name="T1" fmla="*/ 91 h 1339"/>
                <a:gd name="T2" fmla="*/ 25 w 836"/>
                <a:gd name="T3" fmla="*/ 613 h 1339"/>
                <a:gd name="T4" fmla="*/ 45 w 836"/>
                <a:gd name="T5" fmla="*/ 1118 h 1339"/>
                <a:gd name="T6" fmla="*/ 295 w 836"/>
                <a:gd name="T7" fmla="*/ 1280 h 1339"/>
                <a:gd name="T8" fmla="*/ 484 w 836"/>
                <a:gd name="T9" fmla="*/ 1213 h 1339"/>
                <a:gd name="T10" fmla="*/ 556 w 836"/>
                <a:gd name="T11" fmla="*/ 868 h 1339"/>
                <a:gd name="T12" fmla="*/ 530 w 836"/>
                <a:gd name="T13" fmla="*/ 371 h 1339"/>
                <a:gd name="T14" fmla="*/ 489 w 836"/>
                <a:gd name="T15" fmla="*/ 85 h 1339"/>
                <a:gd name="T16" fmla="*/ 245 w 836"/>
                <a:gd name="T17" fmla="*/ 63 h 1339"/>
                <a:gd name="T18" fmla="*/ 55 w 836"/>
                <a:gd name="T19" fmla="*/ 91 h 13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6" h="1339">
                  <a:moveTo>
                    <a:pt x="82" y="95"/>
                  </a:moveTo>
                  <a:cubicBezTo>
                    <a:pt x="28" y="190"/>
                    <a:pt x="39" y="456"/>
                    <a:pt x="37" y="633"/>
                  </a:cubicBezTo>
                  <a:cubicBezTo>
                    <a:pt x="35" y="810"/>
                    <a:pt x="0" y="1041"/>
                    <a:pt x="67" y="1156"/>
                  </a:cubicBezTo>
                  <a:cubicBezTo>
                    <a:pt x="134" y="1271"/>
                    <a:pt x="329" y="1307"/>
                    <a:pt x="438" y="1323"/>
                  </a:cubicBezTo>
                  <a:cubicBezTo>
                    <a:pt x="547" y="1339"/>
                    <a:pt x="655" y="1325"/>
                    <a:pt x="719" y="1254"/>
                  </a:cubicBezTo>
                  <a:cubicBezTo>
                    <a:pt x="783" y="1183"/>
                    <a:pt x="814" y="1043"/>
                    <a:pt x="825" y="898"/>
                  </a:cubicBezTo>
                  <a:cubicBezTo>
                    <a:pt x="836" y="753"/>
                    <a:pt x="803" y="518"/>
                    <a:pt x="787" y="383"/>
                  </a:cubicBezTo>
                  <a:cubicBezTo>
                    <a:pt x="771" y="248"/>
                    <a:pt x="797" y="140"/>
                    <a:pt x="726" y="87"/>
                  </a:cubicBezTo>
                  <a:cubicBezTo>
                    <a:pt x="655" y="34"/>
                    <a:pt x="471" y="65"/>
                    <a:pt x="363" y="65"/>
                  </a:cubicBezTo>
                  <a:cubicBezTo>
                    <a:pt x="255" y="65"/>
                    <a:pt x="136" y="0"/>
                    <a:pt x="82" y="95"/>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8" name="Freeform 79"/>
            <p:cNvSpPr>
              <a:spLocks/>
            </p:cNvSpPr>
            <p:nvPr/>
          </p:nvSpPr>
          <p:spPr bwMode="auto">
            <a:xfrm>
              <a:off x="4180" y="1143"/>
              <a:ext cx="669" cy="825"/>
            </a:xfrm>
            <a:custGeom>
              <a:avLst/>
              <a:gdLst>
                <a:gd name="T0" fmla="*/ 90 w 669"/>
                <a:gd name="T1" fmla="*/ 34 h 825"/>
                <a:gd name="T2" fmla="*/ 45 w 669"/>
                <a:gd name="T3" fmla="*/ 262 h 825"/>
                <a:gd name="T4" fmla="*/ 60 w 669"/>
                <a:gd name="T5" fmla="*/ 663 h 825"/>
                <a:gd name="T6" fmla="*/ 295 w 669"/>
                <a:gd name="T7" fmla="*/ 792 h 825"/>
                <a:gd name="T8" fmla="*/ 537 w 669"/>
                <a:gd name="T9" fmla="*/ 747 h 825"/>
                <a:gd name="T10" fmla="*/ 606 w 669"/>
                <a:gd name="T11" fmla="*/ 322 h 825"/>
                <a:gd name="T12" fmla="*/ 583 w 669"/>
                <a:gd name="T13" fmla="*/ 57 h 825"/>
                <a:gd name="T14" fmla="*/ 90 w 669"/>
                <a:gd name="T15" fmla="*/ 34 h 8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9" h="825">
                  <a:moveTo>
                    <a:pt x="90" y="34"/>
                  </a:moveTo>
                  <a:cubicBezTo>
                    <a:pt x="0" y="68"/>
                    <a:pt x="50" y="157"/>
                    <a:pt x="45" y="262"/>
                  </a:cubicBezTo>
                  <a:cubicBezTo>
                    <a:pt x="40" y="367"/>
                    <a:pt x="18" y="575"/>
                    <a:pt x="60" y="663"/>
                  </a:cubicBezTo>
                  <a:cubicBezTo>
                    <a:pt x="102" y="751"/>
                    <a:pt x="216" y="778"/>
                    <a:pt x="295" y="792"/>
                  </a:cubicBezTo>
                  <a:cubicBezTo>
                    <a:pt x="374" y="806"/>
                    <a:pt x="485" y="825"/>
                    <a:pt x="537" y="747"/>
                  </a:cubicBezTo>
                  <a:cubicBezTo>
                    <a:pt x="589" y="669"/>
                    <a:pt x="598" y="437"/>
                    <a:pt x="606" y="322"/>
                  </a:cubicBezTo>
                  <a:cubicBezTo>
                    <a:pt x="614" y="207"/>
                    <a:pt x="669" y="106"/>
                    <a:pt x="583" y="57"/>
                  </a:cubicBezTo>
                  <a:cubicBezTo>
                    <a:pt x="497" y="8"/>
                    <a:pt x="180" y="0"/>
                    <a:pt x="90" y="34"/>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9" name="Freeform 80"/>
            <p:cNvSpPr>
              <a:spLocks/>
            </p:cNvSpPr>
            <p:nvPr/>
          </p:nvSpPr>
          <p:spPr bwMode="auto">
            <a:xfrm>
              <a:off x="4531" y="1082"/>
              <a:ext cx="1165" cy="1366"/>
            </a:xfrm>
            <a:custGeom>
              <a:avLst/>
              <a:gdLst>
                <a:gd name="T0" fmla="*/ 520 w 1165"/>
                <a:gd name="T1" fmla="*/ 42 h 1366"/>
                <a:gd name="T2" fmla="*/ 353 w 1165"/>
                <a:gd name="T3" fmla="*/ 308 h 1366"/>
                <a:gd name="T4" fmla="*/ 277 w 1165"/>
                <a:gd name="T5" fmla="*/ 694 h 1366"/>
                <a:gd name="T6" fmla="*/ 209 w 1165"/>
                <a:gd name="T7" fmla="*/ 922 h 1366"/>
                <a:gd name="T8" fmla="*/ 50 w 1165"/>
                <a:gd name="T9" fmla="*/ 1050 h 1366"/>
                <a:gd name="T10" fmla="*/ 27 w 1165"/>
                <a:gd name="T11" fmla="*/ 1149 h 1366"/>
                <a:gd name="T12" fmla="*/ 209 w 1165"/>
                <a:gd name="T13" fmla="*/ 1323 h 1366"/>
                <a:gd name="T14" fmla="*/ 740 w 1165"/>
                <a:gd name="T15" fmla="*/ 1338 h 1366"/>
                <a:gd name="T16" fmla="*/ 997 w 1165"/>
                <a:gd name="T17" fmla="*/ 1346 h 1366"/>
                <a:gd name="T18" fmla="*/ 1141 w 1165"/>
                <a:gd name="T19" fmla="*/ 1217 h 1366"/>
                <a:gd name="T20" fmla="*/ 1141 w 1165"/>
                <a:gd name="T21" fmla="*/ 990 h 1366"/>
                <a:gd name="T22" fmla="*/ 997 w 1165"/>
                <a:gd name="T23" fmla="*/ 543 h 1366"/>
                <a:gd name="T24" fmla="*/ 922 w 1165"/>
                <a:gd name="T25" fmla="*/ 164 h 1366"/>
                <a:gd name="T26" fmla="*/ 762 w 1165"/>
                <a:gd name="T27" fmla="*/ 58 h 1366"/>
                <a:gd name="T28" fmla="*/ 520 w 1165"/>
                <a:gd name="T29" fmla="*/ 42 h 13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65" h="1366">
                  <a:moveTo>
                    <a:pt x="520" y="42"/>
                  </a:moveTo>
                  <a:cubicBezTo>
                    <a:pt x="452" y="84"/>
                    <a:pt x="393" y="199"/>
                    <a:pt x="353" y="308"/>
                  </a:cubicBezTo>
                  <a:cubicBezTo>
                    <a:pt x="313" y="417"/>
                    <a:pt x="301" y="592"/>
                    <a:pt x="277" y="694"/>
                  </a:cubicBezTo>
                  <a:cubicBezTo>
                    <a:pt x="253" y="796"/>
                    <a:pt x="247" y="863"/>
                    <a:pt x="209" y="922"/>
                  </a:cubicBezTo>
                  <a:cubicBezTo>
                    <a:pt x="171" y="981"/>
                    <a:pt x="80" y="1012"/>
                    <a:pt x="50" y="1050"/>
                  </a:cubicBezTo>
                  <a:cubicBezTo>
                    <a:pt x="20" y="1088"/>
                    <a:pt x="0" y="1103"/>
                    <a:pt x="27" y="1149"/>
                  </a:cubicBezTo>
                  <a:cubicBezTo>
                    <a:pt x="54" y="1195"/>
                    <a:pt x="90" y="1292"/>
                    <a:pt x="209" y="1323"/>
                  </a:cubicBezTo>
                  <a:cubicBezTo>
                    <a:pt x="328" y="1354"/>
                    <a:pt x="609" y="1334"/>
                    <a:pt x="740" y="1338"/>
                  </a:cubicBezTo>
                  <a:cubicBezTo>
                    <a:pt x="871" y="1342"/>
                    <a:pt x="930" y="1366"/>
                    <a:pt x="997" y="1346"/>
                  </a:cubicBezTo>
                  <a:cubicBezTo>
                    <a:pt x="1064" y="1326"/>
                    <a:pt x="1117" y="1276"/>
                    <a:pt x="1141" y="1217"/>
                  </a:cubicBezTo>
                  <a:cubicBezTo>
                    <a:pt x="1165" y="1158"/>
                    <a:pt x="1165" y="1102"/>
                    <a:pt x="1141" y="990"/>
                  </a:cubicBezTo>
                  <a:cubicBezTo>
                    <a:pt x="1117" y="878"/>
                    <a:pt x="1033" y="681"/>
                    <a:pt x="997" y="543"/>
                  </a:cubicBezTo>
                  <a:cubicBezTo>
                    <a:pt x="961" y="405"/>
                    <a:pt x="961" y="245"/>
                    <a:pt x="922" y="164"/>
                  </a:cubicBezTo>
                  <a:cubicBezTo>
                    <a:pt x="883" y="83"/>
                    <a:pt x="826" y="76"/>
                    <a:pt x="762" y="58"/>
                  </a:cubicBezTo>
                  <a:cubicBezTo>
                    <a:pt x="698" y="40"/>
                    <a:pt x="588" y="0"/>
                    <a:pt x="520" y="42"/>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0" name="Text Box 81"/>
            <p:cNvSpPr txBox="1">
              <a:spLocks noChangeArrowheads="1"/>
            </p:cNvSpPr>
            <p:nvPr/>
          </p:nvSpPr>
          <p:spPr bwMode="auto">
            <a:xfrm>
              <a:off x="3523" y="2502"/>
              <a:ext cx="17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Final DFS with components</a:t>
              </a:r>
            </a:p>
          </p:txBody>
        </p:sp>
      </p:grpSp>
      <p:grpSp>
        <p:nvGrpSpPr>
          <p:cNvPr id="15365" name="Group 82"/>
          <p:cNvGrpSpPr>
            <a:grpSpLocks/>
          </p:cNvGrpSpPr>
          <p:nvPr/>
        </p:nvGrpSpPr>
        <p:grpSpPr bwMode="auto">
          <a:xfrm>
            <a:off x="1685926" y="1430338"/>
            <a:ext cx="3914775" cy="2976562"/>
            <a:chOff x="1595" y="2386"/>
            <a:chExt cx="2466" cy="1875"/>
          </a:xfrm>
        </p:grpSpPr>
        <p:sp>
          <p:nvSpPr>
            <p:cNvPr id="15367" name="Oval 83"/>
            <p:cNvSpPr>
              <a:spLocks noChangeArrowheads="1"/>
            </p:cNvSpPr>
            <p:nvPr/>
          </p:nvSpPr>
          <p:spPr bwMode="auto">
            <a:xfrm>
              <a:off x="2054" y="2663"/>
              <a:ext cx="301"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000"/>
                <a:t>a/1</a:t>
              </a:r>
            </a:p>
          </p:txBody>
        </p:sp>
        <p:sp>
          <p:nvSpPr>
            <p:cNvPr id="15368" name="Oval 84"/>
            <p:cNvSpPr>
              <a:spLocks noChangeArrowheads="1"/>
            </p:cNvSpPr>
            <p:nvPr/>
          </p:nvSpPr>
          <p:spPr bwMode="auto">
            <a:xfrm>
              <a:off x="2598" y="2469"/>
              <a:ext cx="301" cy="165"/>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c/9</a:t>
              </a:r>
            </a:p>
          </p:txBody>
        </p:sp>
        <p:sp>
          <p:nvSpPr>
            <p:cNvPr id="15369" name="Oval 85"/>
            <p:cNvSpPr>
              <a:spLocks noChangeArrowheads="1"/>
            </p:cNvSpPr>
            <p:nvPr/>
          </p:nvSpPr>
          <p:spPr bwMode="auto">
            <a:xfrm>
              <a:off x="2622" y="2755"/>
              <a:ext cx="300"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b/4</a:t>
              </a:r>
            </a:p>
          </p:txBody>
        </p:sp>
        <p:sp>
          <p:nvSpPr>
            <p:cNvPr id="15370" name="Oval 86"/>
            <p:cNvSpPr>
              <a:spLocks noChangeArrowheads="1"/>
            </p:cNvSpPr>
            <p:nvPr/>
          </p:nvSpPr>
          <p:spPr bwMode="auto">
            <a:xfrm>
              <a:off x="2003" y="3269"/>
              <a:ext cx="300"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d/2</a:t>
              </a:r>
            </a:p>
          </p:txBody>
        </p:sp>
        <p:sp>
          <p:nvSpPr>
            <p:cNvPr id="15371" name="Oval 87"/>
            <p:cNvSpPr>
              <a:spLocks noChangeArrowheads="1"/>
            </p:cNvSpPr>
            <p:nvPr/>
          </p:nvSpPr>
          <p:spPr bwMode="auto">
            <a:xfrm>
              <a:off x="1997" y="3662"/>
              <a:ext cx="301" cy="16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e/3</a:t>
              </a:r>
            </a:p>
          </p:txBody>
        </p:sp>
        <p:sp>
          <p:nvSpPr>
            <p:cNvPr id="15372" name="Oval 88"/>
            <p:cNvSpPr>
              <a:spLocks noChangeArrowheads="1"/>
            </p:cNvSpPr>
            <p:nvPr/>
          </p:nvSpPr>
          <p:spPr bwMode="auto">
            <a:xfrm>
              <a:off x="2830" y="3260"/>
              <a:ext cx="301"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f/5</a:t>
              </a:r>
            </a:p>
          </p:txBody>
        </p:sp>
        <p:sp>
          <p:nvSpPr>
            <p:cNvPr id="15373" name="Oval 89"/>
            <p:cNvSpPr>
              <a:spLocks noChangeArrowheads="1"/>
            </p:cNvSpPr>
            <p:nvPr/>
          </p:nvSpPr>
          <p:spPr bwMode="auto">
            <a:xfrm>
              <a:off x="2639" y="3658"/>
              <a:ext cx="301"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g/6</a:t>
              </a:r>
            </a:p>
          </p:txBody>
        </p:sp>
        <p:sp>
          <p:nvSpPr>
            <p:cNvPr id="15374" name="Oval 90"/>
            <p:cNvSpPr>
              <a:spLocks noChangeArrowheads="1"/>
            </p:cNvSpPr>
            <p:nvPr/>
          </p:nvSpPr>
          <p:spPr bwMode="auto">
            <a:xfrm>
              <a:off x="3264" y="3695"/>
              <a:ext cx="300" cy="165"/>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i/7</a:t>
              </a:r>
            </a:p>
          </p:txBody>
        </p:sp>
        <p:sp>
          <p:nvSpPr>
            <p:cNvPr id="15375" name="Oval 91"/>
            <p:cNvSpPr>
              <a:spLocks noChangeArrowheads="1"/>
            </p:cNvSpPr>
            <p:nvPr/>
          </p:nvSpPr>
          <p:spPr bwMode="auto">
            <a:xfrm>
              <a:off x="3512" y="3310"/>
              <a:ext cx="301" cy="166"/>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h/8</a:t>
              </a:r>
            </a:p>
          </p:txBody>
        </p:sp>
        <p:sp>
          <p:nvSpPr>
            <p:cNvPr id="15376" name="Line 92"/>
            <p:cNvSpPr>
              <a:spLocks noChangeShapeType="1"/>
            </p:cNvSpPr>
            <p:nvPr/>
          </p:nvSpPr>
          <p:spPr bwMode="auto">
            <a:xfrm flipV="1">
              <a:off x="2315" y="2570"/>
              <a:ext cx="289"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93"/>
            <p:cNvSpPr>
              <a:spLocks noChangeShapeType="1"/>
            </p:cNvSpPr>
            <p:nvPr/>
          </p:nvSpPr>
          <p:spPr bwMode="auto">
            <a:xfrm>
              <a:off x="2350" y="2769"/>
              <a:ext cx="277" cy="6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94"/>
            <p:cNvSpPr>
              <a:spLocks noChangeShapeType="1"/>
            </p:cNvSpPr>
            <p:nvPr/>
          </p:nvSpPr>
          <p:spPr bwMode="auto">
            <a:xfrm flipH="1" flipV="1">
              <a:off x="2766" y="2630"/>
              <a:ext cx="17" cy="12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9" name="Line 95"/>
            <p:cNvSpPr>
              <a:spLocks noChangeShapeType="1"/>
            </p:cNvSpPr>
            <p:nvPr/>
          </p:nvSpPr>
          <p:spPr bwMode="auto">
            <a:xfrm flipH="1">
              <a:off x="2135" y="2833"/>
              <a:ext cx="58" cy="43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96"/>
            <p:cNvSpPr>
              <a:spLocks noChangeShapeType="1"/>
            </p:cNvSpPr>
            <p:nvPr/>
          </p:nvSpPr>
          <p:spPr bwMode="auto">
            <a:xfrm>
              <a:off x="2090" y="3436"/>
              <a:ext cx="0" cy="22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97"/>
            <p:cNvSpPr>
              <a:spLocks noChangeShapeType="1"/>
            </p:cNvSpPr>
            <p:nvPr/>
          </p:nvSpPr>
          <p:spPr bwMode="auto">
            <a:xfrm>
              <a:off x="2188" y="3441"/>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98"/>
            <p:cNvSpPr>
              <a:spLocks noChangeShapeType="1"/>
            </p:cNvSpPr>
            <p:nvPr/>
          </p:nvSpPr>
          <p:spPr bwMode="auto">
            <a:xfrm>
              <a:off x="2812" y="2922"/>
              <a:ext cx="138" cy="33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99"/>
            <p:cNvSpPr>
              <a:spLocks noChangeShapeType="1"/>
            </p:cNvSpPr>
            <p:nvPr/>
          </p:nvSpPr>
          <p:spPr bwMode="auto">
            <a:xfrm flipH="1" flipV="1">
              <a:off x="2298" y="3746"/>
              <a:ext cx="336" cy="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4" name="Line 100"/>
            <p:cNvSpPr>
              <a:spLocks noChangeShapeType="1"/>
            </p:cNvSpPr>
            <p:nvPr/>
          </p:nvSpPr>
          <p:spPr bwMode="auto">
            <a:xfrm flipH="1" flipV="1">
              <a:off x="3109" y="3399"/>
              <a:ext cx="208" cy="31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101"/>
            <p:cNvSpPr>
              <a:spLocks noChangeShapeType="1"/>
            </p:cNvSpPr>
            <p:nvPr/>
          </p:nvSpPr>
          <p:spPr bwMode="auto">
            <a:xfrm flipH="1">
              <a:off x="3432" y="3454"/>
              <a:ext cx="128" cy="25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Line 102"/>
            <p:cNvSpPr>
              <a:spLocks noChangeShapeType="1"/>
            </p:cNvSpPr>
            <p:nvPr/>
          </p:nvSpPr>
          <p:spPr bwMode="auto">
            <a:xfrm flipH="1">
              <a:off x="3536" y="3477"/>
              <a:ext cx="121"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Line 103"/>
            <p:cNvSpPr>
              <a:spLocks noChangeShapeType="1"/>
            </p:cNvSpPr>
            <p:nvPr/>
          </p:nvSpPr>
          <p:spPr bwMode="auto">
            <a:xfrm flipH="1" flipV="1">
              <a:off x="2928" y="3756"/>
              <a:ext cx="336" cy="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Line 104"/>
            <p:cNvSpPr>
              <a:spLocks noChangeShapeType="1"/>
            </p:cNvSpPr>
            <p:nvPr/>
          </p:nvSpPr>
          <p:spPr bwMode="auto">
            <a:xfrm flipH="1">
              <a:off x="2835" y="3417"/>
              <a:ext cx="6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105"/>
            <p:cNvSpPr>
              <a:spLocks noChangeShapeType="1"/>
            </p:cNvSpPr>
            <p:nvPr/>
          </p:nvSpPr>
          <p:spPr bwMode="auto">
            <a:xfrm>
              <a:off x="2280" y="2820"/>
              <a:ext cx="427" cy="85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0" name="Freeform 106"/>
            <p:cNvSpPr>
              <a:spLocks/>
            </p:cNvSpPr>
            <p:nvPr/>
          </p:nvSpPr>
          <p:spPr bwMode="auto">
            <a:xfrm>
              <a:off x="2510" y="3086"/>
              <a:ext cx="1429" cy="877"/>
            </a:xfrm>
            <a:custGeom>
              <a:avLst/>
              <a:gdLst>
                <a:gd name="T0" fmla="*/ 309 w 2206"/>
                <a:gd name="T1" fmla="*/ 11 h 1571"/>
                <a:gd name="T2" fmla="*/ 99 w 2206"/>
                <a:gd name="T3" fmla="*/ 74 h 1571"/>
                <a:gd name="T4" fmla="*/ 64 w 2206"/>
                <a:gd name="T5" fmla="*/ 391 h 1571"/>
                <a:gd name="T6" fmla="*/ 485 w 2206"/>
                <a:gd name="T7" fmla="*/ 488 h 1571"/>
                <a:gd name="T8" fmla="*/ 802 w 2206"/>
                <a:gd name="T9" fmla="*/ 402 h 1571"/>
                <a:gd name="T10" fmla="*/ 843 w 2206"/>
                <a:gd name="T11" fmla="*/ 138 h 1571"/>
                <a:gd name="T12" fmla="*/ 309 w 2206"/>
                <a:gd name="T13" fmla="*/ 11 h 15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06" h="1571">
                  <a:moveTo>
                    <a:pt x="737" y="34"/>
                  </a:moveTo>
                  <a:cubicBezTo>
                    <a:pt x="441" y="0"/>
                    <a:pt x="333" y="36"/>
                    <a:pt x="236" y="239"/>
                  </a:cubicBezTo>
                  <a:cubicBezTo>
                    <a:pt x="139" y="442"/>
                    <a:pt x="0" y="1033"/>
                    <a:pt x="153" y="1254"/>
                  </a:cubicBezTo>
                  <a:cubicBezTo>
                    <a:pt x="306" y="1475"/>
                    <a:pt x="861" y="1559"/>
                    <a:pt x="1154" y="1565"/>
                  </a:cubicBezTo>
                  <a:cubicBezTo>
                    <a:pt x="1447" y="1571"/>
                    <a:pt x="1768" y="1479"/>
                    <a:pt x="1911" y="1292"/>
                  </a:cubicBezTo>
                  <a:cubicBezTo>
                    <a:pt x="2054" y="1105"/>
                    <a:pt x="2206" y="656"/>
                    <a:pt x="2010" y="444"/>
                  </a:cubicBezTo>
                  <a:cubicBezTo>
                    <a:pt x="1814" y="232"/>
                    <a:pt x="1033" y="68"/>
                    <a:pt x="737" y="34"/>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Freeform 107"/>
            <p:cNvSpPr>
              <a:spLocks/>
            </p:cNvSpPr>
            <p:nvPr/>
          </p:nvSpPr>
          <p:spPr bwMode="auto">
            <a:xfrm>
              <a:off x="1859" y="3104"/>
              <a:ext cx="564" cy="893"/>
            </a:xfrm>
            <a:custGeom>
              <a:avLst/>
              <a:gdLst>
                <a:gd name="T0" fmla="*/ 79 w 739"/>
                <a:gd name="T1" fmla="*/ 60 h 1463"/>
                <a:gd name="T2" fmla="*/ 43 w 739"/>
                <a:gd name="T3" fmla="*/ 445 h 1463"/>
                <a:gd name="T4" fmla="*/ 339 w 739"/>
                <a:gd name="T5" fmla="*/ 485 h 1463"/>
                <a:gd name="T6" fmla="*/ 388 w 739"/>
                <a:gd name="T7" fmla="*/ 81 h 1463"/>
                <a:gd name="T8" fmla="*/ 79 w 739"/>
                <a:gd name="T9" fmla="*/ 60 h 1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9" h="1463">
                  <a:moveTo>
                    <a:pt x="135" y="163"/>
                  </a:moveTo>
                  <a:cubicBezTo>
                    <a:pt x="37" y="326"/>
                    <a:pt x="0" y="1005"/>
                    <a:pt x="74" y="1194"/>
                  </a:cubicBezTo>
                  <a:cubicBezTo>
                    <a:pt x="148" y="1383"/>
                    <a:pt x="484" y="1463"/>
                    <a:pt x="582" y="1300"/>
                  </a:cubicBezTo>
                  <a:cubicBezTo>
                    <a:pt x="680" y="1137"/>
                    <a:pt x="739" y="407"/>
                    <a:pt x="665" y="216"/>
                  </a:cubicBezTo>
                  <a:cubicBezTo>
                    <a:pt x="591" y="25"/>
                    <a:pt x="233" y="0"/>
                    <a:pt x="135" y="163"/>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Freeform 108"/>
            <p:cNvSpPr>
              <a:spLocks/>
            </p:cNvSpPr>
            <p:nvPr/>
          </p:nvSpPr>
          <p:spPr bwMode="auto">
            <a:xfrm>
              <a:off x="1930" y="2386"/>
              <a:ext cx="1101" cy="583"/>
            </a:xfrm>
            <a:custGeom>
              <a:avLst/>
              <a:gdLst>
                <a:gd name="T0" fmla="*/ 6 w 1442"/>
                <a:gd name="T1" fmla="*/ 206 h 954"/>
                <a:gd name="T2" fmla="*/ 50 w 1442"/>
                <a:gd name="T3" fmla="*/ 279 h 954"/>
                <a:gd name="T4" fmla="*/ 254 w 1442"/>
                <a:gd name="T5" fmla="*/ 296 h 954"/>
                <a:gd name="T6" fmla="*/ 660 w 1442"/>
                <a:gd name="T7" fmla="*/ 353 h 954"/>
                <a:gd name="T8" fmla="*/ 815 w 1442"/>
                <a:gd name="T9" fmla="*/ 316 h 954"/>
                <a:gd name="T10" fmla="*/ 815 w 1442"/>
                <a:gd name="T11" fmla="*/ 129 h 954"/>
                <a:gd name="T12" fmla="*/ 749 w 1442"/>
                <a:gd name="T13" fmla="*/ 19 h 954"/>
                <a:gd name="T14" fmla="*/ 572 w 1442"/>
                <a:gd name="T15" fmla="*/ 16 h 954"/>
                <a:gd name="T16" fmla="*/ 329 w 1442"/>
                <a:gd name="T17" fmla="*/ 81 h 954"/>
                <a:gd name="T18" fmla="*/ 90 w 1442"/>
                <a:gd name="T19" fmla="*/ 144 h 954"/>
                <a:gd name="T20" fmla="*/ 6 w 1442"/>
                <a:gd name="T21" fmla="*/ 206 h 9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42" h="954">
                  <a:moveTo>
                    <a:pt x="11" y="551"/>
                  </a:moveTo>
                  <a:cubicBezTo>
                    <a:pt x="0" y="612"/>
                    <a:pt x="16" y="708"/>
                    <a:pt x="87" y="748"/>
                  </a:cubicBezTo>
                  <a:cubicBezTo>
                    <a:pt x="158" y="788"/>
                    <a:pt x="262" y="760"/>
                    <a:pt x="436" y="793"/>
                  </a:cubicBezTo>
                  <a:cubicBezTo>
                    <a:pt x="610" y="826"/>
                    <a:pt x="973" y="936"/>
                    <a:pt x="1133" y="945"/>
                  </a:cubicBezTo>
                  <a:cubicBezTo>
                    <a:pt x="1293" y="954"/>
                    <a:pt x="1354" y="946"/>
                    <a:pt x="1398" y="846"/>
                  </a:cubicBezTo>
                  <a:cubicBezTo>
                    <a:pt x="1442" y="746"/>
                    <a:pt x="1417" y="479"/>
                    <a:pt x="1398" y="346"/>
                  </a:cubicBezTo>
                  <a:cubicBezTo>
                    <a:pt x="1379" y="213"/>
                    <a:pt x="1354" y="100"/>
                    <a:pt x="1285" y="50"/>
                  </a:cubicBezTo>
                  <a:cubicBezTo>
                    <a:pt x="1216" y="0"/>
                    <a:pt x="1101" y="15"/>
                    <a:pt x="981" y="43"/>
                  </a:cubicBezTo>
                  <a:cubicBezTo>
                    <a:pt x="861" y="71"/>
                    <a:pt x="703" y="160"/>
                    <a:pt x="565" y="217"/>
                  </a:cubicBezTo>
                  <a:cubicBezTo>
                    <a:pt x="427" y="274"/>
                    <a:pt x="251" y="331"/>
                    <a:pt x="155" y="384"/>
                  </a:cubicBezTo>
                  <a:cubicBezTo>
                    <a:pt x="59" y="437"/>
                    <a:pt x="22" y="490"/>
                    <a:pt x="11" y="551"/>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3" name="Text Box 109"/>
            <p:cNvSpPr txBox="1">
              <a:spLocks noChangeArrowheads="1"/>
            </p:cNvSpPr>
            <p:nvPr/>
          </p:nvSpPr>
          <p:spPr bwMode="auto">
            <a:xfrm>
              <a:off x="1595" y="4011"/>
              <a:ext cx="24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Reversal with new vertex order</a:t>
              </a:r>
            </a:p>
          </p:txBody>
        </p:sp>
      </p:grpSp>
      <p:sp>
        <p:nvSpPr>
          <p:cNvPr id="15366" name="Line 110"/>
          <p:cNvSpPr>
            <a:spLocks noChangeShapeType="1"/>
          </p:cNvSpPr>
          <p:nvPr/>
        </p:nvSpPr>
        <p:spPr bwMode="auto">
          <a:xfrm flipV="1">
            <a:off x="4214814" y="2262188"/>
            <a:ext cx="1958975" cy="0"/>
          </a:xfrm>
          <a:prstGeom prst="line">
            <a:avLst/>
          </a:prstGeom>
          <a:noFill/>
          <a:ln w="381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539954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800226" y="141288"/>
            <a:ext cx="8723313" cy="698500"/>
          </a:xfrm>
        </p:spPr>
        <p:txBody>
          <a:bodyPr/>
          <a:lstStyle/>
          <a:p>
            <a:r>
              <a:rPr lang="en-US" altLang="en-US" sz="3600"/>
              <a:t>Strong Components – Implementation</a:t>
            </a:r>
          </a:p>
        </p:txBody>
      </p:sp>
      <p:sp>
        <p:nvSpPr>
          <p:cNvPr id="16388" name="Rectangle 3"/>
          <p:cNvSpPr>
            <a:spLocks noGrp="1" noChangeArrowheads="1"/>
          </p:cNvSpPr>
          <p:nvPr>
            <p:ph type="body" idx="1"/>
          </p:nvPr>
        </p:nvSpPr>
        <p:spPr>
          <a:xfrm>
            <a:off x="1007764" y="1563389"/>
            <a:ext cx="10308235" cy="2577290"/>
          </a:xfrm>
          <a:solidFill>
            <a:schemeClr val="bg1">
              <a:lumMod val="95000"/>
            </a:schemeClr>
          </a:solidFill>
          <a:ln>
            <a:solidFill>
              <a:schemeClr val="tx1"/>
            </a:solidFill>
            <a:miter lim="800000"/>
            <a:headEnd/>
            <a:tailEnd/>
          </a:ln>
        </p:spPr>
        <p:txBody>
          <a:bodyPr/>
          <a:lstStyle/>
          <a:p>
            <a:pPr marL="533400" indent="-533400">
              <a:lnSpc>
                <a:spcPct val="80000"/>
              </a:lnSpc>
              <a:buNone/>
            </a:pPr>
            <a:r>
              <a:rPr lang="en-US" altLang="en-US" sz="2400" dirty="0" err="1">
                <a:solidFill>
                  <a:schemeClr val="accent2"/>
                </a:solidFill>
              </a:rPr>
              <a:t>StrongComp</a:t>
            </a:r>
            <a:r>
              <a:rPr lang="en-US" altLang="en-US" sz="2400" dirty="0">
                <a:solidFill>
                  <a:schemeClr val="accent2"/>
                </a:solidFill>
              </a:rPr>
              <a:t>(G){</a:t>
            </a:r>
          </a:p>
          <a:p>
            <a:pPr marL="533400" indent="-533400">
              <a:lnSpc>
                <a:spcPct val="80000"/>
              </a:lnSpc>
              <a:buNone/>
            </a:pPr>
            <a:r>
              <a:rPr lang="en-US" altLang="en-US" sz="2400" dirty="0">
                <a:solidFill>
                  <a:schemeClr val="accent2"/>
                </a:solidFill>
              </a:rPr>
              <a:t>       </a:t>
            </a:r>
            <a:r>
              <a:rPr lang="en-US" altLang="en-US" sz="2400" dirty="0"/>
              <a:t>Run DFS(G), Computing finish time f[u] for each vertex u;</a:t>
            </a:r>
          </a:p>
          <a:p>
            <a:pPr marL="533400" indent="-533400">
              <a:lnSpc>
                <a:spcPct val="80000"/>
              </a:lnSpc>
              <a:buNone/>
            </a:pPr>
            <a:r>
              <a:rPr lang="en-US" altLang="en-US" sz="2400" dirty="0"/>
              <a:t>       Compute R = Reverse(G), reversing all edges of G;</a:t>
            </a:r>
          </a:p>
          <a:p>
            <a:pPr marL="533400" indent="-533400">
              <a:lnSpc>
                <a:spcPct val="80000"/>
              </a:lnSpc>
              <a:buNone/>
            </a:pPr>
            <a:r>
              <a:rPr lang="en-US" altLang="en-US" sz="2400" dirty="0"/>
              <a:t>       Sort the vertices of R (by count sort) in decreasing order of f[u];</a:t>
            </a:r>
          </a:p>
          <a:p>
            <a:pPr marL="533400" indent="-533400">
              <a:lnSpc>
                <a:spcPct val="80000"/>
              </a:lnSpc>
              <a:buNone/>
            </a:pPr>
            <a:r>
              <a:rPr lang="en-US" altLang="en-US" sz="2400" dirty="0"/>
              <a:t>       Run DFS(R) using this </a:t>
            </a:r>
            <a:r>
              <a:rPr lang="en-US" altLang="en-US" sz="2400" dirty="0" smtClean="0"/>
              <a:t>order;</a:t>
            </a:r>
            <a:endParaRPr lang="en-US" altLang="en-US" sz="2400" dirty="0"/>
          </a:p>
          <a:p>
            <a:pPr marL="533400" indent="-533400">
              <a:lnSpc>
                <a:spcPct val="80000"/>
              </a:lnSpc>
              <a:buNone/>
            </a:pPr>
            <a:r>
              <a:rPr lang="en-US" altLang="en-US" sz="2400" dirty="0"/>
              <a:t>       Each DFS tree is a strong component; </a:t>
            </a:r>
          </a:p>
          <a:p>
            <a:pPr marL="533400" indent="-533400">
              <a:lnSpc>
                <a:spcPct val="80000"/>
              </a:lnSpc>
              <a:buNone/>
            </a:pPr>
            <a:r>
              <a:rPr lang="en-US" altLang="en-US" sz="2400" dirty="0">
                <a:solidFill>
                  <a:schemeClr val="accent2"/>
                </a:solidFill>
              </a:rPr>
              <a:t>} // end-</a:t>
            </a:r>
            <a:r>
              <a:rPr lang="en-US" altLang="en-US" sz="2400" dirty="0" err="1">
                <a:solidFill>
                  <a:schemeClr val="accent2"/>
                </a:solidFill>
              </a:rPr>
              <a:t>StrongComp</a:t>
            </a:r>
            <a:endParaRPr lang="en-US" altLang="en-US" sz="2400" dirty="0">
              <a:solidFill>
                <a:schemeClr val="accent2"/>
              </a:solidFill>
            </a:endParaRPr>
          </a:p>
          <a:p>
            <a:pPr marL="533400" indent="-533400">
              <a:lnSpc>
                <a:spcPct val="80000"/>
              </a:lnSpc>
              <a:buNone/>
            </a:pPr>
            <a:endParaRPr lang="en-US" altLang="en-US" sz="2000" dirty="0"/>
          </a:p>
        </p:txBody>
      </p:sp>
      <p:sp>
        <p:nvSpPr>
          <p:cNvPr id="4" name="Text Box 159"/>
          <p:cNvSpPr txBox="1">
            <a:spLocks noChangeArrowheads="1"/>
          </p:cNvSpPr>
          <p:nvPr/>
        </p:nvSpPr>
        <p:spPr bwMode="auto">
          <a:xfrm>
            <a:off x="3828602" y="4398394"/>
            <a:ext cx="31999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dirty="0" smtClean="0"/>
              <a:t>Running Time: </a:t>
            </a:r>
            <a:r>
              <a:rPr lang="en-US" altLang="en-US" sz="2400" dirty="0" smtClean="0">
                <a:solidFill>
                  <a:srgbClr val="FF0000"/>
                </a:solidFill>
              </a:rPr>
              <a:t>O(</a:t>
            </a:r>
            <a:r>
              <a:rPr lang="en-US" altLang="en-US" sz="2400" dirty="0" err="1" smtClean="0">
                <a:solidFill>
                  <a:srgbClr val="FF0000"/>
                </a:solidFill>
              </a:rPr>
              <a:t>n+e</a:t>
            </a:r>
            <a:r>
              <a:rPr lang="en-US" altLang="en-US" sz="2400" dirty="0" smtClean="0">
                <a:solidFill>
                  <a:srgbClr val="FF0000"/>
                </a:solidFill>
              </a:rPr>
              <a:t>)</a:t>
            </a:r>
            <a:endParaRPr lang="en-US" altLang="en-US" sz="2400" dirty="0">
              <a:solidFill>
                <a:srgbClr val="FF0000"/>
              </a:solidFill>
            </a:endParaRPr>
          </a:p>
        </p:txBody>
      </p:sp>
    </p:spTree>
    <p:extLst>
      <p:ext uri="{BB962C8B-B14F-4D97-AF65-F5344CB8AC3E}">
        <p14:creationId xmlns:p14="http://schemas.microsoft.com/office/powerpoint/2010/main" val="23685856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862138" y="236539"/>
            <a:ext cx="8191500" cy="769937"/>
          </a:xfrm>
        </p:spPr>
        <p:txBody>
          <a:bodyPr/>
          <a:lstStyle/>
          <a:p>
            <a:r>
              <a:rPr lang="en-US" altLang="en-US" sz="3600" dirty="0"/>
              <a:t>Strongly Connected Components</a:t>
            </a:r>
          </a:p>
        </p:txBody>
      </p:sp>
      <p:sp>
        <p:nvSpPr>
          <p:cNvPr id="5124" name="Rectangle 3"/>
          <p:cNvSpPr>
            <a:spLocks noGrp="1" noChangeArrowheads="1"/>
          </p:cNvSpPr>
          <p:nvPr>
            <p:ph type="body" idx="1"/>
          </p:nvPr>
        </p:nvSpPr>
        <p:spPr>
          <a:xfrm>
            <a:off x="379562" y="1093789"/>
            <a:ext cx="10034439" cy="5183187"/>
          </a:xfrm>
        </p:spPr>
        <p:txBody>
          <a:bodyPr/>
          <a:lstStyle/>
          <a:p>
            <a:r>
              <a:rPr lang="en-US" altLang="en-US" dirty="0" smtClean="0"/>
              <a:t>Very important connectivity problem with digraphs</a:t>
            </a:r>
          </a:p>
          <a:p>
            <a:pPr lvl="1"/>
            <a:r>
              <a:rPr lang="en-US" altLang="en-US" dirty="0" smtClean="0"/>
              <a:t>When digraphs are used in communication and transportation networks, people want to know that the networks are complete in the sense that from any location it is possible to reach any other location in the graph</a:t>
            </a:r>
          </a:p>
          <a:p>
            <a:pPr lvl="1"/>
            <a:r>
              <a:rPr lang="en-US" altLang="en-US" dirty="0" smtClean="0"/>
              <a:t>A digraph is </a:t>
            </a:r>
            <a:r>
              <a:rPr lang="en-US" altLang="en-US" dirty="0" smtClean="0">
                <a:solidFill>
                  <a:schemeClr val="accent2"/>
                </a:solidFill>
              </a:rPr>
              <a:t>strongly connected</a:t>
            </a:r>
            <a:r>
              <a:rPr lang="en-US" altLang="en-US" dirty="0" smtClean="0"/>
              <a:t> if for each pair of vertices u, v </a:t>
            </a:r>
            <a:r>
              <a:rPr lang="en-US" altLang="en-US" dirty="0" smtClean="0">
                <a:latin typeface="Symbol" panose="05050102010706020507" pitchFamily="18" charset="2"/>
              </a:rPr>
              <a:t>e</a:t>
            </a:r>
            <a:r>
              <a:rPr lang="en-US" altLang="en-US" dirty="0" smtClean="0"/>
              <a:t> V, u can reach v and vice versa.</a:t>
            </a:r>
          </a:p>
        </p:txBody>
      </p:sp>
    </p:spTree>
    <p:extLst>
      <p:ext uri="{BB962C8B-B14F-4D97-AF65-F5344CB8AC3E}">
        <p14:creationId xmlns:p14="http://schemas.microsoft.com/office/powerpoint/2010/main" val="3141457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862138" y="236539"/>
            <a:ext cx="8191500" cy="769937"/>
          </a:xfrm>
        </p:spPr>
        <p:txBody>
          <a:bodyPr/>
          <a:lstStyle/>
          <a:p>
            <a:r>
              <a:rPr lang="en-US" altLang="en-US" sz="3600"/>
              <a:t>Strongly Connected Components</a:t>
            </a:r>
          </a:p>
        </p:txBody>
      </p:sp>
      <p:sp>
        <p:nvSpPr>
          <p:cNvPr id="6148" name="Rectangle 3"/>
          <p:cNvSpPr>
            <a:spLocks noGrp="1" noChangeArrowheads="1"/>
          </p:cNvSpPr>
          <p:nvPr>
            <p:ph type="body" idx="1"/>
          </p:nvPr>
        </p:nvSpPr>
        <p:spPr>
          <a:xfrm>
            <a:off x="448574" y="1093789"/>
            <a:ext cx="11386868" cy="5387975"/>
          </a:xfrm>
        </p:spPr>
        <p:txBody>
          <a:bodyPr/>
          <a:lstStyle/>
          <a:p>
            <a:r>
              <a:rPr lang="en-US" altLang="en-US" dirty="0" smtClean="0"/>
              <a:t>Problem:</a:t>
            </a:r>
          </a:p>
          <a:p>
            <a:pPr lvl="1"/>
            <a:r>
              <a:rPr lang="en-US" altLang="en-US" dirty="0" smtClean="0"/>
              <a:t>Given a digraph write an algorithm which determines whether a digraph is strongly connected</a:t>
            </a:r>
          </a:p>
          <a:p>
            <a:pPr lvl="1"/>
            <a:endParaRPr lang="en-US" altLang="en-US" dirty="0" smtClean="0"/>
          </a:p>
          <a:p>
            <a:pPr lvl="1"/>
            <a:r>
              <a:rPr lang="en-US" altLang="en-US" dirty="0" smtClean="0"/>
              <a:t>In fact we would like to solve a stronger problem:</a:t>
            </a:r>
          </a:p>
          <a:p>
            <a:pPr lvl="1"/>
            <a:r>
              <a:rPr lang="en-US" altLang="en-US" dirty="0" smtClean="0"/>
              <a:t>Given a digraph, compute  </a:t>
            </a:r>
            <a:r>
              <a:rPr lang="en-US" altLang="en-US" dirty="0" smtClean="0">
                <a:solidFill>
                  <a:schemeClr val="accent2"/>
                </a:solidFill>
              </a:rPr>
              <a:t>strongly connected components,</a:t>
            </a:r>
            <a:r>
              <a:rPr lang="en-US" altLang="en-US" dirty="0" smtClean="0"/>
              <a:t> OR shortly </a:t>
            </a:r>
            <a:r>
              <a:rPr lang="en-US" altLang="en-US" dirty="0" smtClean="0">
                <a:solidFill>
                  <a:schemeClr val="accent2"/>
                </a:solidFill>
              </a:rPr>
              <a:t>strong components, </a:t>
            </a:r>
            <a:r>
              <a:rPr lang="en-US" altLang="en-US" dirty="0" smtClean="0"/>
              <a:t>of the digraph</a:t>
            </a:r>
          </a:p>
          <a:p>
            <a:pPr lvl="1"/>
            <a:r>
              <a:rPr lang="en-US" altLang="en-US" dirty="0" smtClean="0"/>
              <a:t>In particular we partition the vertices of the graph into subsets such that the induced subgraph of each subset is strongly connected, and these subsets should be as large as possible and still have this property</a:t>
            </a:r>
          </a:p>
        </p:txBody>
      </p:sp>
    </p:spTree>
    <p:extLst>
      <p:ext uri="{BB962C8B-B14F-4D97-AF65-F5344CB8AC3E}">
        <p14:creationId xmlns:p14="http://schemas.microsoft.com/office/powerpoint/2010/main" val="23336340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909763" y="223838"/>
            <a:ext cx="8191500" cy="601662"/>
          </a:xfrm>
        </p:spPr>
        <p:txBody>
          <a:bodyPr/>
          <a:lstStyle/>
          <a:p>
            <a:r>
              <a:rPr lang="en-US" altLang="en-US" sz="3600" dirty="0"/>
              <a:t>Strong Components - Example</a:t>
            </a:r>
          </a:p>
        </p:txBody>
      </p:sp>
      <p:grpSp>
        <p:nvGrpSpPr>
          <p:cNvPr id="7172" name="Group 45"/>
          <p:cNvGrpSpPr>
            <a:grpSpLocks/>
          </p:cNvGrpSpPr>
          <p:nvPr/>
        </p:nvGrpSpPr>
        <p:grpSpPr bwMode="auto">
          <a:xfrm>
            <a:off x="2068514" y="1050925"/>
            <a:ext cx="4421187" cy="3409950"/>
            <a:chOff x="343" y="662"/>
            <a:chExt cx="2785" cy="2148"/>
          </a:xfrm>
        </p:grpSpPr>
        <p:sp>
          <p:nvSpPr>
            <p:cNvPr id="7182" name="Oval 5"/>
            <p:cNvSpPr>
              <a:spLocks noChangeArrowheads="1"/>
            </p:cNvSpPr>
            <p:nvPr/>
          </p:nvSpPr>
          <p:spPr bwMode="auto">
            <a:xfrm>
              <a:off x="599" y="974"/>
              <a:ext cx="394" cy="18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a</a:t>
              </a:r>
            </a:p>
          </p:txBody>
        </p:sp>
        <p:sp>
          <p:nvSpPr>
            <p:cNvPr id="7183" name="Oval 7"/>
            <p:cNvSpPr>
              <a:spLocks noChangeArrowheads="1"/>
            </p:cNvSpPr>
            <p:nvPr/>
          </p:nvSpPr>
          <p:spPr bwMode="auto">
            <a:xfrm>
              <a:off x="1311" y="755"/>
              <a:ext cx="394" cy="18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c</a:t>
              </a:r>
            </a:p>
          </p:txBody>
        </p:sp>
        <p:sp>
          <p:nvSpPr>
            <p:cNvPr id="7184" name="Oval 8"/>
            <p:cNvSpPr>
              <a:spLocks noChangeArrowheads="1"/>
            </p:cNvSpPr>
            <p:nvPr/>
          </p:nvSpPr>
          <p:spPr bwMode="auto">
            <a:xfrm>
              <a:off x="1342" y="1078"/>
              <a:ext cx="394" cy="18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b</a:t>
              </a:r>
            </a:p>
          </p:txBody>
        </p:sp>
        <p:sp>
          <p:nvSpPr>
            <p:cNvPr id="7185" name="Oval 9"/>
            <p:cNvSpPr>
              <a:spLocks noChangeArrowheads="1"/>
            </p:cNvSpPr>
            <p:nvPr/>
          </p:nvSpPr>
          <p:spPr bwMode="auto">
            <a:xfrm>
              <a:off x="531" y="1657"/>
              <a:ext cx="394" cy="18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d</a:t>
              </a:r>
            </a:p>
          </p:txBody>
        </p:sp>
        <p:sp>
          <p:nvSpPr>
            <p:cNvPr id="7186" name="Oval 10"/>
            <p:cNvSpPr>
              <a:spLocks noChangeArrowheads="1"/>
            </p:cNvSpPr>
            <p:nvPr/>
          </p:nvSpPr>
          <p:spPr bwMode="auto">
            <a:xfrm>
              <a:off x="524" y="2100"/>
              <a:ext cx="394" cy="188"/>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e</a:t>
              </a:r>
            </a:p>
          </p:txBody>
        </p:sp>
        <p:sp>
          <p:nvSpPr>
            <p:cNvPr id="7187" name="Oval 11"/>
            <p:cNvSpPr>
              <a:spLocks noChangeArrowheads="1"/>
            </p:cNvSpPr>
            <p:nvPr/>
          </p:nvSpPr>
          <p:spPr bwMode="auto">
            <a:xfrm>
              <a:off x="1615" y="1647"/>
              <a:ext cx="394" cy="18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f</a:t>
              </a:r>
            </a:p>
          </p:txBody>
        </p:sp>
        <p:sp>
          <p:nvSpPr>
            <p:cNvPr id="7188" name="Oval 12"/>
            <p:cNvSpPr>
              <a:spLocks noChangeArrowheads="1"/>
            </p:cNvSpPr>
            <p:nvPr/>
          </p:nvSpPr>
          <p:spPr bwMode="auto">
            <a:xfrm>
              <a:off x="1365" y="2096"/>
              <a:ext cx="394" cy="18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g</a:t>
              </a:r>
            </a:p>
          </p:txBody>
        </p:sp>
        <p:sp>
          <p:nvSpPr>
            <p:cNvPr id="7189" name="Oval 13"/>
            <p:cNvSpPr>
              <a:spLocks noChangeArrowheads="1"/>
            </p:cNvSpPr>
            <p:nvPr/>
          </p:nvSpPr>
          <p:spPr bwMode="auto">
            <a:xfrm>
              <a:off x="2183" y="2137"/>
              <a:ext cx="394" cy="18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i</a:t>
              </a:r>
            </a:p>
          </p:txBody>
        </p:sp>
        <p:sp>
          <p:nvSpPr>
            <p:cNvPr id="7190" name="Oval 14"/>
            <p:cNvSpPr>
              <a:spLocks noChangeArrowheads="1"/>
            </p:cNvSpPr>
            <p:nvPr/>
          </p:nvSpPr>
          <p:spPr bwMode="auto">
            <a:xfrm>
              <a:off x="2509" y="1704"/>
              <a:ext cx="394" cy="187"/>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h</a:t>
              </a:r>
            </a:p>
          </p:txBody>
        </p:sp>
        <p:sp>
          <p:nvSpPr>
            <p:cNvPr id="7191" name="Line 15"/>
            <p:cNvSpPr>
              <a:spLocks noChangeShapeType="1"/>
            </p:cNvSpPr>
            <p:nvPr/>
          </p:nvSpPr>
          <p:spPr bwMode="auto">
            <a:xfrm flipV="1">
              <a:off x="940" y="869"/>
              <a:ext cx="379" cy="131"/>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Line 16"/>
            <p:cNvSpPr>
              <a:spLocks noChangeShapeType="1"/>
            </p:cNvSpPr>
            <p:nvPr/>
          </p:nvSpPr>
          <p:spPr bwMode="auto">
            <a:xfrm>
              <a:off x="986" y="1094"/>
              <a:ext cx="363" cy="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3" name="Line 17"/>
            <p:cNvSpPr>
              <a:spLocks noChangeShapeType="1"/>
            </p:cNvSpPr>
            <p:nvPr/>
          </p:nvSpPr>
          <p:spPr bwMode="auto">
            <a:xfrm flipH="1" flipV="1">
              <a:off x="1531" y="937"/>
              <a:ext cx="23" cy="1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4" name="Line 18"/>
            <p:cNvSpPr>
              <a:spLocks noChangeShapeType="1"/>
            </p:cNvSpPr>
            <p:nvPr/>
          </p:nvSpPr>
          <p:spPr bwMode="auto">
            <a:xfrm flipH="1">
              <a:off x="704" y="1166"/>
              <a:ext cx="77" cy="4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5" name="Line 19"/>
            <p:cNvSpPr>
              <a:spLocks noChangeShapeType="1"/>
            </p:cNvSpPr>
            <p:nvPr/>
          </p:nvSpPr>
          <p:spPr bwMode="auto">
            <a:xfrm>
              <a:off x="645" y="1845"/>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6" name="Line 20"/>
            <p:cNvSpPr>
              <a:spLocks noChangeShapeType="1"/>
            </p:cNvSpPr>
            <p:nvPr/>
          </p:nvSpPr>
          <p:spPr bwMode="auto">
            <a:xfrm>
              <a:off x="774" y="1851"/>
              <a:ext cx="0" cy="25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7" name="Line 21"/>
            <p:cNvSpPr>
              <a:spLocks noChangeShapeType="1"/>
            </p:cNvSpPr>
            <p:nvPr/>
          </p:nvSpPr>
          <p:spPr bwMode="auto">
            <a:xfrm>
              <a:off x="1592" y="1266"/>
              <a:ext cx="180" cy="3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 name="Line 22"/>
            <p:cNvSpPr>
              <a:spLocks noChangeShapeType="1"/>
            </p:cNvSpPr>
            <p:nvPr/>
          </p:nvSpPr>
          <p:spPr bwMode="auto">
            <a:xfrm flipH="1" flipV="1">
              <a:off x="918" y="2195"/>
              <a:ext cx="440" cy="11"/>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 name="Line 23"/>
            <p:cNvSpPr>
              <a:spLocks noChangeShapeType="1"/>
            </p:cNvSpPr>
            <p:nvPr/>
          </p:nvSpPr>
          <p:spPr bwMode="auto">
            <a:xfrm flipH="1" flipV="1">
              <a:off x="1980" y="1804"/>
              <a:ext cx="273"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 name="Line 24"/>
            <p:cNvSpPr>
              <a:spLocks noChangeShapeType="1"/>
            </p:cNvSpPr>
            <p:nvPr/>
          </p:nvSpPr>
          <p:spPr bwMode="auto">
            <a:xfrm flipH="1">
              <a:off x="2404" y="1866"/>
              <a:ext cx="167" cy="2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1" name="Line 25"/>
            <p:cNvSpPr>
              <a:spLocks noChangeShapeType="1"/>
            </p:cNvSpPr>
            <p:nvPr/>
          </p:nvSpPr>
          <p:spPr bwMode="auto">
            <a:xfrm flipH="1">
              <a:off x="2540" y="1892"/>
              <a:ext cx="159"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2" name="Line 26"/>
            <p:cNvSpPr>
              <a:spLocks noChangeShapeType="1"/>
            </p:cNvSpPr>
            <p:nvPr/>
          </p:nvSpPr>
          <p:spPr bwMode="auto">
            <a:xfrm flipH="1" flipV="1">
              <a:off x="1744" y="2206"/>
              <a:ext cx="440" cy="1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3" name="Line 27"/>
            <p:cNvSpPr>
              <a:spLocks noChangeShapeType="1"/>
            </p:cNvSpPr>
            <p:nvPr/>
          </p:nvSpPr>
          <p:spPr bwMode="auto">
            <a:xfrm flipH="1">
              <a:off x="1621" y="1824"/>
              <a:ext cx="85" cy="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4" name="Line 28"/>
            <p:cNvSpPr>
              <a:spLocks noChangeShapeType="1"/>
            </p:cNvSpPr>
            <p:nvPr/>
          </p:nvSpPr>
          <p:spPr bwMode="auto">
            <a:xfrm>
              <a:off x="895" y="1151"/>
              <a:ext cx="559" cy="9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5" name="Freeform 29"/>
            <p:cNvSpPr>
              <a:spLocks/>
            </p:cNvSpPr>
            <p:nvPr/>
          </p:nvSpPr>
          <p:spPr bwMode="auto">
            <a:xfrm>
              <a:off x="1219" y="1466"/>
              <a:ext cx="1909" cy="1013"/>
            </a:xfrm>
            <a:custGeom>
              <a:avLst/>
              <a:gdLst>
                <a:gd name="T0" fmla="*/ 552 w 2206"/>
                <a:gd name="T1" fmla="*/ 14 h 1571"/>
                <a:gd name="T2" fmla="*/ 177 w 2206"/>
                <a:gd name="T3" fmla="*/ 99 h 1571"/>
                <a:gd name="T4" fmla="*/ 114 w 2206"/>
                <a:gd name="T5" fmla="*/ 522 h 1571"/>
                <a:gd name="T6" fmla="*/ 865 w 2206"/>
                <a:gd name="T7" fmla="*/ 651 h 1571"/>
                <a:gd name="T8" fmla="*/ 1431 w 2206"/>
                <a:gd name="T9" fmla="*/ 537 h 1571"/>
                <a:gd name="T10" fmla="*/ 1505 w 2206"/>
                <a:gd name="T11" fmla="*/ 184 h 1571"/>
                <a:gd name="T12" fmla="*/ 552 w 2206"/>
                <a:gd name="T13" fmla="*/ 14 h 15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06" h="1571">
                  <a:moveTo>
                    <a:pt x="737" y="34"/>
                  </a:moveTo>
                  <a:cubicBezTo>
                    <a:pt x="441" y="0"/>
                    <a:pt x="333" y="36"/>
                    <a:pt x="236" y="239"/>
                  </a:cubicBezTo>
                  <a:cubicBezTo>
                    <a:pt x="139" y="442"/>
                    <a:pt x="0" y="1033"/>
                    <a:pt x="153" y="1254"/>
                  </a:cubicBezTo>
                  <a:cubicBezTo>
                    <a:pt x="306" y="1475"/>
                    <a:pt x="861" y="1559"/>
                    <a:pt x="1154" y="1565"/>
                  </a:cubicBezTo>
                  <a:cubicBezTo>
                    <a:pt x="1447" y="1571"/>
                    <a:pt x="1768" y="1479"/>
                    <a:pt x="1911" y="1292"/>
                  </a:cubicBezTo>
                  <a:cubicBezTo>
                    <a:pt x="2054" y="1105"/>
                    <a:pt x="2206" y="656"/>
                    <a:pt x="2010" y="444"/>
                  </a:cubicBezTo>
                  <a:cubicBezTo>
                    <a:pt x="1814" y="232"/>
                    <a:pt x="1033" y="68"/>
                    <a:pt x="737" y="34"/>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6" name="Freeform 30"/>
            <p:cNvSpPr>
              <a:spLocks/>
            </p:cNvSpPr>
            <p:nvPr/>
          </p:nvSpPr>
          <p:spPr bwMode="auto">
            <a:xfrm>
              <a:off x="343" y="1471"/>
              <a:ext cx="739" cy="1007"/>
            </a:xfrm>
            <a:custGeom>
              <a:avLst/>
              <a:gdLst>
                <a:gd name="T0" fmla="*/ 135 w 739"/>
                <a:gd name="T1" fmla="*/ 77 h 1463"/>
                <a:gd name="T2" fmla="*/ 74 w 739"/>
                <a:gd name="T3" fmla="*/ 566 h 1463"/>
                <a:gd name="T4" fmla="*/ 582 w 739"/>
                <a:gd name="T5" fmla="*/ 616 h 1463"/>
                <a:gd name="T6" fmla="*/ 665 w 739"/>
                <a:gd name="T7" fmla="*/ 103 h 1463"/>
                <a:gd name="T8" fmla="*/ 135 w 739"/>
                <a:gd name="T9" fmla="*/ 77 h 1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9" h="1463">
                  <a:moveTo>
                    <a:pt x="135" y="163"/>
                  </a:moveTo>
                  <a:cubicBezTo>
                    <a:pt x="37" y="326"/>
                    <a:pt x="0" y="1005"/>
                    <a:pt x="74" y="1194"/>
                  </a:cubicBezTo>
                  <a:cubicBezTo>
                    <a:pt x="148" y="1383"/>
                    <a:pt x="484" y="1463"/>
                    <a:pt x="582" y="1300"/>
                  </a:cubicBezTo>
                  <a:cubicBezTo>
                    <a:pt x="680" y="1137"/>
                    <a:pt x="739" y="407"/>
                    <a:pt x="665" y="216"/>
                  </a:cubicBezTo>
                  <a:cubicBezTo>
                    <a:pt x="591" y="25"/>
                    <a:pt x="233" y="0"/>
                    <a:pt x="135" y="163"/>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7" name="Freeform 31"/>
            <p:cNvSpPr>
              <a:spLocks/>
            </p:cNvSpPr>
            <p:nvPr/>
          </p:nvSpPr>
          <p:spPr bwMode="auto">
            <a:xfrm>
              <a:off x="436" y="662"/>
              <a:ext cx="1442" cy="657"/>
            </a:xfrm>
            <a:custGeom>
              <a:avLst/>
              <a:gdLst>
                <a:gd name="T0" fmla="*/ 11 w 1442"/>
                <a:gd name="T1" fmla="*/ 261 h 954"/>
                <a:gd name="T2" fmla="*/ 87 w 1442"/>
                <a:gd name="T3" fmla="*/ 355 h 954"/>
                <a:gd name="T4" fmla="*/ 436 w 1442"/>
                <a:gd name="T5" fmla="*/ 376 h 954"/>
                <a:gd name="T6" fmla="*/ 1133 w 1442"/>
                <a:gd name="T7" fmla="*/ 448 h 954"/>
                <a:gd name="T8" fmla="*/ 1398 w 1442"/>
                <a:gd name="T9" fmla="*/ 402 h 954"/>
                <a:gd name="T10" fmla="*/ 1398 w 1442"/>
                <a:gd name="T11" fmla="*/ 164 h 954"/>
                <a:gd name="T12" fmla="*/ 1285 w 1442"/>
                <a:gd name="T13" fmla="*/ 23 h 954"/>
                <a:gd name="T14" fmla="*/ 981 w 1442"/>
                <a:gd name="T15" fmla="*/ 21 h 954"/>
                <a:gd name="T16" fmla="*/ 565 w 1442"/>
                <a:gd name="T17" fmla="*/ 103 h 954"/>
                <a:gd name="T18" fmla="*/ 155 w 1442"/>
                <a:gd name="T19" fmla="*/ 182 h 954"/>
                <a:gd name="T20" fmla="*/ 11 w 1442"/>
                <a:gd name="T21" fmla="*/ 261 h 9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42" h="954">
                  <a:moveTo>
                    <a:pt x="11" y="551"/>
                  </a:moveTo>
                  <a:cubicBezTo>
                    <a:pt x="0" y="612"/>
                    <a:pt x="16" y="708"/>
                    <a:pt x="87" y="748"/>
                  </a:cubicBezTo>
                  <a:cubicBezTo>
                    <a:pt x="158" y="788"/>
                    <a:pt x="262" y="760"/>
                    <a:pt x="436" y="793"/>
                  </a:cubicBezTo>
                  <a:cubicBezTo>
                    <a:pt x="610" y="826"/>
                    <a:pt x="973" y="936"/>
                    <a:pt x="1133" y="945"/>
                  </a:cubicBezTo>
                  <a:cubicBezTo>
                    <a:pt x="1293" y="954"/>
                    <a:pt x="1354" y="946"/>
                    <a:pt x="1398" y="846"/>
                  </a:cubicBezTo>
                  <a:cubicBezTo>
                    <a:pt x="1442" y="746"/>
                    <a:pt x="1417" y="479"/>
                    <a:pt x="1398" y="346"/>
                  </a:cubicBezTo>
                  <a:cubicBezTo>
                    <a:pt x="1379" y="213"/>
                    <a:pt x="1354" y="100"/>
                    <a:pt x="1285" y="50"/>
                  </a:cubicBezTo>
                  <a:cubicBezTo>
                    <a:pt x="1216" y="0"/>
                    <a:pt x="1101" y="15"/>
                    <a:pt x="981" y="43"/>
                  </a:cubicBezTo>
                  <a:cubicBezTo>
                    <a:pt x="861" y="71"/>
                    <a:pt x="703" y="160"/>
                    <a:pt x="565" y="217"/>
                  </a:cubicBezTo>
                  <a:cubicBezTo>
                    <a:pt x="427" y="274"/>
                    <a:pt x="251" y="331"/>
                    <a:pt x="155" y="384"/>
                  </a:cubicBezTo>
                  <a:cubicBezTo>
                    <a:pt x="59" y="437"/>
                    <a:pt x="22" y="490"/>
                    <a:pt x="11" y="551"/>
                  </a:cubicBezTo>
                  <a:close/>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8" name="Text Box 32"/>
            <p:cNvSpPr txBox="1">
              <a:spLocks noChangeArrowheads="1"/>
            </p:cNvSpPr>
            <p:nvPr/>
          </p:nvSpPr>
          <p:spPr bwMode="auto">
            <a:xfrm>
              <a:off x="374" y="2560"/>
              <a:ext cx="2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Digraph and Strong Components</a:t>
              </a:r>
            </a:p>
          </p:txBody>
        </p:sp>
      </p:grpSp>
      <p:grpSp>
        <p:nvGrpSpPr>
          <p:cNvPr id="7173" name="Group 41"/>
          <p:cNvGrpSpPr>
            <a:grpSpLocks/>
          </p:cNvGrpSpPr>
          <p:nvPr/>
        </p:nvGrpSpPr>
        <p:grpSpPr bwMode="auto">
          <a:xfrm>
            <a:off x="6938964" y="1362076"/>
            <a:ext cx="3121025" cy="3063875"/>
            <a:chOff x="3616" y="1615"/>
            <a:chExt cx="1966" cy="2177"/>
          </a:xfrm>
        </p:grpSpPr>
        <p:sp>
          <p:nvSpPr>
            <p:cNvPr id="7175" name="Oval 33"/>
            <p:cNvSpPr>
              <a:spLocks noChangeArrowheads="1"/>
            </p:cNvSpPr>
            <p:nvPr/>
          </p:nvSpPr>
          <p:spPr bwMode="auto">
            <a:xfrm>
              <a:off x="4397" y="1615"/>
              <a:ext cx="712" cy="27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a, b, c</a:t>
              </a:r>
            </a:p>
          </p:txBody>
        </p:sp>
        <p:sp>
          <p:nvSpPr>
            <p:cNvPr id="7176" name="Oval 34"/>
            <p:cNvSpPr>
              <a:spLocks noChangeArrowheads="1"/>
            </p:cNvSpPr>
            <p:nvPr/>
          </p:nvSpPr>
          <p:spPr bwMode="auto">
            <a:xfrm>
              <a:off x="3616" y="2463"/>
              <a:ext cx="712" cy="27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d,e</a:t>
              </a:r>
            </a:p>
          </p:txBody>
        </p:sp>
        <p:sp>
          <p:nvSpPr>
            <p:cNvPr id="7177" name="Oval 35"/>
            <p:cNvSpPr>
              <a:spLocks noChangeArrowheads="1"/>
            </p:cNvSpPr>
            <p:nvPr/>
          </p:nvSpPr>
          <p:spPr bwMode="auto">
            <a:xfrm>
              <a:off x="4563" y="3138"/>
              <a:ext cx="955" cy="27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f, g, h, i</a:t>
              </a:r>
            </a:p>
          </p:txBody>
        </p:sp>
        <p:sp>
          <p:nvSpPr>
            <p:cNvPr id="7178" name="Line 36"/>
            <p:cNvSpPr>
              <a:spLocks noChangeShapeType="1"/>
            </p:cNvSpPr>
            <p:nvPr/>
          </p:nvSpPr>
          <p:spPr bwMode="auto">
            <a:xfrm>
              <a:off x="4889" y="1888"/>
              <a:ext cx="286" cy="12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Line 37"/>
            <p:cNvSpPr>
              <a:spLocks noChangeShapeType="1"/>
            </p:cNvSpPr>
            <p:nvPr/>
          </p:nvSpPr>
          <p:spPr bwMode="auto">
            <a:xfrm flipH="1">
              <a:off x="4009" y="1820"/>
              <a:ext cx="448"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Line 38"/>
            <p:cNvSpPr>
              <a:spLocks noChangeShapeType="1"/>
            </p:cNvSpPr>
            <p:nvPr/>
          </p:nvSpPr>
          <p:spPr bwMode="auto">
            <a:xfrm>
              <a:off x="4177" y="2714"/>
              <a:ext cx="589" cy="4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1" name="Text Box 39"/>
            <p:cNvSpPr txBox="1">
              <a:spLocks noChangeArrowheads="1"/>
            </p:cNvSpPr>
            <p:nvPr/>
          </p:nvSpPr>
          <p:spPr bwMode="auto">
            <a:xfrm>
              <a:off x="4019" y="3510"/>
              <a:ext cx="1563"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Strong Components</a:t>
              </a:r>
            </a:p>
          </p:txBody>
        </p:sp>
      </p:grpSp>
      <p:sp>
        <p:nvSpPr>
          <p:cNvPr id="7174" name="Rectangle 42"/>
          <p:cNvSpPr>
            <a:spLocks noGrp="1" noChangeArrowheads="1"/>
          </p:cNvSpPr>
          <p:nvPr>
            <p:ph type="body" idx="1"/>
          </p:nvPr>
        </p:nvSpPr>
        <p:spPr>
          <a:xfrm>
            <a:off x="388189" y="4740275"/>
            <a:ext cx="11360987" cy="1564010"/>
          </a:xfrm>
          <a:solidFill>
            <a:schemeClr val="bg1">
              <a:lumMod val="95000"/>
            </a:schemeClr>
          </a:solidFill>
          <a:ln>
            <a:solidFill>
              <a:schemeClr val="tx2"/>
            </a:solidFill>
            <a:miter lim="800000"/>
            <a:headEnd/>
            <a:tailEnd/>
          </a:ln>
        </p:spPr>
        <p:txBody>
          <a:bodyPr/>
          <a:lstStyle/>
          <a:p>
            <a:pPr>
              <a:lnSpc>
                <a:spcPct val="90000"/>
              </a:lnSpc>
            </a:pPr>
            <a:r>
              <a:rPr lang="en-US" altLang="en-US" sz="2400" dirty="0"/>
              <a:t>Notice that if we merge the vertices in each strong component into a single super vertex and join two </a:t>
            </a:r>
            <a:r>
              <a:rPr lang="en-US" altLang="en-US" sz="2400" dirty="0" err="1"/>
              <a:t>supervertices</a:t>
            </a:r>
            <a:r>
              <a:rPr lang="en-US" altLang="en-US" sz="2400" dirty="0"/>
              <a:t> (A, B) </a:t>
            </a:r>
            <a:r>
              <a:rPr lang="en-US" altLang="en-US" sz="2400" dirty="0" err="1"/>
              <a:t>iff</a:t>
            </a:r>
            <a:r>
              <a:rPr lang="en-US" altLang="en-US" sz="2400" dirty="0"/>
              <a:t> the are vertices u </a:t>
            </a:r>
            <a:r>
              <a:rPr lang="en-US" altLang="en-US" sz="2400" dirty="0">
                <a:latin typeface="Symbol" panose="05050102010706020507" pitchFamily="18" charset="2"/>
              </a:rPr>
              <a:t>e</a:t>
            </a:r>
            <a:r>
              <a:rPr lang="en-US" altLang="en-US" sz="2400" dirty="0"/>
              <a:t> A and v </a:t>
            </a:r>
            <a:r>
              <a:rPr lang="en-US" altLang="en-US" sz="2400" dirty="0">
                <a:latin typeface="Symbol" panose="05050102010706020507" pitchFamily="18" charset="2"/>
              </a:rPr>
              <a:t>e</a:t>
            </a:r>
            <a:r>
              <a:rPr lang="en-US" altLang="en-US" sz="2400" dirty="0"/>
              <a:t> B such that (u, v) </a:t>
            </a:r>
            <a:r>
              <a:rPr lang="en-US" altLang="en-US" sz="2400" dirty="0">
                <a:latin typeface="Symbol" panose="05050102010706020507" pitchFamily="18" charset="2"/>
              </a:rPr>
              <a:t>e</a:t>
            </a:r>
            <a:r>
              <a:rPr lang="en-US" altLang="en-US" sz="2400" dirty="0"/>
              <a:t> </a:t>
            </a:r>
            <a:r>
              <a:rPr lang="en-US" altLang="en-US" sz="2400" dirty="0" err="1"/>
              <a:t>E</a:t>
            </a:r>
            <a:r>
              <a:rPr lang="en-US" altLang="en-US" sz="2400" dirty="0"/>
              <a:t>, then the resulting digraph, called </a:t>
            </a:r>
            <a:r>
              <a:rPr lang="en-US" altLang="en-US" sz="2400" dirty="0">
                <a:solidFill>
                  <a:schemeClr val="accent2"/>
                </a:solidFill>
              </a:rPr>
              <a:t>component digraph</a:t>
            </a:r>
            <a:r>
              <a:rPr lang="en-US" altLang="en-US" sz="2400" dirty="0"/>
              <a:t>, is necessarily acyclic. Why?</a:t>
            </a:r>
          </a:p>
        </p:txBody>
      </p:sp>
    </p:spTree>
    <p:extLst>
      <p:ext uri="{BB962C8B-B14F-4D97-AF65-F5344CB8AC3E}">
        <p14:creationId xmlns:p14="http://schemas.microsoft.com/office/powerpoint/2010/main" val="34118165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909763" y="223838"/>
            <a:ext cx="8191500" cy="601662"/>
          </a:xfrm>
        </p:spPr>
        <p:txBody>
          <a:bodyPr/>
          <a:lstStyle/>
          <a:p>
            <a:r>
              <a:rPr lang="en-US" altLang="en-US" sz="3600"/>
              <a:t>Strong Components and DFS - I</a:t>
            </a:r>
          </a:p>
        </p:txBody>
      </p:sp>
      <p:sp>
        <p:nvSpPr>
          <p:cNvPr id="8196" name="Oval 60"/>
          <p:cNvSpPr>
            <a:spLocks noChangeArrowheads="1"/>
          </p:cNvSpPr>
          <p:nvPr/>
        </p:nvSpPr>
        <p:spPr bwMode="auto">
          <a:xfrm>
            <a:off x="5605464" y="4090989"/>
            <a:ext cx="706437"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i</a:t>
            </a:r>
            <a:r>
              <a:rPr lang="en-US" altLang="en-US" sz="1400"/>
              <a:t>(1/8)</a:t>
            </a:r>
          </a:p>
        </p:txBody>
      </p:sp>
      <p:sp>
        <p:nvSpPr>
          <p:cNvPr id="8197" name="Oval 66"/>
          <p:cNvSpPr>
            <a:spLocks noChangeArrowheads="1"/>
          </p:cNvSpPr>
          <p:nvPr/>
        </p:nvSpPr>
        <p:spPr bwMode="auto">
          <a:xfrm>
            <a:off x="5568950" y="5018089"/>
            <a:ext cx="706438"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h</a:t>
            </a:r>
            <a:r>
              <a:rPr lang="en-US" altLang="en-US" sz="1400"/>
              <a:t>(2/3)</a:t>
            </a:r>
          </a:p>
        </p:txBody>
      </p:sp>
      <p:sp>
        <p:nvSpPr>
          <p:cNvPr id="8198" name="Oval 67"/>
          <p:cNvSpPr>
            <a:spLocks noChangeArrowheads="1"/>
          </p:cNvSpPr>
          <p:nvPr/>
        </p:nvSpPr>
        <p:spPr bwMode="auto">
          <a:xfrm>
            <a:off x="6711950" y="4692651"/>
            <a:ext cx="706438"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f</a:t>
            </a:r>
            <a:r>
              <a:rPr lang="en-US" altLang="en-US" sz="1400"/>
              <a:t>(4/7)</a:t>
            </a:r>
          </a:p>
        </p:txBody>
      </p:sp>
      <p:sp>
        <p:nvSpPr>
          <p:cNvPr id="8199" name="Oval 68"/>
          <p:cNvSpPr>
            <a:spLocks noChangeArrowheads="1"/>
          </p:cNvSpPr>
          <p:nvPr/>
        </p:nvSpPr>
        <p:spPr bwMode="auto">
          <a:xfrm>
            <a:off x="6627814" y="5511801"/>
            <a:ext cx="706437"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g</a:t>
            </a:r>
            <a:r>
              <a:rPr lang="en-US" altLang="en-US" sz="1400"/>
              <a:t>(5/6)</a:t>
            </a:r>
          </a:p>
        </p:txBody>
      </p:sp>
      <p:sp>
        <p:nvSpPr>
          <p:cNvPr id="8200" name="Oval 69"/>
          <p:cNvSpPr>
            <a:spLocks noChangeArrowheads="1"/>
          </p:cNvSpPr>
          <p:nvPr/>
        </p:nvSpPr>
        <p:spPr bwMode="auto">
          <a:xfrm>
            <a:off x="7880350" y="4019551"/>
            <a:ext cx="827088"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e</a:t>
            </a:r>
            <a:r>
              <a:rPr lang="en-US" altLang="en-US" sz="1400"/>
              <a:t>(9/12)</a:t>
            </a:r>
          </a:p>
        </p:txBody>
      </p:sp>
      <p:sp>
        <p:nvSpPr>
          <p:cNvPr id="8201" name="Oval 70"/>
          <p:cNvSpPr>
            <a:spLocks noChangeArrowheads="1"/>
          </p:cNvSpPr>
          <p:nvPr/>
        </p:nvSpPr>
        <p:spPr bwMode="auto">
          <a:xfrm>
            <a:off x="7807325" y="4802189"/>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d</a:t>
            </a:r>
            <a:r>
              <a:rPr lang="en-US" altLang="en-US" sz="1400"/>
              <a:t>(10/11)</a:t>
            </a:r>
          </a:p>
        </p:txBody>
      </p:sp>
      <p:sp>
        <p:nvSpPr>
          <p:cNvPr id="8202" name="Line 74"/>
          <p:cNvSpPr>
            <a:spLocks noChangeShapeType="1"/>
          </p:cNvSpPr>
          <p:nvPr/>
        </p:nvSpPr>
        <p:spPr bwMode="auto">
          <a:xfrm>
            <a:off x="5915025" y="4451350"/>
            <a:ext cx="0" cy="5540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Line 75"/>
          <p:cNvSpPr>
            <a:spLocks noChangeShapeType="1"/>
          </p:cNvSpPr>
          <p:nvPr/>
        </p:nvSpPr>
        <p:spPr bwMode="auto">
          <a:xfrm>
            <a:off x="6229350" y="4416425"/>
            <a:ext cx="554038" cy="3254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76"/>
          <p:cNvSpPr>
            <a:spLocks noChangeShapeType="1"/>
          </p:cNvSpPr>
          <p:nvPr/>
        </p:nvSpPr>
        <p:spPr bwMode="auto">
          <a:xfrm flipH="1">
            <a:off x="7035801" y="5067300"/>
            <a:ext cx="23813" cy="4333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77"/>
          <p:cNvSpPr>
            <a:spLocks noChangeShapeType="1"/>
          </p:cNvSpPr>
          <p:nvPr/>
        </p:nvSpPr>
        <p:spPr bwMode="auto">
          <a:xfrm flipH="1">
            <a:off x="8261350" y="4391025"/>
            <a:ext cx="0" cy="395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Freeform 78"/>
          <p:cNvSpPr>
            <a:spLocks/>
          </p:cNvSpPr>
          <p:nvPr/>
        </p:nvSpPr>
        <p:spPr bwMode="auto">
          <a:xfrm>
            <a:off x="6035675" y="4440238"/>
            <a:ext cx="1588" cy="576262"/>
          </a:xfrm>
          <a:custGeom>
            <a:avLst/>
            <a:gdLst>
              <a:gd name="T0" fmla="*/ 0 w 1"/>
              <a:gd name="T1" fmla="*/ 914815131 h 363"/>
              <a:gd name="T2" fmla="*/ 0 w 1"/>
              <a:gd name="T3" fmla="*/ 362902185 h 363"/>
              <a:gd name="T4" fmla="*/ 0 w 1"/>
              <a:gd name="T5" fmla="*/ 0 h 363"/>
              <a:gd name="T6" fmla="*/ 0 60000 65536"/>
              <a:gd name="T7" fmla="*/ 0 60000 65536"/>
              <a:gd name="T8" fmla="*/ 0 60000 65536"/>
            </a:gdLst>
            <a:ahLst/>
            <a:cxnLst>
              <a:cxn ang="T6">
                <a:pos x="T0" y="T1"/>
              </a:cxn>
              <a:cxn ang="T7">
                <a:pos x="T2" y="T3"/>
              </a:cxn>
              <a:cxn ang="T8">
                <a:pos x="T4" y="T5"/>
              </a:cxn>
            </a:cxnLst>
            <a:rect l="0" t="0" r="r" b="b"/>
            <a:pathLst>
              <a:path w="1" h="363">
                <a:moveTo>
                  <a:pt x="0" y="363"/>
                </a:moveTo>
                <a:cubicBezTo>
                  <a:pt x="1" y="327"/>
                  <a:pt x="0" y="204"/>
                  <a:pt x="0" y="144"/>
                </a:cubicBezTo>
                <a:cubicBezTo>
                  <a:pt x="0" y="84"/>
                  <a:pt x="0" y="30"/>
                  <a:pt x="0"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Freeform 79"/>
          <p:cNvSpPr>
            <a:spLocks/>
          </p:cNvSpPr>
          <p:nvPr/>
        </p:nvSpPr>
        <p:spPr bwMode="auto">
          <a:xfrm>
            <a:off x="9639300" y="4330701"/>
            <a:ext cx="338138" cy="1300163"/>
          </a:xfrm>
          <a:custGeom>
            <a:avLst/>
            <a:gdLst>
              <a:gd name="T0" fmla="*/ 164478221 w 137"/>
              <a:gd name="T1" fmla="*/ 1888741706 h 895"/>
              <a:gd name="T2" fmla="*/ 810210734 w 137"/>
              <a:gd name="T3" fmla="*/ 960198703 h 895"/>
              <a:gd name="T4" fmla="*/ 0 w 137"/>
              <a:gd name="T5" fmla="*/ 0 h 895"/>
              <a:gd name="T6" fmla="*/ 0 60000 65536"/>
              <a:gd name="T7" fmla="*/ 0 60000 65536"/>
              <a:gd name="T8" fmla="*/ 0 60000 65536"/>
            </a:gdLst>
            <a:ahLst/>
            <a:cxnLst>
              <a:cxn ang="T6">
                <a:pos x="T0" y="T1"/>
              </a:cxn>
              <a:cxn ang="T7">
                <a:pos x="T2" y="T3"/>
              </a:cxn>
              <a:cxn ang="T8">
                <a:pos x="T4" y="T5"/>
              </a:cxn>
            </a:cxnLst>
            <a:rect l="0" t="0" r="r" b="b"/>
            <a:pathLst>
              <a:path w="137" h="895">
                <a:moveTo>
                  <a:pt x="27" y="895"/>
                </a:moveTo>
                <a:cubicBezTo>
                  <a:pt x="45" y="822"/>
                  <a:pt x="137" y="604"/>
                  <a:pt x="133" y="455"/>
                </a:cubicBezTo>
                <a:cubicBezTo>
                  <a:pt x="129" y="306"/>
                  <a:pt x="28" y="95"/>
                  <a:pt x="0"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Oval 80"/>
          <p:cNvSpPr>
            <a:spLocks noChangeArrowheads="1"/>
          </p:cNvSpPr>
          <p:nvPr/>
        </p:nvSpPr>
        <p:spPr bwMode="auto">
          <a:xfrm>
            <a:off x="9010650" y="4043364"/>
            <a:ext cx="827088"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c</a:t>
            </a:r>
            <a:r>
              <a:rPr lang="en-US" altLang="en-US" sz="1400"/>
              <a:t>(13/18)</a:t>
            </a:r>
          </a:p>
        </p:txBody>
      </p:sp>
      <p:sp>
        <p:nvSpPr>
          <p:cNvPr id="8209" name="Oval 81"/>
          <p:cNvSpPr>
            <a:spLocks noChangeArrowheads="1"/>
          </p:cNvSpPr>
          <p:nvPr/>
        </p:nvSpPr>
        <p:spPr bwMode="auto">
          <a:xfrm>
            <a:off x="8937625" y="4826001"/>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a</a:t>
            </a:r>
            <a:r>
              <a:rPr lang="en-US" altLang="en-US" sz="1400"/>
              <a:t>(14/17)</a:t>
            </a:r>
          </a:p>
        </p:txBody>
      </p:sp>
      <p:sp>
        <p:nvSpPr>
          <p:cNvPr id="8210" name="Line 82"/>
          <p:cNvSpPr>
            <a:spLocks noChangeShapeType="1"/>
          </p:cNvSpPr>
          <p:nvPr/>
        </p:nvSpPr>
        <p:spPr bwMode="auto">
          <a:xfrm flipH="1">
            <a:off x="9367838" y="5208589"/>
            <a:ext cx="0" cy="3952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1" name="Oval 83"/>
          <p:cNvSpPr>
            <a:spLocks noChangeArrowheads="1"/>
          </p:cNvSpPr>
          <p:nvPr/>
        </p:nvSpPr>
        <p:spPr bwMode="auto">
          <a:xfrm>
            <a:off x="8948738" y="5583239"/>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b</a:t>
            </a:r>
            <a:r>
              <a:rPr lang="en-US" altLang="en-US" sz="1400"/>
              <a:t>(15/16)</a:t>
            </a:r>
          </a:p>
        </p:txBody>
      </p:sp>
      <p:sp>
        <p:nvSpPr>
          <p:cNvPr id="8212" name="Line 84"/>
          <p:cNvSpPr>
            <a:spLocks noChangeShapeType="1"/>
          </p:cNvSpPr>
          <p:nvPr/>
        </p:nvSpPr>
        <p:spPr bwMode="auto">
          <a:xfrm flipH="1">
            <a:off x="9367838" y="4425950"/>
            <a:ext cx="0" cy="395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Freeform 85"/>
          <p:cNvSpPr>
            <a:spLocks/>
          </p:cNvSpPr>
          <p:nvPr/>
        </p:nvSpPr>
        <p:spPr bwMode="auto">
          <a:xfrm>
            <a:off x="6143625" y="4427539"/>
            <a:ext cx="711200" cy="1106487"/>
          </a:xfrm>
          <a:custGeom>
            <a:avLst/>
            <a:gdLst>
              <a:gd name="T0" fmla="*/ 1129030000 w 448"/>
              <a:gd name="T1" fmla="*/ 1756547319 h 697"/>
              <a:gd name="T2" fmla="*/ 0 w 448"/>
              <a:gd name="T3" fmla="*/ 0 h 697"/>
              <a:gd name="T4" fmla="*/ 0 60000 65536"/>
              <a:gd name="T5" fmla="*/ 0 60000 65536"/>
            </a:gdLst>
            <a:ahLst/>
            <a:cxnLst>
              <a:cxn ang="T4">
                <a:pos x="T0" y="T1"/>
              </a:cxn>
              <a:cxn ang="T5">
                <a:pos x="T2" y="T3"/>
              </a:cxn>
            </a:cxnLst>
            <a:rect l="0" t="0" r="r" b="b"/>
            <a:pathLst>
              <a:path w="448" h="697">
                <a:moveTo>
                  <a:pt x="448" y="697"/>
                </a:moveTo>
                <a:cubicBezTo>
                  <a:pt x="448" y="697"/>
                  <a:pt x="224" y="348"/>
                  <a:pt x="0"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Line 86"/>
          <p:cNvSpPr>
            <a:spLocks noChangeShapeType="1"/>
          </p:cNvSpPr>
          <p:nvPr/>
        </p:nvSpPr>
        <p:spPr bwMode="auto">
          <a:xfrm flipH="1">
            <a:off x="8405813" y="4403725"/>
            <a:ext cx="0" cy="395288"/>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5" name="Freeform 87"/>
          <p:cNvSpPr>
            <a:spLocks/>
          </p:cNvSpPr>
          <p:nvPr/>
        </p:nvSpPr>
        <p:spPr bwMode="auto">
          <a:xfrm>
            <a:off x="7239000" y="4271964"/>
            <a:ext cx="661988" cy="1298575"/>
          </a:xfrm>
          <a:custGeom>
            <a:avLst/>
            <a:gdLst>
              <a:gd name="T0" fmla="*/ 1050906744 w 417"/>
              <a:gd name="T1" fmla="*/ 0 h 818"/>
              <a:gd name="T2" fmla="*/ 0 w 417"/>
              <a:gd name="T3" fmla="*/ 2061487813 h 818"/>
              <a:gd name="T4" fmla="*/ 0 60000 65536"/>
              <a:gd name="T5" fmla="*/ 0 60000 65536"/>
            </a:gdLst>
            <a:ahLst/>
            <a:cxnLst>
              <a:cxn ang="T4">
                <a:pos x="T0" y="T1"/>
              </a:cxn>
              <a:cxn ang="T5">
                <a:pos x="T2" y="T3"/>
              </a:cxn>
            </a:cxnLst>
            <a:rect l="0" t="0" r="r" b="b"/>
            <a:pathLst>
              <a:path w="417" h="818">
                <a:moveTo>
                  <a:pt x="417" y="0"/>
                </a:moveTo>
                <a:cubicBezTo>
                  <a:pt x="417" y="0"/>
                  <a:pt x="208" y="409"/>
                  <a:pt x="0" y="818"/>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6" name="Line 88"/>
          <p:cNvSpPr>
            <a:spLocks noChangeShapeType="1"/>
          </p:cNvSpPr>
          <p:nvPr/>
        </p:nvSpPr>
        <p:spPr bwMode="auto">
          <a:xfrm flipH="1">
            <a:off x="8647114" y="5029200"/>
            <a:ext cx="288925" cy="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7" name="Line 89"/>
          <p:cNvSpPr>
            <a:spLocks noChangeShapeType="1"/>
          </p:cNvSpPr>
          <p:nvPr/>
        </p:nvSpPr>
        <p:spPr bwMode="auto">
          <a:xfrm flipH="1">
            <a:off x="7335838" y="5137150"/>
            <a:ext cx="1744662" cy="56515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8" name="Freeform 90"/>
          <p:cNvSpPr>
            <a:spLocks/>
          </p:cNvSpPr>
          <p:nvPr/>
        </p:nvSpPr>
        <p:spPr bwMode="auto">
          <a:xfrm>
            <a:off x="7720014" y="3841750"/>
            <a:ext cx="1150937" cy="1435100"/>
          </a:xfrm>
          <a:custGeom>
            <a:avLst/>
            <a:gdLst>
              <a:gd name="T0" fmla="*/ 153728671 w 725"/>
              <a:gd name="T1" fmla="*/ 188527385 h 1071"/>
              <a:gd name="T2" fmla="*/ 37801534 w 725"/>
              <a:gd name="T3" fmla="*/ 1276599838 h 1071"/>
              <a:gd name="T4" fmla="*/ 267136446 w 725"/>
              <a:gd name="T5" fmla="*/ 1847569983 h 1071"/>
              <a:gd name="T6" fmla="*/ 1585176799 w 725"/>
              <a:gd name="T7" fmla="*/ 1725475266 h 1071"/>
              <a:gd name="T8" fmla="*/ 1718745816 w 725"/>
              <a:gd name="T9" fmla="*/ 840294599 h 1071"/>
              <a:gd name="T10" fmla="*/ 1643141161 w 725"/>
              <a:gd name="T11" fmla="*/ 215460635 h 1071"/>
              <a:gd name="T12" fmla="*/ 955138010 w 725"/>
              <a:gd name="T13" fmla="*/ 147231076 h 1071"/>
              <a:gd name="T14" fmla="*/ 153728671 w 725"/>
              <a:gd name="T15" fmla="*/ 188527385 h 10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25" h="1071">
                <a:moveTo>
                  <a:pt x="61" y="105"/>
                </a:moveTo>
                <a:cubicBezTo>
                  <a:pt x="0" y="210"/>
                  <a:pt x="8" y="557"/>
                  <a:pt x="15" y="711"/>
                </a:cubicBezTo>
                <a:cubicBezTo>
                  <a:pt x="22" y="865"/>
                  <a:pt x="4" y="987"/>
                  <a:pt x="106" y="1029"/>
                </a:cubicBezTo>
                <a:cubicBezTo>
                  <a:pt x="208" y="1071"/>
                  <a:pt x="533" y="1054"/>
                  <a:pt x="629" y="961"/>
                </a:cubicBezTo>
                <a:cubicBezTo>
                  <a:pt x="725" y="868"/>
                  <a:pt x="678" y="608"/>
                  <a:pt x="682" y="468"/>
                </a:cubicBezTo>
                <a:cubicBezTo>
                  <a:pt x="686" y="328"/>
                  <a:pt x="702" y="184"/>
                  <a:pt x="652" y="120"/>
                </a:cubicBezTo>
                <a:cubicBezTo>
                  <a:pt x="602" y="56"/>
                  <a:pt x="480" y="85"/>
                  <a:pt x="379" y="82"/>
                </a:cubicBezTo>
                <a:cubicBezTo>
                  <a:pt x="278" y="79"/>
                  <a:pt x="122" y="0"/>
                  <a:pt x="61" y="105"/>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9" name="Freeform 91"/>
          <p:cNvSpPr>
            <a:spLocks/>
          </p:cNvSpPr>
          <p:nvPr/>
        </p:nvSpPr>
        <p:spPr bwMode="auto">
          <a:xfrm>
            <a:off x="5461000" y="3924300"/>
            <a:ext cx="2141538" cy="2070100"/>
          </a:xfrm>
          <a:custGeom>
            <a:avLst/>
            <a:gdLst>
              <a:gd name="T0" fmla="*/ 73085342 w 1349"/>
              <a:gd name="T1" fmla="*/ 226814063 h 1304"/>
              <a:gd name="T2" fmla="*/ 73085342 w 1349"/>
              <a:gd name="T3" fmla="*/ 1507053438 h 1304"/>
              <a:gd name="T4" fmla="*/ 73085342 w 1349"/>
              <a:gd name="T5" fmla="*/ 2147483646 h 1304"/>
              <a:gd name="T6" fmla="*/ 473789486 w 1349"/>
              <a:gd name="T7" fmla="*/ 2147483646 h 1304"/>
              <a:gd name="T8" fmla="*/ 1620461641 w 1349"/>
              <a:gd name="T9" fmla="*/ 2147483646 h 1304"/>
              <a:gd name="T10" fmla="*/ 2147483646 w 1349"/>
              <a:gd name="T11" fmla="*/ 2147483646 h 1304"/>
              <a:gd name="T12" fmla="*/ 2147483646 w 1349"/>
              <a:gd name="T13" fmla="*/ 2147483646 h 1304"/>
              <a:gd name="T14" fmla="*/ 2147483646 w 1349"/>
              <a:gd name="T15" fmla="*/ 2147483646 h 1304"/>
              <a:gd name="T16" fmla="*/ 2147483646 w 1349"/>
              <a:gd name="T17" fmla="*/ 1315521563 h 1304"/>
              <a:gd name="T18" fmla="*/ 2147483646 w 1349"/>
              <a:gd name="T19" fmla="*/ 874495013 h 1304"/>
              <a:gd name="T20" fmla="*/ 1905238570 w 1349"/>
              <a:gd name="T21" fmla="*/ 607358450 h 1304"/>
              <a:gd name="T22" fmla="*/ 1353325016 w 1349"/>
              <a:gd name="T23" fmla="*/ 282257500 h 1304"/>
              <a:gd name="T24" fmla="*/ 511592632 w 1349"/>
              <a:gd name="T25" fmla="*/ 148690013 h 1304"/>
              <a:gd name="T26" fmla="*/ 73085342 w 1349"/>
              <a:gd name="T27" fmla="*/ 226814063 h 13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49" h="1304">
                <a:moveTo>
                  <a:pt x="29" y="90"/>
                </a:moveTo>
                <a:cubicBezTo>
                  <a:pt x="0" y="180"/>
                  <a:pt x="29" y="452"/>
                  <a:pt x="29" y="598"/>
                </a:cubicBezTo>
                <a:cubicBezTo>
                  <a:pt x="29" y="744"/>
                  <a:pt x="3" y="892"/>
                  <a:pt x="29" y="969"/>
                </a:cubicBezTo>
                <a:cubicBezTo>
                  <a:pt x="55" y="1046"/>
                  <a:pt x="86" y="1018"/>
                  <a:pt x="188" y="1060"/>
                </a:cubicBezTo>
                <a:cubicBezTo>
                  <a:pt x="290" y="1102"/>
                  <a:pt x="503" y="1179"/>
                  <a:pt x="643" y="1219"/>
                </a:cubicBezTo>
                <a:cubicBezTo>
                  <a:pt x="783" y="1259"/>
                  <a:pt x="919" y="1300"/>
                  <a:pt x="1029" y="1302"/>
                </a:cubicBezTo>
                <a:cubicBezTo>
                  <a:pt x="1139" y="1304"/>
                  <a:pt x="1255" y="1286"/>
                  <a:pt x="1302" y="1234"/>
                </a:cubicBezTo>
                <a:cubicBezTo>
                  <a:pt x="1349" y="1182"/>
                  <a:pt x="1315" y="1111"/>
                  <a:pt x="1310" y="992"/>
                </a:cubicBezTo>
                <a:cubicBezTo>
                  <a:pt x="1305" y="873"/>
                  <a:pt x="1292" y="629"/>
                  <a:pt x="1272" y="522"/>
                </a:cubicBezTo>
                <a:cubicBezTo>
                  <a:pt x="1252" y="415"/>
                  <a:pt x="1274" y="394"/>
                  <a:pt x="1188" y="347"/>
                </a:cubicBezTo>
                <a:cubicBezTo>
                  <a:pt x="1102" y="300"/>
                  <a:pt x="865" y="280"/>
                  <a:pt x="756" y="241"/>
                </a:cubicBezTo>
                <a:cubicBezTo>
                  <a:pt x="647" y="202"/>
                  <a:pt x="629" y="142"/>
                  <a:pt x="537" y="112"/>
                </a:cubicBezTo>
                <a:cubicBezTo>
                  <a:pt x="445" y="82"/>
                  <a:pt x="289" y="61"/>
                  <a:pt x="203" y="59"/>
                </a:cubicBezTo>
                <a:cubicBezTo>
                  <a:pt x="117" y="57"/>
                  <a:pt x="58" y="0"/>
                  <a:pt x="29" y="90"/>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0" name="Freeform 92"/>
          <p:cNvSpPr>
            <a:spLocks/>
          </p:cNvSpPr>
          <p:nvPr/>
        </p:nvSpPr>
        <p:spPr bwMode="auto">
          <a:xfrm>
            <a:off x="8796339" y="3911601"/>
            <a:ext cx="1309687" cy="2187575"/>
          </a:xfrm>
          <a:custGeom>
            <a:avLst/>
            <a:gdLst>
              <a:gd name="T0" fmla="*/ 297378324 w 825"/>
              <a:gd name="T1" fmla="*/ 131048125 h 1378"/>
              <a:gd name="T2" fmla="*/ 259575201 w 825"/>
              <a:gd name="T3" fmla="*/ 647680950 h 1378"/>
              <a:gd name="T4" fmla="*/ 163809300 w 825"/>
              <a:gd name="T5" fmla="*/ 1620461263 h 1378"/>
              <a:gd name="T6" fmla="*/ 88204641 w 825"/>
              <a:gd name="T7" fmla="*/ 2147483646 h 1378"/>
              <a:gd name="T8" fmla="*/ 88204641 w 825"/>
              <a:gd name="T9" fmla="*/ 2147483646 h 1378"/>
              <a:gd name="T10" fmla="*/ 239413959 w 825"/>
              <a:gd name="T11" fmla="*/ 2147483646 h 1378"/>
              <a:gd name="T12" fmla="*/ 1519652845 w 825"/>
              <a:gd name="T13" fmla="*/ 2147483646 h 1378"/>
              <a:gd name="T14" fmla="*/ 1731345889 w 825"/>
              <a:gd name="T15" fmla="*/ 2147483646 h 1378"/>
              <a:gd name="T16" fmla="*/ 2053925766 w 825"/>
              <a:gd name="T17" fmla="*/ 1620461263 h 1378"/>
              <a:gd name="T18" fmla="*/ 1882555206 w 825"/>
              <a:gd name="T19" fmla="*/ 531753763 h 1378"/>
              <a:gd name="T20" fmla="*/ 1557455968 w 825"/>
              <a:gd name="T21" fmla="*/ 75604688 h 1378"/>
              <a:gd name="T22" fmla="*/ 680441928 w 825"/>
              <a:gd name="T23" fmla="*/ 75604688 h 1378"/>
              <a:gd name="T24" fmla="*/ 297378324 w 825"/>
              <a:gd name="T25" fmla="*/ 131048125 h 13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5" h="1378">
                <a:moveTo>
                  <a:pt x="118" y="52"/>
                </a:moveTo>
                <a:cubicBezTo>
                  <a:pt x="90" y="90"/>
                  <a:pt x="112" y="159"/>
                  <a:pt x="103" y="257"/>
                </a:cubicBezTo>
                <a:cubicBezTo>
                  <a:pt x="94" y="355"/>
                  <a:pt x="76" y="540"/>
                  <a:pt x="65" y="643"/>
                </a:cubicBezTo>
                <a:cubicBezTo>
                  <a:pt x="54" y="746"/>
                  <a:pt x="40" y="785"/>
                  <a:pt x="35" y="878"/>
                </a:cubicBezTo>
                <a:cubicBezTo>
                  <a:pt x="30" y="971"/>
                  <a:pt x="25" y="1129"/>
                  <a:pt x="35" y="1204"/>
                </a:cubicBezTo>
                <a:cubicBezTo>
                  <a:pt x="45" y="1279"/>
                  <a:pt x="0" y="1300"/>
                  <a:pt x="95" y="1326"/>
                </a:cubicBezTo>
                <a:cubicBezTo>
                  <a:pt x="190" y="1352"/>
                  <a:pt x="504" y="1378"/>
                  <a:pt x="603" y="1363"/>
                </a:cubicBezTo>
                <a:cubicBezTo>
                  <a:pt x="702" y="1348"/>
                  <a:pt x="652" y="1355"/>
                  <a:pt x="687" y="1235"/>
                </a:cubicBezTo>
                <a:cubicBezTo>
                  <a:pt x="722" y="1115"/>
                  <a:pt x="805" y="814"/>
                  <a:pt x="815" y="643"/>
                </a:cubicBezTo>
                <a:cubicBezTo>
                  <a:pt x="825" y="472"/>
                  <a:pt x="780" y="313"/>
                  <a:pt x="747" y="211"/>
                </a:cubicBezTo>
                <a:cubicBezTo>
                  <a:pt x="714" y="109"/>
                  <a:pt x="698" y="60"/>
                  <a:pt x="618" y="30"/>
                </a:cubicBezTo>
                <a:cubicBezTo>
                  <a:pt x="538" y="0"/>
                  <a:pt x="357" y="28"/>
                  <a:pt x="270" y="30"/>
                </a:cubicBezTo>
                <a:cubicBezTo>
                  <a:pt x="183" y="32"/>
                  <a:pt x="146" y="14"/>
                  <a:pt x="118" y="52"/>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1" name="Text Box 147"/>
          <p:cNvSpPr txBox="1">
            <a:spLocks noChangeArrowheads="1"/>
          </p:cNvSpPr>
          <p:nvPr/>
        </p:nvSpPr>
        <p:spPr bwMode="auto">
          <a:xfrm>
            <a:off x="5843589" y="6221413"/>
            <a:ext cx="343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t>Depth First Search - I</a:t>
            </a:r>
          </a:p>
        </p:txBody>
      </p:sp>
      <p:sp>
        <p:nvSpPr>
          <p:cNvPr id="8222" name="Oval 149"/>
          <p:cNvSpPr>
            <a:spLocks noChangeArrowheads="1"/>
          </p:cNvSpPr>
          <p:nvPr/>
        </p:nvSpPr>
        <p:spPr bwMode="auto">
          <a:xfrm>
            <a:off x="1068388" y="1390651"/>
            <a:ext cx="625475" cy="29686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a</a:t>
            </a:r>
          </a:p>
        </p:txBody>
      </p:sp>
      <p:sp>
        <p:nvSpPr>
          <p:cNvPr id="8223" name="Oval 150"/>
          <p:cNvSpPr>
            <a:spLocks noChangeArrowheads="1"/>
          </p:cNvSpPr>
          <p:nvPr/>
        </p:nvSpPr>
        <p:spPr bwMode="auto">
          <a:xfrm>
            <a:off x="2198688" y="1042989"/>
            <a:ext cx="625475" cy="296863"/>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c</a:t>
            </a:r>
          </a:p>
        </p:txBody>
      </p:sp>
      <p:sp>
        <p:nvSpPr>
          <p:cNvPr id="8224" name="Oval 151"/>
          <p:cNvSpPr>
            <a:spLocks noChangeArrowheads="1"/>
          </p:cNvSpPr>
          <p:nvPr/>
        </p:nvSpPr>
        <p:spPr bwMode="auto">
          <a:xfrm>
            <a:off x="2247901" y="1555751"/>
            <a:ext cx="625475" cy="29686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b</a:t>
            </a:r>
          </a:p>
        </p:txBody>
      </p:sp>
      <p:sp>
        <p:nvSpPr>
          <p:cNvPr id="8225" name="Oval 152"/>
          <p:cNvSpPr>
            <a:spLocks noChangeArrowheads="1"/>
          </p:cNvSpPr>
          <p:nvPr/>
        </p:nvSpPr>
        <p:spPr bwMode="auto">
          <a:xfrm>
            <a:off x="960438" y="2474914"/>
            <a:ext cx="625475" cy="296863"/>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d</a:t>
            </a:r>
          </a:p>
        </p:txBody>
      </p:sp>
      <p:sp>
        <p:nvSpPr>
          <p:cNvPr id="8226" name="Oval 153"/>
          <p:cNvSpPr>
            <a:spLocks noChangeArrowheads="1"/>
          </p:cNvSpPr>
          <p:nvPr/>
        </p:nvSpPr>
        <p:spPr bwMode="auto">
          <a:xfrm>
            <a:off x="949326" y="3178176"/>
            <a:ext cx="625475" cy="298450"/>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e</a:t>
            </a:r>
          </a:p>
        </p:txBody>
      </p:sp>
      <p:sp>
        <p:nvSpPr>
          <p:cNvPr id="8227" name="Oval 154"/>
          <p:cNvSpPr>
            <a:spLocks noChangeArrowheads="1"/>
          </p:cNvSpPr>
          <p:nvPr/>
        </p:nvSpPr>
        <p:spPr bwMode="auto">
          <a:xfrm>
            <a:off x="2681288" y="2459039"/>
            <a:ext cx="625475" cy="296863"/>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f</a:t>
            </a:r>
          </a:p>
        </p:txBody>
      </p:sp>
      <p:sp>
        <p:nvSpPr>
          <p:cNvPr id="8228" name="Oval 155"/>
          <p:cNvSpPr>
            <a:spLocks noChangeArrowheads="1"/>
          </p:cNvSpPr>
          <p:nvPr/>
        </p:nvSpPr>
        <p:spPr bwMode="auto">
          <a:xfrm>
            <a:off x="2284413" y="3171826"/>
            <a:ext cx="625475" cy="29686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g</a:t>
            </a:r>
          </a:p>
        </p:txBody>
      </p:sp>
      <p:sp>
        <p:nvSpPr>
          <p:cNvPr id="8229" name="Oval 156"/>
          <p:cNvSpPr>
            <a:spLocks noChangeArrowheads="1"/>
          </p:cNvSpPr>
          <p:nvPr/>
        </p:nvSpPr>
        <p:spPr bwMode="auto">
          <a:xfrm>
            <a:off x="3582988" y="3236914"/>
            <a:ext cx="625475" cy="296863"/>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i</a:t>
            </a:r>
          </a:p>
        </p:txBody>
      </p:sp>
      <p:sp>
        <p:nvSpPr>
          <p:cNvPr id="8230" name="Oval 157"/>
          <p:cNvSpPr>
            <a:spLocks noChangeArrowheads="1"/>
          </p:cNvSpPr>
          <p:nvPr/>
        </p:nvSpPr>
        <p:spPr bwMode="auto">
          <a:xfrm>
            <a:off x="4100513" y="2549526"/>
            <a:ext cx="625475" cy="29686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h</a:t>
            </a:r>
          </a:p>
        </p:txBody>
      </p:sp>
      <p:sp>
        <p:nvSpPr>
          <p:cNvPr id="8231" name="Line 158"/>
          <p:cNvSpPr>
            <a:spLocks noChangeShapeType="1"/>
          </p:cNvSpPr>
          <p:nvPr/>
        </p:nvSpPr>
        <p:spPr bwMode="auto">
          <a:xfrm flipV="1">
            <a:off x="1609725" y="1223964"/>
            <a:ext cx="601662" cy="2079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2" name="Line 159"/>
          <p:cNvSpPr>
            <a:spLocks noChangeShapeType="1"/>
          </p:cNvSpPr>
          <p:nvPr/>
        </p:nvSpPr>
        <p:spPr bwMode="auto">
          <a:xfrm>
            <a:off x="1682750" y="1581151"/>
            <a:ext cx="576262" cy="114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 name="Line 160"/>
          <p:cNvSpPr>
            <a:spLocks noChangeShapeType="1"/>
          </p:cNvSpPr>
          <p:nvPr/>
        </p:nvSpPr>
        <p:spPr bwMode="auto">
          <a:xfrm flipH="1" flipV="1">
            <a:off x="2547938" y="1331913"/>
            <a:ext cx="36513" cy="223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4" name="Line 161"/>
          <p:cNvSpPr>
            <a:spLocks noChangeShapeType="1"/>
          </p:cNvSpPr>
          <p:nvPr/>
        </p:nvSpPr>
        <p:spPr bwMode="auto">
          <a:xfrm flipH="1">
            <a:off x="1235076" y="1695452"/>
            <a:ext cx="122237" cy="769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5" name="Line 162"/>
          <p:cNvSpPr>
            <a:spLocks noChangeShapeType="1"/>
          </p:cNvSpPr>
          <p:nvPr/>
        </p:nvSpPr>
        <p:spPr bwMode="auto">
          <a:xfrm>
            <a:off x="1141412" y="2773363"/>
            <a:ext cx="0" cy="40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6" name="Line 163"/>
          <p:cNvSpPr>
            <a:spLocks noChangeShapeType="1"/>
          </p:cNvSpPr>
          <p:nvPr/>
        </p:nvSpPr>
        <p:spPr bwMode="auto">
          <a:xfrm>
            <a:off x="1346200" y="2782888"/>
            <a:ext cx="0" cy="406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7" name="Line 164"/>
          <p:cNvSpPr>
            <a:spLocks noChangeShapeType="1"/>
          </p:cNvSpPr>
          <p:nvPr/>
        </p:nvSpPr>
        <p:spPr bwMode="auto">
          <a:xfrm>
            <a:off x="2644775" y="1854202"/>
            <a:ext cx="285750" cy="593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8" name="Line 165"/>
          <p:cNvSpPr>
            <a:spLocks noChangeShapeType="1"/>
          </p:cNvSpPr>
          <p:nvPr/>
        </p:nvSpPr>
        <p:spPr bwMode="auto">
          <a:xfrm flipH="1" flipV="1">
            <a:off x="1574800" y="3328989"/>
            <a:ext cx="698500" cy="174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9" name="Line 166"/>
          <p:cNvSpPr>
            <a:spLocks noChangeShapeType="1"/>
          </p:cNvSpPr>
          <p:nvPr/>
        </p:nvSpPr>
        <p:spPr bwMode="auto">
          <a:xfrm flipH="1" flipV="1">
            <a:off x="3260726" y="2708277"/>
            <a:ext cx="433387" cy="561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0" name="Line 167"/>
          <p:cNvSpPr>
            <a:spLocks noChangeShapeType="1"/>
          </p:cNvSpPr>
          <p:nvPr/>
        </p:nvSpPr>
        <p:spPr bwMode="auto">
          <a:xfrm flipH="1">
            <a:off x="3933825" y="2806701"/>
            <a:ext cx="265112" cy="4556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1" name="Line 168"/>
          <p:cNvSpPr>
            <a:spLocks noChangeShapeType="1"/>
          </p:cNvSpPr>
          <p:nvPr/>
        </p:nvSpPr>
        <p:spPr bwMode="auto">
          <a:xfrm flipH="1">
            <a:off x="4149725" y="2847976"/>
            <a:ext cx="252412"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2" name="Line 169"/>
          <p:cNvSpPr>
            <a:spLocks noChangeShapeType="1"/>
          </p:cNvSpPr>
          <p:nvPr/>
        </p:nvSpPr>
        <p:spPr bwMode="auto">
          <a:xfrm flipH="1" flipV="1">
            <a:off x="2886075" y="3346452"/>
            <a:ext cx="698500" cy="158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3" name="Line 170"/>
          <p:cNvSpPr>
            <a:spLocks noChangeShapeType="1"/>
          </p:cNvSpPr>
          <p:nvPr/>
        </p:nvSpPr>
        <p:spPr bwMode="auto">
          <a:xfrm flipH="1">
            <a:off x="2690812" y="2740026"/>
            <a:ext cx="134938" cy="430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4" name="Line 171"/>
          <p:cNvSpPr>
            <a:spLocks noChangeShapeType="1"/>
          </p:cNvSpPr>
          <p:nvPr/>
        </p:nvSpPr>
        <p:spPr bwMode="auto">
          <a:xfrm>
            <a:off x="1538288" y="1671639"/>
            <a:ext cx="887413" cy="1520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5" name="Text Box 175"/>
          <p:cNvSpPr txBox="1">
            <a:spLocks noChangeArrowheads="1"/>
          </p:cNvSpPr>
          <p:nvPr/>
        </p:nvSpPr>
        <p:spPr bwMode="auto">
          <a:xfrm>
            <a:off x="1854201" y="3646489"/>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Digraph</a:t>
            </a:r>
          </a:p>
        </p:txBody>
      </p:sp>
      <p:sp>
        <p:nvSpPr>
          <p:cNvPr id="8246" name="Rectangle 176"/>
          <p:cNvSpPr>
            <a:spLocks noGrp="1" noChangeArrowheads="1"/>
          </p:cNvSpPr>
          <p:nvPr>
            <p:ph type="body" idx="1"/>
          </p:nvPr>
        </p:nvSpPr>
        <p:spPr>
          <a:xfrm>
            <a:off x="4992687" y="1337468"/>
            <a:ext cx="6936745" cy="1638645"/>
          </a:xfrm>
          <a:solidFill>
            <a:schemeClr val="bg1">
              <a:lumMod val="95000"/>
            </a:schemeClr>
          </a:solidFill>
          <a:ln>
            <a:solidFill>
              <a:schemeClr val="tx2"/>
            </a:solidFill>
            <a:miter lim="800000"/>
            <a:headEnd/>
            <a:tailEnd/>
          </a:ln>
        </p:spPr>
        <p:txBody>
          <a:bodyPr/>
          <a:lstStyle/>
          <a:p>
            <a:pPr>
              <a:lnSpc>
                <a:spcPct val="90000"/>
              </a:lnSpc>
            </a:pPr>
            <a:r>
              <a:rPr lang="en-US" altLang="en-US" sz="2400"/>
              <a:t>Consider </a:t>
            </a:r>
            <a:r>
              <a:rPr lang="en-US" altLang="en-US" sz="2400">
                <a:solidFill>
                  <a:schemeClr val="accent2"/>
                </a:solidFill>
              </a:rPr>
              <a:t>a</a:t>
            </a:r>
            <a:r>
              <a:rPr lang="en-US" altLang="en-US" sz="2400"/>
              <a:t> DFS of the digraph (shown below)</a:t>
            </a:r>
          </a:p>
          <a:p>
            <a:pPr>
              <a:lnSpc>
                <a:spcPct val="90000"/>
              </a:lnSpc>
            </a:pPr>
            <a:r>
              <a:rPr lang="en-US" altLang="en-US" sz="2400"/>
              <a:t>Observe that each strong component is just a subtree of the DFS forest</a:t>
            </a:r>
          </a:p>
          <a:p>
            <a:pPr>
              <a:lnSpc>
                <a:spcPct val="90000"/>
              </a:lnSpc>
            </a:pPr>
            <a:r>
              <a:rPr lang="en-US" altLang="en-US" sz="2400"/>
              <a:t>Is it always true for any DFS?</a:t>
            </a:r>
          </a:p>
        </p:txBody>
      </p:sp>
      <p:sp>
        <p:nvSpPr>
          <p:cNvPr id="8247" name="Line 177"/>
          <p:cNvSpPr>
            <a:spLocks noChangeShapeType="1"/>
          </p:cNvSpPr>
          <p:nvPr/>
        </p:nvSpPr>
        <p:spPr bwMode="auto">
          <a:xfrm>
            <a:off x="3244850" y="4138614"/>
            <a:ext cx="2116138" cy="612775"/>
          </a:xfrm>
          <a:prstGeom prst="line">
            <a:avLst/>
          </a:prstGeom>
          <a:noFill/>
          <a:ln w="381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8" name="Text Box 178"/>
          <p:cNvSpPr txBox="1">
            <a:spLocks noChangeArrowheads="1"/>
          </p:cNvSpPr>
          <p:nvPr/>
        </p:nvSpPr>
        <p:spPr bwMode="auto">
          <a:xfrm>
            <a:off x="4019550" y="4171950"/>
            <a:ext cx="706438" cy="406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DFS</a:t>
            </a:r>
          </a:p>
        </p:txBody>
      </p:sp>
    </p:spTree>
    <p:extLst>
      <p:ext uri="{BB962C8B-B14F-4D97-AF65-F5344CB8AC3E}">
        <p14:creationId xmlns:p14="http://schemas.microsoft.com/office/powerpoint/2010/main" val="34641290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909763" y="223838"/>
            <a:ext cx="8191500" cy="601662"/>
          </a:xfrm>
        </p:spPr>
        <p:txBody>
          <a:bodyPr/>
          <a:lstStyle/>
          <a:p>
            <a:r>
              <a:rPr lang="en-US" altLang="en-US" sz="3600" dirty="0"/>
              <a:t>Example Digraph &amp; DFS- II</a:t>
            </a:r>
          </a:p>
        </p:txBody>
      </p:sp>
      <p:sp>
        <p:nvSpPr>
          <p:cNvPr id="9220" name="Oval 28"/>
          <p:cNvSpPr>
            <a:spLocks noChangeArrowheads="1"/>
          </p:cNvSpPr>
          <p:nvPr/>
        </p:nvSpPr>
        <p:spPr bwMode="auto">
          <a:xfrm>
            <a:off x="8085138" y="1168401"/>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a</a:t>
            </a:r>
            <a:r>
              <a:rPr lang="en-US" altLang="en-US" sz="1400"/>
              <a:t>(1/18)</a:t>
            </a:r>
          </a:p>
        </p:txBody>
      </p:sp>
      <p:sp>
        <p:nvSpPr>
          <p:cNvPr id="9221" name="Oval 29"/>
          <p:cNvSpPr>
            <a:spLocks noChangeArrowheads="1"/>
          </p:cNvSpPr>
          <p:nvPr/>
        </p:nvSpPr>
        <p:spPr bwMode="auto">
          <a:xfrm>
            <a:off x="7086600" y="1757364"/>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b</a:t>
            </a:r>
            <a:r>
              <a:rPr lang="en-US" altLang="en-US" sz="1400"/>
              <a:t>(2/13)</a:t>
            </a:r>
          </a:p>
        </p:txBody>
      </p:sp>
      <p:sp>
        <p:nvSpPr>
          <p:cNvPr id="9222" name="Oval 30"/>
          <p:cNvSpPr>
            <a:spLocks noChangeArrowheads="1"/>
          </p:cNvSpPr>
          <p:nvPr/>
        </p:nvSpPr>
        <p:spPr bwMode="auto">
          <a:xfrm>
            <a:off x="6569075" y="2563814"/>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c</a:t>
            </a:r>
            <a:r>
              <a:rPr lang="en-US" altLang="en-US" sz="1400"/>
              <a:t>(3/4)</a:t>
            </a:r>
          </a:p>
        </p:txBody>
      </p:sp>
      <p:sp>
        <p:nvSpPr>
          <p:cNvPr id="9223" name="Oval 31"/>
          <p:cNvSpPr>
            <a:spLocks noChangeArrowheads="1"/>
          </p:cNvSpPr>
          <p:nvPr/>
        </p:nvSpPr>
        <p:spPr bwMode="auto">
          <a:xfrm>
            <a:off x="9023350" y="1817689"/>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d</a:t>
            </a:r>
            <a:r>
              <a:rPr lang="en-US" altLang="en-US" sz="1400"/>
              <a:t>(14/17)</a:t>
            </a:r>
          </a:p>
        </p:txBody>
      </p:sp>
      <p:sp>
        <p:nvSpPr>
          <p:cNvPr id="9224" name="Oval 32"/>
          <p:cNvSpPr>
            <a:spLocks noChangeArrowheads="1"/>
          </p:cNvSpPr>
          <p:nvPr/>
        </p:nvSpPr>
        <p:spPr bwMode="auto">
          <a:xfrm>
            <a:off x="9058275" y="2636839"/>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e</a:t>
            </a:r>
            <a:r>
              <a:rPr lang="en-US" altLang="en-US" sz="1400"/>
              <a:t>(15/16)</a:t>
            </a:r>
          </a:p>
        </p:txBody>
      </p:sp>
      <p:sp>
        <p:nvSpPr>
          <p:cNvPr id="9225" name="Oval 33"/>
          <p:cNvSpPr>
            <a:spLocks noChangeArrowheads="1"/>
          </p:cNvSpPr>
          <p:nvPr/>
        </p:nvSpPr>
        <p:spPr bwMode="auto">
          <a:xfrm>
            <a:off x="7796213" y="2624139"/>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f</a:t>
            </a:r>
            <a:r>
              <a:rPr lang="en-US" altLang="en-US" sz="1400"/>
              <a:t>(5/12)</a:t>
            </a:r>
          </a:p>
        </p:txBody>
      </p:sp>
      <p:sp>
        <p:nvSpPr>
          <p:cNvPr id="9226" name="Oval 34"/>
          <p:cNvSpPr>
            <a:spLocks noChangeArrowheads="1"/>
          </p:cNvSpPr>
          <p:nvPr/>
        </p:nvSpPr>
        <p:spPr bwMode="auto">
          <a:xfrm>
            <a:off x="7820025" y="3467101"/>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g</a:t>
            </a:r>
            <a:r>
              <a:rPr lang="en-US" altLang="en-US" sz="1400"/>
              <a:t>(6/11)</a:t>
            </a:r>
          </a:p>
        </p:txBody>
      </p:sp>
      <p:sp>
        <p:nvSpPr>
          <p:cNvPr id="9227" name="Oval 35"/>
          <p:cNvSpPr>
            <a:spLocks noChangeArrowheads="1"/>
          </p:cNvSpPr>
          <p:nvPr/>
        </p:nvSpPr>
        <p:spPr bwMode="auto">
          <a:xfrm>
            <a:off x="7867650" y="4284664"/>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i</a:t>
            </a:r>
            <a:r>
              <a:rPr lang="en-US" altLang="en-US" sz="1400"/>
              <a:t>(7/10)</a:t>
            </a:r>
          </a:p>
        </p:txBody>
      </p:sp>
      <p:sp>
        <p:nvSpPr>
          <p:cNvPr id="9228" name="Oval 36"/>
          <p:cNvSpPr>
            <a:spLocks noChangeArrowheads="1"/>
          </p:cNvSpPr>
          <p:nvPr/>
        </p:nvSpPr>
        <p:spPr bwMode="auto">
          <a:xfrm>
            <a:off x="7839075" y="5102226"/>
            <a:ext cx="850900" cy="37147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h</a:t>
            </a:r>
            <a:r>
              <a:rPr lang="en-US" altLang="en-US" sz="1400"/>
              <a:t>(8/9)</a:t>
            </a:r>
          </a:p>
        </p:txBody>
      </p:sp>
      <p:sp>
        <p:nvSpPr>
          <p:cNvPr id="9229" name="Line 37"/>
          <p:cNvSpPr>
            <a:spLocks noChangeShapeType="1"/>
          </p:cNvSpPr>
          <p:nvPr/>
        </p:nvSpPr>
        <p:spPr bwMode="auto">
          <a:xfrm flipH="1">
            <a:off x="7672388" y="1468439"/>
            <a:ext cx="493712" cy="2762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38"/>
          <p:cNvSpPr>
            <a:spLocks noChangeShapeType="1"/>
          </p:cNvSpPr>
          <p:nvPr/>
        </p:nvSpPr>
        <p:spPr bwMode="auto">
          <a:xfrm flipH="1">
            <a:off x="7059613" y="2130425"/>
            <a:ext cx="373062" cy="4206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Line 39"/>
          <p:cNvSpPr>
            <a:spLocks noChangeShapeType="1"/>
          </p:cNvSpPr>
          <p:nvPr/>
        </p:nvSpPr>
        <p:spPr bwMode="auto">
          <a:xfrm>
            <a:off x="7624763" y="2130426"/>
            <a:ext cx="552450" cy="4683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40"/>
          <p:cNvSpPr>
            <a:spLocks noChangeShapeType="1"/>
          </p:cNvSpPr>
          <p:nvPr/>
        </p:nvSpPr>
        <p:spPr bwMode="auto">
          <a:xfrm>
            <a:off x="8237538" y="3008314"/>
            <a:ext cx="0" cy="4333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41"/>
          <p:cNvSpPr>
            <a:spLocks noChangeShapeType="1"/>
          </p:cNvSpPr>
          <p:nvPr/>
        </p:nvSpPr>
        <p:spPr bwMode="auto">
          <a:xfrm>
            <a:off x="8261350" y="3838575"/>
            <a:ext cx="0" cy="4333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Line 42"/>
          <p:cNvSpPr>
            <a:spLocks noChangeShapeType="1"/>
          </p:cNvSpPr>
          <p:nvPr/>
        </p:nvSpPr>
        <p:spPr bwMode="auto">
          <a:xfrm>
            <a:off x="8237538" y="4668839"/>
            <a:ext cx="0" cy="4333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Line 43"/>
          <p:cNvSpPr>
            <a:spLocks noChangeShapeType="1"/>
          </p:cNvSpPr>
          <p:nvPr/>
        </p:nvSpPr>
        <p:spPr bwMode="auto">
          <a:xfrm>
            <a:off x="8936039" y="1408113"/>
            <a:ext cx="503237"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Line 44"/>
          <p:cNvSpPr>
            <a:spLocks noChangeShapeType="1"/>
          </p:cNvSpPr>
          <p:nvPr/>
        </p:nvSpPr>
        <p:spPr bwMode="auto">
          <a:xfrm>
            <a:off x="9477375" y="2203450"/>
            <a:ext cx="0" cy="4333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45"/>
          <p:cNvSpPr>
            <a:spLocks/>
          </p:cNvSpPr>
          <p:nvPr/>
        </p:nvSpPr>
        <p:spPr bwMode="auto">
          <a:xfrm>
            <a:off x="7372350" y="1528764"/>
            <a:ext cx="998538" cy="1133475"/>
          </a:xfrm>
          <a:custGeom>
            <a:avLst/>
            <a:gdLst>
              <a:gd name="T0" fmla="*/ 0 w 667"/>
              <a:gd name="T1" fmla="*/ 1745605402 h 736"/>
              <a:gd name="T2" fmla="*/ 813549479 w 667"/>
              <a:gd name="T3" fmla="*/ 1007991925 h 736"/>
              <a:gd name="T4" fmla="*/ 1494869771 w 667"/>
              <a:gd name="T5" fmla="*/ 0 h 736"/>
              <a:gd name="T6" fmla="*/ 0 60000 65536"/>
              <a:gd name="T7" fmla="*/ 0 60000 65536"/>
              <a:gd name="T8" fmla="*/ 0 60000 65536"/>
            </a:gdLst>
            <a:ahLst/>
            <a:cxnLst>
              <a:cxn ang="T6">
                <a:pos x="T0" y="T1"/>
              </a:cxn>
              <a:cxn ang="T7">
                <a:pos x="T2" y="T3"/>
              </a:cxn>
              <a:cxn ang="T8">
                <a:pos x="T4" y="T5"/>
              </a:cxn>
            </a:cxnLst>
            <a:rect l="0" t="0" r="r" b="b"/>
            <a:pathLst>
              <a:path w="667" h="736">
                <a:moveTo>
                  <a:pt x="0" y="736"/>
                </a:moveTo>
                <a:cubicBezTo>
                  <a:pt x="60" y="684"/>
                  <a:pt x="252" y="548"/>
                  <a:pt x="363" y="425"/>
                </a:cubicBezTo>
                <a:cubicBezTo>
                  <a:pt x="474" y="302"/>
                  <a:pt x="604" y="89"/>
                  <a:pt x="667"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Freeform 46"/>
          <p:cNvSpPr>
            <a:spLocks/>
          </p:cNvSpPr>
          <p:nvPr/>
        </p:nvSpPr>
        <p:spPr bwMode="auto">
          <a:xfrm>
            <a:off x="8480425" y="1504950"/>
            <a:ext cx="363538" cy="1976438"/>
          </a:xfrm>
          <a:custGeom>
            <a:avLst/>
            <a:gdLst>
              <a:gd name="T0" fmla="*/ 0 w 274"/>
              <a:gd name="T1" fmla="*/ 2147483646 h 1259"/>
              <a:gd name="T2" fmla="*/ 438325993 w 274"/>
              <a:gd name="T3" fmla="*/ 1419506343 h 1259"/>
              <a:gd name="T4" fmla="*/ 264051979 w 274"/>
              <a:gd name="T5" fmla="*/ 0 h 1259"/>
              <a:gd name="T6" fmla="*/ 0 60000 65536"/>
              <a:gd name="T7" fmla="*/ 0 60000 65536"/>
              <a:gd name="T8" fmla="*/ 0 60000 65536"/>
            </a:gdLst>
            <a:ahLst/>
            <a:cxnLst>
              <a:cxn ang="T6">
                <a:pos x="T0" y="T1"/>
              </a:cxn>
              <a:cxn ang="T7">
                <a:pos x="T2" y="T3"/>
              </a:cxn>
              <a:cxn ang="T8">
                <a:pos x="T4" y="T5"/>
              </a:cxn>
            </a:cxnLst>
            <a:rect l="0" t="0" r="r" b="b"/>
            <a:pathLst>
              <a:path w="274" h="1259">
                <a:moveTo>
                  <a:pt x="0" y="1259"/>
                </a:moveTo>
                <a:cubicBezTo>
                  <a:pt x="41" y="1145"/>
                  <a:pt x="224" y="786"/>
                  <a:pt x="249" y="576"/>
                </a:cubicBezTo>
                <a:cubicBezTo>
                  <a:pt x="274" y="366"/>
                  <a:pt x="171" y="120"/>
                  <a:pt x="150"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Line 47"/>
          <p:cNvSpPr>
            <a:spLocks noChangeShapeType="1"/>
          </p:cNvSpPr>
          <p:nvPr/>
        </p:nvSpPr>
        <p:spPr bwMode="auto">
          <a:xfrm>
            <a:off x="9609138" y="2190750"/>
            <a:ext cx="0" cy="433388"/>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Line 48"/>
          <p:cNvSpPr>
            <a:spLocks noChangeShapeType="1"/>
          </p:cNvSpPr>
          <p:nvPr/>
        </p:nvSpPr>
        <p:spPr bwMode="auto">
          <a:xfrm>
            <a:off x="8382000" y="4668839"/>
            <a:ext cx="0" cy="433387"/>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Freeform 49"/>
          <p:cNvSpPr>
            <a:spLocks/>
          </p:cNvSpPr>
          <p:nvPr/>
        </p:nvSpPr>
        <p:spPr bwMode="auto">
          <a:xfrm>
            <a:off x="7645401" y="2984500"/>
            <a:ext cx="449263" cy="1360488"/>
          </a:xfrm>
          <a:custGeom>
            <a:avLst/>
            <a:gdLst>
              <a:gd name="T0" fmla="*/ 559475310 w 283"/>
              <a:gd name="T1" fmla="*/ 2147483646 h 857"/>
              <a:gd name="T2" fmla="*/ 25201591 w 283"/>
              <a:gd name="T3" fmla="*/ 1204635130 h 857"/>
              <a:gd name="T4" fmla="*/ 713205806 w 283"/>
              <a:gd name="T5" fmla="*/ 0 h 857"/>
              <a:gd name="T6" fmla="*/ 0 60000 65536"/>
              <a:gd name="T7" fmla="*/ 0 60000 65536"/>
              <a:gd name="T8" fmla="*/ 0 60000 65536"/>
            </a:gdLst>
            <a:ahLst/>
            <a:cxnLst>
              <a:cxn ang="T6">
                <a:pos x="T0" y="T1"/>
              </a:cxn>
              <a:cxn ang="T7">
                <a:pos x="T2" y="T3"/>
              </a:cxn>
              <a:cxn ang="T8">
                <a:pos x="T4" y="T5"/>
              </a:cxn>
            </a:cxnLst>
            <a:rect l="0" t="0" r="r" b="b"/>
            <a:pathLst>
              <a:path w="283" h="857">
                <a:moveTo>
                  <a:pt x="222" y="857"/>
                </a:moveTo>
                <a:cubicBezTo>
                  <a:pt x="187" y="794"/>
                  <a:pt x="0" y="621"/>
                  <a:pt x="10" y="478"/>
                </a:cubicBezTo>
                <a:cubicBezTo>
                  <a:pt x="20" y="335"/>
                  <a:pt x="226" y="100"/>
                  <a:pt x="283" y="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2" name="Line 50"/>
          <p:cNvSpPr>
            <a:spLocks noChangeShapeType="1"/>
          </p:cNvSpPr>
          <p:nvPr/>
        </p:nvSpPr>
        <p:spPr bwMode="auto">
          <a:xfrm flipH="1">
            <a:off x="8636000" y="2984500"/>
            <a:ext cx="554038" cy="59055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51"/>
          <p:cNvSpPr>
            <a:spLocks/>
          </p:cNvSpPr>
          <p:nvPr/>
        </p:nvSpPr>
        <p:spPr bwMode="auto">
          <a:xfrm>
            <a:off x="6494463" y="960439"/>
            <a:ext cx="2743200" cy="2073275"/>
          </a:xfrm>
          <a:custGeom>
            <a:avLst/>
            <a:gdLst>
              <a:gd name="T0" fmla="*/ 2147483646 w 1728"/>
              <a:gd name="T1" fmla="*/ 158770638 h 1306"/>
              <a:gd name="T2" fmla="*/ 1565017825 w 1728"/>
              <a:gd name="T3" fmla="*/ 768648450 h 1306"/>
              <a:gd name="T4" fmla="*/ 839212825 w 1728"/>
              <a:gd name="T5" fmla="*/ 1343244075 h 1306"/>
              <a:gd name="T6" fmla="*/ 0 w 1728"/>
              <a:gd name="T7" fmla="*/ 2147483646 h 1306"/>
              <a:gd name="T8" fmla="*/ 839212825 w 1728"/>
              <a:gd name="T9" fmla="*/ 2147483646 h 1306"/>
              <a:gd name="T10" fmla="*/ 1640622513 w 1728"/>
              <a:gd name="T11" fmla="*/ 2147483646 h 1306"/>
              <a:gd name="T12" fmla="*/ 2147483646 w 1728"/>
              <a:gd name="T13" fmla="*/ 1398687513 h 1306"/>
              <a:gd name="T14" fmla="*/ 2147483646 w 1728"/>
              <a:gd name="T15" fmla="*/ 788809700 h 1306"/>
              <a:gd name="T16" fmla="*/ 2147483646 w 1728"/>
              <a:gd name="T17" fmla="*/ 100806250 h 1306"/>
              <a:gd name="T18" fmla="*/ 2147483646 w 1728"/>
              <a:gd name="T19" fmla="*/ 158770638 h 13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28" h="1306">
                <a:moveTo>
                  <a:pt x="1061" y="63"/>
                </a:moveTo>
                <a:cubicBezTo>
                  <a:pt x="925" y="107"/>
                  <a:pt x="742" y="227"/>
                  <a:pt x="621" y="305"/>
                </a:cubicBezTo>
                <a:cubicBezTo>
                  <a:pt x="500" y="383"/>
                  <a:pt x="437" y="398"/>
                  <a:pt x="333" y="533"/>
                </a:cubicBezTo>
                <a:cubicBezTo>
                  <a:pt x="229" y="668"/>
                  <a:pt x="0" y="989"/>
                  <a:pt x="0" y="1116"/>
                </a:cubicBezTo>
                <a:cubicBezTo>
                  <a:pt x="0" y="1243"/>
                  <a:pt x="225" y="1290"/>
                  <a:pt x="333" y="1298"/>
                </a:cubicBezTo>
                <a:cubicBezTo>
                  <a:pt x="441" y="1306"/>
                  <a:pt x="505" y="1286"/>
                  <a:pt x="651" y="1162"/>
                </a:cubicBezTo>
                <a:cubicBezTo>
                  <a:pt x="797" y="1038"/>
                  <a:pt x="1039" y="696"/>
                  <a:pt x="1212" y="555"/>
                </a:cubicBezTo>
                <a:cubicBezTo>
                  <a:pt x="1385" y="414"/>
                  <a:pt x="1652" y="399"/>
                  <a:pt x="1690" y="313"/>
                </a:cubicBezTo>
                <a:cubicBezTo>
                  <a:pt x="1728" y="227"/>
                  <a:pt x="1545" y="80"/>
                  <a:pt x="1440" y="40"/>
                </a:cubicBezTo>
                <a:cubicBezTo>
                  <a:pt x="1335" y="0"/>
                  <a:pt x="1197" y="19"/>
                  <a:pt x="1061" y="63"/>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52"/>
          <p:cNvSpPr>
            <a:spLocks/>
          </p:cNvSpPr>
          <p:nvPr/>
        </p:nvSpPr>
        <p:spPr bwMode="auto">
          <a:xfrm>
            <a:off x="8874125" y="1711325"/>
            <a:ext cx="1157288" cy="1500188"/>
          </a:xfrm>
          <a:custGeom>
            <a:avLst/>
            <a:gdLst>
              <a:gd name="T0" fmla="*/ 1645663536 w 729"/>
              <a:gd name="T1" fmla="*/ 2147483646 h 945"/>
              <a:gd name="T2" fmla="*/ 1817034235 w 729"/>
              <a:gd name="T3" fmla="*/ 1602819909 h 945"/>
              <a:gd name="T4" fmla="*/ 1761590774 w 729"/>
              <a:gd name="T5" fmla="*/ 685482728 h 945"/>
              <a:gd name="T6" fmla="*/ 1587699123 w 729"/>
              <a:gd name="T7" fmla="*/ 110886912 h 945"/>
              <a:gd name="T8" fmla="*/ 899696964 w 729"/>
              <a:gd name="T9" fmla="*/ 17641893 h 945"/>
              <a:gd name="T10" fmla="*/ 309980146 w 729"/>
              <a:gd name="T11" fmla="*/ 131048169 h 945"/>
              <a:gd name="T12" fmla="*/ 98286930 w 729"/>
              <a:gd name="T13" fmla="*/ 627519909 h 945"/>
              <a:gd name="T14" fmla="*/ 118448189 w 729"/>
              <a:gd name="T15" fmla="*/ 1925400017 h 945"/>
              <a:gd name="T16" fmla="*/ 806450348 w 729"/>
              <a:gd name="T17" fmla="*/ 2147483646 h 945"/>
              <a:gd name="T18" fmla="*/ 1645663536 w 729"/>
              <a:gd name="T19" fmla="*/ 2147483646 h 9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9" h="945">
                <a:moveTo>
                  <a:pt x="653" y="901"/>
                </a:moveTo>
                <a:cubicBezTo>
                  <a:pt x="720" y="857"/>
                  <a:pt x="713" y="741"/>
                  <a:pt x="721" y="636"/>
                </a:cubicBezTo>
                <a:cubicBezTo>
                  <a:pt x="729" y="531"/>
                  <a:pt x="714" y="371"/>
                  <a:pt x="699" y="272"/>
                </a:cubicBezTo>
                <a:cubicBezTo>
                  <a:pt x="684" y="173"/>
                  <a:pt x="687" y="88"/>
                  <a:pt x="630" y="44"/>
                </a:cubicBezTo>
                <a:cubicBezTo>
                  <a:pt x="573" y="0"/>
                  <a:pt x="441" y="6"/>
                  <a:pt x="357" y="7"/>
                </a:cubicBezTo>
                <a:cubicBezTo>
                  <a:pt x="273" y="8"/>
                  <a:pt x="176" y="12"/>
                  <a:pt x="123" y="52"/>
                </a:cubicBezTo>
                <a:cubicBezTo>
                  <a:pt x="70" y="92"/>
                  <a:pt x="52" y="130"/>
                  <a:pt x="39" y="249"/>
                </a:cubicBezTo>
                <a:cubicBezTo>
                  <a:pt x="26" y="368"/>
                  <a:pt x="0" y="655"/>
                  <a:pt x="47" y="764"/>
                </a:cubicBezTo>
                <a:cubicBezTo>
                  <a:pt x="94" y="873"/>
                  <a:pt x="219" y="881"/>
                  <a:pt x="320" y="901"/>
                </a:cubicBezTo>
                <a:cubicBezTo>
                  <a:pt x="421" y="921"/>
                  <a:pt x="586" y="945"/>
                  <a:pt x="653" y="901"/>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53"/>
          <p:cNvSpPr>
            <a:spLocks/>
          </p:cNvSpPr>
          <p:nvPr/>
        </p:nvSpPr>
        <p:spPr bwMode="auto">
          <a:xfrm>
            <a:off x="7556500" y="2393951"/>
            <a:ext cx="1366838" cy="3336925"/>
          </a:xfrm>
          <a:custGeom>
            <a:avLst/>
            <a:gdLst>
              <a:gd name="T0" fmla="*/ 1827114743 w 861"/>
              <a:gd name="T1" fmla="*/ 2147483646 h 2102"/>
              <a:gd name="T2" fmla="*/ 2132052967 w 861"/>
              <a:gd name="T3" fmla="*/ 2147483646 h 2102"/>
              <a:gd name="T4" fmla="*/ 2056448252 w 861"/>
              <a:gd name="T5" fmla="*/ 1930439688 h 2102"/>
              <a:gd name="T6" fmla="*/ 1675905313 w 861"/>
              <a:gd name="T7" fmla="*/ 269657513 h 2102"/>
              <a:gd name="T8" fmla="*/ 604837721 w 861"/>
              <a:gd name="T9" fmla="*/ 307459063 h 2102"/>
              <a:gd name="T10" fmla="*/ 224294782 w 861"/>
              <a:gd name="T11" fmla="*/ 919857825 h 2102"/>
              <a:gd name="T12" fmla="*/ 12601580 w 861"/>
              <a:gd name="T13" fmla="*/ 2147483646 h 2102"/>
              <a:gd name="T14" fmla="*/ 146169116 w 861"/>
              <a:gd name="T15" fmla="*/ 2147483646 h 2102"/>
              <a:gd name="T16" fmla="*/ 814011560 w 861"/>
              <a:gd name="T17" fmla="*/ 2147483646 h 2102"/>
              <a:gd name="T18" fmla="*/ 1827114743 w 861"/>
              <a:gd name="T19" fmla="*/ 2147483646 h 2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1" h="2102">
                <a:moveTo>
                  <a:pt x="725" y="1956"/>
                </a:moveTo>
                <a:cubicBezTo>
                  <a:pt x="812" y="1820"/>
                  <a:pt x="831" y="1434"/>
                  <a:pt x="846" y="1236"/>
                </a:cubicBezTo>
                <a:cubicBezTo>
                  <a:pt x="861" y="1038"/>
                  <a:pt x="846" y="954"/>
                  <a:pt x="816" y="766"/>
                </a:cubicBezTo>
                <a:cubicBezTo>
                  <a:pt x="786" y="578"/>
                  <a:pt x="761" y="214"/>
                  <a:pt x="665" y="107"/>
                </a:cubicBezTo>
                <a:cubicBezTo>
                  <a:pt x="569" y="0"/>
                  <a:pt x="336" y="79"/>
                  <a:pt x="240" y="122"/>
                </a:cubicBezTo>
                <a:cubicBezTo>
                  <a:pt x="144" y="165"/>
                  <a:pt x="128" y="220"/>
                  <a:pt x="89" y="365"/>
                </a:cubicBezTo>
                <a:cubicBezTo>
                  <a:pt x="50" y="510"/>
                  <a:pt x="10" y="773"/>
                  <a:pt x="5" y="994"/>
                </a:cubicBezTo>
                <a:cubicBezTo>
                  <a:pt x="0" y="1215"/>
                  <a:pt x="5" y="1514"/>
                  <a:pt x="58" y="1691"/>
                </a:cubicBezTo>
                <a:cubicBezTo>
                  <a:pt x="111" y="1868"/>
                  <a:pt x="210" y="2008"/>
                  <a:pt x="323" y="2055"/>
                </a:cubicBezTo>
                <a:cubicBezTo>
                  <a:pt x="436" y="2102"/>
                  <a:pt x="638" y="2092"/>
                  <a:pt x="725" y="1956"/>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Text Box 54"/>
          <p:cNvSpPr txBox="1">
            <a:spLocks noChangeArrowheads="1"/>
          </p:cNvSpPr>
          <p:nvPr/>
        </p:nvSpPr>
        <p:spPr bwMode="auto">
          <a:xfrm>
            <a:off x="6399214" y="5824538"/>
            <a:ext cx="359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t>Depth First Search - II</a:t>
            </a:r>
          </a:p>
        </p:txBody>
      </p:sp>
      <p:sp>
        <p:nvSpPr>
          <p:cNvPr id="9247" name="Oval 55"/>
          <p:cNvSpPr>
            <a:spLocks noChangeArrowheads="1"/>
          </p:cNvSpPr>
          <p:nvPr/>
        </p:nvSpPr>
        <p:spPr bwMode="auto">
          <a:xfrm>
            <a:off x="2259014" y="1255713"/>
            <a:ext cx="625475" cy="29686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a</a:t>
            </a:r>
          </a:p>
        </p:txBody>
      </p:sp>
      <p:sp>
        <p:nvSpPr>
          <p:cNvPr id="9248" name="Oval 56"/>
          <p:cNvSpPr>
            <a:spLocks noChangeArrowheads="1"/>
          </p:cNvSpPr>
          <p:nvPr/>
        </p:nvSpPr>
        <p:spPr bwMode="auto">
          <a:xfrm>
            <a:off x="3389314" y="908051"/>
            <a:ext cx="625475" cy="296863"/>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c</a:t>
            </a:r>
          </a:p>
        </p:txBody>
      </p:sp>
      <p:sp>
        <p:nvSpPr>
          <p:cNvPr id="9249" name="Oval 57"/>
          <p:cNvSpPr>
            <a:spLocks noChangeArrowheads="1"/>
          </p:cNvSpPr>
          <p:nvPr/>
        </p:nvSpPr>
        <p:spPr bwMode="auto">
          <a:xfrm>
            <a:off x="3438526" y="1420813"/>
            <a:ext cx="625475" cy="29686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b</a:t>
            </a:r>
          </a:p>
        </p:txBody>
      </p:sp>
      <p:sp>
        <p:nvSpPr>
          <p:cNvPr id="9250" name="Oval 58"/>
          <p:cNvSpPr>
            <a:spLocks noChangeArrowheads="1"/>
          </p:cNvSpPr>
          <p:nvPr/>
        </p:nvSpPr>
        <p:spPr bwMode="auto">
          <a:xfrm>
            <a:off x="2151064" y="2339976"/>
            <a:ext cx="625475" cy="296863"/>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d</a:t>
            </a:r>
          </a:p>
        </p:txBody>
      </p:sp>
      <p:sp>
        <p:nvSpPr>
          <p:cNvPr id="9251" name="Oval 59"/>
          <p:cNvSpPr>
            <a:spLocks noChangeArrowheads="1"/>
          </p:cNvSpPr>
          <p:nvPr/>
        </p:nvSpPr>
        <p:spPr bwMode="auto">
          <a:xfrm>
            <a:off x="2139951" y="3043238"/>
            <a:ext cx="625475" cy="298450"/>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e</a:t>
            </a:r>
          </a:p>
        </p:txBody>
      </p:sp>
      <p:sp>
        <p:nvSpPr>
          <p:cNvPr id="9252" name="Oval 60"/>
          <p:cNvSpPr>
            <a:spLocks noChangeArrowheads="1"/>
          </p:cNvSpPr>
          <p:nvPr/>
        </p:nvSpPr>
        <p:spPr bwMode="auto">
          <a:xfrm>
            <a:off x="3871914" y="2324101"/>
            <a:ext cx="625475" cy="296863"/>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f</a:t>
            </a:r>
          </a:p>
        </p:txBody>
      </p:sp>
      <p:sp>
        <p:nvSpPr>
          <p:cNvPr id="9253" name="Oval 61"/>
          <p:cNvSpPr>
            <a:spLocks noChangeArrowheads="1"/>
          </p:cNvSpPr>
          <p:nvPr/>
        </p:nvSpPr>
        <p:spPr bwMode="auto">
          <a:xfrm>
            <a:off x="3475039" y="3036888"/>
            <a:ext cx="625475" cy="29686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g</a:t>
            </a:r>
          </a:p>
        </p:txBody>
      </p:sp>
      <p:sp>
        <p:nvSpPr>
          <p:cNvPr id="9254" name="Oval 62"/>
          <p:cNvSpPr>
            <a:spLocks noChangeArrowheads="1"/>
          </p:cNvSpPr>
          <p:nvPr/>
        </p:nvSpPr>
        <p:spPr bwMode="auto">
          <a:xfrm>
            <a:off x="4773614" y="3101976"/>
            <a:ext cx="625475" cy="296863"/>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i</a:t>
            </a:r>
          </a:p>
        </p:txBody>
      </p:sp>
      <p:sp>
        <p:nvSpPr>
          <p:cNvPr id="9255" name="Oval 63"/>
          <p:cNvSpPr>
            <a:spLocks noChangeArrowheads="1"/>
          </p:cNvSpPr>
          <p:nvPr/>
        </p:nvSpPr>
        <p:spPr bwMode="auto">
          <a:xfrm>
            <a:off x="5291139" y="2414588"/>
            <a:ext cx="625475" cy="296862"/>
          </a:xfrm>
          <a:prstGeom prst="ellipse">
            <a:avLst/>
          </a:prstGeom>
          <a:solidFill>
            <a:srgbClr val="FFFFCC"/>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2400"/>
              <a:t>h</a:t>
            </a:r>
          </a:p>
        </p:txBody>
      </p:sp>
      <p:sp>
        <p:nvSpPr>
          <p:cNvPr id="9256" name="Line 64"/>
          <p:cNvSpPr>
            <a:spLocks noChangeShapeType="1"/>
          </p:cNvSpPr>
          <p:nvPr/>
        </p:nvSpPr>
        <p:spPr bwMode="auto">
          <a:xfrm flipV="1">
            <a:off x="2800351" y="1089026"/>
            <a:ext cx="601663" cy="2079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Line 65"/>
          <p:cNvSpPr>
            <a:spLocks noChangeShapeType="1"/>
          </p:cNvSpPr>
          <p:nvPr/>
        </p:nvSpPr>
        <p:spPr bwMode="auto">
          <a:xfrm>
            <a:off x="2873376" y="1446213"/>
            <a:ext cx="576263" cy="114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Line 66"/>
          <p:cNvSpPr>
            <a:spLocks noChangeShapeType="1"/>
          </p:cNvSpPr>
          <p:nvPr/>
        </p:nvSpPr>
        <p:spPr bwMode="auto">
          <a:xfrm flipH="1" flipV="1">
            <a:off x="3738563" y="1196975"/>
            <a:ext cx="36512" cy="223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Line 67"/>
          <p:cNvSpPr>
            <a:spLocks noChangeShapeType="1"/>
          </p:cNvSpPr>
          <p:nvPr/>
        </p:nvSpPr>
        <p:spPr bwMode="auto">
          <a:xfrm flipH="1">
            <a:off x="2425700" y="1560514"/>
            <a:ext cx="122238" cy="769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Line 68"/>
          <p:cNvSpPr>
            <a:spLocks noChangeShapeType="1"/>
          </p:cNvSpPr>
          <p:nvPr/>
        </p:nvSpPr>
        <p:spPr bwMode="auto">
          <a:xfrm>
            <a:off x="2332038" y="2638425"/>
            <a:ext cx="0" cy="40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1" name="Line 69"/>
          <p:cNvSpPr>
            <a:spLocks noChangeShapeType="1"/>
          </p:cNvSpPr>
          <p:nvPr/>
        </p:nvSpPr>
        <p:spPr bwMode="auto">
          <a:xfrm>
            <a:off x="2536825" y="2647950"/>
            <a:ext cx="0" cy="406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2" name="Line 70"/>
          <p:cNvSpPr>
            <a:spLocks noChangeShapeType="1"/>
          </p:cNvSpPr>
          <p:nvPr/>
        </p:nvSpPr>
        <p:spPr bwMode="auto">
          <a:xfrm>
            <a:off x="3835400" y="1719264"/>
            <a:ext cx="285750" cy="593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Line 71"/>
          <p:cNvSpPr>
            <a:spLocks noChangeShapeType="1"/>
          </p:cNvSpPr>
          <p:nvPr/>
        </p:nvSpPr>
        <p:spPr bwMode="auto">
          <a:xfrm flipH="1" flipV="1">
            <a:off x="2765425" y="3194051"/>
            <a:ext cx="698500" cy="174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Line 72"/>
          <p:cNvSpPr>
            <a:spLocks noChangeShapeType="1"/>
          </p:cNvSpPr>
          <p:nvPr/>
        </p:nvSpPr>
        <p:spPr bwMode="auto">
          <a:xfrm flipH="1" flipV="1">
            <a:off x="4451350" y="2573339"/>
            <a:ext cx="433388" cy="561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Line 73"/>
          <p:cNvSpPr>
            <a:spLocks noChangeShapeType="1"/>
          </p:cNvSpPr>
          <p:nvPr/>
        </p:nvSpPr>
        <p:spPr bwMode="auto">
          <a:xfrm flipH="1">
            <a:off x="5124451" y="2671763"/>
            <a:ext cx="265113" cy="4556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Line 74"/>
          <p:cNvSpPr>
            <a:spLocks noChangeShapeType="1"/>
          </p:cNvSpPr>
          <p:nvPr/>
        </p:nvSpPr>
        <p:spPr bwMode="auto">
          <a:xfrm flipH="1">
            <a:off x="5340351" y="2713038"/>
            <a:ext cx="252413"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Line 75"/>
          <p:cNvSpPr>
            <a:spLocks noChangeShapeType="1"/>
          </p:cNvSpPr>
          <p:nvPr/>
        </p:nvSpPr>
        <p:spPr bwMode="auto">
          <a:xfrm flipH="1" flipV="1">
            <a:off x="4076700" y="3211514"/>
            <a:ext cx="698500" cy="1587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Line 76"/>
          <p:cNvSpPr>
            <a:spLocks noChangeShapeType="1"/>
          </p:cNvSpPr>
          <p:nvPr/>
        </p:nvSpPr>
        <p:spPr bwMode="auto">
          <a:xfrm flipH="1">
            <a:off x="3881439" y="2605088"/>
            <a:ext cx="134937" cy="430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Line 77"/>
          <p:cNvSpPr>
            <a:spLocks noChangeShapeType="1"/>
          </p:cNvSpPr>
          <p:nvPr/>
        </p:nvSpPr>
        <p:spPr bwMode="auto">
          <a:xfrm>
            <a:off x="2728913" y="1536701"/>
            <a:ext cx="887412" cy="1520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Text Box 78"/>
          <p:cNvSpPr txBox="1">
            <a:spLocks noChangeArrowheads="1"/>
          </p:cNvSpPr>
          <p:nvPr/>
        </p:nvSpPr>
        <p:spPr bwMode="auto">
          <a:xfrm>
            <a:off x="3273426" y="3425826"/>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Digraph</a:t>
            </a:r>
          </a:p>
        </p:txBody>
      </p:sp>
      <p:sp>
        <p:nvSpPr>
          <p:cNvPr id="9271" name="Rectangle 79"/>
          <p:cNvSpPr>
            <a:spLocks noGrp="1" noChangeArrowheads="1"/>
          </p:cNvSpPr>
          <p:nvPr>
            <p:ph type="body" idx="1"/>
          </p:nvPr>
        </p:nvSpPr>
        <p:spPr>
          <a:xfrm>
            <a:off x="448574" y="4138615"/>
            <a:ext cx="6279252" cy="1709736"/>
          </a:xfrm>
          <a:solidFill>
            <a:schemeClr val="bg1">
              <a:lumMod val="95000"/>
            </a:schemeClr>
          </a:solidFill>
          <a:ln>
            <a:solidFill>
              <a:schemeClr val="tx2"/>
            </a:solidFill>
            <a:miter lim="800000"/>
            <a:headEnd/>
            <a:tailEnd/>
          </a:ln>
        </p:spPr>
        <p:txBody>
          <a:bodyPr/>
          <a:lstStyle/>
          <a:p>
            <a:r>
              <a:rPr lang="en-US" altLang="en-US" sz="2400" dirty="0"/>
              <a:t>In this DFS, there is a single DFS tree!</a:t>
            </a:r>
          </a:p>
          <a:p>
            <a:r>
              <a:rPr lang="en-US" altLang="en-US" sz="2400" dirty="0"/>
              <a:t>Can we order the DFS such that DFS will always give strong components?</a:t>
            </a:r>
          </a:p>
          <a:p>
            <a:pPr lvl="1"/>
            <a:r>
              <a:rPr lang="en-US" altLang="en-US" sz="2000" dirty="0"/>
              <a:t>YES. ..next</a:t>
            </a:r>
          </a:p>
        </p:txBody>
      </p:sp>
      <p:sp>
        <p:nvSpPr>
          <p:cNvPr id="9272" name="Line 80"/>
          <p:cNvSpPr>
            <a:spLocks noChangeShapeType="1"/>
          </p:cNvSpPr>
          <p:nvPr/>
        </p:nvSpPr>
        <p:spPr bwMode="auto">
          <a:xfrm flipV="1">
            <a:off x="4425951" y="1455738"/>
            <a:ext cx="2536825" cy="0"/>
          </a:xfrm>
          <a:prstGeom prst="line">
            <a:avLst/>
          </a:prstGeom>
          <a:noFill/>
          <a:ln w="381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3" name="Text Box 81"/>
          <p:cNvSpPr txBox="1">
            <a:spLocks noChangeArrowheads="1"/>
          </p:cNvSpPr>
          <p:nvPr/>
        </p:nvSpPr>
        <p:spPr bwMode="auto">
          <a:xfrm>
            <a:off x="5260975" y="1066800"/>
            <a:ext cx="706438" cy="406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000"/>
              <a:t>DFS</a:t>
            </a:r>
          </a:p>
        </p:txBody>
      </p:sp>
    </p:spTree>
    <p:extLst>
      <p:ext uri="{BB962C8B-B14F-4D97-AF65-F5344CB8AC3E}">
        <p14:creationId xmlns:p14="http://schemas.microsoft.com/office/powerpoint/2010/main" val="383982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862138" y="236539"/>
            <a:ext cx="8191500" cy="769937"/>
          </a:xfrm>
        </p:spPr>
        <p:txBody>
          <a:bodyPr/>
          <a:lstStyle/>
          <a:p>
            <a:r>
              <a:rPr lang="en-US" altLang="en-US" sz="3600"/>
              <a:t>Strong Components and DFS</a:t>
            </a:r>
          </a:p>
        </p:txBody>
      </p:sp>
      <p:sp>
        <p:nvSpPr>
          <p:cNvPr id="10244" name="Rectangle 3"/>
          <p:cNvSpPr>
            <a:spLocks noGrp="1" noChangeArrowheads="1"/>
          </p:cNvSpPr>
          <p:nvPr>
            <p:ph type="body" idx="1"/>
          </p:nvPr>
        </p:nvSpPr>
        <p:spPr>
          <a:xfrm>
            <a:off x="405442" y="1093789"/>
            <a:ext cx="11395494" cy="5183187"/>
          </a:xfrm>
        </p:spPr>
        <p:txBody>
          <a:bodyPr/>
          <a:lstStyle/>
          <a:p>
            <a:r>
              <a:rPr lang="en-US" altLang="en-US" dirty="0" smtClean="0"/>
              <a:t>Here is the intuition to the solution</a:t>
            </a:r>
          </a:p>
          <a:p>
            <a:pPr lvl="1"/>
            <a:r>
              <a:rPr lang="en-US" altLang="en-US" dirty="0" smtClean="0"/>
              <a:t>Suppose you know the component graph in advance</a:t>
            </a:r>
          </a:p>
          <a:p>
            <a:pPr lvl="2"/>
            <a:r>
              <a:rPr lang="en-US" altLang="en-US" dirty="0" smtClean="0"/>
              <a:t>Recall that the component graph is ACYCLIC</a:t>
            </a:r>
          </a:p>
          <a:p>
            <a:pPr lvl="1"/>
            <a:r>
              <a:rPr lang="en-US" altLang="en-US" dirty="0" smtClean="0"/>
              <a:t>Further suppose that you computed a reverse topological order on the component graph</a:t>
            </a:r>
          </a:p>
          <a:p>
            <a:pPr lvl="2"/>
            <a:r>
              <a:rPr lang="en-US" altLang="en-US" dirty="0" smtClean="0"/>
              <a:t>That is, if (u, v) is an edge in the component graph, then v comes before u in the reversed order</a:t>
            </a:r>
          </a:p>
          <a:p>
            <a:pPr lvl="1"/>
            <a:r>
              <a:rPr lang="en-US" altLang="en-US" dirty="0" smtClean="0"/>
              <a:t>Now run DFS, but every time you need a vertex to start search from, take the next available vertex according to this reverse topological order</a:t>
            </a:r>
          </a:p>
          <a:p>
            <a:pPr lvl="1"/>
            <a:r>
              <a:rPr lang="en-US" altLang="en-US" dirty="0" smtClean="0"/>
              <a:t>An interesting consequence will be that each tree in the DFS forest will be a separate strong component </a:t>
            </a:r>
          </a:p>
          <a:p>
            <a:pPr lvl="2"/>
            <a:endParaRPr lang="en-US" altLang="en-US" dirty="0" smtClean="0"/>
          </a:p>
        </p:txBody>
      </p:sp>
    </p:spTree>
    <p:extLst>
      <p:ext uri="{BB962C8B-B14F-4D97-AF65-F5344CB8AC3E}">
        <p14:creationId xmlns:p14="http://schemas.microsoft.com/office/powerpoint/2010/main" val="12581767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62138" y="236538"/>
            <a:ext cx="8191500" cy="457200"/>
          </a:xfrm>
        </p:spPr>
        <p:txBody>
          <a:bodyPr/>
          <a:lstStyle/>
          <a:p>
            <a:r>
              <a:rPr lang="en-US" altLang="en-US" sz="3600"/>
              <a:t>Strong Components and DFS</a:t>
            </a:r>
          </a:p>
        </p:txBody>
      </p:sp>
      <p:sp>
        <p:nvSpPr>
          <p:cNvPr id="11268" name="Rectangle 3"/>
          <p:cNvSpPr>
            <a:spLocks noGrp="1" noChangeArrowheads="1"/>
          </p:cNvSpPr>
          <p:nvPr>
            <p:ph type="body" idx="1"/>
          </p:nvPr>
        </p:nvSpPr>
        <p:spPr>
          <a:xfrm>
            <a:off x="569344" y="903288"/>
            <a:ext cx="11274724" cy="5626100"/>
          </a:xfrm>
        </p:spPr>
        <p:txBody>
          <a:bodyPr/>
          <a:lstStyle/>
          <a:p>
            <a:pPr>
              <a:lnSpc>
                <a:spcPct val="90000"/>
              </a:lnSpc>
            </a:pPr>
            <a:r>
              <a:rPr lang="en-US" altLang="en-US" sz="2400" dirty="0"/>
              <a:t>Here is the informal justification:</a:t>
            </a:r>
          </a:p>
          <a:p>
            <a:pPr>
              <a:lnSpc>
                <a:spcPct val="90000"/>
              </a:lnSpc>
            </a:pPr>
            <a:r>
              <a:rPr lang="en-US" altLang="en-US" sz="2400" dirty="0"/>
              <a:t>Clearly once DFS starts within a given strong component, it must visit every vertex within the component (and possibly some others) before finishing</a:t>
            </a:r>
          </a:p>
          <a:p>
            <a:pPr>
              <a:lnSpc>
                <a:spcPct val="90000"/>
              </a:lnSpc>
            </a:pPr>
            <a:endParaRPr lang="en-US" altLang="en-US" sz="2400" dirty="0"/>
          </a:p>
          <a:p>
            <a:pPr>
              <a:lnSpc>
                <a:spcPct val="90000"/>
              </a:lnSpc>
            </a:pPr>
            <a:r>
              <a:rPr lang="en-US" altLang="en-US" sz="2400" dirty="0"/>
              <a:t>If we do not start in the reverse topological order, then the search may “leak out” into some other strong components and put them in the same DFS tree</a:t>
            </a:r>
          </a:p>
          <a:p>
            <a:pPr lvl="1">
              <a:lnSpc>
                <a:spcPct val="90000"/>
              </a:lnSpc>
            </a:pPr>
            <a:r>
              <a:rPr lang="en-US" altLang="en-US" sz="2000" dirty="0"/>
              <a:t>In our 2</a:t>
            </a:r>
            <a:r>
              <a:rPr lang="en-US" altLang="en-US" sz="2000" baseline="30000" dirty="0"/>
              <a:t>nd</a:t>
            </a:r>
            <a:r>
              <a:rPr lang="en-US" altLang="en-US" sz="2000" dirty="0"/>
              <a:t> example, when the search starts at node “a”, not only does it visit its component with b and c, but also visits the other components as well</a:t>
            </a:r>
          </a:p>
          <a:p>
            <a:pPr>
              <a:lnSpc>
                <a:spcPct val="90000"/>
              </a:lnSpc>
            </a:pPr>
            <a:endParaRPr lang="en-US" altLang="en-US" sz="2400" dirty="0"/>
          </a:p>
          <a:p>
            <a:pPr>
              <a:lnSpc>
                <a:spcPct val="90000"/>
              </a:lnSpc>
            </a:pPr>
            <a:r>
              <a:rPr lang="en-US" altLang="en-US" sz="2400" dirty="0"/>
              <a:t>However, by visiting components in reverse topological order of the component tree, each search can not “leak out” into other components, because other components would have already been visited earlier in the search </a:t>
            </a:r>
          </a:p>
        </p:txBody>
      </p:sp>
    </p:spTree>
    <p:extLst>
      <p:ext uri="{BB962C8B-B14F-4D97-AF65-F5344CB8AC3E}">
        <p14:creationId xmlns:p14="http://schemas.microsoft.com/office/powerpoint/2010/main" val="1241605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862138" y="236538"/>
            <a:ext cx="8191500" cy="457200"/>
          </a:xfrm>
        </p:spPr>
        <p:txBody>
          <a:bodyPr/>
          <a:lstStyle/>
          <a:p>
            <a:r>
              <a:rPr lang="en-US" altLang="en-US" sz="3600"/>
              <a:t>Strong Components and DFS</a:t>
            </a:r>
          </a:p>
        </p:txBody>
      </p:sp>
      <p:sp>
        <p:nvSpPr>
          <p:cNvPr id="12292" name="Rectangle 3"/>
          <p:cNvSpPr>
            <a:spLocks noGrp="1" noChangeArrowheads="1"/>
          </p:cNvSpPr>
          <p:nvPr>
            <p:ph type="body" idx="1"/>
          </p:nvPr>
        </p:nvSpPr>
        <p:spPr>
          <a:xfrm>
            <a:off x="422694" y="903288"/>
            <a:ext cx="11343736" cy="5626100"/>
          </a:xfrm>
        </p:spPr>
        <p:txBody>
          <a:bodyPr/>
          <a:lstStyle/>
          <a:p>
            <a:r>
              <a:rPr lang="en-US" altLang="en-US" dirty="0" smtClean="0"/>
              <a:t>This leaves us with the intuition that if we could somehow order DFS, then we would have an easy algorithm for computing strong components</a:t>
            </a:r>
          </a:p>
          <a:p>
            <a:pPr lvl="1"/>
            <a:r>
              <a:rPr lang="en-US" altLang="en-US" dirty="0" smtClean="0"/>
              <a:t>However we do not know the component DAG</a:t>
            </a:r>
          </a:p>
          <a:p>
            <a:pPr lvl="2"/>
            <a:r>
              <a:rPr lang="en-US" altLang="en-US" dirty="0" smtClean="0"/>
              <a:t>After all isn’t this the problem we are trying to solve?</a:t>
            </a:r>
          </a:p>
          <a:p>
            <a:endParaRPr lang="en-US" altLang="en-US" dirty="0" smtClean="0"/>
          </a:p>
          <a:p>
            <a:r>
              <a:rPr lang="en-US" altLang="en-US" dirty="0" smtClean="0"/>
              <a:t>The trick behind the strong component algorithm is that we can find an ordering of the vertices that has essentially the necessary property without actually computing the component DAG</a:t>
            </a:r>
          </a:p>
          <a:p>
            <a:pPr lvl="1"/>
            <a:r>
              <a:rPr lang="en-US" altLang="en-US" dirty="0" smtClean="0"/>
              <a:t>How? -- next</a:t>
            </a:r>
          </a:p>
        </p:txBody>
      </p:sp>
    </p:spTree>
    <p:extLst>
      <p:ext uri="{BB962C8B-B14F-4D97-AF65-F5344CB8AC3E}">
        <p14:creationId xmlns:p14="http://schemas.microsoft.com/office/powerpoint/2010/main" val="1967433442"/>
      </p:ext>
    </p:extLst>
  </p:cSld>
  <p:clrMapOvr>
    <a:masterClrMapping/>
  </p:clrMapOv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14596</TotalTime>
  <Words>1043</Words>
  <Application>Microsoft Office PowerPoint</Application>
  <PresentationFormat>Widescreen</PresentationFormat>
  <Paragraphs>180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Comic Sans MS</vt:lpstr>
      <vt:lpstr>Symbol</vt:lpstr>
      <vt:lpstr>Blank Presentation</vt:lpstr>
      <vt:lpstr>Today’s Material</vt:lpstr>
      <vt:lpstr>Strongly Connected Components</vt:lpstr>
      <vt:lpstr>Strongly Connected Components</vt:lpstr>
      <vt:lpstr>Strong Components - Example</vt:lpstr>
      <vt:lpstr>Strong Components and DFS - I</vt:lpstr>
      <vt:lpstr>Example Digraph &amp; DFS- II</vt:lpstr>
      <vt:lpstr>Strong Components and DFS</vt:lpstr>
      <vt:lpstr>Strong Components and DFS</vt:lpstr>
      <vt:lpstr>Strong Components and DFS</vt:lpstr>
      <vt:lpstr>Reverse Graph &amp; DFS</vt:lpstr>
      <vt:lpstr>Digraph &amp; DFS &amp; Reversed Digraph</vt:lpstr>
      <vt:lpstr>Reversed Digraph &amp; DFS &amp; Strong Components</vt:lpstr>
      <vt:lpstr>Strong Components – Implementation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Material</dc:title>
  <dc:creator>CÜNEYT AKINLAR</dc:creator>
  <cp:lastModifiedBy>azra</cp:lastModifiedBy>
  <cp:revision>536</cp:revision>
  <dcterms:created xsi:type="dcterms:W3CDTF">2020-11-16T14:31:24Z</dcterms:created>
  <dcterms:modified xsi:type="dcterms:W3CDTF">2023-07-28T18:52:22Z</dcterms:modified>
</cp:coreProperties>
</file>